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20" r:id="rId2"/>
    <p:sldId id="391" r:id="rId3"/>
    <p:sldId id="388" r:id="rId4"/>
    <p:sldId id="392" r:id="rId5"/>
    <p:sldId id="260" r:id="rId6"/>
    <p:sldId id="262" r:id="rId7"/>
    <p:sldId id="416" r:id="rId8"/>
    <p:sldId id="393" r:id="rId9"/>
    <p:sldId id="394" r:id="rId10"/>
    <p:sldId id="395" r:id="rId11"/>
    <p:sldId id="396" r:id="rId12"/>
    <p:sldId id="397" r:id="rId13"/>
    <p:sldId id="398" r:id="rId14"/>
    <p:sldId id="400" r:id="rId15"/>
    <p:sldId id="399" r:id="rId16"/>
    <p:sldId id="417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CDEE"/>
    <a:srgbClr val="97D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6"/>
  </p:normalViewPr>
  <p:slideViewPr>
    <p:cSldViewPr snapToGrid="0" snapToObjects="1">
      <p:cViewPr varScale="1">
        <p:scale>
          <a:sx n="157" d="100"/>
          <a:sy n="157" d="100"/>
        </p:scale>
        <p:origin x="3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94BFC-C339-1940-B4B8-CE11E36F2F13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923BF-9BE8-844E-BA11-5883458C480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41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9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068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517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82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317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0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9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98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1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0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39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26A7E47-359F-CD41-ABD2-7C0D657B52D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20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4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2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4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1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8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2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5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51973-3A10-A644-B336-190BC9CAC2FC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3C8C2-3018-E541-AEDE-8E748731FE0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5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.png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3" Type="http://schemas.openxmlformats.org/officeDocument/2006/relationships/image" Target="../media/image2.png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1.png"/><Relationship Id="rId9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-1" y="1762125"/>
            <a:ext cx="9143991" cy="102512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774700" y="2093311"/>
            <a:ext cx="5404043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sz="1800" b="1" dirty="0"/>
              <a:t>Diffusion, First Passage Processes, Reactions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3849902" y="2977753"/>
            <a:ext cx="3206327" cy="7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sz="1350" dirty="0"/>
              <a:t>H. Rieger</a:t>
            </a:r>
          </a:p>
          <a:p>
            <a:pPr algn="ctr">
              <a:spcBef>
                <a:spcPts val="450"/>
              </a:spcBef>
              <a:defRPr/>
            </a:pPr>
            <a:r>
              <a:rPr lang="en-US" sz="1200" i="1" dirty="0"/>
              <a:t>Center for Biophysics &amp; Physics Department</a:t>
            </a:r>
          </a:p>
          <a:p>
            <a:pPr algn="ctr">
              <a:defRPr/>
            </a:pPr>
            <a:r>
              <a:rPr lang="en-US" sz="1200" i="1" dirty="0"/>
              <a:t>Saarland University, </a:t>
            </a:r>
            <a:r>
              <a:rPr lang="en-US" sz="1200" i="1" dirty="0" err="1"/>
              <a:t>Saarbrücken</a:t>
            </a:r>
            <a:r>
              <a:rPr lang="en-US" sz="1200" i="1" dirty="0"/>
              <a:t>, Germany</a:t>
            </a:r>
          </a:p>
        </p:txBody>
      </p:sp>
      <p:pic>
        <p:nvPicPr>
          <p:cNvPr id="1434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28" y="111817"/>
            <a:ext cx="816769" cy="93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Text Box 23"/>
          <p:cNvSpPr txBox="1">
            <a:spLocks noChangeArrowheads="1"/>
          </p:cNvSpPr>
          <p:nvPr/>
        </p:nvSpPr>
        <p:spPr bwMode="auto">
          <a:xfrm>
            <a:off x="1992037" y="212187"/>
            <a:ext cx="17275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000090"/>
                </a:solidFill>
              </a:rPr>
              <a:t>Saarland</a:t>
            </a:r>
          </a:p>
          <a:p>
            <a:pPr eaLnBrk="1" hangingPunct="1"/>
            <a:r>
              <a:rPr lang="en-US" sz="2100" b="1" dirty="0">
                <a:solidFill>
                  <a:srgbClr val="000090"/>
                </a:solidFill>
              </a:rPr>
              <a:t>University</a:t>
            </a:r>
          </a:p>
        </p:txBody>
      </p:sp>
      <p:pic>
        <p:nvPicPr>
          <p:cNvPr id="2" name="Bild 1" descr="SFB 1027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91" y="173390"/>
            <a:ext cx="1250950" cy="704850"/>
          </a:xfrm>
          <a:prstGeom prst="rect">
            <a:avLst/>
          </a:prstGeom>
        </p:spPr>
      </p:pic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1968388" y="0"/>
            <a:ext cx="0" cy="5143500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10" name="Bild 3">
            <a:extLst>
              <a:ext uri="{FF2B5EF4-FFF2-40B4-BE49-F238E27FC236}">
                <a16:creationId xmlns:a16="http://schemas.microsoft.com/office/drawing/2014/main" id="{47B727EC-B05A-B54E-8C21-9E4E8258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91" y="1001108"/>
            <a:ext cx="1360679" cy="5053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5A9BCC-56F6-264A-400F-E8CA0773AAF5}"/>
              </a:ext>
            </a:extLst>
          </p:cNvPr>
          <p:cNvSpPr txBox="1"/>
          <p:nvPr/>
        </p:nvSpPr>
        <p:spPr>
          <a:xfrm>
            <a:off x="3293457" y="4609902"/>
            <a:ext cx="5826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00FF"/>
                </a:solidFill>
              </a:rPr>
              <a:t>ICTS </a:t>
            </a:r>
            <a:r>
              <a:rPr lang="de-DE" sz="1400" dirty="0" err="1">
                <a:solidFill>
                  <a:srgbClr val="0000FF"/>
                </a:solidFill>
              </a:rPr>
              <a:t>program</a:t>
            </a:r>
            <a:r>
              <a:rPr lang="de-DE" sz="1400" dirty="0">
                <a:solidFill>
                  <a:srgbClr val="0000FF"/>
                </a:solidFill>
              </a:rPr>
              <a:t> „Statistical Biological Physics: </a:t>
            </a:r>
            <a:r>
              <a:rPr lang="de-DE" sz="1400" dirty="0" err="1">
                <a:solidFill>
                  <a:srgbClr val="0000FF"/>
                </a:solidFill>
              </a:rPr>
              <a:t>From</a:t>
            </a:r>
            <a:r>
              <a:rPr lang="de-DE" sz="1400" dirty="0">
                <a:solidFill>
                  <a:srgbClr val="0000FF"/>
                </a:solidFill>
              </a:rPr>
              <a:t> Single </a:t>
            </a:r>
            <a:r>
              <a:rPr lang="de-DE" sz="1400" dirty="0" err="1">
                <a:solidFill>
                  <a:srgbClr val="0000FF"/>
                </a:solidFill>
              </a:rPr>
              <a:t>Molecule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to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Cell</a:t>
            </a:r>
            <a:r>
              <a:rPr lang="de-DE" sz="1400" dirty="0">
                <a:solidFill>
                  <a:srgbClr val="0000FF"/>
                </a:solidFill>
              </a:rPr>
              <a:t>“, </a:t>
            </a:r>
          </a:p>
          <a:p>
            <a:pPr algn="r"/>
            <a:r>
              <a:rPr lang="de-DE" sz="1400" dirty="0">
                <a:solidFill>
                  <a:srgbClr val="0000FF"/>
                </a:solidFill>
              </a:rPr>
              <a:t>Bangalore, 11.-22.10.2022 </a:t>
            </a:r>
          </a:p>
        </p:txBody>
      </p:sp>
    </p:spTree>
    <p:extLst>
      <p:ext uri="{BB962C8B-B14F-4D97-AF65-F5344CB8AC3E}">
        <p14:creationId xmlns:p14="http://schemas.microsoft.com/office/powerpoint/2010/main" val="326776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949" y="142708"/>
            <a:ext cx="58047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Optimal search strategies with n-step memory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93FF7F8-6377-204B-8703-E41919792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7" y="1039974"/>
            <a:ext cx="2914212" cy="29733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0AE7E3F-0D43-874C-9B24-47B3DCD01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09" y="1039732"/>
            <a:ext cx="3977597" cy="327189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469BF7-5BEE-984E-8B5B-FC05C24FFADC}"/>
              </a:ext>
            </a:extLst>
          </p:cNvPr>
          <p:cNvSpPr txBox="1"/>
          <p:nvPr/>
        </p:nvSpPr>
        <p:spPr>
          <a:xfrm>
            <a:off x="845862" y="3989709"/>
            <a:ext cx="313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Optimal search strategies </a:t>
            </a:r>
            <a:r>
              <a:rPr lang="en-US" dirty="0"/>
              <a:t>on a </a:t>
            </a:r>
          </a:p>
          <a:p>
            <a:r>
              <a:rPr lang="en-US" dirty="0"/>
              <a:t>2d square lattice for n = 1, 2, 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6D73F1-5DB6-914D-8973-791ABC018E6C}"/>
              </a:ext>
            </a:extLst>
          </p:cNvPr>
          <p:cNvSpPr txBox="1"/>
          <p:nvPr/>
        </p:nvSpPr>
        <p:spPr>
          <a:xfrm>
            <a:off x="4737916" y="4276737"/>
            <a:ext cx="3677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corresponding </a:t>
            </a:r>
            <a:r>
              <a:rPr lang="en-US" dirty="0">
                <a:solidFill>
                  <a:srgbClr val="FF0000"/>
                </a:solidFill>
              </a:rPr>
              <a:t>MFPT</a:t>
            </a:r>
            <a:r>
              <a:rPr lang="en-US" dirty="0"/>
              <a:t> normalized </a:t>
            </a:r>
          </a:p>
          <a:p>
            <a:r>
              <a:rPr lang="en-US" dirty="0"/>
              <a:t>by the MFPT for a blind random walk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900F67-615E-724D-868B-FA67FA39ECB7}"/>
              </a:ext>
            </a:extLst>
          </p:cNvPr>
          <p:cNvSpPr txBox="1"/>
          <p:nvPr/>
        </p:nvSpPr>
        <p:spPr>
          <a:xfrm>
            <a:off x="-2238" y="4877275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[Meyer, HR: PRL 2021]</a:t>
            </a:r>
          </a:p>
        </p:txBody>
      </p:sp>
    </p:spTree>
    <p:extLst>
      <p:ext uri="{BB962C8B-B14F-4D97-AF65-F5344CB8AC3E}">
        <p14:creationId xmlns:p14="http://schemas.microsoft.com/office/powerpoint/2010/main" val="356812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594" y="152929"/>
            <a:ext cx="39741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The auto-chemotactic searcher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Autochemotactic Walk">
            <a:extLst>
              <a:ext uri="{FF2B5EF4-FFF2-40B4-BE49-F238E27FC236}">
                <a16:creationId xmlns:a16="http://schemas.microsoft.com/office/drawing/2014/main" id="{ECABD5A0-0A2C-FA4F-B83C-2F3B3283B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41" y="102935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B6ACF86-0CAE-8942-B717-43394356BB0D}"/>
              </a:ext>
            </a:extLst>
          </p:cNvPr>
          <p:cNvSpPr txBox="1"/>
          <p:nvPr/>
        </p:nvSpPr>
        <p:spPr>
          <a:xfrm>
            <a:off x="465082" y="1029357"/>
            <a:ext cx="3215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Philosophy:</a:t>
            </a:r>
          </a:p>
          <a:p>
            <a:r>
              <a:rPr lang="en-US" dirty="0">
                <a:solidFill>
                  <a:srgbClr val="FF0000"/>
                </a:solidFill>
              </a:rPr>
              <a:t>try to avoid sites already visited!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B882F05-6410-0F43-B40C-6B0E36AB1B6E}"/>
              </a:ext>
            </a:extLst>
          </p:cNvPr>
          <p:cNvSpPr txBox="1"/>
          <p:nvPr/>
        </p:nvSpPr>
        <p:spPr>
          <a:xfrm>
            <a:off x="465082" y="2011027"/>
            <a:ext cx="344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Searcher releases </a:t>
            </a:r>
            <a:r>
              <a:rPr lang="en-US" dirty="0">
                <a:solidFill>
                  <a:srgbClr val="0070C0"/>
                </a:solidFill>
              </a:rPr>
              <a:t>chemo-repulsive</a:t>
            </a:r>
          </a:p>
          <a:p>
            <a:r>
              <a:rPr lang="en-US" b="1" dirty="0">
                <a:solidFill>
                  <a:srgbClr val="FF0000"/>
                </a:solidFill>
              </a:rPr>
              <a:t>diffusive</a:t>
            </a:r>
            <a:r>
              <a:rPr lang="en-US" dirty="0"/>
              <a:t> cue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baseline="-25000" dirty="0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F7F7DD-4368-9B48-9FC6-D1E3A2A02898}"/>
              </a:ext>
            </a:extLst>
          </p:cNvPr>
          <p:cNvSpPr txBox="1"/>
          <p:nvPr/>
        </p:nvSpPr>
        <p:spPr>
          <a:xfrm>
            <a:off x="465082" y="2934357"/>
            <a:ext cx="239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probabilities: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FB5A90-1A39-0D45-A8AC-45EE67D96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7" y="3303056"/>
            <a:ext cx="3474030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A58FB166-FA76-6A4A-A898-B6C10799AE54}"/>
                  </a:ext>
                </a:extLst>
              </p:cNvPr>
              <p:cNvSpPr txBox="1"/>
              <p:nvPr/>
            </p:nvSpPr>
            <p:spPr>
              <a:xfrm>
                <a:off x="535597" y="4049119"/>
                <a:ext cx="34315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:  conventional random walk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: jump to site with lowest c</a:t>
                </a:r>
                <a:r>
                  <a:rPr lang="en-US" baseline="-25000" dirty="0"/>
                  <a:t>i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A58FB166-FA76-6A4A-A898-B6C10799A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97" y="4049119"/>
                <a:ext cx="3431517" cy="646331"/>
              </a:xfrm>
              <a:prstGeom prst="rect">
                <a:avLst/>
              </a:prstGeom>
              <a:blipFill>
                <a:blip r:embed="rId7"/>
                <a:stretch>
                  <a:fillRect l="-738" t="-3846" r="-369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85FFE69D-E6DA-B24F-B1B2-BFE20C1E072B}"/>
              </a:ext>
            </a:extLst>
          </p:cNvPr>
          <p:cNvSpPr txBox="1"/>
          <p:nvPr/>
        </p:nvSpPr>
        <p:spPr>
          <a:xfrm>
            <a:off x="-10121" y="4837860"/>
            <a:ext cx="180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[Meyer, HR: PRL 2021]</a:t>
            </a:r>
          </a:p>
        </p:txBody>
      </p:sp>
    </p:spTree>
    <p:extLst>
      <p:ext uri="{BB962C8B-B14F-4D97-AF65-F5344CB8AC3E}">
        <p14:creationId xmlns:p14="http://schemas.microsoft.com/office/powerpoint/2010/main" val="381545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63" y="172192"/>
            <a:ext cx="5607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Optimal search strategy </a:t>
            </a:r>
            <a:r>
              <a:rPr lang="en-US" sz="1400" b="1" dirty="0"/>
              <a:t>f. auto-chemotactic searcher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BC203EB-D914-AC40-A028-DC9018887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4" y="1240984"/>
            <a:ext cx="3399103" cy="260693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3C80461-041B-A840-9EB8-ADC64AC26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65" y="1240984"/>
            <a:ext cx="3283348" cy="1676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08D0E14-DBDF-164F-8218-A6DDA3B8D6AA}"/>
                  </a:ext>
                </a:extLst>
              </p:cNvPr>
              <p:cNvSpPr txBox="1"/>
              <p:nvPr/>
            </p:nvSpPr>
            <p:spPr>
              <a:xfrm>
                <a:off x="654407" y="3847923"/>
                <a:ext cx="46304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MFPT</a:t>
                </a:r>
                <a:r>
                  <a:rPr lang="en-US" dirty="0"/>
                  <a:t> of the auto-chemotactic searcher</a:t>
                </a:r>
              </a:p>
              <a:p>
                <a:pPr algn="ctr"/>
                <a:r>
                  <a:rPr lang="en-US" dirty="0"/>
                  <a:t>as function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and</a:t>
                </a:r>
              </a:p>
              <a:p>
                <a:pPr algn="ctr"/>
                <a:r>
                  <a:rPr lang="en-US" dirty="0"/>
                  <a:t>comparison with prediction for n-step memory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08D0E14-DBDF-164F-8218-A6DDA3B8D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07" y="3847923"/>
                <a:ext cx="4630498" cy="923330"/>
              </a:xfrm>
              <a:prstGeom prst="rect">
                <a:avLst/>
              </a:prstGeom>
              <a:blipFill>
                <a:blip r:embed="rId7"/>
                <a:stretch>
                  <a:fillRect t="-2703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07D7CE1-46E0-1F48-8569-2E31D6F20E77}"/>
                  </a:ext>
                </a:extLst>
              </p:cNvPr>
              <p:cNvSpPr txBox="1"/>
              <p:nvPr/>
            </p:nvSpPr>
            <p:spPr>
              <a:xfrm>
                <a:off x="5428290" y="2979186"/>
                <a:ext cx="269612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Persistence length </a:t>
                </a:r>
                <a:r>
                  <a:rPr lang="en-US" dirty="0"/>
                  <a:t>of the </a:t>
                </a:r>
              </a:p>
              <a:p>
                <a:r>
                  <a:rPr lang="en-US" dirty="0"/>
                  <a:t>auto-chemotactic searcher</a:t>
                </a:r>
              </a:p>
              <a:p>
                <a:r>
                  <a:rPr lang="en-US" dirty="0"/>
                  <a:t>as function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and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07D7CE1-46E0-1F48-8569-2E31D6F20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290" y="2979186"/>
                <a:ext cx="2696123" cy="923330"/>
              </a:xfrm>
              <a:prstGeom prst="rect">
                <a:avLst/>
              </a:prstGeom>
              <a:blipFill>
                <a:blip r:embed="rId8"/>
                <a:stretch>
                  <a:fillRect l="-1878" t="-2703" r="-939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2AE6ACA6-A614-664A-A130-4E1F919CFF4F}"/>
              </a:ext>
            </a:extLst>
          </p:cNvPr>
          <p:cNvSpPr txBox="1"/>
          <p:nvPr/>
        </p:nvSpPr>
        <p:spPr>
          <a:xfrm>
            <a:off x="7353204" y="4845792"/>
            <a:ext cx="180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[Meyer, HR: PRL 2021]</a:t>
            </a:r>
          </a:p>
        </p:txBody>
      </p:sp>
    </p:spTree>
    <p:extLst>
      <p:ext uri="{BB962C8B-B14F-4D97-AF65-F5344CB8AC3E}">
        <p14:creationId xmlns:p14="http://schemas.microsoft.com/office/powerpoint/2010/main" val="1080864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961" y="176695"/>
            <a:ext cx="28600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N searcher / M targets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CB32C67-DD26-BE43-9B4C-76BD21C4277F}"/>
              </a:ext>
            </a:extLst>
          </p:cNvPr>
          <p:cNvSpPr txBox="1"/>
          <p:nvPr/>
        </p:nvSpPr>
        <p:spPr>
          <a:xfrm>
            <a:off x="1450431" y="1868218"/>
            <a:ext cx="603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independent, non-communicating random walkers, 1 target: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EE4A64E-E6EF-3E42-8BCF-975AC25585EA}"/>
                  </a:ext>
                </a:extLst>
              </p:cNvPr>
              <p:cNvSpPr txBox="1"/>
              <p:nvPr/>
            </p:nvSpPr>
            <p:spPr>
              <a:xfrm>
                <a:off x="1458314" y="2309653"/>
                <a:ext cx="4500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FPT</a:t>
                </a:r>
                <a:r>
                  <a:rPr lang="en-US" baseline="-25000" dirty="0"/>
                  <a:t>1</a:t>
                </a:r>
                <a:r>
                  <a:rPr lang="en-US" dirty="0"/>
                  <a:t>(t) ~e</a:t>
                </a:r>
                <a:r>
                  <a:rPr lang="en-US" baseline="30000" dirty="0"/>
                  <a:t>-t/</a:t>
                </a:r>
                <a14:m>
                  <m:oMath xmlns:m="http://schemas.openxmlformats.org/officeDocument/2006/math">
                    <m:r>
                      <a:rPr lang="en-US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MFPT</a:t>
                </a:r>
                <a:r>
                  <a:rPr lang="en-US" baseline="-25000" dirty="0"/>
                  <a:t>1</a:t>
                </a:r>
                <a:r>
                  <a:rPr lang="en-US" dirty="0"/>
                  <a:t> ~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 MFPT</a:t>
                </a:r>
                <a:r>
                  <a:rPr lang="en-US" baseline="-25000" dirty="0"/>
                  <a:t>N</a:t>
                </a:r>
                <a:r>
                  <a:rPr lang="en-US" dirty="0"/>
                  <a:t> ~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/N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EE4A64E-E6EF-3E42-8BCF-975AC2558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14" y="2309653"/>
                <a:ext cx="4500463" cy="369332"/>
              </a:xfrm>
              <a:prstGeom prst="rect">
                <a:avLst/>
              </a:prstGeom>
              <a:blipFill>
                <a:blip r:embed="rId5"/>
                <a:stretch>
                  <a:fillRect l="-112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B1740933-FFC5-E648-932B-F5568D045C04}"/>
              </a:ext>
            </a:extLst>
          </p:cNvPr>
          <p:cNvSpPr txBox="1"/>
          <p:nvPr/>
        </p:nvSpPr>
        <p:spPr>
          <a:xfrm>
            <a:off x="1458314" y="3087260"/>
            <a:ext cx="484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random walker, M randomly distributed targets: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7D76AB1-526A-D44A-9047-BA486FA54984}"/>
              </a:ext>
            </a:extLst>
          </p:cNvPr>
          <p:cNvSpPr txBox="1"/>
          <p:nvPr/>
        </p:nvSpPr>
        <p:spPr>
          <a:xfrm>
            <a:off x="1450431" y="1274909"/>
            <a:ext cx="353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confined 2d space, area 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5B2CBC3-10F0-214C-979B-090FDC9D00E8}"/>
                  </a:ext>
                </a:extLst>
              </p:cNvPr>
              <p:cNvSpPr txBox="1"/>
              <p:nvPr/>
            </p:nvSpPr>
            <p:spPr>
              <a:xfrm>
                <a:off x="1458314" y="3480241"/>
                <a:ext cx="3208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MFPT</a:t>
                </a:r>
                <a:r>
                  <a:rPr lang="en-US" baseline="-25000" dirty="0" err="1"/>
                  <a:t>first</a:t>
                </a:r>
                <a:r>
                  <a:rPr lang="en-US" baseline="-25000" dirty="0"/>
                  <a:t> target</a:t>
                </a:r>
                <a:r>
                  <a:rPr lang="en-US" dirty="0"/>
                  <a:t> ~ </a:t>
                </a:r>
                <a:r>
                  <a:rPr lang="en-US" dirty="0">
                    <a:solidFill>
                      <a:srgbClr val="FF0000"/>
                    </a:solidFill>
                  </a:rPr>
                  <a:t>1/M</a:t>
                </a:r>
                <a14:m>
                  <m:oMath xmlns:m="http://schemas.openxmlformats.org/officeDocument/2006/math">
                    <m:r>
                      <a:rPr lang="en-US" i="1" baseline="30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, 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~1.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5B2CBC3-10F0-214C-979B-090FDC9D0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14" y="3480241"/>
                <a:ext cx="3208827" cy="369332"/>
              </a:xfrm>
              <a:prstGeom prst="rect">
                <a:avLst/>
              </a:prstGeom>
              <a:blipFill>
                <a:blip r:embed="rId6"/>
                <a:stretch>
                  <a:fillRect l="-1575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83426698-0805-BE4D-9B09-1F0B9AFD8524}"/>
              </a:ext>
            </a:extLst>
          </p:cNvPr>
          <p:cNvSpPr txBox="1"/>
          <p:nvPr/>
        </p:nvSpPr>
        <p:spPr>
          <a:xfrm>
            <a:off x="1458314" y="3909165"/>
            <a:ext cx="410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MFPT</a:t>
            </a:r>
            <a:r>
              <a:rPr lang="en-US" baseline="-25000" dirty="0" err="1"/>
              <a:t>all</a:t>
            </a:r>
            <a:r>
              <a:rPr lang="en-US" baseline="-25000" dirty="0"/>
              <a:t> targets</a:t>
            </a:r>
            <a:r>
              <a:rPr lang="en-US" dirty="0"/>
              <a:t> ~ cover time(A)  for M/A -&gt; 1.</a:t>
            </a:r>
          </a:p>
        </p:txBody>
      </p:sp>
    </p:spTree>
    <p:extLst>
      <p:ext uri="{BB962C8B-B14F-4D97-AF65-F5344CB8AC3E}">
        <p14:creationId xmlns:p14="http://schemas.microsoft.com/office/powerpoint/2010/main" val="388784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13" y="176695"/>
            <a:ext cx="42851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N chemotactic searchers, 1 target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D3A8793-0D33-1747-A7CA-E1A366B18BF3}"/>
                  </a:ext>
                </a:extLst>
              </p:cNvPr>
              <p:cNvSpPr txBox="1"/>
              <p:nvPr/>
            </p:nvSpPr>
            <p:spPr>
              <a:xfrm>
                <a:off x="539559" y="1334556"/>
                <a:ext cx="4109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Optimal coupling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to chemotactic field c 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D3A8793-0D33-1747-A7CA-E1A366B1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9" y="1334556"/>
                <a:ext cx="4109395" cy="369332"/>
              </a:xfrm>
              <a:prstGeom prst="rect">
                <a:avLst/>
              </a:prstGeom>
              <a:blipFill>
                <a:blip r:embed="rId5"/>
                <a:stretch>
                  <a:fillRect l="-1231" t="-10000" r="-30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E2DA1263-712A-9046-A6E5-AA5FAEA7D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79" y="1805369"/>
            <a:ext cx="3671374" cy="27269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9EBB25-72E9-F549-B6A8-836263524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3" y="1805369"/>
            <a:ext cx="3740369" cy="2726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0CB2D3D-2436-7143-83EF-84CCAD1258AF}"/>
                  </a:ext>
                </a:extLst>
              </p:cNvPr>
              <p:cNvSpPr txBox="1"/>
              <p:nvPr/>
            </p:nvSpPr>
            <p:spPr>
              <a:xfrm>
                <a:off x="5161858" y="1343498"/>
                <a:ext cx="3246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Persistence length </a:t>
                </a:r>
                <a:r>
                  <a:rPr lang="en-US" dirty="0"/>
                  <a:t>vs. coupling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0CB2D3D-2436-7143-83EF-84CCAD125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858" y="1343498"/>
                <a:ext cx="3246145" cy="369332"/>
              </a:xfrm>
              <a:prstGeom prst="rect">
                <a:avLst/>
              </a:prstGeom>
              <a:blipFill>
                <a:blip r:embed="rId8"/>
                <a:stretch>
                  <a:fillRect l="-156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AD0E40A-4EC6-6542-A71F-AE2CF2F2EC3B}"/>
              </a:ext>
            </a:extLst>
          </p:cNvPr>
          <p:cNvCxnSpPr/>
          <p:nvPr/>
        </p:nvCxnSpPr>
        <p:spPr>
          <a:xfrm>
            <a:off x="2782614" y="2364828"/>
            <a:ext cx="0" cy="34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C24BA3C2-2AF4-9B40-8935-D0AD5BFA5E4E}"/>
              </a:ext>
            </a:extLst>
          </p:cNvPr>
          <p:cNvSpPr txBox="1"/>
          <p:nvPr/>
        </p:nvSpPr>
        <p:spPr>
          <a:xfrm>
            <a:off x="2063290" y="2109458"/>
            <a:ext cx="1407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optimal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10D62A5-ED39-4742-B239-9C23E1461599}"/>
                  </a:ext>
                </a:extLst>
              </p:cNvPr>
              <p:cNvSpPr txBox="1"/>
              <p:nvPr/>
            </p:nvSpPr>
            <p:spPr>
              <a:xfrm>
                <a:off x="5708206" y="2538248"/>
                <a:ext cx="12493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l</a:t>
                </a:r>
                <a:r>
                  <a:rPr lang="en-US" sz="1400" baseline="-25000" dirty="0" err="1"/>
                  <a:t>p</a:t>
                </a: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aseline="-25000" dirty="0"/>
                  <a:t> </a:t>
                </a:r>
                <a:r>
                  <a:rPr lang="en-US" sz="1400" dirty="0"/>
                  <a:t>vs N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10D62A5-ED39-4742-B239-9C23E1461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206" y="2538248"/>
                <a:ext cx="1249316" cy="307777"/>
              </a:xfrm>
              <a:prstGeom prst="rect">
                <a:avLst/>
              </a:prstGeom>
              <a:blipFill>
                <a:blip r:embed="rId9"/>
                <a:stretch>
                  <a:fillRect l="-2020" r="-1010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642D6E3E-DD2B-1841-93B6-F03A025C1482}"/>
              </a:ext>
            </a:extLst>
          </p:cNvPr>
          <p:cNvSpPr txBox="1"/>
          <p:nvPr/>
        </p:nvSpPr>
        <p:spPr>
          <a:xfrm>
            <a:off x="7694517" y="4837862"/>
            <a:ext cx="1475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[Meyer, HR: </a:t>
            </a:r>
            <a:r>
              <a:rPr lang="en-US" sz="1400" dirty="0" err="1"/>
              <a:t>t.b.p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9434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058" y="176695"/>
            <a:ext cx="42851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N chemotactic searchers, 1 target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DE86799-7C9F-9E49-B8B0-B577B7504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9" y="1863397"/>
            <a:ext cx="3975100" cy="28829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E9D1291-7603-954C-A6A1-7228B41B3E16}"/>
              </a:ext>
            </a:extLst>
          </p:cNvPr>
          <p:cNvSpPr txBox="1"/>
          <p:nvPr/>
        </p:nvSpPr>
        <p:spPr>
          <a:xfrm>
            <a:off x="103877" y="1202365"/>
            <a:ext cx="46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Compare MFPT(N,L</a:t>
            </a:r>
            <a:r>
              <a:rPr lang="en-US" baseline="30000" dirty="0"/>
              <a:t>2</a:t>
            </a:r>
            <a:r>
              <a:rPr lang="en-US" dirty="0"/>
              <a:t>)  (N searcher in area L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    with MFPT(1,L</a:t>
            </a:r>
            <a:r>
              <a:rPr lang="en-US" baseline="30000" dirty="0"/>
              <a:t>2</a:t>
            </a:r>
            <a:r>
              <a:rPr lang="en-US" dirty="0"/>
              <a:t>/N)  (</a:t>
            </a:r>
            <a:r>
              <a:rPr lang="en-US" dirty="0">
                <a:solidFill>
                  <a:srgbClr val="FF0000"/>
                </a:solidFill>
              </a:rPr>
              <a:t>1 searcher in area (L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/N)</a:t>
            </a:r>
            <a:r>
              <a:rPr lang="en-US" dirty="0"/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B6E728-5CB9-E048-BE15-4463164F0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31" y="1863397"/>
            <a:ext cx="3949700" cy="288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E1D6591-B4E8-3C4C-832C-FA50E29A53A4}"/>
                  </a:ext>
                </a:extLst>
              </p:cNvPr>
              <p:cNvSpPr txBox="1"/>
              <p:nvPr/>
            </p:nvSpPr>
            <p:spPr>
              <a:xfrm>
                <a:off x="5013435" y="1202365"/>
                <a:ext cx="38933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Cost for N-walker search:</a:t>
                </a:r>
              </a:p>
              <a:p>
                <a:pPr algn="ctr"/>
                <a:r>
                  <a:rPr lang="en-US" dirty="0"/>
                  <a:t>N*MFPT + N*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baseline="-25000" dirty="0"/>
                  <a:t>k</a:t>
                </a:r>
                <a:r>
                  <a:rPr lang="en-US" dirty="0"/>
                  <a:t> ,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>
                    <a:solidFill>
                      <a:srgbClr val="FF0000"/>
                    </a:solidFill>
                  </a:rPr>
                  <a:t>=cost for 1 searcher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E1D6591-B4E8-3C4C-832C-FA50E29A5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435" y="1202365"/>
                <a:ext cx="3893310" cy="646331"/>
              </a:xfrm>
              <a:prstGeom prst="rect">
                <a:avLst/>
              </a:prstGeom>
              <a:blipFill>
                <a:blip r:embed="rId7"/>
                <a:stretch>
                  <a:fillRect l="-649" t="-3846" r="-649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CDC9A895-BCD8-994D-BC1F-68BFFF83E608}"/>
              </a:ext>
            </a:extLst>
          </p:cNvPr>
          <p:cNvSpPr txBox="1"/>
          <p:nvPr/>
        </p:nvSpPr>
        <p:spPr>
          <a:xfrm>
            <a:off x="2506717" y="3720662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9073BF-1B35-0A4D-A886-B9355A004FCD}"/>
              </a:ext>
            </a:extLst>
          </p:cNvPr>
          <p:cNvSpPr txBox="1"/>
          <p:nvPr/>
        </p:nvSpPr>
        <p:spPr>
          <a:xfrm>
            <a:off x="1008993" y="2107057"/>
            <a:ext cx="75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F84F3C-79EF-1A4F-BC51-1148428B6280}"/>
              </a:ext>
            </a:extLst>
          </p:cNvPr>
          <p:cNvSpPr txBox="1"/>
          <p:nvPr/>
        </p:nvSpPr>
        <p:spPr>
          <a:xfrm>
            <a:off x="5955739" y="2571750"/>
            <a:ext cx="90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optimal 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45387C4-0EBF-F64D-A1E4-4D0FD6FE8B49}"/>
              </a:ext>
            </a:extLst>
          </p:cNvPr>
          <p:cNvSpPr txBox="1"/>
          <p:nvPr/>
        </p:nvSpPr>
        <p:spPr>
          <a:xfrm>
            <a:off x="7670868" y="4845745"/>
            <a:ext cx="1475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[Meyer, HR: </a:t>
            </a:r>
            <a:r>
              <a:rPr lang="en-US" sz="1400" dirty="0" err="1"/>
              <a:t>t.b.p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586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020" y="190774"/>
            <a:ext cx="7058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Title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73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" y="2064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220" y="169093"/>
            <a:ext cx="30620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First passage problems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AC81CA8-DC5E-CA4E-B2A5-3518366C3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3" y="1295140"/>
            <a:ext cx="2306952" cy="14603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1379F38-209C-2D47-8E89-3929759DA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07" y="1183536"/>
            <a:ext cx="1698095" cy="17172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0079F0B-D210-1146-A7A7-4F5AAA115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60" y="1147485"/>
            <a:ext cx="1684505" cy="10260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1A4F233-A90E-B742-AD14-A87C0BBBFAEF}"/>
              </a:ext>
            </a:extLst>
          </p:cNvPr>
          <p:cNvSpPr txBox="1"/>
          <p:nvPr/>
        </p:nvSpPr>
        <p:spPr>
          <a:xfrm>
            <a:off x="1070387" y="2864366"/>
            <a:ext cx="220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Scheme of a generic </a:t>
            </a:r>
          </a:p>
          <a:p>
            <a:r>
              <a:rPr lang="en-US" dirty="0"/>
              <a:t>first-passage problem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25CDAE-BC5C-5647-A2E6-BD72503CF4F7}"/>
              </a:ext>
            </a:extLst>
          </p:cNvPr>
          <p:cNvSpPr txBox="1"/>
          <p:nvPr/>
        </p:nvSpPr>
        <p:spPr>
          <a:xfrm>
            <a:off x="3644455" y="2935255"/>
            <a:ext cx="2253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Scheme of a discrete </a:t>
            </a:r>
          </a:p>
          <a:p>
            <a:r>
              <a:rPr lang="en-US" dirty="0"/>
              <a:t>first-passage problem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D5B1D04-F133-C140-826B-C28DE11FC994}"/>
              </a:ext>
            </a:extLst>
          </p:cNvPr>
          <p:cNvSpPr txBox="1"/>
          <p:nvPr/>
        </p:nvSpPr>
        <p:spPr>
          <a:xfrm>
            <a:off x="6249109" y="2173502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Scheme of a two target </a:t>
            </a:r>
          </a:p>
          <a:p>
            <a:r>
              <a:rPr lang="en-US" dirty="0"/>
              <a:t>first-passage problem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8C4C5-5ECC-F149-BE9B-14098A27E40C}"/>
              </a:ext>
            </a:extLst>
          </p:cNvPr>
          <p:cNvSpPr txBox="1"/>
          <p:nvPr/>
        </p:nvSpPr>
        <p:spPr>
          <a:xfrm>
            <a:off x="723903" y="4211916"/>
            <a:ext cx="5468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FPT(t) = probability density for the first-passage time, </a:t>
            </a:r>
          </a:p>
          <a:p>
            <a:r>
              <a:rPr lang="en-US" dirty="0"/>
              <a:t>              </a:t>
            </a:r>
            <a:r>
              <a:rPr lang="en-US" dirty="0" err="1"/>
              <a:t>i.e</a:t>
            </a:r>
            <a:r>
              <a:rPr lang="en-US" dirty="0"/>
              <a:t> the first time the random walker hits a target </a:t>
            </a:r>
          </a:p>
          <a:p>
            <a:r>
              <a:rPr lang="en-US" dirty="0"/>
              <a:t>              (start at position 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r>
              <a:rPr lang="en-US" baseline="-25000" dirty="0"/>
              <a:t>,</a:t>
            </a:r>
            <a:r>
              <a:rPr lang="en-US" dirty="0"/>
              <a:t> target at position r</a:t>
            </a:r>
            <a:r>
              <a:rPr lang="en-US" baseline="-25000" dirty="0"/>
              <a:t>t</a:t>
            </a:r>
            <a:r>
              <a:rPr lang="en-US" dirty="0"/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C96EB1-36C1-844C-AC4D-808BDB815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52" y="2900819"/>
            <a:ext cx="1577872" cy="118340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F3234F1-033B-4B46-ADFF-DCF59984A724}"/>
              </a:ext>
            </a:extLst>
          </p:cNvPr>
          <p:cNvSpPr txBox="1"/>
          <p:nvPr/>
        </p:nvSpPr>
        <p:spPr>
          <a:xfrm>
            <a:off x="6743472" y="4085177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Scheme of a </a:t>
            </a:r>
          </a:p>
          <a:p>
            <a:r>
              <a:rPr lang="en-US" dirty="0"/>
              <a:t>first-exit problem</a:t>
            </a:r>
          </a:p>
        </p:txBody>
      </p:sp>
    </p:spTree>
    <p:extLst>
      <p:ext uri="{BB962C8B-B14F-4D97-AF65-F5344CB8AC3E}">
        <p14:creationId xmlns:p14="http://schemas.microsoft.com/office/powerpoint/2010/main" val="3597337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" y="2064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779" y="155773"/>
            <a:ext cx="6236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MFPT of Brownian motion in confined geometries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945EE42-16C6-EE4D-B533-CBE5FB60D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20" y="2462582"/>
            <a:ext cx="2140008" cy="6757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E5042B-F8D0-9140-9BB0-38E1142AC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20" y="1790515"/>
            <a:ext cx="1854233" cy="5653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B2D374D-EAE4-CF45-BBB5-307F119AB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4" y="1246094"/>
            <a:ext cx="2425043" cy="1813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CC92EBF-BE8E-DA48-B4DB-2662E80016B8}"/>
                  </a:ext>
                </a:extLst>
              </p:cNvPr>
              <p:cNvSpPr txBox="1"/>
              <p:nvPr/>
            </p:nvSpPr>
            <p:spPr>
              <a:xfrm>
                <a:off x="3221835" y="1041705"/>
                <a:ext cx="4598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CC92EBF-BE8E-DA48-B4DB-2662E8001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835" y="1041705"/>
                <a:ext cx="459869" cy="646331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B12B14B3-06BB-C44C-BCF3-EDE955EF5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70" y="1258788"/>
            <a:ext cx="839724" cy="3265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D47ADEE-920A-2B42-9AC9-ADC265AF5CF4}"/>
              </a:ext>
            </a:extLst>
          </p:cNvPr>
          <p:cNvSpPr txBox="1"/>
          <p:nvPr/>
        </p:nvSpPr>
        <p:spPr>
          <a:xfrm>
            <a:off x="1670013" y="124557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7E22097-92DE-1040-BA75-FFDF56395CAA}"/>
              </a:ext>
            </a:extLst>
          </p:cNvPr>
          <p:cNvSpPr txBox="1"/>
          <p:nvPr/>
        </p:nvSpPr>
        <p:spPr>
          <a:xfrm>
            <a:off x="1670013" y="188599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A2D4B2D-0A45-B441-83D6-ADA722FB93B5}"/>
              </a:ext>
            </a:extLst>
          </p:cNvPr>
          <p:cNvSpPr txBox="1"/>
          <p:nvPr/>
        </p:nvSpPr>
        <p:spPr>
          <a:xfrm>
            <a:off x="1670013" y="25717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0AFEDC8-D31B-2540-83EF-281BF03BE213}"/>
              </a:ext>
            </a:extLst>
          </p:cNvPr>
          <p:cNvSpPr txBox="1"/>
          <p:nvPr/>
        </p:nvSpPr>
        <p:spPr>
          <a:xfrm>
            <a:off x="3184806" y="3379106"/>
            <a:ext cx="3486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L, A, V system size (in 1,2,3d)</a:t>
            </a:r>
          </a:p>
          <a:p>
            <a:r>
              <a:rPr lang="en-US" dirty="0"/>
              <a:t>R 	initial searcher-target distance</a:t>
            </a:r>
          </a:p>
          <a:p>
            <a:r>
              <a:rPr lang="en-US" dirty="0"/>
              <a:t>a 	target size</a:t>
            </a:r>
          </a:p>
          <a:p>
            <a:r>
              <a:rPr lang="en-US" dirty="0"/>
              <a:t>D	diffusion constant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FCE5E4A-C4A0-5143-B5B2-0759DED8CAB6}"/>
              </a:ext>
            </a:extLst>
          </p:cNvPr>
          <p:cNvSpPr txBox="1"/>
          <p:nvPr/>
        </p:nvSpPr>
        <p:spPr>
          <a:xfrm>
            <a:off x="7040236" y="4832762"/>
            <a:ext cx="2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Condamin</a:t>
            </a:r>
            <a:r>
              <a:rPr lang="en-US" sz="1400" dirty="0"/>
              <a:t> </a:t>
            </a:r>
            <a:r>
              <a:rPr lang="en-US" sz="1400" dirty="0" err="1"/>
              <a:t>etal</a:t>
            </a:r>
            <a:r>
              <a:rPr lang="en-US" sz="1400" dirty="0"/>
              <a:t>, PRL 2005]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C07777-3896-984E-A693-C616E4C4BE23}"/>
              </a:ext>
            </a:extLst>
          </p:cNvPr>
          <p:cNvSpPr txBox="1"/>
          <p:nvPr/>
        </p:nvSpPr>
        <p:spPr>
          <a:xfrm>
            <a:off x="3011352" y="126351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90607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" y="2064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491" y="146507"/>
            <a:ext cx="36856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Optimizing search strategies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08445AE-53E9-8A4A-A33C-481756DC83B5}"/>
              </a:ext>
            </a:extLst>
          </p:cNvPr>
          <p:cNvSpPr txBox="1"/>
          <p:nvPr/>
        </p:nvSpPr>
        <p:spPr>
          <a:xfrm>
            <a:off x="1300655" y="883547"/>
            <a:ext cx="633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search strategy </a:t>
            </a:r>
            <a:r>
              <a:rPr lang="en-US" dirty="0"/>
              <a:t>is simply one </a:t>
            </a:r>
            <a:r>
              <a:rPr lang="en-US" dirty="0">
                <a:solidFill>
                  <a:srgbClr val="0070C0"/>
                </a:solidFill>
              </a:rPr>
              <a:t>parameter set </a:t>
            </a:r>
          </a:p>
          <a:p>
            <a:pPr algn="ctr"/>
            <a:r>
              <a:rPr lang="en-US" dirty="0"/>
              <a:t>for the of a stochastic process / random walk under consideration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C2B763E-34F7-2A45-8FDC-5EB872A18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07" y="1593348"/>
            <a:ext cx="3149600" cy="16002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4AB5FE2-F2CD-4D49-8FF8-743E52E39A1B}"/>
              </a:ext>
            </a:extLst>
          </p:cNvPr>
          <p:cNvSpPr txBox="1"/>
          <p:nvPr/>
        </p:nvSpPr>
        <p:spPr>
          <a:xfrm>
            <a:off x="1127237" y="1735241"/>
            <a:ext cx="2028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</a:t>
            </a:r>
          </a:p>
          <a:p>
            <a:r>
              <a:rPr lang="en-US" b="1" dirty="0">
                <a:solidFill>
                  <a:srgbClr val="FF0000"/>
                </a:solidFill>
              </a:rPr>
              <a:t>Intermittent search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0E194B4-1F30-AE4A-9851-253FE5EEACC6}"/>
              </a:ext>
            </a:extLst>
          </p:cNvPr>
          <p:cNvSpPr txBox="1"/>
          <p:nvPr/>
        </p:nvSpPr>
        <p:spPr>
          <a:xfrm>
            <a:off x="6520115" y="1724391"/>
            <a:ext cx="2444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Walker / searcher alternates</a:t>
            </a:r>
          </a:p>
          <a:p>
            <a:r>
              <a:rPr lang="en-US" sz="1400" dirty="0"/>
              <a:t>stochastically between </a:t>
            </a:r>
          </a:p>
          <a:p>
            <a:r>
              <a:rPr lang="en-US" sz="1400" dirty="0"/>
              <a:t>ballistic and diffusive behavior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B1458E8-36A0-B840-80C0-ABD140AD64DD}"/>
              </a:ext>
            </a:extLst>
          </p:cNvPr>
          <p:cNvSpPr txBox="1"/>
          <p:nvPr/>
        </p:nvSpPr>
        <p:spPr>
          <a:xfrm>
            <a:off x="6890467" y="2487030"/>
            <a:ext cx="204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Bénichou</a:t>
            </a:r>
            <a:r>
              <a:rPr lang="en-US" sz="1400" dirty="0"/>
              <a:t> </a:t>
            </a:r>
            <a:r>
              <a:rPr lang="en-US" sz="1400" dirty="0" err="1"/>
              <a:t>etal</a:t>
            </a:r>
            <a:r>
              <a:rPr lang="en-US" sz="1400" dirty="0"/>
              <a:t>, PRL 2005]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F40CFB2-C0C2-AD4D-B467-AF6ECCC28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78" y="3341051"/>
            <a:ext cx="3980667" cy="141637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7427162-FCA8-EA4C-865D-CA75C2A81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4" y="2761928"/>
            <a:ext cx="2162356" cy="219742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7DD97F9-03BC-1F43-8E69-C0672AB8C7A1}"/>
              </a:ext>
            </a:extLst>
          </p:cNvPr>
          <p:cNvSpPr txBox="1"/>
          <p:nvPr/>
        </p:nvSpPr>
        <p:spPr>
          <a:xfrm>
            <a:off x="6826964" y="4861404"/>
            <a:ext cx="2374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Loverdo</a:t>
            </a:r>
            <a:r>
              <a:rPr lang="en-US" sz="1400" dirty="0"/>
              <a:t> </a:t>
            </a:r>
            <a:r>
              <a:rPr lang="en-US" sz="1400" dirty="0" err="1"/>
              <a:t>etal</a:t>
            </a:r>
            <a:r>
              <a:rPr lang="en-US" sz="1400" dirty="0"/>
              <a:t>, </a:t>
            </a:r>
            <a:r>
              <a:rPr lang="en-US" sz="1400" dirty="0" err="1"/>
              <a:t>Nat.Phys</a:t>
            </a:r>
            <a:r>
              <a:rPr lang="en-US" sz="1400" dirty="0"/>
              <a:t>. 2008]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736E5F8-C458-1744-9527-8435E25BD2C3}"/>
              </a:ext>
            </a:extLst>
          </p:cNvPr>
          <p:cNvCxnSpPr/>
          <p:nvPr/>
        </p:nvCxnSpPr>
        <p:spPr>
          <a:xfrm flipH="1" flipV="1">
            <a:off x="2136228" y="4059621"/>
            <a:ext cx="698263" cy="200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144FC17C-C17A-394F-AE03-5B51A83D9133}"/>
              </a:ext>
            </a:extLst>
          </p:cNvPr>
          <p:cNvSpPr txBox="1"/>
          <p:nvPr/>
        </p:nvSpPr>
        <p:spPr>
          <a:xfrm>
            <a:off x="2392268" y="422279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Minimum!</a:t>
            </a:r>
          </a:p>
        </p:txBody>
      </p:sp>
    </p:spTree>
    <p:extLst>
      <p:ext uri="{BB962C8B-B14F-4D97-AF65-F5344CB8AC3E}">
        <p14:creationId xmlns:p14="http://schemas.microsoft.com/office/powerpoint/2010/main" val="108006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E22E5167-C508-19D4-F2A8-D4BAF619F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" y="2064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11479" y="220926"/>
            <a:ext cx="4621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 dirty="0"/>
              <a:t>Spatial Organization of the Cytoskeleton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49726" y="742696"/>
            <a:ext cx="4574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dirty="0"/>
              <a:t>Filament </a:t>
            </a:r>
            <a:r>
              <a:rPr lang="de-DE" sz="1500" dirty="0" err="1"/>
              <a:t>distribution</a:t>
            </a:r>
            <a:r>
              <a:rPr lang="de-DE" sz="1500" dirty="0"/>
              <a:t> </a:t>
            </a:r>
            <a:r>
              <a:rPr lang="de-DE" sz="1500" dirty="0" err="1"/>
              <a:t>establishes</a:t>
            </a:r>
            <a:r>
              <a:rPr lang="de-DE" sz="1500" dirty="0"/>
              <a:t> a </a:t>
            </a:r>
          </a:p>
          <a:p>
            <a:pPr algn="ctr"/>
            <a:r>
              <a:rPr lang="de-DE" sz="1500" dirty="0" err="1"/>
              <a:t>spatially</a:t>
            </a:r>
            <a:r>
              <a:rPr lang="de-DE" sz="1500" dirty="0"/>
              <a:t> </a:t>
            </a:r>
            <a:r>
              <a:rPr lang="de-DE" sz="1500" b="1" dirty="0" err="1">
                <a:solidFill>
                  <a:srgbClr val="FF0000"/>
                </a:solidFill>
              </a:rPr>
              <a:t>inhomogeneous</a:t>
            </a:r>
            <a:r>
              <a:rPr lang="de-DE" sz="1500" dirty="0"/>
              <a:t> (</a:t>
            </a:r>
            <a:r>
              <a:rPr lang="de-DE" sz="1500" b="1" dirty="0" err="1">
                <a:solidFill>
                  <a:srgbClr val="0000FF"/>
                </a:solidFill>
              </a:rPr>
              <a:t>ρ</a:t>
            </a:r>
            <a:r>
              <a:rPr lang="de-DE" sz="1500" b="1" baseline="-25000" dirty="0" err="1">
                <a:solidFill>
                  <a:srgbClr val="0000FF"/>
                </a:solidFill>
              </a:rPr>
              <a:t>Ω</a:t>
            </a:r>
            <a:r>
              <a:rPr lang="de-DE" sz="1500" b="1" dirty="0">
                <a:solidFill>
                  <a:srgbClr val="0000FF"/>
                </a:solidFill>
              </a:rPr>
              <a:t>(</a:t>
            </a:r>
            <a:r>
              <a:rPr lang="de-DE" sz="1500" b="1" dirty="0" err="1">
                <a:solidFill>
                  <a:srgbClr val="0000FF"/>
                </a:solidFill>
              </a:rPr>
              <a:t>r</a:t>
            </a:r>
            <a:r>
              <a:rPr lang="de-DE" sz="1500" b="1" dirty="0">
                <a:solidFill>
                  <a:srgbClr val="0000FF"/>
                </a:solidFill>
              </a:rPr>
              <a:t>) ≠ </a:t>
            </a:r>
            <a:r>
              <a:rPr lang="de-DE" sz="1500" b="1" dirty="0" err="1">
                <a:solidFill>
                  <a:srgbClr val="0000FF"/>
                </a:solidFill>
              </a:rPr>
              <a:t>const</a:t>
            </a:r>
            <a:r>
              <a:rPr lang="de-DE" sz="1500" b="1" dirty="0">
                <a:solidFill>
                  <a:srgbClr val="0000FF"/>
                </a:solidFill>
              </a:rPr>
              <a:t>.</a:t>
            </a:r>
            <a:r>
              <a:rPr lang="de-DE" sz="1500" dirty="0"/>
              <a:t>) </a:t>
            </a:r>
            <a:r>
              <a:rPr lang="de-DE" sz="1500" dirty="0" err="1"/>
              <a:t>search</a:t>
            </a:r>
            <a:r>
              <a:rPr lang="de-DE" sz="1500" dirty="0"/>
              <a:t> </a:t>
            </a:r>
            <a:r>
              <a:rPr lang="de-DE" sz="1500" dirty="0" err="1"/>
              <a:t>strategy</a:t>
            </a:r>
            <a:endParaRPr lang="de-DE" sz="1500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161932" y="3915497"/>
            <a:ext cx="5067125" cy="987694"/>
            <a:chOff x="1235422" y="5220662"/>
            <a:chExt cx="6756166" cy="1316925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422" y="5722773"/>
              <a:ext cx="6756166" cy="81481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5" name="Textfeld 4"/>
            <p:cNvSpPr txBox="1"/>
            <p:nvPr/>
          </p:nvSpPr>
          <p:spPr>
            <a:xfrm>
              <a:off x="1633510" y="5220662"/>
              <a:ext cx="606063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Mathematical</a:t>
              </a:r>
              <a:r>
                <a:rPr lang="de-DE" sz="1350" dirty="0"/>
                <a:t> </a:t>
              </a:r>
              <a:r>
                <a:rPr lang="de-DE" sz="1350" dirty="0" err="1"/>
                <a:t>idealization</a:t>
              </a:r>
              <a:r>
                <a:rPr lang="de-DE" sz="1350" dirty="0"/>
                <a:t> </a:t>
              </a:r>
              <a:r>
                <a:rPr lang="de-DE" sz="1350" dirty="0" err="1"/>
                <a:t>for</a:t>
              </a:r>
              <a:r>
                <a:rPr lang="de-DE" sz="1350" dirty="0"/>
                <a:t> </a:t>
              </a:r>
              <a:r>
                <a:rPr lang="de-DE" sz="1350" dirty="0" err="1"/>
                <a:t>spherical</a:t>
              </a:r>
              <a:r>
                <a:rPr lang="de-DE" sz="1350" dirty="0"/>
                <a:t> </a:t>
              </a:r>
              <a:r>
                <a:rPr lang="de-DE" sz="1350" dirty="0" err="1"/>
                <a:t>cells</a:t>
              </a:r>
              <a:r>
                <a:rPr lang="de-DE" sz="1350" dirty="0"/>
                <a:t> </a:t>
              </a:r>
              <a:r>
                <a:rPr lang="de-DE" sz="1350" dirty="0" err="1"/>
                <a:t>with</a:t>
              </a:r>
              <a:r>
                <a:rPr lang="de-DE" sz="1350" dirty="0"/>
                <a:t> </a:t>
              </a:r>
              <a:r>
                <a:rPr lang="de-DE" sz="1350" dirty="0" err="1"/>
                <a:t>centrosome</a:t>
              </a:r>
              <a:r>
                <a:rPr lang="de-DE" sz="1350" dirty="0"/>
                <a:t>:</a:t>
              </a:r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1404790" y="1331337"/>
            <a:ext cx="4931529" cy="2536211"/>
            <a:chOff x="2892565" y="1775116"/>
            <a:chExt cx="6575372" cy="3381614"/>
          </a:xfrm>
        </p:grpSpPr>
        <p:pic>
          <p:nvPicPr>
            <p:cNvPr id="12" name="Bild 11" descr="Fig1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565" y="1913090"/>
              <a:ext cx="6453344" cy="3166672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6427421" y="1775116"/>
              <a:ext cx="3040516" cy="3381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uppierung 2">
            <a:extLst>
              <a:ext uri="{FF2B5EF4-FFF2-40B4-BE49-F238E27FC236}">
                <a16:creationId xmlns:a16="http://schemas.microsoft.com/office/drawing/2014/main" id="{E5BC3F49-A272-C465-0B51-D850B7E662BB}"/>
              </a:ext>
            </a:extLst>
          </p:cNvPr>
          <p:cNvGrpSpPr>
            <a:grpSpLocks noChangeAspect="1"/>
          </p:cNvGrpSpPr>
          <p:nvPr/>
        </p:nvGrpSpPr>
        <p:grpSpPr>
          <a:xfrm>
            <a:off x="5121845" y="1434818"/>
            <a:ext cx="2879155" cy="2718950"/>
            <a:chOff x="2518833" y="1712381"/>
            <a:chExt cx="4206874" cy="3972790"/>
          </a:xfrm>
        </p:grpSpPr>
        <p:pic>
          <p:nvPicPr>
            <p:cNvPr id="10" name="Bild 6">
              <a:extLst>
                <a:ext uri="{FF2B5EF4-FFF2-40B4-BE49-F238E27FC236}">
                  <a16:creationId xmlns:a16="http://schemas.microsoft.com/office/drawing/2014/main" id="{A1C1A612-3E63-9542-38F3-9FF5E5BDA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8833" y="1712381"/>
              <a:ext cx="3936999" cy="3972790"/>
            </a:xfrm>
            <a:prstGeom prst="rect">
              <a:avLst/>
            </a:prstGeom>
          </p:spPr>
        </p:pic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4C2802F0-23E6-E094-9D71-8559D1A126EC}"/>
                </a:ext>
              </a:extLst>
            </p:cNvPr>
            <p:cNvSpPr/>
            <p:nvPr/>
          </p:nvSpPr>
          <p:spPr>
            <a:xfrm rot="10800000">
              <a:off x="6185957" y="1712381"/>
              <a:ext cx="539750" cy="85725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451BDBA0-5734-C2CC-1784-2D322A8BFE9F}"/>
              </a:ext>
            </a:extLst>
          </p:cNvPr>
          <p:cNvSpPr txBox="1"/>
          <p:nvPr/>
        </p:nvSpPr>
        <p:spPr>
          <a:xfrm>
            <a:off x="6336319" y="1048560"/>
            <a:ext cx="17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de-DE" sz="1350" dirty="0"/>
              <a:t>  </a:t>
            </a:r>
            <a:r>
              <a:rPr lang="de-DE" dirty="0" err="1"/>
              <a:t>Escape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5DD7012-AFAD-6B1F-F9A4-20FC905BB807}"/>
              </a:ext>
            </a:extLst>
          </p:cNvPr>
          <p:cNvSpPr txBox="1"/>
          <p:nvPr/>
        </p:nvSpPr>
        <p:spPr>
          <a:xfrm>
            <a:off x="5505580" y="4215579"/>
            <a:ext cx="33522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&amp; automatic switch to diffusion </a:t>
            </a:r>
          </a:p>
          <a:p>
            <a:pPr algn="ctr"/>
            <a:r>
              <a:rPr lang="en-US" sz="1500" dirty="0"/>
              <a:t>at </a:t>
            </a:r>
            <a:r>
              <a:rPr lang="en-US" sz="1500" b="1" dirty="0">
                <a:solidFill>
                  <a:srgbClr val="FF0000"/>
                </a:solidFill>
              </a:rPr>
              <a:t>r=0</a:t>
            </a:r>
            <a:r>
              <a:rPr lang="en-US" sz="1500" dirty="0"/>
              <a:t> (MTOC), </a:t>
            </a:r>
            <a:r>
              <a:rPr lang="en-US" sz="1500" b="1" dirty="0">
                <a:solidFill>
                  <a:srgbClr val="FF0000"/>
                </a:solidFill>
              </a:rPr>
              <a:t>r=R-Δ</a:t>
            </a:r>
            <a:r>
              <a:rPr lang="en-US" sz="1500" dirty="0"/>
              <a:t> (cortex boundary),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r=R</a:t>
            </a:r>
            <a:r>
              <a:rPr lang="en-US" sz="1500" dirty="0"/>
              <a:t> (membrane)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1B94D07B-C054-BF04-52BE-A1ABA9BDE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6" name="Bild 11" descr="SFB 1027 Logo.png">
            <a:extLst>
              <a:ext uri="{FF2B5EF4-FFF2-40B4-BE49-F238E27FC236}">
                <a16:creationId xmlns:a16="http://schemas.microsoft.com/office/drawing/2014/main" id="{543CAE21-7C8F-C2F5-8FE0-37155A021F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0612A07E-D2AF-63AE-758F-8A513F0CC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6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CD6EA7-92F5-E377-3FC2-F38005C65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" y="2064"/>
            <a:ext cx="9144000" cy="71385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318325" y="86916"/>
            <a:ext cx="46304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 dirty="0"/>
              <a:t>Results: NEP – </a:t>
            </a:r>
            <a:r>
              <a:rPr lang="en-US" sz="1800" b="1" dirty="0">
                <a:solidFill>
                  <a:srgbClr val="FF0000"/>
                </a:solidFill>
              </a:rPr>
              <a:t>inhomogeneous</a:t>
            </a:r>
            <a:r>
              <a:rPr lang="en-US" sz="1800" b="1" dirty="0"/>
              <a:t> strategy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28" y="1285852"/>
            <a:ext cx="2355089" cy="329986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272" y="1227635"/>
            <a:ext cx="2910306" cy="165258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272" y="3289650"/>
            <a:ext cx="1905000" cy="14224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618" y="3866076"/>
            <a:ext cx="1131773" cy="114206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66486" y="728901"/>
            <a:ext cx="25951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50" dirty="0"/>
              <a:t>MFPT </a:t>
            </a:r>
            <a:r>
              <a:rPr lang="de-DE" sz="1350" dirty="0" err="1"/>
              <a:t>with</a:t>
            </a:r>
            <a:r>
              <a:rPr lang="de-DE" sz="1350" dirty="0"/>
              <a:t> </a:t>
            </a:r>
            <a:r>
              <a:rPr lang="de-DE" sz="1350" dirty="0" err="1"/>
              <a:t>k</a:t>
            </a:r>
            <a:r>
              <a:rPr lang="de-DE" sz="1350" baseline="-25000" dirty="0" err="1"/>
              <a:t>opt</a:t>
            </a:r>
            <a:r>
              <a:rPr lang="de-DE" sz="1350" dirty="0"/>
              <a:t>, </a:t>
            </a:r>
            <a:r>
              <a:rPr lang="de-DE" sz="1350" dirty="0" err="1"/>
              <a:t>k‘</a:t>
            </a:r>
            <a:r>
              <a:rPr lang="de-DE" sz="1350" baseline="-25000" dirty="0" err="1"/>
              <a:t>opt</a:t>
            </a:r>
            <a:r>
              <a:rPr lang="de-DE" sz="1350" dirty="0"/>
              <a:t> </a:t>
            </a:r>
            <a:r>
              <a:rPr lang="de-DE" sz="1350" dirty="0" err="1"/>
              <a:t>from</a:t>
            </a:r>
            <a:r>
              <a:rPr lang="de-DE" sz="1350" dirty="0"/>
              <a:t> </a:t>
            </a:r>
            <a:r>
              <a:rPr lang="de-DE" sz="1350" dirty="0" err="1"/>
              <a:t>hom</a:t>
            </a:r>
            <a:r>
              <a:rPr lang="de-DE" sz="1350" dirty="0"/>
              <a:t>. </a:t>
            </a:r>
            <a:r>
              <a:rPr lang="de-DE" sz="1350" dirty="0" err="1"/>
              <a:t>str.</a:t>
            </a:r>
            <a:endParaRPr lang="de-DE" sz="1350" dirty="0"/>
          </a:p>
          <a:p>
            <a:pPr algn="ctr"/>
            <a:r>
              <a:rPr lang="de-DE" sz="1350" dirty="0" err="1"/>
              <a:t>as</a:t>
            </a:r>
            <a:r>
              <a:rPr lang="de-DE" sz="1350" dirty="0"/>
              <a:t> </a:t>
            </a:r>
            <a:r>
              <a:rPr lang="de-DE" sz="1350" dirty="0" err="1"/>
              <a:t>function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Δ</a:t>
            </a:r>
            <a:endParaRPr lang="de-DE" sz="1350" dirty="0"/>
          </a:p>
        </p:txBody>
      </p:sp>
      <p:sp>
        <p:nvSpPr>
          <p:cNvPr id="13" name="Textfeld 12"/>
          <p:cNvSpPr txBox="1"/>
          <p:nvPr/>
        </p:nvSpPr>
        <p:spPr>
          <a:xfrm>
            <a:off x="4348603" y="903282"/>
            <a:ext cx="2830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50" dirty="0"/>
              <a:t>MFPT </a:t>
            </a:r>
            <a:r>
              <a:rPr lang="de-DE" sz="1350" dirty="0" err="1"/>
              <a:t>with</a:t>
            </a:r>
            <a:r>
              <a:rPr lang="de-DE" sz="1350" dirty="0"/>
              <a:t> </a:t>
            </a:r>
            <a:r>
              <a:rPr lang="de-DE" sz="1350" dirty="0" err="1"/>
              <a:t>k</a:t>
            </a:r>
            <a:r>
              <a:rPr lang="de-DE" sz="1350" dirty="0"/>
              <a:t>‘=0 </a:t>
            </a:r>
            <a:r>
              <a:rPr lang="de-DE" sz="1350" dirty="0" err="1"/>
              <a:t>as</a:t>
            </a:r>
            <a:r>
              <a:rPr lang="de-DE" sz="1350" dirty="0"/>
              <a:t> </a:t>
            </a:r>
            <a:r>
              <a:rPr lang="de-DE" sz="1350" dirty="0" err="1"/>
              <a:t>function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k</a:t>
            </a:r>
            <a:r>
              <a:rPr lang="de-DE" sz="1350" dirty="0"/>
              <a:t> </a:t>
            </a:r>
            <a:r>
              <a:rPr lang="de-DE" sz="1350" dirty="0" err="1"/>
              <a:t>and</a:t>
            </a:r>
            <a:r>
              <a:rPr lang="de-DE" sz="1350" dirty="0"/>
              <a:t> </a:t>
            </a:r>
            <a:r>
              <a:rPr lang="de-DE" sz="1350" dirty="0" err="1"/>
              <a:t>Δ</a:t>
            </a:r>
            <a:endParaRPr lang="de-DE" sz="1350" dirty="0"/>
          </a:p>
        </p:txBody>
      </p:sp>
      <p:sp>
        <p:nvSpPr>
          <p:cNvPr id="14" name="Textfeld 13"/>
          <p:cNvSpPr txBox="1"/>
          <p:nvPr/>
        </p:nvSpPr>
        <p:spPr>
          <a:xfrm>
            <a:off x="4257639" y="3012650"/>
            <a:ext cx="1962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50" dirty="0"/>
              <a:t>MFPT </a:t>
            </a:r>
            <a:r>
              <a:rPr lang="de-DE" sz="1350" dirty="0" err="1"/>
              <a:t>with</a:t>
            </a:r>
            <a:r>
              <a:rPr lang="de-DE" sz="1350" dirty="0"/>
              <a:t> </a:t>
            </a:r>
            <a:r>
              <a:rPr lang="de-DE" sz="1350" dirty="0" err="1"/>
              <a:t>fixed</a:t>
            </a:r>
            <a:r>
              <a:rPr lang="de-DE" sz="1350" dirty="0"/>
              <a:t> </a:t>
            </a:r>
            <a:r>
              <a:rPr lang="de-DE" sz="1350" dirty="0" err="1"/>
              <a:t>k,k</a:t>
            </a:r>
            <a:r>
              <a:rPr lang="de-DE" sz="1350" dirty="0"/>
              <a:t>‘ vs. </a:t>
            </a:r>
            <a:r>
              <a:rPr lang="de-DE" sz="1350" dirty="0" err="1"/>
              <a:t>Δ</a:t>
            </a:r>
            <a:endParaRPr lang="de-DE" sz="1350" dirty="0"/>
          </a:p>
        </p:txBody>
      </p:sp>
      <p:sp>
        <p:nvSpPr>
          <p:cNvPr id="15" name="Textfeld 14"/>
          <p:cNvSpPr txBox="1"/>
          <p:nvPr/>
        </p:nvSpPr>
        <p:spPr>
          <a:xfrm>
            <a:off x="1169194" y="4837659"/>
            <a:ext cx="30557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[Schwarz … HR,  PRL 117, 068101 (2016)]</a:t>
            </a:r>
          </a:p>
        </p:txBody>
      </p:sp>
      <p:pic>
        <p:nvPicPr>
          <p:cNvPr id="5" name="Bild 11" descr="SFB 1027 Logo.png">
            <a:extLst>
              <a:ext uri="{FF2B5EF4-FFF2-40B4-BE49-F238E27FC236}">
                <a16:creationId xmlns:a16="http://schemas.microsoft.com/office/drawing/2014/main" id="{9ED61C78-F37F-0DC0-9110-B71D042325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5E3A07A8-7D1D-FC7A-9F5A-9E350E245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12BC9F0-C04C-E6CE-B4A4-7B6B0D6F2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92150"/>
            <a:ext cx="9109075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3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020" y="190774"/>
            <a:ext cx="11112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Results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7FD29DF-D7B0-3DBC-D078-25CE9F6E67DF}"/>
              </a:ext>
            </a:extLst>
          </p:cNvPr>
          <p:cNvSpPr txBox="1"/>
          <p:nvPr/>
        </p:nvSpPr>
        <p:spPr>
          <a:xfrm>
            <a:off x="891190" y="955949"/>
            <a:ext cx="7060202" cy="4058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Spatially </a:t>
            </a:r>
            <a:r>
              <a:rPr lang="en-US" dirty="0">
                <a:solidFill>
                  <a:srgbClr val="FF0000"/>
                </a:solidFill>
              </a:rPr>
              <a:t>inhomogeneous</a:t>
            </a:r>
            <a:r>
              <a:rPr lang="en-US" dirty="0"/>
              <a:t> better than homogeneous search strategies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Superior strategy for 3 standard search problems:</a:t>
            </a:r>
          </a:p>
          <a:p>
            <a:pPr>
              <a:lnSpc>
                <a:spcPct val="120000"/>
              </a:lnSpc>
            </a:pPr>
            <a:r>
              <a:rPr lang="en-US" dirty="0"/>
              <a:t>      Ballistic transport between </a:t>
            </a:r>
            <a:r>
              <a:rPr lang="en-US" dirty="0">
                <a:solidFill>
                  <a:srgbClr val="0000FF"/>
                </a:solidFill>
              </a:rPr>
              <a:t>center </a:t>
            </a:r>
            <a:r>
              <a:rPr lang="en-US" dirty="0"/>
              <a:t>and the </a:t>
            </a:r>
            <a:r>
              <a:rPr lang="en-US" dirty="0">
                <a:solidFill>
                  <a:srgbClr val="0000FF"/>
                </a:solidFill>
              </a:rPr>
              <a:t>boundary </a:t>
            </a:r>
            <a:r>
              <a:rPr lang="en-US" dirty="0"/>
              <a:t>plus </a:t>
            </a:r>
          </a:p>
          <a:p>
            <a:pPr>
              <a:lnSpc>
                <a:spcPct val="120000"/>
              </a:lnSpc>
            </a:pPr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thin boundary layer</a:t>
            </a:r>
            <a:r>
              <a:rPr lang="en-US" dirty="0"/>
              <a:t> of multidirectional transport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Similar results obtained for </a:t>
            </a:r>
            <a:r>
              <a:rPr lang="en-US" dirty="0">
                <a:solidFill>
                  <a:srgbClr val="3366FF"/>
                </a:solidFill>
              </a:rPr>
              <a:t>non-intermittent </a:t>
            </a:r>
            <a:r>
              <a:rPr lang="en-US" dirty="0"/>
              <a:t>search -</a:t>
            </a:r>
          </a:p>
          <a:p>
            <a:pPr>
              <a:lnSpc>
                <a:spcPct val="120000"/>
              </a:lnSpc>
            </a:pPr>
            <a:r>
              <a:rPr lang="en-US" dirty="0"/>
              <a:t>      persistent random walk / random velocity model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Spatial organization of the </a:t>
            </a:r>
            <a:r>
              <a:rPr lang="en-US" dirty="0">
                <a:solidFill>
                  <a:srgbClr val="FF0000"/>
                </a:solidFill>
              </a:rPr>
              <a:t>cytoskeleton</a:t>
            </a:r>
            <a:r>
              <a:rPr lang="en-US" dirty="0"/>
              <a:t> represents an </a:t>
            </a:r>
          </a:p>
          <a:p>
            <a:pPr>
              <a:lnSpc>
                <a:spcPct val="120000"/>
              </a:lnSpc>
            </a:pPr>
            <a:r>
              <a:rPr lang="en-US" dirty="0"/>
              <a:t>      </a:t>
            </a:r>
            <a:r>
              <a:rPr lang="en-US" dirty="0">
                <a:solidFill>
                  <a:srgbClr val="0000FF"/>
                </a:solidFill>
              </a:rPr>
              <a:t>efficient </a:t>
            </a:r>
            <a:r>
              <a:rPr lang="en-US" dirty="0"/>
              <a:t>spatially inhomogeneous search strategy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Boundary layer = </a:t>
            </a:r>
            <a:r>
              <a:rPr lang="en-US" dirty="0">
                <a:solidFill>
                  <a:srgbClr val="FF0000"/>
                </a:solidFill>
              </a:rPr>
              <a:t>actin cortex</a:t>
            </a:r>
            <a:r>
              <a:rPr lang="en-US" dirty="0"/>
              <a:t>: </a:t>
            </a:r>
          </a:p>
          <a:p>
            <a:pPr>
              <a:lnSpc>
                <a:spcPct val="120000"/>
              </a:lnSpc>
            </a:pPr>
            <a:r>
              <a:rPr lang="en-US" dirty="0"/>
              <a:t>     </a:t>
            </a:r>
            <a:r>
              <a:rPr lang="en-US" dirty="0">
                <a:solidFill>
                  <a:srgbClr val="0000FF"/>
                </a:solidFill>
              </a:rPr>
              <a:t> Thin </a:t>
            </a:r>
            <a:r>
              <a:rPr lang="en-US" dirty="0"/>
              <a:t>cortex is more efficient than thick cortex!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/>
              <a:t>Actin cortex </a:t>
            </a:r>
            <a:r>
              <a:rPr lang="en-US" dirty="0">
                <a:solidFill>
                  <a:srgbClr val="0000FF"/>
                </a:solidFill>
              </a:rPr>
              <a:t>accelerates</a:t>
            </a:r>
            <a:r>
              <a:rPr lang="en-US" dirty="0"/>
              <a:t> transport </a:t>
            </a:r>
            <a:r>
              <a:rPr lang="en-US" dirty="0">
                <a:solidFill>
                  <a:srgbClr val="0000FF"/>
                </a:solidFill>
              </a:rPr>
              <a:t>tangential</a:t>
            </a:r>
            <a:r>
              <a:rPr lang="en-US" dirty="0"/>
              <a:t> to the boundary</a:t>
            </a:r>
          </a:p>
          <a:p>
            <a:pPr>
              <a:lnSpc>
                <a:spcPct val="120000"/>
              </a:lnSpc>
            </a:pPr>
            <a:r>
              <a:rPr lang="en-US" dirty="0"/>
              <a:t>     Reminiscent of purely diffusive search with </a:t>
            </a:r>
            <a:r>
              <a:rPr lang="en-US" dirty="0">
                <a:solidFill>
                  <a:srgbClr val="FF0000"/>
                </a:solidFill>
              </a:rPr>
              <a:t>enhanced surface diffusion</a:t>
            </a:r>
          </a:p>
        </p:txBody>
      </p:sp>
    </p:spTree>
    <p:extLst>
      <p:ext uri="{BB962C8B-B14F-4D97-AF65-F5344CB8AC3E}">
        <p14:creationId xmlns:p14="http://schemas.microsoft.com/office/powerpoint/2010/main" val="438799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42" y="168812"/>
            <a:ext cx="40687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Optimizing search strategies (2)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D5D11E-8D3A-3D45-B7F4-1AEF9FDEA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03" y="1735775"/>
            <a:ext cx="1803400" cy="18542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CE058E9-2CA7-7A4C-B1F0-789B4FE7083B}"/>
              </a:ext>
            </a:extLst>
          </p:cNvPr>
          <p:cNvSpPr txBox="1"/>
          <p:nvPr/>
        </p:nvSpPr>
        <p:spPr>
          <a:xfrm>
            <a:off x="3389674" y="1099927"/>
            <a:ext cx="257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</a:t>
            </a:r>
            <a:r>
              <a:rPr lang="en-US" b="1" dirty="0">
                <a:solidFill>
                  <a:srgbClr val="FF0000"/>
                </a:solidFill>
              </a:rPr>
              <a:t>Persistent Walk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54C12EF-DA3B-1340-A27A-DF34B69B1F84}"/>
                  </a:ext>
                </a:extLst>
              </p:cNvPr>
              <p:cNvSpPr txBox="1"/>
              <p:nvPr/>
            </p:nvSpPr>
            <p:spPr>
              <a:xfrm>
                <a:off x="545006" y="1805625"/>
                <a:ext cx="275210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Probability </a:t>
                </a:r>
              </a:p>
              <a:p>
                <a:r>
                  <a:rPr lang="en-US" dirty="0"/>
                  <a:t>p</a:t>
                </a:r>
                <a:r>
                  <a:rPr lang="en-US" baseline="-25000" dirty="0"/>
                  <a:t>1</a:t>
                </a:r>
                <a:r>
                  <a:rPr lang="en-US" dirty="0"/>
                  <a:t> forward 	= p</a:t>
                </a:r>
                <a:r>
                  <a:rPr lang="en-US" baseline="-25000" dirty="0"/>
                  <a:t>3</a:t>
                </a:r>
                <a:r>
                  <a:rPr lang="en-US" dirty="0"/>
                  <a:t>+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</a:t>
                </a:r>
                <a:r>
                  <a:rPr lang="en-US" baseline="-25000" dirty="0"/>
                  <a:t>2</a:t>
                </a:r>
                <a:r>
                  <a:rPr lang="en-US" dirty="0"/>
                  <a:t> backward	= p</a:t>
                </a:r>
                <a:r>
                  <a:rPr lang="en-US" baseline="-25000" dirty="0"/>
                  <a:t>3</a:t>
                </a:r>
                <a:r>
                  <a:rPr lang="en-US" dirty="0"/>
                  <a:t>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 </a:t>
                </a:r>
                <a:r>
                  <a:rPr lang="en-US" dirty="0">
                    <a:latin typeface="Symbol" pitchFamily="2" charset="2"/>
                  </a:rPr>
                  <a:t>(d=</a:t>
                </a:r>
                <a:r>
                  <a:rPr lang="en-US" dirty="0"/>
                  <a:t>0)</a:t>
                </a:r>
              </a:p>
              <a:p>
                <a:r>
                  <a:rPr lang="en-US" dirty="0"/>
                  <a:t>p</a:t>
                </a:r>
                <a:r>
                  <a:rPr lang="en-US" baseline="-25000" dirty="0"/>
                  <a:t>3</a:t>
                </a:r>
                <a:r>
                  <a:rPr lang="en-US" dirty="0"/>
                  <a:t> orthogonal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54C12EF-DA3B-1340-A27A-DF34B69B1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06" y="1805625"/>
                <a:ext cx="2752100" cy="1200329"/>
              </a:xfrm>
              <a:prstGeom prst="rect">
                <a:avLst/>
              </a:prstGeom>
              <a:blipFill>
                <a:blip r:embed="rId6"/>
                <a:stretch>
                  <a:fillRect l="-1835" t="-2105" r="-917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8124939-0143-EE41-813F-186F63DB8FEB}"/>
                  </a:ext>
                </a:extLst>
              </p:cNvPr>
              <p:cNvSpPr txBox="1"/>
              <p:nvPr/>
            </p:nvSpPr>
            <p:spPr>
              <a:xfrm>
                <a:off x="545006" y="3063174"/>
                <a:ext cx="3262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persistence length</a:t>
                </a:r>
                <a:r>
                  <a:rPr lang="en-US" dirty="0"/>
                  <a:t> </a:t>
                </a:r>
                <a:r>
                  <a:rPr lang="en-US" dirty="0" err="1"/>
                  <a:t>l</a:t>
                </a:r>
                <a:r>
                  <a:rPr lang="en-US" baseline="-25000" dirty="0" err="1"/>
                  <a:t>p</a:t>
                </a:r>
                <a:r>
                  <a:rPr lang="en-US" dirty="0"/>
                  <a:t> ~ 1/(1-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8124939-0143-EE41-813F-186F63DB8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06" y="3063174"/>
                <a:ext cx="3262047" cy="369332"/>
              </a:xfrm>
              <a:prstGeom prst="rect">
                <a:avLst/>
              </a:prstGeom>
              <a:blipFill>
                <a:blip r:embed="rId7"/>
                <a:stretch>
                  <a:fillRect t="-3226" r="-77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15">
            <a:extLst>
              <a:ext uri="{FF2B5EF4-FFF2-40B4-BE49-F238E27FC236}">
                <a16:creationId xmlns:a16="http://schemas.microsoft.com/office/drawing/2014/main" id="{E55D4D8F-88E7-E74B-853C-C783656394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84" y="1750042"/>
            <a:ext cx="2861242" cy="200138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7097E9F-D40B-014A-BDCF-681D026D10A0}"/>
              </a:ext>
            </a:extLst>
          </p:cNvPr>
          <p:cNvSpPr txBox="1"/>
          <p:nvPr/>
        </p:nvSpPr>
        <p:spPr>
          <a:xfrm>
            <a:off x="7055072" y="3558350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/L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C99CF57-3F07-7445-ADD6-5FD9A5043AC1}"/>
              </a:ext>
            </a:extLst>
          </p:cNvPr>
          <p:cNvSpPr txBox="1"/>
          <p:nvPr/>
        </p:nvSpPr>
        <p:spPr>
          <a:xfrm>
            <a:off x="6625292" y="1357258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MFPT vs </a:t>
            </a:r>
            <a:r>
              <a:rPr lang="en-US" dirty="0" err="1"/>
              <a:t>l</a:t>
            </a:r>
            <a:r>
              <a:rPr lang="en-US" baseline="-25000" dirty="0" err="1"/>
              <a:t>p</a:t>
            </a:r>
            <a:endParaRPr lang="en-US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C877332-1B70-9A4E-BB24-44F57DAB7507}"/>
              </a:ext>
            </a:extLst>
          </p:cNvPr>
          <p:cNvCxnSpPr/>
          <p:nvPr/>
        </p:nvCxnSpPr>
        <p:spPr>
          <a:xfrm flipV="1">
            <a:off x="6329853" y="3121572"/>
            <a:ext cx="0" cy="1127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9E952E1-A856-7F48-877A-2CDB00F6A611}"/>
              </a:ext>
            </a:extLst>
          </p:cNvPr>
          <p:cNvSpPr txBox="1"/>
          <p:nvPr/>
        </p:nvSpPr>
        <p:spPr>
          <a:xfrm>
            <a:off x="6132383" y="4372801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Minimum!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A85BA2B-9F96-4D4C-83DB-35B6585022B3}"/>
              </a:ext>
            </a:extLst>
          </p:cNvPr>
          <p:cNvSpPr txBox="1"/>
          <p:nvPr/>
        </p:nvSpPr>
        <p:spPr>
          <a:xfrm>
            <a:off x="0" y="4814211"/>
            <a:ext cx="1823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Tejdor</a:t>
            </a:r>
            <a:r>
              <a:rPr lang="en-US" sz="1400" dirty="0"/>
              <a:t> </a:t>
            </a:r>
            <a:r>
              <a:rPr lang="en-US" sz="1400" dirty="0" err="1"/>
              <a:t>etal</a:t>
            </a:r>
            <a:r>
              <a:rPr lang="en-US" sz="1400" dirty="0"/>
              <a:t>, PRL 2012]</a:t>
            </a:r>
          </a:p>
        </p:txBody>
      </p:sp>
    </p:spTree>
    <p:extLst>
      <p:ext uri="{BB962C8B-B14F-4D97-AF65-F5344CB8AC3E}">
        <p14:creationId xmlns:p14="http://schemas.microsoft.com/office/powerpoint/2010/main" val="228228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E298F96-E469-D840-986F-E2C5D4FC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37"/>
            <a:ext cx="9144000" cy="765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5BBD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0CADA25-5B74-3748-BAB7-5937890A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99" y="174142"/>
            <a:ext cx="63770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Non-Markovian random walks with n-step memory 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943E5D0-A612-EC4F-875C-797D6961E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1612"/>
            <a:ext cx="9144000" cy="73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12" name="Bild 11" descr="SFB 1027 Logo.png">
            <a:extLst>
              <a:ext uri="{FF2B5EF4-FFF2-40B4-BE49-F238E27FC236}">
                <a16:creationId xmlns:a16="http://schemas.microsoft.com/office/drawing/2014/main" id="{2598A520-94A9-E848-A0CB-AD779302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18727"/>
            <a:ext cx="1150183" cy="648072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C4471FD-4F32-6D4F-BF7A-42F65728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" y="21512"/>
            <a:ext cx="575441" cy="6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9B4C865-AC93-264B-920D-BDFEFB94CB0F}"/>
              </a:ext>
            </a:extLst>
          </p:cNvPr>
          <p:cNvGrpSpPr/>
          <p:nvPr/>
        </p:nvGrpSpPr>
        <p:grpSpPr>
          <a:xfrm>
            <a:off x="3018921" y="1133864"/>
            <a:ext cx="5184364" cy="369332"/>
            <a:chOff x="3350002" y="1133864"/>
            <a:chExt cx="5184364" cy="369332"/>
          </a:xfrm>
          <a:solidFill>
            <a:schemeClr val="bg1">
              <a:lumMod val="85000"/>
            </a:schemeClr>
          </a:solidFill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6BCE04E-60B8-D144-9FA7-B42559D9848D}"/>
                </a:ext>
              </a:extLst>
            </p:cNvPr>
            <p:cNvSpPr txBox="1"/>
            <p:nvPr/>
          </p:nvSpPr>
          <p:spPr>
            <a:xfrm>
              <a:off x="3350002" y="1133864"/>
              <a:ext cx="360662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Conditional transition probabilities:  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AB2AD34-D400-CC48-ADBC-9D8670FAA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608" y="1166461"/>
              <a:ext cx="1700758" cy="335676"/>
            </a:xfrm>
            <a:prstGeom prst="rect">
              <a:avLst/>
            </a:prstGeom>
            <a:grpFill/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DC0591E-8C6C-D147-AE65-9D0E1BDBC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0" y="999853"/>
            <a:ext cx="2196042" cy="1102654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2D4DD63-6C6F-E54A-A12F-4C79CC4631D8}"/>
              </a:ext>
            </a:extLst>
          </p:cNvPr>
          <p:cNvGrpSpPr/>
          <p:nvPr/>
        </p:nvGrpSpPr>
        <p:grpSpPr>
          <a:xfrm>
            <a:off x="3042872" y="2516115"/>
            <a:ext cx="5933368" cy="483257"/>
            <a:chOff x="828251" y="3392526"/>
            <a:chExt cx="5933368" cy="483257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2562C8D-90EE-2540-B948-5C00B4EC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51" y="3392526"/>
              <a:ext cx="3727983" cy="483257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B6993AC-FE80-6E4E-A240-CC08F631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482" y="3448250"/>
              <a:ext cx="2275137" cy="335676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E2169C1-DD39-374C-8F5B-86A09DAD0EF5}"/>
                </a:ext>
              </a:extLst>
            </p:cNvPr>
            <p:cNvSpPr txBox="1"/>
            <p:nvPr/>
          </p:nvSpPr>
          <p:spPr>
            <a:xfrm>
              <a:off x="4518014" y="3552101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000C90D-C16D-5B4D-8158-5749E0621388}"/>
              </a:ext>
            </a:extLst>
          </p:cNvPr>
          <p:cNvGrpSpPr/>
          <p:nvPr/>
        </p:nvGrpSpPr>
        <p:grpSpPr>
          <a:xfrm>
            <a:off x="3080647" y="1571171"/>
            <a:ext cx="5911359" cy="592658"/>
            <a:chOff x="3277719" y="1571171"/>
            <a:chExt cx="5911359" cy="592658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9840A9A-1754-7743-9DA0-9C85D2D6F72D}"/>
                </a:ext>
              </a:extLst>
            </p:cNvPr>
            <p:cNvSpPr txBox="1"/>
            <p:nvPr/>
          </p:nvSpPr>
          <p:spPr>
            <a:xfrm>
              <a:off x="5049483" y="1579054"/>
              <a:ext cx="41395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 average </a:t>
              </a:r>
              <a:r>
                <a:rPr lang="en-US" sz="1600" dirty="0">
                  <a:solidFill>
                    <a:srgbClr val="FF0000"/>
                  </a:solidFill>
                </a:rPr>
                <a:t>first passage time </a:t>
              </a:r>
              <a:r>
                <a:rPr lang="en-US" sz="1600" dirty="0"/>
                <a:t>to reach the target </a:t>
              </a:r>
            </a:p>
            <a:p>
              <a:r>
                <a:rPr lang="en-US" sz="1600" dirty="0"/>
                <a:t>at position </a:t>
              </a:r>
              <a:r>
                <a:rPr lang="en-US" sz="1600" dirty="0" err="1"/>
                <a:t>r</a:t>
              </a:r>
              <a:r>
                <a:rPr lang="en-US" sz="1600" baseline="-25000" dirty="0" err="1"/>
                <a:t>T</a:t>
              </a:r>
              <a:r>
                <a:rPr lang="en-US" sz="1600" dirty="0"/>
                <a:t> with </a:t>
              </a:r>
              <a:r>
                <a:rPr lang="en-US" sz="1600" dirty="0">
                  <a:solidFill>
                    <a:srgbClr val="0070C0"/>
                  </a:solidFill>
                </a:rPr>
                <a:t>n last directions 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8FCE8712-5C01-4344-9132-972116D56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316" y="1845678"/>
              <a:ext cx="1054100" cy="290786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8879D90-6E48-2043-B5C0-A91968CF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719" y="1571171"/>
              <a:ext cx="1698927" cy="369332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BFD249CA-470F-DD47-991F-FD27C731750D}"/>
              </a:ext>
            </a:extLst>
          </p:cNvPr>
          <p:cNvSpPr txBox="1"/>
          <p:nvPr/>
        </p:nvSpPr>
        <p:spPr>
          <a:xfrm>
            <a:off x="368465" y="2538183"/>
            <a:ext cx="260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Backward equation for T</a:t>
            </a:r>
            <a:r>
              <a:rPr lang="en-US" baseline="-25000" dirty="0"/>
              <a:t>n</a:t>
            </a:r>
            <a:r>
              <a:rPr lang="en-US" dirty="0"/>
              <a:t>: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1B101D9-65C2-4C42-94EE-78B1B6D2BC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73" y="3076464"/>
            <a:ext cx="2006130" cy="28659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CEFBD882-6F08-214D-91A5-44FB26A7D9E7}"/>
              </a:ext>
            </a:extLst>
          </p:cNvPr>
          <p:cNvSpPr txBox="1"/>
          <p:nvPr/>
        </p:nvSpPr>
        <p:spPr>
          <a:xfrm>
            <a:off x="352137" y="30156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Solution: 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162D2B99-6DFF-C549-8CF0-71C82B366A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3" y="3384966"/>
            <a:ext cx="3361088" cy="30401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BD081D9-7616-5A43-BAAD-CFC23F713C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47" y="3986399"/>
            <a:ext cx="2326788" cy="48325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34A5B837-3995-634E-81B5-00BCF04A8E1B}"/>
              </a:ext>
            </a:extLst>
          </p:cNvPr>
          <p:cNvSpPr txBox="1"/>
          <p:nvPr/>
        </p:nvSpPr>
        <p:spPr>
          <a:xfrm>
            <a:off x="7570191" y="4862390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[Meyer, HR: PRL 2021]</a:t>
            </a:r>
          </a:p>
        </p:txBody>
      </p:sp>
    </p:spTree>
    <p:extLst>
      <p:ext uri="{BB962C8B-B14F-4D97-AF65-F5344CB8AC3E}">
        <p14:creationId xmlns:p14="http://schemas.microsoft.com/office/powerpoint/2010/main" val="811686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846</Words>
  <Application>Microsoft Macintosh PowerPoint</Application>
  <PresentationFormat>Bildschirmpräsentation (16:9)</PresentationFormat>
  <Paragraphs>149</Paragraphs>
  <Slides>16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Heiko Rieger</dc:creator>
  <cp:lastModifiedBy>Heiko Rieger</cp:lastModifiedBy>
  <cp:revision>32</cp:revision>
  <dcterms:created xsi:type="dcterms:W3CDTF">2021-03-25T10:59:25Z</dcterms:created>
  <dcterms:modified xsi:type="dcterms:W3CDTF">2022-10-10T05:58:46Z</dcterms:modified>
</cp:coreProperties>
</file>