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2"/>
  </p:notesMasterIdLst>
  <p:sldIdLst>
    <p:sldId id="975" r:id="rId2"/>
    <p:sldId id="1027" r:id="rId3"/>
    <p:sldId id="1028" r:id="rId4"/>
    <p:sldId id="1001" r:id="rId5"/>
    <p:sldId id="1002" r:id="rId6"/>
    <p:sldId id="1000" r:id="rId7"/>
    <p:sldId id="976" r:id="rId8"/>
    <p:sldId id="995" r:id="rId9"/>
    <p:sldId id="996" r:id="rId10"/>
    <p:sldId id="997" r:id="rId11"/>
    <p:sldId id="998" r:id="rId12"/>
    <p:sldId id="956" r:id="rId13"/>
    <p:sldId id="352" r:id="rId14"/>
    <p:sldId id="303" r:id="rId15"/>
    <p:sldId id="1007" r:id="rId16"/>
    <p:sldId id="1008" r:id="rId17"/>
    <p:sldId id="1009" r:id="rId18"/>
    <p:sldId id="991" r:id="rId19"/>
    <p:sldId id="985" r:id="rId20"/>
    <p:sldId id="986" r:id="rId21"/>
    <p:sldId id="993" r:id="rId22"/>
    <p:sldId id="299" r:id="rId23"/>
    <p:sldId id="325" r:id="rId24"/>
    <p:sldId id="994" r:id="rId25"/>
    <p:sldId id="999" r:id="rId26"/>
    <p:sldId id="1029" r:id="rId27"/>
    <p:sldId id="1030" r:id="rId28"/>
    <p:sldId id="355" r:id="rId29"/>
    <p:sldId id="276" r:id="rId30"/>
    <p:sldId id="296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051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656"/>
    <p:restoredTop sz="96110"/>
  </p:normalViewPr>
  <p:slideViewPr>
    <p:cSldViewPr snapToGrid="0" snapToObjects="1">
      <p:cViewPr varScale="1">
        <p:scale>
          <a:sx n="120" d="100"/>
          <a:sy n="120" d="100"/>
        </p:scale>
        <p:origin x="92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17FB28-4EC9-604D-B396-4E64C2A9F978}" type="datetimeFigureOut">
              <a:rPr lang="en-US" smtClean="0"/>
              <a:t>1/27/25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FB83D2-A32D-E440-A737-5D81FCF9A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737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de-AT" dirty="0" err="1"/>
              <a:t>Rb</a:t>
            </a:r>
            <a:r>
              <a:rPr lang="de-AT" dirty="0"/>
              <a:t> </a:t>
            </a:r>
            <a:r>
              <a:rPr lang="de-AT" dirty="0" err="1"/>
              <a:t>atom</a:t>
            </a:r>
            <a:r>
              <a:rPr lang="de-AT" dirty="0"/>
              <a:t> in </a:t>
            </a:r>
            <a:r>
              <a:rPr lang="en-US" baseline="0" dirty="0" err="1"/>
              <a:t>nanoscale</a:t>
            </a:r>
            <a:r>
              <a:rPr lang="en-US" baseline="0" dirty="0"/>
              <a:t> photonic crystal cavity 2. </a:t>
            </a:r>
            <a:r>
              <a:rPr lang="en-US" baseline="0" dirty="0" err="1"/>
              <a:t>Rb</a:t>
            </a:r>
            <a:r>
              <a:rPr lang="en-US" baseline="0" dirty="0"/>
              <a:t> atom in whispering-gallery mode of a bottle </a:t>
            </a:r>
            <a:r>
              <a:rPr lang="en-US" baseline="0" dirty="0" err="1"/>
              <a:t>microresonator</a:t>
            </a:r>
            <a:r>
              <a:rPr lang="en-US" baseline="0" dirty="0"/>
              <a:t> 3. Quantum dot in photonic </a:t>
            </a:r>
            <a:r>
              <a:rPr lang="en-US" baseline="0" dirty="0" err="1"/>
              <a:t>nano</a:t>
            </a:r>
            <a:r>
              <a:rPr lang="en-US" baseline="0" dirty="0"/>
              <a:t> cavity. 4. </a:t>
            </a:r>
            <a:r>
              <a:rPr lang="en-US" baseline="0" dirty="0" err="1"/>
              <a:t>Optamechanical</a:t>
            </a:r>
            <a:r>
              <a:rPr lang="en-US" baseline="0" dirty="0"/>
              <a:t> resonator inside a high Q optical cavity. 5. Superconducting qubits. In our group we work on various theoretical frameworks from single atoms to collection of atoms in a cavity.</a:t>
            </a:r>
          </a:p>
          <a:p>
            <a:pPr marL="228600" indent="-228600">
              <a:buAutoNum type="arabicPeriod"/>
            </a:pPr>
            <a:endParaRPr lang="en-US" baseline="0" dirty="0"/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/>
              <a:t>Most importantly, the strong coupling limit has also been realized not just with real atoms but also with artificial resonators, like here  (strongly coupled exciton-photon system based on photonic crystal nanocavity interacting with a single quantum dot) or in </a:t>
            </a:r>
            <a:r>
              <a:rPr lang="en-US" baseline="0" dirty="0" err="1"/>
              <a:t>optomechanics</a:t>
            </a:r>
            <a:r>
              <a:rPr lang="en-US" baseline="0" dirty="0"/>
              <a:t> (micromechanical resonators). </a:t>
            </a:r>
            <a:r>
              <a:rPr lang="en-US" b="1" baseline="0" dirty="0"/>
              <a:t>One important aspect of strong-coupling is that it can also be used for coherent information transfer between the electromagnetic field and such a qubit – interesting for quantum information science. </a:t>
            </a:r>
            <a:r>
              <a:rPr lang="en-US" baseline="0" dirty="0"/>
              <a:t>The most successful artificial systems that have been realized in this context are super-conducting qubits. Super-conducting qubits</a:t>
            </a:r>
            <a:r>
              <a:rPr lang="en-US" dirty="0"/>
              <a:t> are built with</a:t>
            </a:r>
            <a:r>
              <a:rPr lang="en-US" baseline="0" dirty="0"/>
              <a:t> </a:t>
            </a:r>
            <a:r>
              <a:rPr lang="en-US" baseline="0" dirty="0" err="1"/>
              <a:t>nano</a:t>
            </a:r>
            <a:r>
              <a:rPr lang="en-US" baseline="0" dirty="0"/>
              <a:t>-fabricated Josephson junctions and depending on whether the charge or the phase is a good quantum number one speaks of a charge or flux qubit. One of the numerous advantages of such artificial systems is the tunability of both the coupling strength and the transition frequency.</a:t>
            </a:r>
          </a:p>
          <a:p>
            <a:pPr marL="228600" indent="-228600">
              <a:buAutoNum type="arabicPeriod"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862FE-A9C0-4205-A3F8-DEC651C656ED}" type="slidenum">
              <a:rPr lang="de-AT">
                <a:solidFill>
                  <a:prstClr val="black"/>
                </a:solidFill>
                <a:latin typeface="Calibri"/>
              </a:rPr>
              <a:pPr/>
              <a:t>2</a:t>
            </a:fld>
            <a:endParaRPr lang="de-AT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862FE-A9C0-4205-A3F8-DEC651C656ED}" type="slidenum">
              <a:rPr lang="de-AT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de-A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17693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862FE-A9C0-4205-A3F8-DEC651C656ED}" type="slidenum">
              <a:rPr lang="de-AT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de-A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20306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862FE-A9C0-4205-A3F8-DEC651C656ED}" type="slidenum">
              <a:rPr lang="de-AT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de-A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17592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862FE-A9C0-4205-A3F8-DEC651C656ED}" type="slidenum">
              <a:rPr lang="de-AT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de-A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8211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862FE-A9C0-4205-A3F8-DEC651C656ED}" type="slidenum">
              <a:rPr lang="de-AT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de-A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93379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862FE-A9C0-4205-A3F8-DEC651C656ED}" type="slidenum">
              <a:rPr lang="de-AT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de-A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25366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862FE-A9C0-4205-A3F8-DEC651C656ED}" type="slidenum">
              <a:rPr lang="de-AT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de-A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93570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862FE-A9C0-4205-A3F8-DEC651C656ED}" type="slidenum">
              <a:rPr lang="de-AT">
                <a:solidFill>
                  <a:prstClr val="black"/>
                </a:solidFill>
                <a:latin typeface="Calibri"/>
              </a:rPr>
              <a:pPr/>
              <a:t>18</a:t>
            </a:fld>
            <a:endParaRPr lang="de-A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32330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862FE-A9C0-4205-A3F8-DEC651C656ED}" type="slidenum">
              <a:rPr lang="de-AT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de-A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44997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862FE-A9C0-4205-A3F8-DEC651C656ED}" type="slidenum">
              <a:rPr lang="de-AT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de-A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7856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862FE-A9C0-4205-A3F8-DEC651C656ED}" type="slidenum">
              <a:rPr lang="de-AT">
                <a:solidFill>
                  <a:prstClr val="black"/>
                </a:solidFill>
                <a:latin typeface="Calibri"/>
              </a:rPr>
              <a:pPr/>
              <a:t>3</a:t>
            </a:fld>
            <a:endParaRPr lang="de-A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17986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862FE-A9C0-4205-A3F8-DEC651C656ED}" type="slidenum">
              <a:rPr lang="de-AT">
                <a:solidFill>
                  <a:prstClr val="black"/>
                </a:solidFill>
                <a:latin typeface="Calibri"/>
              </a:rPr>
              <a:pPr/>
              <a:t>21</a:t>
            </a:fld>
            <a:endParaRPr lang="de-A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44270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862FE-A9C0-4205-A3F8-DEC651C656ED}" type="slidenum">
              <a:rPr lang="de-AT">
                <a:solidFill>
                  <a:prstClr val="black"/>
                </a:solidFill>
                <a:latin typeface="Calibri"/>
              </a:rPr>
              <a:pPr/>
              <a:t>22</a:t>
            </a:fld>
            <a:endParaRPr lang="de-A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862FE-A9C0-4205-A3F8-DEC651C656ED}" type="slidenum">
              <a:rPr lang="de-AT">
                <a:solidFill>
                  <a:prstClr val="black"/>
                </a:solidFill>
                <a:latin typeface="Calibri"/>
              </a:rPr>
              <a:pPr/>
              <a:t>23</a:t>
            </a:fld>
            <a:endParaRPr lang="de-A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862FE-A9C0-4205-A3F8-DEC651C656ED}" type="slidenum">
              <a:rPr lang="de-AT">
                <a:solidFill>
                  <a:prstClr val="black"/>
                </a:solidFill>
                <a:latin typeface="Calibri"/>
              </a:rPr>
              <a:pPr/>
              <a:t>24</a:t>
            </a:fld>
            <a:endParaRPr lang="de-A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0155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862FE-A9C0-4205-A3F8-DEC651C656ED}" type="slidenum">
              <a:rPr lang="de-AT">
                <a:solidFill>
                  <a:prstClr val="black"/>
                </a:solidFill>
                <a:latin typeface="Calibri"/>
              </a:rPr>
              <a:pPr/>
              <a:t>30</a:t>
            </a:fld>
            <a:endParaRPr lang="de-AT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862FE-A9C0-4205-A3F8-DEC651C656ED}" type="slidenum">
              <a:rPr lang="de-AT">
                <a:solidFill>
                  <a:prstClr val="black"/>
                </a:solidFill>
                <a:latin typeface="Calibri"/>
              </a:rPr>
              <a:pPr/>
              <a:t>4</a:t>
            </a:fld>
            <a:endParaRPr lang="de-A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4405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862FE-A9C0-4205-A3F8-DEC651C656ED}" type="slidenum">
              <a:rPr lang="de-AT">
                <a:solidFill>
                  <a:prstClr val="black"/>
                </a:solidFill>
                <a:latin typeface="Calibri"/>
              </a:rPr>
              <a:pPr/>
              <a:t>5</a:t>
            </a:fld>
            <a:endParaRPr lang="de-A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4599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862FE-A9C0-4205-A3F8-DEC651C656ED}" type="slidenum">
              <a:rPr lang="de-AT">
                <a:solidFill>
                  <a:prstClr val="black"/>
                </a:solidFill>
                <a:latin typeface="Calibri"/>
              </a:rPr>
              <a:pPr/>
              <a:t>6</a:t>
            </a:fld>
            <a:endParaRPr lang="de-A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1798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862FE-A9C0-4205-A3F8-DEC651C656ED}" type="slidenum">
              <a:rPr lang="de-AT">
                <a:solidFill>
                  <a:prstClr val="black"/>
                </a:solidFill>
                <a:latin typeface="Calibri"/>
              </a:rPr>
              <a:pPr/>
              <a:t>7</a:t>
            </a:fld>
            <a:endParaRPr lang="de-A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0106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862FE-A9C0-4205-A3F8-DEC651C656ED}" type="slidenum">
              <a:rPr lang="de-AT">
                <a:solidFill>
                  <a:prstClr val="black"/>
                </a:solidFill>
                <a:latin typeface="Calibri"/>
              </a:rPr>
              <a:pPr/>
              <a:t>8</a:t>
            </a:fld>
            <a:endParaRPr lang="de-A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1972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862FE-A9C0-4205-A3F8-DEC651C656ED}" type="slidenum">
              <a:rPr lang="de-AT">
                <a:solidFill>
                  <a:prstClr val="black"/>
                </a:solidFill>
                <a:latin typeface="Calibri"/>
              </a:rPr>
              <a:pPr/>
              <a:t>9</a:t>
            </a:fld>
            <a:endParaRPr lang="de-A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63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862FE-A9C0-4205-A3F8-DEC651C656ED}" type="slidenum">
              <a:rPr lang="de-AT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de-A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7373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12AD7-86F6-4B89-8FEE-9299B0E1F0B0}" type="datetimeFigureOut">
              <a:rPr lang="de-A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27.01.25</a:t>
            </a:fld>
            <a:endParaRPr lang="de-A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29FC-3DE4-42D3-B594-B833AD40BC8F}" type="slidenum">
              <a:rPr lang="de-A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12AD7-86F6-4B89-8FEE-9299B0E1F0B0}" type="datetimeFigureOut">
              <a:rPr lang="de-A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27.01.25</a:t>
            </a:fld>
            <a:endParaRPr lang="de-A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29FC-3DE4-42D3-B594-B833AD40BC8F}" type="slidenum">
              <a:rPr lang="de-A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12AD7-86F6-4B89-8FEE-9299B0E1F0B0}" type="datetimeFigureOut">
              <a:rPr lang="de-A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27.01.25</a:t>
            </a:fld>
            <a:endParaRPr lang="de-A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29FC-3DE4-42D3-B594-B833AD40BC8F}" type="slidenum">
              <a:rPr lang="de-A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12AD7-86F6-4B89-8FEE-9299B0E1F0B0}" type="datetimeFigureOut">
              <a:rPr lang="de-A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27.01.25</a:t>
            </a:fld>
            <a:endParaRPr lang="de-A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29FC-3DE4-42D3-B594-B833AD40BC8F}" type="slidenum">
              <a:rPr lang="de-A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12AD7-86F6-4B89-8FEE-9299B0E1F0B0}" type="datetimeFigureOut">
              <a:rPr lang="de-A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27.01.25</a:t>
            </a:fld>
            <a:endParaRPr lang="de-A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29FC-3DE4-42D3-B594-B833AD40BC8F}" type="slidenum">
              <a:rPr lang="de-A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12AD7-86F6-4B89-8FEE-9299B0E1F0B0}" type="datetimeFigureOut">
              <a:rPr lang="de-A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27.01.25</a:t>
            </a:fld>
            <a:endParaRPr lang="de-A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29FC-3DE4-42D3-B594-B833AD40BC8F}" type="slidenum">
              <a:rPr lang="de-A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12AD7-86F6-4B89-8FEE-9299B0E1F0B0}" type="datetimeFigureOut">
              <a:rPr lang="de-A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27.01.25</a:t>
            </a:fld>
            <a:endParaRPr lang="de-A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29FC-3DE4-42D3-B594-B833AD40BC8F}" type="slidenum">
              <a:rPr lang="de-A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12AD7-86F6-4B89-8FEE-9299B0E1F0B0}" type="datetimeFigureOut">
              <a:rPr lang="de-A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27.01.25</a:t>
            </a:fld>
            <a:endParaRPr lang="de-A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29FC-3DE4-42D3-B594-B833AD40BC8F}" type="slidenum">
              <a:rPr lang="de-A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12AD7-86F6-4B89-8FEE-9299B0E1F0B0}" type="datetimeFigureOut">
              <a:rPr lang="de-A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27.01.25</a:t>
            </a:fld>
            <a:endParaRPr lang="de-A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29FC-3DE4-42D3-B594-B833AD40BC8F}" type="slidenum">
              <a:rPr lang="de-A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12AD7-86F6-4B89-8FEE-9299B0E1F0B0}" type="datetimeFigureOut">
              <a:rPr lang="de-A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27.01.25</a:t>
            </a:fld>
            <a:endParaRPr lang="de-A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29FC-3DE4-42D3-B594-B833AD40BC8F}" type="slidenum">
              <a:rPr lang="de-A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12AD7-86F6-4B89-8FEE-9299B0E1F0B0}" type="datetimeFigureOut">
              <a:rPr lang="de-A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27.01.25</a:t>
            </a:fld>
            <a:endParaRPr lang="de-A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29FC-3DE4-42D3-B594-B833AD40BC8F}" type="slidenum">
              <a:rPr lang="de-A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3212AD7-86F6-4B89-8FEE-9299B0E1F0B0}" type="datetimeFigureOut">
              <a:rPr lang="de-A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27.01.25</a:t>
            </a:fld>
            <a:endParaRPr lang="de-A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de-A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0FC29FC-3DE4-42D3-B594-B833AD40BC8F}" type="slidenum">
              <a:rPr lang="de-A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de-A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13" Type="http://schemas.openxmlformats.org/officeDocument/2006/relationships/image" Target="../media/image39.png"/><Relationship Id="rId3" Type="http://schemas.openxmlformats.org/officeDocument/2006/relationships/image" Target="../media/image26.png"/><Relationship Id="rId7" Type="http://schemas.openxmlformats.org/officeDocument/2006/relationships/package" Target="../embeddings/Microsoft_Word_Document1.docx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0.png"/><Relationship Id="rId5" Type="http://schemas.openxmlformats.org/officeDocument/2006/relationships/image" Target="../media/image1140.png"/><Relationship Id="rId4" Type="http://schemas.openxmlformats.org/officeDocument/2006/relationships/image" Target="../media/image11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jp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4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emf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6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8.png"/><Relationship Id="rId10" Type="http://schemas.openxmlformats.org/officeDocument/2006/relationships/image" Target="../media/image45.emf"/><Relationship Id="rId4" Type="http://schemas.openxmlformats.org/officeDocument/2006/relationships/image" Target="../media/image47.png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e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70.png"/><Relationship Id="rId3" Type="http://schemas.openxmlformats.org/officeDocument/2006/relationships/image" Target="../media/image310.png"/><Relationship Id="rId7" Type="http://schemas.openxmlformats.org/officeDocument/2006/relationships/image" Target="../media/image1.png"/><Relationship Id="rId12" Type="http://schemas.openxmlformats.org/officeDocument/2006/relationships/image" Target="../media/image3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0.png"/><Relationship Id="rId11" Type="http://schemas.openxmlformats.org/officeDocument/2006/relationships/image" Target="../media/image350.png"/><Relationship Id="rId5" Type="http://schemas.openxmlformats.org/officeDocument/2006/relationships/image" Target="../media/image330.png"/><Relationship Id="rId10" Type="http://schemas.microsoft.com/office/2007/relationships/hdphoto" Target="../media/hdphoto2.wdp"/><Relationship Id="rId4" Type="http://schemas.openxmlformats.org/officeDocument/2006/relationships/image" Target="../media/image320.pn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103.png"/><Relationship Id="rId3" Type="http://schemas.openxmlformats.org/officeDocument/2006/relationships/package" Target="../embeddings/Microsoft_Word_Document.docx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22.emf"/><Relationship Id="rId9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../media/image23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11" Type="http://schemas.openxmlformats.org/officeDocument/2006/relationships/image" Target="NULL"/><Relationship Id="rId15" Type="http://schemas.openxmlformats.org/officeDocument/2006/relationships/image" Target="../media/image22.emf"/><Relationship Id="rId10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package" Target="../embeddings/Microsoft_Word_Document.doc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4C3C5B2-9D0D-9449-8B05-EC2BBF1518F4}"/>
              </a:ext>
            </a:extLst>
          </p:cNvPr>
          <p:cNvGrpSpPr>
            <a:grpSpLocks noChangeAspect="1"/>
          </p:cNvGrpSpPr>
          <p:nvPr/>
        </p:nvGrpSpPr>
        <p:grpSpPr>
          <a:xfrm rot="13027">
            <a:off x="4677316" y="2708327"/>
            <a:ext cx="4315606" cy="1802790"/>
            <a:chOff x="3346089" y="2569296"/>
            <a:chExt cx="1622504" cy="767234"/>
          </a:xfr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grpSpPr>
        <p:pic>
          <p:nvPicPr>
            <p:cNvPr id="3" name="Picture 2" descr="gaussian_beam.png">
              <a:extLst>
                <a:ext uri="{FF2B5EF4-FFF2-40B4-BE49-F238E27FC236}">
                  <a16:creationId xmlns:a16="http://schemas.microsoft.com/office/drawing/2014/main" id="{1E981664-BF15-4B4F-B96D-BF449334B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6089" y="2757150"/>
              <a:ext cx="1192153" cy="47686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218B31E-EC51-7148-8787-86AA6A5D4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01359" y="2569296"/>
              <a:ext cx="767234" cy="767234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  <p:sp>
        <p:nvSpPr>
          <p:cNvPr id="5" name="Title 2">
            <a:extLst>
              <a:ext uri="{FF2B5EF4-FFF2-40B4-BE49-F238E27FC236}">
                <a16:creationId xmlns:a16="http://schemas.microsoft.com/office/drawing/2014/main" id="{BA156A02-D79B-5C4B-9715-4B70A21730CD}"/>
              </a:ext>
            </a:extLst>
          </p:cNvPr>
          <p:cNvSpPr txBox="1">
            <a:spLocks/>
          </p:cNvSpPr>
          <p:nvPr/>
        </p:nvSpPr>
        <p:spPr>
          <a:xfrm>
            <a:off x="261597" y="1633766"/>
            <a:ext cx="7434717" cy="12084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/>
                </a:solidFill>
                <a:latin typeface="Helvetica"/>
                <a:cs typeface="Helvetica"/>
              </a:rPr>
              <a:t>Dynamics of information in collective states of a spin ensemble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CD3588-83D4-95DE-3C61-D13069653E78}"/>
              </a:ext>
            </a:extLst>
          </p:cNvPr>
          <p:cNvGrpSpPr/>
          <p:nvPr/>
        </p:nvGrpSpPr>
        <p:grpSpPr>
          <a:xfrm>
            <a:off x="281475" y="3752930"/>
            <a:ext cx="9144000" cy="1362553"/>
            <a:chOff x="326082" y="4307464"/>
            <a:chExt cx="9144000" cy="136255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FD9AA11-FA85-CA4F-BBE9-2219222199A7}"/>
                </a:ext>
              </a:extLst>
            </p:cNvPr>
            <p:cNvSpPr/>
            <p:nvPr/>
          </p:nvSpPr>
          <p:spPr>
            <a:xfrm>
              <a:off x="326082" y="4307464"/>
              <a:ext cx="8285693" cy="5096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lnSpc>
                  <a:spcPct val="120000"/>
                </a:lnSpc>
              </a:pPr>
              <a:r>
                <a:rPr lang="de-AT" sz="2400" dirty="0">
                  <a:latin typeface="Helvetica"/>
                  <a:cs typeface="Helvetica"/>
                </a:rPr>
                <a:t>Himadri Shekhar Dhar</a:t>
              </a:r>
              <a:endParaRPr lang="de-AT" sz="1600" dirty="0">
                <a:solidFill>
                  <a:srgbClr val="003E74"/>
                </a:solidFill>
                <a:latin typeface="Helvetica"/>
                <a:cs typeface="Helvetica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248AF0-C47A-7561-B79C-6879699C3691}"/>
                </a:ext>
              </a:extLst>
            </p:cNvPr>
            <p:cNvSpPr txBox="1"/>
            <p:nvPr/>
          </p:nvSpPr>
          <p:spPr>
            <a:xfrm>
              <a:off x="326082" y="4817155"/>
              <a:ext cx="9144000" cy="8528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>
                <a:lnSpc>
                  <a:spcPct val="120000"/>
                </a:lnSpc>
              </a:pPr>
              <a:r>
                <a:rPr lang="de-AT" sz="1400" i="1" dirty="0">
                  <a:solidFill>
                    <a:srgbClr val="003E74"/>
                  </a:solidFill>
                  <a:latin typeface="Helvetica"/>
                  <a:cs typeface="Helvetica"/>
                </a:rPr>
                <a:t>Department of Physics and </a:t>
              </a:r>
            </a:p>
            <a:p>
              <a:pPr defTabSz="914400">
                <a:lnSpc>
                  <a:spcPct val="120000"/>
                </a:lnSpc>
              </a:pPr>
              <a:r>
                <a:rPr lang="de-AT" sz="1400" i="1" dirty="0">
                  <a:solidFill>
                    <a:srgbClr val="003E74"/>
                  </a:solidFill>
                  <a:latin typeface="Helvetica"/>
                  <a:cs typeface="Helvetica"/>
                </a:rPr>
                <a:t>Center for Quantum Information Computing Science &amp; Technology</a:t>
              </a:r>
            </a:p>
            <a:p>
              <a:pPr defTabSz="914400">
                <a:lnSpc>
                  <a:spcPct val="120000"/>
                </a:lnSpc>
              </a:pPr>
              <a:r>
                <a:rPr lang="de-AT" sz="1400" dirty="0">
                  <a:solidFill>
                    <a:srgbClr val="003E74"/>
                  </a:solidFill>
                  <a:latin typeface="Helvetica"/>
                  <a:cs typeface="Helvetica"/>
                </a:rPr>
                <a:t>Indian Institute of Technology Bombay </a:t>
              </a:r>
            </a:p>
          </p:txBody>
        </p:sp>
      </p:grpSp>
      <p:pic>
        <p:nvPicPr>
          <p:cNvPr id="1028" name="Picture 4" descr="IIT Bombay - Wikipedia">
            <a:extLst>
              <a:ext uri="{FF2B5EF4-FFF2-40B4-BE49-F238E27FC236}">
                <a16:creationId xmlns:a16="http://schemas.microsoft.com/office/drawing/2014/main" id="{CDD34803-27EE-6ACE-B7E9-1EA403C74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871" y="87277"/>
            <a:ext cx="839303" cy="81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2C5AD10-7737-0062-3944-A127B59B2E5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078" t="4308" r="31514" b="10048"/>
          <a:stretch/>
        </p:blipFill>
        <p:spPr>
          <a:xfrm>
            <a:off x="7338778" y="51431"/>
            <a:ext cx="1717338" cy="9122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FB22E5-D29E-6716-A435-258316C94A86}"/>
              </a:ext>
            </a:extLst>
          </p:cNvPr>
          <p:cNvSpPr txBox="1"/>
          <p:nvPr/>
        </p:nvSpPr>
        <p:spPr>
          <a:xfrm>
            <a:off x="311293" y="6067905"/>
            <a:ext cx="531091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dirty="0">
                <a:solidFill>
                  <a:srgbClr val="0432FF"/>
                </a:solidFill>
                <a:latin typeface="Helvetica" pitchFamily="2" charset="0"/>
              </a:rPr>
              <a:t>Quantum Trajectories</a:t>
            </a:r>
          </a:p>
          <a:p>
            <a:r>
              <a:rPr lang="en-IN" sz="1400" dirty="0">
                <a:solidFill>
                  <a:srgbClr val="0432FF"/>
                </a:solidFill>
                <a:latin typeface="Helvetica" pitchFamily="2" charset="0"/>
              </a:rPr>
              <a:t>International Centre for Theoretical Sciences, Bengaluru</a:t>
            </a:r>
          </a:p>
          <a:p>
            <a:r>
              <a:rPr lang="en-IN" sz="1400" dirty="0">
                <a:solidFill>
                  <a:srgbClr val="0432FF"/>
                </a:solidFill>
                <a:latin typeface="Helvetica" pitchFamily="2" charset="0"/>
              </a:rPr>
              <a:t>20 Jan - 07 Feb 2025</a:t>
            </a:r>
            <a:endParaRPr lang="en-GB" sz="1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C2CE524-A71D-3951-AEB8-147536D88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730" y="5827471"/>
            <a:ext cx="1550654" cy="96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9C0869-F9A7-5441-8B95-5D95D7304F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60" y="31921"/>
            <a:ext cx="2577264" cy="93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86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4346" y="0"/>
            <a:ext cx="7867325" cy="836712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003E74"/>
                </a:solidFill>
                <a:latin typeface="Helvetica"/>
                <a:cs typeface="Helvetica"/>
              </a:rPr>
              <a:t>Variational renormalization group method</a:t>
            </a:r>
          </a:p>
        </p:txBody>
      </p:sp>
      <p:sp>
        <p:nvSpPr>
          <p:cNvPr id="5" name="Cloud 4"/>
          <p:cNvSpPr/>
          <p:nvPr/>
        </p:nvSpPr>
        <p:spPr>
          <a:xfrm>
            <a:off x="294521" y="1288319"/>
            <a:ext cx="5117327" cy="2539830"/>
          </a:xfrm>
          <a:prstGeom prst="cloud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08044" y="1296411"/>
            <a:ext cx="25474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>
                <a:solidFill>
                  <a:prstClr val="black"/>
                </a:solidFill>
                <a:latin typeface="Helvetica"/>
                <a:cs typeface="Helvetica"/>
              </a:rPr>
              <a:t>Many body quantum state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72466" y="2158330"/>
            <a:ext cx="21323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0432FF"/>
                </a:solidFill>
                <a:latin typeface="Helvetica"/>
                <a:cs typeface="Helvetica"/>
              </a:rPr>
              <a:t>For weakly entangled</a:t>
            </a:r>
          </a:p>
          <a:p>
            <a:pPr algn="ctr"/>
            <a:r>
              <a:rPr lang="en-US" sz="1600" dirty="0">
                <a:solidFill>
                  <a:srgbClr val="0432FF"/>
                </a:solidFill>
                <a:latin typeface="Helvetica"/>
                <a:cs typeface="Helvetica"/>
              </a:rPr>
              <a:t>state</a:t>
            </a:r>
          </a:p>
        </p:txBody>
      </p:sp>
      <p:sp>
        <p:nvSpPr>
          <p:cNvPr id="36" name="Oval 35"/>
          <p:cNvSpPr/>
          <p:nvPr/>
        </p:nvSpPr>
        <p:spPr>
          <a:xfrm>
            <a:off x="294521" y="2117619"/>
            <a:ext cx="1344572" cy="712614"/>
          </a:xfrm>
          <a:prstGeom prst="ellipse">
            <a:avLst/>
          </a:prstGeom>
          <a:pattFill prst="ltDnDiag">
            <a:fgClr>
              <a:srgbClr val="0000FF"/>
            </a:fgClr>
            <a:bgClr>
              <a:prstClr val="white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Helvetica"/>
              <a:cs typeface="Helvetic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126723" y="2797347"/>
            <a:ext cx="24192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Helvetica"/>
                <a:cs typeface="Helvetica"/>
              </a:rPr>
              <a:t>Renormalized/truncated 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  <a:latin typeface="Helvetica"/>
                <a:cs typeface="Helvetica"/>
              </a:rPr>
              <a:t>space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 flipV="1">
            <a:off x="1092502" y="2581882"/>
            <a:ext cx="717898" cy="252275"/>
          </a:xfrm>
          <a:prstGeom prst="straightConnector1">
            <a:avLst/>
          </a:prstGeom>
          <a:ln w="127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634522" y="3120512"/>
            <a:ext cx="3913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prstClr val="black"/>
                </a:solidFill>
                <a:latin typeface="Helvetica"/>
                <a:cs typeface="Helvetica"/>
              </a:rPr>
              <a:t>Underlying principle in variational renormalization group methods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307390" y="4137926"/>
            <a:ext cx="42402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prstClr val="black"/>
                </a:solidFill>
                <a:latin typeface="Helvetica"/>
                <a:cs typeface="Helvetica"/>
              </a:rPr>
              <a:t>Density Matrix Renormalization Group</a:t>
            </a:r>
          </a:p>
          <a:p>
            <a:pPr algn="r"/>
            <a:r>
              <a:rPr lang="en-US" sz="1400" dirty="0">
                <a:solidFill>
                  <a:prstClr val="black"/>
                </a:solidFill>
                <a:latin typeface="Helvetica"/>
                <a:cs typeface="Helvetica"/>
              </a:rPr>
              <a:t>Matrix Product States</a:t>
            </a:r>
          </a:p>
          <a:p>
            <a:pPr algn="r"/>
            <a:r>
              <a:rPr lang="en-US" sz="1400" dirty="0">
                <a:solidFill>
                  <a:prstClr val="black"/>
                </a:solidFill>
                <a:latin typeface="Helvetica"/>
                <a:cs typeface="Helvetica"/>
              </a:rPr>
              <a:t>Tensor Network Methods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826947" y="863772"/>
            <a:ext cx="35621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latin typeface="Helvetica"/>
                <a:cs typeface="Helvetica"/>
              </a:rPr>
              <a:t>Quantum states/ Unitary dynamics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632294" y="1725069"/>
            <a:ext cx="1962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Helvetica"/>
                <a:cs typeface="Helvetica"/>
              </a:rPr>
              <a:t>Large Hilbert space</a:t>
            </a:r>
          </a:p>
        </p:txBody>
      </p:sp>
    </p:spTree>
    <p:extLst>
      <p:ext uri="{BB962C8B-B14F-4D97-AF65-F5344CB8AC3E}">
        <p14:creationId xmlns:p14="http://schemas.microsoft.com/office/powerpoint/2010/main" val="11330634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1" grpId="0"/>
      <p:bldP spid="36" grpId="0" animBg="1"/>
      <p:bldP spid="37" grpId="0"/>
      <p:bldP spid="39" grpId="0"/>
      <p:bldP spid="39" grpId="1"/>
      <p:bldP spid="40" grpId="0"/>
      <p:bldP spid="40" grpId="1"/>
      <p:bldP spid="42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4346" y="0"/>
            <a:ext cx="7867325" cy="836712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003E74"/>
                </a:solidFill>
                <a:latin typeface="Helvetica"/>
                <a:cs typeface="Helvetica"/>
              </a:rPr>
              <a:t>Variational renormalization group method</a:t>
            </a:r>
          </a:p>
        </p:txBody>
      </p:sp>
      <p:sp>
        <p:nvSpPr>
          <p:cNvPr id="5" name="Cloud 4"/>
          <p:cNvSpPr/>
          <p:nvPr/>
        </p:nvSpPr>
        <p:spPr>
          <a:xfrm>
            <a:off x="294521" y="1288319"/>
            <a:ext cx="5117327" cy="2539830"/>
          </a:xfrm>
          <a:prstGeom prst="cloud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32294" y="1725069"/>
            <a:ext cx="1962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Helvetica"/>
                <a:cs typeface="Helvetica"/>
              </a:rPr>
              <a:t>Large Hilbert space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972466" y="2158330"/>
            <a:ext cx="21323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0432FF"/>
                </a:solidFill>
                <a:latin typeface="Helvetica"/>
                <a:cs typeface="Helvetica"/>
              </a:rPr>
              <a:t>For weakly entangled</a:t>
            </a:r>
          </a:p>
          <a:p>
            <a:pPr algn="ctr"/>
            <a:r>
              <a:rPr lang="en-US" sz="1600" dirty="0">
                <a:solidFill>
                  <a:srgbClr val="0432FF"/>
                </a:solidFill>
                <a:latin typeface="Helvetica"/>
                <a:cs typeface="Helvetica"/>
              </a:rPr>
              <a:t>state</a:t>
            </a:r>
          </a:p>
        </p:txBody>
      </p:sp>
      <p:sp>
        <p:nvSpPr>
          <p:cNvPr id="36" name="Oval 35"/>
          <p:cNvSpPr/>
          <p:nvPr/>
        </p:nvSpPr>
        <p:spPr>
          <a:xfrm>
            <a:off x="294521" y="2117619"/>
            <a:ext cx="1344572" cy="712614"/>
          </a:xfrm>
          <a:prstGeom prst="ellipse">
            <a:avLst/>
          </a:prstGeom>
          <a:pattFill prst="ltDnDiag">
            <a:fgClr>
              <a:srgbClr val="0000FF"/>
            </a:fgClr>
            <a:bgClr>
              <a:prstClr val="white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Helvetica"/>
              <a:cs typeface="Helvetic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126723" y="2797347"/>
            <a:ext cx="24192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Helvetica"/>
                <a:cs typeface="Helvetica"/>
              </a:rPr>
              <a:t>Renormalized/truncated 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  <a:latin typeface="Helvetica"/>
                <a:cs typeface="Helvetica"/>
              </a:rPr>
              <a:t>space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 flipV="1">
            <a:off x="1092502" y="2581882"/>
            <a:ext cx="717898" cy="252275"/>
          </a:xfrm>
          <a:prstGeom prst="straightConnector1">
            <a:avLst/>
          </a:prstGeom>
          <a:ln w="127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loud 11"/>
          <p:cNvSpPr/>
          <p:nvPr/>
        </p:nvSpPr>
        <p:spPr>
          <a:xfrm>
            <a:off x="3614344" y="4182999"/>
            <a:ext cx="5117327" cy="2539830"/>
          </a:xfrm>
          <a:prstGeom prst="cloud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726838" y="5575852"/>
            <a:ext cx="1344572" cy="712614"/>
          </a:xfrm>
          <a:prstGeom prst="ellipse">
            <a:avLst/>
          </a:prstGeom>
          <a:pattFill prst="ltDnDiag">
            <a:fgClr>
              <a:srgbClr val="0000FF"/>
            </a:fgClr>
            <a:bgClr>
              <a:prstClr val="white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Helvetica"/>
              <a:cs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26947" y="863772"/>
            <a:ext cx="35621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latin typeface="Helvetica"/>
                <a:cs typeface="Helvetica"/>
              </a:rPr>
              <a:t>Quantum states/ Unitary dynamics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806341" y="3813667"/>
            <a:ext cx="35718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latin typeface="Helvetica"/>
                <a:cs typeface="Helvetica"/>
              </a:rPr>
              <a:t>Density operators/ Open dynamics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48217" y="4794294"/>
            <a:ext cx="26484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Helvetica"/>
                <a:cs typeface="Helvetica"/>
              </a:rPr>
              <a:t>Large superoperator space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43268" y="5736336"/>
            <a:ext cx="24192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Helvetica"/>
                <a:cs typeface="Helvetica"/>
              </a:rPr>
              <a:t>Renormalized/truncated 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  <a:latin typeface="Helvetica"/>
                <a:cs typeface="Helvetica"/>
              </a:rPr>
              <a:t>space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4830448" y="5773146"/>
            <a:ext cx="717898" cy="1"/>
          </a:xfrm>
          <a:prstGeom prst="straightConnector1">
            <a:avLst/>
          </a:prstGeom>
          <a:ln w="127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ight Arrow 3"/>
          <p:cNvSpPr/>
          <p:nvPr/>
        </p:nvSpPr>
        <p:spPr>
          <a:xfrm rot="1560000">
            <a:off x="3175033" y="3982943"/>
            <a:ext cx="1103610" cy="400110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6526" y="4825937"/>
            <a:ext cx="21451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0432FF"/>
                </a:solidFill>
                <a:latin typeface="Helvetica"/>
                <a:cs typeface="Helvetica"/>
              </a:rPr>
              <a:t>For weakly correlated</a:t>
            </a:r>
          </a:p>
          <a:p>
            <a:pPr algn="ctr"/>
            <a:r>
              <a:rPr lang="en-US" sz="1600" dirty="0">
                <a:solidFill>
                  <a:srgbClr val="0432FF"/>
                </a:solidFill>
                <a:latin typeface="Helvetica"/>
                <a:cs typeface="Helvetica"/>
              </a:rPr>
              <a:t>state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6396335"/>
            <a:ext cx="4227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latin typeface="Helvetica" pitchFamily="2" charset="0"/>
              </a:rPr>
              <a:t>Zwolak</a:t>
            </a:r>
            <a:r>
              <a:rPr lang="en-US" sz="1200" dirty="0">
                <a:latin typeface="Helvetica" pitchFamily="2" charset="0"/>
              </a:rPr>
              <a:t> and Vidal, </a:t>
            </a:r>
            <a:r>
              <a:rPr lang="en-US" sz="1200" b="1" dirty="0">
                <a:latin typeface="Helvetica" pitchFamily="2" charset="0"/>
              </a:rPr>
              <a:t>Phys. Rev. Lett. </a:t>
            </a:r>
            <a:r>
              <a:rPr lang="is-IS" sz="1200" b="1" dirty="0">
                <a:latin typeface="Helvetica" pitchFamily="2" charset="0"/>
              </a:rPr>
              <a:t>(2004) </a:t>
            </a:r>
          </a:p>
          <a:p>
            <a:r>
              <a:rPr lang="en-US" sz="1200" dirty="0">
                <a:latin typeface="Helvetica" pitchFamily="2" charset="0"/>
              </a:rPr>
              <a:t>Datta and Vidal, </a:t>
            </a:r>
            <a:r>
              <a:rPr lang="en-US" sz="1200" b="1" dirty="0">
                <a:latin typeface="Helvetica" pitchFamily="2" charset="0"/>
              </a:rPr>
              <a:t>Phys. Rev. Lett. </a:t>
            </a:r>
            <a:r>
              <a:rPr lang="is-IS" sz="1200" b="1" dirty="0">
                <a:latin typeface="Helvetica" pitchFamily="2" charset="0"/>
              </a:rPr>
              <a:t>(2007)</a:t>
            </a:r>
            <a:endParaRPr lang="en-US" sz="1200" b="1" dirty="0">
              <a:latin typeface="Helvetica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EF2030-C8BB-F0D7-2853-6B5DBEDC24D0}"/>
              </a:ext>
            </a:extLst>
          </p:cNvPr>
          <p:cNvSpPr/>
          <p:nvPr/>
        </p:nvSpPr>
        <p:spPr>
          <a:xfrm>
            <a:off x="5608044" y="1296411"/>
            <a:ext cx="25474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>
                <a:solidFill>
                  <a:prstClr val="black"/>
                </a:solidFill>
                <a:latin typeface="Helvetica"/>
                <a:cs typeface="Helvetica"/>
              </a:rPr>
              <a:t>Many body quantum state</a:t>
            </a:r>
            <a:endParaRPr lang="en-US"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83770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/>
      <p:bldP spid="16" grpId="0"/>
      <p:bldP spid="17" grpId="0"/>
      <p:bldP spid="4" grpId="0" animBg="1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ruppieren 110">
            <a:extLst>
              <a:ext uri="{FF2B5EF4-FFF2-40B4-BE49-F238E27FC236}">
                <a16:creationId xmlns:a16="http://schemas.microsoft.com/office/drawing/2014/main" id="{F1402167-E866-B944-A2A2-7DDAC1CD1747}"/>
              </a:ext>
            </a:extLst>
          </p:cNvPr>
          <p:cNvGrpSpPr/>
          <p:nvPr/>
        </p:nvGrpSpPr>
        <p:grpSpPr>
          <a:xfrm>
            <a:off x="570120" y="1994999"/>
            <a:ext cx="3071222" cy="1304563"/>
            <a:chOff x="436502" y="2887013"/>
            <a:chExt cx="3071222" cy="1304563"/>
          </a:xfrm>
        </p:grpSpPr>
        <p:pic>
          <p:nvPicPr>
            <p:cNvPr id="54" name="Grafik 53">
              <a:extLst>
                <a:ext uri="{FF2B5EF4-FFF2-40B4-BE49-F238E27FC236}">
                  <a16:creationId xmlns:a16="http://schemas.microsoft.com/office/drawing/2014/main" id="{EE87F5A6-3E4E-BC49-A46B-1B28E93378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6058" b="23893"/>
            <a:stretch/>
          </p:blipFill>
          <p:spPr>
            <a:xfrm>
              <a:off x="436502" y="2887013"/>
              <a:ext cx="3071222" cy="1304563"/>
            </a:xfrm>
            <a:prstGeom prst="rect">
              <a:avLst/>
            </a:prstGeom>
          </p:spPr>
        </p:pic>
        <p:sp>
          <p:nvSpPr>
            <p:cNvPr id="110" name="Freihandform 109">
              <a:extLst>
                <a:ext uri="{FF2B5EF4-FFF2-40B4-BE49-F238E27FC236}">
                  <a16:creationId xmlns:a16="http://schemas.microsoft.com/office/drawing/2014/main" id="{931AF853-0387-E840-AB55-3E1D8D9DA0EA}"/>
                </a:ext>
              </a:extLst>
            </p:cNvPr>
            <p:cNvSpPr/>
            <p:nvPr/>
          </p:nvSpPr>
          <p:spPr>
            <a:xfrm>
              <a:off x="1048485" y="3101193"/>
              <a:ext cx="1946795" cy="786448"/>
            </a:xfrm>
            <a:custGeom>
              <a:avLst/>
              <a:gdLst>
                <a:gd name="connsiteX0" fmla="*/ 0 w 3609474"/>
                <a:gd name="connsiteY0" fmla="*/ 625642 h 1331494"/>
                <a:gd name="connsiteX1" fmla="*/ 48126 w 3609474"/>
                <a:gd name="connsiteY1" fmla="*/ 513347 h 1331494"/>
                <a:gd name="connsiteX2" fmla="*/ 80210 w 3609474"/>
                <a:gd name="connsiteY2" fmla="*/ 465221 h 1331494"/>
                <a:gd name="connsiteX3" fmla="*/ 96253 w 3609474"/>
                <a:gd name="connsiteY3" fmla="*/ 417094 h 1331494"/>
                <a:gd name="connsiteX4" fmla="*/ 160421 w 3609474"/>
                <a:gd name="connsiteY4" fmla="*/ 320842 h 1331494"/>
                <a:gd name="connsiteX5" fmla="*/ 224589 w 3609474"/>
                <a:gd name="connsiteY5" fmla="*/ 224589 h 1331494"/>
                <a:gd name="connsiteX6" fmla="*/ 272716 w 3609474"/>
                <a:gd name="connsiteY6" fmla="*/ 208547 h 1331494"/>
                <a:gd name="connsiteX7" fmla="*/ 336884 w 3609474"/>
                <a:gd name="connsiteY7" fmla="*/ 128336 h 1331494"/>
                <a:gd name="connsiteX8" fmla="*/ 385010 w 3609474"/>
                <a:gd name="connsiteY8" fmla="*/ 112294 h 1331494"/>
                <a:gd name="connsiteX9" fmla="*/ 465221 w 3609474"/>
                <a:gd name="connsiteY9" fmla="*/ 48126 h 1331494"/>
                <a:gd name="connsiteX10" fmla="*/ 689810 w 3609474"/>
                <a:gd name="connsiteY10" fmla="*/ 0 h 1331494"/>
                <a:gd name="connsiteX11" fmla="*/ 1074821 w 3609474"/>
                <a:gd name="connsiteY11" fmla="*/ 16042 h 1331494"/>
                <a:gd name="connsiteX12" fmla="*/ 1171074 w 3609474"/>
                <a:gd name="connsiteY12" fmla="*/ 48126 h 1331494"/>
                <a:gd name="connsiteX13" fmla="*/ 1219200 w 3609474"/>
                <a:gd name="connsiteY13" fmla="*/ 80210 h 1331494"/>
                <a:gd name="connsiteX14" fmla="*/ 1251284 w 3609474"/>
                <a:gd name="connsiteY14" fmla="*/ 128336 h 1331494"/>
                <a:gd name="connsiteX15" fmla="*/ 1299410 w 3609474"/>
                <a:gd name="connsiteY15" fmla="*/ 144379 h 1331494"/>
                <a:gd name="connsiteX16" fmla="*/ 1427747 w 3609474"/>
                <a:gd name="connsiteY16" fmla="*/ 240631 h 1331494"/>
                <a:gd name="connsiteX17" fmla="*/ 1475874 w 3609474"/>
                <a:gd name="connsiteY17" fmla="*/ 272715 h 1331494"/>
                <a:gd name="connsiteX18" fmla="*/ 1556084 w 3609474"/>
                <a:gd name="connsiteY18" fmla="*/ 336884 h 1331494"/>
                <a:gd name="connsiteX19" fmla="*/ 1588168 w 3609474"/>
                <a:gd name="connsiteY19" fmla="*/ 385010 h 1331494"/>
                <a:gd name="connsiteX20" fmla="*/ 1620253 w 3609474"/>
                <a:gd name="connsiteY20" fmla="*/ 417094 h 1331494"/>
                <a:gd name="connsiteX21" fmla="*/ 1684421 w 3609474"/>
                <a:gd name="connsiteY21" fmla="*/ 513347 h 1331494"/>
                <a:gd name="connsiteX22" fmla="*/ 1716505 w 3609474"/>
                <a:gd name="connsiteY22" fmla="*/ 561473 h 1331494"/>
                <a:gd name="connsiteX23" fmla="*/ 1780674 w 3609474"/>
                <a:gd name="connsiteY23" fmla="*/ 625642 h 1331494"/>
                <a:gd name="connsiteX24" fmla="*/ 1860884 w 3609474"/>
                <a:gd name="connsiteY24" fmla="*/ 705852 h 1331494"/>
                <a:gd name="connsiteX25" fmla="*/ 1925053 w 3609474"/>
                <a:gd name="connsiteY25" fmla="*/ 802105 h 1331494"/>
                <a:gd name="connsiteX26" fmla="*/ 1941095 w 3609474"/>
                <a:gd name="connsiteY26" fmla="*/ 850231 h 1331494"/>
                <a:gd name="connsiteX27" fmla="*/ 1973179 w 3609474"/>
                <a:gd name="connsiteY27" fmla="*/ 898358 h 1331494"/>
                <a:gd name="connsiteX28" fmla="*/ 2053389 w 3609474"/>
                <a:gd name="connsiteY28" fmla="*/ 1042736 h 1331494"/>
                <a:gd name="connsiteX29" fmla="*/ 2085474 w 3609474"/>
                <a:gd name="connsiteY29" fmla="*/ 1074821 h 1331494"/>
                <a:gd name="connsiteX30" fmla="*/ 2117558 w 3609474"/>
                <a:gd name="connsiteY30" fmla="*/ 1122947 h 1331494"/>
                <a:gd name="connsiteX31" fmla="*/ 2213810 w 3609474"/>
                <a:gd name="connsiteY31" fmla="*/ 1187115 h 1331494"/>
                <a:gd name="connsiteX32" fmla="*/ 2294021 w 3609474"/>
                <a:gd name="connsiteY32" fmla="*/ 1235242 h 1331494"/>
                <a:gd name="connsiteX33" fmla="*/ 2342147 w 3609474"/>
                <a:gd name="connsiteY33" fmla="*/ 1267326 h 1331494"/>
                <a:gd name="connsiteX34" fmla="*/ 2502568 w 3609474"/>
                <a:gd name="connsiteY34" fmla="*/ 1315452 h 1331494"/>
                <a:gd name="connsiteX35" fmla="*/ 2662989 w 3609474"/>
                <a:gd name="connsiteY35" fmla="*/ 1331494 h 1331494"/>
                <a:gd name="connsiteX36" fmla="*/ 2855495 w 3609474"/>
                <a:gd name="connsiteY36" fmla="*/ 1315452 h 1331494"/>
                <a:gd name="connsiteX37" fmla="*/ 2951747 w 3609474"/>
                <a:gd name="connsiteY37" fmla="*/ 1283368 h 1331494"/>
                <a:gd name="connsiteX38" fmla="*/ 2999874 w 3609474"/>
                <a:gd name="connsiteY38" fmla="*/ 1267326 h 1331494"/>
                <a:gd name="connsiteX39" fmla="*/ 3096126 w 3609474"/>
                <a:gd name="connsiteY39" fmla="*/ 1203158 h 1331494"/>
                <a:gd name="connsiteX40" fmla="*/ 3208421 w 3609474"/>
                <a:gd name="connsiteY40" fmla="*/ 1106905 h 1331494"/>
                <a:gd name="connsiteX41" fmla="*/ 3240505 w 3609474"/>
                <a:gd name="connsiteY41" fmla="*/ 1058779 h 1331494"/>
                <a:gd name="connsiteX42" fmla="*/ 3352800 w 3609474"/>
                <a:gd name="connsiteY42" fmla="*/ 962526 h 1331494"/>
                <a:gd name="connsiteX43" fmla="*/ 3384884 w 3609474"/>
                <a:gd name="connsiteY43" fmla="*/ 914400 h 1331494"/>
                <a:gd name="connsiteX44" fmla="*/ 3416968 w 3609474"/>
                <a:gd name="connsiteY44" fmla="*/ 882315 h 1331494"/>
                <a:gd name="connsiteX45" fmla="*/ 3465095 w 3609474"/>
                <a:gd name="connsiteY45" fmla="*/ 802105 h 1331494"/>
                <a:gd name="connsiteX46" fmla="*/ 3513221 w 3609474"/>
                <a:gd name="connsiteY46" fmla="*/ 721894 h 1331494"/>
                <a:gd name="connsiteX47" fmla="*/ 3529263 w 3609474"/>
                <a:gd name="connsiteY47" fmla="*/ 673768 h 1331494"/>
                <a:gd name="connsiteX48" fmla="*/ 3593432 w 3609474"/>
                <a:gd name="connsiteY48" fmla="*/ 593558 h 1331494"/>
                <a:gd name="connsiteX49" fmla="*/ 3609474 w 3609474"/>
                <a:gd name="connsiteY49" fmla="*/ 545431 h 133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3609474" h="1331494">
                  <a:moveTo>
                    <a:pt x="0" y="625642"/>
                  </a:moveTo>
                  <a:cubicBezTo>
                    <a:pt x="16042" y="588210"/>
                    <a:pt x="29914" y="549772"/>
                    <a:pt x="48126" y="513347"/>
                  </a:cubicBezTo>
                  <a:cubicBezTo>
                    <a:pt x="56748" y="496102"/>
                    <a:pt x="71588" y="482466"/>
                    <a:pt x="80210" y="465221"/>
                  </a:cubicBezTo>
                  <a:cubicBezTo>
                    <a:pt x="87773" y="450096"/>
                    <a:pt x="88041" y="431876"/>
                    <a:pt x="96253" y="417094"/>
                  </a:cubicBezTo>
                  <a:cubicBezTo>
                    <a:pt x="114980" y="383386"/>
                    <a:pt x="139032" y="352926"/>
                    <a:pt x="160421" y="320842"/>
                  </a:cubicBezTo>
                  <a:lnTo>
                    <a:pt x="224589" y="224589"/>
                  </a:lnTo>
                  <a:lnTo>
                    <a:pt x="272716" y="208547"/>
                  </a:lnTo>
                  <a:cubicBezTo>
                    <a:pt x="287287" y="186690"/>
                    <a:pt x="311487" y="143575"/>
                    <a:pt x="336884" y="128336"/>
                  </a:cubicBezTo>
                  <a:cubicBezTo>
                    <a:pt x="351384" y="119636"/>
                    <a:pt x="368968" y="117641"/>
                    <a:pt x="385010" y="112294"/>
                  </a:cubicBezTo>
                  <a:cubicBezTo>
                    <a:pt x="411677" y="85628"/>
                    <a:pt x="428796" y="64315"/>
                    <a:pt x="465221" y="48126"/>
                  </a:cubicBezTo>
                  <a:cubicBezTo>
                    <a:pt x="554668" y="8372"/>
                    <a:pt x="588728" y="12635"/>
                    <a:pt x="689810" y="0"/>
                  </a:cubicBezTo>
                  <a:cubicBezTo>
                    <a:pt x="818147" y="5347"/>
                    <a:pt x="947010" y="3261"/>
                    <a:pt x="1074821" y="16042"/>
                  </a:cubicBezTo>
                  <a:cubicBezTo>
                    <a:pt x="1108473" y="19407"/>
                    <a:pt x="1171074" y="48126"/>
                    <a:pt x="1171074" y="48126"/>
                  </a:cubicBezTo>
                  <a:cubicBezTo>
                    <a:pt x="1187116" y="58821"/>
                    <a:pt x="1205567" y="66577"/>
                    <a:pt x="1219200" y="80210"/>
                  </a:cubicBezTo>
                  <a:cubicBezTo>
                    <a:pt x="1232833" y="93843"/>
                    <a:pt x="1236229" y="116292"/>
                    <a:pt x="1251284" y="128336"/>
                  </a:cubicBezTo>
                  <a:cubicBezTo>
                    <a:pt x="1264488" y="138900"/>
                    <a:pt x="1283368" y="139031"/>
                    <a:pt x="1299410" y="144379"/>
                  </a:cubicBezTo>
                  <a:cubicBezTo>
                    <a:pt x="1358761" y="203728"/>
                    <a:pt x="1318912" y="168075"/>
                    <a:pt x="1427747" y="240631"/>
                  </a:cubicBezTo>
                  <a:cubicBezTo>
                    <a:pt x="1443789" y="251326"/>
                    <a:pt x="1462241" y="259082"/>
                    <a:pt x="1475874" y="272715"/>
                  </a:cubicBezTo>
                  <a:cubicBezTo>
                    <a:pt x="1521591" y="318433"/>
                    <a:pt x="1495373" y="296410"/>
                    <a:pt x="1556084" y="336884"/>
                  </a:cubicBezTo>
                  <a:cubicBezTo>
                    <a:pt x="1566779" y="352926"/>
                    <a:pt x="1576124" y="369955"/>
                    <a:pt x="1588168" y="385010"/>
                  </a:cubicBezTo>
                  <a:cubicBezTo>
                    <a:pt x="1597616" y="396820"/>
                    <a:pt x="1611178" y="404994"/>
                    <a:pt x="1620253" y="417094"/>
                  </a:cubicBezTo>
                  <a:cubicBezTo>
                    <a:pt x="1643389" y="447942"/>
                    <a:pt x="1663032" y="481263"/>
                    <a:pt x="1684421" y="513347"/>
                  </a:cubicBezTo>
                  <a:cubicBezTo>
                    <a:pt x="1695116" y="529389"/>
                    <a:pt x="1702872" y="547840"/>
                    <a:pt x="1716505" y="561473"/>
                  </a:cubicBezTo>
                  <a:cubicBezTo>
                    <a:pt x="1737895" y="582863"/>
                    <a:pt x="1763895" y="600473"/>
                    <a:pt x="1780674" y="625642"/>
                  </a:cubicBezTo>
                  <a:cubicBezTo>
                    <a:pt x="1823453" y="689810"/>
                    <a:pt x="1796716" y="663073"/>
                    <a:pt x="1860884" y="705852"/>
                  </a:cubicBezTo>
                  <a:cubicBezTo>
                    <a:pt x="1899027" y="820285"/>
                    <a:pt x="1844942" y="681940"/>
                    <a:pt x="1925053" y="802105"/>
                  </a:cubicBezTo>
                  <a:cubicBezTo>
                    <a:pt x="1934433" y="816175"/>
                    <a:pt x="1933533" y="835106"/>
                    <a:pt x="1941095" y="850231"/>
                  </a:cubicBezTo>
                  <a:cubicBezTo>
                    <a:pt x="1949717" y="867476"/>
                    <a:pt x="1964557" y="881113"/>
                    <a:pt x="1973179" y="898358"/>
                  </a:cubicBezTo>
                  <a:cubicBezTo>
                    <a:pt x="2013523" y="979047"/>
                    <a:pt x="1952229" y="941576"/>
                    <a:pt x="2053389" y="1042736"/>
                  </a:cubicBezTo>
                  <a:cubicBezTo>
                    <a:pt x="2064084" y="1053431"/>
                    <a:pt x="2076025" y="1063010"/>
                    <a:pt x="2085474" y="1074821"/>
                  </a:cubicBezTo>
                  <a:cubicBezTo>
                    <a:pt x="2097518" y="1089876"/>
                    <a:pt x="2103048" y="1110251"/>
                    <a:pt x="2117558" y="1122947"/>
                  </a:cubicBezTo>
                  <a:cubicBezTo>
                    <a:pt x="2146577" y="1148339"/>
                    <a:pt x="2186544" y="1159849"/>
                    <a:pt x="2213810" y="1187115"/>
                  </a:cubicBezTo>
                  <a:cubicBezTo>
                    <a:pt x="2276479" y="1249784"/>
                    <a:pt x="2210721" y="1193592"/>
                    <a:pt x="2294021" y="1235242"/>
                  </a:cubicBezTo>
                  <a:cubicBezTo>
                    <a:pt x="2311266" y="1243864"/>
                    <a:pt x="2324529" y="1259496"/>
                    <a:pt x="2342147" y="1267326"/>
                  </a:cubicBezTo>
                  <a:cubicBezTo>
                    <a:pt x="2363299" y="1276727"/>
                    <a:pt x="2468185" y="1310540"/>
                    <a:pt x="2502568" y="1315452"/>
                  </a:cubicBezTo>
                  <a:cubicBezTo>
                    <a:pt x="2555768" y="1323052"/>
                    <a:pt x="2609515" y="1326147"/>
                    <a:pt x="2662989" y="1331494"/>
                  </a:cubicBezTo>
                  <a:cubicBezTo>
                    <a:pt x="2727158" y="1326147"/>
                    <a:pt x="2791980" y="1326038"/>
                    <a:pt x="2855495" y="1315452"/>
                  </a:cubicBezTo>
                  <a:cubicBezTo>
                    <a:pt x="2888854" y="1309892"/>
                    <a:pt x="2919663" y="1294063"/>
                    <a:pt x="2951747" y="1283368"/>
                  </a:cubicBezTo>
                  <a:lnTo>
                    <a:pt x="2999874" y="1267326"/>
                  </a:lnTo>
                  <a:cubicBezTo>
                    <a:pt x="3031958" y="1245937"/>
                    <a:pt x="3068860" y="1230424"/>
                    <a:pt x="3096126" y="1203158"/>
                  </a:cubicBezTo>
                  <a:cubicBezTo>
                    <a:pt x="3173928" y="1125356"/>
                    <a:pt x="3135126" y="1155768"/>
                    <a:pt x="3208421" y="1106905"/>
                  </a:cubicBezTo>
                  <a:cubicBezTo>
                    <a:pt x="3219116" y="1090863"/>
                    <a:pt x="3227958" y="1073418"/>
                    <a:pt x="3240505" y="1058779"/>
                  </a:cubicBezTo>
                  <a:cubicBezTo>
                    <a:pt x="3292373" y="998266"/>
                    <a:pt x="3296034" y="1000370"/>
                    <a:pt x="3352800" y="962526"/>
                  </a:cubicBezTo>
                  <a:cubicBezTo>
                    <a:pt x="3363495" y="946484"/>
                    <a:pt x="3372840" y="929455"/>
                    <a:pt x="3384884" y="914400"/>
                  </a:cubicBezTo>
                  <a:cubicBezTo>
                    <a:pt x="3394332" y="902589"/>
                    <a:pt x="3409186" y="895284"/>
                    <a:pt x="3416968" y="882315"/>
                  </a:cubicBezTo>
                  <a:cubicBezTo>
                    <a:pt x="3479439" y="778196"/>
                    <a:pt x="3383803" y="883394"/>
                    <a:pt x="3465095" y="802105"/>
                  </a:cubicBezTo>
                  <a:cubicBezTo>
                    <a:pt x="3510539" y="665773"/>
                    <a:pt x="3447160" y="831997"/>
                    <a:pt x="3513221" y="721894"/>
                  </a:cubicBezTo>
                  <a:cubicBezTo>
                    <a:pt x="3521921" y="707394"/>
                    <a:pt x="3521701" y="688893"/>
                    <a:pt x="3529263" y="673768"/>
                  </a:cubicBezTo>
                  <a:cubicBezTo>
                    <a:pt x="3549500" y="633293"/>
                    <a:pt x="3563589" y="623401"/>
                    <a:pt x="3593432" y="593558"/>
                  </a:cubicBezTo>
                  <a:lnTo>
                    <a:pt x="3609474" y="545431"/>
                  </a:lnTo>
                </a:path>
              </a:pathLst>
            </a:custGeom>
            <a:noFill/>
            <a:ln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C8EC4C41-D57F-CC4E-B743-DC3CCECD59C9}"/>
              </a:ext>
            </a:extLst>
          </p:cNvPr>
          <p:cNvGrpSpPr/>
          <p:nvPr/>
        </p:nvGrpSpPr>
        <p:grpSpPr>
          <a:xfrm>
            <a:off x="1270589" y="2227877"/>
            <a:ext cx="186026" cy="436525"/>
            <a:chOff x="2848284" y="3839142"/>
            <a:chExt cx="186026" cy="436525"/>
          </a:xfrm>
        </p:grpSpPr>
        <p:cxnSp>
          <p:nvCxnSpPr>
            <p:cNvPr id="71" name="Gerade Verbindung mit Pfeil 70">
              <a:extLst>
                <a:ext uri="{FF2B5EF4-FFF2-40B4-BE49-F238E27FC236}">
                  <a16:creationId xmlns:a16="http://schemas.microsoft.com/office/drawing/2014/main" id="{C16BB9CB-C0C0-7743-9556-1385D6B56D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90069" y="3839142"/>
              <a:ext cx="144241" cy="436525"/>
            </a:xfrm>
            <a:prstGeom prst="straightConnector1">
              <a:avLst/>
            </a:prstGeom>
            <a:ln w="31750">
              <a:solidFill>
                <a:schemeClr val="tx2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84A53A90-D366-8443-BD22-F62DA9907066}"/>
                </a:ext>
              </a:extLst>
            </p:cNvPr>
            <p:cNvSpPr/>
            <p:nvPr/>
          </p:nvSpPr>
          <p:spPr>
            <a:xfrm>
              <a:off x="2848284" y="4034548"/>
              <a:ext cx="180000" cy="180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79" name="Gruppieren 78">
            <a:extLst>
              <a:ext uri="{FF2B5EF4-FFF2-40B4-BE49-F238E27FC236}">
                <a16:creationId xmlns:a16="http://schemas.microsoft.com/office/drawing/2014/main" id="{2C7377A8-7D85-6C44-A31C-2AF0A5DED1F5}"/>
              </a:ext>
            </a:extLst>
          </p:cNvPr>
          <p:cNvGrpSpPr/>
          <p:nvPr/>
        </p:nvGrpSpPr>
        <p:grpSpPr>
          <a:xfrm rot="20004005">
            <a:off x="1693947" y="2267077"/>
            <a:ext cx="186026" cy="436525"/>
            <a:chOff x="2848284" y="3839142"/>
            <a:chExt cx="186026" cy="436525"/>
          </a:xfrm>
        </p:grpSpPr>
        <p:cxnSp>
          <p:nvCxnSpPr>
            <p:cNvPr id="80" name="Gerade Verbindung mit Pfeil 79">
              <a:extLst>
                <a:ext uri="{FF2B5EF4-FFF2-40B4-BE49-F238E27FC236}">
                  <a16:creationId xmlns:a16="http://schemas.microsoft.com/office/drawing/2014/main" id="{8882DBEF-5BC4-704C-8739-B205BAFC97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90069" y="3839142"/>
              <a:ext cx="144241" cy="436525"/>
            </a:xfrm>
            <a:prstGeom prst="straightConnector1">
              <a:avLst/>
            </a:prstGeom>
            <a:ln w="31750">
              <a:solidFill>
                <a:schemeClr val="tx2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8441E804-9BD5-9443-9336-E7BBCE963FC6}"/>
                </a:ext>
              </a:extLst>
            </p:cNvPr>
            <p:cNvSpPr/>
            <p:nvPr/>
          </p:nvSpPr>
          <p:spPr>
            <a:xfrm>
              <a:off x="2848284" y="4034548"/>
              <a:ext cx="180000" cy="180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82" name="Gruppieren 81">
            <a:extLst>
              <a:ext uri="{FF2B5EF4-FFF2-40B4-BE49-F238E27FC236}">
                <a16:creationId xmlns:a16="http://schemas.microsoft.com/office/drawing/2014/main" id="{933A2D2E-10EF-894E-92A6-AA046AAE6C2F}"/>
              </a:ext>
            </a:extLst>
          </p:cNvPr>
          <p:cNvGrpSpPr/>
          <p:nvPr/>
        </p:nvGrpSpPr>
        <p:grpSpPr>
          <a:xfrm rot="21318012">
            <a:off x="2073591" y="2217199"/>
            <a:ext cx="186026" cy="436525"/>
            <a:chOff x="2848284" y="3839142"/>
            <a:chExt cx="186026" cy="436525"/>
          </a:xfrm>
        </p:grpSpPr>
        <p:cxnSp>
          <p:nvCxnSpPr>
            <p:cNvPr id="83" name="Gerade Verbindung mit Pfeil 82">
              <a:extLst>
                <a:ext uri="{FF2B5EF4-FFF2-40B4-BE49-F238E27FC236}">
                  <a16:creationId xmlns:a16="http://schemas.microsoft.com/office/drawing/2014/main" id="{7044165D-1FD5-8646-9A97-902E5B4404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90069" y="3839142"/>
              <a:ext cx="144241" cy="436525"/>
            </a:xfrm>
            <a:prstGeom prst="straightConnector1">
              <a:avLst/>
            </a:prstGeom>
            <a:ln w="31750">
              <a:solidFill>
                <a:schemeClr val="tx2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E0E51FE9-6233-DE40-AE94-EEB8A94263E8}"/>
                </a:ext>
              </a:extLst>
            </p:cNvPr>
            <p:cNvSpPr/>
            <p:nvPr/>
          </p:nvSpPr>
          <p:spPr>
            <a:xfrm>
              <a:off x="2848284" y="4034548"/>
              <a:ext cx="180000" cy="180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85" name="Gruppieren 84">
            <a:extLst>
              <a:ext uri="{FF2B5EF4-FFF2-40B4-BE49-F238E27FC236}">
                <a16:creationId xmlns:a16="http://schemas.microsoft.com/office/drawing/2014/main" id="{DF2090B2-0AA0-0B45-B900-725486DF538E}"/>
              </a:ext>
            </a:extLst>
          </p:cNvPr>
          <p:cNvGrpSpPr/>
          <p:nvPr/>
        </p:nvGrpSpPr>
        <p:grpSpPr>
          <a:xfrm rot="1584352">
            <a:off x="2155669" y="2586519"/>
            <a:ext cx="186026" cy="436525"/>
            <a:chOff x="2848283" y="3839142"/>
            <a:chExt cx="186026" cy="436525"/>
          </a:xfrm>
        </p:grpSpPr>
        <p:cxnSp>
          <p:nvCxnSpPr>
            <p:cNvPr id="86" name="Gerade Verbindung mit Pfeil 85">
              <a:extLst>
                <a:ext uri="{FF2B5EF4-FFF2-40B4-BE49-F238E27FC236}">
                  <a16:creationId xmlns:a16="http://schemas.microsoft.com/office/drawing/2014/main" id="{660CCF99-358F-FE45-A534-92208493C3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90068" y="3839142"/>
              <a:ext cx="144241" cy="436525"/>
            </a:xfrm>
            <a:prstGeom prst="straightConnector1">
              <a:avLst/>
            </a:prstGeom>
            <a:ln w="31750">
              <a:solidFill>
                <a:schemeClr val="tx2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56BF430F-83AE-9440-A80D-4A2B39CA4913}"/>
                </a:ext>
              </a:extLst>
            </p:cNvPr>
            <p:cNvSpPr/>
            <p:nvPr/>
          </p:nvSpPr>
          <p:spPr>
            <a:xfrm>
              <a:off x="2848283" y="4034549"/>
              <a:ext cx="180000" cy="180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91" name="Gruppieren 90">
            <a:extLst>
              <a:ext uri="{FF2B5EF4-FFF2-40B4-BE49-F238E27FC236}">
                <a16:creationId xmlns:a16="http://schemas.microsoft.com/office/drawing/2014/main" id="{1B342A45-A9D6-C44C-8234-FE1118AC2C32}"/>
              </a:ext>
            </a:extLst>
          </p:cNvPr>
          <p:cNvGrpSpPr/>
          <p:nvPr/>
        </p:nvGrpSpPr>
        <p:grpSpPr>
          <a:xfrm rot="19197563">
            <a:off x="2533046" y="2212507"/>
            <a:ext cx="186026" cy="436525"/>
            <a:chOff x="2848284" y="3839142"/>
            <a:chExt cx="186026" cy="436525"/>
          </a:xfrm>
        </p:grpSpPr>
        <p:cxnSp>
          <p:nvCxnSpPr>
            <p:cNvPr id="92" name="Gerade Verbindung mit Pfeil 91">
              <a:extLst>
                <a:ext uri="{FF2B5EF4-FFF2-40B4-BE49-F238E27FC236}">
                  <a16:creationId xmlns:a16="http://schemas.microsoft.com/office/drawing/2014/main" id="{19DFE163-F0C5-2E4A-AC26-7A9D8A77F9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90069" y="3839142"/>
              <a:ext cx="144241" cy="436525"/>
            </a:xfrm>
            <a:prstGeom prst="straightConnector1">
              <a:avLst/>
            </a:prstGeom>
            <a:ln w="31750">
              <a:solidFill>
                <a:schemeClr val="tx2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18071F02-1D49-F941-A420-003EA4C93758}"/>
                </a:ext>
              </a:extLst>
            </p:cNvPr>
            <p:cNvSpPr/>
            <p:nvPr/>
          </p:nvSpPr>
          <p:spPr>
            <a:xfrm>
              <a:off x="2848284" y="4034548"/>
              <a:ext cx="180000" cy="180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94" name="Gruppieren 93">
            <a:extLst>
              <a:ext uri="{FF2B5EF4-FFF2-40B4-BE49-F238E27FC236}">
                <a16:creationId xmlns:a16="http://schemas.microsoft.com/office/drawing/2014/main" id="{AFE325A8-EB3A-724F-9D98-FA4DB2A7D6BF}"/>
              </a:ext>
            </a:extLst>
          </p:cNvPr>
          <p:cNvGrpSpPr/>
          <p:nvPr/>
        </p:nvGrpSpPr>
        <p:grpSpPr>
          <a:xfrm rot="19197563">
            <a:off x="1458378" y="2634493"/>
            <a:ext cx="186026" cy="436525"/>
            <a:chOff x="2848284" y="3839142"/>
            <a:chExt cx="186026" cy="436525"/>
          </a:xfrm>
        </p:grpSpPr>
        <p:cxnSp>
          <p:nvCxnSpPr>
            <p:cNvPr id="95" name="Gerade Verbindung mit Pfeil 94">
              <a:extLst>
                <a:ext uri="{FF2B5EF4-FFF2-40B4-BE49-F238E27FC236}">
                  <a16:creationId xmlns:a16="http://schemas.microsoft.com/office/drawing/2014/main" id="{A37E1554-EF93-424E-B3B4-66E83C1875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90069" y="3839142"/>
              <a:ext cx="144241" cy="436525"/>
            </a:xfrm>
            <a:prstGeom prst="straightConnector1">
              <a:avLst/>
            </a:prstGeom>
            <a:ln w="31750">
              <a:solidFill>
                <a:schemeClr val="tx2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600AC613-3A6C-0B44-BDAA-42864E4CCF13}"/>
                </a:ext>
              </a:extLst>
            </p:cNvPr>
            <p:cNvSpPr/>
            <p:nvPr/>
          </p:nvSpPr>
          <p:spPr>
            <a:xfrm>
              <a:off x="2848284" y="4034548"/>
              <a:ext cx="180000" cy="180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97" name="Gruppieren 96">
            <a:extLst>
              <a:ext uri="{FF2B5EF4-FFF2-40B4-BE49-F238E27FC236}">
                <a16:creationId xmlns:a16="http://schemas.microsoft.com/office/drawing/2014/main" id="{C3147DC2-B163-644A-9755-80CDC1E8F4D5}"/>
              </a:ext>
            </a:extLst>
          </p:cNvPr>
          <p:cNvGrpSpPr/>
          <p:nvPr/>
        </p:nvGrpSpPr>
        <p:grpSpPr>
          <a:xfrm rot="21318012">
            <a:off x="2742171" y="2556098"/>
            <a:ext cx="186026" cy="436525"/>
            <a:chOff x="2848284" y="3839142"/>
            <a:chExt cx="186026" cy="436525"/>
          </a:xfrm>
        </p:grpSpPr>
        <p:cxnSp>
          <p:nvCxnSpPr>
            <p:cNvPr id="98" name="Gerade Verbindung mit Pfeil 97">
              <a:extLst>
                <a:ext uri="{FF2B5EF4-FFF2-40B4-BE49-F238E27FC236}">
                  <a16:creationId xmlns:a16="http://schemas.microsoft.com/office/drawing/2014/main" id="{78D20ADD-94DE-934F-B713-9685969409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90069" y="3839142"/>
              <a:ext cx="144241" cy="436525"/>
            </a:xfrm>
            <a:prstGeom prst="straightConnector1">
              <a:avLst/>
            </a:prstGeom>
            <a:ln w="31750">
              <a:solidFill>
                <a:schemeClr val="tx2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8C9716FF-D1EC-0F46-A62D-5550B9CB6F5C}"/>
                </a:ext>
              </a:extLst>
            </p:cNvPr>
            <p:cNvSpPr/>
            <p:nvPr/>
          </p:nvSpPr>
          <p:spPr>
            <a:xfrm>
              <a:off x="2848284" y="4034548"/>
              <a:ext cx="180000" cy="180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4" name="Freihandform 13">
            <a:extLst>
              <a:ext uri="{FF2B5EF4-FFF2-40B4-BE49-F238E27FC236}">
                <a16:creationId xmlns:a16="http://schemas.microsoft.com/office/drawing/2014/main" id="{00CF0575-50BD-6645-9235-955816604E96}"/>
              </a:ext>
            </a:extLst>
          </p:cNvPr>
          <p:cNvSpPr/>
          <p:nvPr/>
        </p:nvSpPr>
        <p:spPr>
          <a:xfrm rot="203412">
            <a:off x="2565058" y="3368012"/>
            <a:ext cx="402373" cy="166575"/>
          </a:xfrm>
          <a:custGeom>
            <a:avLst/>
            <a:gdLst>
              <a:gd name="connsiteX0" fmla="*/ 0 w 1972206"/>
              <a:gd name="connsiteY0" fmla="*/ 244739 h 641479"/>
              <a:gd name="connsiteX1" fmla="*/ 173886 w 1972206"/>
              <a:gd name="connsiteY1" fmla="*/ 62359 h 641479"/>
              <a:gd name="connsiteX2" fmla="*/ 417726 w 1972206"/>
              <a:gd name="connsiteY2" fmla="*/ 458599 h 641479"/>
              <a:gd name="connsiteX3" fmla="*/ 692046 w 1972206"/>
              <a:gd name="connsiteY3" fmla="*/ 1399 h 641479"/>
              <a:gd name="connsiteX4" fmla="*/ 935886 w 1972206"/>
              <a:gd name="connsiteY4" fmla="*/ 641479 h 641479"/>
              <a:gd name="connsiteX5" fmla="*/ 1271166 w 1972206"/>
              <a:gd name="connsiteY5" fmla="*/ 1399 h 641479"/>
              <a:gd name="connsiteX6" fmla="*/ 1484526 w 1972206"/>
              <a:gd name="connsiteY6" fmla="*/ 489079 h 641479"/>
              <a:gd name="connsiteX7" fmla="*/ 1697886 w 1972206"/>
              <a:gd name="connsiteY7" fmla="*/ 92839 h 641479"/>
              <a:gd name="connsiteX8" fmla="*/ 1972206 w 1972206"/>
              <a:gd name="connsiteY8" fmla="*/ 275719 h 64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2206" h="641479">
                <a:moveTo>
                  <a:pt x="0" y="244739"/>
                </a:moveTo>
                <a:cubicBezTo>
                  <a:pt x="52132" y="135727"/>
                  <a:pt x="104265" y="26716"/>
                  <a:pt x="173886" y="62359"/>
                </a:cubicBezTo>
                <a:cubicBezTo>
                  <a:pt x="243507" y="98002"/>
                  <a:pt x="331366" y="468759"/>
                  <a:pt x="417726" y="458599"/>
                </a:cubicBezTo>
                <a:cubicBezTo>
                  <a:pt x="504086" y="448439"/>
                  <a:pt x="605686" y="-29081"/>
                  <a:pt x="692046" y="1399"/>
                </a:cubicBezTo>
                <a:cubicBezTo>
                  <a:pt x="778406" y="31879"/>
                  <a:pt x="839366" y="641479"/>
                  <a:pt x="935886" y="641479"/>
                </a:cubicBezTo>
                <a:cubicBezTo>
                  <a:pt x="1032406" y="641479"/>
                  <a:pt x="1179726" y="26799"/>
                  <a:pt x="1271166" y="1399"/>
                </a:cubicBezTo>
                <a:cubicBezTo>
                  <a:pt x="1362606" y="-24001"/>
                  <a:pt x="1413406" y="473839"/>
                  <a:pt x="1484526" y="489079"/>
                </a:cubicBezTo>
                <a:cubicBezTo>
                  <a:pt x="1555646" y="504319"/>
                  <a:pt x="1616606" y="128399"/>
                  <a:pt x="1697886" y="92839"/>
                </a:cubicBezTo>
                <a:cubicBezTo>
                  <a:pt x="1779166" y="57279"/>
                  <a:pt x="1875686" y="166499"/>
                  <a:pt x="1972206" y="275719"/>
                </a:cubicBezTo>
              </a:path>
            </a:pathLst>
          </a:cu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Freihandform 57">
            <a:extLst>
              <a:ext uri="{FF2B5EF4-FFF2-40B4-BE49-F238E27FC236}">
                <a16:creationId xmlns:a16="http://schemas.microsoft.com/office/drawing/2014/main" id="{FF39D9FB-D90C-1240-A91E-A46E414DA1B9}"/>
              </a:ext>
            </a:extLst>
          </p:cNvPr>
          <p:cNvSpPr/>
          <p:nvPr/>
        </p:nvSpPr>
        <p:spPr>
          <a:xfrm rot="19014687">
            <a:off x="2468841" y="2909089"/>
            <a:ext cx="402373" cy="166575"/>
          </a:xfrm>
          <a:custGeom>
            <a:avLst/>
            <a:gdLst>
              <a:gd name="connsiteX0" fmla="*/ 0 w 1972206"/>
              <a:gd name="connsiteY0" fmla="*/ 244739 h 641479"/>
              <a:gd name="connsiteX1" fmla="*/ 173886 w 1972206"/>
              <a:gd name="connsiteY1" fmla="*/ 62359 h 641479"/>
              <a:gd name="connsiteX2" fmla="*/ 417726 w 1972206"/>
              <a:gd name="connsiteY2" fmla="*/ 458599 h 641479"/>
              <a:gd name="connsiteX3" fmla="*/ 692046 w 1972206"/>
              <a:gd name="connsiteY3" fmla="*/ 1399 h 641479"/>
              <a:gd name="connsiteX4" fmla="*/ 935886 w 1972206"/>
              <a:gd name="connsiteY4" fmla="*/ 641479 h 641479"/>
              <a:gd name="connsiteX5" fmla="*/ 1271166 w 1972206"/>
              <a:gd name="connsiteY5" fmla="*/ 1399 h 641479"/>
              <a:gd name="connsiteX6" fmla="*/ 1484526 w 1972206"/>
              <a:gd name="connsiteY6" fmla="*/ 489079 h 641479"/>
              <a:gd name="connsiteX7" fmla="*/ 1697886 w 1972206"/>
              <a:gd name="connsiteY7" fmla="*/ 92839 h 641479"/>
              <a:gd name="connsiteX8" fmla="*/ 1972206 w 1972206"/>
              <a:gd name="connsiteY8" fmla="*/ 275719 h 64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2206" h="641479">
                <a:moveTo>
                  <a:pt x="0" y="244739"/>
                </a:moveTo>
                <a:cubicBezTo>
                  <a:pt x="52132" y="135727"/>
                  <a:pt x="104265" y="26716"/>
                  <a:pt x="173886" y="62359"/>
                </a:cubicBezTo>
                <a:cubicBezTo>
                  <a:pt x="243507" y="98002"/>
                  <a:pt x="331366" y="468759"/>
                  <a:pt x="417726" y="458599"/>
                </a:cubicBezTo>
                <a:cubicBezTo>
                  <a:pt x="504086" y="448439"/>
                  <a:pt x="605686" y="-29081"/>
                  <a:pt x="692046" y="1399"/>
                </a:cubicBezTo>
                <a:cubicBezTo>
                  <a:pt x="778406" y="31879"/>
                  <a:pt x="839366" y="641479"/>
                  <a:pt x="935886" y="641479"/>
                </a:cubicBezTo>
                <a:cubicBezTo>
                  <a:pt x="1032406" y="641479"/>
                  <a:pt x="1179726" y="26799"/>
                  <a:pt x="1271166" y="1399"/>
                </a:cubicBezTo>
                <a:cubicBezTo>
                  <a:pt x="1362606" y="-24001"/>
                  <a:pt x="1413406" y="473839"/>
                  <a:pt x="1484526" y="489079"/>
                </a:cubicBezTo>
                <a:cubicBezTo>
                  <a:pt x="1555646" y="504319"/>
                  <a:pt x="1616606" y="128399"/>
                  <a:pt x="1697886" y="92839"/>
                </a:cubicBezTo>
                <a:cubicBezTo>
                  <a:pt x="1779166" y="57279"/>
                  <a:pt x="1875686" y="166499"/>
                  <a:pt x="1972206" y="275719"/>
                </a:cubicBezTo>
              </a:path>
            </a:pathLst>
          </a:cu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Freihandform 58">
            <a:extLst>
              <a:ext uri="{FF2B5EF4-FFF2-40B4-BE49-F238E27FC236}">
                <a16:creationId xmlns:a16="http://schemas.microsoft.com/office/drawing/2014/main" id="{82233222-3A8C-4F43-9342-D994A93369A7}"/>
              </a:ext>
            </a:extLst>
          </p:cNvPr>
          <p:cNvSpPr/>
          <p:nvPr/>
        </p:nvSpPr>
        <p:spPr>
          <a:xfrm rot="16200000">
            <a:off x="1952738" y="2815137"/>
            <a:ext cx="402373" cy="166575"/>
          </a:xfrm>
          <a:custGeom>
            <a:avLst/>
            <a:gdLst>
              <a:gd name="connsiteX0" fmla="*/ 0 w 1972206"/>
              <a:gd name="connsiteY0" fmla="*/ 244739 h 641479"/>
              <a:gd name="connsiteX1" fmla="*/ 173886 w 1972206"/>
              <a:gd name="connsiteY1" fmla="*/ 62359 h 641479"/>
              <a:gd name="connsiteX2" fmla="*/ 417726 w 1972206"/>
              <a:gd name="connsiteY2" fmla="*/ 458599 h 641479"/>
              <a:gd name="connsiteX3" fmla="*/ 692046 w 1972206"/>
              <a:gd name="connsiteY3" fmla="*/ 1399 h 641479"/>
              <a:gd name="connsiteX4" fmla="*/ 935886 w 1972206"/>
              <a:gd name="connsiteY4" fmla="*/ 641479 h 641479"/>
              <a:gd name="connsiteX5" fmla="*/ 1271166 w 1972206"/>
              <a:gd name="connsiteY5" fmla="*/ 1399 h 641479"/>
              <a:gd name="connsiteX6" fmla="*/ 1484526 w 1972206"/>
              <a:gd name="connsiteY6" fmla="*/ 489079 h 641479"/>
              <a:gd name="connsiteX7" fmla="*/ 1697886 w 1972206"/>
              <a:gd name="connsiteY7" fmla="*/ 92839 h 641479"/>
              <a:gd name="connsiteX8" fmla="*/ 1972206 w 1972206"/>
              <a:gd name="connsiteY8" fmla="*/ 275719 h 64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2206" h="641479">
                <a:moveTo>
                  <a:pt x="0" y="244739"/>
                </a:moveTo>
                <a:cubicBezTo>
                  <a:pt x="52132" y="135727"/>
                  <a:pt x="104265" y="26716"/>
                  <a:pt x="173886" y="62359"/>
                </a:cubicBezTo>
                <a:cubicBezTo>
                  <a:pt x="243507" y="98002"/>
                  <a:pt x="331366" y="468759"/>
                  <a:pt x="417726" y="458599"/>
                </a:cubicBezTo>
                <a:cubicBezTo>
                  <a:pt x="504086" y="448439"/>
                  <a:pt x="605686" y="-29081"/>
                  <a:pt x="692046" y="1399"/>
                </a:cubicBezTo>
                <a:cubicBezTo>
                  <a:pt x="778406" y="31879"/>
                  <a:pt x="839366" y="641479"/>
                  <a:pt x="935886" y="641479"/>
                </a:cubicBezTo>
                <a:cubicBezTo>
                  <a:pt x="1032406" y="641479"/>
                  <a:pt x="1179726" y="26799"/>
                  <a:pt x="1271166" y="1399"/>
                </a:cubicBezTo>
                <a:cubicBezTo>
                  <a:pt x="1362606" y="-24001"/>
                  <a:pt x="1413406" y="473839"/>
                  <a:pt x="1484526" y="489079"/>
                </a:cubicBezTo>
                <a:cubicBezTo>
                  <a:pt x="1555646" y="504319"/>
                  <a:pt x="1616606" y="128399"/>
                  <a:pt x="1697886" y="92839"/>
                </a:cubicBezTo>
                <a:cubicBezTo>
                  <a:pt x="1779166" y="57279"/>
                  <a:pt x="1875686" y="166499"/>
                  <a:pt x="1972206" y="275719"/>
                </a:cubicBezTo>
              </a:path>
            </a:pathLst>
          </a:cu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Freihandform 59">
            <a:extLst>
              <a:ext uri="{FF2B5EF4-FFF2-40B4-BE49-F238E27FC236}">
                <a16:creationId xmlns:a16="http://schemas.microsoft.com/office/drawing/2014/main" id="{D8AC5B59-B8E5-BA48-B784-3AD924A53816}"/>
              </a:ext>
            </a:extLst>
          </p:cNvPr>
          <p:cNvSpPr/>
          <p:nvPr/>
        </p:nvSpPr>
        <p:spPr>
          <a:xfrm rot="13997953">
            <a:off x="2281182" y="3767500"/>
            <a:ext cx="402373" cy="166575"/>
          </a:xfrm>
          <a:custGeom>
            <a:avLst/>
            <a:gdLst>
              <a:gd name="connsiteX0" fmla="*/ 0 w 1972206"/>
              <a:gd name="connsiteY0" fmla="*/ 244739 h 641479"/>
              <a:gd name="connsiteX1" fmla="*/ 173886 w 1972206"/>
              <a:gd name="connsiteY1" fmla="*/ 62359 h 641479"/>
              <a:gd name="connsiteX2" fmla="*/ 417726 w 1972206"/>
              <a:gd name="connsiteY2" fmla="*/ 458599 h 641479"/>
              <a:gd name="connsiteX3" fmla="*/ 692046 w 1972206"/>
              <a:gd name="connsiteY3" fmla="*/ 1399 h 641479"/>
              <a:gd name="connsiteX4" fmla="*/ 935886 w 1972206"/>
              <a:gd name="connsiteY4" fmla="*/ 641479 h 641479"/>
              <a:gd name="connsiteX5" fmla="*/ 1271166 w 1972206"/>
              <a:gd name="connsiteY5" fmla="*/ 1399 h 641479"/>
              <a:gd name="connsiteX6" fmla="*/ 1484526 w 1972206"/>
              <a:gd name="connsiteY6" fmla="*/ 489079 h 641479"/>
              <a:gd name="connsiteX7" fmla="*/ 1697886 w 1972206"/>
              <a:gd name="connsiteY7" fmla="*/ 92839 h 641479"/>
              <a:gd name="connsiteX8" fmla="*/ 1972206 w 1972206"/>
              <a:gd name="connsiteY8" fmla="*/ 275719 h 64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2206" h="641479">
                <a:moveTo>
                  <a:pt x="0" y="244739"/>
                </a:moveTo>
                <a:cubicBezTo>
                  <a:pt x="52132" y="135727"/>
                  <a:pt x="104265" y="26716"/>
                  <a:pt x="173886" y="62359"/>
                </a:cubicBezTo>
                <a:cubicBezTo>
                  <a:pt x="243507" y="98002"/>
                  <a:pt x="331366" y="468759"/>
                  <a:pt x="417726" y="458599"/>
                </a:cubicBezTo>
                <a:cubicBezTo>
                  <a:pt x="504086" y="448439"/>
                  <a:pt x="605686" y="-29081"/>
                  <a:pt x="692046" y="1399"/>
                </a:cubicBezTo>
                <a:cubicBezTo>
                  <a:pt x="778406" y="31879"/>
                  <a:pt x="839366" y="641479"/>
                  <a:pt x="935886" y="641479"/>
                </a:cubicBezTo>
                <a:cubicBezTo>
                  <a:pt x="1032406" y="641479"/>
                  <a:pt x="1179726" y="26799"/>
                  <a:pt x="1271166" y="1399"/>
                </a:cubicBezTo>
                <a:cubicBezTo>
                  <a:pt x="1362606" y="-24001"/>
                  <a:pt x="1413406" y="473839"/>
                  <a:pt x="1484526" y="489079"/>
                </a:cubicBezTo>
                <a:cubicBezTo>
                  <a:pt x="1555646" y="504319"/>
                  <a:pt x="1616606" y="128399"/>
                  <a:pt x="1697886" y="92839"/>
                </a:cubicBezTo>
                <a:cubicBezTo>
                  <a:pt x="1779166" y="57279"/>
                  <a:pt x="1875686" y="166499"/>
                  <a:pt x="1972206" y="275719"/>
                </a:cubicBezTo>
              </a:path>
            </a:pathLst>
          </a:cu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Freihandform 60">
            <a:extLst>
              <a:ext uri="{FF2B5EF4-FFF2-40B4-BE49-F238E27FC236}">
                <a16:creationId xmlns:a16="http://schemas.microsoft.com/office/drawing/2014/main" id="{E93F239D-38DC-BE46-B9B1-5091133DFDF9}"/>
              </a:ext>
            </a:extLst>
          </p:cNvPr>
          <p:cNvSpPr/>
          <p:nvPr/>
        </p:nvSpPr>
        <p:spPr>
          <a:xfrm rot="18016642">
            <a:off x="1696088" y="3778873"/>
            <a:ext cx="402373" cy="166575"/>
          </a:xfrm>
          <a:custGeom>
            <a:avLst/>
            <a:gdLst>
              <a:gd name="connsiteX0" fmla="*/ 0 w 1972206"/>
              <a:gd name="connsiteY0" fmla="*/ 244739 h 641479"/>
              <a:gd name="connsiteX1" fmla="*/ 173886 w 1972206"/>
              <a:gd name="connsiteY1" fmla="*/ 62359 h 641479"/>
              <a:gd name="connsiteX2" fmla="*/ 417726 w 1972206"/>
              <a:gd name="connsiteY2" fmla="*/ 458599 h 641479"/>
              <a:gd name="connsiteX3" fmla="*/ 692046 w 1972206"/>
              <a:gd name="connsiteY3" fmla="*/ 1399 h 641479"/>
              <a:gd name="connsiteX4" fmla="*/ 935886 w 1972206"/>
              <a:gd name="connsiteY4" fmla="*/ 641479 h 641479"/>
              <a:gd name="connsiteX5" fmla="*/ 1271166 w 1972206"/>
              <a:gd name="connsiteY5" fmla="*/ 1399 h 641479"/>
              <a:gd name="connsiteX6" fmla="*/ 1484526 w 1972206"/>
              <a:gd name="connsiteY6" fmla="*/ 489079 h 641479"/>
              <a:gd name="connsiteX7" fmla="*/ 1697886 w 1972206"/>
              <a:gd name="connsiteY7" fmla="*/ 92839 h 641479"/>
              <a:gd name="connsiteX8" fmla="*/ 1972206 w 1972206"/>
              <a:gd name="connsiteY8" fmla="*/ 275719 h 64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2206" h="641479">
                <a:moveTo>
                  <a:pt x="0" y="244739"/>
                </a:moveTo>
                <a:cubicBezTo>
                  <a:pt x="52132" y="135727"/>
                  <a:pt x="104265" y="26716"/>
                  <a:pt x="173886" y="62359"/>
                </a:cubicBezTo>
                <a:cubicBezTo>
                  <a:pt x="243507" y="98002"/>
                  <a:pt x="331366" y="468759"/>
                  <a:pt x="417726" y="458599"/>
                </a:cubicBezTo>
                <a:cubicBezTo>
                  <a:pt x="504086" y="448439"/>
                  <a:pt x="605686" y="-29081"/>
                  <a:pt x="692046" y="1399"/>
                </a:cubicBezTo>
                <a:cubicBezTo>
                  <a:pt x="778406" y="31879"/>
                  <a:pt x="839366" y="641479"/>
                  <a:pt x="935886" y="641479"/>
                </a:cubicBezTo>
                <a:cubicBezTo>
                  <a:pt x="1032406" y="641479"/>
                  <a:pt x="1179726" y="26799"/>
                  <a:pt x="1271166" y="1399"/>
                </a:cubicBezTo>
                <a:cubicBezTo>
                  <a:pt x="1362606" y="-24001"/>
                  <a:pt x="1413406" y="473839"/>
                  <a:pt x="1484526" y="489079"/>
                </a:cubicBezTo>
                <a:cubicBezTo>
                  <a:pt x="1555646" y="504319"/>
                  <a:pt x="1616606" y="128399"/>
                  <a:pt x="1697886" y="92839"/>
                </a:cubicBezTo>
                <a:cubicBezTo>
                  <a:pt x="1779166" y="57279"/>
                  <a:pt x="1875686" y="166499"/>
                  <a:pt x="1972206" y="275719"/>
                </a:cubicBezTo>
              </a:path>
            </a:pathLst>
          </a:cu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Freihandform 61">
            <a:extLst>
              <a:ext uri="{FF2B5EF4-FFF2-40B4-BE49-F238E27FC236}">
                <a16:creationId xmlns:a16="http://schemas.microsoft.com/office/drawing/2014/main" id="{FCEB2127-0B10-7943-8DC9-97939ACF7A68}"/>
              </a:ext>
            </a:extLst>
          </p:cNvPr>
          <p:cNvSpPr/>
          <p:nvPr/>
        </p:nvSpPr>
        <p:spPr>
          <a:xfrm rot="20975779">
            <a:off x="1306848" y="3380654"/>
            <a:ext cx="402373" cy="166575"/>
          </a:xfrm>
          <a:custGeom>
            <a:avLst/>
            <a:gdLst>
              <a:gd name="connsiteX0" fmla="*/ 0 w 1972206"/>
              <a:gd name="connsiteY0" fmla="*/ 244739 h 641479"/>
              <a:gd name="connsiteX1" fmla="*/ 173886 w 1972206"/>
              <a:gd name="connsiteY1" fmla="*/ 62359 h 641479"/>
              <a:gd name="connsiteX2" fmla="*/ 417726 w 1972206"/>
              <a:gd name="connsiteY2" fmla="*/ 458599 h 641479"/>
              <a:gd name="connsiteX3" fmla="*/ 692046 w 1972206"/>
              <a:gd name="connsiteY3" fmla="*/ 1399 h 641479"/>
              <a:gd name="connsiteX4" fmla="*/ 935886 w 1972206"/>
              <a:gd name="connsiteY4" fmla="*/ 641479 h 641479"/>
              <a:gd name="connsiteX5" fmla="*/ 1271166 w 1972206"/>
              <a:gd name="connsiteY5" fmla="*/ 1399 h 641479"/>
              <a:gd name="connsiteX6" fmla="*/ 1484526 w 1972206"/>
              <a:gd name="connsiteY6" fmla="*/ 489079 h 641479"/>
              <a:gd name="connsiteX7" fmla="*/ 1697886 w 1972206"/>
              <a:gd name="connsiteY7" fmla="*/ 92839 h 641479"/>
              <a:gd name="connsiteX8" fmla="*/ 1972206 w 1972206"/>
              <a:gd name="connsiteY8" fmla="*/ 275719 h 64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2206" h="641479">
                <a:moveTo>
                  <a:pt x="0" y="244739"/>
                </a:moveTo>
                <a:cubicBezTo>
                  <a:pt x="52132" y="135727"/>
                  <a:pt x="104265" y="26716"/>
                  <a:pt x="173886" y="62359"/>
                </a:cubicBezTo>
                <a:cubicBezTo>
                  <a:pt x="243507" y="98002"/>
                  <a:pt x="331366" y="468759"/>
                  <a:pt x="417726" y="458599"/>
                </a:cubicBezTo>
                <a:cubicBezTo>
                  <a:pt x="504086" y="448439"/>
                  <a:pt x="605686" y="-29081"/>
                  <a:pt x="692046" y="1399"/>
                </a:cubicBezTo>
                <a:cubicBezTo>
                  <a:pt x="778406" y="31879"/>
                  <a:pt x="839366" y="641479"/>
                  <a:pt x="935886" y="641479"/>
                </a:cubicBezTo>
                <a:cubicBezTo>
                  <a:pt x="1032406" y="641479"/>
                  <a:pt x="1179726" y="26799"/>
                  <a:pt x="1271166" y="1399"/>
                </a:cubicBezTo>
                <a:cubicBezTo>
                  <a:pt x="1362606" y="-24001"/>
                  <a:pt x="1413406" y="473839"/>
                  <a:pt x="1484526" y="489079"/>
                </a:cubicBezTo>
                <a:cubicBezTo>
                  <a:pt x="1555646" y="504319"/>
                  <a:pt x="1616606" y="128399"/>
                  <a:pt x="1697886" y="92839"/>
                </a:cubicBezTo>
                <a:cubicBezTo>
                  <a:pt x="1779166" y="57279"/>
                  <a:pt x="1875686" y="166499"/>
                  <a:pt x="1972206" y="275719"/>
                </a:cubicBezTo>
              </a:path>
            </a:pathLst>
          </a:cu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Freihandform 63">
            <a:extLst>
              <a:ext uri="{FF2B5EF4-FFF2-40B4-BE49-F238E27FC236}">
                <a16:creationId xmlns:a16="http://schemas.microsoft.com/office/drawing/2014/main" id="{9DA3C025-BE73-DC49-896F-A20D3E58D8DB}"/>
              </a:ext>
            </a:extLst>
          </p:cNvPr>
          <p:cNvSpPr/>
          <p:nvPr/>
        </p:nvSpPr>
        <p:spPr>
          <a:xfrm rot="1435611">
            <a:off x="1431072" y="2956794"/>
            <a:ext cx="402373" cy="166575"/>
          </a:xfrm>
          <a:custGeom>
            <a:avLst/>
            <a:gdLst>
              <a:gd name="connsiteX0" fmla="*/ 0 w 1972206"/>
              <a:gd name="connsiteY0" fmla="*/ 244739 h 641479"/>
              <a:gd name="connsiteX1" fmla="*/ 173886 w 1972206"/>
              <a:gd name="connsiteY1" fmla="*/ 62359 h 641479"/>
              <a:gd name="connsiteX2" fmla="*/ 417726 w 1972206"/>
              <a:gd name="connsiteY2" fmla="*/ 458599 h 641479"/>
              <a:gd name="connsiteX3" fmla="*/ 692046 w 1972206"/>
              <a:gd name="connsiteY3" fmla="*/ 1399 h 641479"/>
              <a:gd name="connsiteX4" fmla="*/ 935886 w 1972206"/>
              <a:gd name="connsiteY4" fmla="*/ 641479 h 641479"/>
              <a:gd name="connsiteX5" fmla="*/ 1271166 w 1972206"/>
              <a:gd name="connsiteY5" fmla="*/ 1399 h 641479"/>
              <a:gd name="connsiteX6" fmla="*/ 1484526 w 1972206"/>
              <a:gd name="connsiteY6" fmla="*/ 489079 h 641479"/>
              <a:gd name="connsiteX7" fmla="*/ 1697886 w 1972206"/>
              <a:gd name="connsiteY7" fmla="*/ 92839 h 641479"/>
              <a:gd name="connsiteX8" fmla="*/ 1972206 w 1972206"/>
              <a:gd name="connsiteY8" fmla="*/ 275719 h 64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2206" h="641479">
                <a:moveTo>
                  <a:pt x="0" y="244739"/>
                </a:moveTo>
                <a:cubicBezTo>
                  <a:pt x="52132" y="135727"/>
                  <a:pt x="104265" y="26716"/>
                  <a:pt x="173886" y="62359"/>
                </a:cubicBezTo>
                <a:cubicBezTo>
                  <a:pt x="243507" y="98002"/>
                  <a:pt x="331366" y="468759"/>
                  <a:pt x="417726" y="458599"/>
                </a:cubicBezTo>
                <a:cubicBezTo>
                  <a:pt x="504086" y="448439"/>
                  <a:pt x="605686" y="-29081"/>
                  <a:pt x="692046" y="1399"/>
                </a:cubicBezTo>
                <a:cubicBezTo>
                  <a:pt x="778406" y="31879"/>
                  <a:pt x="839366" y="641479"/>
                  <a:pt x="935886" y="641479"/>
                </a:cubicBezTo>
                <a:cubicBezTo>
                  <a:pt x="1032406" y="641479"/>
                  <a:pt x="1179726" y="26799"/>
                  <a:pt x="1271166" y="1399"/>
                </a:cubicBezTo>
                <a:cubicBezTo>
                  <a:pt x="1362606" y="-24001"/>
                  <a:pt x="1413406" y="473839"/>
                  <a:pt x="1484526" y="489079"/>
                </a:cubicBezTo>
                <a:cubicBezTo>
                  <a:pt x="1555646" y="504319"/>
                  <a:pt x="1616606" y="128399"/>
                  <a:pt x="1697886" y="92839"/>
                </a:cubicBezTo>
                <a:cubicBezTo>
                  <a:pt x="1779166" y="57279"/>
                  <a:pt x="1875686" y="166499"/>
                  <a:pt x="1972206" y="275719"/>
                </a:cubicBezTo>
              </a:path>
            </a:pathLst>
          </a:cu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89F42B1A-5C5E-5B45-BE5A-E111127284D5}"/>
              </a:ext>
            </a:extLst>
          </p:cNvPr>
          <p:cNvGrpSpPr>
            <a:grpSpLocks noChangeAspect="1"/>
          </p:cNvGrpSpPr>
          <p:nvPr/>
        </p:nvGrpSpPr>
        <p:grpSpPr>
          <a:xfrm>
            <a:off x="4458544" y="1655681"/>
            <a:ext cx="4685456" cy="1856167"/>
            <a:chOff x="1076024" y="1129034"/>
            <a:chExt cx="6650182" cy="2634500"/>
          </a:xfrm>
        </p:grpSpPr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02F95FA4-3007-F64D-BC21-960C65B2E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6024" y="1129034"/>
              <a:ext cx="6650182" cy="2605877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3CCE57A6-41C3-274D-BA71-0E6A429D2D8C}"/>
                </a:ext>
              </a:extLst>
            </p:cNvPr>
            <p:cNvSpPr txBox="1"/>
            <p:nvPr/>
          </p:nvSpPr>
          <p:spPr>
            <a:xfrm>
              <a:off x="2185303" y="1310950"/>
              <a:ext cx="1375900" cy="4805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"/>
                  <a:cs typeface="Helvetica"/>
                </a:rPr>
                <a:t>S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D7CBB422-8768-1443-A196-CFA003A049F0}"/>
                </a:ext>
              </a:extLst>
            </p:cNvPr>
            <p:cNvSpPr txBox="1"/>
            <p:nvPr/>
          </p:nvSpPr>
          <p:spPr>
            <a:xfrm>
              <a:off x="4930744" y="1327089"/>
              <a:ext cx="1929089" cy="4805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"/>
                  <a:cs typeface="Helvetica"/>
                </a:rPr>
                <a:t>E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BD872591-0643-D641-8E0E-2F913D4305AC}"/>
                </a:ext>
              </a:extLst>
            </p:cNvPr>
            <p:cNvSpPr txBox="1"/>
            <p:nvPr/>
          </p:nvSpPr>
          <p:spPr>
            <a:xfrm>
              <a:off x="3103158" y="3283017"/>
              <a:ext cx="2418077" cy="4805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"/>
                  <a:cs typeface="Helvetica"/>
                </a:rPr>
                <a:t>cavity</a:t>
              </a:r>
            </a:p>
          </p:txBody>
        </p:sp>
      </p:grpSp>
      <p:sp>
        <p:nvSpPr>
          <p:cNvPr id="146" name="TextBox 145">
            <a:extLst>
              <a:ext uri="{FF2B5EF4-FFF2-40B4-BE49-F238E27FC236}">
                <a16:creationId xmlns:a16="http://schemas.microsoft.com/office/drawing/2014/main" id="{E3918CF3-CC7C-3046-B835-6ED17B074F34}"/>
              </a:ext>
            </a:extLst>
          </p:cNvPr>
          <p:cNvSpPr txBox="1"/>
          <p:nvPr/>
        </p:nvSpPr>
        <p:spPr>
          <a:xfrm>
            <a:off x="5350205" y="1126452"/>
            <a:ext cx="308695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Helvetica"/>
                <a:cs typeface="Helvetica"/>
              </a:rPr>
              <a:t>Total spins, N = S + E +1 Dimension 4</a:t>
            </a:r>
            <a:r>
              <a:rPr lang="en-US" sz="1600" baseline="30000" dirty="0">
                <a:latin typeface="Helvetica"/>
                <a:cs typeface="Helvetica"/>
              </a:rPr>
              <a:t>N</a:t>
            </a:r>
            <a:r>
              <a:rPr lang="en-US" sz="1600" i="1" dirty="0">
                <a:latin typeface="Helvetica"/>
                <a:cs typeface="Helvetica"/>
              </a:rPr>
              <a:t> </a:t>
            </a:r>
          </a:p>
        </p:txBody>
      </p: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0D52458B-5CAF-A749-973B-6C2932746BCD}"/>
              </a:ext>
            </a:extLst>
          </p:cNvPr>
          <p:cNvCxnSpPr>
            <a:cxnSpLocks/>
          </p:cNvCxnSpPr>
          <p:nvPr/>
        </p:nvCxnSpPr>
        <p:spPr>
          <a:xfrm flipH="1">
            <a:off x="5320145" y="2541706"/>
            <a:ext cx="255485" cy="9219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91DE0B7C-2604-9F42-8ED3-61A46E8B144F}"/>
              </a:ext>
            </a:extLst>
          </p:cNvPr>
          <p:cNvCxnSpPr>
            <a:cxnSpLocks/>
          </p:cNvCxnSpPr>
          <p:nvPr/>
        </p:nvCxnSpPr>
        <p:spPr>
          <a:xfrm>
            <a:off x="7876379" y="2513998"/>
            <a:ext cx="270094" cy="8803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2B18F995-5A67-A44E-8764-CEC328D8E517}"/>
              </a:ext>
            </a:extLst>
          </p:cNvPr>
          <p:cNvGrpSpPr/>
          <p:nvPr/>
        </p:nvGrpSpPr>
        <p:grpSpPr>
          <a:xfrm>
            <a:off x="4690175" y="3444140"/>
            <a:ext cx="1447832" cy="584775"/>
            <a:chOff x="991011" y="3981885"/>
            <a:chExt cx="1447832" cy="584775"/>
          </a:xfrm>
        </p:grpSpPr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FAFF8158-7C4D-CF49-B57B-FFB33064ABAC}"/>
                </a:ext>
              </a:extLst>
            </p:cNvPr>
            <p:cNvSpPr txBox="1"/>
            <p:nvPr/>
          </p:nvSpPr>
          <p:spPr>
            <a:xfrm>
              <a:off x="991011" y="3981885"/>
              <a:ext cx="144783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  <a:latin typeface="Helvetica"/>
                  <a:cs typeface="Helvetica"/>
                </a:rPr>
                <a:t>Renormalized</a:t>
              </a:r>
            </a:p>
            <a:p>
              <a:pPr algn="ctr"/>
              <a:r>
                <a:rPr lang="en-US" sz="1600" dirty="0">
                  <a:solidFill>
                    <a:prstClr val="black"/>
                  </a:solidFill>
                  <a:latin typeface="Helvetica"/>
                  <a:cs typeface="Helvetica"/>
                </a:rPr>
                <a:t>4</a:t>
              </a:r>
              <a:r>
                <a:rPr lang="en-US" sz="1600" baseline="30000" dirty="0">
                  <a:solidFill>
                    <a:prstClr val="black"/>
                  </a:solidFill>
                  <a:latin typeface="Helvetica"/>
                  <a:cs typeface="Helvetica"/>
                </a:rPr>
                <a:t>S      </a:t>
              </a:r>
              <a:r>
                <a:rPr lang="en-US" sz="1600" dirty="0">
                  <a:solidFill>
                    <a:prstClr val="black"/>
                  </a:solidFill>
                  <a:latin typeface="Helvetica"/>
                  <a:cs typeface="Helvetica"/>
                </a:rPr>
                <a:t>    D</a:t>
              </a:r>
            </a:p>
          </p:txBody>
        </p:sp>
        <p:cxnSp>
          <p:nvCxnSpPr>
            <p:cNvPr id="151" name="Straight Arrow Connector 150">
              <a:extLst>
                <a:ext uri="{FF2B5EF4-FFF2-40B4-BE49-F238E27FC236}">
                  <a16:creationId xmlns:a16="http://schemas.microsoft.com/office/drawing/2014/main" id="{4E906879-F799-7047-AFF6-CE97298AA18D}"/>
                </a:ext>
              </a:extLst>
            </p:cNvPr>
            <p:cNvCxnSpPr/>
            <p:nvPr/>
          </p:nvCxnSpPr>
          <p:spPr>
            <a:xfrm>
              <a:off x="1599084" y="4401513"/>
              <a:ext cx="29843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03AF64F8-0297-F840-8E4E-557D95AFE318}"/>
              </a:ext>
            </a:extLst>
          </p:cNvPr>
          <p:cNvGrpSpPr/>
          <p:nvPr/>
        </p:nvGrpSpPr>
        <p:grpSpPr>
          <a:xfrm>
            <a:off x="7428988" y="3447840"/>
            <a:ext cx="1447832" cy="584775"/>
            <a:chOff x="991011" y="3981885"/>
            <a:chExt cx="1447832" cy="584775"/>
          </a:xfrm>
        </p:grpSpPr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76FECDE1-1D39-E349-9A64-A8EF388D413E}"/>
                </a:ext>
              </a:extLst>
            </p:cNvPr>
            <p:cNvSpPr txBox="1"/>
            <p:nvPr/>
          </p:nvSpPr>
          <p:spPr>
            <a:xfrm>
              <a:off x="991011" y="3981885"/>
              <a:ext cx="144783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  <a:latin typeface="Helvetica"/>
                  <a:cs typeface="Helvetica"/>
                </a:rPr>
                <a:t>Renormalized</a:t>
              </a:r>
            </a:p>
            <a:p>
              <a:pPr algn="ctr"/>
              <a:r>
                <a:rPr lang="en-US" sz="1600" dirty="0">
                  <a:solidFill>
                    <a:prstClr val="black"/>
                  </a:solidFill>
                  <a:latin typeface="Helvetica"/>
                  <a:cs typeface="Helvetica"/>
                </a:rPr>
                <a:t>4</a:t>
              </a:r>
              <a:r>
                <a:rPr lang="en-US" sz="1600" baseline="30000" dirty="0">
                  <a:solidFill>
                    <a:prstClr val="black"/>
                  </a:solidFill>
                  <a:latin typeface="Helvetica"/>
                  <a:cs typeface="Helvetica"/>
                </a:rPr>
                <a:t>E      </a:t>
              </a:r>
              <a:r>
                <a:rPr lang="en-US" sz="1600" dirty="0">
                  <a:solidFill>
                    <a:prstClr val="black"/>
                  </a:solidFill>
                  <a:latin typeface="Helvetica"/>
                  <a:cs typeface="Helvetica"/>
                </a:rPr>
                <a:t>    D</a:t>
              </a:r>
            </a:p>
          </p:txBody>
        </p:sp>
        <p:cxnSp>
          <p:nvCxnSpPr>
            <p:cNvPr id="154" name="Straight Arrow Connector 153">
              <a:extLst>
                <a:ext uri="{FF2B5EF4-FFF2-40B4-BE49-F238E27FC236}">
                  <a16:creationId xmlns:a16="http://schemas.microsoft.com/office/drawing/2014/main" id="{6BEC1649-CBE6-F145-AFF7-FA4526FFB6D8}"/>
                </a:ext>
              </a:extLst>
            </p:cNvPr>
            <p:cNvCxnSpPr/>
            <p:nvPr/>
          </p:nvCxnSpPr>
          <p:spPr>
            <a:xfrm>
              <a:off x="1599084" y="4387659"/>
              <a:ext cx="29843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8EFB59EB-D25A-894E-973E-1D32CD82425C}"/>
              </a:ext>
            </a:extLst>
          </p:cNvPr>
          <p:cNvGrpSpPr/>
          <p:nvPr/>
        </p:nvGrpSpPr>
        <p:grpSpPr>
          <a:xfrm>
            <a:off x="5478792" y="4168734"/>
            <a:ext cx="2787943" cy="646331"/>
            <a:chOff x="2773280" y="4451607"/>
            <a:chExt cx="2787943" cy="646331"/>
          </a:xfrm>
        </p:grpSpPr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727F43AF-0D9E-054F-9358-3BF948A94757}"/>
                </a:ext>
              </a:extLst>
            </p:cNvPr>
            <p:cNvSpPr/>
            <p:nvPr/>
          </p:nvSpPr>
          <p:spPr>
            <a:xfrm>
              <a:off x="2773280" y="4451607"/>
              <a:ext cx="27879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Helvetica"/>
                  <a:cs typeface="Helvetica"/>
                </a:rPr>
                <a:t>Renormalized dimension </a:t>
              </a:r>
            </a:p>
            <a:p>
              <a:pPr algn="ctr"/>
              <a:r>
                <a:rPr lang="en-US" dirty="0">
                  <a:latin typeface="Helvetica"/>
                  <a:cs typeface="Helvetica"/>
                </a:rPr>
                <a:t>4</a:t>
              </a:r>
              <a:r>
                <a:rPr lang="en-US" baseline="30000" dirty="0">
                  <a:latin typeface="Helvetica"/>
                  <a:cs typeface="Helvetica"/>
                </a:rPr>
                <a:t>N          </a:t>
              </a:r>
              <a:r>
                <a:rPr lang="en-US" dirty="0">
                  <a:latin typeface="Helvetica"/>
                  <a:cs typeface="Helvetica"/>
                </a:rPr>
                <a:t> 4D</a:t>
              </a:r>
              <a:r>
                <a:rPr lang="en-US" baseline="30000" dirty="0">
                  <a:latin typeface="Helvetica"/>
                  <a:cs typeface="Helvetica"/>
                </a:rPr>
                <a:t>2</a:t>
              </a:r>
              <a:r>
                <a:rPr lang="en-US" i="1" dirty="0">
                  <a:latin typeface="Helvetica"/>
                  <a:cs typeface="Helvetica"/>
                </a:rPr>
                <a:t> </a:t>
              </a:r>
              <a:endParaRPr lang="en-US" dirty="0"/>
            </a:p>
          </p:txBody>
        </p:sp>
        <p:cxnSp>
          <p:nvCxnSpPr>
            <p:cNvPr id="157" name="Straight Arrow Connector 156">
              <a:extLst>
                <a:ext uri="{FF2B5EF4-FFF2-40B4-BE49-F238E27FC236}">
                  <a16:creationId xmlns:a16="http://schemas.microsoft.com/office/drawing/2014/main" id="{183CA00C-7BB8-8A46-A253-B12585C92E91}"/>
                </a:ext>
              </a:extLst>
            </p:cNvPr>
            <p:cNvCxnSpPr/>
            <p:nvPr/>
          </p:nvCxnSpPr>
          <p:spPr>
            <a:xfrm>
              <a:off x="3917461" y="4926873"/>
              <a:ext cx="29843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8" name="Rounded Rectangle 157">
            <a:extLst>
              <a:ext uri="{FF2B5EF4-FFF2-40B4-BE49-F238E27FC236}">
                <a16:creationId xmlns:a16="http://schemas.microsoft.com/office/drawing/2014/main" id="{773EFA8D-D363-FD48-AB16-4B3BE80259E0}"/>
              </a:ext>
            </a:extLst>
          </p:cNvPr>
          <p:cNvSpPr/>
          <p:nvPr/>
        </p:nvSpPr>
        <p:spPr>
          <a:xfrm rot="924608">
            <a:off x="6590670" y="2198205"/>
            <a:ext cx="426949" cy="96543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911C5E6-DDC5-3946-8CF8-2FF6A6246B8F}"/>
                  </a:ext>
                </a:extLst>
              </p:cNvPr>
              <p:cNvSpPr/>
              <p:nvPr/>
            </p:nvSpPr>
            <p:spPr>
              <a:xfrm>
                <a:off x="4448955" y="5161185"/>
                <a:ext cx="4570354" cy="6642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ℒ</m:t>
                      </m:r>
                      <m:d>
                        <m:dPr>
                          <m:begChr m:val="|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d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ℒ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d>
                        <m:dPr>
                          <m:begChr m:val="|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d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;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911C5E6-DDC5-3946-8CF8-2FF6A6246B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8955" y="5161185"/>
                <a:ext cx="4570354" cy="664284"/>
              </a:xfrm>
              <a:prstGeom prst="rect">
                <a:avLst/>
              </a:prstGeom>
              <a:blipFill>
                <a:blip r:embed="rId5"/>
                <a:stretch>
                  <a:fillRect l="-2770" t="-135185" b="-20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51FDE359-C480-974C-9D86-E3E5092D4D64}"/>
              </a:ext>
            </a:extLst>
          </p:cNvPr>
          <p:cNvSpPr/>
          <p:nvPr/>
        </p:nvSpPr>
        <p:spPr>
          <a:xfrm>
            <a:off x="959701" y="4837606"/>
            <a:ext cx="2403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Helvetica"/>
                <a:cs typeface="Helvetica"/>
              </a:rPr>
              <a:t>Central-body problem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FABC38-F08C-523C-9EFD-01FE93027CC0}"/>
              </a:ext>
            </a:extLst>
          </p:cNvPr>
          <p:cNvSpPr/>
          <p:nvPr/>
        </p:nvSpPr>
        <p:spPr>
          <a:xfrm>
            <a:off x="2418716" y="6577933"/>
            <a:ext cx="67282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latin typeface="Helvetica"/>
                <a:cs typeface="Helvetica"/>
              </a:rPr>
              <a:t>HSD</a:t>
            </a:r>
            <a:r>
              <a:rPr lang="en-US" sz="1200" dirty="0">
                <a:latin typeface="Helvetica"/>
                <a:cs typeface="Helvetica"/>
              </a:rPr>
              <a:t>, M. Zens et al. </a:t>
            </a:r>
            <a:r>
              <a:rPr lang="en-US" sz="1200" b="1" dirty="0">
                <a:latin typeface="Helvetica"/>
                <a:cs typeface="Helvetica"/>
              </a:rPr>
              <a:t>Phys. Rev. Lett. </a:t>
            </a:r>
            <a:r>
              <a:rPr lang="is-IS" sz="1200" b="1" dirty="0">
                <a:latin typeface="Helvetica"/>
                <a:cs typeface="Helvetica"/>
              </a:rPr>
              <a:t>(2018)</a:t>
            </a:r>
            <a:r>
              <a:rPr lang="nb-NO" sz="1200" b="1" dirty="0">
                <a:latin typeface="Helvetica"/>
                <a:cs typeface="Helvetica"/>
              </a:rPr>
              <a:t>  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3DA2779-EAD1-B928-8599-52958B20E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46" y="0"/>
            <a:ext cx="7867325" cy="836712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003E74"/>
                </a:solidFill>
                <a:latin typeface="Helvetica"/>
                <a:cs typeface="Helvetica"/>
              </a:rPr>
              <a:t>Variational renormalization group method</a:t>
            </a:r>
          </a:p>
        </p:txBody>
      </p:sp>
    </p:spTree>
    <p:extLst>
      <p:ext uri="{BB962C8B-B14F-4D97-AF65-F5344CB8AC3E}">
        <p14:creationId xmlns:p14="http://schemas.microsoft.com/office/powerpoint/2010/main" val="13921682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0.00174 0.1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5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11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0526 0.1923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2" y="96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81481E-6 L 0.03577 0.1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50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81481E-6 L 0.03784 0.037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2" y="187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7.40741E-7 L 0.01007 0.187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935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48148E-6 L -0.02848 0.1479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4" y="738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-0.04966 0.0372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3" y="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8" grpId="0" animBg="1"/>
      <p:bldP spid="59" grpId="0" animBg="1"/>
      <p:bldP spid="59" grpId="1" animBg="1"/>
      <p:bldP spid="60" grpId="0" animBg="1"/>
      <p:bldP spid="61" grpId="0" animBg="1"/>
      <p:bldP spid="62" grpId="0" animBg="1"/>
      <p:bldP spid="64" grpId="0" animBg="1"/>
      <p:bldP spid="146" grpId="0" animBg="1"/>
      <p:bldP spid="158" grpId="0" animBg="1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57B4387E-CBD3-FF4A-9D40-71681C8E1BB4}"/>
              </a:ext>
            </a:extLst>
          </p:cNvPr>
          <p:cNvGrpSpPr>
            <a:grpSpLocks noChangeAspect="1"/>
          </p:cNvGrpSpPr>
          <p:nvPr/>
        </p:nvGrpSpPr>
        <p:grpSpPr>
          <a:xfrm rot="443482">
            <a:off x="165649" y="664284"/>
            <a:ext cx="3708000" cy="3706609"/>
            <a:chOff x="1074092" y="1195622"/>
            <a:chExt cx="4420800" cy="4419132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F9B2E35-287B-6C41-A0FB-709DEA926CD6}"/>
                </a:ext>
              </a:extLst>
            </p:cNvPr>
            <p:cNvSpPr/>
            <p:nvPr/>
          </p:nvSpPr>
          <p:spPr>
            <a:xfrm>
              <a:off x="1700492" y="1820936"/>
              <a:ext cx="3168000" cy="3168503"/>
            </a:xfrm>
            <a:prstGeom prst="ellipse">
              <a:avLst/>
            </a:prstGeom>
            <a:pattFill prst="ltDnDiag">
              <a:fgClr>
                <a:srgbClr val="0B24FB"/>
              </a:fgClr>
              <a:bgClr>
                <a:schemeClr val="bg1"/>
              </a:bgClr>
            </a:pattFill>
            <a:ln w="22225">
              <a:solidFill>
                <a:srgbClr val="0B24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5376E29-626A-3E45-8EBC-63D7D0DBA7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4092" y="1195622"/>
              <a:ext cx="4420800" cy="441913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Abgerundetes Rechteck 46">
              <a:extLst>
                <a:ext uri="{FF2B5EF4-FFF2-40B4-BE49-F238E27FC236}">
                  <a16:creationId xmlns:a16="http://schemas.microsoft.com/office/drawing/2014/main" id="{C13283FD-9E14-D245-AC71-F4F982DD3F00}"/>
                </a:ext>
              </a:extLst>
            </p:cNvPr>
            <p:cNvSpPr/>
            <p:nvPr/>
          </p:nvSpPr>
          <p:spPr>
            <a:xfrm>
              <a:off x="2662644" y="2959892"/>
              <a:ext cx="2670728" cy="890584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0B24F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Abgerundetes Rechteck 47">
              <a:extLst>
                <a:ext uri="{FF2B5EF4-FFF2-40B4-BE49-F238E27FC236}">
                  <a16:creationId xmlns:a16="http://schemas.microsoft.com/office/drawing/2014/main" id="{A20E4AFA-790C-1F4E-A917-A1F50435E9A4}"/>
                </a:ext>
              </a:extLst>
            </p:cNvPr>
            <p:cNvSpPr/>
            <p:nvPr/>
          </p:nvSpPr>
          <p:spPr>
            <a:xfrm>
              <a:off x="4827515" y="2646061"/>
              <a:ext cx="586822" cy="15182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9" name="Abgerundetes Rechteck 48">
              <a:extLst>
                <a:ext uri="{FF2B5EF4-FFF2-40B4-BE49-F238E27FC236}">
                  <a16:creationId xmlns:a16="http://schemas.microsoft.com/office/drawing/2014/main" id="{84797559-02A5-8F44-983B-FCAC1C03CA46}"/>
                </a:ext>
              </a:extLst>
            </p:cNvPr>
            <p:cNvSpPr/>
            <p:nvPr/>
          </p:nvSpPr>
          <p:spPr>
            <a:xfrm>
              <a:off x="2714171" y="3019422"/>
              <a:ext cx="2300285" cy="771525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  <a:latin typeface="Calibri"/>
                </a:rPr>
                <a:t>-</a:t>
              </a:r>
            </a:p>
          </p:txBody>
        </p:sp>
      </p:grpSp>
      <p:sp>
        <p:nvSpPr>
          <p:cNvPr id="42" name="Titel 1">
            <a:extLst>
              <a:ext uri="{FF2B5EF4-FFF2-40B4-BE49-F238E27FC236}">
                <a16:creationId xmlns:a16="http://schemas.microsoft.com/office/drawing/2014/main" id="{5185407D-1979-4547-A748-2AD2D76F6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003E74"/>
                </a:solidFill>
                <a:latin typeface="Helvetica"/>
                <a:cs typeface="Helvetica"/>
              </a:rPr>
              <a:t>How does it work?</a:t>
            </a:r>
          </a:p>
        </p:txBody>
      </p:sp>
      <p:grpSp>
        <p:nvGrpSpPr>
          <p:cNvPr id="111" name="Gruppieren 110">
            <a:extLst>
              <a:ext uri="{FF2B5EF4-FFF2-40B4-BE49-F238E27FC236}">
                <a16:creationId xmlns:a16="http://schemas.microsoft.com/office/drawing/2014/main" id="{F1402167-E866-B944-A2A2-7DDAC1CD1747}"/>
              </a:ext>
            </a:extLst>
          </p:cNvPr>
          <p:cNvGrpSpPr/>
          <p:nvPr/>
        </p:nvGrpSpPr>
        <p:grpSpPr>
          <a:xfrm>
            <a:off x="417720" y="1177593"/>
            <a:ext cx="3071222" cy="1304563"/>
            <a:chOff x="436502" y="2887013"/>
            <a:chExt cx="3071222" cy="1304563"/>
          </a:xfrm>
        </p:grpSpPr>
        <p:pic>
          <p:nvPicPr>
            <p:cNvPr id="54" name="Grafik 53">
              <a:extLst>
                <a:ext uri="{FF2B5EF4-FFF2-40B4-BE49-F238E27FC236}">
                  <a16:creationId xmlns:a16="http://schemas.microsoft.com/office/drawing/2014/main" id="{EE87F5A6-3E4E-BC49-A46B-1B28E93378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6058" b="23893"/>
            <a:stretch/>
          </p:blipFill>
          <p:spPr>
            <a:xfrm>
              <a:off x="436502" y="2887013"/>
              <a:ext cx="3071222" cy="1304563"/>
            </a:xfrm>
            <a:prstGeom prst="rect">
              <a:avLst/>
            </a:prstGeom>
          </p:spPr>
        </p:pic>
        <p:sp>
          <p:nvSpPr>
            <p:cNvPr id="110" name="Freihandform 109">
              <a:extLst>
                <a:ext uri="{FF2B5EF4-FFF2-40B4-BE49-F238E27FC236}">
                  <a16:creationId xmlns:a16="http://schemas.microsoft.com/office/drawing/2014/main" id="{931AF853-0387-E840-AB55-3E1D8D9DA0EA}"/>
                </a:ext>
              </a:extLst>
            </p:cNvPr>
            <p:cNvSpPr/>
            <p:nvPr/>
          </p:nvSpPr>
          <p:spPr>
            <a:xfrm>
              <a:off x="1048485" y="3101193"/>
              <a:ext cx="1946795" cy="786448"/>
            </a:xfrm>
            <a:custGeom>
              <a:avLst/>
              <a:gdLst>
                <a:gd name="connsiteX0" fmla="*/ 0 w 3609474"/>
                <a:gd name="connsiteY0" fmla="*/ 625642 h 1331494"/>
                <a:gd name="connsiteX1" fmla="*/ 48126 w 3609474"/>
                <a:gd name="connsiteY1" fmla="*/ 513347 h 1331494"/>
                <a:gd name="connsiteX2" fmla="*/ 80210 w 3609474"/>
                <a:gd name="connsiteY2" fmla="*/ 465221 h 1331494"/>
                <a:gd name="connsiteX3" fmla="*/ 96253 w 3609474"/>
                <a:gd name="connsiteY3" fmla="*/ 417094 h 1331494"/>
                <a:gd name="connsiteX4" fmla="*/ 160421 w 3609474"/>
                <a:gd name="connsiteY4" fmla="*/ 320842 h 1331494"/>
                <a:gd name="connsiteX5" fmla="*/ 224589 w 3609474"/>
                <a:gd name="connsiteY5" fmla="*/ 224589 h 1331494"/>
                <a:gd name="connsiteX6" fmla="*/ 272716 w 3609474"/>
                <a:gd name="connsiteY6" fmla="*/ 208547 h 1331494"/>
                <a:gd name="connsiteX7" fmla="*/ 336884 w 3609474"/>
                <a:gd name="connsiteY7" fmla="*/ 128336 h 1331494"/>
                <a:gd name="connsiteX8" fmla="*/ 385010 w 3609474"/>
                <a:gd name="connsiteY8" fmla="*/ 112294 h 1331494"/>
                <a:gd name="connsiteX9" fmla="*/ 465221 w 3609474"/>
                <a:gd name="connsiteY9" fmla="*/ 48126 h 1331494"/>
                <a:gd name="connsiteX10" fmla="*/ 689810 w 3609474"/>
                <a:gd name="connsiteY10" fmla="*/ 0 h 1331494"/>
                <a:gd name="connsiteX11" fmla="*/ 1074821 w 3609474"/>
                <a:gd name="connsiteY11" fmla="*/ 16042 h 1331494"/>
                <a:gd name="connsiteX12" fmla="*/ 1171074 w 3609474"/>
                <a:gd name="connsiteY12" fmla="*/ 48126 h 1331494"/>
                <a:gd name="connsiteX13" fmla="*/ 1219200 w 3609474"/>
                <a:gd name="connsiteY13" fmla="*/ 80210 h 1331494"/>
                <a:gd name="connsiteX14" fmla="*/ 1251284 w 3609474"/>
                <a:gd name="connsiteY14" fmla="*/ 128336 h 1331494"/>
                <a:gd name="connsiteX15" fmla="*/ 1299410 w 3609474"/>
                <a:gd name="connsiteY15" fmla="*/ 144379 h 1331494"/>
                <a:gd name="connsiteX16" fmla="*/ 1427747 w 3609474"/>
                <a:gd name="connsiteY16" fmla="*/ 240631 h 1331494"/>
                <a:gd name="connsiteX17" fmla="*/ 1475874 w 3609474"/>
                <a:gd name="connsiteY17" fmla="*/ 272715 h 1331494"/>
                <a:gd name="connsiteX18" fmla="*/ 1556084 w 3609474"/>
                <a:gd name="connsiteY18" fmla="*/ 336884 h 1331494"/>
                <a:gd name="connsiteX19" fmla="*/ 1588168 w 3609474"/>
                <a:gd name="connsiteY19" fmla="*/ 385010 h 1331494"/>
                <a:gd name="connsiteX20" fmla="*/ 1620253 w 3609474"/>
                <a:gd name="connsiteY20" fmla="*/ 417094 h 1331494"/>
                <a:gd name="connsiteX21" fmla="*/ 1684421 w 3609474"/>
                <a:gd name="connsiteY21" fmla="*/ 513347 h 1331494"/>
                <a:gd name="connsiteX22" fmla="*/ 1716505 w 3609474"/>
                <a:gd name="connsiteY22" fmla="*/ 561473 h 1331494"/>
                <a:gd name="connsiteX23" fmla="*/ 1780674 w 3609474"/>
                <a:gd name="connsiteY23" fmla="*/ 625642 h 1331494"/>
                <a:gd name="connsiteX24" fmla="*/ 1860884 w 3609474"/>
                <a:gd name="connsiteY24" fmla="*/ 705852 h 1331494"/>
                <a:gd name="connsiteX25" fmla="*/ 1925053 w 3609474"/>
                <a:gd name="connsiteY25" fmla="*/ 802105 h 1331494"/>
                <a:gd name="connsiteX26" fmla="*/ 1941095 w 3609474"/>
                <a:gd name="connsiteY26" fmla="*/ 850231 h 1331494"/>
                <a:gd name="connsiteX27" fmla="*/ 1973179 w 3609474"/>
                <a:gd name="connsiteY27" fmla="*/ 898358 h 1331494"/>
                <a:gd name="connsiteX28" fmla="*/ 2053389 w 3609474"/>
                <a:gd name="connsiteY28" fmla="*/ 1042736 h 1331494"/>
                <a:gd name="connsiteX29" fmla="*/ 2085474 w 3609474"/>
                <a:gd name="connsiteY29" fmla="*/ 1074821 h 1331494"/>
                <a:gd name="connsiteX30" fmla="*/ 2117558 w 3609474"/>
                <a:gd name="connsiteY30" fmla="*/ 1122947 h 1331494"/>
                <a:gd name="connsiteX31" fmla="*/ 2213810 w 3609474"/>
                <a:gd name="connsiteY31" fmla="*/ 1187115 h 1331494"/>
                <a:gd name="connsiteX32" fmla="*/ 2294021 w 3609474"/>
                <a:gd name="connsiteY32" fmla="*/ 1235242 h 1331494"/>
                <a:gd name="connsiteX33" fmla="*/ 2342147 w 3609474"/>
                <a:gd name="connsiteY33" fmla="*/ 1267326 h 1331494"/>
                <a:gd name="connsiteX34" fmla="*/ 2502568 w 3609474"/>
                <a:gd name="connsiteY34" fmla="*/ 1315452 h 1331494"/>
                <a:gd name="connsiteX35" fmla="*/ 2662989 w 3609474"/>
                <a:gd name="connsiteY35" fmla="*/ 1331494 h 1331494"/>
                <a:gd name="connsiteX36" fmla="*/ 2855495 w 3609474"/>
                <a:gd name="connsiteY36" fmla="*/ 1315452 h 1331494"/>
                <a:gd name="connsiteX37" fmla="*/ 2951747 w 3609474"/>
                <a:gd name="connsiteY37" fmla="*/ 1283368 h 1331494"/>
                <a:gd name="connsiteX38" fmla="*/ 2999874 w 3609474"/>
                <a:gd name="connsiteY38" fmla="*/ 1267326 h 1331494"/>
                <a:gd name="connsiteX39" fmla="*/ 3096126 w 3609474"/>
                <a:gd name="connsiteY39" fmla="*/ 1203158 h 1331494"/>
                <a:gd name="connsiteX40" fmla="*/ 3208421 w 3609474"/>
                <a:gd name="connsiteY40" fmla="*/ 1106905 h 1331494"/>
                <a:gd name="connsiteX41" fmla="*/ 3240505 w 3609474"/>
                <a:gd name="connsiteY41" fmla="*/ 1058779 h 1331494"/>
                <a:gd name="connsiteX42" fmla="*/ 3352800 w 3609474"/>
                <a:gd name="connsiteY42" fmla="*/ 962526 h 1331494"/>
                <a:gd name="connsiteX43" fmla="*/ 3384884 w 3609474"/>
                <a:gd name="connsiteY43" fmla="*/ 914400 h 1331494"/>
                <a:gd name="connsiteX44" fmla="*/ 3416968 w 3609474"/>
                <a:gd name="connsiteY44" fmla="*/ 882315 h 1331494"/>
                <a:gd name="connsiteX45" fmla="*/ 3465095 w 3609474"/>
                <a:gd name="connsiteY45" fmla="*/ 802105 h 1331494"/>
                <a:gd name="connsiteX46" fmla="*/ 3513221 w 3609474"/>
                <a:gd name="connsiteY46" fmla="*/ 721894 h 1331494"/>
                <a:gd name="connsiteX47" fmla="*/ 3529263 w 3609474"/>
                <a:gd name="connsiteY47" fmla="*/ 673768 h 1331494"/>
                <a:gd name="connsiteX48" fmla="*/ 3593432 w 3609474"/>
                <a:gd name="connsiteY48" fmla="*/ 593558 h 1331494"/>
                <a:gd name="connsiteX49" fmla="*/ 3609474 w 3609474"/>
                <a:gd name="connsiteY49" fmla="*/ 545431 h 133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3609474" h="1331494">
                  <a:moveTo>
                    <a:pt x="0" y="625642"/>
                  </a:moveTo>
                  <a:cubicBezTo>
                    <a:pt x="16042" y="588210"/>
                    <a:pt x="29914" y="549772"/>
                    <a:pt x="48126" y="513347"/>
                  </a:cubicBezTo>
                  <a:cubicBezTo>
                    <a:pt x="56748" y="496102"/>
                    <a:pt x="71588" y="482466"/>
                    <a:pt x="80210" y="465221"/>
                  </a:cubicBezTo>
                  <a:cubicBezTo>
                    <a:pt x="87773" y="450096"/>
                    <a:pt x="88041" y="431876"/>
                    <a:pt x="96253" y="417094"/>
                  </a:cubicBezTo>
                  <a:cubicBezTo>
                    <a:pt x="114980" y="383386"/>
                    <a:pt x="139032" y="352926"/>
                    <a:pt x="160421" y="320842"/>
                  </a:cubicBezTo>
                  <a:lnTo>
                    <a:pt x="224589" y="224589"/>
                  </a:lnTo>
                  <a:lnTo>
                    <a:pt x="272716" y="208547"/>
                  </a:lnTo>
                  <a:cubicBezTo>
                    <a:pt x="287287" y="186690"/>
                    <a:pt x="311487" y="143575"/>
                    <a:pt x="336884" y="128336"/>
                  </a:cubicBezTo>
                  <a:cubicBezTo>
                    <a:pt x="351384" y="119636"/>
                    <a:pt x="368968" y="117641"/>
                    <a:pt x="385010" y="112294"/>
                  </a:cubicBezTo>
                  <a:cubicBezTo>
                    <a:pt x="411677" y="85628"/>
                    <a:pt x="428796" y="64315"/>
                    <a:pt x="465221" y="48126"/>
                  </a:cubicBezTo>
                  <a:cubicBezTo>
                    <a:pt x="554668" y="8372"/>
                    <a:pt x="588728" y="12635"/>
                    <a:pt x="689810" y="0"/>
                  </a:cubicBezTo>
                  <a:cubicBezTo>
                    <a:pt x="818147" y="5347"/>
                    <a:pt x="947010" y="3261"/>
                    <a:pt x="1074821" y="16042"/>
                  </a:cubicBezTo>
                  <a:cubicBezTo>
                    <a:pt x="1108473" y="19407"/>
                    <a:pt x="1171074" y="48126"/>
                    <a:pt x="1171074" y="48126"/>
                  </a:cubicBezTo>
                  <a:cubicBezTo>
                    <a:pt x="1187116" y="58821"/>
                    <a:pt x="1205567" y="66577"/>
                    <a:pt x="1219200" y="80210"/>
                  </a:cubicBezTo>
                  <a:cubicBezTo>
                    <a:pt x="1232833" y="93843"/>
                    <a:pt x="1236229" y="116292"/>
                    <a:pt x="1251284" y="128336"/>
                  </a:cubicBezTo>
                  <a:cubicBezTo>
                    <a:pt x="1264488" y="138900"/>
                    <a:pt x="1283368" y="139031"/>
                    <a:pt x="1299410" y="144379"/>
                  </a:cubicBezTo>
                  <a:cubicBezTo>
                    <a:pt x="1358761" y="203728"/>
                    <a:pt x="1318912" y="168075"/>
                    <a:pt x="1427747" y="240631"/>
                  </a:cubicBezTo>
                  <a:cubicBezTo>
                    <a:pt x="1443789" y="251326"/>
                    <a:pt x="1462241" y="259082"/>
                    <a:pt x="1475874" y="272715"/>
                  </a:cubicBezTo>
                  <a:cubicBezTo>
                    <a:pt x="1521591" y="318433"/>
                    <a:pt x="1495373" y="296410"/>
                    <a:pt x="1556084" y="336884"/>
                  </a:cubicBezTo>
                  <a:cubicBezTo>
                    <a:pt x="1566779" y="352926"/>
                    <a:pt x="1576124" y="369955"/>
                    <a:pt x="1588168" y="385010"/>
                  </a:cubicBezTo>
                  <a:cubicBezTo>
                    <a:pt x="1597616" y="396820"/>
                    <a:pt x="1611178" y="404994"/>
                    <a:pt x="1620253" y="417094"/>
                  </a:cubicBezTo>
                  <a:cubicBezTo>
                    <a:pt x="1643389" y="447942"/>
                    <a:pt x="1663032" y="481263"/>
                    <a:pt x="1684421" y="513347"/>
                  </a:cubicBezTo>
                  <a:cubicBezTo>
                    <a:pt x="1695116" y="529389"/>
                    <a:pt x="1702872" y="547840"/>
                    <a:pt x="1716505" y="561473"/>
                  </a:cubicBezTo>
                  <a:cubicBezTo>
                    <a:pt x="1737895" y="582863"/>
                    <a:pt x="1763895" y="600473"/>
                    <a:pt x="1780674" y="625642"/>
                  </a:cubicBezTo>
                  <a:cubicBezTo>
                    <a:pt x="1823453" y="689810"/>
                    <a:pt x="1796716" y="663073"/>
                    <a:pt x="1860884" y="705852"/>
                  </a:cubicBezTo>
                  <a:cubicBezTo>
                    <a:pt x="1899027" y="820285"/>
                    <a:pt x="1844942" y="681940"/>
                    <a:pt x="1925053" y="802105"/>
                  </a:cubicBezTo>
                  <a:cubicBezTo>
                    <a:pt x="1934433" y="816175"/>
                    <a:pt x="1933533" y="835106"/>
                    <a:pt x="1941095" y="850231"/>
                  </a:cubicBezTo>
                  <a:cubicBezTo>
                    <a:pt x="1949717" y="867476"/>
                    <a:pt x="1964557" y="881113"/>
                    <a:pt x="1973179" y="898358"/>
                  </a:cubicBezTo>
                  <a:cubicBezTo>
                    <a:pt x="2013523" y="979047"/>
                    <a:pt x="1952229" y="941576"/>
                    <a:pt x="2053389" y="1042736"/>
                  </a:cubicBezTo>
                  <a:cubicBezTo>
                    <a:pt x="2064084" y="1053431"/>
                    <a:pt x="2076025" y="1063010"/>
                    <a:pt x="2085474" y="1074821"/>
                  </a:cubicBezTo>
                  <a:cubicBezTo>
                    <a:pt x="2097518" y="1089876"/>
                    <a:pt x="2103048" y="1110251"/>
                    <a:pt x="2117558" y="1122947"/>
                  </a:cubicBezTo>
                  <a:cubicBezTo>
                    <a:pt x="2146577" y="1148339"/>
                    <a:pt x="2186544" y="1159849"/>
                    <a:pt x="2213810" y="1187115"/>
                  </a:cubicBezTo>
                  <a:cubicBezTo>
                    <a:pt x="2276479" y="1249784"/>
                    <a:pt x="2210721" y="1193592"/>
                    <a:pt x="2294021" y="1235242"/>
                  </a:cubicBezTo>
                  <a:cubicBezTo>
                    <a:pt x="2311266" y="1243864"/>
                    <a:pt x="2324529" y="1259496"/>
                    <a:pt x="2342147" y="1267326"/>
                  </a:cubicBezTo>
                  <a:cubicBezTo>
                    <a:pt x="2363299" y="1276727"/>
                    <a:pt x="2468185" y="1310540"/>
                    <a:pt x="2502568" y="1315452"/>
                  </a:cubicBezTo>
                  <a:cubicBezTo>
                    <a:pt x="2555768" y="1323052"/>
                    <a:pt x="2609515" y="1326147"/>
                    <a:pt x="2662989" y="1331494"/>
                  </a:cubicBezTo>
                  <a:cubicBezTo>
                    <a:pt x="2727158" y="1326147"/>
                    <a:pt x="2791980" y="1326038"/>
                    <a:pt x="2855495" y="1315452"/>
                  </a:cubicBezTo>
                  <a:cubicBezTo>
                    <a:pt x="2888854" y="1309892"/>
                    <a:pt x="2919663" y="1294063"/>
                    <a:pt x="2951747" y="1283368"/>
                  </a:cubicBezTo>
                  <a:lnTo>
                    <a:pt x="2999874" y="1267326"/>
                  </a:lnTo>
                  <a:cubicBezTo>
                    <a:pt x="3031958" y="1245937"/>
                    <a:pt x="3068860" y="1230424"/>
                    <a:pt x="3096126" y="1203158"/>
                  </a:cubicBezTo>
                  <a:cubicBezTo>
                    <a:pt x="3173928" y="1125356"/>
                    <a:pt x="3135126" y="1155768"/>
                    <a:pt x="3208421" y="1106905"/>
                  </a:cubicBezTo>
                  <a:cubicBezTo>
                    <a:pt x="3219116" y="1090863"/>
                    <a:pt x="3227958" y="1073418"/>
                    <a:pt x="3240505" y="1058779"/>
                  </a:cubicBezTo>
                  <a:cubicBezTo>
                    <a:pt x="3292373" y="998266"/>
                    <a:pt x="3296034" y="1000370"/>
                    <a:pt x="3352800" y="962526"/>
                  </a:cubicBezTo>
                  <a:cubicBezTo>
                    <a:pt x="3363495" y="946484"/>
                    <a:pt x="3372840" y="929455"/>
                    <a:pt x="3384884" y="914400"/>
                  </a:cubicBezTo>
                  <a:cubicBezTo>
                    <a:pt x="3394332" y="902589"/>
                    <a:pt x="3409186" y="895284"/>
                    <a:pt x="3416968" y="882315"/>
                  </a:cubicBezTo>
                  <a:cubicBezTo>
                    <a:pt x="3479439" y="778196"/>
                    <a:pt x="3383803" y="883394"/>
                    <a:pt x="3465095" y="802105"/>
                  </a:cubicBezTo>
                  <a:cubicBezTo>
                    <a:pt x="3510539" y="665773"/>
                    <a:pt x="3447160" y="831997"/>
                    <a:pt x="3513221" y="721894"/>
                  </a:cubicBezTo>
                  <a:cubicBezTo>
                    <a:pt x="3521921" y="707394"/>
                    <a:pt x="3521701" y="688893"/>
                    <a:pt x="3529263" y="673768"/>
                  </a:cubicBezTo>
                  <a:cubicBezTo>
                    <a:pt x="3549500" y="633293"/>
                    <a:pt x="3563589" y="623401"/>
                    <a:pt x="3593432" y="593558"/>
                  </a:cubicBezTo>
                  <a:lnTo>
                    <a:pt x="3609474" y="545431"/>
                  </a:lnTo>
                </a:path>
              </a:pathLst>
            </a:custGeom>
            <a:noFill/>
            <a:ln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C8EC4C41-D57F-CC4E-B743-DC3CCECD59C9}"/>
              </a:ext>
            </a:extLst>
          </p:cNvPr>
          <p:cNvGrpSpPr/>
          <p:nvPr/>
        </p:nvGrpSpPr>
        <p:grpSpPr>
          <a:xfrm>
            <a:off x="1118189" y="1410471"/>
            <a:ext cx="186026" cy="436525"/>
            <a:chOff x="2848284" y="3839142"/>
            <a:chExt cx="186026" cy="436525"/>
          </a:xfrm>
        </p:grpSpPr>
        <p:cxnSp>
          <p:nvCxnSpPr>
            <p:cNvPr id="71" name="Gerade Verbindung mit Pfeil 70">
              <a:extLst>
                <a:ext uri="{FF2B5EF4-FFF2-40B4-BE49-F238E27FC236}">
                  <a16:creationId xmlns:a16="http://schemas.microsoft.com/office/drawing/2014/main" id="{C16BB9CB-C0C0-7743-9556-1385D6B56D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90069" y="3839142"/>
              <a:ext cx="144241" cy="436525"/>
            </a:xfrm>
            <a:prstGeom prst="straightConnector1">
              <a:avLst/>
            </a:prstGeom>
            <a:ln w="31750">
              <a:solidFill>
                <a:schemeClr val="tx2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84A53A90-D366-8443-BD22-F62DA9907066}"/>
                </a:ext>
              </a:extLst>
            </p:cNvPr>
            <p:cNvSpPr/>
            <p:nvPr/>
          </p:nvSpPr>
          <p:spPr>
            <a:xfrm>
              <a:off x="2848284" y="4034548"/>
              <a:ext cx="180000" cy="180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79" name="Gruppieren 78">
            <a:extLst>
              <a:ext uri="{FF2B5EF4-FFF2-40B4-BE49-F238E27FC236}">
                <a16:creationId xmlns:a16="http://schemas.microsoft.com/office/drawing/2014/main" id="{2C7377A8-7D85-6C44-A31C-2AF0A5DED1F5}"/>
              </a:ext>
            </a:extLst>
          </p:cNvPr>
          <p:cNvGrpSpPr/>
          <p:nvPr/>
        </p:nvGrpSpPr>
        <p:grpSpPr>
          <a:xfrm rot="20004005">
            <a:off x="1541547" y="1449671"/>
            <a:ext cx="186026" cy="436525"/>
            <a:chOff x="2848284" y="3839142"/>
            <a:chExt cx="186026" cy="436525"/>
          </a:xfrm>
        </p:grpSpPr>
        <p:cxnSp>
          <p:nvCxnSpPr>
            <p:cNvPr id="80" name="Gerade Verbindung mit Pfeil 79">
              <a:extLst>
                <a:ext uri="{FF2B5EF4-FFF2-40B4-BE49-F238E27FC236}">
                  <a16:creationId xmlns:a16="http://schemas.microsoft.com/office/drawing/2014/main" id="{8882DBEF-5BC4-704C-8739-B205BAFC97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90069" y="3839142"/>
              <a:ext cx="144241" cy="436525"/>
            </a:xfrm>
            <a:prstGeom prst="straightConnector1">
              <a:avLst/>
            </a:prstGeom>
            <a:ln w="31750">
              <a:solidFill>
                <a:schemeClr val="tx2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8441E804-9BD5-9443-9336-E7BBCE963FC6}"/>
                </a:ext>
              </a:extLst>
            </p:cNvPr>
            <p:cNvSpPr/>
            <p:nvPr/>
          </p:nvSpPr>
          <p:spPr>
            <a:xfrm>
              <a:off x="2848284" y="4034548"/>
              <a:ext cx="180000" cy="180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82" name="Gruppieren 81">
            <a:extLst>
              <a:ext uri="{FF2B5EF4-FFF2-40B4-BE49-F238E27FC236}">
                <a16:creationId xmlns:a16="http://schemas.microsoft.com/office/drawing/2014/main" id="{933A2D2E-10EF-894E-92A6-AA046AAE6C2F}"/>
              </a:ext>
            </a:extLst>
          </p:cNvPr>
          <p:cNvGrpSpPr/>
          <p:nvPr/>
        </p:nvGrpSpPr>
        <p:grpSpPr>
          <a:xfrm rot="21318012">
            <a:off x="1921191" y="1399793"/>
            <a:ext cx="186026" cy="436525"/>
            <a:chOff x="2848284" y="3839142"/>
            <a:chExt cx="186026" cy="436525"/>
          </a:xfrm>
        </p:grpSpPr>
        <p:cxnSp>
          <p:nvCxnSpPr>
            <p:cNvPr id="83" name="Gerade Verbindung mit Pfeil 82">
              <a:extLst>
                <a:ext uri="{FF2B5EF4-FFF2-40B4-BE49-F238E27FC236}">
                  <a16:creationId xmlns:a16="http://schemas.microsoft.com/office/drawing/2014/main" id="{7044165D-1FD5-8646-9A97-902E5B4404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90069" y="3839142"/>
              <a:ext cx="144241" cy="436525"/>
            </a:xfrm>
            <a:prstGeom prst="straightConnector1">
              <a:avLst/>
            </a:prstGeom>
            <a:ln w="31750">
              <a:solidFill>
                <a:schemeClr val="tx2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E0E51FE9-6233-DE40-AE94-EEB8A94263E8}"/>
                </a:ext>
              </a:extLst>
            </p:cNvPr>
            <p:cNvSpPr/>
            <p:nvPr/>
          </p:nvSpPr>
          <p:spPr>
            <a:xfrm>
              <a:off x="2848284" y="4034548"/>
              <a:ext cx="180000" cy="180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85" name="Gruppieren 84">
            <a:extLst>
              <a:ext uri="{FF2B5EF4-FFF2-40B4-BE49-F238E27FC236}">
                <a16:creationId xmlns:a16="http://schemas.microsoft.com/office/drawing/2014/main" id="{DF2090B2-0AA0-0B45-B900-725486DF538E}"/>
              </a:ext>
            </a:extLst>
          </p:cNvPr>
          <p:cNvGrpSpPr/>
          <p:nvPr/>
        </p:nvGrpSpPr>
        <p:grpSpPr>
          <a:xfrm rot="1584352">
            <a:off x="2003269" y="1769113"/>
            <a:ext cx="186026" cy="436525"/>
            <a:chOff x="2848283" y="3839142"/>
            <a:chExt cx="186026" cy="436525"/>
          </a:xfrm>
        </p:grpSpPr>
        <p:cxnSp>
          <p:nvCxnSpPr>
            <p:cNvPr id="86" name="Gerade Verbindung mit Pfeil 85">
              <a:extLst>
                <a:ext uri="{FF2B5EF4-FFF2-40B4-BE49-F238E27FC236}">
                  <a16:creationId xmlns:a16="http://schemas.microsoft.com/office/drawing/2014/main" id="{660CCF99-358F-FE45-A534-92208493C3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90068" y="3839142"/>
              <a:ext cx="144241" cy="436525"/>
            </a:xfrm>
            <a:prstGeom prst="straightConnector1">
              <a:avLst/>
            </a:prstGeom>
            <a:ln w="31750">
              <a:solidFill>
                <a:schemeClr val="tx2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56BF430F-83AE-9440-A80D-4A2B39CA4913}"/>
                </a:ext>
              </a:extLst>
            </p:cNvPr>
            <p:cNvSpPr/>
            <p:nvPr/>
          </p:nvSpPr>
          <p:spPr>
            <a:xfrm>
              <a:off x="2848283" y="4034549"/>
              <a:ext cx="180000" cy="180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91" name="Gruppieren 90">
            <a:extLst>
              <a:ext uri="{FF2B5EF4-FFF2-40B4-BE49-F238E27FC236}">
                <a16:creationId xmlns:a16="http://schemas.microsoft.com/office/drawing/2014/main" id="{1B342A45-A9D6-C44C-8234-FE1118AC2C32}"/>
              </a:ext>
            </a:extLst>
          </p:cNvPr>
          <p:cNvGrpSpPr/>
          <p:nvPr/>
        </p:nvGrpSpPr>
        <p:grpSpPr>
          <a:xfrm rot="19197563">
            <a:off x="2380646" y="1395101"/>
            <a:ext cx="186026" cy="436525"/>
            <a:chOff x="2848284" y="3839142"/>
            <a:chExt cx="186026" cy="436525"/>
          </a:xfrm>
        </p:grpSpPr>
        <p:cxnSp>
          <p:nvCxnSpPr>
            <p:cNvPr id="92" name="Gerade Verbindung mit Pfeil 91">
              <a:extLst>
                <a:ext uri="{FF2B5EF4-FFF2-40B4-BE49-F238E27FC236}">
                  <a16:creationId xmlns:a16="http://schemas.microsoft.com/office/drawing/2014/main" id="{19DFE163-F0C5-2E4A-AC26-7A9D8A77F9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90069" y="3839142"/>
              <a:ext cx="144241" cy="436525"/>
            </a:xfrm>
            <a:prstGeom prst="straightConnector1">
              <a:avLst/>
            </a:prstGeom>
            <a:ln w="31750">
              <a:solidFill>
                <a:schemeClr val="tx2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18071F02-1D49-F941-A420-003EA4C93758}"/>
                </a:ext>
              </a:extLst>
            </p:cNvPr>
            <p:cNvSpPr/>
            <p:nvPr/>
          </p:nvSpPr>
          <p:spPr>
            <a:xfrm>
              <a:off x="2848284" y="4034548"/>
              <a:ext cx="180000" cy="180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94" name="Gruppieren 93">
            <a:extLst>
              <a:ext uri="{FF2B5EF4-FFF2-40B4-BE49-F238E27FC236}">
                <a16:creationId xmlns:a16="http://schemas.microsoft.com/office/drawing/2014/main" id="{AFE325A8-EB3A-724F-9D98-FA4DB2A7D6BF}"/>
              </a:ext>
            </a:extLst>
          </p:cNvPr>
          <p:cNvGrpSpPr/>
          <p:nvPr/>
        </p:nvGrpSpPr>
        <p:grpSpPr>
          <a:xfrm rot="19197563">
            <a:off x="1305978" y="1817087"/>
            <a:ext cx="186026" cy="436525"/>
            <a:chOff x="2848284" y="3839142"/>
            <a:chExt cx="186026" cy="436525"/>
          </a:xfrm>
        </p:grpSpPr>
        <p:cxnSp>
          <p:nvCxnSpPr>
            <p:cNvPr id="95" name="Gerade Verbindung mit Pfeil 94">
              <a:extLst>
                <a:ext uri="{FF2B5EF4-FFF2-40B4-BE49-F238E27FC236}">
                  <a16:creationId xmlns:a16="http://schemas.microsoft.com/office/drawing/2014/main" id="{A37E1554-EF93-424E-B3B4-66E83C1875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90069" y="3839142"/>
              <a:ext cx="144241" cy="436525"/>
            </a:xfrm>
            <a:prstGeom prst="straightConnector1">
              <a:avLst/>
            </a:prstGeom>
            <a:ln w="31750">
              <a:solidFill>
                <a:schemeClr val="tx2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600AC613-3A6C-0B44-BDAA-42864E4CCF13}"/>
                </a:ext>
              </a:extLst>
            </p:cNvPr>
            <p:cNvSpPr/>
            <p:nvPr/>
          </p:nvSpPr>
          <p:spPr>
            <a:xfrm>
              <a:off x="2848284" y="4034548"/>
              <a:ext cx="180000" cy="180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97" name="Gruppieren 96">
            <a:extLst>
              <a:ext uri="{FF2B5EF4-FFF2-40B4-BE49-F238E27FC236}">
                <a16:creationId xmlns:a16="http://schemas.microsoft.com/office/drawing/2014/main" id="{C3147DC2-B163-644A-9755-80CDC1E8F4D5}"/>
              </a:ext>
            </a:extLst>
          </p:cNvPr>
          <p:cNvGrpSpPr/>
          <p:nvPr/>
        </p:nvGrpSpPr>
        <p:grpSpPr>
          <a:xfrm rot="21318012">
            <a:off x="2589771" y="1738692"/>
            <a:ext cx="186026" cy="436525"/>
            <a:chOff x="2848284" y="3839142"/>
            <a:chExt cx="186026" cy="436525"/>
          </a:xfrm>
        </p:grpSpPr>
        <p:cxnSp>
          <p:nvCxnSpPr>
            <p:cNvPr id="98" name="Gerade Verbindung mit Pfeil 97">
              <a:extLst>
                <a:ext uri="{FF2B5EF4-FFF2-40B4-BE49-F238E27FC236}">
                  <a16:creationId xmlns:a16="http://schemas.microsoft.com/office/drawing/2014/main" id="{78D20ADD-94DE-934F-B713-9685969409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90069" y="3839142"/>
              <a:ext cx="144241" cy="436525"/>
            </a:xfrm>
            <a:prstGeom prst="straightConnector1">
              <a:avLst/>
            </a:prstGeom>
            <a:ln w="31750">
              <a:solidFill>
                <a:schemeClr val="tx2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8C9716FF-D1EC-0F46-A62D-5550B9CB6F5C}"/>
                </a:ext>
              </a:extLst>
            </p:cNvPr>
            <p:cNvSpPr/>
            <p:nvPr/>
          </p:nvSpPr>
          <p:spPr>
            <a:xfrm>
              <a:off x="2848284" y="4034548"/>
              <a:ext cx="180000" cy="180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39" name="Grafik 138">
            <a:extLst>
              <a:ext uri="{FF2B5EF4-FFF2-40B4-BE49-F238E27FC236}">
                <a16:creationId xmlns:a16="http://schemas.microsoft.com/office/drawing/2014/main" id="{7EFD514F-2DA3-9144-AE6F-9CC76EA5A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3214" y="1238417"/>
            <a:ext cx="2247679" cy="628588"/>
          </a:xfrm>
          <a:prstGeom prst="rect">
            <a:avLst/>
          </a:prstGeom>
        </p:spPr>
      </p:pic>
      <p:sp>
        <p:nvSpPr>
          <p:cNvPr id="14" name="Freihandform 13">
            <a:extLst>
              <a:ext uri="{FF2B5EF4-FFF2-40B4-BE49-F238E27FC236}">
                <a16:creationId xmlns:a16="http://schemas.microsoft.com/office/drawing/2014/main" id="{00CF0575-50BD-6645-9235-955816604E96}"/>
              </a:ext>
            </a:extLst>
          </p:cNvPr>
          <p:cNvSpPr/>
          <p:nvPr/>
        </p:nvSpPr>
        <p:spPr>
          <a:xfrm rot="203412">
            <a:off x="2412658" y="2550606"/>
            <a:ext cx="402373" cy="166575"/>
          </a:xfrm>
          <a:custGeom>
            <a:avLst/>
            <a:gdLst>
              <a:gd name="connsiteX0" fmla="*/ 0 w 1972206"/>
              <a:gd name="connsiteY0" fmla="*/ 244739 h 641479"/>
              <a:gd name="connsiteX1" fmla="*/ 173886 w 1972206"/>
              <a:gd name="connsiteY1" fmla="*/ 62359 h 641479"/>
              <a:gd name="connsiteX2" fmla="*/ 417726 w 1972206"/>
              <a:gd name="connsiteY2" fmla="*/ 458599 h 641479"/>
              <a:gd name="connsiteX3" fmla="*/ 692046 w 1972206"/>
              <a:gd name="connsiteY3" fmla="*/ 1399 h 641479"/>
              <a:gd name="connsiteX4" fmla="*/ 935886 w 1972206"/>
              <a:gd name="connsiteY4" fmla="*/ 641479 h 641479"/>
              <a:gd name="connsiteX5" fmla="*/ 1271166 w 1972206"/>
              <a:gd name="connsiteY5" fmla="*/ 1399 h 641479"/>
              <a:gd name="connsiteX6" fmla="*/ 1484526 w 1972206"/>
              <a:gd name="connsiteY6" fmla="*/ 489079 h 641479"/>
              <a:gd name="connsiteX7" fmla="*/ 1697886 w 1972206"/>
              <a:gd name="connsiteY7" fmla="*/ 92839 h 641479"/>
              <a:gd name="connsiteX8" fmla="*/ 1972206 w 1972206"/>
              <a:gd name="connsiteY8" fmla="*/ 275719 h 64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2206" h="641479">
                <a:moveTo>
                  <a:pt x="0" y="244739"/>
                </a:moveTo>
                <a:cubicBezTo>
                  <a:pt x="52132" y="135727"/>
                  <a:pt x="104265" y="26716"/>
                  <a:pt x="173886" y="62359"/>
                </a:cubicBezTo>
                <a:cubicBezTo>
                  <a:pt x="243507" y="98002"/>
                  <a:pt x="331366" y="468759"/>
                  <a:pt x="417726" y="458599"/>
                </a:cubicBezTo>
                <a:cubicBezTo>
                  <a:pt x="504086" y="448439"/>
                  <a:pt x="605686" y="-29081"/>
                  <a:pt x="692046" y="1399"/>
                </a:cubicBezTo>
                <a:cubicBezTo>
                  <a:pt x="778406" y="31879"/>
                  <a:pt x="839366" y="641479"/>
                  <a:pt x="935886" y="641479"/>
                </a:cubicBezTo>
                <a:cubicBezTo>
                  <a:pt x="1032406" y="641479"/>
                  <a:pt x="1179726" y="26799"/>
                  <a:pt x="1271166" y="1399"/>
                </a:cubicBezTo>
                <a:cubicBezTo>
                  <a:pt x="1362606" y="-24001"/>
                  <a:pt x="1413406" y="473839"/>
                  <a:pt x="1484526" y="489079"/>
                </a:cubicBezTo>
                <a:cubicBezTo>
                  <a:pt x="1555646" y="504319"/>
                  <a:pt x="1616606" y="128399"/>
                  <a:pt x="1697886" y="92839"/>
                </a:cubicBezTo>
                <a:cubicBezTo>
                  <a:pt x="1779166" y="57279"/>
                  <a:pt x="1875686" y="166499"/>
                  <a:pt x="1972206" y="275719"/>
                </a:cubicBezTo>
              </a:path>
            </a:pathLst>
          </a:cu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Freihandform 57">
            <a:extLst>
              <a:ext uri="{FF2B5EF4-FFF2-40B4-BE49-F238E27FC236}">
                <a16:creationId xmlns:a16="http://schemas.microsoft.com/office/drawing/2014/main" id="{FF39D9FB-D90C-1240-A91E-A46E414DA1B9}"/>
              </a:ext>
            </a:extLst>
          </p:cNvPr>
          <p:cNvSpPr/>
          <p:nvPr/>
        </p:nvSpPr>
        <p:spPr>
          <a:xfrm rot="19014687">
            <a:off x="2316441" y="2091683"/>
            <a:ext cx="402373" cy="166575"/>
          </a:xfrm>
          <a:custGeom>
            <a:avLst/>
            <a:gdLst>
              <a:gd name="connsiteX0" fmla="*/ 0 w 1972206"/>
              <a:gd name="connsiteY0" fmla="*/ 244739 h 641479"/>
              <a:gd name="connsiteX1" fmla="*/ 173886 w 1972206"/>
              <a:gd name="connsiteY1" fmla="*/ 62359 h 641479"/>
              <a:gd name="connsiteX2" fmla="*/ 417726 w 1972206"/>
              <a:gd name="connsiteY2" fmla="*/ 458599 h 641479"/>
              <a:gd name="connsiteX3" fmla="*/ 692046 w 1972206"/>
              <a:gd name="connsiteY3" fmla="*/ 1399 h 641479"/>
              <a:gd name="connsiteX4" fmla="*/ 935886 w 1972206"/>
              <a:gd name="connsiteY4" fmla="*/ 641479 h 641479"/>
              <a:gd name="connsiteX5" fmla="*/ 1271166 w 1972206"/>
              <a:gd name="connsiteY5" fmla="*/ 1399 h 641479"/>
              <a:gd name="connsiteX6" fmla="*/ 1484526 w 1972206"/>
              <a:gd name="connsiteY6" fmla="*/ 489079 h 641479"/>
              <a:gd name="connsiteX7" fmla="*/ 1697886 w 1972206"/>
              <a:gd name="connsiteY7" fmla="*/ 92839 h 641479"/>
              <a:gd name="connsiteX8" fmla="*/ 1972206 w 1972206"/>
              <a:gd name="connsiteY8" fmla="*/ 275719 h 64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2206" h="641479">
                <a:moveTo>
                  <a:pt x="0" y="244739"/>
                </a:moveTo>
                <a:cubicBezTo>
                  <a:pt x="52132" y="135727"/>
                  <a:pt x="104265" y="26716"/>
                  <a:pt x="173886" y="62359"/>
                </a:cubicBezTo>
                <a:cubicBezTo>
                  <a:pt x="243507" y="98002"/>
                  <a:pt x="331366" y="468759"/>
                  <a:pt x="417726" y="458599"/>
                </a:cubicBezTo>
                <a:cubicBezTo>
                  <a:pt x="504086" y="448439"/>
                  <a:pt x="605686" y="-29081"/>
                  <a:pt x="692046" y="1399"/>
                </a:cubicBezTo>
                <a:cubicBezTo>
                  <a:pt x="778406" y="31879"/>
                  <a:pt x="839366" y="641479"/>
                  <a:pt x="935886" y="641479"/>
                </a:cubicBezTo>
                <a:cubicBezTo>
                  <a:pt x="1032406" y="641479"/>
                  <a:pt x="1179726" y="26799"/>
                  <a:pt x="1271166" y="1399"/>
                </a:cubicBezTo>
                <a:cubicBezTo>
                  <a:pt x="1362606" y="-24001"/>
                  <a:pt x="1413406" y="473839"/>
                  <a:pt x="1484526" y="489079"/>
                </a:cubicBezTo>
                <a:cubicBezTo>
                  <a:pt x="1555646" y="504319"/>
                  <a:pt x="1616606" y="128399"/>
                  <a:pt x="1697886" y="92839"/>
                </a:cubicBezTo>
                <a:cubicBezTo>
                  <a:pt x="1779166" y="57279"/>
                  <a:pt x="1875686" y="166499"/>
                  <a:pt x="1972206" y="275719"/>
                </a:cubicBezTo>
              </a:path>
            </a:pathLst>
          </a:cu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Freihandform 58">
            <a:extLst>
              <a:ext uri="{FF2B5EF4-FFF2-40B4-BE49-F238E27FC236}">
                <a16:creationId xmlns:a16="http://schemas.microsoft.com/office/drawing/2014/main" id="{82233222-3A8C-4F43-9342-D994A93369A7}"/>
              </a:ext>
            </a:extLst>
          </p:cNvPr>
          <p:cNvSpPr/>
          <p:nvPr/>
        </p:nvSpPr>
        <p:spPr>
          <a:xfrm rot="16200000">
            <a:off x="1800338" y="1997731"/>
            <a:ext cx="402373" cy="166575"/>
          </a:xfrm>
          <a:custGeom>
            <a:avLst/>
            <a:gdLst>
              <a:gd name="connsiteX0" fmla="*/ 0 w 1972206"/>
              <a:gd name="connsiteY0" fmla="*/ 244739 h 641479"/>
              <a:gd name="connsiteX1" fmla="*/ 173886 w 1972206"/>
              <a:gd name="connsiteY1" fmla="*/ 62359 h 641479"/>
              <a:gd name="connsiteX2" fmla="*/ 417726 w 1972206"/>
              <a:gd name="connsiteY2" fmla="*/ 458599 h 641479"/>
              <a:gd name="connsiteX3" fmla="*/ 692046 w 1972206"/>
              <a:gd name="connsiteY3" fmla="*/ 1399 h 641479"/>
              <a:gd name="connsiteX4" fmla="*/ 935886 w 1972206"/>
              <a:gd name="connsiteY4" fmla="*/ 641479 h 641479"/>
              <a:gd name="connsiteX5" fmla="*/ 1271166 w 1972206"/>
              <a:gd name="connsiteY5" fmla="*/ 1399 h 641479"/>
              <a:gd name="connsiteX6" fmla="*/ 1484526 w 1972206"/>
              <a:gd name="connsiteY6" fmla="*/ 489079 h 641479"/>
              <a:gd name="connsiteX7" fmla="*/ 1697886 w 1972206"/>
              <a:gd name="connsiteY7" fmla="*/ 92839 h 641479"/>
              <a:gd name="connsiteX8" fmla="*/ 1972206 w 1972206"/>
              <a:gd name="connsiteY8" fmla="*/ 275719 h 64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2206" h="641479">
                <a:moveTo>
                  <a:pt x="0" y="244739"/>
                </a:moveTo>
                <a:cubicBezTo>
                  <a:pt x="52132" y="135727"/>
                  <a:pt x="104265" y="26716"/>
                  <a:pt x="173886" y="62359"/>
                </a:cubicBezTo>
                <a:cubicBezTo>
                  <a:pt x="243507" y="98002"/>
                  <a:pt x="331366" y="468759"/>
                  <a:pt x="417726" y="458599"/>
                </a:cubicBezTo>
                <a:cubicBezTo>
                  <a:pt x="504086" y="448439"/>
                  <a:pt x="605686" y="-29081"/>
                  <a:pt x="692046" y="1399"/>
                </a:cubicBezTo>
                <a:cubicBezTo>
                  <a:pt x="778406" y="31879"/>
                  <a:pt x="839366" y="641479"/>
                  <a:pt x="935886" y="641479"/>
                </a:cubicBezTo>
                <a:cubicBezTo>
                  <a:pt x="1032406" y="641479"/>
                  <a:pt x="1179726" y="26799"/>
                  <a:pt x="1271166" y="1399"/>
                </a:cubicBezTo>
                <a:cubicBezTo>
                  <a:pt x="1362606" y="-24001"/>
                  <a:pt x="1413406" y="473839"/>
                  <a:pt x="1484526" y="489079"/>
                </a:cubicBezTo>
                <a:cubicBezTo>
                  <a:pt x="1555646" y="504319"/>
                  <a:pt x="1616606" y="128399"/>
                  <a:pt x="1697886" y="92839"/>
                </a:cubicBezTo>
                <a:cubicBezTo>
                  <a:pt x="1779166" y="57279"/>
                  <a:pt x="1875686" y="166499"/>
                  <a:pt x="1972206" y="275719"/>
                </a:cubicBezTo>
              </a:path>
            </a:pathLst>
          </a:cu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Freihandform 59">
            <a:extLst>
              <a:ext uri="{FF2B5EF4-FFF2-40B4-BE49-F238E27FC236}">
                <a16:creationId xmlns:a16="http://schemas.microsoft.com/office/drawing/2014/main" id="{D8AC5B59-B8E5-BA48-B784-3AD924A53816}"/>
              </a:ext>
            </a:extLst>
          </p:cNvPr>
          <p:cNvSpPr/>
          <p:nvPr/>
        </p:nvSpPr>
        <p:spPr>
          <a:xfrm rot="13997953">
            <a:off x="2128782" y="2950094"/>
            <a:ext cx="402373" cy="166575"/>
          </a:xfrm>
          <a:custGeom>
            <a:avLst/>
            <a:gdLst>
              <a:gd name="connsiteX0" fmla="*/ 0 w 1972206"/>
              <a:gd name="connsiteY0" fmla="*/ 244739 h 641479"/>
              <a:gd name="connsiteX1" fmla="*/ 173886 w 1972206"/>
              <a:gd name="connsiteY1" fmla="*/ 62359 h 641479"/>
              <a:gd name="connsiteX2" fmla="*/ 417726 w 1972206"/>
              <a:gd name="connsiteY2" fmla="*/ 458599 h 641479"/>
              <a:gd name="connsiteX3" fmla="*/ 692046 w 1972206"/>
              <a:gd name="connsiteY3" fmla="*/ 1399 h 641479"/>
              <a:gd name="connsiteX4" fmla="*/ 935886 w 1972206"/>
              <a:gd name="connsiteY4" fmla="*/ 641479 h 641479"/>
              <a:gd name="connsiteX5" fmla="*/ 1271166 w 1972206"/>
              <a:gd name="connsiteY5" fmla="*/ 1399 h 641479"/>
              <a:gd name="connsiteX6" fmla="*/ 1484526 w 1972206"/>
              <a:gd name="connsiteY6" fmla="*/ 489079 h 641479"/>
              <a:gd name="connsiteX7" fmla="*/ 1697886 w 1972206"/>
              <a:gd name="connsiteY7" fmla="*/ 92839 h 641479"/>
              <a:gd name="connsiteX8" fmla="*/ 1972206 w 1972206"/>
              <a:gd name="connsiteY8" fmla="*/ 275719 h 64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2206" h="641479">
                <a:moveTo>
                  <a:pt x="0" y="244739"/>
                </a:moveTo>
                <a:cubicBezTo>
                  <a:pt x="52132" y="135727"/>
                  <a:pt x="104265" y="26716"/>
                  <a:pt x="173886" y="62359"/>
                </a:cubicBezTo>
                <a:cubicBezTo>
                  <a:pt x="243507" y="98002"/>
                  <a:pt x="331366" y="468759"/>
                  <a:pt x="417726" y="458599"/>
                </a:cubicBezTo>
                <a:cubicBezTo>
                  <a:pt x="504086" y="448439"/>
                  <a:pt x="605686" y="-29081"/>
                  <a:pt x="692046" y="1399"/>
                </a:cubicBezTo>
                <a:cubicBezTo>
                  <a:pt x="778406" y="31879"/>
                  <a:pt x="839366" y="641479"/>
                  <a:pt x="935886" y="641479"/>
                </a:cubicBezTo>
                <a:cubicBezTo>
                  <a:pt x="1032406" y="641479"/>
                  <a:pt x="1179726" y="26799"/>
                  <a:pt x="1271166" y="1399"/>
                </a:cubicBezTo>
                <a:cubicBezTo>
                  <a:pt x="1362606" y="-24001"/>
                  <a:pt x="1413406" y="473839"/>
                  <a:pt x="1484526" y="489079"/>
                </a:cubicBezTo>
                <a:cubicBezTo>
                  <a:pt x="1555646" y="504319"/>
                  <a:pt x="1616606" y="128399"/>
                  <a:pt x="1697886" y="92839"/>
                </a:cubicBezTo>
                <a:cubicBezTo>
                  <a:pt x="1779166" y="57279"/>
                  <a:pt x="1875686" y="166499"/>
                  <a:pt x="1972206" y="275719"/>
                </a:cubicBezTo>
              </a:path>
            </a:pathLst>
          </a:cu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Freihandform 60">
            <a:extLst>
              <a:ext uri="{FF2B5EF4-FFF2-40B4-BE49-F238E27FC236}">
                <a16:creationId xmlns:a16="http://schemas.microsoft.com/office/drawing/2014/main" id="{E93F239D-38DC-BE46-B9B1-5091133DFDF9}"/>
              </a:ext>
            </a:extLst>
          </p:cNvPr>
          <p:cNvSpPr/>
          <p:nvPr/>
        </p:nvSpPr>
        <p:spPr>
          <a:xfrm rot="18016642">
            <a:off x="1543688" y="2961467"/>
            <a:ext cx="402373" cy="166575"/>
          </a:xfrm>
          <a:custGeom>
            <a:avLst/>
            <a:gdLst>
              <a:gd name="connsiteX0" fmla="*/ 0 w 1972206"/>
              <a:gd name="connsiteY0" fmla="*/ 244739 h 641479"/>
              <a:gd name="connsiteX1" fmla="*/ 173886 w 1972206"/>
              <a:gd name="connsiteY1" fmla="*/ 62359 h 641479"/>
              <a:gd name="connsiteX2" fmla="*/ 417726 w 1972206"/>
              <a:gd name="connsiteY2" fmla="*/ 458599 h 641479"/>
              <a:gd name="connsiteX3" fmla="*/ 692046 w 1972206"/>
              <a:gd name="connsiteY3" fmla="*/ 1399 h 641479"/>
              <a:gd name="connsiteX4" fmla="*/ 935886 w 1972206"/>
              <a:gd name="connsiteY4" fmla="*/ 641479 h 641479"/>
              <a:gd name="connsiteX5" fmla="*/ 1271166 w 1972206"/>
              <a:gd name="connsiteY5" fmla="*/ 1399 h 641479"/>
              <a:gd name="connsiteX6" fmla="*/ 1484526 w 1972206"/>
              <a:gd name="connsiteY6" fmla="*/ 489079 h 641479"/>
              <a:gd name="connsiteX7" fmla="*/ 1697886 w 1972206"/>
              <a:gd name="connsiteY7" fmla="*/ 92839 h 641479"/>
              <a:gd name="connsiteX8" fmla="*/ 1972206 w 1972206"/>
              <a:gd name="connsiteY8" fmla="*/ 275719 h 64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2206" h="641479">
                <a:moveTo>
                  <a:pt x="0" y="244739"/>
                </a:moveTo>
                <a:cubicBezTo>
                  <a:pt x="52132" y="135727"/>
                  <a:pt x="104265" y="26716"/>
                  <a:pt x="173886" y="62359"/>
                </a:cubicBezTo>
                <a:cubicBezTo>
                  <a:pt x="243507" y="98002"/>
                  <a:pt x="331366" y="468759"/>
                  <a:pt x="417726" y="458599"/>
                </a:cubicBezTo>
                <a:cubicBezTo>
                  <a:pt x="504086" y="448439"/>
                  <a:pt x="605686" y="-29081"/>
                  <a:pt x="692046" y="1399"/>
                </a:cubicBezTo>
                <a:cubicBezTo>
                  <a:pt x="778406" y="31879"/>
                  <a:pt x="839366" y="641479"/>
                  <a:pt x="935886" y="641479"/>
                </a:cubicBezTo>
                <a:cubicBezTo>
                  <a:pt x="1032406" y="641479"/>
                  <a:pt x="1179726" y="26799"/>
                  <a:pt x="1271166" y="1399"/>
                </a:cubicBezTo>
                <a:cubicBezTo>
                  <a:pt x="1362606" y="-24001"/>
                  <a:pt x="1413406" y="473839"/>
                  <a:pt x="1484526" y="489079"/>
                </a:cubicBezTo>
                <a:cubicBezTo>
                  <a:pt x="1555646" y="504319"/>
                  <a:pt x="1616606" y="128399"/>
                  <a:pt x="1697886" y="92839"/>
                </a:cubicBezTo>
                <a:cubicBezTo>
                  <a:pt x="1779166" y="57279"/>
                  <a:pt x="1875686" y="166499"/>
                  <a:pt x="1972206" y="275719"/>
                </a:cubicBezTo>
              </a:path>
            </a:pathLst>
          </a:cu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Freihandform 61">
            <a:extLst>
              <a:ext uri="{FF2B5EF4-FFF2-40B4-BE49-F238E27FC236}">
                <a16:creationId xmlns:a16="http://schemas.microsoft.com/office/drawing/2014/main" id="{FCEB2127-0B10-7943-8DC9-97939ACF7A68}"/>
              </a:ext>
            </a:extLst>
          </p:cNvPr>
          <p:cNvSpPr/>
          <p:nvPr/>
        </p:nvSpPr>
        <p:spPr>
          <a:xfrm rot="20975779">
            <a:off x="1154448" y="2563248"/>
            <a:ext cx="402373" cy="166575"/>
          </a:xfrm>
          <a:custGeom>
            <a:avLst/>
            <a:gdLst>
              <a:gd name="connsiteX0" fmla="*/ 0 w 1972206"/>
              <a:gd name="connsiteY0" fmla="*/ 244739 h 641479"/>
              <a:gd name="connsiteX1" fmla="*/ 173886 w 1972206"/>
              <a:gd name="connsiteY1" fmla="*/ 62359 h 641479"/>
              <a:gd name="connsiteX2" fmla="*/ 417726 w 1972206"/>
              <a:gd name="connsiteY2" fmla="*/ 458599 h 641479"/>
              <a:gd name="connsiteX3" fmla="*/ 692046 w 1972206"/>
              <a:gd name="connsiteY3" fmla="*/ 1399 h 641479"/>
              <a:gd name="connsiteX4" fmla="*/ 935886 w 1972206"/>
              <a:gd name="connsiteY4" fmla="*/ 641479 h 641479"/>
              <a:gd name="connsiteX5" fmla="*/ 1271166 w 1972206"/>
              <a:gd name="connsiteY5" fmla="*/ 1399 h 641479"/>
              <a:gd name="connsiteX6" fmla="*/ 1484526 w 1972206"/>
              <a:gd name="connsiteY6" fmla="*/ 489079 h 641479"/>
              <a:gd name="connsiteX7" fmla="*/ 1697886 w 1972206"/>
              <a:gd name="connsiteY7" fmla="*/ 92839 h 641479"/>
              <a:gd name="connsiteX8" fmla="*/ 1972206 w 1972206"/>
              <a:gd name="connsiteY8" fmla="*/ 275719 h 64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2206" h="641479">
                <a:moveTo>
                  <a:pt x="0" y="244739"/>
                </a:moveTo>
                <a:cubicBezTo>
                  <a:pt x="52132" y="135727"/>
                  <a:pt x="104265" y="26716"/>
                  <a:pt x="173886" y="62359"/>
                </a:cubicBezTo>
                <a:cubicBezTo>
                  <a:pt x="243507" y="98002"/>
                  <a:pt x="331366" y="468759"/>
                  <a:pt x="417726" y="458599"/>
                </a:cubicBezTo>
                <a:cubicBezTo>
                  <a:pt x="504086" y="448439"/>
                  <a:pt x="605686" y="-29081"/>
                  <a:pt x="692046" y="1399"/>
                </a:cubicBezTo>
                <a:cubicBezTo>
                  <a:pt x="778406" y="31879"/>
                  <a:pt x="839366" y="641479"/>
                  <a:pt x="935886" y="641479"/>
                </a:cubicBezTo>
                <a:cubicBezTo>
                  <a:pt x="1032406" y="641479"/>
                  <a:pt x="1179726" y="26799"/>
                  <a:pt x="1271166" y="1399"/>
                </a:cubicBezTo>
                <a:cubicBezTo>
                  <a:pt x="1362606" y="-24001"/>
                  <a:pt x="1413406" y="473839"/>
                  <a:pt x="1484526" y="489079"/>
                </a:cubicBezTo>
                <a:cubicBezTo>
                  <a:pt x="1555646" y="504319"/>
                  <a:pt x="1616606" y="128399"/>
                  <a:pt x="1697886" y="92839"/>
                </a:cubicBezTo>
                <a:cubicBezTo>
                  <a:pt x="1779166" y="57279"/>
                  <a:pt x="1875686" y="166499"/>
                  <a:pt x="1972206" y="275719"/>
                </a:cubicBezTo>
              </a:path>
            </a:pathLst>
          </a:cu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Freihandform 63">
            <a:extLst>
              <a:ext uri="{FF2B5EF4-FFF2-40B4-BE49-F238E27FC236}">
                <a16:creationId xmlns:a16="http://schemas.microsoft.com/office/drawing/2014/main" id="{9DA3C025-BE73-DC49-896F-A20D3E58D8DB}"/>
              </a:ext>
            </a:extLst>
          </p:cNvPr>
          <p:cNvSpPr/>
          <p:nvPr/>
        </p:nvSpPr>
        <p:spPr>
          <a:xfrm rot="1435611">
            <a:off x="1278672" y="2139388"/>
            <a:ext cx="402373" cy="166575"/>
          </a:xfrm>
          <a:custGeom>
            <a:avLst/>
            <a:gdLst>
              <a:gd name="connsiteX0" fmla="*/ 0 w 1972206"/>
              <a:gd name="connsiteY0" fmla="*/ 244739 h 641479"/>
              <a:gd name="connsiteX1" fmla="*/ 173886 w 1972206"/>
              <a:gd name="connsiteY1" fmla="*/ 62359 h 641479"/>
              <a:gd name="connsiteX2" fmla="*/ 417726 w 1972206"/>
              <a:gd name="connsiteY2" fmla="*/ 458599 h 641479"/>
              <a:gd name="connsiteX3" fmla="*/ 692046 w 1972206"/>
              <a:gd name="connsiteY3" fmla="*/ 1399 h 641479"/>
              <a:gd name="connsiteX4" fmla="*/ 935886 w 1972206"/>
              <a:gd name="connsiteY4" fmla="*/ 641479 h 641479"/>
              <a:gd name="connsiteX5" fmla="*/ 1271166 w 1972206"/>
              <a:gd name="connsiteY5" fmla="*/ 1399 h 641479"/>
              <a:gd name="connsiteX6" fmla="*/ 1484526 w 1972206"/>
              <a:gd name="connsiteY6" fmla="*/ 489079 h 641479"/>
              <a:gd name="connsiteX7" fmla="*/ 1697886 w 1972206"/>
              <a:gd name="connsiteY7" fmla="*/ 92839 h 641479"/>
              <a:gd name="connsiteX8" fmla="*/ 1972206 w 1972206"/>
              <a:gd name="connsiteY8" fmla="*/ 275719 h 64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2206" h="641479">
                <a:moveTo>
                  <a:pt x="0" y="244739"/>
                </a:moveTo>
                <a:cubicBezTo>
                  <a:pt x="52132" y="135727"/>
                  <a:pt x="104265" y="26716"/>
                  <a:pt x="173886" y="62359"/>
                </a:cubicBezTo>
                <a:cubicBezTo>
                  <a:pt x="243507" y="98002"/>
                  <a:pt x="331366" y="468759"/>
                  <a:pt x="417726" y="458599"/>
                </a:cubicBezTo>
                <a:cubicBezTo>
                  <a:pt x="504086" y="448439"/>
                  <a:pt x="605686" y="-29081"/>
                  <a:pt x="692046" y="1399"/>
                </a:cubicBezTo>
                <a:cubicBezTo>
                  <a:pt x="778406" y="31879"/>
                  <a:pt x="839366" y="641479"/>
                  <a:pt x="935886" y="641479"/>
                </a:cubicBezTo>
                <a:cubicBezTo>
                  <a:pt x="1032406" y="641479"/>
                  <a:pt x="1179726" y="26799"/>
                  <a:pt x="1271166" y="1399"/>
                </a:cubicBezTo>
                <a:cubicBezTo>
                  <a:pt x="1362606" y="-24001"/>
                  <a:pt x="1413406" y="473839"/>
                  <a:pt x="1484526" y="489079"/>
                </a:cubicBezTo>
                <a:cubicBezTo>
                  <a:pt x="1555646" y="504319"/>
                  <a:pt x="1616606" y="128399"/>
                  <a:pt x="1697886" y="92839"/>
                </a:cubicBezTo>
                <a:cubicBezTo>
                  <a:pt x="1779166" y="57279"/>
                  <a:pt x="1875686" y="166499"/>
                  <a:pt x="1972206" y="275719"/>
                </a:cubicBezTo>
              </a:path>
            </a:pathLst>
          </a:cu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Abgerundetes Rechteck 15">
            <a:extLst>
              <a:ext uri="{FF2B5EF4-FFF2-40B4-BE49-F238E27FC236}">
                <a16:creationId xmlns:a16="http://schemas.microsoft.com/office/drawing/2014/main" id="{8EA6B179-64D5-6C4E-B93E-E8040106DA0C}"/>
              </a:ext>
            </a:extLst>
          </p:cNvPr>
          <p:cNvSpPr/>
          <p:nvPr/>
        </p:nvSpPr>
        <p:spPr>
          <a:xfrm>
            <a:off x="4936130" y="1154936"/>
            <a:ext cx="2867728" cy="829299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0" name="Grafik 49">
            <a:extLst>
              <a:ext uri="{FF2B5EF4-FFF2-40B4-BE49-F238E27FC236}">
                <a16:creationId xmlns:a16="http://schemas.microsoft.com/office/drawing/2014/main" id="{29A671BB-9317-834A-BF53-E2F52C25BF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5997" y="2581539"/>
            <a:ext cx="4272333" cy="285351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B181A207-C413-AA4A-BC39-535DE414AC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0244" y="3016242"/>
            <a:ext cx="4210505" cy="329063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05A16103-1C57-F94B-B924-3915DACDAEA6}"/>
              </a:ext>
            </a:extLst>
          </p:cNvPr>
          <p:cNvSpPr/>
          <p:nvPr/>
        </p:nvSpPr>
        <p:spPr>
          <a:xfrm>
            <a:off x="3745734" y="2117549"/>
            <a:ext cx="3689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Helvetica"/>
                <a:cs typeface="Helvetica"/>
              </a:rPr>
              <a:t>Suzuki-Trotter (ST) decomposition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2430115" y="1691702"/>
            <a:ext cx="3320888" cy="32530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/>
          <p:cNvSpPr/>
          <p:nvPr/>
        </p:nvSpPr>
        <p:spPr>
          <a:xfrm>
            <a:off x="6361883" y="1670810"/>
            <a:ext cx="1106671" cy="37796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2577673" y="1726815"/>
            <a:ext cx="259610" cy="253379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3006022" y="1726815"/>
            <a:ext cx="259610" cy="253379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3425558" y="1726815"/>
            <a:ext cx="259610" cy="253379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6500007" y="1726815"/>
            <a:ext cx="259610" cy="253379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6928357" y="1726815"/>
            <a:ext cx="259610" cy="253379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4533857" y="1726815"/>
            <a:ext cx="259610" cy="253379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4953393" y="1726815"/>
            <a:ext cx="259610" cy="253379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8" name="Straight Connector 157"/>
          <p:cNvCxnSpPr/>
          <p:nvPr/>
        </p:nvCxnSpPr>
        <p:spPr>
          <a:xfrm>
            <a:off x="3763918" y="1851359"/>
            <a:ext cx="792983" cy="0"/>
          </a:xfrm>
          <a:prstGeom prst="line">
            <a:avLst/>
          </a:prstGeom>
          <a:ln w="76200" cmpd="sng"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9" name="Rectangle 158"/>
          <p:cNvSpPr/>
          <p:nvPr/>
        </p:nvSpPr>
        <p:spPr>
          <a:xfrm>
            <a:off x="2430115" y="5424921"/>
            <a:ext cx="953422" cy="39816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ectangle 159"/>
          <p:cNvSpPr/>
          <p:nvPr/>
        </p:nvSpPr>
        <p:spPr>
          <a:xfrm>
            <a:off x="4068373" y="5440839"/>
            <a:ext cx="3285676" cy="38224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>
            <a:off x="2630479" y="5496844"/>
            <a:ext cx="259610" cy="253379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>
            <a:off x="3058828" y="5496844"/>
            <a:ext cx="259610" cy="253379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/>
          <p:cNvSpPr/>
          <p:nvPr/>
        </p:nvSpPr>
        <p:spPr>
          <a:xfrm>
            <a:off x="4619660" y="5496844"/>
            <a:ext cx="259610" cy="253379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/>
          <p:cNvSpPr/>
          <p:nvPr/>
        </p:nvSpPr>
        <p:spPr>
          <a:xfrm>
            <a:off x="6552813" y="5496844"/>
            <a:ext cx="259610" cy="253379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/>
          <p:cNvSpPr/>
          <p:nvPr/>
        </p:nvSpPr>
        <p:spPr>
          <a:xfrm>
            <a:off x="6981163" y="5496844"/>
            <a:ext cx="259610" cy="253379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/>
          <p:cNvSpPr/>
          <p:nvPr/>
        </p:nvSpPr>
        <p:spPr>
          <a:xfrm>
            <a:off x="5727959" y="5496844"/>
            <a:ext cx="259610" cy="253379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/>
          <p:cNvSpPr/>
          <p:nvPr/>
        </p:nvSpPr>
        <p:spPr>
          <a:xfrm>
            <a:off x="6147495" y="5496844"/>
            <a:ext cx="259610" cy="253379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8" name="Straight Connector 167"/>
          <p:cNvCxnSpPr/>
          <p:nvPr/>
        </p:nvCxnSpPr>
        <p:spPr>
          <a:xfrm>
            <a:off x="4958020" y="5621388"/>
            <a:ext cx="792983" cy="0"/>
          </a:xfrm>
          <a:prstGeom prst="line">
            <a:avLst/>
          </a:prstGeom>
          <a:ln w="76200" cmpd="sng"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" name="Oval 168"/>
          <p:cNvSpPr/>
          <p:nvPr/>
        </p:nvSpPr>
        <p:spPr>
          <a:xfrm>
            <a:off x="4172845" y="5516886"/>
            <a:ext cx="259610" cy="253379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/>
          <p:cNvSpPr/>
          <p:nvPr/>
        </p:nvSpPr>
        <p:spPr>
          <a:xfrm>
            <a:off x="5365403" y="1724669"/>
            <a:ext cx="259610" cy="253379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1" name="Straight Arrow Connector 170"/>
          <p:cNvCxnSpPr/>
          <p:nvPr/>
        </p:nvCxnSpPr>
        <p:spPr>
          <a:xfrm>
            <a:off x="4879270" y="4416642"/>
            <a:ext cx="0" cy="82467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2" name="Oval 171"/>
          <p:cNvSpPr/>
          <p:nvPr/>
        </p:nvSpPr>
        <p:spPr>
          <a:xfrm>
            <a:off x="5961977" y="1726815"/>
            <a:ext cx="259610" cy="253379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Left Brace 172"/>
          <p:cNvSpPr/>
          <p:nvPr/>
        </p:nvSpPr>
        <p:spPr>
          <a:xfrm rot="16200000">
            <a:off x="6743662" y="1315760"/>
            <a:ext cx="279832" cy="1718384"/>
          </a:xfrm>
          <a:prstGeom prst="leftBrac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4" name="Object 173"/>
          <p:cNvGraphicFramePr>
            <a:graphicFrameLocks noChangeAspect="1"/>
          </p:cNvGraphicFramePr>
          <p:nvPr/>
        </p:nvGraphicFramePr>
        <p:xfrm>
          <a:off x="6965883" y="2314868"/>
          <a:ext cx="14351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7" imgW="1435100" imgH="419100" progId="Word.Document.12">
                  <p:embed/>
                </p:oleObj>
              </mc:Choice>
              <mc:Fallback>
                <p:oleObj name="Document" r:id="rId7" imgW="1435100" imgH="419100" progId="Word.Document.12">
                  <p:embed/>
                  <p:pic>
                    <p:nvPicPr>
                      <p:cNvPr id="174" name="Object 17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965883" y="2314868"/>
                        <a:ext cx="14351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5" name="Rectangle 174"/>
          <p:cNvSpPr/>
          <p:nvPr/>
        </p:nvSpPr>
        <p:spPr>
          <a:xfrm>
            <a:off x="7573971" y="1672432"/>
            <a:ext cx="415247" cy="362603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6" name="Group 175"/>
          <p:cNvGrpSpPr/>
          <p:nvPr/>
        </p:nvGrpSpPr>
        <p:grpSpPr>
          <a:xfrm>
            <a:off x="2477290" y="2727522"/>
            <a:ext cx="5514319" cy="783303"/>
            <a:chOff x="102389" y="2930436"/>
            <a:chExt cx="5514319" cy="783303"/>
          </a:xfrm>
        </p:grpSpPr>
        <p:sp>
          <p:nvSpPr>
            <p:cNvPr id="177" name="Rectangle 176"/>
            <p:cNvSpPr/>
            <p:nvPr/>
          </p:nvSpPr>
          <p:spPr>
            <a:xfrm>
              <a:off x="102389" y="2930436"/>
              <a:ext cx="2818284" cy="398166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3589459" y="2946354"/>
              <a:ext cx="1438575" cy="3779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233477" y="3002359"/>
              <a:ext cx="259610" cy="253379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661826" y="3002359"/>
              <a:ext cx="259610" cy="253379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1081362" y="3002359"/>
              <a:ext cx="259610" cy="253379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4155811" y="3002359"/>
              <a:ext cx="259610" cy="253379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4584161" y="3002359"/>
              <a:ext cx="259610" cy="253379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2189661" y="3002359"/>
              <a:ext cx="259610" cy="253379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2609197" y="3002359"/>
              <a:ext cx="259610" cy="253379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6" name="Straight Connector 185"/>
            <p:cNvCxnSpPr/>
            <p:nvPr/>
          </p:nvCxnSpPr>
          <p:spPr>
            <a:xfrm>
              <a:off x="1419722" y="3126903"/>
              <a:ext cx="792983" cy="0"/>
            </a:xfrm>
            <a:prstGeom prst="line">
              <a:avLst/>
            </a:prstGeom>
            <a:ln w="76200" cmpd="sng">
              <a:solidFill>
                <a:srgbClr val="000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Oval 186"/>
            <p:cNvSpPr/>
            <p:nvPr/>
          </p:nvSpPr>
          <p:spPr>
            <a:xfrm>
              <a:off x="3752579" y="3009664"/>
              <a:ext cx="259610" cy="253379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3147675" y="3002359"/>
              <a:ext cx="259610" cy="253379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5201461" y="2947976"/>
              <a:ext cx="415247" cy="362603"/>
            </a:xfrm>
            <a:prstGeom prst="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Left Brace 189"/>
            <p:cNvSpPr/>
            <p:nvPr/>
          </p:nvSpPr>
          <p:spPr>
            <a:xfrm rot="16200000">
              <a:off x="4102969" y="2448838"/>
              <a:ext cx="368534" cy="2161267"/>
            </a:xfrm>
            <a:prstGeom prst="leftBrac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91" name="Object 190"/>
          <p:cNvGraphicFramePr>
            <a:graphicFrameLocks noChangeAspect="1"/>
          </p:cNvGraphicFramePr>
          <p:nvPr/>
        </p:nvGraphicFramePr>
        <p:xfrm>
          <a:off x="6707081" y="3422124"/>
          <a:ext cx="14351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7" imgW="1435100" imgH="419100" progId="Word.Document.12">
                  <p:embed/>
                </p:oleObj>
              </mc:Choice>
              <mc:Fallback>
                <p:oleObj name="Document" r:id="rId7" imgW="1435100" imgH="419100" progId="Word.Document.12">
                  <p:embed/>
                  <p:pic>
                    <p:nvPicPr>
                      <p:cNvPr id="191" name="Object 19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707081" y="3422124"/>
                        <a:ext cx="14351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2" name="Group 191"/>
          <p:cNvGrpSpPr/>
          <p:nvPr/>
        </p:nvGrpSpPr>
        <p:grpSpPr>
          <a:xfrm>
            <a:off x="2430115" y="3836954"/>
            <a:ext cx="5551529" cy="421361"/>
            <a:chOff x="55214" y="4039868"/>
            <a:chExt cx="5551529" cy="421361"/>
          </a:xfrm>
        </p:grpSpPr>
        <p:sp>
          <p:nvSpPr>
            <p:cNvPr id="193" name="Rectangle 192"/>
            <p:cNvSpPr/>
            <p:nvPr/>
          </p:nvSpPr>
          <p:spPr>
            <a:xfrm>
              <a:off x="55214" y="4039868"/>
              <a:ext cx="2523278" cy="42136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3202900" y="4055787"/>
              <a:ext cx="1776248" cy="40089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250739" y="4111792"/>
              <a:ext cx="259610" cy="253379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670275" y="4111792"/>
              <a:ext cx="259610" cy="253379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4149700" y="4111792"/>
              <a:ext cx="259610" cy="253379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4578050" y="4111792"/>
              <a:ext cx="259610" cy="253379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1778574" y="4111792"/>
              <a:ext cx="259610" cy="253379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2198110" y="4111792"/>
              <a:ext cx="259610" cy="253379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1" name="Straight Connector 200"/>
            <p:cNvCxnSpPr/>
            <p:nvPr/>
          </p:nvCxnSpPr>
          <p:spPr>
            <a:xfrm>
              <a:off x="1008635" y="4236336"/>
              <a:ext cx="792983" cy="0"/>
            </a:xfrm>
            <a:prstGeom prst="line">
              <a:avLst/>
            </a:prstGeom>
            <a:ln w="76200" cmpd="sng">
              <a:solidFill>
                <a:srgbClr val="000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Oval 201"/>
            <p:cNvSpPr/>
            <p:nvPr/>
          </p:nvSpPr>
          <p:spPr>
            <a:xfrm>
              <a:off x="3333420" y="4119097"/>
              <a:ext cx="259610" cy="253379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3761770" y="4119097"/>
              <a:ext cx="259610" cy="253379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2748263" y="4129754"/>
              <a:ext cx="259610" cy="253379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5191496" y="4076474"/>
              <a:ext cx="415247" cy="362603"/>
            </a:xfrm>
            <a:prstGeom prst="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6" name="Left Brace 205"/>
          <p:cNvSpPr/>
          <p:nvPr/>
        </p:nvSpPr>
        <p:spPr>
          <a:xfrm rot="16200000">
            <a:off x="6322516" y="3129261"/>
            <a:ext cx="279831" cy="2560682"/>
          </a:xfrm>
          <a:prstGeom prst="leftBrac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7" name="Object 206"/>
          <p:cNvGraphicFramePr>
            <a:graphicFrameLocks noChangeAspect="1"/>
          </p:cNvGraphicFramePr>
          <p:nvPr/>
        </p:nvGraphicFramePr>
        <p:xfrm>
          <a:off x="6307669" y="4549519"/>
          <a:ext cx="14351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7" imgW="1435100" imgH="419100" progId="Word.Document.12">
                  <p:embed/>
                </p:oleObj>
              </mc:Choice>
              <mc:Fallback>
                <p:oleObj name="Document" r:id="rId7" imgW="1435100" imgH="419100" progId="Word.Document.12">
                  <p:embed/>
                  <p:pic>
                    <p:nvPicPr>
                      <p:cNvPr id="207" name="Object 20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07669" y="4549519"/>
                        <a:ext cx="14351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8" name="Oval 207"/>
          <p:cNvSpPr/>
          <p:nvPr/>
        </p:nvSpPr>
        <p:spPr>
          <a:xfrm>
            <a:off x="3540004" y="5498889"/>
            <a:ext cx="259610" cy="253379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Rectangle 208"/>
          <p:cNvSpPr/>
          <p:nvPr/>
        </p:nvSpPr>
        <p:spPr>
          <a:xfrm>
            <a:off x="7579110" y="5460484"/>
            <a:ext cx="415247" cy="362603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Left Brace 209"/>
          <p:cNvSpPr/>
          <p:nvPr/>
        </p:nvSpPr>
        <p:spPr>
          <a:xfrm rot="16200000">
            <a:off x="5486586" y="3954080"/>
            <a:ext cx="368535" cy="4143844"/>
          </a:xfrm>
          <a:prstGeom prst="leftBrac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11" name="Object 2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1744699"/>
              </p:ext>
            </p:extLst>
          </p:nvPr>
        </p:nvGraphicFramePr>
        <p:xfrm>
          <a:off x="4761325" y="6250403"/>
          <a:ext cx="14351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7" imgW="1435100" imgH="419100" progId="Word.Document.12">
                  <p:embed/>
                </p:oleObj>
              </mc:Choice>
              <mc:Fallback>
                <p:oleObj name="Document" r:id="rId7" imgW="1435100" imgH="419100" progId="Word.Document.12">
                  <p:embed/>
                  <p:pic>
                    <p:nvPicPr>
                      <p:cNvPr id="211" name="Object 21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761325" y="6250403"/>
                        <a:ext cx="14351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ABFD5E8-FA2D-02A7-A69B-A0F4F5EBF952}"/>
                  </a:ext>
                </a:extLst>
              </p:cNvPr>
              <p:cNvSpPr txBox="1"/>
              <p:nvPr/>
            </p:nvSpPr>
            <p:spPr>
              <a:xfrm>
                <a:off x="189714" y="6259755"/>
                <a:ext cx="2855462" cy="3776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N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𝝆</m:t>
                          </m:r>
                          <m:d>
                            <m:dPr>
                              <m:ctrlP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1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  <m:r>
                                <a:rPr lang="en-US" sz="2400" b="1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𝐭</m:t>
                              </m:r>
                            </m:e>
                          </m:d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𝓛</m:t>
                          </m:r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p>
                      </m:sSup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𝝆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IN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ABFD5E8-FA2D-02A7-A69B-A0F4F5EBF9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714" y="6259755"/>
                <a:ext cx="2855462" cy="377667"/>
              </a:xfrm>
              <a:prstGeom prst="rect">
                <a:avLst/>
              </a:prstGeom>
              <a:blipFill>
                <a:blip r:embed="rId13"/>
                <a:stretch>
                  <a:fillRect l="-1762" r="-3084" b="-322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81445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0.00174 0.1055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5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111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0526 0.19236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2" y="96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81481E-6 L 0.03577 0.10023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50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81481E-6 L 0.03784 0.0375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2" y="187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7.40741E-7 L 0.01007 0.18704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935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48148E-6 L -0.02848 0.14792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4" y="738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-0.04966 0.03726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3" y="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60000">
                                      <p:cBhvr>
                                        <p:cTn id="1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140000">
                                      <p:cBhvr>
                                        <p:cTn id="1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8" grpId="0" animBg="1"/>
      <p:bldP spid="59" grpId="0" animBg="1"/>
      <p:bldP spid="59" grpId="1" animBg="1"/>
      <p:bldP spid="60" grpId="0" animBg="1"/>
      <p:bldP spid="61" grpId="0" animBg="1"/>
      <p:bldP spid="62" grpId="0" animBg="1"/>
      <p:bldP spid="64" grpId="0" animBg="1"/>
      <p:bldP spid="16" grpId="0" animBg="1"/>
      <p:bldP spid="16" grpId="1" animBg="1"/>
      <p:bldP spid="16" grpId="2" animBg="1"/>
      <p:bldP spid="2" grpId="0"/>
      <p:bldP spid="2" grpId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9" grpId="0" animBg="1"/>
      <p:bldP spid="170" grpId="0" animBg="1"/>
      <p:bldP spid="172" grpId="0" animBg="1"/>
      <p:bldP spid="173" grpId="0" animBg="1"/>
      <p:bldP spid="175" grpId="0" animBg="1"/>
      <p:bldP spid="206" grpId="0" animBg="1"/>
      <p:bldP spid="208" grpId="0" animBg="1"/>
      <p:bldP spid="209" grpId="0" animBg="1"/>
      <p:bldP spid="210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836712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003E74"/>
                </a:solidFill>
                <a:latin typeface="Helvetica"/>
                <a:cs typeface="Helvetica"/>
              </a:rPr>
              <a:t>Dynamics of information in collective states</a:t>
            </a:r>
          </a:p>
        </p:txBody>
      </p:sp>
      <p:sp>
        <p:nvSpPr>
          <p:cNvPr id="58" name="Rechteck 4"/>
          <p:cNvSpPr/>
          <p:nvPr/>
        </p:nvSpPr>
        <p:spPr>
          <a:xfrm>
            <a:off x="1693954" y="3574443"/>
            <a:ext cx="58653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n-US" sz="1600" dirty="0">
                <a:solidFill>
                  <a:srgbClr val="000000"/>
                </a:solidFill>
                <a:latin typeface="Helvetica"/>
                <a:cs typeface="Helvetica"/>
              </a:rPr>
              <a:t>We want to combine the </a:t>
            </a:r>
            <a:r>
              <a:rPr lang="en-US" sz="1600" b="1" dirty="0">
                <a:solidFill>
                  <a:srgbClr val="FF0000"/>
                </a:solidFill>
                <a:latin typeface="Helvetica"/>
                <a:cs typeface="Helvetica"/>
              </a:rPr>
              <a:t>collective</a:t>
            </a:r>
            <a:r>
              <a:rPr lang="en-US" sz="1600" dirty="0">
                <a:solidFill>
                  <a:srgbClr val="000000"/>
                </a:solidFill>
                <a:latin typeface="Helvetica"/>
                <a:cs typeface="Helvetica"/>
              </a:rPr>
              <a:t> and </a:t>
            </a:r>
            <a:r>
              <a:rPr lang="en-US" sz="1600" b="1" dirty="0">
                <a:solidFill>
                  <a:srgbClr val="FF0000"/>
                </a:solidFill>
                <a:latin typeface="Helvetica"/>
                <a:cs typeface="Helvetica"/>
              </a:rPr>
              <a:t>nonclassical</a:t>
            </a:r>
            <a:r>
              <a:rPr lang="en-US" sz="1600" dirty="0">
                <a:solidFill>
                  <a:srgbClr val="000000"/>
                </a:solidFill>
                <a:latin typeface="Helvetica"/>
                <a:cs typeface="Helvetica"/>
              </a:rPr>
              <a:t> features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/>
          <a:srcRect l="23150" r="18873"/>
          <a:stretch/>
        </p:blipFill>
        <p:spPr>
          <a:xfrm>
            <a:off x="2094810" y="1138327"/>
            <a:ext cx="5063615" cy="1797403"/>
          </a:xfrm>
          <a:prstGeom prst="rect">
            <a:avLst/>
          </a:prstGeom>
        </p:spPr>
      </p:pic>
      <p:sp>
        <p:nvSpPr>
          <p:cNvPr id="62" name="Rechteck 4"/>
          <p:cNvSpPr/>
          <p:nvPr/>
        </p:nvSpPr>
        <p:spPr>
          <a:xfrm>
            <a:off x="3439432" y="3174783"/>
            <a:ext cx="23743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n-US" sz="1600" dirty="0">
                <a:solidFill>
                  <a:srgbClr val="000000"/>
                </a:solidFill>
                <a:latin typeface="Helvetica"/>
                <a:cs typeface="Helvetica"/>
              </a:rPr>
              <a:t>Atomic frequency comb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4A62CF3-8A07-30FE-6381-7A216E687327}"/>
              </a:ext>
            </a:extLst>
          </p:cNvPr>
          <p:cNvGrpSpPr/>
          <p:nvPr/>
        </p:nvGrpSpPr>
        <p:grpSpPr>
          <a:xfrm>
            <a:off x="5280733" y="4350503"/>
            <a:ext cx="3352200" cy="2346525"/>
            <a:chOff x="5095538" y="3793838"/>
            <a:chExt cx="3314171" cy="2704737"/>
          </a:xfrm>
        </p:grpSpPr>
        <p:pic>
          <p:nvPicPr>
            <p:cNvPr id="6" name="Picture 16">
              <a:extLst>
                <a:ext uri="{FF2B5EF4-FFF2-40B4-BE49-F238E27FC236}">
                  <a16:creationId xmlns:a16="http://schemas.microsoft.com/office/drawing/2014/main" id="{D650E023-F7C6-3918-A9B2-78F6BF629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95538" y="3793838"/>
              <a:ext cx="3275995" cy="2704737"/>
            </a:xfrm>
            <a:prstGeom prst="rect">
              <a:avLst/>
            </a:prstGeom>
          </p:spPr>
        </p:pic>
        <p:sp>
          <p:nvSpPr>
            <p:cNvPr id="7" name="Rechteck 19">
              <a:extLst>
                <a:ext uri="{FF2B5EF4-FFF2-40B4-BE49-F238E27FC236}">
                  <a16:creationId xmlns:a16="http://schemas.microsoft.com/office/drawing/2014/main" id="{9CDAB68F-7B3C-2C68-EE58-C7A38ECE9E6A}"/>
                </a:ext>
              </a:extLst>
            </p:cNvPr>
            <p:cNvSpPr/>
            <p:nvPr/>
          </p:nvSpPr>
          <p:spPr>
            <a:xfrm>
              <a:off x="8112532" y="4329980"/>
              <a:ext cx="297177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de-DE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4D07FF2-6CDA-B68C-3485-46FCC0CBDBE9}"/>
              </a:ext>
            </a:extLst>
          </p:cNvPr>
          <p:cNvSpPr/>
          <p:nvPr/>
        </p:nvSpPr>
        <p:spPr>
          <a:xfrm>
            <a:off x="295430" y="4768856"/>
            <a:ext cx="3352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Helvetica"/>
                <a:cs typeface="Helvetica"/>
              </a:rPr>
              <a:t>Multimode quantum memory</a:t>
            </a:r>
          </a:p>
          <a:p>
            <a:r>
              <a:rPr lang="en-US" sz="1600" b="1" dirty="0">
                <a:latin typeface="Helvetica"/>
                <a:cs typeface="Helvetica"/>
              </a:rPr>
              <a:t>atomic frequency comb</a:t>
            </a:r>
          </a:p>
        </p:txBody>
      </p:sp>
      <p:sp>
        <p:nvSpPr>
          <p:cNvPr id="9" name="Rechteck 4">
            <a:extLst>
              <a:ext uri="{FF2B5EF4-FFF2-40B4-BE49-F238E27FC236}">
                <a16:creationId xmlns:a16="http://schemas.microsoft.com/office/drawing/2014/main" id="{F6A5DDA5-F823-A1E0-9301-A0D47B9C3209}"/>
              </a:ext>
            </a:extLst>
          </p:cNvPr>
          <p:cNvSpPr/>
          <p:nvPr/>
        </p:nvSpPr>
        <p:spPr>
          <a:xfrm>
            <a:off x="295430" y="5491682"/>
            <a:ext cx="39870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endParaRPr lang="de-AT" sz="1200" dirty="0">
              <a:solidFill>
                <a:srgbClr val="FF0000"/>
              </a:solidFill>
              <a:latin typeface="Helvetica"/>
              <a:cs typeface="Helvetica"/>
            </a:endParaRPr>
          </a:p>
          <a:p>
            <a:pPr defTabSz="914400"/>
            <a:r>
              <a:rPr lang="de-AT" sz="1200" dirty="0">
                <a:solidFill>
                  <a:srgbClr val="FF0000"/>
                </a:solidFill>
                <a:latin typeface="Helvetica"/>
                <a:cs typeface="Helvetica"/>
              </a:rPr>
              <a:t>Riedmatten et al., </a:t>
            </a:r>
            <a:r>
              <a:rPr lang="en-US" sz="1200" dirty="0">
                <a:solidFill>
                  <a:srgbClr val="FF0000"/>
                </a:solidFill>
                <a:latin typeface="Helvetica"/>
                <a:cs typeface="Helvetica"/>
              </a:rPr>
              <a:t>Nature 456, 773 (2008)</a:t>
            </a:r>
          </a:p>
          <a:p>
            <a:pPr defTabSz="914400"/>
            <a:r>
              <a:rPr lang="de-AT" sz="1200" dirty="0" err="1">
                <a:solidFill>
                  <a:srgbClr val="FF0000"/>
                </a:solidFill>
                <a:latin typeface="Helvetica"/>
                <a:cs typeface="Helvetica"/>
              </a:rPr>
              <a:t>Afzelius</a:t>
            </a:r>
            <a:r>
              <a:rPr lang="de-AT" sz="1200" dirty="0">
                <a:solidFill>
                  <a:srgbClr val="FF0000"/>
                </a:solidFill>
                <a:latin typeface="Helvetica"/>
                <a:cs typeface="Helvetica"/>
              </a:rPr>
              <a:t> et al., PRA </a:t>
            </a:r>
            <a:r>
              <a:rPr lang="is-IS" sz="1200" dirty="0">
                <a:solidFill>
                  <a:srgbClr val="FF0000"/>
                </a:solidFill>
                <a:latin typeface="Helvetica"/>
                <a:cs typeface="Helvetica"/>
              </a:rPr>
              <a:t>79, 052329 (2009)</a:t>
            </a:r>
          </a:p>
          <a:p>
            <a:pPr defTabSz="914400"/>
            <a:r>
              <a:rPr lang="de-AT" sz="1200" dirty="0">
                <a:solidFill>
                  <a:srgbClr val="FF0000"/>
                </a:solidFill>
                <a:latin typeface="Helvetica"/>
                <a:cs typeface="Helvetica"/>
              </a:rPr>
              <a:t>Krimer, Laser &amp; Photon. </a:t>
            </a:r>
            <a:r>
              <a:rPr lang="de-AT" sz="1200" dirty="0" err="1">
                <a:solidFill>
                  <a:srgbClr val="FF0000"/>
                </a:solidFill>
                <a:latin typeface="Helvetica"/>
                <a:cs typeface="Helvetica"/>
              </a:rPr>
              <a:t>Rev</a:t>
            </a:r>
            <a:r>
              <a:rPr lang="de-AT" sz="1200" dirty="0">
                <a:solidFill>
                  <a:srgbClr val="FF0000"/>
                </a:solidFill>
                <a:latin typeface="Helvetica"/>
                <a:cs typeface="Helvetica"/>
              </a:rPr>
              <a:t>. (2016)</a:t>
            </a:r>
          </a:p>
        </p:txBody>
      </p:sp>
    </p:spTree>
    <p:extLst>
      <p:ext uri="{BB962C8B-B14F-4D97-AF65-F5344CB8AC3E}">
        <p14:creationId xmlns:p14="http://schemas.microsoft.com/office/powerpoint/2010/main" val="168600456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5BD6B0A7-9556-51B9-894C-F97D04F36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9144000" cy="836712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003E74"/>
                </a:solidFill>
                <a:latin typeface="Helvetica"/>
                <a:cs typeface="Helvetica"/>
              </a:rPr>
              <a:t>Collective effects in a superconducting AFC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A9B206-71A7-DDD5-9173-46D64B9B81CA}"/>
              </a:ext>
            </a:extLst>
          </p:cNvPr>
          <p:cNvGrpSpPr/>
          <p:nvPr/>
        </p:nvGrpSpPr>
        <p:grpSpPr>
          <a:xfrm>
            <a:off x="3978233" y="2942791"/>
            <a:ext cx="4643251" cy="3315505"/>
            <a:chOff x="255084" y="1444547"/>
            <a:chExt cx="3458778" cy="253643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17C914E-B80C-3781-1CF8-331EC0F0A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5084" y="1444547"/>
              <a:ext cx="3458778" cy="253643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86D0145-56CE-0881-0200-EA8DE30A2633}"/>
                </a:ext>
              </a:extLst>
            </p:cNvPr>
            <p:cNvSpPr/>
            <p:nvPr/>
          </p:nvSpPr>
          <p:spPr>
            <a:xfrm>
              <a:off x="255084" y="1444547"/>
              <a:ext cx="235570" cy="2392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67623469-DF10-2551-4388-DD93E1AA5E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96" y="1133618"/>
            <a:ext cx="3633678" cy="18091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9A3300-043E-89C7-E692-F83E505E8DC5}"/>
              </a:ext>
            </a:extLst>
          </p:cNvPr>
          <p:cNvSpPr txBox="1"/>
          <p:nvPr/>
        </p:nvSpPr>
        <p:spPr>
          <a:xfrm>
            <a:off x="4383683" y="1553876"/>
            <a:ext cx="42027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Homogeneous ensemble: Rabi oscillations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D2C6CF-3AC5-0F6C-24BB-5310BEF66D0E}"/>
              </a:ext>
            </a:extLst>
          </p:cNvPr>
          <p:cNvSpPr txBox="1"/>
          <p:nvPr/>
        </p:nvSpPr>
        <p:spPr>
          <a:xfrm>
            <a:off x="5352728" y="2207164"/>
            <a:ext cx="2118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AFC: Periodic revival 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21D632B-9F87-CFA8-27CE-28A0AEFCB6F3}"/>
              </a:ext>
            </a:extLst>
          </p:cNvPr>
          <p:cNvCxnSpPr>
            <a:cxnSpLocks/>
          </p:cNvCxnSpPr>
          <p:nvPr/>
        </p:nvCxnSpPr>
        <p:spPr>
          <a:xfrm flipH="1">
            <a:off x="3858180" y="1715775"/>
            <a:ext cx="780726" cy="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1629F13-0FA4-EDDB-60E6-B51AA586A4D5}"/>
              </a:ext>
            </a:extLst>
          </p:cNvPr>
          <p:cNvCxnSpPr>
            <a:cxnSpLocks/>
          </p:cNvCxnSpPr>
          <p:nvPr/>
        </p:nvCxnSpPr>
        <p:spPr>
          <a:xfrm flipH="1">
            <a:off x="3914671" y="2361052"/>
            <a:ext cx="1315251" cy="23834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292B205-1C9B-B9DB-E15F-8FF360BF9ACC}"/>
                  </a:ext>
                </a:extLst>
              </p:cNvPr>
              <p:cNvSpPr txBox="1"/>
              <p:nvPr/>
            </p:nvSpPr>
            <p:spPr>
              <a:xfrm>
                <a:off x="237658" y="3839078"/>
                <a:ext cx="3553616" cy="18969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latin typeface="Helvetica" pitchFamily="2" charset="0"/>
                  </a:rPr>
                  <a:t>Seven </a:t>
                </a:r>
                <a:r>
                  <a:rPr lang="en-US" sz="1400" dirty="0" err="1">
                    <a:latin typeface="Helvetica" pitchFamily="2" charset="0"/>
                  </a:rPr>
                  <a:t>transmon</a:t>
                </a:r>
                <a:r>
                  <a:rPr lang="en-US" sz="1400" dirty="0">
                    <a:latin typeface="Helvetica" pitchFamily="2" charset="0"/>
                  </a:rPr>
                  <a:t> qubits coupled to a planar waveguide</a:t>
                </a:r>
              </a:p>
              <a:p>
                <a:pPr algn="ctr"/>
                <a:endParaRPr lang="en-US" sz="1400" dirty="0">
                  <a:latin typeface="Helvetica" pitchFamily="2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5 </m:t>
                    </m:r>
                  </m:oMath>
                </a14:m>
                <a:r>
                  <a:rPr lang="en-US" sz="1400" dirty="0">
                    <a:latin typeface="Helvetica" pitchFamily="2" charset="0"/>
                  </a:rPr>
                  <a:t>GHz;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30−50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>
                    <a:latin typeface="Helvetica" pitchFamily="2" charset="0"/>
                  </a:rPr>
                  <a:t>MHz</a:t>
                </a:r>
              </a:p>
              <a:p>
                <a:pPr algn="ctr"/>
                <a:endParaRPr lang="en-US" sz="1400" dirty="0">
                  <a:latin typeface="Helvetica" pitchFamily="2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30 </m:t>
                    </m:r>
                  </m:oMath>
                </a14:m>
                <a:r>
                  <a:rPr lang="en-US" sz="1400" dirty="0">
                    <a:latin typeface="Helvetica" pitchFamily="2" charset="0"/>
                  </a:rPr>
                  <a:t>MHz; </a:t>
                </a:r>
                <a14:m>
                  <m:oMath xmlns:m="http://schemas.openxmlformats.org/officeDocument/2006/math">
                    <m:r>
                      <a:rPr lang="el-G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1400" dirty="0">
                    <a:latin typeface="Helvetica" pitchFamily="2" charset="0"/>
                  </a:rPr>
                  <a:t> MHz;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0.5</m:t>
                    </m:r>
                  </m:oMath>
                </a14:m>
                <a:r>
                  <a:rPr lang="en-US" sz="1400" dirty="0">
                    <a:latin typeface="Helvetica" pitchFamily="2" charset="0"/>
                  </a:rPr>
                  <a:t> MHz</a:t>
                </a:r>
              </a:p>
              <a:p>
                <a:pPr algn="ctr"/>
                <a:endParaRPr lang="en-US" sz="1400" dirty="0">
                  <a:latin typeface="Helvetica" pitchFamily="2" charset="0"/>
                </a:endParaRPr>
              </a:p>
              <a:p>
                <a:pPr algn="ctr"/>
                <a:r>
                  <a:rPr lang="en-US" sz="1400" b="1" dirty="0">
                    <a:solidFill>
                      <a:srgbClr val="FF0000"/>
                    </a:solidFill>
                    <a:latin typeface="Helvetica" pitchFamily="2" charset="0"/>
                  </a:rPr>
                  <a:t>5 qubits create a frequency comb</a:t>
                </a:r>
                <a:endParaRPr lang="en-US" sz="1600" b="1" dirty="0">
                  <a:solidFill>
                    <a:srgbClr val="FF0000"/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292B205-1C9B-B9DB-E15F-8FF360BF9A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658" y="3839078"/>
                <a:ext cx="3553616" cy="1896930"/>
              </a:xfrm>
              <a:prstGeom prst="rect">
                <a:avLst/>
              </a:prstGeom>
              <a:blipFill>
                <a:blip r:embed="rId5"/>
                <a:stretch>
                  <a:fillRect l="-356" t="-667" r="-1779" b="-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55D9D95C-B47C-E3FE-382B-0EBBBDABAB94}"/>
              </a:ext>
            </a:extLst>
          </p:cNvPr>
          <p:cNvSpPr/>
          <p:nvPr/>
        </p:nvSpPr>
        <p:spPr>
          <a:xfrm>
            <a:off x="5088835" y="6550223"/>
            <a:ext cx="40551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Helvetica"/>
                <a:cs typeface="Helvetica"/>
              </a:rPr>
              <a:t>E.S. Redchenko, </a:t>
            </a:r>
            <a:r>
              <a:rPr lang="en-US" sz="1200" dirty="0" err="1">
                <a:latin typeface="Helvetica"/>
                <a:cs typeface="Helvetica"/>
              </a:rPr>
              <a:t>M.Zens</a:t>
            </a:r>
            <a:r>
              <a:rPr lang="en-US" sz="1200" dirty="0">
                <a:latin typeface="Helvetica"/>
                <a:cs typeface="Helvetica"/>
              </a:rPr>
              <a:t>,…,</a:t>
            </a:r>
            <a:r>
              <a:rPr lang="en-US" sz="1200" b="1" dirty="0">
                <a:latin typeface="Helvetica"/>
                <a:cs typeface="Helvetica"/>
              </a:rPr>
              <a:t>HSD</a:t>
            </a:r>
            <a:r>
              <a:rPr lang="en-US" sz="1200" dirty="0">
                <a:latin typeface="Helvetica"/>
                <a:cs typeface="Helvetica"/>
              </a:rPr>
              <a:t> </a:t>
            </a:r>
            <a:r>
              <a:rPr lang="en-US" sz="1200" i="1" dirty="0">
                <a:latin typeface="Helvetica"/>
                <a:cs typeface="Helvetica"/>
              </a:rPr>
              <a:t>et al.</a:t>
            </a:r>
            <a:r>
              <a:rPr lang="en-US" sz="1200" dirty="0">
                <a:latin typeface="Helvetica"/>
                <a:cs typeface="Helvetica"/>
              </a:rPr>
              <a:t> </a:t>
            </a:r>
            <a:r>
              <a:rPr lang="en-US" sz="1200" b="1" dirty="0">
                <a:latin typeface="Helvetica"/>
                <a:cs typeface="Helvetica"/>
              </a:rPr>
              <a:t>PRL (2025)</a:t>
            </a:r>
            <a:endParaRPr lang="nb-NO" sz="12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403929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6394796-50E8-5068-ED41-6E97CEB5C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979" y="762405"/>
            <a:ext cx="8634042" cy="35720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77640AC-062B-8970-77A9-86FC9D739757}"/>
              </a:ext>
            </a:extLst>
          </p:cNvPr>
          <p:cNvGrpSpPr/>
          <p:nvPr/>
        </p:nvGrpSpPr>
        <p:grpSpPr>
          <a:xfrm>
            <a:off x="6911439" y="4857007"/>
            <a:ext cx="1977582" cy="1612473"/>
            <a:chOff x="255084" y="1444547"/>
            <a:chExt cx="3458778" cy="253643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55C168F-2BF8-0966-E839-0FAA19361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5084" y="1444547"/>
              <a:ext cx="3458778" cy="2536437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C026F3A-6CC0-EAFF-5307-763B52A7721B}"/>
                </a:ext>
              </a:extLst>
            </p:cNvPr>
            <p:cNvSpPr/>
            <p:nvPr/>
          </p:nvSpPr>
          <p:spPr>
            <a:xfrm>
              <a:off x="255084" y="1444547"/>
              <a:ext cx="235570" cy="2392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DE8C6C1-548B-71BF-2BF0-E5C50ECB54AF}"/>
                  </a:ext>
                </a:extLst>
              </p:cNvPr>
              <p:cNvSpPr txBox="1"/>
              <p:nvPr/>
            </p:nvSpPr>
            <p:spPr>
              <a:xfrm>
                <a:off x="0" y="4745215"/>
                <a:ext cx="290665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>
                    <a:latin typeface="Helvetica" pitchFamily="2" charset="0"/>
                  </a:rPr>
                  <a:t>The revival time </a:t>
                </a:r>
                <a14:m>
                  <m:oMath xmlns:m="http://schemas.openxmlformats.org/officeDocument/2006/math">
                    <m:r>
                      <a:rPr lang="el-GR" sz="1600" i="1" dirty="0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l-GR" sz="1600" dirty="0">
                    <a:latin typeface="Helvetica" pitchFamily="2" charset="0"/>
                  </a:rPr>
                  <a:t> </a:t>
                </a:r>
                <a:r>
                  <a:rPr lang="en-US" sz="1600" dirty="0">
                    <a:latin typeface="Helvetica" pitchFamily="2" charset="0"/>
                  </a:rPr>
                  <a:t>as a function of comb spacing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l-GR" sz="1600" i="1" dirty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l-GR" sz="16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600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DE8C6C1-548B-71BF-2BF0-E5C50ECB54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745215"/>
                <a:ext cx="2906656" cy="584775"/>
              </a:xfrm>
              <a:prstGeom prst="rect">
                <a:avLst/>
              </a:prstGeom>
              <a:blipFill>
                <a:blip r:embed="rId5"/>
                <a:stretch>
                  <a:fillRect t="-2128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91E9869-E127-57DF-0DD1-9BBAF965A56E}"/>
              </a:ext>
            </a:extLst>
          </p:cNvPr>
          <p:cNvCxnSpPr>
            <a:cxnSpLocks/>
          </p:cNvCxnSpPr>
          <p:nvPr/>
        </p:nvCxnSpPr>
        <p:spPr>
          <a:xfrm flipV="1">
            <a:off x="917848" y="3265714"/>
            <a:ext cx="483440" cy="1398758"/>
          </a:xfrm>
          <a:prstGeom prst="straightConnector1">
            <a:avLst/>
          </a:prstGeom>
          <a:ln w="63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34B2EFC-3EFC-78EC-1220-5674A366AD26}"/>
                  </a:ext>
                </a:extLst>
              </p:cNvPr>
              <p:cNvSpPr txBox="1"/>
              <p:nvPr/>
            </p:nvSpPr>
            <p:spPr>
              <a:xfrm>
                <a:off x="254979" y="5760263"/>
                <a:ext cx="301913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>
                    <a:latin typeface="Helvetica" pitchFamily="2" charset="0"/>
                  </a:rPr>
                  <a:t>Transmission spectra spacing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l-GR" sz="1600" i="1" dirty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l-GR" sz="1600" i="1" dirty="0">
                        <a:latin typeface="Cambria Math" panose="02040503050406030204" pitchFamily="18" charset="0"/>
                      </a:rPr>
                      <m:t>/(2</m:t>
                    </m:r>
                    <m:r>
                      <a:rPr lang="el-GR" sz="1600" i="1" dirty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l-GR" sz="1600" i="1" dirty="0">
                        <a:latin typeface="Cambria Math" panose="02040503050406030204" pitchFamily="18" charset="0"/>
                      </a:rPr>
                      <m:t>) = 35, 40, 45, 50 </m:t>
                    </m:r>
                  </m:oMath>
                </a14:m>
                <a:r>
                  <a:rPr lang="en-US" sz="1600" dirty="0">
                    <a:latin typeface="Helvetica" pitchFamily="2" charset="0"/>
                  </a:rPr>
                  <a:t>MHz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34B2EFC-3EFC-78EC-1220-5674A366AD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979" y="5760263"/>
                <a:ext cx="3019131" cy="584775"/>
              </a:xfrm>
              <a:prstGeom prst="rect">
                <a:avLst/>
              </a:prstGeom>
              <a:blipFill>
                <a:blip r:embed="rId6"/>
                <a:stretch>
                  <a:fillRect t="-2128" r="-1261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06012D9-D998-25E3-9688-0661BB16ACF5}"/>
              </a:ext>
            </a:extLst>
          </p:cNvPr>
          <p:cNvCxnSpPr>
            <a:cxnSpLocks/>
          </p:cNvCxnSpPr>
          <p:nvPr/>
        </p:nvCxnSpPr>
        <p:spPr>
          <a:xfrm flipV="1">
            <a:off x="2764833" y="3274767"/>
            <a:ext cx="935252" cy="2454178"/>
          </a:xfrm>
          <a:prstGeom prst="straightConnector1">
            <a:avLst/>
          </a:prstGeom>
          <a:ln w="63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B473ED0-6337-F8E9-5C60-1DE226A8DB46}"/>
              </a:ext>
            </a:extLst>
          </p:cNvPr>
          <p:cNvSpPr txBox="1"/>
          <p:nvPr/>
        </p:nvSpPr>
        <p:spPr>
          <a:xfrm>
            <a:off x="3537411" y="5329990"/>
            <a:ext cx="26496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Revival in the t</a:t>
            </a:r>
            <a:r>
              <a:rPr lang="en-US" sz="1800" dirty="0">
                <a:latin typeface="Helvetica" pitchFamily="2" charset="0"/>
              </a:rPr>
              <a:t>ransmission</a:t>
            </a:r>
            <a:endParaRPr lang="en-US" dirty="0">
              <a:latin typeface="Helvetica" pitchFamily="2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5CB2EBD-EEC7-F6C5-97A5-1BAD015A0E44}"/>
              </a:ext>
            </a:extLst>
          </p:cNvPr>
          <p:cNvCxnSpPr>
            <a:cxnSpLocks/>
          </p:cNvCxnSpPr>
          <p:nvPr/>
        </p:nvCxnSpPr>
        <p:spPr>
          <a:xfrm flipV="1">
            <a:off x="5542978" y="4042344"/>
            <a:ext cx="644066" cy="1170023"/>
          </a:xfrm>
          <a:prstGeom prst="straightConnector1">
            <a:avLst/>
          </a:prstGeom>
          <a:ln w="63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el 1">
            <a:extLst>
              <a:ext uri="{FF2B5EF4-FFF2-40B4-BE49-F238E27FC236}">
                <a16:creationId xmlns:a16="http://schemas.microsoft.com/office/drawing/2014/main" id="{FB6C5E3C-3140-C0F6-FC05-6B5C803CA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9144000" cy="836712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003E74"/>
                </a:solidFill>
                <a:latin typeface="Helvetica"/>
                <a:cs typeface="Helvetica"/>
              </a:rPr>
              <a:t>Collective effects in a superconducting AFC</a:t>
            </a:r>
          </a:p>
        </p:txBody>
      </p:sp>
    </p:spTree>
    <p:extLst>
      <p:ext uri="{BB962C8B-B14F-4D97-AF65-F5344CB8AC3E}">
        <p14:creationId xmlns:p14="http://schemas.microsoft.com/office/powerpoint/2010/main" val="4551549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5DADA31-2882-90C4-C8A0-530F280AE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216" y="1692017"/>
            <a:ext cx="4839433" cy="47629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0C15A4-20BE-013F-325F-26624B30C2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979" y="836712"/>
            <a:ext cx="3582193" cy="14820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B2FD56-64B6-4DF5-DB8E-BB11AA772C17}"/>
              </a:ext>
            </a:extLst>
          </p:cNvPr>
          <p:cNvSpPr txBox="1"/>
          <p:nvPr/>
        </p:nvSpPr>
        <p:spPr>
          <a:xfrm>
            <a:off x="254979" y="2890391"/>
            <a:ext cx="35821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600" dirty="0">
                <a:effectLst/>
                <a:latin typeface="Helvetica" pitchFamily="2" charset="0"/>
              </a:rPr>
              <a:t>Dressed states of the ensemble gets saturated at least ∼ 6 dB higher power than that a single qubit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B804D3-C1E9-2080-80F4-0D21B126F2EC}"/>
              </a:ext>
            </a:extLst>
          </p:cNvPr>
          <p:cNvSpPr txBox="1"/>
          <p:nvPr/>
        </p:nvSpPr>
        <p:spPr>
          <a:xfrm>
            <a:off x="1691892" y="4156606"/>
            <a:ext cx="15738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dirty="0">
                <a:effectLst/>
                <a:latin typeface="Helvetica" pitchFamily="2" charset="0"/>
              </a:rPr>
              <a:t>1764 photons</a:t>
            </a:r>
          </a:p>
          <a:p>
            <a:endParaRPr lang="en-IN" sz="1600" dirty="0">
              <a:latin typeface="Helvetica" pitchFamily="2" charset="0"/>
            </a:endParaRPr>
          </a:p>
          <a:p>
            <a:r>
              <a:rPr lang="en-IN" sz="1600" dirty="0">
                <a:effectLst/>
                <a:latin typeface="Helvetica" pitchFamily="2" charset="0"/>
              </a:rPr>
              <a:t>38 photons</a:t>
            </a:r>
          </a:p>
          <a:p>
            <a:endParaRPr lang="en-IN" sz="1600" dirty="0">
              <a:latin typeface="Helvetica" pitchFamily="2" charset="0"/>
            </a:endParaRPr>
          </a:p>
          <a:p>
            <a:r>
              <a:rPr lang="en-IN" sz="1600" dirty="0">
                <a:effectLst/>
                <a:latin typeface="Helvetica" pitchFamily="2" charset="0"/>
              </a:rPr>
              <a:t>0.1 photon </a:t>
            </a:r>
            <a:endParaRPr lang="en-US" sz="16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6999641-ACE5-05BB-E1CD-615F3E931D88}"/>
              </a:ext>
            </a:extLst>
          </p:cNvPr>
          <p:cNvCxnSpPr>
            <a:cxnSpLocks/>
          </p:cNvCxnSpPr>
          <p:nvPr/>
        </p:nvCxnSpPr>
        <p:spPr>
          <a:xfrm>
            <a:off x="3135086" y="5374903"/>
            <a:ext cx="1650670" cy="357685"/>
          </a:xfrm>
          <a:prstGeom prst="straightConnector1">
            <a:avLst/>
          </a:prstGeom>
          <a:ln w="63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B0BEBC7-D3C4-C932-CC7B-636B0ED1CBC6}"/>
              </a:ext>
            </a:extLst>
          </p:cNvPr>
          <p:cNvCxnSpPr>
            <a:cxnSpLocks/>
          </p:cNvCxnSpPr>
          <p:nvPr/>
        </p:nvCxnSpPr>
        <p:spPr>
          <a:xfrm flipV="1">
            <a:off x="3135086" y="4750130"/>
            <a:ext cx="2339439" cy="68195"/>
          </a:xfrm>
          <a:prstGeom prst="straightConnector1">
            <a:avLst/>
          </a:prstGeom>
          <a:ln w="63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61FEBD8-093E-000D-8ECE-3C54FD725963}"/>
              </a:ext>
            </a:extLst>
          </p:cNvPr>
          <p:cNvCxnSpPr>
            <a:cxnSpLocks/>
          </p:cNvCxnSpPr>
          <p:nvPr/>
        </p:nvCxnSpPr>
        <p:spPr>
          <a:xfrm flipV="1">
            <a:off x="3135086" y="3650638"/>
            <a:ext cx="2475211" cy="642399"/>
          </a:xfrm>
          <a:prstGeom prst="straightConnector1">
            <a:avLst/>
          </a:prstGeom>
          <a:ln w="63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31BE56E-5B66-C92D-D100-65A20BE3E8D2}"/>
              </a:ext>
            </a:extLst>
          </p:cNvPr>
          <p:cNvCxnSpPr>
            <a:cxnSpLocks/>
          </p:cNvCxnSpPr>
          <p:nvPr/>
        </p:nvCxnSpPr>
        <p:spPr>
          <a:xfrm flipV="1">
            <a:off x="1448841" y="4183550"/>
            <a:ext cx="0" cy="1296495"/>
          </a:xfrm>
          <a:prstGeom prst="straightConnector1">
            <a:avLst/>
          </a:prstGeom>
          <a:ln w="254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529EBDF-AE4B-706E-3CBB-46A26E47E2D8}"/>
              </a:ext>
            </a:extLst>
          </p:cNvPr>
          <p:cNvSpPr txBox="1"/>
          <p:nvPr/>
        </p:nvSpPr>
        <p:spPr>
          <a:xfrm>
            <a:off x="218516" y="4416298"/>
            <a:ext cx="9508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600" dirty="0">
                <a:effectLst/>
                <a:latin typeface="Helvetica" pitchFamily="2" charset="0"/>
              </a:rPr>
              <a:t>High</a:t>
            </a:r>
          </a:p>
          <a:p>
            <a:pPr algn="ctr"/>
            <a:r>
              <a:rPr lang="en-IN" sz="1600" dirty="0">
                <a:effectLst/>
                <a:latin typeface="Helvetica" pitchFamily="2" charset="0"/>
              </a:rPr>
              <a:t>Photon</a:t>
            </a:r>
          </a:p>
          <a:p>
            <a:pPr algn="ctr"/>
            <a:r>
              <a:rPr lang="en-IN" sz="1600" dirty="0">
                <a:effectLst/>
                <a:latin typeface="Helvetica" pitchFamily="2" charset="0"/>
              </a:rPr>
              <a:t>number</a:t>
            </a:r>
            <a:endParaRPr lang="en-US" sz="1600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C6E204F-8DAF-FBB3-B1CC-7BE7F4AA2157}"/>
              </a:ext>
            </a:extLst>
          </p:cNvPr>
          <p:cNvCxnSpPr>
            <a:cxnSpLocks/>
          </p:cNvCxnSpPr>
          <p:nvPr/>
        </p:nvCxnSpPr>
        <p:spPr>
          <a:xfrm flipV="1">
            <a:off x="3780367" y="2833003"/>
            <a:ext cx="1101935" cy="416484"/>
          </a:xfrm>
          <a:prstGeom prst="straightConnector1">
            <a:avLst/>
          </a:prstGeom>
          <a:ln w="63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el 1">
            <a:extLst>
              <a:ext uri="{FF2B5EF4-FFF2-40B4-BE49-F238E27FC236}">
                <a16:creationId xmlns:a16="http://schemas.microsoft.com/office/drawing/2014/main" id="{A6D79005-26C7-0669-F247-B9A693006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9144000" cy="836712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003E74"/>
                </a:solidFill>
                <a:latin typeface="Helvetica"/>
                <a:cs typeface="Helvetica"/>
              </a:rPr>
              <a:t>Collective effects in a superconducting AFC</a:t>
            </a:r>
          </a:p>
        </p:txBody>
      </p:sp>
    </p:spTree>
    <p:extLst>
      <p:ext uri="{BB962C8B-B14F-4D97-AF65-F5344CB8AC3E}">
        <p14:creationId xmlns:p14="http://schemas.microsoft.com/office/powerpoint/2010/main" val="36388984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43B6C6B-6F15-E743-B9DB-6213CC70DD8F}"/>
              </a:ext>
            </a:extLst>
          </p:cNvPr>
          <p:cNvGrpSpPr/>
          <p:nvPr/>
        </p:nvGrpSpPr>
        <p:grpSpPr>
          <a:xfrm>
            <a:off x="2710539" y="2351315"/>
            <a:ext cx="3902529" cy="1649186"/>
            <a:chOff x="2416629" y="1567543"/>
            <a:chExt cx="4741796" cy="191413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A166525-557C-4D45-BCA1-BC2F42879A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079" r="18872"/>
            <a:stretch/>
          </p:blipFill>
          <p:spPr>
            <a:xfrm>
              <a:off x="2612571" y="1684278"/>
              <a:ext cx="4545854" cy="1797403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C76761C-559A-E441-B02C-81D40C31AB41}"/>
                </a:ext>
              </a:extLst>
            </p:cNvPr>
            <p:cNvSpPr/>
            <p:nvPr/>
          </p:nvSpPr>
          <p:spPr>
            <a:xfrm>
              <a:off x="2416629" y="1567543"/>
              <a:ext cx="277585" cy="12246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420" name="Picture 12" descr="Dynamical Properties of the Superposition of Two Finite Trio Coherent States">
            <a:extLst>
              <a:ext uri="{FF2B5EF4-FFF2-40B4-BE49-F238E27FC236}">
                <a16:creationId xmlns:a16="http://schemas.microsoft.com/office/drawing/2014/main" id="{36527734-2A36-D441-9E5B-C32214992A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" t="1363" r="58691" b="54759"/>
          <a:stretch/>
        </p:blipFill>
        <p:spPr bwMode="auto">
          <a:xfrm>
            <a:off x="326571" y="801633"/>
            <a:ext cx="1714502" cy="148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4" descr="Cat Animal Kitty - Free vector graphic on Pixabay">
            <a:extLst>
              <a:ext uri="{FF2B5EF4-FFF2-40B4-BE49-F238E27FC236}">
                <a16:creationId xmlns:a16="http://schemas.microsoft.com/office/drawing/2014/main" id="{18FBBAB5-9AC4-D541-959A-CFACB9F27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86" y="4882242"/>
            <a:ext cx="1692702" cy="122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670D9AA-29ED-A846-B876-1D9FA8CFDBEF}"/>
                  </a:ext>
                </a:extLst>
              </p:cNvPr>
              <p:cNvSpPr txBox="1"/>
              <p:nvPr/>
            </p:nvSpPr>
            <p:spPr>
              <a:xfrm>
                <a:off x="81645" y="3380015"/>
                <a:ext cx="16266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d>
                        </m:e>
                      </m:d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"/>
                          <m:ctrlPr>
                            <a:rPr lang="en-US" sz="32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sz="32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670D9AA-29ED-A846-B876-1D9FA8CFDB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45" y="3380015"/>
                <a:ext cx="1626663" cy="492443"/>
              </a:xfrm>
              <a:prstGeom prst="rect">
                <a:avLst/>
              </a:prstGeom>
              <a:blipFill>
                <a:blip r:embed="rId6"/>
                <a:stretch>
                  <a:fillRect l="-41860" t="-162500" r="-33333" b="-2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Freeform 32">
            <a:extLst>
              <a:ext uri="{FF2B5EF4-FFF2-40B4-BE49-F238E27FC236}">
                <a16:creationId xmlns:a16="http://schemas.microsoft.com/office/drawing/2014/main" id="{221B9B3B-F370-814D-83B1-23727EF0A28F}"/>
              </a:ext>
            </a:extLst>
          </p:cNvPr>
          <p:cNvSpPr/>
          <p:nvPr/>
        </p:nvSpPr>
        <p:spPr>
          <a:xfrm rot="2129176" flipV="1">
            <a:off x="2007086" y="2379055"/>
            <a:ext cx="1003505" cy="206337"/>
          </a:xfrm>
          <a:custGeom>
            <a:avLst/>
            <a:gdLst>
              <a:gd name="connsiteX0" fmla="*/ 0 w 1237381"/>
              <a:gd name="connsiteY0" fmla="*/ 295568 h 596295"/>
              <a:gd name="connsiteX1" fmla="*/ 130251 w 1237381"/>
              <a:gd name="connsiteY1" fmla="*/ 588610 h 596295"/>
              <a:gd name="connsiteX2" fmla="*/ 293064 w 1237381"/>
              <a:gd name="connsiteY2" fmla="*/ 18806 h 596295"/>
              <a:gd name="connsiteX3" fmla="*/ 504721 w 1237381"/>
              <a:gd name="connsiteY3" fmla="*/ 588610 h 596295"/>
              <a:gd name="connsiteX4" fmla="*/ 651253 w 1237381"/>
              <a:gd name="connsiteY4" fmla="*/ 2526 h 596295"/>
              <a:gd name="connsiteX5" fmla="*/ 781504 w 1237381"/>
              <a:gd name="connsiteY5" fmla="*/ 376969 h 596295"/>
              <a:gd name="connsiteX6" fmla="*/ 1237381 w 1237381"/>
              <a:gd name="connsiteY6" fmla="*/ 393249 h 596295"/>
              <a:gd name="connsiteX7" fmla="*/ 1237381 w 1237381"/>
              <a:gd name="connsiteY7" fmla="*/ 393249 h 596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7381" h="596295">
                <a:moveTo>
                  <a:pt x="0" y="295568"/>
                </a:moveTo>
                <a:cubicBezTo>
                  <a:pt x="40703" y="465152"/>
                  <a:pt x="81407" y="634737"/>
                  <a:pt x="130251" y="588610"/>
                </a:cubicBezTo>
                <a:cubicBezTo>
                  <a:pt x="179095" y="542483"/>
                  <a:pt x="230652" y="18806"/>
                  <a:pt x="293064" y="18806"/>
                </a:cubicBezTo>
                <a:cubicBezTo>
                  <a:pt x="355476" y="18806"/>
                  <a:pt x="445023" y="591323"/>
                  <a:pt x="504721" y="588610"/>
                </a:cubicBezTo>
                <a:cubicBezTo>
                  <a:pt x="564419" y="585897"/>
                  <a:pt x="605123" y="37799"/>
                  <a:pt x="651253" y="2526"/>
                </a:cubicBezTo>
                <a:cubicBezTo>
                  <a:pt x="697383" y="-32747"/>
                  <a:pt x="683816" y="311849"/>
                  <a:pt x="781504" y="376969"/>
                </a:cubicBezTo>
                <a:cubicBezTo>
                  <a:pt x="879192" y="442090"/>
                  <a:pt x="1237381" y="393249"/>
                  <a:pt x="1237381" y="393249"/>
                </a:cubicBezTo>
                <a:lnTo>
                  <a:pt x="1237381" y="393249"/>
                </a:lnTo>
              </a:path>
            </a:pathLst>
          </a:custGeom>
          <a:ln>
            <a:solidFill>
              <a:srgbClr val="0432FF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8762F5A8-7D46-4448-B5BE-6D75C5245B64}"/>
              </a:ext>
            </a:extLst>
          </p:cNvPr>
          <p:cNvSpPr/>
          <p:nvPr/>
        </p:nvSpPr>
        <p:spPr>
          <a:xfrm flipV="1">
            <a:off x="1767597" y="3543826"/>
            <a:ext cx="1003505" cy="206337"/>
          </a:xfrm>
          <a:custGeom>
            <a:avLst/>
            <a:gdLst>
              <a:gd name="connsiteX0" fmla="*/ 0 w 1237381"/>
              <a:gd name="connsiteY0" fmla="*/ 295568 h 596295"/>
              <a:gd name="connsiteX1" fmla="*/ 130251 w 1237381"/>
              <a:gd name="connsiteY1" fmla="*/ 588610 h 596295"/>
              <a:gd name="connsiteX2" fmla="*/ 293064 w 1237381"/>
              <a:gd name="connsiteY2" fmla="*/ 18806 h 596295"/>
              <a:gd name="connsiteX3" fmla="*/ 504721 w 1237381"/>
              <a:gd name="connsiteY3" fmla="*/ 588610 h 596295"/>
              <a:gd name="connsiteX4" fmla="*/ 651253 w 1237381"/>
              <a:gd name="connsiteY4" fmla="*/ 2526 h 596295"/>
              <a:gd name="connsiteX5" fmla="*/ 781504 w 1237381"/>
              <a:gd name="connsiteY5" fmla="*/ 376969 h 596295"/>
              <a:gd name="connsiteX6" fmla="*/ 1237381 w 1237381"/>
              <a:gd name="connsiteY6" fmla="*/ 393249 h 596295"/>
              <a:gd name="connsiteX7" fmla="*/ 1237381 w 1237381"/>
              <a:gd name="connsiteY7" fmla="*/ 393249 h 596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7381" h="596295">
                <a:moveTo>
                  <a:pt x="0" y="295568"/>
                </a:moveTo>
                <a:cubicBezTo>
                  <a:pt x="40703" y="465152"/>
                  <a:pt x="81407" y="634737"/>
                  <a:pt x="130251" y="588610"/>
                </a:cubicBezTo>
                <a:cubicBezTo>
                  <a:pt x="179095" y="542483"/>
                  <a:pt x="230652" y="18806"/>
                  <a:pt x="293064" y="18806"/>
                </a:cubicBezTo>
                <a:cubicBezTo>
                  <a:pt x="355476" y="18806"/>
                  <a:pt x="445023" y="591323"/>
                  <a:pt x="504721" y="588610"/>
                </a:cubicBezTo>
                <a:cubicBezTo>
                  <a:pt x="564419" y="585897"/>
                  <a:pt x="605123" y="37799"/>
                  <a:pt x="651253" y="2526"/>
                </a:cubicBezTo>
                <a:cubicBezTo>
                  <a:pt x="697383" y="-32747"/>
                  <a:pt x="683816" y="311849"/>
                  <a:pt x="781504" y="376969"/>
                </a:cubicBezTo>
                <a:cubicBezTo>
                  <a:pt x="879192" y="442090"/>
                  <a:pt x="1237381" y="393249"/>
                  <a:pt x="1237381" y="393249"/>
                </a:cubicBezTo>
                <a:lnTo>
                  <a:pt x="1237381" y="393249"/>
                </a:lnTo>
              </a:path>
            </a:pathLst>
          </a:custGeom>
          <a:ln>
            <a:solidFill>
              <a:srgbClr val="0432FF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BB7BB4CE-F701-8342-8FB8-B4DFA1675116}"/>
              </a:ext>
            </a:extLst>
          </p:cNvPr>
          <p:cNvSpPr/>
          <p:nvPr/>
        </p:nvSpPr>
        <p:spPr>
          <a:xfrm rot="18916175" flipV="1">
            <a:off x="2099610" y="4561641"/>
            <a:ext cx="1003505" cy="206337"/>
          </a:xfrm>
          <a:custGeom>
            <a:avLst/>
            <a:gdLst>
              <a:gd name="connsiteX0" fmla="*/ 0 w 1237381"/>
              <a:gd name="connsiteY0" fmla="*/ 295568 h 596295"/>
              <a:gd name="connsiteX1" fmla="*/ 130251 w 1237381"/>
              <a:gd name="connsiteY1" fmla="*/ 588610 h 596295"/>
              <a:gd name="connsiteX2" fmla="*/ 293064 w 1237381"/>
              <a:gd name="connsiteY2" fmla="*/ 18806 h 596295"/>
              <a:gd name="connsiteX3" fmla="*/ 504721 w 1237381"/>
              <a:gd name="connsiteY3" fmla="*/ 588610 h 596295"/>
              <a:gd name="connsiteX4" fmla="*/ 651253 w 1237381"/>
              <a:gd name="connsiteY4" fmla="*/ 2526 h 596295"/>
              <a:gd name="connsiteX5" fmla="*/ 781504 w 1237381"/>
              <a:gd name="connsiteY5" fmla="*/ 376969 h 596295"/>
              <a:gd name="connsiteX6" fmla="*/ 1237381 w 1237381"/>
              <a:gd name="connsiteY6" fmla="*/ 393249 h 596295"/>
              <a:gd name="connsiteX7" fmla="*/ 1237381 w 1237381"/>
              <a:gd name="connsiteY7" fmla="*/ 393249 h 596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7381" h="596295">
                <a:moveTo>
                  <a:pt x="0" y="295568"/>
                </a:moveTo>
                <a:cubicBezTo>
                  <a:pt x="40703" y="465152"/>
                  <a:pt x="81407" y="634737"/>
                  <a:pt x="130251" y="588610"/>
                </a:cubicBezTo>
                <a:cubicBezTo>
                  <a:pt x="179095" y="542483"/>
                  <a:pt x="230652" y="18806"/>
                  <a:pt x="293064" y="18806"/>
                </a:cubicBezTo>
                <a:cubicBezTo>
                  <a:pt x="355476" y="18806"/>
                  <a:pt x="445023" y="591323"/>
                  <a:pt x="504721" y="588610"/>
                </a:cubicBezTo>
                <a:cubicBezTo>
                  <a:pt x="564419" y="585897"/>
                  <a:pt x="605123" y="37799"/>
                  <a:pt x="651253" y="2526"/>
                </a:cubicBezTo>
                <a:cubicBezTo>
                  <a:pt x="697383" y="-32747"/>
                  <a:pt x="683816" y="311849"/>
                  <a:pt x="781504" y="376969"/>
                </a:cubicBezTo>
                <a:cubicBezTo>
                  <a:pt x="879192" y="442090"/>
                  <a:pt x="1237381" y="393249"/>
                  <a:pt x="1237381" y="393249"/>
                </a:cubicBezTo>
                <a:lnTo>
                  <a:pt x="1237381" y="393249"/>
                </a:lnTo>
              </a:path>
            </a:pathLst>
          </a:custGeom>
          <a:ln>
            <a:solidFill>
              <a:srgbClr val="0432FF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AE5AF478-76B2-8344-BFF8-D4D4BA9B67EB}"/>
              </a:ext>
            </a:extLst>
          </p:cNvPr>
          <p:cNvSpPr/>
          <p:nvPr/>
        </p:nvSpPr>
        <p:spPr>
          <a:xfrm flipV="1">
            <a:off x="6459341" y="3467629"/>
            <a:ext cx="1003505" cy="206337"/>
          </a:xfrm>
          <a:custGeom>
            <a:avLst/>
            <a:gdLst>
              <a:gd name="connsiteX0" fmla="*/ 0 w 1237381"/>
              <a:gd name="connsiteY0" fmla="*/ 295568 h 596295"/>
              <a:gd name="connsiteX1" fmla="*/ 130251 w 1237381"/>
              <a:gd name="connsiteY1" fmla="*/ 588610 h 596295"/>
              <a:gd name="connsiteX2" fmla="*/ 293064 w 1237381"/>
              <a:gd name="connsiteY2" fmla="*/ 18806 h 596295"/>
              <a:gd name="connsiteX3" fmla="*/ 504721 w 1237381"/>
              <a:gd name="connsiteY3" fmla="*/ 588610 h 596295"/>
              <a:gd name="connsiteX4" fmla="*/ 651253 w 1237381"/>
              <a:gd name="connsiteY4" fmla="*/ 2526 h 596295"/>
              <a:gd name="connsiteX5" fmla="*/ 781504 w 1237381"/>
              <a:gd name="connsiteY5" fmla="*/ 376969 h 596295"/>
              <a:gd name="connsiteX6" fmla="*/ 1237381 w 1237381"/>
              <a:gd name="connsiteY6" fmla="*/ 393249 h 596295"/>
              <a:gd name="connsiteX7" fmla="*/ 1237381 w 1237381"/>
              <a:gd name="connsiteY7" fmla="*/ 393249 h 596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7381" h="596295">
                <a:moveTo>
                  <a:pt x="0" y="295568"/>
                </a:moveTo>
                <a:cubicBezTo>
                  <a:pt x="40703" y="465152"/>
                  <a:pt x="81407" y="634737"/>
                  <a:pt x="130251" y="588610"/>
                </a:cubicBezTo>
                <a:cubicBezTo>
                  <a:pt x="179095" y="542483"/>
                  <a:pt x="230652" y="18806"/>
                  <a:pt x="293064" y="18806"/>
                </a:cubicBezTo>
                <a:cubicBezTo>
                  <a:pt x="355476" y="18806"/>
                  <a:pt x="445023" y="591323"/>
                  <a:pt x="504721" y="588610"/>
                </a:cubicBezTo>
                <a:cubicBezTo>
                  <a:pt x="564419" y="585897"/>
                  <a:pt x="605123" y="37799"/>
                  <a:pt x="651253" y="2526"/>
                </a:cubicBezTo>
                <a:cubicBezTo>
                  <a:pt x="697383" y="-32747"/>
                  <a:pt x="683816" y="311849"/>
                  <a:pt x="781504" y="376969"/>
                </a:cubicBezTo>
                <a:cubicBezTo>
                  <a:pt x="879192" y="442090"/>
                  <a:pt x="1237381" y="393249"/>
                  <a:pt x="1237381" y="393249"/>
                </a:cubicBezTo>
                <a:lnTo>
                  <a:pt x="1237381" y="393249"/>
                </a:lnTo>
              </a:path>
            </a:pathLst>
          </a:custGeom>
          <a:ln>
            <a:solidFill>
              <a:srgbClr val="00B05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A2B86DB-863B-734C-86EB-1A18C6977CE4}"/>
                  </a:ext>
                </a:extLst>
              </p:cNvPr>
              <p:cNvSpPr txBox="1"/>
              <p:nvPr/>
            </p:nvSpPr>
            <p:spPr>
              <a:xfrm rot="823821">
                <a:off x="7601085" y="3359649"/>
                <a:ext cx="121969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d>
                        </m:e>
                      </m:d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"/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sz="24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A2B86DB-863B-734C-86EB-1A18C6977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823821">
                <a:off x="7601085" y="3359649"/>
                <a:ext cx="1219693" cy="369332"/>
              </a:xfrm>
              <a:prstGeom prst="rect">
                <a:avLst/>
              </a:prstGeom>
              <a:blipFill>
                <a:blip r:embed="rId7"/>
                <a:stretch>
                  <a:fillRect l="-57426" t="-113462" r="-43564" b="-155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Picture 14" descr="Cat Animal Kitty - Free vector graphic on Pixabay">
            <a:extLst>
              <a:ext uri="{FF2B5EF4-FFF2-40B4-BE49-F238E27FC236}">
                <a16:creationId xmlns:a16="http://schemas.microsoft.com/office/drawing/2014/main" id="{F050D0E9-5DED-E84D-9328-2FEE05105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5911">
            <a:off x="6916292" y="4858715"/>
            <a:ext cx="1397602" cy="101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Freeform 36">
            <a:extLst>
              <a:ext uri="{FF2B5EF4-FFF2-40B4-BE49-F238E27FC236}">
                <a16:creationId xmlns:a16="http://schemas.microsoft.com/office/drawing/2014/main" id="{AC8BD063-3348-E042-AC5C-B1DC82BE7377}"/>
              </a:ext>
            </a:extLst>
          </p:cNvPr>
          <p:cNvSpPr/>
          <p:nvPr/>
        </p:nvSpPr>
        <p:spPr>
          <a:xfrm rot="2587039" flipV="1">
            <a:off x="6241627" y="4455067"/>
            <a:ext cx="1003505" cy="206337"/>
          </a:xfrm>
          <a:custGeom>
            <a:avLst/>
            <a:gdLst>
              <a:gd name="connsiteX0" fmla="*/ 0 w 1237381"/>
              <a:gd name="connsiteY0" fmla="*/ 295568 h 596295"/>
              <a:gd name="connsiteX1" fmla="*/ 130251 w 1237381"/>
              <a:gd name="connsiteY1" fmla="*/ 588610 h 596295"/>
              <a:gd name="connsiteX2" fmla="*/ 293064 w 1237381"/>
              <a:gd name="connsiteY2" fmla="*/ 18806 h 596295"/>
              <a:gd name="connsiteX3" fmla="*/ 504721 w 1237381"/>
              <a:gd name="connsiteY3" fmla="*/ 588610 h 596295"/>
              <a:gd name="connsiteX4" fmla="*/ 651253 w 1237381"/>
              <a:gd name="connsiteY4" fmla="*/ 2526 h 596295"/>
              <a:gd name="connsiteX5" fmla="*/ 781504 w 1237381"/>
              <a:gd name="connsiteY5" fmla="*/ 376969 h 596295"/>
              <a:gd name="connsiteX6" fmla="*/ 1237381 w 1237381"/>
              <a:gd name="connsiteY6" fmla="*/ 393249 h 596295"/>
              <a:gd name="connsiteX7" fmla="*/ 1237381 w 1237381"/>
              <a:gd name="connsiteY7" fmla="*/ 393249 h 596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7381" h="596295">
                <a:moveTo>
                  <a:pt x="0" y="295568"/>
                </a:moveTo>
                <a:cubicBezTo>
                  <a:pt x="40703" y="465152"/>
                  <a:pt x="81407" y="634737"/>
                  <a:pt x="130251" y="588610"/>
                </a:cubicBezTo>
                <a:cubicBezTo>
                  <a:pt x="179095" y="542483"/>
                  <a:pt x="230652" y="18806"/>
                  <a:pt x="293064" y="18806"/>
                </a:cubicBezTo>
                <a:cubicBezTo>
                  <a:pt x="355476" y="18806"/>
                  <a:pt x="445023" y="591323"/>
                  <a:pt x="504721" y="588610"/>
                </a:cubicBezTo>
                <a:cubicBezTo>
                  <a:pt x="564419" y="585897"/>
                  <a:pt x="605123" y="37799"/>
                  <a:pt x="651253" y="2526"/>
                </a:cubicBezTo>
                <a:cubicBezTo>
                  <a:pt x="697383" y="-32747"/>
                  <a:pt x="683816" y="311849"/>
                  <a:pt x="781504" y="376969"/>
                </a:cubicBezTo>
                <a:cubicBezTo>
                  <a:pt x="879192" y="442090"/>
                  <a:pt x="1237381" y="393249"/>
                  <a:pt x="1237381" y="393249"/>
                </a:cubicBezTo>
                <a:lnTo>
                  <a:pt x="1237381" y="393249"/>
                </a:lnTo>
              </a:path>
            </a:pathLst>
          </a:custGeom>
          <a:ln>
            <a:solidFill>
              <a:srgbClr val="00B05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12" descr="Dynamical Properties of the Superposition of Two Finite Trio Coherent States">
            <a:extLst>
              <a:ext uri="{FF2B5EF4-FFF2-40B4-BE49-F238E27FC236}">
                <a16:creationId xmlns:a16="http://schemas.microsoft.com/office/drawing/2014/main" id="{440F32D3-9A6C-0D42-A78B-43A60B043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" t="1363" r="58691" b="54759"/>
          <a:stretch/>
        </p:blipFill>
        <p:spPr bwMode="auto">
          <a:xfrm rot="661689">
            <a:off x="7092042" y="807076"/>
            <a:ext cx="1384552" cy="119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Freeform 41">
            <a:extLst>
              <a:ext uri="{FF2B5EF4-FFF2-40B4-BE49-F238E27FC236}">
                <a16:creationId xmlns:a16="http://schemas.microsoft.com/office/drawing/2014/main" id="{F0EC7BBD-672F-B044-8D41-7C9AEC45ED62}"/>
              </a:ext>
            </a:extLst>
          </p:cNvPr>
          <p:cNvSpPr/>
          <p:nvPr/>
        </p:nvSpPr>
        <p:spPr>
          <a:xfrm rot="19603545" flipV="1">
            <a:off x="6138214" y="2395386"/>
            <a:ext cx="1003505" cy="206337"/>
          </a:xfrm>
          <a:custGeom>
            <a:avLst/>
            <a:gdLst>
              <a:gd name="connsiteX0" fmla="*/ 0 w 1237381"/>
              <a:gd name="connsiteY0" fmla="*/ 295568 h 596295"/>
              <a:gd name="connsiteX1" fmla="*/ 130251 w 1237381"/>
              <a:gd name="connsiteY1" fmla="*/ 588610 h 596295"/>
              <a:gd name="connsiteX2" fmla="*/ 293064 w 1237381"/>
              <a:gd name="connsiteY2" fmla="*/ 18806 h 596295"/>
              <a:gd name="connsiteX3" fmla="*/ 504721 w 1237381"/>
              <a:gd name="connsiteY3" fmla="*/ 588610 h 596295"/>
              <a:gd name="connsiteX4" fmla="*/ 651253 w 1237381"/>
              <a:gd name="connsiteY4" fmla="*/ 2526 h 596295"/>
              <a:gd name="connsiteX5" fmla="*/ 781504 w 1237381"/>
              <a:gd name="connsiteY5" fmla="*/ 376969 h 596295"/>
              <a:gd name="connsiteX6" fmla="*/ 1237381 w 1237381"/>
              <a:gd name="connsiteY6" fmla="*/ 393249 h 596295"/>
              <a:gd name="connsiteX7" fmla="*/ 1237381 w 1237381"/>
              <a:gd name="connsiteY7" fmla="*/ 393249 h 596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7381" h="596295">
                <a:moveTo>
                  <a:pt x="0" y="295568"/>
                </a:moveTo>
                <a:cubicBezTo>
                  <a:pt x="40703" y="465152"/>
                  <a:pt x="81407" y="634737"/>
                  <a:pt x="130251" y="588610"/>
                </a:cubicBezTo>
                <a:cubicBezTo>
                  <a:pt x="179095" y="542483"/>
                  <a:pt x="230652" y="18806"/>
                  <a:pt x="293064" y="18806"/>
                </a:cubicBezTo>
                <a:cubicBezTo>
                  <a:pt x="355476" y="18806"/>
                  <a:pt x="445023" y="591323"/>
                  <a:pt x="504721" y="588610"/>
                </a:cubicBezTo>
                <a:cubicBezTo>
                  <a:pt x="564419" y="585897"/>
                  <a:pt x="605123" y="37799"/>
                  <a:pt x="651253" y="2526"/>
                </a:cubicBezTo>
                <a:cubicBezTo>
                  <a:pt x="697383" y="-32747"/>
                  <a:pt x="683816" y="311849"/>
                  <a:pt x="781504" y="376969"/>
                </a:cubicBezTo>
                <a:cubicBezTo>
                  <a:pt x="879192" y="442090"/>
                  <a:pt x="1237381" y="393249"/>
                  <a:pt x="1237381" y="393249"/>
                </a:cubicBezTo>
                <a:lnTo>
                  <a:pt x="1237381" y="393249"/>
                </a:lnTo>
              </a:path>
            </a:pathLst>
          </a:custGeom>
          <a:ln>
            <a:solidFill>
              <a:srgbClr val="00B05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FB4C86-4F51-4B48-8A51-1E9B7B666107}"/>
              </a:ext>
            </a:extLst>
          </p:cNvPr>
          <p:cNvSpPr/>
          <p:nvPr/>
        </p:nvSpPr>
        <p:spPr>
          <a:xfrm>
            <a:off x="3586182" y="4855132"/>
            <a:ext cx="2095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n-US" dirty="0">
                <a:latin typeface="Helvetica"/>
                <a:cs typeface="Helvetica"/>
              </a:rPr>
              <a:t>At some later time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DB1E927-B884-CB43-9D28-8AC14C32042D}"/>
              </a:ext>
            </a:extLst>
          </p:cNvPr>
          <p:cNvSpPr/>
          <p:nvPr/>
        </p:nvSpPr>
        <p:spPr>
          <a:xfrm>
            <a:off x="199267" y="6361159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n-US" dirty="0">
                <a:latin typeface="Helvetica"/>
                <a:cs typeface="Helvetica"/>
              </a:rPr>
              <a:t>Initial cavity state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79FA38B-8D0E-BF46-B795-24B501A6BDDA}"/>
              </a:ext>
            </a:extLst>
          </p:cNvPr>
          <p:cNvSpPr/>
          <p:nvPr/>
        </p:nvSpPr>
        <p:spPr>
          <a:xfrm>
            <a:off x="6815948" y="6292333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n-US" dirty="0">
                <a:latin typeface="Helvetica"/>
                <a:cs typeface="Helvetica"/>
              </a:rPr>
              <a:t>Final cavity state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61B035-2CE4-51AA-CE04-ECDC596E71C0}"/>
              </a:ext>
            </a:extLst>
          </p:cNvPr>
          <p:cNvSpPr/>
          <p:nvPr/>
        </p:nvSpPr>
        <p:spPr>
          <a:xfrm>
            <a:off x="3431012" y="4101078"/>
            <a:ext cx="23294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n-US" sz="1600" dirty="0">
                <a:solidFill>
                  <a:srgbClr val="0432FF"/>
                </a:solidFill>
                <a:latin typeface="Helvetica"/>
                <a:cs typeface="Helvetica"/>
              </a:rPr>
              <a:t>Atomic frequency comb</a:t>
            </a:r>
          </a:p>
          <a:p>
            <a:pPr algn="ctr" defTabSz="914400"/>
            <a:r>
              <a:rPr lang="en-US" sz="1600" dirty="0">
                <a:solidFill>
                  <a:srgbClr val="0432FF"/>
                </a:solidFill>
                <a:latin typeface="Helvetica"/>
                <a:cs typeface="Helvetica"/>
              </a:rPr>
              <a:t>(~100 spins)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87ACD577-5348-F3FC-6FB3-C8D7B574F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9144000" cy="836712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003E74"/>
                </a:solidFill>
                <a:latin typeface="Helvetica"/>
                <a:cs typeface="Helvetica"/>
              </a:rPr>
              <a:t>Transferring information to collective states</a:t>
            </a:r>
          </a:p>
        </p:txBody>
      </p:sp>
    </p:spTree>
    <p:extLst>
      <p:ext uri="{BB962C8B-B14F-4D97-AF65-F5344CB8AC3E}">
        <p14:creationId xmlns:p14="http://schemas.microsoft.com/office/powerpoint/2010/main" val="5913525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3" grpId="0" animBg="1"/>
      <p:bldP spid="34" grpId="0" animBg="1"/>
      <p:bldP spid="36" grpId="0" animBg="1"/>
      <p:bldP spid="38" grpId="0" animBg="1"/>
      <p:bldP spid="39" grpId="0"/>
      <p:bldP spid="37" grpId="0" animBg="1"/>
      <p:bldP spid="42" grpId="0" animBg="1"/>
      <p:bldP spid="18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4E4C2D-013E-ED4F-AC28-39D382F6E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71" y="1336309"/>
            <a:ext cx="9104329" cy="3171371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E63700A-6719-334C-AF9C-D4EACBF6C965}"/>
              </a:ext>
            </a:extLst>
          </p:cNvPr>
          <p:cNvCxnSpPr>
            <a:cxnSpLocks/>
          </p:cNvCxnSpPr>
          <p:nvPr/>
        </p:nvCxnSpPr>
        <p:spPr>
          <a:xfrm flipV="1">
            <a:off x="1961535" y="3931564"/>
            <a:ext cx="1616961" cy="1141881"/>
          </a:xfrm>
          <a:prstGeom prst="straightConnector1">
            <a:avLst/>
          </a:prstGeom>
          <a:ln w="63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0F88570-1753-814F-98DF-166FD8B5A452}"/>
                  </a:ext>
                </a:extLst>
              </p:cNvPr>
              <p:cNvSpPr/>
              <p:nvPr/>
            </p:nvSpPr>
            <p:spPr>
              <a:xfrm>
                <a:off x="698487" y="5168322"/>
                <a:ext cx="2214548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914400"/>
                <a:r>
                  <a:rPr lang="en-US" sz="1600" dirty="0">
                    <a:latin typeface="Helvetica"/>
                    <a:cs typeface="Helvetica"/>
                  </a:rPr>
                  <a:t>Wigner function at initial time, i.e., </a:t>
                </a:r>
              </a:p>
              <a:p>
                <a:pPr algn="ctr"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 smtClean="0">
                          <a:latin typeface="Cambria Math" panose="02040503050406030204" pitchFamily="18" charset="0"/>
                          <a:cs typeface="Helvetica"/>
                        </a:rPr>
                        <m:t>𝑡</m:t>
                      </m:r>
                      <m:r>
                        <a:rPr lang="en-US" sz="1600" i="1" dirty="0" smtClean="0">
                          <a:latin typeface="Cambria Math" panose="02040503050406030204" pitchFamily="18" charset="0"/>
                          <a:cs typeface="Helvetica"/>
                        </a:rPr>
                        <m:t>=0</m:t>
                      </m:r>
                    </m:oMath>
                  </m:oMathPara>
                </a14:m>
                <a:endParaRPr lang="en-US" sz="1600" dirty="0">
                  <a:latin typeface="Helvetica"/>
                  <a:cs typeface="Helvetica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0F88570-1753-814F-98DF-166FD8B5A4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487" y="5168322"/>
                <a:ext cx="2214548" cy="830997"/>
              </a:xfrm>
              <a:prstGeom prst="rect">
                <a:avLst/>
              </a:prstGeom>
              <a:blipFill>
                <a:blip r:embed="rId4"/>
                <a:stretch>
                  <a:fillRect t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7F08760-C1BE-1942-9045-1871D0A347F4}"/>
              </a:ext>
            </a:extLst>
          </p:cNvPr>
          <p:cNvCxnSpPr>
            <a:cxnSpLocks/>
          </p:cNvCxnSpPr>
          <p:nvPr/>
        </p:nvCxnSpPr>
        <p:spPr>
          <a:xfrm flipV="1">
            <a:off x="4547324" y="2875651"/>
            <a:ext cx="0" cy="2316835"/>
          </a:xfrm>
          <a:prstGeom prst="straightConnector1">
            <a:avLst/>
          </a:prstGeom>
          <a:ln w="63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419A3DD-65E5-444E-848D-7D5C35DF183B}"/>
                  </a:ext>
                </a:extLst>
              </p:cNvPr>
              <p:cNvSpPr/>
              <p:nvPr/>
            </p:nvSpPr>
            <p:spPr>
              <a:xfrm>
                <a:off x="3463458" y="5157436"/>
                <a:ext cx="2214548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914400"/>
                <a:r>
                  <a:rPr lang="en-US" sz="1600" dirty="0">
                    <a:latin typeface="Helvetica"/>
                    <a:cs typeface="Helvetica"/>
                  </a:rPr>
                  <a:t>Parity transformation at the first revival</a:t>
                </a:r>
              </a:p>
              <a:p>
                <a:pPr algn="ctr"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 smtClean="0">
                          <a:latin typeface="Cambria Math" panose="02040503050406030204" pitchFamily="18" charset="0"/>
                          <a:cs typeface="Helvetica"/>
                        </a:rPr>
                        <m:t>𝑡</m:t>
                      </m:r>
                      <m:r>
                        <a:rPr lang="en-US" sz="1600" i="1" dirty="0" smtClean="0">
                          <a:latin typeface="Cambria Math" panose="02040503050406030204" pitchFamily="18" charset="0"/>
                          <a:cs typeface="Helvetica"/>
                        </a:rPr>
                        <m:t>=1</m:t>
                      </m:r>
                    </m:oMath>
                  </m:oMathPara>
                </a14:m>
                <a:endParaRPr lang="en-US" sz="1600" dirty="0">
                  <a:latin typeface="Helvetica"/>
                  <a:cs typeface="Helvetica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419A3DD-65E5-444E-848D-7D5C35DF1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3458" y="5157436"/>
                <a:ext cx="2214548" cy="830997"/>
              </a:xfrm>
              <a:prstGeom prst="rect">
                <a:avLst/>
              </a:prstGeom>
              <a:blipFill>
                <a:blip r:embed="rId5"/>
                <a:stretch>
                  <a:fillRect t="-3030" r="-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EAAEEA8-2538-0249-A5C6-9A170E9FC8AE}"/>
              </a:ext>
            </a:extLst>
          </p:cNvPr>
          <p:cNvCxnSpPr>
            <a:cxnSpLocks/>
          </p:cNvCxnSpPr>
          <p:nvPr/>
        </p:nvCxnSpPr>
        <p:spPr>
          <a:xfrm flipH="1" flipV="1">
            <a:off x="5401853" y="3109695"/>
            <a:ext cx="1962333" cy="2017476"/>
          </a:xfrm>
          <a:prstGeom prst="straightConnector1">
            <a:avLst/>
          </a:prstGeom>
          <a:ln w="63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BA6E593-E8D5-D14D-998E-F959CCD7CF93}"/>
                  </a:ext>
                </a:extLst>
              </p:cNvPr>
              <p:cNvSpPr/>
              <p:nvPr/>
            </p:nvSpPr>
            <p:spPr>
              <a:xfrm>
                <a:off x="6342729" y="5146550"/>
                <a:ext cx="2214548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914400"/>
                <a:r>
                  <a:rPr lang="en-US" sz="1600" dirty="0">
                    <a:latin typeface="Helvetica"/>
                    <a:cs typeface="Helvetica"/>
                  </a:rPr>
                  <a:t>Original state with good fidelity</a:t>
                </a:r>
              </a:p>
              <a:p>
                <a:pPr algn="ctr"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 smtClean="0">
                          <a:latin typeface="Cambria Math" panose="02040503050406030204" pitchFamily="18" charset="0"/>
                          <a:cs typeface="Helvetica"/>
                        </a:rPr>
                        <m:t>𝑡</m:t>
                      </m:r>
                      <m:r>
                        <a:rPr lang="en-US" sz="1600" i="1" dirty="0" smtClean="0">
                          <a:latin typeface="Cambria Math" panose="02040503050406030204" pitchFamily="18" charset="0"/>
                          <a:cs typeface="Helvetica"/>
                        </a:rPr>
                        <m:t>=2</m:t>
                      </m:r>
                    </m:oMath>
                  </m:oMathPara>
                </a14:m>
                <a:endParaRPr lang="en-US" sz="1600" dirty="0">
                  <a:latin typeface="Helvetica"/>
                  <a:cs typeface="Helvetica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BA6E593-E8D5-D14D-998E-F959CCD7CF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2729" y="5146550"/>
                <a:ext cx="2214548" cy="830997"/>
              </a:xfrm>
              <a:prstGeom prst="rect">
                <a:avLst/>
              </a:prstGeom>
              <a:blipFill>
                <a:blip r:embed="rId6"/>
                <a:stretch>
                  <a:fillRect t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el 1">
            <a:extLst>
              <a:ext uri="{FF2B5EF4-FFF2-40B4-BE49-F238E27FC236}">
                <a16:creationId xmlns:a16="http://schemas.microsoft.com/office/drawing/2014/main" id="{47EB320B-3AEA-5EBB-BB2B-2AC9F4C77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9144000" cy="836712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003E74"/>
                </a:solidFill>
                <a:latin typeface="Helvetica"/>
                <a:cs typeface="Helvetica"/>
              </a:rPr>
              <a:t>Transferring information to collective states</a:t>
            </a:r>
          </a:p>
        </p:txBody>
      </p:sp>
    </p:spTree>
    <p:extLst>
      <p:ext uri="{BB962C8B-B14F-4D97-AF65-F5344CB8AC3E}">
        <p14:creationId xmlns:p14="http://schemas.microsoft.com/office/powerpoint/2010/main" val="5572209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">
            <a:extLst>
              <a:ext uri="{FF2B5EF4-FFF2-40B4-BE49-F238E27FC236}">
                <a16:creationId xmlns:a16="http://schemas.microsoft.com/office/drawing/2014/main" id="{9D7C5940-BCE7-19E5-0468-B3C59BDF5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003E74"/>
                </a:solidFill>
                <a:latin typeface="Helvetica"/>
                <a:cs typeface="Helvetica"/>
              </a:rPr>
              <a:t>Outline – collective states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F0345F9-3DC3-0BB6-B783-794FCF03B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3904" y="2754899"/>
            <a:ext cx="2696342" cy="17660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0AEC0F9-8A76-168B-6161-09989CA582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501" r="22873"/>
          <a:stretch/>
        </p:blipFill>
        <p:spPr>
          <a:xfrm>
            <a:off x="7577339" y="3628148"/>
            <a:ext cx="1245597" cy="13313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4DF6337-F719-D4E5-E3C3-D5AB403B19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725" r="48491"/>
          <a:stretch/>
        </p:blipFill>
        <p:spPr>
          <a:xfrm>
            <a:off x="1227577" y="5375230"/>
            <a:ext cx="2116913" cy="1118807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FC11D98-C764-B46C-BC6B-A0300DC64F9A}"/>
              </a:ext>
            </a:extLst>
          </p:cNvPr>
          <p:cNvGrpSpPr/>
          <p:nvPr/>
        </p:nvGrpSpPr>
        <p:grpSpPr>
          <a:xfrm>
            <a:off x="3666337" y="949180"/>
            <a:ext cx="1675589" cy="1107254"/>
            <a:chOff x="1140360" y="1931255"/>
            <a:chExt cx="2080183" cy="156210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0309B4D-E266-C6E9-C96A-6005B4A7E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0360" y="1931255"/>
              <a:ext cx="2080183" cy="1562100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B09564F-16D4-082B-15E9-651232ABB0A9}"/>
                </a:ext>
              </a:extLst>
            </p:cNvPr>
            <p:cNvSpPr/>
            <p:nvPr/>
          </p:nvSpPr>
          <p:spPr>
            <a:xfrm>
              <a:off x="1152518" y="1938465"/>
              <a:ext cx="283666" cy="241300"/>
            </a:xfrm>
            <a:prstGeom prst="rect">
              <a:avLst/>
            </a:prstGeom>
            <a:solidFill>
              <a:srgbClr val="7D806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Helvetica"/>
                <a:cs typeface="Helvetica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D6B6C61-4380-BDFA-16B7-C60F9F35727A}"/>
              </a:ext>
            </a:extLst>
          </p:cNvPr>
          <p:cNvGrpSpPr>
            <a:grpSpLocks noChangeAspect="1"/>
          </p:cNvGrpSpPr>
          <p:nvPr/>
        </p:nvGrpSpPr>
        <p:grpSpPr>
          <a:xfrm>
            <a:off x="4300899" y="5357620"/>
            <a:ext cx="2951505" cy="1046293"/>
            <a:chOff x="2391599" y="3234690"/>
            <a:chExt cx="3509375" cy="1244055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46873BF-B642-705C-57D9-2B30B7E38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4260769" y="3234690"/>
              <a:ext cx="1640205" cy="12440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6" name="Picture 2" descr="Rhodamine 6G - Wikipedia">
              <a:extLst>
                <a:ext uri="{FF2B5EF4-FFF2-40B4-BE49-F238E27FC236}">
                  <a16:creationId xmlns:a16="http://schemas.microsoft.com/office/drawing/2014/main" id="{82B5D1D8-9B43-FD96-2FB4-2AE906389E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1599" y="3310337"/>
              <a:ext cx="1763634" cy="116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FD18A08-CC34-B8F5-47C8-43DD58B36084}"/>
              </a:ext>
            </a:extLst>
          </p:cNvPr>
          <p:cNvGrpSpPr/>
          <p:nvPr/>
        </p:nvGrpSpPr>
        <p:grpSpPr>
          <a:xfrm>
            <a:off x="6442373" y="1652258"/>
            <a:ext cx="2134235" cy="1331370"/>
            <a:chOff x="347692" y="4647105"/>
            <a:chExt cx="2452365" cy="159609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816E8CA-1098-0BA9-0B5D-B2BB8974E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8157" y="4666722"/>
              <a:ext cx="2431900" cy="1576477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2F0E9BA-948E-D1F7-26E0-0DAE9A377623}"/>
                </a:ext>
              </a:extLst>
            </p:cNvPr>
            <p:cNvSpPr/>
            <p:nvPr/>
          </p:nvSpPr>
          <p:spPr>
            <a:xfrm flipH="1" flipV="1">
              <a:off x="347692" y="4647105"/>
              <a:ext cx="146164" cy="241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Helvetica"/>
                <a:cs typeface="Helvetica"/>
              </a:endParaRPr>
            </a:p>
          </p:txBody>
        </p:sp>
      </p:grpSp>
      <p:pic>
        <p:nvPicPr>
          <p:cNvPr id="34" name="Grafik 10" descr="hybrid.png">
            <a:extLst>
              <a:ext uri="{FF2B5EF4-FFF2-40B4-BE49-F238E27FC236}">
                <a16:creationId xmlns:a16="http://schemas.microsoft.com/office/drawing/2014/main" id="{0AB1DF5C-1CDE-C6B5-82F8-831A2F4E0145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04563" y="1752670"/>
            <a:ext cx="2134234" cy="1250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6A6D1A5-4015-A24C-BF32-64C4DFAC8F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6774" y="3832957"/>
            <a:ext cx="1395797" cy="921752"/>
          </a:xfrm>
          <a:prstGeom prst="rect">
            <a:avLst/>
          </a:prstGeom>
        </p:spPr>
      </p:pic>
      <p:sp>
        <p:nvSpPr>
          <p:cNvPr id="37" name="Text Box 8">
            <a:extLst>
              <a:ext uri="{FF2B5EF4-FFF2-40B4-BE49-F238E27FC236}">
                <a16:creationId xmlns:a16="http://schemas.microsoft.com/office/drawing/2014/main" id="{32D4868C-BAC0-49B8-EABB-57B7A1B31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3999" y="3011017"/>
            <a:ext cx="29515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>
              <a:defRPr/>
            </a:pPr>
            <a:r>
              <a:rPr lang="en-US" sz="1200" kern="0" dirty="0">
                <a:solidFill>
                  <a:srgbClr val="000090"/>
                </a:solidFill>
                <a:latin typeface="Helvetica"/>
                <a:cs typeface="Helvetica"/>
              </a:rPr>
              <a:t>Ensemble of NV spins </a:t>
            </a:r>
          </a:p>
          <a:p>
            <a:pPr algn="ctr" defTabSz="914400">
              <a:defRPr/>
            </a:pPr>
            <a:r>
              <a:rPr lang="en-US" sz="1200" kern="0" dirty="0">
                <a:solidFill>
                  <a:srgbClr val="000090"/>
                </a:solidFill>
                <a:latin typeface="Helvetica"/>
                <a:cs typeface="Helvetica"/>
              </a:rPr>
              <a:t>with MW resonator</a:t>
            </a:r>
          </a:p>
        </p:txBody>
      </p:sp>
      <p:sp>
        <p:nvSpPr>
          <p:cNvPr id="38" name="Text Box 8">
            <a:extLst>
              <a:ext uri="{FF2B5EF4-FFF2-40B4-BE49-F238E27FC236}">
                <a16:creationId xmlns:a16="http://schemas.microsoft.com/office/drawing/2014/main" id="{AA53D599-1DD8-8DB0-1569-F646F2DFA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1079" y="4793802"/>
            <a:ext cx="29515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>
              <a:defRPr/>
            </a:pPr>
            <a:r>
              <a:rPr lang="en-US" sz="1200" kern="0" dirty="0">
                <a:solidFill>
                  <a:srgbClr val="000090"/>
                </a:solidFill>
                <a:latin typeface="Helvetica"/>
                <a:cs typeface="Helvetica"/>
              </a:rPr>
              <a:t>Superconducting qubit</a:t>
            </a:r>
          </a:p>
          <a:p>
            <a:pPr algn="ctr" defTabSz="914400">
              <a:defRPr/>
            </a:pPr>
            <a:r>
              <a:rPr lang="en-US" sz="1200" kern="0" dirty="0">
                <a:solidFill>
                  <a:srgbClr val="000090"/>
                </a:solidFill>
                <a:latin typeface="Helvetica"/>
                <a:cs typeface="Helvetica"/>
              </a:rPr>
              <a:t>with MW resonator</a:t>
            </a:r>
          </a:p>
        </p:txBody>
      </p:sp>
      <p:sp>
        <p:nvSpPr>
          <p:cNvPr id="39" name="Text Box 8">
            <a:extLst>
              <a:ext uri="{FF2B5EF4-FFF2-40B4-BE49-F238E27FC236}">
                <a16:creationId xmlns:a16="http://schemas.microsoft.com/office/drawing/2014/main" id="{8D2B2197-737E-F711-5197-450CEB5AB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972" y="6461924"/>
            <a:ext cx="29515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>
              <a:defRPr/>
            </a:pPr>
            <a:r>
              <a:rPr lang="en-US" sz="1200" kern="0" dirty="0">
                <a:solidFill>
                  <a:srgbClr val="000090"/>
                </a:solidFill>
                <a:latin typeface="Helvetica"/>
                <a:cs typeface="Helvetica"/>
              </a:rPr>
              <a:t>Optomechanical system</a:t>
            </a:r>
          </a:p>
        </p:txBody>
      </p:sp>
      <p:sp>
        <p:nvSpPr>
          <p:cNvPr id="40" name="Text Box 8">
            <a:extLst>
              <a:ext uri="{FF2B5EF4-FFF2-40B4-BE49-F238E27FC236}">
                <a16:creationId xmlns:a16="http://schemas.microsoft.com/office/drawing/2014/main" id="{4A98C2EE-74ED-0D4E-358C-619779A8B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1467" y="6461925"/>
            <a:ext cx="29515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>
              <a:defRPr/>
            </a:pPr>
            <a:r>
              <a:rPr lang="en-US" sz="1200" kern="0" dirty="0">
                <a:solidFill>
                  <a:srgbClr val="000090"/>
                </a:solidFill>
                <a:latin typeface="Helvetica"/>
                <a:cs typeface="Helvetica"/>
              </a:rPr>
              <a:t>Molecules in a microcavity</a:t>
            </a:r>
          </a:p>
        </p:txBody>
      </p:sp>
      <p:sp>
        <p:nvSpPr>
          <p:cNvPr id="41" name="Text Box 8">
            <a:extLst>
              <a:ext uri="{FF2B5EF4-FFF2-40B4-BE49-F238E27FC236}">
                <a16:creationId xmlns:a16="http://schemas.microsoft.com/office/drawing/2014/main" id="{F150D5B2-569E-73EB-55EC-41C23B71B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2972" y="5038032"/>
            <a:ext cx="165433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>
              <a:defRPr/>
            </a:pPr>
            <a:r>
              <a:rPr lang="en-US" sz="1200" kern="0" dirty="0">
                <a:solidFill>
                  <a:srgbClr val="000090"/>
                </a:solidFill>
                <a:latin typeface="Helvetica"/>
                <a:cs typeface="Helvetica"/>
              </a:rPr>
              <a:t>BEC in a cavity</a:t>
            </a:r>
          </a:p>
        </p:txBody>
      </p:sp>
      <p:sp>
        <p:nvSpPr>
          <p:cNvPr id="42" name="Text Box 8">
            <a:extLst>
              <a:ext uri="{FF2B5EF4-FFF2-40B4-BE49-F238E27FC236}">
                <a16:creationId xmlns:a16="http://schemas.microsoft.com/office/drawing/2014/main" id="{61095EB7-C3BF-2A4F-FD8A-2F2813543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0174" y="2996845"/>
            <a:ext cx="16543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>
              <a:defRPr/>
            </a:pPr>
            <a:r>
              <a:rPr lang="en-US" sz="1200" kern="0" dirty="0">
                <a:solidFill>
                  <a:srgbClr val="000090"/>
                </a:solidFill>
                <a:latin typeface="Helvetica"/>
                <a:cs typeface="Helvetica"/>
              </a:rPr>
              <a:t>Magnetic structures in copper cavity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4B47AA3-138F-269E-8654-099F5DA49D9E}"/>
              </a:ext>
            </a:extLst>
          </p:cNvPr>
          <p:cNvSpPr txBox="1"/>
          <p:nvPr/>
        </p:nvSpPr>
        <p:spPr>
          <a:xfrm>
            <a:off x="3351299" y="2152246"/>
            <a:ext cx="23690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1200" kern="0" dirty="0">
                <a:solidFill>
                  <a:srgbClr val="000090"/>
                </a:solidFill>
                <a:latin typeface="Helvetica"/>
                <a:cs typeface="Helvetica"/>
              </a:rPr>
              <a:t>Rare earth spin ensemble</a:t>
            </a:r>
          </a:p>
        </p:txBody>
      </p:sp>
      <p:sp>
        <p:nvSpPr>
          <p:cNvPr id="45" name="Text Box 8">
            <a:extLst>
              <a:ext uri="{FF2B5EF4-FFF2-40B4-BE49-F238E27FC236}">
                <a16:creationId xmlns:a16="http://schemas.microsoft.com/office/drawing/2014/main" id="{A88ADF16-B620-ACDE-3EB2-9FB653939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4131" y="4416052"/>
            <a:ext cx="165433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>
              <a:defRPr/>
            </a:pPr>
            <a:r>
              <a:rPr lang="en-US" sz="1400" kern="0" dirty="0">
                <a:solidFill>
                  <a:srgbClr val="000090"/>
                </a:solidFill>
                <a:latin typeface="Helvetica"/>
                <a:cs typeface="Helvetica"/>
              </a:rPr>
              <a:t>Hybrid quantum systems</a:t>
            </a:r>
          </a:p>
        </p:txBody>
      </p:sp>
    </p:spTree>
    <p:extLst>
      <p:ext uri="{BB962C8B-B14F-4D97-AF65-F5344CB8AC3E}">
        <p14:creationId xmlns:p14="http://schemas.microsoft.com/office/powerpoint/2010/main" val="387699893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397DCD-13BF-A348-A7CB-0465CC575A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063"/>
          <a:stretch/>
        </p:blipFill>
        <p:spPr>
          <a:xfrm>
            <a:off x="5197642" y="973330"/>
            <a:ext cx="3015917" cy="551794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E84FA68-1B2B-DE4B-9F6D-037E5ACF9B2C}"/>
              </a:ext>
            </a:extLst>
          </p:cNvPr>
          <p:cNvSpPr/>
          <p:nvPr/>
        </p:nvSpPr>
        <p:spPr>
          <a:xfrm>
            <a:off x="114300" y="2474109"/>
            <a:ext cx="30697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1600" dirty="0">
                <a:latin typeface="Helvetica"/>
                <a:cs typeface="Helvetica"/>
              </a:rPr>
              <a:t>Fidelity of the revived state is dependent on the shape of the atomic frequency comb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4BE6945-94D2-FC46-AAF4-218019F82786}"/>
              </a:ext>
            </a:extLst>
          </p:cNvPr>
          <p:cNvGrpSpPr>
            <a:grpSpLocks noChangeAspect="1"/>
          </p:cNvGrpSpPr>
          <p:nvPr/>
        </p:nvGrpSpPr>
        <p:grpSpPr>
          <a:xfrm>
            <a:off x="228596" y="963386"/>
            <a:ext cx="2936555" cy="1240971"/>
            <a:chOff x="2416629" y="1567543"/>
            <a:chExt cx="4741796" cy="191413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4F6EACE-DB94-B44B-BDCA-4EEEEEF034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9079" r="18872"/>
            <a:stretch/>
          </p:blipFill>
          <p:spPr>
            <a:xfrm>
              <a:off x="2612571" y="1684278"/>
              <a:ext cx="4545854" cy="1797403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74DE973-7524-B34D-91E3-28CFC0B2F565}"/>
                </a:ext>
              </a:extLst>
            </p:cNvPr>
            <p:cNvSpPr/>
            <p:nvPr/>
          </p:nvSpPr>
          <p:spPr>
            <a:xfrm>
              <a:off x="2416629" y="1567543"/>
              <a:ext cx="277585" cy="12246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5011F1A-F79E-B047-9481-142FCEF76EB1}"/>
              </a:ext>
            </a:extLst>
          </p:cNvPr>
          <p:cNvCxnSpPr>
            <a:cxnSpLocks/>
          </p:cNvCxnSpPr>
          <p:nvPr/>
        </p:nvCxnSpPr>
        <p:spPr>
          <a:xfrm flipV="1">
            <a:off x="5054224" y="2250580"/>
            <a:ext cx="1616961" cy="1141881"/>
          </a:xfrm>
          <a:prstGeom prst="straightConnector1">
            <a:avLst/>
          </a:prstGeom>
          <a:ln w="63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4845B590-4D6B-F442-9B65-679174CB243D}"/>
              </a:ext>
            </a:extLst>
          </p:cNvPr>
          <p:cNvSpPr/>
          <p:nvPr/>
        </p:nvSpPr>
        <p:spPr>
          <a:xfrm>
            <a:off x="3084750" y="3424889"/>
            <a:ext cx="22145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1600" dirty="0">
                <a:latin typeface="Helvetica"/>
                <a:cs typeface="Helvetica"/>
              </a:rPr>
              <a:t>Adjusting the coupling strength in each tooth of the comb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025EB2A-42A3-5049-98B1-E33080BF4E46}"/>
              </a:ext>
            </a:extLst>
          </p:cNvPr>
          <p:cNvSpPr/>
          <p:nvPr/>
        </p:nvSpPr>
        <p:spPr>
          <a:xfrm>
            <a:off x="3089334" y="5224183"/>
            <a:ext cx="22145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1600" dirty="0">
                <a:latin typeface="Helvetica"/>
                <a:cs typeface="Helvetica"/>
              </a:rPr>
              <a:t>High fidelity at the output even at 4</a:t>
            </a:r>
            <a:r>
              <a:rPr lang="en-US" sz="1600" baseline="30000" dirty="0">
                <a:latin typeface="Helvetica"/>
                <a:cs typeface="Helvetica"/>
              </a:rPr>
              <a:t>th</a:t>
            </a:r>
            <a:r>
              <a:rPr lang="en-US" sz="1600" dirty="0">
                <a:latin typeface="Helvetica"/>
                <a:cs typeface="Helvetica"/>
              </a:rPr>
              <a:t> revival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BE42545-3337-994A-B5A1-F7627CC678C7}"/>
              </a:ext>
            </a:extLst>
          </p:cNvPr>
          <p:cNvCxnSpPr>
            <a:cxnSpLocks/>
          </p:cNvCxnSpPr>
          <p:nvPr/>
        </p:nvCxnSpPr>
        <p:spPr>
          <a:xfrm flipV="1">
            <a:off x="5015124" y="4171950"/>
            <a:ext cx="2671551" cy="1499816"/>
          </a:xfrm>
          <a:prstGeom prst="straightConnector1">
            <a:avLst/>
          </a:prstGeom>
          <a:ln w="63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A9623934-A734-2B4D-B9F8-05A5BABEC428}"/>
              </a:ext>
            </a:extLst>
          </p:cNvPr>
          <p:cNvSpPr>
            <a:spLocks noChangeAspect="1"/>
          </p:cNvSpPr>
          <p:nvPr/>
        </p:nvSpPr>
        <p:spPr>
          <a:xfrm>
            <a:off x="7530844" y="3703944"/>
            <a:ext cx="717080" cy="717778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124366-A98C-4A4B-A516-864792DFFB79}"/>
              </a:ext>
            </a:extLst>
          </p:cNvPr>
          <p:cNvGrpSpPr/>
          <p:nvPr/>
        </p:nvGrpSpPr>
        <p:grpSpPr>
          <a:xfrm>
            <a:off x="220575" y="4011248"/>
            <a:ext cx="2936555" cy="1329341"/>
            <a:chOff x="220575" y="4011248"/>
            <a:chExt cx="2936555" cy="1329341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1FA16C2-3C65-2D41-AA99-E917B6ED12D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0575" y="4099618"/>
              <a:ext cx="2936555" cy="1240971"/>
              <a:chOff x="2416629" y="1567543"/>
              <a:chExt cx="4741796" cy="1914138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60181C6E-3514-9A43-B759-96E9D49CE3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9079" r="18872"/>
              <a:stretch/>
            </p:blipFill>
            <p:spPr>
              <a:xfrm>
                <a:off x="2612571" y="1684278"/>
                <a:ext cx="4545854" cy="1797403"/>
              </a:xfrm>
              <a:prstGeom prst="rect">
                <a:avLst/>
              </a:prstGeom>
            </p:spPr>
          </p:pic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93F7F94-C4F7-F441-A32E-FBA91244D298}"/>
                  </a:ext>
                </a:extLst>
              </p:cNvPr>
              <p:cNvSpPr/>
              <p:nvPr/>
            </p:nvSpPr>
            <p:spPr>
              <a:xfrm>
                <a:off x="2416629" y="1567543"/>
                <a:ext cx="277585" cy="12246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1E8E170-4092-1A40-8E69-CCFC793E381D}"/>
                </a:ext>
              </a:extLst>
            </p:cNvPr>
            <p:cNvSpPr/>
            <p:nvPr/>
          </p:nvSpPr>
          <p:spPr>
            <a:xfrm>
              <a:off x="372140" y="4145926"/>
              <a:ext cx="2562446" cy="213423"/>
            </a:xfrm>
            <a:custGeom>
              <a:avLst/>
              <a:gdLst>
                <a:gd name="connsiteX0" fmla="*/ 0 w 2509284"/>
                <a:gd name="connsiteY0" fmla="*/ 266586 h 341014"/>
                <a:gd name="connsiteX1" fmla="*/ 1201479 w 2509284"/>
                <a:gd name="connsiteY1" fmla="*/ 772 h 341014"/>
                <a:gd name="connsiteX2" fmla="*/ 2509284 w 2509284"/>
                <a:gd name="connsiteY2" fmla="*/ 341014 h 341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284" h="341014">
                  <a:moveTo>
                    <a:pt x="0" y="266586"/>
                  </a:moveTo>
                  <a:cubicBezTo>
                    <a:pt x="391632" y="127476"/>
                    <a:pt x="783265" y="-11633"/>
                    <a:pt x="1201479" y="772"/>
                  </a:cubicBezTo>
                  <a:cubicBezTo>
                    <a:pt x="1619693" y="13177"/>
                    <a:pt x="2064488" y="177095"/>
                    <a:pt x="2509284" y="341014"/>
                  </a:cubicBezTo>
                </a:path>
              </a:pathLst>
            </a:custGeom>
            <a:noFill/>
            <a:ln w="1270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EFE45976-3DF1-8844-9235-3323464A355D}"/>
                </a:ext>
              </a:extLst>
            </p:cNvPr>
            <p:cNvSpPr/>
            <p:nvPr/>
          </p:nvSpPr>
          <p:spPr>
            <a:xfrm>
              <a:off x="389749" y="4234531"/>
              <a:ext cx="2555357" cy="507590"/>
            </a:xfrm>
            <a:custGeom>
              <a:avLst/>
              <a:gdLst>
                <a:gd name="connsiteX0" fmla="*/ 0 w 2509284"/>
                <a:gd name="connsiteY0" fmla="*/ 266586 h 341014"/>
                <a:gd name="connsiteX1" fmla="*/ 1201479 w 2509284"/>
                <a:gd name="connsiteY1" fmla="*/ 772 h 341014"/>
                <a:gd name="connsiteX2" fmla="*/ 2509284 w 2509284"/>
                <a:gd name="connsiteY2" fmla="*/ 341014 h 341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284" h="341014">
                  <a:moveTo>
                    <a:pt x="0" y="266586"/>
                  </a:moveTo>
                  <a:cubicBezTo>
                    <a:pt x="391632" y="127476"/>
                    <a:pt x="783265" y="-11633"/>
                    <a:pt x="1201479" y="772"/>
                  </a:cubicBezTo>
                  <a:cubicBezTo>
                    <a:pt x="1619693" y="13177"/>
                    <a:pt x="2064488" y="177095"/>
                    <a:pt x="2509284" y="341014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D29F986A-2A66-5A41-8315-1FA15910FD36}"/>
                </a:ext>
              </a:extLst>
            </p:cNvPr>
            <p:cNvSpPr/>
            <p:nvPr/>
          </p:nvSpPr>
          <p:spPr>
            <a:xfrm>
              <a:off x="396949" y="4011248"/>
              <a:ext cx="2562446" cy="92920"/>
            </a:xfrm>
            <a:custGeom>
              <a:avLst/>
              <a:gdLst>
                <a:gd name="connsiteX0" fmla="*/ 0 w 2509284"/>
                <a:gd name="connsiteY0" fmla="*/ 266586 h 341014"/>
                <a:gd name="connsiteX1" fmla="*/ 1201479 w 2509284"/>
                <a:gd name="connsiteY1" fmla="*/ 772 h 341014"/>
                <a:gd name="connsiteX2" fmla="*/ 2509284 w 2509284"/>
                <a:gd name="connsiteY2" fmla="*/ 341014 h 341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284" h="341014">
                  <a:moveTo>
                    <a:pt x="0" y="266586"/>
                  </a:moveTo>
                  <a:cubicBezTo>
                    <a:pt x="391632" y="127476"/>
                    <a:pt x="783265" y="-11633"/>
                    <a:pt x="1201479" y="772"/>
                  </a:cubicBezTo>
                  <a:cubicBezTo>
                    <a:pt x="1619693" y="13177"/>
                    <a:pt x="2064488" y="177095"/>
                    <a:pt x="2509284" y="341014"/>
                  </a:cubicBezTo>
                </a:path>
              </a:pathLst>
            </a:custGeom>
            <a:noFill/>
            <a:ln w="12700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</p:grpSp>
      <p:sp>
        <p:nvSpPr>
          <p:cNvPr id="9" name="Titel 1">
            <a:extLst>
              <a:ext uri="{FF2B5EF4-FFF2-40B4-BE49-F238E27FC236}">
                <a16:creationId xmlns:a16="http://schemas.microsoft.com/office/drawing/2014/main" id="{A5BF53DA-A006-4A69-BA44-BB7B37DFA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9144000" cy="836712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003E74"/>
                </a:solidFill>
                <a:latin typeface="Helvetica"/>
                <a:cs typeface="Helvetica"/>
              </a:rPr>
              <a:t>Transferring information to collective states</a:t>
            </a:r>
          </a:p>
        </p:txBody>
      </p:sp>
    </p:spTree>
    <p:extLst>
      <p:ext uri="{BB962C8B-B14F-4D97-AF65-F5344CB8AC3E}">
        <p14:creationId xmlns:p14="http://schemas.microsoft.com/office/powerpoint/2010/main" val="20142579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397DCD-13BF-A348-A7CB-0465CC575A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17"/>
          <a:stretch/>
        </p:blipFill>
        <p:spPr>
          <a:xfrm>
            <a:off x="5472114" y="1307208"/>
            <a:ext cx="3148466" cy="485682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E84FA68-1B2B-DE4B-9F6D-037E5ACF9B2C}"/>
              </a:ext>
            </a:extLst>
          </p:cNvPr>
          <p:cNvSpPr/>
          <p:nvPr/>
        </p:nvSpPr>
        <p:spPr>
          <a:xfrm>
            <a:off x="114300" y="2474109"/>
            <a:ext cx="30697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1600" dirty="0">
                <a:latin typeface="Helvetica"/>
                <a:cs typeface="Helvetica"/>
              </a:rPr>
              <a:t>Fidelity of the revived state is dependent on the shape of the atomic frequency comb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4BE6945-94D2-FC46-AAF4-218019F82786}"/>
              </a:ext>
            </a:extLst>
          </p:cNvPr>
          <p:cNvGrpSpPr>
            <a:grpSpLocks noChangeAspect="1"/>
          </p:cNvGrpSpPr>
          <p:nvPr/>
        </p:nvGrpSpPr>
        <p:grpSpPr>
          <a:xfrm>
            <a:off x="228596" y="963386"/>
            <a:ext cx="2936555" cy="1240971"/>
            <a:chOff x="2416629" y="1567543"/>
            <a:chExt cx="4741796" cy="191413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4F6EACE-DB94-B44B-BDCA-4EEEEEF034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9079" r="18872"/>
            <a:stretch/>
          </p:blipFill>
          <p:spPr>
            <a:xfrm>
              <a:off x="2612571" y="1684278"/>
              <a:ext cx="4545854" cy="1797403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74DE973-7524-B34D-91E3-28CFC0B2F565}"/>
                </a:ext>
              </a:extLst>
            </p:cNvPr>
            <p:cNvSpPr/>
            <p:nvPr/>
          </p:nvSpPr>
          <p:spPr>
            <a:xfrm>
              <a:off x="2416629" y="1567543"/>
              <a:ext cx="277585" cy="12246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FEDB315-370B-6E41-87A9-A54AC2C0E2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70" t="51823" r="78448"/>
          <a:stretch/>
        </p:blipFill>
        <p:spPr>
          <a:xfrm>
            <a:off x="3714750" y="1898632"/>
            <a:ext cx="1228725" cy="276846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3673BF9-36E0-4F42-883E-EE7AFDCE07C6}"/>
              </a:ext>
            </a:extLst>
          </p:cNvPr>
          <p:cNvGrpSpPr/>
          <p:nvPr/>
        </p:nvGrpSpPr>
        <p:grpSpPr>
          <a:xfrm>
            <a:off x="320587" y="4025536"/>
            <a:ext cx="2936555" cy="1329341"/>
            <a:chOff x="220575" y="4011248"/>
            <a:chExt cx="2936555" cy="132934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74CB8C8-6AA6-7845-8939-12D7FA2AD7E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0575" y="4099618"/>
              <a:ext cx="2936555" cy="1240971"/>
              <a:chOff x="2416629" y="1567543"/>
              <a:chExt cx="4741796" cy="1914138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AABA7237-D262-1E40-BF22-418DF80D2E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9079" r="18872"/>
              <a:stretch/>
            </p:blipFill>
            <p:spPr>
              <a:xfrm>
                <a:off x="2612571" y="1684278"/>
                <a:ext cx="4545854" cy="1797403"/>
              </a:xfrm>
              <a:prstGeom prst="rect">
                <a:avLst/>
              </a:prstGeom>
            </p:spPr>
          </p:pic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DB38294-2924-D647-A3E2-10618CF28313}"/>
                  </a:ext>
                </a:extLst>
              </p:cNvPr>
              <p:cNvSpPr/>
              <p:nvPr/>
            </p:nvSpPr>
            <p:spPr>
              <a:xfrm>
                <a:off x="2416629" y="1567543"/>
                <a:ext cx="277585" cy="12246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2D77E9C-8FC9-A947-815F-DA80794F409C}"/>
                </a:ext>
              </a:extLst>
            </p:cNvPr>
            <p:cNvSpPr/>
            <p:nvPr/>
          </p:nvSpPr>
          <p:spPr>
            <a:xfrm>
              <a:off x="372140" y="4145926"/>
              <a:ext cx="2562446" cy="213423"/>
            </a:xfrm>
            <a:custGeom>
              <a:avLst/>
              <a:gdLst>
                <a:gd name="connsiteX0" fmla="*/ 0 w 2509284"/>
                <a:gd name="connsiteY0" fmla="*/ 266586 h 341014"/>
                <a:gd name="connsiteX1" fmla="*/ 1201479 w 2509284"/>
                <a:gd name="connsiteY1" fmla="*/ 772 h 341014"/>
                <a:gd name="connsiteX2" fmla="*/ 2509284 w 2509284"/>
                <a:gd name="connsiteY2" fmla="*/ 341014 h 341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284" h="341014">
                  <a:moveTo>
                    <a:pt x="0" y="266586"/>
                  </a:moveTo>
                  <a:cubicBezTo>
                    <a:pt x="391632" y="127476"/>
                    <a:pt x="783265" y="-11633"/>
                    <a:pt x="1201479" y="772"/>
                  </a:cubicBezTo>
                  <a:cubicBezTo>
                    <a:pt x="1619693" y="13177"/>
                    <a:pt x="2064488" y="177095"/>
                    <a:pt x="2509284" y="341014"/>
                  </a:cubicBezTo>
                </a:path>
              </a:pathLst>
            </a:custGeom>
            <a:noFill/>
            <a:ln w="1270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8013E5C-7CF1-F141-8F93-B9F139E9D2F5}"/>
                </a:ext>
              </a:extLst>
            </p:cNvPr>
            <p:cNvSpPr/>
            <p:nvPr/>
          </p:nvSpPr>
          <p:spPr>
            <a:xfrm>
              <a:off x="389749" y="4234531"/>
              <a:ext cx="2555357" cy="507590"/>
            </a:xfrm>
            <a:custGeom>
              <a:avLst/>
              <a:gdLst>
                <a:gd name="connsiteX0" fmla="*/ 0 w 2509284"/>
                <a:gd name="connsiteY0" fmla="*/ 266586 h 341014"/>
                <a:gd name="connsiteX1" fmla="*/ 1201479 w 2509284"/>
                <a:gd name="connsiteY1" fmla="*/ 772 h 341014"/>
                <a:gd name="connsiteX2" fmla="*/ 2509284 w 2509284"/>
                <a:gd name="connsiteY2" fmla="*/ 341014 h 341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284" h="341014">
                  <a:moveTo>
                    <a:pt x="0" y="266586"/>
                  </a:moveTo>
                  <a:cubicBezTo>
                    <a:pt x="391632" y="127476"/>
                    <a:pt x="783265" y="-11633"/>
                    <a:pt x="1201479" y="772"/>
                  </a:cubicBezTo>
                  <a:cubicBezTo>
                    <a:pt x="1619693" y="13177"/>
                    <a:pt x="2064488" y="177095"/>
                    <a:pt x="2509284" y="341014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6EA4BBA-8034-994C-AEF8-2851E76443B5}"/>
                </a:ext>
              </a:extLst>
            </p:cNvPr>
            <p:cNvSpPr/>
            <p:nvPr/>
          </p:nvSpPr>
          <p:spPr>
            <a:xfrm>
              <a:off x="396949" y="4011248"/>
              <a:ext cx="2562446" cy="92920"/>
            </a:xfrm>
            <a:custGeom>
              <a:avLst/>
              <a:gdLst>
                <a:gd name="connsiteX0" fmla="*/ 0 w 2509284"/>
                <a:gd name="connsiteY0" fmla="*/ 266586 h 341014"/>
                <a:gd name="connsiteX1" fmla="*/ 1201479 w 2509284"/>
                <a:gd name="connsiteY1" fmla="*/ 772 h 341014"/>
                <a:gd name="connsiteX2" fmla="*/ 2509284 w 2509284"/>
                <a:gd name="connsiteY2" fmla="*/ 341014 h 341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284" h="341014">
                  <a:moveTo>
                    <a:pt x="0" y="266586"/>
                  </a:moveTo>
                  <a:cubicBezTo>
                    <a:pt x="391632" y="127476"/>
                    <a:pt x="783265" y="-11633"/>
                    <a:pt x="1201479" y="772"/>
                  </a:cubicBezTo>
                  <a:cubicBezTo>
                    <a:pt x="1619693" y="13177"/>
                    <a:pt x="2064488" y="177095"/>
                    <a:pt x="2509284" y="341014"/>
                  </a:cubicBezTo>
                </a:path>
              </a:pathLst>
            </a:custGeom>
            <a:noFill/>
            <a:ln w="12700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D2121FB7-EF66-CE46-8338-2126C2C82D1E}"/>
              </a:ext>
            </a:extLst>
          </p:cNvPr>
          <p:cNvSpPr>
            <a:spLocks noChangeAspect="1"/>
          </p:cNvSpPr>
          <p:nvPr/>
        </p:nvSpPr>
        <p:spPr>
          <a:xfrm>
            <a:off x="7530844" y="3703944"/>
            <a:ext cx="717080" cy="717778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EDC884F-06D2-3942-A76C-124954732314}"/>
                  </a:ext>
                </a:extLst>
              </p:cNvPr>
              <p:cNvSpPr txBox="1"/>
              <p:nvPr/>
            </p:nvSpPr>
            <p:spPr>
              <a:xfrm>
                <a:off x="4800600" y="3000375"/>
                <a:ext cx="35208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EDC884F-06D2-3942-A76C-1249547323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000375"/>
                <a:ext cx="352084" cy="246221"/>
              </a:xfrm>
              <a:prstGeom prst="rect">
                <a:avLst/>
              </a:prstGeom>
              <a:blipFill>
                <a:blip r:embed="rId6"/>
                <a:stretch>
                  <a:fillRect l="-17857" r="-7143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el 1">
            <a:extLst>
              <a:ext uri="{FF2B5EF4-FFF2-40B4-BE49-F238E27FC236}">
                <a16:creationId xmlns:a16="http://schemas.microsoft.com/office/drawing/2014/main" id="{9B14D60F-74C7-F445-A6F6-3FD102AF0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9144000" cy="836712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003E74"/>
                </a:solidFill>
                <a:latin typeface="Helvetica"/>
                <a:cs typeface="Helvetica"/>
              </a:rPr>
              <a:t>Transferring information to collective states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8F1321-6E3D-7958-69A1-6DC3C4568F47}"/>
              </a:ext>
            </a:extLst>
          </p:cNvPr>
          <p:cNvSpPr/>
          <p:nvPr/>
        </p:nvSpPr>
        <p:spPr>
          <a:xfrm>
            <a:off x="2415745" y="6572525"/>
            <a:ext cx="67282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Helvetica"/>
                <a:cs typeface="Helvetica"/>
              </a:rPr>
              <a:t>M. Zens, D. </a:t>
            </a:r>
            <a:r>
              <a:rPr lang="en-US" sz="1200" dirty="0" err="1">
                <a:latin typeface="Helvetica"/>
                <a:cs typeface="Helvetica"/>
              </a:rPr>
              <a:t>Krimer</a:t>
            </a:r>
            <a:r>
              <a:rPr lang="en-US" sz="1200" dirty="0">
                <a:latin typeface="Helvetica"/>
                <a:cs typeface="Helvetica"/>
              </a:rPr>
              <a:t>, </a:t>
            </a:r>
            <a:r>
              <a:rPr lang="en-US" sz="1200" b="1" dirty="0">
                <a:latin typeface="Helvetica"/>
                <a:cs typeface="Helvetica"/>
              </a:rPr>
              <a:t>HSD</a:t>
            </a:r>
            <a:r>
              <a:rPr lang="en-US" sz="1200" dirty="0">
                <a:latin typeface="Helvetica"/>
                <a:cs typeface="Helvetica"/>
              </a:rPr>
              <a:t> et al., </a:t>
            </a:r>
            <a:r>
              <a:rPr lang="en-US" sz="1200" b="1" dirty="0">
                <a:latin typeface="Helvetica"/>
                <a:cs typeface="Helvetica"/>
              </a:rPr>
              <a:t>Phys. Rev. Lett. (2021)</a:t>
            </a:r>
            <a:endParaRPr lang="nb-NO" sz="12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0887380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899F8C0-110C-4AEC-9FBB-2723D0A62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302" y="2004000"/>
            <a:ext cx="4013200" cy="270510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405729" y="1286315"/>
            <a:ext cx="69236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1600" b="1" dirty="0">
                <a:solidFill>
                  <a:srgbClr val="FF0000"/>
                </a:solidFill>
                <a:latin typeface="Helvetica"/>
                <a:cs typeface="Helvetica"/>
              </a:rPr>
              <a:t>Inhomogeneous broadening</a:t>
            </a:r>
            <a:r>
              <a:rPr lang="en-US" sz="1600" b="1" dirty="0">
                <a:latin typeface="Helvetica"/>
                <a:cs typeface="Helvetica"/>
              </a:rPr>
              <a:t>: Spins are non-identical in an ensemble </a:t>
            </a:r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3" y="2473732"/>
            <a:ext cx="5148452" cy="2353991"/>
          </a:xfrm>
          <a:prstGeom prst="rect">
            <a:avLst/>
          </a:prstGeom>
        </p:spPr>
      </p:pic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4123320" y="6597503"/>
            <a:ext cx="50113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400"/>
            <a:r>
              <a:rPr lang="en-US" sz="1200" dirty="0">
                <a:latin typeface="Helvetica"/>
                <a:cs typeface="Helvetica"/>
              </a:rPr>
              <a:t>Krimer, Putz, </a:t>
            </a:r>
            <a:r>
              <a:rPr lang="en-US" sz="1200" dirty="0" err="1">
                <a:latin typeface="Helvetica"/>
                <a:cs typeface="Helvetica"/>
              </a:rPr>
              <a:t>Majer</a:t>
            </a:r>
            <a:r>
              <a:rPr lang="en-US" sz="1200" dirty="0">
                <a:latin typeface="Helvetica"/>
                <a:cs typeface="Helvetica"/>
              </a:rPr>
              <a:t>, Rotter, </a:t>
            </a:r>
            <a:r>
              <a:rPr lang="en-US" sz="1200" b="1" dirty="0">
                <a:latin typeface="Helvetica"/>
                <a:cs typeface="Helvetica"/>
              </a:rPr>
              <a:t>PRA </a:t>
            </a:r>
            <a:r>
              <a:rPr lang="pt-BR" sz="1200" b="1" dirty="0">
                <a:latin typeface="Helvetica"/>
                <a:cs typeface="Helvetica"/>
              </a:rPr>
              <a:t>(2014) 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22C9D859-4461-1739-067D-15AFB44A9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003E74"/>
                </a:solidFill>
                <a:latin typeface="Helvetica"/>
                <a:cs typeface="Helvetica"/>
              </a:rPr>
              <a:t>Protecting information in inhomogeneous ensemble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018DD5-5E5D-FAD4-CC36-E83CE1BEBBC8}"/>
              </a:ext>
            </a:extLst>
          </p:cNvPr>
          <p:cNvSpPr/>
          <p:nvPr/>
        </p:nvSpPr>
        <p:spPr>
          <a:xfrm>
            <a:off x="402029" y="5382398"/>
            <a:ext cx="53598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Helvetica"/>
                <a:cs typeface="Helvetica"/>
              </a:rPr>
              <a:t>Inhomogeneous broadening        decoherence: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851A627-E347-A39A-C3ED-3D61542765FE}"/>
              </a:ext>
            </a:extLst>
          </p:cNvPr>
          <p:cNvCxnSpPr/>
          <p:nvPr/>
        </p:nvCxnSpPr>
        <p:spPr>
          <a:xfrm>
            <a:off x="3642632" y="5578740"/>
            <a:ext cx="35999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CD94329-A344-900E-F2D9-62AE44FA03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0970" y="5412935"/>
            <a:ext cx="25781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8318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292457" y="4333520"/>
            <a:ext cx="489634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200" dirty="0" err="1">
                <a:latin typeface="Helvetica"/>
                <a:ea typeface="ＭＳ Ｐゴシック" charset="0"/>
                <a:cs typeface="Helvetica"/>
              </a:rPr>
              <a:t>Diniz</a:t>
            </a:r>
            <a:r>
              <a:rPr lang="en-US" sz="1200" dirty="0">
                <a:latin typeface="Helvetica"/>
                <a:ea typeface="ＭＳ Ｐゴシック" charset="0"/>
                <a:cs typeface="Helvetica"/>
              </a:rPr>
              <a:t> et al., </a:t>
            </a:r>
            <a:r>
              <a:rPr lang="en-US" sz="1200" b="1" dirty="0">
                <a:latin typeface="Helvetica"/>
                <a:ea typeface="ＭＳ Ｐゴシック" charset="0"/>
                <a:cs typeface="Helvetica"/>
              </a:rPr>
              <a:t>PRA</a:t>
            </a:r>
            <a:r>
              <a:rPr lang="en-US" sz="1200" dirty="0">
                <a:latin typeface="Helvetica"/>
                <a:ea typeface="ＭＳ Ｐゴシック" charset="0"/>
                <a:cs typeface="Helvetica"/>
              </a:rPr>
              <a:t> </a:t>
            </a:r>
            <a:r>
              <a:rPr lang="en-US" sz="1200" b="1" dirty="0">
                <a:latin typeface="Helvetica"/>
                <a:ea typeface="ＭＳ Ｐゴシック" charset="0"/>
                <a:cs typeface="Helvetica"/>
              </a:rPr>
              <a:t>(2011) </a:t>
            </a:r>
          </a:p>
          <a:p>
            <a:pPr algn="r">
              <a:defRPr/>
            </a:pPr>
            <a:r>
              <a:rPr lang="en-US" sz="1200" dirty="0">
                <a:latin typeface="Helvetica"/>
                <a:cs typeface="Helvetica"/>
              </a:rPr>
              <a:t>Putz et al., </a:t>
            </a:r>
            <a:r>
              <a:rPr lang="en-US" sz="1200" b="1" dirty="0">
                <a:latin typeface="Helvetica"/>
                <a:cs typeface="Helvetica"/>
              </a:rPr>
              <a:t>Nature Physics </a:t>
            </a:r>
            <a:r>
              <a:rPr lang="pt-BR" sz="1200" b="1" dirty="0">
                <a:latin typeface="Helvetica"/>
                <a:cs typeface="Helvetica"/>
              </a:rPr>
              <a:t>(2014)</a:t>
            </a:r>
            <a:r>
              <a:rPr lang="de-AT" sz="1400" b="1" i="1" dirty="0">
                <a:latin typeface="Helvetica"/>
                <a:ea typeface="ＭＳ Ｐゴシック" charset="0"/>
                <a:cs typeface="Helvetica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22987" y="4053561"/>
            <a:ext cx="24673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Helvetica"/>
                <a:cs typeface="Helvetica"/>
              </a:rPr>
              <a:t>Cavity protection effect</a:t>
            </a:r>
          </a:p>
        </p:txBody>
      </p: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5817061" y="1499761"/>
            <a:ext cx="2591859" cy="2347530"/>
            <a:chOff x="6145584" y="3113885"/>
            <a:chExt cx="2705942" cy="2679150"/>
          </a:xfrm>
        </p:grpSpPr>
        <p:pic>
          <p:nvPicPr>
            <p:cNvPr id="25" name="Picture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5584" y="3113885"/>
              <a:ext cx="2705942" cy="267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6672" y="4423831"/>
              <a:ext cx="548157" cy="186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5100" y="4419606"/>
              <a:ext cx="577850" cy="17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8" name="Straight Connector 27"/>
            <p:cNvCxnSpPr/>
            <p:nvPr/>
          </p:nvCxnSpPr>
          <p:spPr>
            <a:xfrm flipH="1">
              <a:off x="8384929" y="3759865"/>
              <a:ext cx="3174" cy="1601458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7100996" y="3759865"/>
              <a:ext cx="1587" cy="1601458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366271" y="1510202"/>
            <a:ext cx="5450790" cy="2369239"/>
            <a:chOff x="62727" y="914915"/>
            <a:chExt cx="4108417" cy="206087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727" y="919816"/>
              <a:ext cx="1936966" cy="2055972"/>
            </a:xfrm>
            <a:prstGeom prst="rect">
              <a:avLst/>
            </a:prstGeom>
          </p:spPr>
        </p:pic>
        <p:cxnSp>
          <p:nvCxnSpPr>
            <p:cNvPr id="21" name="Straight Connector 20"/>
            <p:cNvCxnSpPr/>
            <p:nvPr/>
          </p:nvCxnSpPr>
          <p:spPr>
            <a:xfrm flipH="1">
              <a:off x="1363459" y="1418493"/>
              <a:ext cx="1140" cy="1236278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1021436" y="1418493"/>
              <a:ext cx="1140" cy="1236278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1604" y="2085029"/>
              <a:ext cx="414989" cy="137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545" y="2077678"/>
              <a:ext cx="394467" cy="134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6" name="Group 35"/>
            <p:cNvGrpSpPr/>
            <p:nvPr/>
          </p:nvGrpSpPr>
          <p:grpSpPr>
            <a:xfrm>
              <a:off x="2207688" y="914915"/>
              <a:ext cx="1963456" cy="2058421"/>
              <a:chOff x="3147220" y="3378201"/>
              <a:chExt cx="2734010" cy="2666999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3147220" y="3378201"/>
                <a:ext cx="2734010" cy="2666999"/>
                <a:chOff x="3147220" y="3378201"/>
                <a:chExt cx="2734010" cy="2666999"/>
              </a:xfrm>
            </p:grpSpPr>
            <p:pic>
              <p:nvPicPr>
                <p:cNvPr id="40" name="Picture 39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147220" y="3378201"/>
                  <a:ext cx="2734010" cy="2666999"/>
                </a:xfrm>
                <a:prstGeom prst="rect">
                  <a:avLst/>
                </a:prstGeom>
              </p:spPr>
            </p:pic>
            <p:cxnSp>
              <p:nvCxnSpPr>
                <p:cNvPr id="41" name="Straight Connector 40"/>
                <p:cNvCxnSpPr/>
                <p:nvPr/>
              </p:nvCxnSpPr>
              <p:spPr bwMode="auto">
                <a:xfrm flipH="1">
                  <a:off x="4359275" y="4030663"/>
                  <a:ext cx="1588" cy="1601787"/>
                </a:xfrm>
                <a:prstGeom prst="line">
                  <a:avLst/>
                </a:prstGeom>
                <a:ln>
                  <a:solidFill>
                    <a:srgbClr val="FF66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 bwMode="auto">
                <a:xfrm flipH="1">
                  <a:off x="5129213" y="4030663"/>
                  <a:ext cx="3175" cy="1601787"/>
                </a:xfrm>
                <a:prstGeom prst="line">
                  <a:avLst/>
                </a:prstGeom>
                <a:ln>
                  <a:solidFill>
                    <a:srgbClr val="FF66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8" name="Picture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35866" y="4749650"/>
                <a:ext cx="548177" cy="1862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2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4625" y="4753891"/>
                <a:ext cx="577871" cy="1777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0" name="Rectangle 9"/>
          <p:cNvSpPr/>
          <p:nvPr/>
        </p:nvSpPr>
        <p:spPr>
          <a:xfrm>
            <a:off x="714008" y="987752"/>
            <a:ext cx="53598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Inhomogeneous broadening           decoherence: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3450312" y="1168381"/>
            <a:ext cx="35999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-9460" y="6412708"/>
            <a:ext cx="40580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err="1">
                <a:latin typeface="Helvetica"/>
                <a:ea typeface="ＭＳ Ｐゴシック" charset="0"/>
                <a:cs typeface="Helvetica"/>
              </a:rPr>
              <a:t>Krimer</a:t>
            </a:r>
            <a:r>
              <a:rPr lang="en-US" sz="1200" dirty="0">
                <a:latin typeface="Helvetica"/>
                <a:ea typeface="ＭＳ Ｐゴシック" charset="0"/>
                <a:cs typeface="Helvetica"/>
              </a:rPr>
              <a:t> et al., </a:t>
            </a:r>
            <a:r>
              <a:rPr lang="it-IT" sz="1200" b="1" dirty="0">
                <a:latin typeface="Helvetica"/>
                <a:ea typeface="ＭＳ Ｐゴシック" charset="0"/>
                <a:cs typeface="Helvetica"/>
              </a:rPr>
              <a:t>PRL (2015)</a:t>
            </a:r>
            <a:r>
              <a:rPr lang="en-US" sz="1200" b="1" dirty="0">
                <a:latin typeface="Helvetica"/>
                <a:ea typeface="ＭＳ Ｐゴシック" charset="0"/>
                <a:cs typeface="Helvetica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Helvetica"/>
                <a:ea typeface="ＭＳ Ｐゴシック" charset="0"/>
                <a:cs typeface="Helvetica"/>
              </a:rPr>
              <a:t>Putz et al., </a:t>
            </a:r>
            <a:r>
              <a:rPr lang="en-US" sz="1200" b="1" dirty="0">
                <a:latin typeface="Helvetica"/>
                <a:ea typeface="ＭＳ Ｐゴシック" charset="0"/>
                <a:cs typeface="Helvetica"/>
              </a:rPr>
              <a:t>Nature Photonics (2017)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45152" y="4096417"/>
            <a:ext cx="21210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Spectral hole burning</a:t>
            </a:r>
          </a:p>
        </p:txBody>
      </p: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61068" y="4195358"/>
            <a:ext cx="4142896" cy="2029348"/>
            <a:chOff x="4847135" y="1911840"/>
            <a:chExt cx="4245037" cy="2029184"/>
          </a:xfrm>
        </p:grpSpPr>
        <p:pic>
          <p:nvPicPr>
            <p:cNvPr id="43" name="Picture 2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7135" y="2342017"/>
              <a:ext cx="3388805" cy="1599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5" name="Straight Arrow Connector 44"/>
            <p:cNvCxnSpPr>
              <a:stCxn id="46" idx="2"/>
            </p:cNvCxnSpPr>
            <p:nvPr/>
          </p:nvCxnSpPr>
          <p:spPr>
            <a:xfrm flipH="1">
              <a:off x="7202707" y="2250367"/>
              <a:ext cx="1162429" cy="1379533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6" name="TextBox 45"/>
            <p:cNvSpPr txBox="1"/>
            <p:nvPr/>
          </p:nvSpPr>
          <p:spPr>
            <a:xfrm>
              <a:off x="7638100" y="1911840"/>
              <a:ext cx="1454072" cy="33852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sz="1600" kern="0" dirty="0">
                  <a:solidFill>
                    <a:srgbClr val="000090"/>
                  </a:solidFill>
                  <a:latin typeface="Helvetica"/>
                  <a:ea typeface="ＭＳ Ｐゴシック" charset="0"/>
                  <a:cs typeface="Helvetica"/>
                </a:rPr>
                <a:t>spectral holes</a:t>
              </a:r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>
              <a:off x="5728093" y="2871136"/>
              <a:ext cx="446035" cy="765113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8" name="Straight Arrow Connector 47"/>
            <p:cNvCxnSpPr/>
            <p:nvPr/>
          </p:nvCxnSpPr>
          <p:spPr>
            <a:xfrm flipH="1">
              <a:off x="5728093" y="2250367"/>
              <a:ext cx="1908495" cy="620770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headEnd type="none"/>
              <a:tailEnd type="non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4" name="Group 3"/>
          <p:cNvGrpSpPr/>
          <p:nvPr/>
        </p:nvGrpSpPr>
        <p:grpSpPr>
          <a:xfrm>
            <a:off x="5052418" y="4019253"/>
            <a:ext cx="3516693" cy="2677971"/>
            <a:chOff x="4448342" y="4042483"/>
            <a:chExt cx="3516693" cy="2677971"/>
          </a:xfrm>
        </p:grpSpPr>
        <p:pic>
          <p:nvPicPr>
            <p:cNvPr id="29" name="Picture 2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59"/>
            <a:stretch/>
          </p:blipFill>
          <p:spPr bwMode="auto">
            <a:xfrm>
              <a:off x="4841213" y="4042483"/>
              <a:ext cx="3123822" cy="2677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Rechteck 19"/>
            <p:cNvSpPr/>
            <p:nvPr/>
          </p:nvSpPr>
          <p:spPr>
            <a:xfrm>
              <a:off x="4448342" y="4054039"/>
              <a:ext cx="432048" cy="24407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de-DE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55233" y="999436"/>
            <a:ext cx="2448000" cy="301478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B8BE76C3-6602-1E1C-2BB4-D9B0A9181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003E74"/>
                </a:solidFill>
                <a:latin typeface="Helvetica"/>
                <a:cs typeface="Helvetica"/>
              </a:rPr>
              <a:t>Protecting information in inhomogeneous ensemble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C7700F6-BFDB-1996-8B42-59C89171D6BB}"/>
              </a:ext>
            </a:extLst>
          </p:cNvPr>
          <p:cNvSpPr/>
          <p:nvPr/>
        </p:nvSpPr>
        <p:spPr>
          <a:xfrm>
            <a:off x="6732194" y="836712"/>
            <a:ext cx="1208750" cy="6630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90202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30" grpId="0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el 1">
            <a:extLst>
              <a:ext uri="{FF2B5EF4-FFF2-40B4-BE49-F238E27FC236}">
                <a16:creationId xmlns:a16="http://schemas.microsoft.com/office/drawing/2014/main" id="{543CF91D-6605-CC4E-9862-425BF5378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003E74"/>
                </a:solidFill>
                <a:latin typeface="Helvetica"/>
                <a:cs typeface="Helvetica"/>
              </a:rPr>
              <a:t>Protecting information via parametric drive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BD8B79-8F39-E92A-52E5-AC285101C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9362" y="2228690"/>
            <a:ext cx="4773797" cy="30009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7711AB-39D6-B17C-4B0A-50AE134F2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9362" y="5306467"/>
            <a:ext cx="4906836" cy="112724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4CA1F1E-90E2-F6BB-A331-B0B01ACF4DC3}"/>
              </a:ext>
            </a:extLst>
          </p:cNvPr>
          <p:cNvGrpSpPr/>
          <p:nvPr/>
        </p:nvGrpSpPr>
        <p:grpSpPr>
          <a:xfrm>
            <a:off x="3892772" y="1040493"/>
            <a:ext cx="5238383" cy="1127247"/>
            <a:chOff x="3892772" y="1040493"/>
            <a:chExt cx="5238383" cy="112724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E2A4863-FD49-645D-86EE-5AC0C367E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92772" y="1040493"/>
              <a:ext cx="5238383" cy="112724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135AE10-2D6A-864E-673D-E57B038750B6}"/>
                </a:ext>
              </a:extLst>
            </p:cNvPr>
            <p:cNvSpPr/>
            <p:nvPr/>
          </p:nvSpPr>
          <p:spPr>
            <a:xfrm>
              <a:off x="8799608" y="1859963"/>
              <a:ext cx="331546" cy="295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8B5454-A028-C327-262B-73B6AD087CAA}"/>
              </a:ext>
            </a:extLst>
          </p:cNvPr>
          <p:cNvCxnSpPr>
            <a:cxnSpLocks/>
          </p:cNvCxnSpPr>
          <p:nvPr/>
        </p:nvCxnSpPr>
        <p:spPr>
          <a:xfrm>
            <a:off x="4277532" y="1976769"/>
            <a:ext cx="26657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B60E82F8-4D19-CAB0-6AB2-7068256B9E26}"/>
              </a:ext>
            </a:extLst>
          </p:cNvPr>
          <p:cNvSpPr/>
          <p:nvPr/>
        </p:nvSpPr>
        <p:spPr>
          <a:xfrm>
            <a:off x="6732194" y="1069186"/>
            <a:ext cx="614004" cy="6630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201881-12C4-FD6A-C567-116702639E3E}"/>
              </a:ext>
            </a:extLst>
          </p:cNvPr>
          <p:cNvSpPr txBox="1"/>
          <p:nvPr/>
        </p:nvSpPr>
        <p:spPr>
          <a:xfrm>
            <a:off x="1623244" y="1167386"/>
            <a:ext cx="2535342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Helvetica"/>
                <a:cs typeface="Helvetica"/>
              </a:rPr>
              <a:t>In the squeezed frame:</a:t>
            </a:r>
            <a:endParaRPr lang="en-GB" sz="16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37663BB-DF41-3FA8-2685-9753B3904C25}"/>
              </a:ext>
            </a:extLst>
          </p:cNvPr>
          <p:cNvSpPr/>
          <p:nvPr/>
        </p:nvSpPr>
        <p:spPr>
          <a:xfrm>
            <a:off x="2974989" y="5989694"/>
            <a:ext cx="1643605" cy="520861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61EDCC-BD35-C30E-1779-B56F45A9C992}"/>
              </a:ext>
            </a:extLst>
          </p:cNvPr>
          <p:cNvSpPr txBox="1"/>
          <p:nvPr/>
        </p:nvSpPr>
        <p:spPr bwMode="auto">
          <a:xfrm>
            <a:off x="2439362" y="4582301"/>
            <a:ext cx="148790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1400" kern="0" dirty="0">
                <a:solidFill>
                  <a:srgbClr val="000090"/>
                </a:solidFill>
                <a:latin typeface="Helvetica"/>
                <a:ea typeface="ＭＳ Ｐゴシック" charset="0"/>
                <a:cs typeface="Helvetica"/>
              </a:rPr>
              <a:t>Parametric drive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A8B62E-0FD2-742C-8D80-86D675F9C589}"/>
              </a:ext>
            </a:extLst>
          </p:cNvPr>
          <p:cNvSpPr txBox="1"/>
          <p:nvPr/>
        </p:nvSpPr>
        <p:spPr bwMode="auto">
          <a:xfrm>
            <a:off x="7668075" y="1811813"/>
            <a:ext cx="1311578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1600" kern="0" dirty="0" err="1">
                <a:solidFill>
                  <a:srgbClr val="000090"/>
                </a:solidFill>
                <a:latin typeface="Helvetica"/>
                <a:ea typeface="ＭＳ Ｐゴシック" charset="0"/>
                <a:cs typeface="Helvetica"/>
              </a:rPr>
              <a:t>Dicke</a:t>
            </a:r>
            <a:r>
              <a:rPr lang="en-US" sz="1600" kern="0" dirty="0">
                <a:solidFill>
                  <a:srgbClr val="000090"/>
                </a:solidFill>
                <a:latin typeface="Helvetica"/>
                <a:ea typeface="ＭＳ Ｐゴシック" charset="0"/>
                <a:cs typeface="Helvetica"/>
              </a:rPr>
              <a:t> model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92529F-7661-C108-133B-8AC05DB16D2B}"/>
              </a:ext>
            </a:extLst>
          </p:cNvPr>
          <p:cNvSpPr/>
          <p:nvPr/>
        </p:nvSpPr>
        <p:spPr>
          <a:xfrm>
            <a:off x="4572001" y="6583676"/>
            <a:ext cx="457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Helvetica"/>
                <a:cs typeface="Helvetica"/>
              </a:rPr>
              <a:t>S. Tiwary, H. Sharma and </a:t>
            </a:r>
            <a:r>
              <a:rPr lang="en-US" sz="1200" b="1" dirty="0">
                <a:latin typeface="Helvetica"/>
                <a:cs typeface="Helvetica"/>
              </a:rPr>
              <a:t>HSD (2024)</a:t>
            </a:r>
            <a:endParaRPr lang="nb-NO" sz="12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971124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  <p:bldP spid="5" grpId="0" animBg="1"/>
      <p:bldP spid="10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8910067F-18A9-FA46-740A-B8B0DE990DF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3E74"/>
                </a:solidFill>
                <a:latin typeface="Helvetica"/>
                <a:cs typeface="Helvetica"/>
              </a:rPr>
              <a:t>Protecting information via parametric drive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9310CE-78EE-432E-93C2-E399603EE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17" y="2503325"/>
            <a:ext cx="4847691" cy="231502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1D3936B-8888-FE74-8650-6855536ED514}"/>
              </a:ext>
            </a:extLst>
          </p:cNvPr>
          <p:cNvCxnSpPr>
            <a:cxnSpLocks/>
          </p:cNvCxnSpPr>
          <p:nvPr/>
        </p:nvCxnSpPr>
        <p:spPr>
          <a:xfrm flipV="1">
            <a:off x="1354233" y="3660835"/>
            <a:ext cx="338389" cy="13148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1605C60-B195-E22D-79E5-27B15253F9C8}"/>
              </a:ext>
            </a:extLst>
          </p:cNvPr>
          <p:cNvCxnSpPr>
            <a:cxnSpLocks/>
          </p:cNvCxnSpPr>
          <p:nvPr/>
        </p:nvCxnSpPr>
        <p:spPr>
          <a:xfrm flipV="1">
            <a:off x="3244642" y="3513157"/>
            <a:ext cx="403057" cy="23740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C0EC4E8-92F8-29B8-9074-ECEA6D7BAE97}"/>
              </a:ext>
            </a:extLst>
          </p:cNvPr>
          <p:cNvSpPr txBox="1"/>
          <p:nvPr/>
        </p:nvSpPr>
        <p:spPr>
          <a:xfrm>
            <a:off x="250673" y="4835807"/>
            <a:ext cx="3642099" cy="795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Helvetica"/>
                <a:cs typeface="Helvetica"/>
              </a:rPr>
              <a:t>Rabi oscillations with 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Helvetica"/>
                <a:cs typeface="Helvetica"/>
              </a:rPr>
              <a:t>increased effective coupling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84F3CB-BB06-7AEB-68A9-C5F60094A8EF}"/>
              </a:ext>
            </a:extLst>
          </p:cNvPr>
          <p:cNvSpPr txBox="1"/>
          <p:nvPr/>
        </p:nvSpPr>
        <p:spPr>
          <a:xfrm>
            <a:off x="254826" y="5788458"/>
            <a:ext cx="4492880" cy="795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Helvetica"/>
                <a:cs typeface="Helvetica"/>
              </a:rPr>
              <a:t>Rate of decay decreases with increased squeezing for different width of spin distribution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482C17-DDDF-103A-CA18-567591781B43}"/>
              </a:ext>
            </a:extLst>
          </p:cNvPr>
          <p:cNvSpPr/>
          <p:nvPr/>
        </p:nvSpPr>
        <p:spPr>
          <a:xfrm>
            <a:off x="4572001" y="6583676"/>
            <a:ext cx="457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Helvetica"/>
                <a:cs typeface="Helvetica"/>
              </a:rPr>
              <a:t>S. Tiwary, H. Sharma and </a:t>
            </a:r>
            <a:r>
              <a:rPr lang="en-US" sz="1200" b="1" dirty="0">
                <a:latin typeface="Helvetica"/>
                <a:cs typeface="Helvetica"/>
              </a:rPr>
              <a:t>HSD (2024)</a:t>
            </a:r>
            <a:endParaRPr lang="nb-NO" sz="1200" b="1" dirty="0">
              <a:latin typeface="Helvetica"/>
              <a:cs typeface="Helvetica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8753F62-DCD7-97E1-C091-0A226412D08F}"/>
              </a:ext>
            </a:extLst>
          </p:cNvPr>
          <p:cNvCxnSpPr>
            <a:cxnSpLocks/>
          </p:cNvCxnSpPr>
          <p:nvPr/>
        </p:nvCxnSpPr>
        <p:spPr>
          <a:xfrm>
            <a:off x="5142742" y="2650210"/>
            <a:ext cx="0" cy="360815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5EB451D-CB39-E897-7E7E-0EF90F3E6F15}"/>
                  </a:ext>
                </a:extLst>
              </p:cNvPr>
              <p:cNvSpPr txBox="1"/>
              <p:nvPr/>
            </p:nvSpPr>
            <p:spPr>
              <a:xfrm>
                <a:off x="6055056" y="2549096"/>
                <a:ext cx="234376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GB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</m:oMath>
                </a14:m>
                <a:r>
                  <a:rPr lang="en-GB" sz="24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p>
                      <m:sSup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p>
                    </m:sSup>
                  </m:oMath>
                </a14:m>
                <a:endParaRPr lang="en-GB" sz="2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5EB451D-CB39-E897-7E7E-0EF90F3E6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5056" y="2549096"/>
                <a:ext cx="2343768" cy="369332"/>
              </a:xfrm>
              <a:prstGeom prst="rect">
                <a:avLst/>
              </a:prstGeom>
              <a:blipFill>
                <a:blip r:embed="rId3"/>
                <a:stretch>
                  <a:fillRect l="-4301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01762814-0079-C733-72A4-746C7ABC2233}"/>
              </a:ext>
            </a:extLst>
          </p:cNvPr>
          <p:cNvGrpSpPr>
            <a:grpSpLocks/>
          </p:cNvGrpSpPr>
          <p:nvPr/>
        </p:nvGrpSpPr>
        <p:grpSpPr bwMode="auto">
          <a:xfrm>
            <a:off x="5610386" y="3177776"/>
            <a:ext cx="2591859" cy="2347530"/>
            <a:chOff x="6145584" y="3113885"/>
            <a:chExt cx="2705942" cy="2679150"/>
          </a:xfrm>
        </p:grpSpPr>
        <p:pic>
          <p:nvPicPr>
            <p:cNvPr id="7" name="Picture 20">
              <a:extLst>
                <a:ext uri="{FF2B5EF4-FFF2-40B4-BE49-F238E27FC236}">
                  <a16:creationId xmlns:a16="http://schemas.microsoft.com/office/drawing/2014/main" id="{01E4C3E7-22C5-F9E6-0CEA-8945BE15B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5584" y="3113885"/>
              <a:ext cx="2705942" cy="267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3">
              <a:extLst>
                <a:ext uri="{FF2B5EF4-FFF2-40B4-BE49-F238E27FC236}">
                  <a16:creationId xmlns:a16="http://schemas.microsoft.com/office/drawing/2014/main" id="{3C2F2416-6C7D-48D7-1E4D-72625AEC5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6672" y="4423831"/>
              <a:ext cx="548157" cy="186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5">
              <a:extLst>
                <a:ext uri="{FF2B5EF4-FFF2-40B4-BE49-F238E27FC236}">
                  <a16:creationId xmlns:a16="http://schemas.microsoft.com/office/drawing/2014/main" id="{648A25FB-87AA-7313-538D-F071A06C0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5100" y="4419606"/>
              <a:ext cx="577850" cy="17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22AAD91-84EB-0542-8402-42625CBF0572}"/>
                </a:ext>
              </a:extLst>
            </p:cNvPr>
            <p:cNvCxnSpPr/>
            <p:nvPr/>
          </p:nvCxnSpPr>
          <p:spPr>
            <a:xfrm flipH="1">
              <a:off x="8384929" y="3759865"/>
              <a:ext cx="3174" cy="1601458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482DB0-B524-183F-FCEF-FB314A99F295}"/>
                </a:ext>
              </a:extLst>
            </p:cNvPr>
            <p:cNvCxnSpPr/>
            <p:nvPr/>
          </p:nvCxnSpPr>
          <p:spPr>
            <a:xfrm flipH="1">
              <a:off x="7100996" y="3759865"/>
              <a:ext cx="1587" cy="1601458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C57DE24-D414-27F5-D904-B72144581152}"/>
              </a:ext>
            </a:extLst>
          </p:cNvPr>
          <p:cNvGrpSpPr/>
          <p:nvPr/>
        </p:nvGrpSpPr>
        <p:grpSpPr>
          <a:xfrm>
            <a:off x="3892772" y="1040493"/>
            <a:ext cx="5238383" cy="1127247"/>
            <a:chOff x="3892772" y="1040493"/>
            <a:chExt cx="5238383" cy="112724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5ACE42E-3C4D-73BE-FE1E-B283DB73C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92772" y="1040493"/>
              <a:ext cx="5238383" cy="1127247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CAD390D-3FE4-4A2F-EC80-5286C4780A00}"/>
                </a:ext>
              </a:extLst>
            </p:cNvPr>
            <p:cNvSpPr/>
            <p:nvPr/>
          </p:nvSpPr>
          <p:spPr>
            <a:xfrm>
              <a:off x="8799608" y="1859963"/>
              <a:ext cx="331546" cy="295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D2F103B-4A42-509D-509A-5B0D6ED2C894}"/>
              </a:ext>
            </a:extLst>
          </p:cNvPr>
          <p:cNvCxnSpPr>
            <a:cxnSpLocks/>
          </p:cNvCxnSpPr>
          <p:nvPr/>
        </p:nvCxnSpPr>
        <p:spPr>
          <a:xfrm>
            <a:off x="4277532" y="1976769"/>
            <a:ext cx="26657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F4317B86-B73D-E2F4-DBC9-D6CDC120D313}"/>
              </a:ext>
            </a:extLst>
          </p:cNvPr>
          <p:cNvSpPr/>
          <p:nvPr/>
        </p:nvSpPr>
        <p:spPr>
          <a:xfrm>
            <a:off x="6732194" y="1069186"/>
            <a:ext cx="614004" cy="6630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A17B2C-2485-E085-70A0-83F60C8640C7}"/>
              </a:ext>
            </a:extLst>
          </p:cNvPr>
          <p:cNvSpPr txBox="1"/>
          <p:nvPr/>
        </p:nvSpPr>
        <p:spPr>
          <a:xfrm>
            <a:off x="1623244" y="1167386"/>
            <a:ext cx="2535342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Helvetica"/>
                <a:cs typeface="Helvetica"/>
              </a:rPr>
              <a:t>In the squeezed frame:</a:t>
            </a:r>
            <a:endParaRPr lang="en-GB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74962F-DF72-4D52-66A9-85186F921AAA}"/>
              </a:ext>
            </a:extLst>
          </p:cNvPr>
          <p:cNvSpPr txBox="1"/>
          <p:nvPr/>
        </p:nvSpPr>
        <p:spPr bwMode="auto">
          <a:xfrm>
            <a:off x="7668075" y="1811813"/>
            <a:ext cx="1311578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1600" kern="0" dirty="0" err="1">
                <a:solidFill>
                  <a:srgbClr val="000090"/>
                </a:solidFill>
                <a:latin typeface="Helvetica"/>
                <a:ea typeface="ＭＳ Ｐゴシック" charset="0"/>
                <a:cs typeface="Helvetica"/>
              </a:rPr>
              <a:t>Dicke</a:t>
            </a:r>
            <a:r>
              <a:rPr lang="en-US" sz="1600" kern="0" dirty="0">
                <a:solidFill>
                  <a:srgbClr val="000090"/>
                </a:solidFill>
                <a:latin typeface="Helvetica"/>
                <a:ea typeface="ＭＳ Ｐゴシック" charset="0"/>
                <a:cs typeface="Helvetica"/>
              </a:rPr>
              <a:t> model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ECF3DD-ABA1-7353-B34F-181995365D7A}"/>
              </a:ext>
            </a:extLst>
          </p:cNvPr>
          <p:cNvSpPr txBox="1"/>
          <p:nvPr/>
        </p:nvSpPr>
        <p:spPr bwMode="auto">
          <a:xfrm>
            <a:off x="1327707" y="2136870"/>
            <a:ext cx="234711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Helvetica"/>
                <a:ea typeface="ＭＳ Ｐゴシック" charset="0"/>
                <a:cs typeface="Helvetica"/>
              </a:rPr>
              <a:t>Semiclassical dynamics</a:t>
            </a:r>
          </a:p>
        </p:txBody>
      </p:sp>
    </p:spTree>
    <p:extLst>
      <p:ext uri="{BB962C8B-B14F-4D97-AF65-F5344CB8AC3E}">
        <p14:creationId xmlns:p14="http://schemas.microsoft.com/office/powerpoint/2010/main" val="220173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0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AB59A-85B2-F06D-96CB-400B48D71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60E0B2ED-6169-39E6-A965-EBCB7E3AB04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3E74"/>
                </a:solidFill>
                <a:latin typeface="Helvetica"/>
                <a:cs typeface="Helvetica"/>
              </a:rPr>
              <a:t>Protecting information via parametric drive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B61D332-98D6-7452-264D-15DAFF203B92}"/>
              </a:ext>
            </a:extLst>
          </p:cNvPr>
          <p:cNvGrpSpPr/>
          <p:nvPr/>
        </p:nvGrpSpPr>
        <p:grpSpPr>
          <a:xfrm>
            <a:off x="332463" y="1267966"/>
            <a:ext cx="4033739" cy="600998"/>
            <a:chOff x="5319132" y="1374291"/>
            <a:chExt cx="3681943" cy="60099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B6AE2A1-3861-CA0B-22C1-3D5F39BF8D40}"/>
                </a:ext>
              </a:extLst>
            </p:cNvPr>
            <p:cNvSpPr txBox="1"/>
            <p:nvPr/>
          </p:nvSpPr>
          <p:spPr>
            <a:xfrm>
              <a:off x="5319132" y="1407843"/>
              <a:ext cx="3510700" cy="4259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dirty="0">
                  <a:latin typeface="Helvetica"/>
                  <a:cs typeface="Helvetica"/>
                </a:rPr>
                <a:t>Encoding a quantum state: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F5C60EC-B4E8-CA7C-2F6B-3C518DEEC81C}"/>
                    </a:ext>
                  </a:extLst>
                </p:cNvPr>
                <p:cNvSpPr txBox="1"/>
                <p:nvPr/>
              </p:nvSpPr>
              <p:spPr>
                <a:xfrm>
                  <a:off x="7515689" y="1374291"/>
                  <a:ext cx="1485386" cy="60099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  <m:d>
                          <m:dPr>
                            <m:begChr m:val="{"/>
                            <m:endChr m:val="}"/>
                            <m:ctrlP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"/>
                                <m:ctrlP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e>
                            </m:d>
                            <m: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d>
                              <m:dPr>
                                <m:begChr m:val="|"/>
                                <m:endChr m:val=""/>
                                <m:ctrlPr>
                                  <a:rPr lang="en-US" sz="16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6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1600" dirty="0"/>
                </a:p>
              </p:txBody>
            </p:sp>
          </mc:Choice>
          <mc:Fallback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F5C60EC-B4E8-CA7C-2F6B-3C518DEEC8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5689" y="1374291"/>
                  <a:ext cx="1485386" cy="600998"/>
                </a:xfrm>
                <a:prstGeom prst="rect">
                  <a:avLst/>
                </a:prstGeom>
                <a:blipFill>
                  <a:blip r:embed="rId2"/>
                  <a:stretch>
                    <a:fillRect t="-40816" r="-775" b="-7551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DF5E088-0D7D-71E0-E688-234B1317E47F}"/>
              </a:ext>
            </a:extLst>
          </p:cNvPr>
          <p:cNvSpPr/>
          <p:nvPr/>
        </p:nvSpPr>
        <p:spPr>
          <a:xfrm>
            <a:off x="4572001" y="6583676"/>
            <a:ext cx="457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Helvetica"/>
                <a:cs typeface="Helvetica"/>
              </a:rPr>
              <a:t>S. Tiwary, H. Sharma and </a:t>
            </a:r>
            <a:r>
              <a:rPr lang="en-US" sz="1200" b="1" dirty="0">
                <a:latin typeface="Helvetica"/>
                <a:cs typeface="Helvetica"/>
              </a:rPr>
              <a:t>HSD (2024)</a:t>
            </a:r>
            <a:endParaRPr lang="nb-NO" sz="1200" b="1" dirty="0">
              <a:latin typeface="Helvetica"/>
              <a:cs typeface="Helvetica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F40044D-BCA9-229B-6E52-90C06F57B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827" y="2192273"/>
            <a:ext cx="4948179" cy="38789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E4535DE-A2B3-11E9-79B4-864558B953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60"/>
          <a:stretch/>
        </p:blipFill>
        <p:spPr>
          <a:xfrm>
            <a:off x="258035" y="2192274"/>
            <a:ext cx="3633481" cy="635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27F2CD3-78B9-7F5F-10FA-F8015FDDE6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940" y="2860137"/>
            <a:ext cx="2061179" cy="4378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1EBC891-DF5F-09EB-14FB-75C7EB7AD7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318" y="3550299"/>
            <a:ext cx="3264198" cy="65737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1D6E351-962A-5B97-F211-264283818412}"/>
                  </a:ext>
                </a:extLst>
              </p:cNvPr>
              <p:cNvSpPr txBox="1"/>
              <p:nvPr/>
            </p:nvSpPr>
            <p:spPr bwMode="auto">
              <a:xfrm>
                <a:off x="5388592" y="1399188"/>
                <a:ext cx="2938818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914400">
                  <a:defRPr/>
                </a:pPr>
                <a:r>
                  <a:rPr lang="en-US" sz="1600" kern="0" dirty="0">
                    <a:solidFill>
                      <a:srgbClr val="000090"/>
                    </a:solidFill>
                    <a:latin typeface="Helvetica"/>
                    <a:ea typeface="ＭＳ Ｐゴシック" charset="0"/>
                    <a:cs typeface="Helvetica"/>
                  </a:rPr>
                  <a:t>Quantum dynamics on </a:t>
                </a:r>
                <a14:m>
                  <m:oMath xmlns:m="http://schemas.openxmlformats.org/officeDocument/2006/math">
                    <m:r>
                      <a:rPr lang="en-US" sz="1600" i="1" kern="0" dirty="0" smtClean="0">
                        <a:solidFill>
                          <a:srgbClr val="000090"/>
                        </a:solidFill>
                        <a:latin typeface="Cambria Math" panose="02040503050406030204" pitchFamily="18" charset="0"/>
                        <a:ea typeface="ＭＳ Ｐゴシック" charset="0"/>
                        <a:cs typeface="Helvetica"/>
                      </a:rPr>
                      <m:t>𝑁</m:t>
                    </m:r>
                    <m:r>
                      <a:rPr lang="en-US" sz="1600" b="0" i="1" kern="0" dirty="0" smtClean="0">
                        <a:solidFill>
                          <a:srgbClr val="000090"/>
                        </a:solidFill>
                        <a:latin typeface="Cambria Math" panose="02040503050406030204" pitchFamily="18" charset="0"/>
                        <a:ea typeface="ＭＳ Ｐゴシック" charset="0"/>
                        <a:cs typeface="Helvetica"/>
                      </a:rPr>
                      <m:t>~100</m:t>
                    </m:r>
                  </m:oMath>
                </a14:m>
                <a:endParaRPr lang="en-US" sz="1600" kern="0" dirty="0">
                  <a:solidFill>
                    <a:srgbClr val="000090"/>
                  </a:solidFill>
                  <a:latin typeface="Helvetica"/>
                  <a:ea typeface="ＭＳ Ｐゴシック" charset="0"/>
                  <a:cs typeface="Helvetica"/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1D6E351-962A-5B97-F211-2642838184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88592" y="1399188"/>
                <a:ext cx="2938818" cy="338554"/>
              </a:xfrm>
              <a:prstGeom prst="rect">
                <a:avLst/>
              </a:prstGeom>
              <a:blipFill>
                <a:blip r:embed="rId7"/>
                <a:stretch>
                  <a:fillRect l="-1293" t="-7407" b="-222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6AD5871-FFD7-E0C4-72C9-6DD7E4D34B97}"/>
              </a:ext>
            </a:extLst>
          </p:cNvPr>
          <p:cNvCxnSpPr>
            <a:cxnSpLocks/>
          </p:cNvCxnSpPr>
          <p:nvPr/>
        </p:nvCxnSpPr>
        <p:spPr>
          <a:xfrm flipV="1">
            <a:off x="2866782" y="4709478"/>
            <a:ext cx="2644331" cy="424132"/>
          </a:xfrm>
          <a:prstGeom prst="straightConnector1">
            <a:avLst/>
          </a:prstGeom>
          <a:ln>
            <a:solidFill>
              <a:srgbClr val="0090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E5DB0BB-4309-9C7A-B903-724A0330C383}"/>
              </a:ext>
            </a:extLst>
          </p:cNvPr>
          <p:cNvCxnSpPr>
            <a:cxnSpLocks/>
          </p:cNvCxnSpPr>
          <p:nvPr/>
        </p:nvCxnSpPr>
        <p:spPr>
          <a:xfrm flipV="1">
            <a:off x="2623304" y="4323132"/>
            <a:ext cx="4457426" cy="16360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E0458D8-79D6-3DEB-F1F2-BCA915F9C1BC}"/>
                  </a:ext>
                </a:extLst>
              </p:cNvPr>
              <p:cNvSpPr txBox="1"/>
              <p:nvPr/>
            </p:nvSpPr>
            <p:spPr>
              <a:xfrm>
                <a:off x="1532438" y="5002646"/>
                <a:ext cx="112793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00905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b="0" i="1" smtClean="0">
                          <a:solidFill>
                            <a:srgbClr val="00905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=0.75 </m:t>
                      </m:r>
                      <m:r>
                        <m:rPr>
                          <m:sty m:val="p"/>
                        </m:rPr>
                        <a:rPr lang="el-GR" i="1" smtClean="0">
                          <a:solidFill>
                            <a:srgbClr val="00905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</m:oMath>
                  </m:oMathPara>
                </a14:m>
                <a:endParaRPr lang="en-GB" dirty="0">
                  <a:solidFill>
                    <a:srgbClr val="009051"/>
                  </a:solidFill>
                </a:endParaRP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E0458D8-79D6-3DEB-F1F2-BCA915F9C1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2438" y="5002646"/>
                <a:ext cx="1127937" cy="276999"/>
              </a:xfrm>
              <a:prstGeom prst="rect">
                <a:avLst/>
              </a:prstGeom>
              <a:blipFill>
                <a:blip r:embed="rId8"/>
                <a:stretch>
                  <a:fillRect l="-4444" t="-9091" r="-4444" b="-409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FC18273-DE62-D4E0-1204-29BCD6F72965}"/>
                  </a:ext>
                </a:extLst>
              </p:cNvPr>
              <p:cNvSpPr txBox="1"/>
              <p:nvPr/>
            </p:nvSpPr>
            <p:spPr>
              <a:xfrm>
                <a:off x="1596557" y="5932690"/>
                <a:ext cx="9996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=1.5 </m:t>
                      </m:r>
                      <m:r>
                        <m:rPr>
                          <m:sty m:val="p"/>
                        </m:rPr>
                        <a:rPr lang="el-GR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FC18273-DE62-D4E0-1204-29BCD6F729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6557" y="5932690"/>
                <a:ext cx="999697" cy="276999"/>
              </a:xfrm>
              <a:prstGeom prst="rect">
                <a:avLst/>
              </a:prstGeom>
              <a:blipFill>
                <a:blip r:embed="rId9"/>
                <a:stretch>
                  <a:fillRect l="-5000" t="-8696" r="-5000" b="-347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59A0514-EE7C-BEDE-028C-A252F824E29B}"/>
                  </a:ext>
                </a:extLst>
              </p:cNvPr>
              <p:cNvSpPr txBox="1"/>
              <p:nvPr/>
            </p:nvSpPr>
            <p:spPr>
              <a:xfrm>
                <a:off x="4955059" y="5094630"/>
                <a:ext cx="111210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sz="1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≤1.38 </m:t>
                      </m:r>
                    </m:oMath>
                  </m:oMathPara>
                </a14:m>
                <a:endParaRPr lang="en-GB" sz="1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59A0514-EE7C-BEDE-028C-A252F824E2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5059" y="5094630"/>
                <a:ext cx="1112108" cy="307777"/>
              </a:xfrm>
              <a:prstGeom prst="rect">
                <a:avLst/>
              </a:prstGeom>
              <a:blipFill>
                <a:blip r:embed="rId10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9F3BF03-B89E-6E8B-DF07-06D34452CB1E}"/>
                  </a:ext>
                </a:extLst>
              </p:cNvPr>
              <p:cNvSpPr txBox="1"/>
              <p:nvPr/>
            </p:nvSpPr>
            <p:spPr>
              <a:xfrm>
                <a:off x="5816124" y="5094630"/>
                <a:ext cx="111210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≤1.73 </m:t>
                      </m:r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9F3BF03-B89E-6E8B-DF07-06D34452CB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6124" y="5094630"/>
                <a:ext cx="1112108" cy="307777"/>
              </a:xfrm>
              <a:prstGeom prst="rect">
                <a:avLst/>
              </a:prstGeom>
              <a:blipFill>
                <a:blip r:embed="rId11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11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4" grpId="0"/>
      <p:bldP spid="3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89026-F98C-A18F-6602-C8A9BB90E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5159BE19-876A-8590-D6C9-6C98118E734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3E74"/>
                </a:solidFill>
                <a:latin typeface="Helvetica"/>
                <a:cs typeface="Helvetica"/>
              </a:rPr>
              <a:t>Protecting information via parametric drive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BA89FCA-C1EF-7169-5E0D-20913667F103}"/>
              </a:ext>
            </a:extLst>
          </p:cNvPr>
          <p:cNvGrpSpPr/>
          <p:nvPr/>
        </p:nvGrpSpPr>
        <p:grpSpPr>
          <a:xfrm>
            <a:off x="332463" y="1267966"/>
            <a:ext cx="4033739" cy="600998"/>
            <a:chOff x="5319132" y="1374291"/>
            <a:chExt cx="3681943" cy="60099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46F34E8-B30D-E697-15EF-87373FCB712E}"/>
                </a:ext>
              </a:extLst>
            </p:cNvPr>
            <p:cNvSpPr txBox="1"/>
            <p:nvPr/>
          </p:nvSpPr>
          <p:spPr>
            <a:xfrm>
              <a:off x="5319132" y="1407843"/>
              <a:ext cx="3510700" cy="4259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dirty="0">
                  <a:latin typeface="Helvetica"/>
                  <a:cs typeface="Helvetica"/>
                </a:rPr>
                <a:t>Encoding a quantum state: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6274EBB2-046E-E98E-C3AF-2441B7F63E7F}"/>
                    </a:ext>
                  </a:extLst>
                </p:cNvPr>
                <p:cNvSpPr txBox="1"/>
                <p:nvPr/>
              </p:nvSpPr>
              <p:spPr>
                <a:xfrm>
                  <a:off x="7515689" y="1374291"/>
                  <a:ext cx="1485386" cy="60099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  <m:d>
                          <m:dPr>
                            <m:begChr m:val="{"/>
                            <m:endChr m:val="}"/>
                            <m:ctrlP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"/>
                                <m:ctrlP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e>
                            </m:d>
                            <m: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d>
                              <m:dPr>
                                <m:begChr m:val="|"/>
                                <m:endChr m:val=""/>
                                <m:ctrlPr>
                                  <a:rPr lang="en-US" sz="16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6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1600" dirty="0"/>
                </a:p>
              </p:txBody>
            </p:sp>
          </mc:Choice>
          <mc:Fallback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6274EBB2-046E-E98E-C3AF-2441B7F63E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5689" y="1374291"/>
                  <a:ext cx="1485386" cy="600998"/>
                </a:xfrm>
                <a:prstGeom prst="rect">
                  <a:avLst/>
                </a:prstGeom>
                <a:blipFill>
                  <a:blip r:embed="rId2"/>
                  <a:stretch>
                    <a:fillRect t="-40816" r="-775" b="-7551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5DD1BFA9-D91F-64D6-90AA-4031277696D4}"/>
              </a:ext>
            </a:extLst>
          </p:cNvPr>
          <p:cNvSpPr/>
          <p:nvPr/>
        </p:nvSpPr>
        <p:spPr>
          <a:xfrm>
            <a:off x="4572001" y="6583676"/>
            <a:ext cx="457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Helvetica"/>
                <a:cs typeface="Helvetica"/>
              </a:rPr>
              <a:t>S. Tiwary, H. Sharma and </a:t>
            </a:r>
            <a:r>
              <a:rPr lang="en-US" sz="1200" b="1" dirty="0">
                <a:latin typeface="Helvetica"/>
                <a:cs typeface="Helvetica"/>
              </a:rPr>
              <a:t>HSD (2024)</a:t>
            </a:r>
            <a:endParaRPr lang="nb-NO" sz="1200" b="1" dirty="0">
              <a:latin typeface="Helvetica"/>
              <a:cs typeface="Helvetica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57254FF-E6DB-78C2-CC8B-AF3D496A2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597" y="2047157"/>
            <a:ext cx="4965163" cy="458238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231E4FA-C355-E013-AD0B-5A46F96F7A13}"/>
                  </a:ext>
                </a:extLst>
              </p:cNvPr>
              <p:cNvSpPr txBox="1"/>
              <p:nvPr/>
            </p:nvSpPr>
            <p:spPr bwMode="auto">
              <a:xfrm>
                <a:off x="5388592" y="1399188"/>
                <a:ext cx="2938818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914400">
                  <a:defRPr/>
                </a:pPr>
                <a:r>
                  <a:rPr lang="en-US" sz="1600" kern="0" dirty="0">
                    <a:solidFill>
                      <a:srgbClr val="000090"/>
                    </a:solidFill>
                    <a:latin typeface="Helvetica"/>
                    <a:ea typeface="ＭＳ Ｐゴシック" charset="0"/>
                    <a:cs typeface="Helvetica"/>
                  </a:rPr>
                  <a:t>Quantum dynamics on </a:t>
                </a:r>
                <a14:m>
                  <m:oMath xmlns:m="http://schemas.openxmlformats.org/officeDocument/2006/math">
                    <m:r>
                      <a:rPr lang="en-US" sz="1600" i="1" kern="0" dirty="0" smtClean="0">
                        <a:solidFill>
                          <a:srgbClr val="000090"/>
                        </a:solidFill>
                        <a:latin typeface="Cambria Math" panose="02040503050406030204" pitchFamily="18" charset="0"/>
                        <a:ea typeface="ＭＳ Ｐゴシック" charset="0"/>
                        <a:cs typeface="Helvetica"/>
                      </a:rPr>
                      <m:t>𝑁</m:t>
                    </m:r>
                    <m:r>
                      <a:rPr lang="en-US" sz="1600" b="0" i="1" kern="0" dirty="0" smtClean="0">
                        <a:solidFill>
                          <a:srgbClr val="000090"/>
                        </a:solidFill>
                        <a:latin typeface="Cambria Math" panose="02040503050406030204" pitchFamily="18" charset="0"/>
                        <a:ea typeface="ＭＳ Ｐゴシック" charset="0"/>
                        <a:cs typeface="Helvetica"/>
                      </a:rPr>
                      <m:t>~100</m:t>
                    </m:r>
                  </m:oMath>
                </a14:m>
                <a:endParaRPr lang="en-US" sz="1600" kern="0" dirty="0">
                  <a:solidFill>
                    <a:srgbClr val="000090"/>
                  </a:solidFill>
                  <a:latin typeface="Helvetica"/>
                  <a:ea typeface="ＭＳ Ｐゴシック" charset="0"/>
                  <a:cs typeface="Helvetica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231E4FA-C355-E013-AD0B-5A46F96F7A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88592" y="1399188"/>
                <a:ext cx="2938818" cy="338554"/>
              </a:xfrm>
              <a:prstGeom prst="rect">
                <a:avLst/>
              </a:prstGeom>
              <a:blipFill>
                <a:blip r:embed="rId4"/>
                <a:stretch>
                  <a:fillRect l="-1293" t="-7407" b="-222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CE71178-9C0B-354A-1B10-75731880C066}"/>
              </a:ext>
            </a:extLst>
          </p:cNvPr>
          <p:cNvSpPr txBox="1"/>
          <p:nvPr/>
        </p:nvSpPr>
        <p:spPr>
          <a:xfrm>
            <a:off x="332463" y="2300218"/>
            <a:ext cx="3510700" cy="795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rgbClr val="FF0000"/>
                </a:solidFill>
                <a:latin typeface="Helvetica"/>
                <a:cs typeface="Helvetica"/>
              </a:rPr>
              <a:t>Fidelity and Wigner function of the encoded quantum state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CA33973-183A-8D86-75E5-052D08E399D4}"/>
              </a:ext>
            </a:extLst>
          </p:cNvPr>
          <p:cNvCxnSpPr>
            <a:cxnSpLocks/>
          </p:cNvCxnSpPr>
          <p:nvPr/>
        </p:nvCxnSpPr>
        <p:spPr>
          <a:xfrm flipV="1">
            <a:off x="3100457" y="3429000"/>
            <a:ext cx="3863561" cy="544219"/>
          </a:xfrm>
          <a:prstGeom prst="straightConnector1">
            <a:avLst/>
          </a:prstGeom>
          <a:ln>
            <a:solidFill>
              <a:srgbClr val="0090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081433F-EB30-BA39-27B5-3E7EB321A3BC}"/>
                  </a:ext>
                </a:extLst>
              </p:cNvPr>
              <p:cNvSpPr txBox="1"/>
              <p:nvPr/>
            </p:nvSpPr>
            <p:spPr>
              <a:xfrm>
                <a:off x="332463" y="3801225"/>
                <a:ext cx="2935711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800" dirty="0">
                    <a:solidFill>
                      <a:schemeClr val="tx1"/>
                    </a:solidFill>
                    <a:latin typeface="Helvetica"/>
                    <a:cs typeface="Helvetica"/>
                  </a:rPr>
                  <a:t>Initial state for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=0.75 </m:t>
                    </m:r>
                    <m:r>
                      <m:rPr>
                        <m:sty m:val="p"/>
                      </m:rPr>
                      <a:rPr lang="el-GR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081433F-EB30-BA39-27B5-3E7EB321A3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463" y="3801225"/>
                <a:ext cx="2935711" cy="646331"/>
              </a:xfrm>
              <a:prstGeom prst="rect">
                <a:avLst/>
              </a:prstGeom>
              <a:blipFill>
                <a:blip r:embed="rId5"/>
                <a:stretch>
                  <a:fillRect t="-38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F7E308B-0D1D-FA31-42E2-C604D1EE83A6}"/>
              </a:ext>
            </a:extLst>
          </p:cNvPr>
          <p:cNvCxnSpPr>
            <a:cxnSpLocks/>
          </p:cNvCxnSpPr>
          <p:nvPr/>
        </p:nvCxnSpPr>
        <p:spPr>
          <a:xfrm>
            <a:off x="3100457" y="4884235"/>
            <a:ext cx="2002884" cy="280889"/>
          </a:xfrm>
          <a:prstGeom prst="straightConnector1">
            <a:avLst/>
          </a:prstGeom>
          <a:ln>
            <a:solidFill>
              <a:srgbClr val="0090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950252-C352-DAEC-27EF-4B4DBE217620}"/>
                  </a:ext>
                </a:extLst>
              </p:cNvPr>
              <p:cNvSpPr txBox="1"/>
              <p:nvPr/>
            </p:nvSpPr>
            <p:spPr>
              <a:xfrm>
                <a:off x="725803" y="4699569"/>
                <a:ext cx="214903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latin typeface="Helvetica"/>
                    <a:cs typeface="Helvetica"/>
                  </a:rPr>
                  <a:t>State at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  <a:cs typeface="Helvetica"/>
                      </a:rPr>
                      <m:t>𝑡</m:t>
                    </m:r>
                  </m:oMath>
                </a14:m>
                <a:r>
                  <a:rPr lang="en-US" sz="1800" dirty="0">
                    <a:latin typeface="Helvetica"/>
                    <a:cs typeface="Helvetica"/>
                  </a:rPr>
                  <a:t>, for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  <a:cs typeface="Helvetica"/>
                      </a:rPr>
                      <m:t>𝑟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  <a:cs typeface="Helvetica"/>
                      </a:rPr>
                      <m:t>=0</m:t>
                    </m:r>
                  </m:oMath>
                </a14:m>
                <a:endParaRPr lang="en-GB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950252-C352-DAEC-27EF-4B4DBE217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803" y="4699569"/>
                <a:ext cx="2149030" cy="369332"/>
              </a:xfrm>
              <a:prstGeom prst="rect">
                <a:avLst/>
              </a:prstGeom>
              <a:blipFill>
                <a:blip r:embed="rId6"/>
                <a:stretch>
                  <a:fillRect l="-2353"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3DC7BF5-1B1D-BC8C-DE83-BB64BC52A1A8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3066241" y="5475267"/>
            <a:ext cx="3897777" cy="525352"/>
          </a:xfrm>
          <a:prstGeom prst="straightConnector1">
            <a:avLst/>
          </a:prstGeom>
          <a:ln>
            <a:solidFill>
              <a:srgbClr val="0090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76464ED-CE17-8CC0-8607-528351197B46}"/>
                  </a:ext>
                </a:extLst>
              </p:cNvPr>
              <p:cNvSpPr txBox="1"/>
              <p:nvPr/>
            </p:nvSpPr>
            <p:spPr>
              <a:xfrm>
                <a:off x="582018" y="5815953"/>
                <a:ext cx="248422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latin typeface="Helvetica"/>
                    <a:cs typeface="Helvetica"/>
                  </a:rPr>
                  <a:t>State at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  <a:cs typeface="Helvetica"/>
                      </a:rPr>
                      <m:t>𝑡</m:t>
                    </m:r>
                  </m:oMath>
                </a14:m>
                <a:r>
                  <a:rPr lang="en-US" sz="1800" dirty="0">
                    <a:latin typeface="Helvetica"/>
                    <a:cs typeface="Helvetica"/>
                  </a:rPr>
                  <a:t>, for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  <a:cs typeface="Helvetica"/>
                      </a:rPr>
                      <m:t>𝑟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  <a:cs typeface="Helvetica"/>
                      </a:rPr>
                      <m:t>=1.75</m:t>
                    </m:r>
                  </m:oMath>
                </a14:m>
                <a:endParaRPr lang="en-GB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76464ED-CE17-8CC0-8607-528351197B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018" y="5815953"/>
                <a:ext cx="2484223" cy="369332"/>
              </a:xfrm>
              <a:prstGeom prst="rect">
                <a:avLst/>
              </a:prstGeom>
              <a:blipFill>
                <a:blip r:embed="rId7"/>
                <a:stretch>
                  <a:fillRect l="-2030" t="-3226" b="-225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722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5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657C1C8-A3CA-3746-804F-CC38814A0CB4}"/>
              </a:ext>
            </a:extLst>
          </p:cNvPr>
          <p:cNvSpPr/>
          <p:nvPr/>
        </p:nvSpPr>
        <p:spPr>
          <a:xfrm>
            <a:off x="705016" y="999451"/>
            <a:ext cx="8091744" cy="104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Helvetica"/>
                <a:cs typeface="Helvetica"/>
              </a:rPr>
              <a:t>Theoretical study of collective states and hybrid architectures offers a rich playground for design and control of quantum protocols</a:t>
            </a:r>
          </a:p>
          <a:p>
            <a:pPr>
              <a:lnSpc>
                <a:spcPct val="150000"/>
              </a:lnSpc>
            </a:pPr>
            <a:endParaRPr lang="en-US" sz="1050" dirty="0">
              <a:latin typeface="Helvetica"/>
              <a:cs typeface="Helvetica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E1B829-BDDB-704C-BCA7-088082832C77}"/>
              </a:ext>
            </a:extLst>
          </p:cNvPr>
          <p:cNvSpPr/>
          <p:nvPr/>
        </p:nvSpPr>
        <p:spPr>
          <a:xfrm>
            <a:off x="5870800" y="2501098"/>
            <a:ext cx="3226706" cy="3645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  <a:latin typeface="Helvetica"/>
                <a:cs typeface="Helvetica"/>
              </a:rPr>
              <a:t>Information storage and protection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0432FF"/>
              </a:solidFill>
              <a:latin typeface="Helvetica"/>
              <a:cs typeface="Helvetic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  <a:latin typeface="Helvetica"/>
                <a:cs typeface="Helvetica"/>
              </a:rPr>
              <a:t>Quantum communication and sensing in CV systems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0432FF"/>
              </a:solidFill>
              <a:latin typeface="Helvetica"/>
              <a:cs typeface="Helvetic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  <a:latin typeface="Helvetica"/>
                <a:cs typeface="Helvetica"/>
              </a:rPr>
              <a:t>Error-correction for collective states!!</a:t>
            </a:r>
          </a:p>
          <a:p>
            <a:pPr>
              <a:lnSpc>
                <a:spcPct val="150000"/>
              </a:lnSpc>
            </a:pPr>
            <a:endParaRPr lang="en-US" sz="1100" dirty="0">
              <a:solidFill>
                <a:srgbClr val="0432FF"/>
              </a:solidFill>
              <a:latin typeface="Helvetica"/>
              <a:cs typeface="Helvetica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F6EDF10-F9DB-45C7-CB5A-7C3654448AB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3E74"/>
                </a:solidFill>
                <a:latin typeface="Helvetica"/>
                <a:cs typeface="Helvetica"/>
              </a:rPr>
              <a:t>In conclusion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C6DA9E0-46D4-EA0A-B669-28BB8431A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42" y="2345962"/>
            <a:ext cx="5389458" cy="216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BB789B-52CD-8504-48A4-5C255D1B4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907" y="4715566"/>
            <a:ext cx="2959093" cy="193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1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5B9402A-E6B1-2648-A2C8-1EBBADE79558}"/>
              </a:ext>
            </a:extLst>
          </p:cNvPr>
          <p:cNvGrpSpPr/>
          <p:nvPr/>
        </p:nvGrpSpPr>
        <p:grpSpPr>
          <a:xfrm>
            <a:off x="260130" y="3639459"/>
            <a:ext cx="1549075" cy="2052543"/>
            <a:chOff x="3107823" y="1513327"/>
            <a:chExt cx="1748829" cy="2547276"/>
          </a:xfrm>
        </p:grpSpPr>
        <p:pic>
          <p:nvPicPr>
            <p:cNvPr id="9" name="Grafik 8" descr="SR.jpg"/>
            <p:cNvPicPr>
              <a:picLocks noChangeAspect="1"/>
            </p:cNvPicPr>
            <p:nvPr/>
          </p:nvPicPr>
          <p:blipFill rotWithShape="1">
            <a:blip r:embed="rId2" cstate="print"/>
            <a:srcRect l="8220" r="23762"/>
            <a:stretch/>
          </p:blipFill>
          <p:spPr>
            <a:xfrm>
              <a:off x="3107823" y="1513327"/>
              <a:ext cx="1748829" cy="1928327"/>
            </a:xfrm>
            <a:prstGeom prst="rect">
              <a:avLst/>
            </a:prstGeom>
            <a:effectLst>
              <a:softEdge rad="31750"/>
            </a:effectLst>
          </p:spPr>
        </p:pic>
        <p:sp>
          <p:nvSpPr>
            <p:cNvPr id="6" name="Rechteck 5"/>
            <p:cNvSpPr/>
            <p:nvPr/>
          </p:nvSpPr>
          <p:spPr>
            <a:xfrm>
              <a:off x="3194831" y="3640446"/>
              <a:ext cx="1574811" cy="4201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/>
              <a:r>
                <a:rPr lang="de-AT" sz="1600" dirty="0">
                  <a:solidFill>
                    <a:prstClr val="black"/>
                  </a:solidFill>
                  <a:latin typeface="Helvetica"/>
                  <a:cs typeface="Helvetica"/>
                </a:rPr>
                <a:t>Stefan Rotter</a:t>
              </a:r>
            </a:p>
          </p:txBody>
        </p:sp>
      </p:grpSp>
      <p:sp>
        <p:nvSpPr>
          <p:cNvPr id="4" name="Titel 1">
            <a:extLst>
              <a:ext uri="{FF2B5EF4-FFF2-40B4-BE49-F238E27FC236}">
                <a16:creationId xmlns:a16="http://schemas.microsoft.com/office/drawing/2014/main" id="{9EDCD77F-3FDE-D5D5-B3C6-DADD5C1DA2C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3E74"/>
                </a:solidFill>
                <a:latin typeface="Helvetica"/>
                <a:cs typeface="Helvetica"/>
              </a:rPr>
              <a:t>Acknowledgments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6D9738-5253-965B-96D8-6669261A2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73" y="6041816"/>
            <a:ext cx="1574141" cy="68926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3F66BA9-3D9B-E5D7-A4D3-3EED57071E43}"/>
              </a:ext>
            </a:extLst>
          </p:cNvPr>
          <p:cNvGrpSpPr/>
          <p:nvPr/>
        </p:nvGrpSpPr>
        <p:grpSpPr>
          <a:xfrm>
            <a:off x="1895230" y="3642979"/>
            <a:ext cx="1587763" cy="2049023"/>
            <a:chOff x="7261589" y="1776669"/>
            <a:chExt cx="1587763" cy="2049023"/>
          </a:xfrm>
        </p:grpSpPr>
        <p:pic>
          <p:nvPicPr>
            <p:cNvPr id="1028" name="Picture 4" descr="Johannes Fink – IQIM">
              <a:extLst>
                <a:ext uri="{FF2B5EF4-FFF2-40B4-BE49-F238E27FC236}">
                  <a16:creationId xmlns:a16="http://schemas.microsoft.com/office/drawing/2014/main" id="{0DC6DB68-B919-A31C-C4B2-2F145EB1B0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89" t="9348" r="10742" b="38238"/>
            <a:stretch/>
          </p:blipFill>
          <p:spPr bwMode="auto">
            <a:xfrm>
              <a:off x="7374577" y="1776669"/>
              <a:ext cx="1361788" cy="1497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B83F69-D616-65F3-C943-6E45C280CD79}"/>
                </a:ext>
              </a:extLst>
            </p:cNvPr>
            <p:cNvSpPr txBox="1"/>
            <p:nvPr/>
          </p:nvSpPr>
          <p:spPr>
            <a:xfrm>
              <a:off x="7261589" y="3487138"/>
              <a:ext cx="158776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00"/>
              <a:r>
                <a:rPr lang="de-AT" sz="1600" dirty="0">
                  <a:solidFill>
                    <a:prstClr val="black"/>
                  </a:solidFill>
                  <a:latin typeface="Helvetica"/>
                  <a:cs typeface="Helvetica"/>
                </a:rPr>
                <a:t>Johannes Fink</a:t>
              </a:r>
            </a:p>
          </p:txBody>
        </p:sp>
      </p:grpSp>
      <p:pic>
        <p:nvPicPr>
          <p:cNvPr id="1030" name="Picture 6" descr="Institute of Science and Technology Austria - Wikipedia">
            <a:extLst>
              <a:ext uri="{FF2B5EF4-FFF2-40B4-BE49-F238E27FC236}">
                <a16:creationId xmlns:a16="http://schemas.microsoft.com/office/drawing/2014/main" id="{42B97625-D90C-B425-60E9-3EC018F98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837" y="6041815"/>
            <a:ext cx="1969341" cy="68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Elena Redchenko - PhD student">
            <a:extLst>
              <a:ext uri="{FF2B5EF4-FFF2-40B4-BE49-F238E27FC236}">
                <a16:creationId xmlns:a16="http://schemas.microsoft.com/office/drawing/2014/main" id="{BF163C1E-2747-C2E0-33B4-F6E441BA74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2"/>
          <a:stretch/>
        </p:blipFill>
        <p:spPr bwMode="auto">
          <a:xfrm>
            <a:off x="2003067" y="1183132"/>
            <a:ext cx="1143000" cy="150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68B7705-55B1-0262-221D-72DBC5BA4BC3}"/>
              </a:ext>
            </a:extLst>
          </p:cNvPr>
          <p:cNvSpPr txBox="1"/>
          <p:nvPr/>
        </p:nvSpPr>
        <p:spPr>
          <a:xfrm>
            <a:off x="1553874" y="2710356"/>
            <a:ext cx="20711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de-AT" sz="1400" dirty="0">
                <a:solidFill>
                  <a:prstClr val="black"/>
                </a:solidFill>
                <a:latin typeface="Helvetica"/>
                <a:cs typeface="Helvetica"/>
              </a:rPr>
              <a:t>Elena </a:t>
            </a:r>
            <a:r>
              <a:rPr lang="de-AT" sz="1400" dirty="0" err="1">
                <a:solidFill>
                  <a:prstClr val="black"/>
                </a:solidFill>
                <a:latin typeface="Helvetica"/>
                <a:cs typeface="Helvetica"/>
              </a:rPr>
              <a:t>Redchenko</a:t>
            </a:r>
            <a:endParaRPr lang="de-AT" sz="1400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5" name="Rechteck 19">
            <a:extLst>
              <a:ext uri="{FF2B5EF4-FFF2-40B4-BE49-F238E27FC236}">
                <a16:creationId xmlns:a16="http://schemas.microsoft.com/office/drawing/2014/main" id="{001B8698-0E33-4769-18AC-2FFE79639882}"/>
              </a:ext>
            </a:extLst>
          </p:cNvPr>
          <p:cNvSpPr/>
          <p:nvPr/>
        </p:nvSpPr>
        <p:spPr>
          <a:xfrm>
            <a:off x="212548" y="2705894"/>
            <a:ext cx="19449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de-AT" sz="1400" dirty="0">
                <a:solidFill>
                  <a:prstClr val="black"/>
                </a:solidFill>
                <a:latin typeface="Helvetica"/>
                <a:cs typeface="Helvetica"/>
              </a:rPr>
              <a:t>Matthias Zens</a:t>
            </a:r>
            <a:endParaRPr lang="de-DE" sz="1400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EF9EC0-6D95-ED1D-7B1D-6FBF7D4597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57"/>
          <a:stretch/>
        </p:blipFill>
        <p:spPr>
          <a:xfrm>
            <a:off x="338187" y="1198880"/>
            <a:ext cx="1088439" cy="14619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B96CD3A-9366-CBB3-2ECA-9B83EC80AA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913" r="9787" b="12883"/>
          <a:stretch/>
        </p:blipFill>
        <p:spPr>
          <a:xfrm>
            <a:off x="5084226" y="1151233"/>
            <a:ext cx="1434699" cy="1599031"/>
          </a:xfrm>
          <a:prstGeom prst="rect">
            <a:avLst/>
          </a:prstGeom>
        </p:spPr>
      </p:pic>
      <p:sp>
        <p:nvSpPr>
          <p:cNvPr id="23" name="Rechteck 19">
            <a:extLst>
              <a:ext uri="{FF2B5EF4-FFF2-40B4-BE49-F238E27FC236}">
                <a16:creationId xmlns:a16="http://schemas.microsoft.com/office/drawing/2014/main" id="{C75C0DEB-AF5B-BC65-7096-5BF5FBD3E64E}"/>
              </a:ext>
            </a:extLst>
          </p:cNvPr>
          <p:cNvSpPr/>
          <p:nvPr/>
        </p:nvSpPr>
        <p:spPr>
          <a:xfrm>
            <a:off x="5020806" y="2861416"/>
            <a:ext cx="161344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prstClr val="black"/>
                </a:solidFill>
                <a:latin typeface="Helvetica"/>
                <a:cs typeface="Helvetica"/>
              </a:rPr>
              <a:t>Siddhartha Tiwary</a:t>
            </a:r>
          </a:p>
          <a:p>
            <a:pPr algn="ctr"/>
            <a:r>
              <a:rPr lang="en-GB" sz="1400" dirty="0">
                <a:solidFill>
                  <a:prstClr val="black"/>
                </a:solidFill>
                <a:latin typeface="Helvetica"/>
                <a:cs typeface="Helvetica"/>
              </a:rPr>
              <a:t>(IIT Bombay, now at U. Berkeley)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DFF03C6-5D3D-8D8A-0B10-97CD81B4F1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2454" y="5972199"/>
            <a:ext cx="860927" cy="836712"/>
          </a:xfrm>
          <a:prstGeom prst="rect">
            <a:avLst/>
          </a:prstGeom>
        </p:spPr>
      </p:pic>
      <p:pic>
        <p:nvPicPr>
          <p:cNvPr id="25" name="Picture 2" descr="Contact">
            <a:extLst>
              <a:ext uri="{FF2B5EF4-FFF2-40B4-BE49-F238E27FC236}">
                <a16:creationId xmlns:a16="http://schemas.microsoft.com/office/drawing/2014/main" id="{EB5CE6B4-E9C9-7767-BBEA-817AC83175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2" t="8691" r="27437" b="37244"/>
          <a:stretch/>
        </p:blipFill>
        <p:spPr bwMode="auto">
          <a:xfrm>
            <a:off x="6750101" y="1193765"/>
            <a:ext cx="1394771" cy="159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hteck 19">
            <a:extLst>
              <a:ext uri="{FF2B5EF4-FFF2-40B4-BE49-F238E27FC236}">
                <a16:creationId xmlns:a16="http://schemas.microsoft.com/office/drawing/2014/main" id="{3B341260-FC75-9150-1F83-69E3C6A4D57A}"/>
              </a:ext>
            </a:extLst>
          </p:cNvPr>
          <p:cNvSpPr/>
          <p:nvPr/>
        </p:nvSpPr>
        <p:spPr>
          <a:xfrm>
            <a:off x="6819284" y="2881190"/>
            <a:ext cx="13947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GB" sz="1400" dirty="0">
                <a:solidFill>
                  <a:prstClr val="black"/>
                </a:solidFill>
                <a:latin typeface="Helvetica"/>
                <a:cs typeface="Helvetica"/>
              </a:rPr>
              <a:t>Harsh Sharma</a:t>
            </a:r>
          </a:p>
          <a:p>
            <a:pPr algn="ctr" defTabSz="914400"/>
            <a:r>
              <a:rPr lang="en-GB" sz="1400" dirty="0">
                <a:solidFill>
                  <a:prstClr val="black"/>
                </a:solidFill>
                <a:latin typeface="Helvetica"/>
                <a:cs typeface="Helvetica"/>
              </a:rPr>
              <a:t>(IIT Bombay)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341B8D-0F97-1341-7606-321B189EBA7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4487" b="9895"/>
          <a:stretch/>
        </p:blipFill>
        <p:spPr>
          <a:xfrm>
            <a:off x="4920409" y="3775919"/>
            <a:ext cx="3467993" cy="1848865"/>
          </a:xfrm>
          <a:prstGeom prst="rect">
            <a:avLst/>
          </a:prstGeom>
        </p:spPr>
      </p:pic>
      <p:sp>
        <p:nvSpPr>
          <p:cNvPr id="11" name="Rechteck 19">
            <a:extLst>
              <a:ext uri="{FF2B5EF4-FFF2-40B4-BE49-F238E27FC236}">
                <a16:creationId xmlns:a16="http://schemas.microsoft.com/office/drawing/2014/main" id="{643EEF86-848E-1D41-E379-13065A7E8DFE}"/>
              </a:ext>
            </a:extLst>
          </p:cNvPr>
          <p:cNvSpPr/>
          <p:nvPr/>
        </p:nvSpPr>
        <p:spPr>
          <a:xfrm>
            <a:off x="4806280" y="5680989"/>
            <a:ext cx="39017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GB" sz="1400" dirty="0">
                <a:solidFill>
                  <a:prstClr val="black"/>
                </a:solidFill>
                <a:latin typeface="Helvetica"/>
                <a:cs typeface="Helvetica"/>
              </a:rPr>
              <a:t>Rahul, Sudipta, and Harsh</a:t>
            </a:r>
          </a:p>
          <a:p>
            <a:pPr algn="ctr" defTabSz="914400"/>
            <a:r>
              <a:rPr lang="en-GB" sz="1400" dirty="0">
                <a:solidFill>
                  <a:prstClr val="black"/>
                </a:solidFill>
                <a:latin typeface="Helvetica"/>
                <a:cs typeface="Helvetica"/>
              </a:rPr>
              <a:t>(IIT Bombay)</a:t>
            </a:r>
          </a:p>
        </p:txBody>
      </p:sp>
    </p:spTree>
    <p:extLst>
      <p:ext uri="{BB962C8B-B14F-4D97-AF65-F5344CB8AC3E}">
        <p14:creationId xmlns:p14="http://schemas.microsoft.com/office/powerpoint/2010/main" val="84984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173814" y="745722"/>
            <a:ext cx="651935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>
              <a:defRPr/>
            </a:pPr>
            <a:r>
              <a:rPr lang="en-US" sz="2000" b="1" kern="0" dirty="0">
                <a:solidFill>
                  <a:srgbClr val="000000"/>
                </a:solidFill>
                <a:latin typeface="Helvetica"/>
                <a:cs typeface="Helvetica"/>
              </a:rPr>
              <a:t>What are hybrid quantum systems?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E89694E-ED12-C763-88A6-FF91AF2E0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11" y="1891554"/>
            <a:ext cx="8395377" cy="337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70B7C-5AD4-C3C9-7366-51D14E1E7426}"/>
              </a:ext>
            </a:extLst>
          </p:cNvPr>
          <p:cNvSpPr txBox="1"/>
          <p:nvPr/>
        </p:nvSpPr>
        <p:spPr>
          <a:xfrm>
            <a:off x="4184542" y="6550005"/>
            <a:ext cx="49594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IN" sz="1200" b="0" i="0" dirty="0">
                <a:solidFill>
                  <a:srgbClr val="2E2E2E"/>
                </a:solidFill>
                <a:effectLst/>
                <a:latin typeface="Helvetica" pitchFamily="2" charset="0"/>
              </a:rPr>
              <a:t>C. </a:t>
            </a:r>
            <a:r>
              <a:rPr lang="en-IN" sz="1200" b="0" i="0" dirty="0" err="1">
                <a:solidFill>
                  <a:srgbClr val="2E2E2E"/>
                </a:solidFill>
                <a:effectLst/>
                <a:latin typeface="Helvetica" pitchFamily="2" charset="0"/>
              </a:rPr>
              <a:t>Grezes</a:t>
            </a:r>
            <a:r>
              <a:rPr lang="en-IN" sz="1200" b="0" i="0" dirty="0">
                <a:solidFill>
                  <a:srgbClr val="2E2E2E"/>
                </a:solidFill>
                <a:effectLst/>
                <a:latin typeface="Helvetica" pitchFamily="2" charset="0"/>
              </a:rPr>
              <a:t> et al., </a:t>
            </a:r>
            <a:r>
              <a:rPr lang="en-IN" sz="1200" b="1" i="0" dirty="0" err="1">
                <a:solidFill>
                  <a:srgbClr val="2E2E2E"/>
                </a:solidFill>
                <a:effectLst/>
                <a:latin typeface="Helvetica" pitchFamily="2" charset="0"/>
              </a:rPr>
              <a:t>Comptes</a:t>
            </a:r>
            <a:r>
              <a:rPr lang="en-IN" sz="1200" b="1" i="0" dirty="0">
                <a:solidFill>
                  <a:srgbClr val="2E2E2E"/>
                </a:solidFill>
                <a:effectLst/>
                <a:latin typeface="Helvetica" pitchFamily="2" charset="0"/>
              </a:rPr>
              <a:t> </a:t>
            </a:r>
            <a:r>
              <a:rPr lang="en-IN" sz="1200" b="1" i="0" dirty="0" err="1">
                <a:solidFill>
                  <a:srgbClr val="2E2E2E"/>
                </a:solidFill>
                <a:effectLst/>
                <a:latin typeface="Helvetica" pitchFamily="2" charset="0"/>
              </a:rPr>
              <a:t>Rendus</a:t>
            </a:r>
            <a:r>
              <a:rPr lang="en-IN" sz="1200" b="1" i="0" dirty="0">
                <a:solidFill>
                  <a:srgbClr val="2E2E2E"/>
                </a:solidFill>
                <a:effectLst/>
                <a:latin typeface="Helvetica" pitchFamily="2" charset="0"/>
              </a:rPr>
              <a:t> Physique (2016)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E9655E-667D-B7CB-53D6-B9D76DED3906}"/>
              </a:ext>
            </a:extLst>
          </p:cNvPr>
          <p:cNvSpPr/>
          <p:nvPr/>
        </p:nvSpPr>
        <p:spPr>
          <a:xfrm>
            <a:off x="2487028" y="1592262"/>
            <a:ext cx="5206140" cy="1248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66F00E-0F1B-F7FB-F270-AB78E411EB0D}"/>
              </a:ext>
            </a:extLst>
          </p:cNvPr>
          <p:cNvSpPr/>
          <p:nvPr/>
        </p:nvSpPr>
        <p:spPr>
          <a:xfrm rot="2032513">
            <a:off x="2043902" y="2548634"/>
            <a:ext cx="6092392" cy="2038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E9ECC8-AF22-721B-F079-0D64F7B8EB8C}"/>
              </a:ext>
            </a:extLst>
          </p:cNvPr>
          <p:cNvSpPr/>
          <p:nvPr/>
        </p:nvSpPr>
        <p:spPr>
          <a:xfrm>
            <a:off x="5542851" y="2435178"/>
            <a:ext cx="3226837" cy="2423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DBD461-6CAE-E7EC-6651-3BBE90CC6EA3}"/>
              </a:ext>
            </a:extLst>
          </p:cNvPr>
          <p:cNvSpPr/>
          <p:nvPr/>
        </p:nvSpPr>
        <p:spPr>
          <a:xfrm rot="1560000">
            <a:off x="2591467" y="3525561"/>
            <a:ext cx="3226837" cy="746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FC3E6BC2-D1FB-13AE-0423-F83316E23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5703684"/>
            <a:ext cx="37719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Helvetica"/>
                <a:cs typeface="Helvetica"/>
              </a:rPr>
              <a:t>Controlled information processing</a:t>
            </a:r>
          </a:p>
          <a:p>
            <a:pPr algn="ctr" defTabSz="914400">
              <a:defRPr/>
            </a:pPr>
            <a:r>
              <a:rPr lang="en-US" kern="0" dirty="0">
                <a:solidFill>
                  <a:srgbClr val="FF0000"/>
                </a:solidFill>
                <a:latin typeface="Helvetica"/>
                <a:cs typeface="Helvetica"/>
              </a:rPr>
              <a:t>Static qubit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5B8903AA-39CC-032E-5411-F5E30280E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2851" y="5659840"/>
            <a:ext cx="33975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Helvetica"/>
                <a:cs typeface="Helvetica"/>
              </a:rPr>
              <a:t>Good coherence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3AD60FC4-3C9D-CC95-4537-774C8167B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8652" y="1426371"/>
            <a:ext cx="33975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Helvetica"/>
                <a:cs typeface="Helvetica"/>
              </a:rPr>
              <a:t>Communicating information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2EEAB0D5-A36A-BA26-AFFA-800B568B6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003E74"/>
                </a:solidFill>
                <a:latin typeface="Helvetica"/>
                <a:cs typeface="Helvetica"/>
              </a:rPr>
              <a:t>Outline – collective states</a:t>
            </a:r>
          </a:p>
        </p:txBody>
      </p:sp>
    </p:spTree>
    <p:extLst>
      <p:ext uri="{BB962C8B-B14F-4D97-AF65-F5344CB8AC3E}">
        <p14:creationId xmlns:p14="http://schemas.microsoft.com/office/powerpoint/2010/main" val="23413529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  <p:bldP spid="5" grpId="0" animBg="1"/>
      <p:bldP spid="6" grpId="0" animBg="1"/>
      <p:bldP spid="6" grpId="1" animBg="1"/>
      <p:bldP spid="8" grpId="0" animBg="1"/>
      <p:bldP spid="8" grpId="1" animBg="1"/>
      <p:bldP spid="9" grpId="0"/>
      <p:bldP spid="10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2421" y="2875508"/>
            <a:ext cx="6244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3E74"/>
                </a:solidFill>
              </a:rPr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105986276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173814" y="745722"/>
            <a:ext cx="651935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>
              <a:defRPr/>
            </a:pPr>
            <a:r>
              <a:rPr lang="en-US" sz="2000" b="1" kern="0" dirty="0">
                <a:solidFill>
                  <a:srgbClr val="000000"/>
                </a:solidFill>
                <a:latin typeface="Helvetica"/>
                <a:cs typeface="Helvetica"/>
              </a:rPr>
              <a:t>What are hybrid quantum systems?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71C543-69B4-A671-EDB8-18BD67CDE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79" y="1525815"/>
            <a:ext cx="4155621" cy="2721810"/>
          </a:xfrm>
          <a:prstGeom prst="rect">
            <a:avLst/>
          </a:prstGeom>
        </p:spPr>
      </p:pic>
      <p:sp>
        <p:nvSpPr>
          <p:cNvPr id="11" name="Text Box 8">
            <a:extLst>
              <a:ext uri="{FF2B5EF4-FFF2-40B4-BE49-F238E27FC236}">
                <a16:creationId xmlns:a16="http://schemas.microsoft.com/office/drawing/2014/main" id="{F6F28C00-0140-CA0B-5DEB-056692A8D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051" y="1872665"/>
            <a:ext cx="387057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>
              <a:defRPr/>
            </a:pPr>
            <a:r>
              <a:rPr lang="en-US" b="1" kern="0" dirty="0">
                <a:solidFill>
                  <a:srgbClr val="000090"/>
                </a:solidFill>
                <a:latin typeface="Helvetica"/>
                <a:cs typeface="Helvetica"/>
              </a:rPr>
              <a:t>Quantum processing/ storage</a:t>
            </a:r>
            <a:endParaRPr lang="en-US" kern="0" dirty="0">
              <a:solidFill>
                <a:srgbClr val="000090"/>
              </a:solidFill>
              <a:latin typeface="Helvetica"/>
              <a:cs typeface="Helvetica"/>
            </a:endParaRPr>
          </a:p>
          <a:p>
            <a:pPr algn="ctr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Helvetica"/>
                <a:cs typeface="Helvetica"/>
              </a:rPr>
              <a:t>Superconducting or semiconductor qubit</a:t>
            </a:r>
          </a:p>
          <a:p>
            <a:pPr algn="ctr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Helvetica"/>
                <a:cs typeface="Helvetica"/>
              </a:rPr>
              <a:t>NV centre based spin ensemble</a:t>
            </a:r>
          </a:p>
          <a:p>
            <a:pPr algn="ctr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Helvetica"/>
                <a:cs typeface="Helvetica"/>
              </a:rPr>
              <a:t>Superconducting line resonator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E557EE-D2E7-7700-90EA-6773868DF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142772"/>
            <a:ext cx="4308726" cy="2238612"/>
          </a:xfrm>
          <a:prstGeom prst="rect">
            <a:avLst/>
          </a:prstGeom>
        </p:spPr>
      </p:pic>
      <p:sp>
        <p:nvSpPr>
          <p:cNvPr id="14" name="Text Box 8">
            <a:extLst>
              <a:ext uri="{FF2B5EF4-FFF2-40B4-BE49-F238E27FC236}">
                <a16:creationId xmlns:a16="http://schemas.microsoft.com/office/drawing/2014/main" id="{0A23990F-860F-23B4-79F0-2CF53CE69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274" y="4727283"/>
            <a:ext cx="387057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>
              <a:defRPr/>
            </a:pPr>
            <a:r>
              <a:rPr lang="en-US" b="1" kern="0" dirty="0">
                <a:solidFill>
                  <a:srgbClr val="000090"/>
                </a:solidFill>
                <a:latin typeface="Helvetica"/>
                <a:cs typeface="Helvetica"/>
              </a:rPr>
              <a:t>Communication/transduction</a:t>
            </a:r>
          </a:p>
          <a:p>
            <a:pPr algn="ctr" defTabSz="914400">
              <a:defRPr/>
            </a:pPr>
            <a:endParaRPr lang="en-US" kern="0" dirty="0">
              <a:solidFill>
                <a:srgbClr val="000090"/>
              </a:solidFill>
              <a:latin typeface="Helvetica"/>
              <a:cs typeface="Helvetica"/>
            </a:endParaRPr>
          </a:p>
          <a:p>
            <a:pPr algn="ctr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Helvetica"/>
                <a:cs typeface="Helvetica"/>
              </a:rPr>
              <a:t>Superconducting or semiconductor qubit</a:t>
            </a:r>
          </a:p>
          <a:p>
            <a:pPr algn="ctr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Helvetica"/>
                <a:cs typeface="Helvetica"/>
              </a:rPr>
              <a:t>Optomechanical membrane</a:t>
            </a:r>
          </a:p>
          <a:p>
            <a:pPr algn="ctr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Helvetica"/>
                <a:cs typeface="Helvetica"/>
              </a:rPr>
              <a:t>Optical cavity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5F7BB4-DA15-13E4-EC54-793057012378}"/>
              </a:ext>
            </a:extLst>
          </p:cNvPr>
          <p:cNvSpPr txBox="1"/>
          <p:nvPr/>
        </p:nvSpPr>
        <p:spPr>
          <a:xfrm>
            <a:off x="4184542" y="6550005"/>
            <a:ext cx="49594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IN" sz="1200" dirty="0" err="1">
                <a:solidFill>
                  <a:srgbClr val="2E2E2E"/>
                </a:solidFill>
                <a:latin typeface="Helvetica" pitchFamily="2" charset="0"/>
              </a:rPr>
              <a:t>Kurizki</a:t>
            </a:r>
            <a:r>
              <a:rPr lang="en-IN" sz="1200" dirty="0">
                <a:solidFill>
                  <a:srgbClr val="2E2E2E"/>
                </a:solidFill>
                <a:latin typeface="Helvetica" pitchFamily="2" charset="0"/>
              </a:rPr>
              <a:t> </a:t>
            </a:r>
            <a:r>
              <a:rPr lang="en-IN" sz="1200" b="0" i="0" dirty="0">
                <a:solidFill>
                  <a:srgbClr val="2E2E2E"/>
                </a:solidFill>
                <a:effectLst/>
                <a:latin typeface="Helvetica" pitchFamily="2" charset="0"/>
              </a:rPr>
              <a:t>et al., </a:t>
            </a:r>
            <a:r>
              <a:rPr lang="en-IN" sz="1200" b="1" i="0" dirty="0">
                <a:solidFill>
                  <a:srgbClr val="2E2E2E"/>
                </a:solidFill>
                <a:effectLst/>
                <a:latin typeface="Helvetica" pitchFamily="2" charset="0"/>
              </a:rPr>
              <a:t>PNAS (2015)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5B2D941B-0BC0-2C79-ED71-D4AF8C0BA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003E74"/>
                </a:solidFill>
                <a:latin typeface="Helvetica"/>
                <a:cs typeface="Helvetica"/>
              </a:rPr>
              <a:t>Outline – collective states</a:t>
            </a:r>
          </a:p>
        </p:txBody>
      </p:sp>
    </p:spTree>
    <p:extLst>
      <p:ext uri="{BB962C8B-B14F-4D97-AF65-F5344CB8AC3E}">
        <p14:creationId xmlns:p14="http://schemas.microsoft.com/office/powerpoint/2010/main" val="865577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173814" y="745722"/>
            <a:ext cx="651935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>
              <a:defRPr/>
            </a:pPr>
            <a:r>
              <a:rPr lang="en-US" sz="2000" b="1" kern="0" dirty="0">
                <a:solidFill>
                  <a:srgbClr val="000000"/>
                </a:solidFill>
                <a:latin typeface="Helvetica"/>
                <a:cs typeface="Helvetica"/>
              </a:rPr>
              <a:t>What are hybrid quantum systems?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F6F28C00-0140-CA0B-5DEB-056692A8D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4925" y="2159093"/>
            <a:ext cx="387057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>
              <a:defRPr/>
            </a:pPr>
            <a:r>
              <a:rPr lang="en-US" b="1" kern="0" dirty="0">
                <a:solidFill>
                  <a:srgbClr val="000090"/>
                </a:solidFill>
                <a:latin typeface="Helvetica"/>
                <a:cs typeface="Helvetica"/>
              </a:rPr>
              <a:t>Information processing</a:t>
            </a:r>
          </a:p>
          <a:p>
            <a:pPr algn="ctr" defTabSz="914400">
              <a:defRPr/>
            </a:pPr>
            <a:endParaRPr lang="en-US" kern="0" dirty="0">
              <a:solidFill>
                <a:srgbClr val="000090"/>
              </a:solidFill>
              <a:latin typeface="Helvetica"/>
              <a:cs typeface="Helvetica"/>
            </a:endParaRPr>
          </a:p>
          <a:p>
            <a:pPr algn="ctr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Helvetica"/>
                <a:cs typeface="Helvetica"/>
              </a:rPr>
              <a:t>Superconducting qubit</a:t>
            </a:r>
          </a:p>
          <a:p>
            <a:pPr algn="ctr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Helvetica"/>
                <a:cs typeface="Helvetica"/>
              </a:rPr>
              <a:t>Magnon (YIG sphere)</a:t>
            </a:r>
          </a:p>
          <a:p>
            <a:pPr algn="ctr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Helvetica"/>
                <a:cs typeface="Helvetica"/>
              </a:rPr>
              <a:t>Microwave cavity</a:t>
            </a: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0A23990F-860F-23B4-79F0-2CF53CE69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316" y="4869952"/>
            <a:ext cx="3870570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>
              <a:defRPr/>
            </a:pPr>
            <a:r>
              <a:rPr lang="en-US" b="1" kern="0" dirty="0">
                <a:solidFill>
                  <a:srgbClr val="000090"/>
                </a:solidFill>
                <a:latin typeface="Helvetica"/>
                <a:cs typeface="Helvetica"/>
              </a:rPr>
              <a:t>Waveguide mediated entanglement </a:t>
            </a:r>
          </a:p>
          <a:p>
            <a:pPr algn="ctr" defTabSz="914400">
              <a:defRPr/>
            </a:pPr>
            <a:endParaRPr lang="en-US" kern="0" dirty="0">
              <a:solidFill>
                <a:srgbClr val="000090"/>
              </a:solidFill>
              <a:latin typeface="Helvetica"/>
              <a:cs typeface="Helvetica"/>
            </a:endParaRPr>
          </a:p>
          <a:p>
            <a:pPr algn="ctr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Helvetica"/>
                <a:cs typeface="Helvetica"/>
              </a:rPr>
              <a:t>Two Distant qubit</a:t>
            </a:r>
          </a:p>
          <a:p>
            <a:pPr algn="ctr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Helvetica"/>
                <a:cs typeface="Helvetica"/>
              </a:rPr>
              <a:t>Plasmon waveguide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041F0547-2226-76E0-B983-6C4D3D8C19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r="51250"/>
          <a:stretch/>
        </p:blipFill>
        <p:spPr bwMode="auto">
          <a:xfrm>
            <a:off x="690730" y="1472646"/>
            <a:ext cx="3015657" cy="256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533FEF-6F88-8AAF-14F8-E66C9BB77C6C}"/>
              </a:ext>
            </a:extLst>
          </p:cNvPr>
          <p:cNvSpPr txBox="1"/>
          <p:nvPr/>
        </p:nvSpPr>
        <p:spPr>
          <a:xfrm>
            <a:off x="411316" y="4253055"/>
            <a:ext cx="34082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 dirty="0" err="1">
                <a:solidFill>
                  <a:srgbClr val="2E2E2E"/>
                </a:solidFill>
                <a:latin typeface="Helvetica" pitchFamily="2" charset="0"/>
              </a:rPr>
              <a:t>T</a:t>
            </a:r>
            <a:r>
              <a:rPr lang="en-IN" sz="1200" b="0" i="0" dirty="0" err="1">
                <a:solidFill>
                  <a:srgbClr val="2E2E2E"/>
                </a:solidFill>
                <a:effectLst/>
                <a:latin typeface="Helvetica" pitchFamily="2" charset="0"/>
              </a:rPr>
              <a:t>abuchi</a:t>
            </a:r>
            <a:r>
              <a:rPr lang="en-IN" sz="1200" b="0" i="0" dirty="0">
                <a:solidFill>
                  <a:srgbClr val="2E2E2E"/>
                </a:solidFill>
                <a:effectLst/>
                <a:latin typeface="Helvetica" pitchFamily="2" charset="0"/>
              </a:rPr>
              <a:t> et al., </a:t>
            </a:r>
            <a:r>
              <a:rPr lang="en-IN" sz="1200" b="1" dirty="0">
                <a:solidFill>
                  <a:srgbClr val="2E2E2E"/>
                </a:solidFill>
                <a:latin typeface="Helvetica" pitchFamily="2" charset="0"/>
              </a:rPr>
              <a:t>Science </a:t>
            </a:r>
            <a:r>
              <a:rPr lang="en-IN" sz="1200" b="1" i="0" dirty="0">
                <a:solidFill>
                  <a:srgbClr val="2E2E2E"/>
                </a:solidFill>
                <a:effectLst/>
                <a:latin typeface="Helvetica" pitchFamily="2" charset="0"/>
              </a:rPr>
              <a:t>(2015)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62F37D5-EF6C-B882-6ECF-B0C627C22183}"/>
              </a:ext>
            </a:extLst>
          </p:cNvPr>
          <p:cNvGrpSpPr/>
          <p:nvPr/>
        </p:nvGrpSpPr>
        <p:grpSpPr>
          <a:xfrm>
            <a:off x="5169507" y="4548019"/>
            <a:ext cx="4543224" cy="2807914"/>
            <a:chOff x="4600776" y="4273610"/>
            <a:chExt cx="3925625" cy="2518797"/>
          </a:xfrm>
        </p:grpSpPr>
        <p:pic>
          <p:nvPicPr>
            <p:cNvPr id="7172" name="Picture 4" descr="Figure 1">
              <a:extLst>
                <a:ext uri="{FF2B5EF4-FFF2-40B4-BE49-F238E27FC236}">
                  <a16:creationId xmlns:a16="http://schemas.microsoft.com/office/drawing/2014/main" id="{FFAB7E87-E3AC-7D5D-D8FA-77F5AD6C5D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1416" y="4293612"/>
              <a:ext cx="3433742" cy="1902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28A93095-98B9-B966-4D9A-F9216ADCD12A}"/>
                </a:ext>
              </a:extLst>
            </p:cNvPr>
            <p:cNvSpPr/>
            <p:nvPr/>
          </p:nvSpPr>
          <p:spPr>
            <a:xfrm rot="19912042">
              <a:off x="5869859" y="4954700"/>
              <a:ext cx="2656542" cy="183770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F3CEC83D-60D2-D930-EA85-574C38E2EF3F}"/>
                </a:ext>
              </a:extLst>
            </p:cNvPr>
            <p:cNvSpPr/>
            <p:nvPr/>
          </p:nvSpPr>
          <p:spPr>
            <a:xfrm rot="21088525">
              <a:off x="4600776" y="4273610"/>
              <a:ext cx="455805" cy="4222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2FBC994-2D95-827E-3493-F9F5C96988CE}"/>
              </a:ext>
            </a:extLst>
          </p:cNvPr>
          <p:cNvSpPr txBox="1"/>
          <p:nvPr/>
        </p:nvSpPr>
        <p:spPr>
          <a:xfrm>
            <a:off x="4669848" y="6466340"/>
            <a:ext cx="43653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IN" sz="1200" dirty="0">
                <a:solidFill>
                  <a:srgbClr val="2E2E2E"/>
                </a:solidFill>
                <a:latin typeface="Helvetica" pitchFamily="2" charset="0"/>
              </a:rPr>
              <a:t>Gonzalez-</a:t>
            </a:r>
            <a:r>
              <a:rPr lang="en-IN" sz="1200" dirty="0" err="1">
                <a:solidFill>
                  <a:srgbClr val="2E2E2E"/>
                </a:solidFill>
                <a:latin typeface="Helvetica" pitchFamily="2" charset="0"/>
              </a:rPr>
              <a:t>Tudela</a:t>
            </a:r>
            <a:r>
              <a:rPr lang="en-IN" sz="1200" b="0" i="0" dirty="0">
                <a:solidFill>
                  <a:srgbClr val="2E2E2E"/>
                </a:solidFill>
                <a:effectLst/>
                <a:latin typeface="Helvetica" pitchFamily="2" charset="0"/>
              </a:rPr>
              <a:t> et al., </a:t>
            </a:r>
            <a:r>
              <a:rPr lang="en-IN" sz="1200" b="1" dirty="0">
                <a:solidFill>
                  <a:srgbClr val="2E2E2E"/>
                </a:solidFill>
                <a:latin typeface="Helvetica" pitchFamily="2" charset="0"/>
              </a:rPr>
              <a:t>Phys. Rev. Lett. (2011)</a:t>
            </a:r>
            <a:endParaRPr lang="en-IN" sz="1200" b="1" i="0" dirty="0">
              <a:solidFill>
                <a:srgbClr val="2E2E2E"/>
              </a:solidFill>
              <a:effectLst/>
              <a:latin typeface="Helvetica" pitchFamily="2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E613E051-2CDC-1391-07B4-CF063087A2C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>
                <a:solidFill>
                  <a:srgbClr val="003E74"/>
                </a:solidFill>
                <a:latin typeface="Helvetica"/>
                <a:cs typeface="Helvetica"/>
              </a:rPr>
              <a:t>Outline – collective states</a:t>
            </a:r>
            <a:endParaRPr lang="en-US" sz="2000" b="1" dirty="0">
              <a:solidFill>
                <a:srgbClr val="003E74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479081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el 1">
            <a:extLst>
              <a:ext uri="{FF2B5EF4-FFF2-40B4-BE49-F238E27FC236}">
                <a16:creationId xmlns:a16="http://schemas.microsoft.com/office/drawing/2014/main" id="{E48B16FB-08C8-3444-8F3F-0894DB844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003E74"/>
                </a:solidFill>
                <a:latin typeface="Helvetica"/>
                <a:cs typeface="Helvetica"/>
              </a:rPr>
              <a:t>Outline – collective states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E89694E-ED12-C763-88A6-FF91AF2E0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94" y="2415621"/>
            <a:ext cx="4746242" cy="190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70B7C-5AD4-C3C9-7366-51D14E1E7426}"/>
              </a:ext>
            </a:extLst>
          </p:cNvPr>
          <p:cNvSpPr txBox="1"/>
          <p:nvPr/>
        </p:nvSpPr>
        <p:spPr>
          <a:xfrm>
            <a:off x="0" y="6342899"/>
            <a:ext cx="3818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 dirty="0" err="1">
                <a:solidFill>
                  <a:srgbClr val="2E2E2E"/>
                </a:solidFill>
                <a:latin typeface="Helvetica" pitchFamily="2" charset="0"/>
              </a:rPr>
              <a:t>Gurizki</a:t>
            </a:r>
            <a:r>
              <a:rPr lang="en-IN" sz="1200" dirty="0">
                <a:solidFill>
                  <a:srgbClr val="2E2E2E"/>
                </a:solidFill>
                <a:latin typeface="Helvetica" pitchFamily="2" charset="0"/>
              </a:rPr>
              <a:t> et al., </a:t>
            </a:r>
            <a:r>
              <a:rPr lang="en-IN" sz="1200" b="1" dirty="0">
                <a:solidFill>
                  <a:srgbClr val="2E2E2E"/>
                </a:solidFill>
                <a:latin typeface="Helvetica" pitchFamily="2" charset="0"/>
              </a:rPr>
              <a:t>PNAS </a:t>
            </a:r>
            <a:r>
              <a:rPr lang="en-IN" sz="1200" dirty="0">
                <a:solidFill>
                  <a:srgbClr val="2E2E2E"/>
                </a:solidFill>
                <a:latin typeface="Helvetica" pitchFamily="2" charset="0"/>
              </a:rPr>
              <a:t>(2015)</a:t>
            </a:r>
          </a:p>
          <a:p>
            <a:r>
              <a:rPr lang="en-IN" sz="1200" b="0" i="0" dirty="0">
                <a:solidFill>
                  <a:srgbClr val="2E2E2E"/>
                </a:solidFill>
                <a:effectLst/>
                <a:latin typeface="Helvetica" pitchFamily="2" charset="0"/>
              </a:rPr>
              <a:t>C. </a:t>
            </a:r>
            <a:r>
              <a:rPr lang="en-IN" sz="1200" b="0" i="0" dirty="0" err="1">
                <a:solidFill>
                  <a:srgbClr val="2E2E2E"/>
                </a:solidFill>
                <a:effectLst/>
                <a:latin typeface="Helvetica" pitchFamily="2" charset="0"/>
              </a:rPr>
              <a:t>Grezes</a:t>
            </a:r>
            <a:r>
              <a:rPr lang="en-IN" sz="1200" b="0" i="0" dirty="0">
                <a:solidFill>
                  <a:srgbClr val="2E2E2E"/>
                </a:solidFill>
                <a:effectLst/>
                <a:latin typeface="Helvetica" pitchFamily="2" charset="0"/>
              </a:rPr>
              <a:t> et al., </a:t>
            </a:r>
            <a:r>
              <a:rPr lang="en-IN" sz="1200" b="1" i="0" dirty="0" err="1">
                <a:solidFill>
                  <a:srgbClr val="2E2E2E"/>
                </a:solidFill>
                <a:effectLst/>
                <a:latin typeface="Helvetica" pitchFamily="2" charset="0"/>
              </a:rPr>
              <a:t>Comptes</a:t>
            </a:r>
            <a:r>
              <a:rPr lang="en-IN" sz="1200" b="1" i="0" dirty="0">
                <a:solidFill>
                  <a:srgbClr val="2E2E2E"/>
                </a:solidFill>
                <a:effectLst/>
                <a:latin typeface="Helvetica" pitchFamily="2" charset="0"/>
              </a:rPr>
              <a:t> </a:t>
            </a:r>
            <a:r>
              <a:rPr lang="en-IN" sz="1200" b="1" i="0" dirty="0" err="1">
                <a:solidFill>
                  <a:srgbClr val="2E2E2E"/>
                </a:solidFill>
                <a:effectLst/>
                <a:latin typeface="Helvetica" pitchFamily="2" charset="0"/>
              </a:rPr>
              <a:t>Rendus</a:t>
            </a:r>
            <a:r>
              <a:rPr lang="en-IN" sz="1200" b="1" i="0" dirty="0">
                <a:solidFill>
                  <a:srgbClr val="2E2E2E"/>
                </a:solidFill>
                <a:effectLst/>
                <a:latin typeface="Helvetica" pitchFamily="2" charset="0"/>
              </a:rPr>
              <a:t> Physique (2016)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30EA10-FA46-65A6-866F-C01D0DA9BD98}"/>
              </a:ext>
            </a:extLst>
          </p:cNvPr>
          <p:cNvSpPr txBox="1"/>
          <p:nvPr/>
        </p:nvSpPr>
        <p:spPr>
          <a:xfrm>
            <a:off x="1237239" y="4713870"/>
            <a:ext cx="23513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432FF"/>
                </a:solidFill>
                <a:latin typeface="Helvetica"/>
                <a:cs typeface="Helvetica"/>
              </a:rPr>
              <a:t>Hybrid quantum system</a:t>
            </a:r>
            <a:endParaRPr lang="en-GB" sz="1600" dirty="0">
              <a:solidFill>
                <a:srgbClr val="0432FF"/>
              </a:solidFill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EDF9A36-D519-F141-C86E-DE8C1F10A334}"/>
              </a:ext>
            </a:extLst>
          </p:cNvPr>
          <p:cNvGrpSpPr/>
          <p:nvPr/>
        </p:nvGrpSpPr>
        <p:grpSpPr>
          <a:xfrm>
            <a:off x="5490068" y="1573598"/>
            <a:ext cx="3408560" cy="1179286"/>
            <a:chOff x="5415637" y="1002855"/>
            <a:chExt cx="3408560" cy="117928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9CA2B03-3C0F-0ADE-7595-BDFDA40A4A69}"/>
                </a:ext>
              </a:extLst>
            </p:cNvPr>
            <p:cNvGrpSpPr>
              <a:grpSpLocks noChangeAspect="1"/>
            </p:cNvGrpSpPr>
            <p:nvPr/>
          </p:nvGrpSpPr>
          <p:grpSpPr>
            <a:xfrm rot="13027">
              <a:off x="5415637" y="1124664"/>
              <a:ext cx="2162257" cy="903256"/>
              <a:chOff x="3346089" y="2569296"/>
              <a:chExt cx="1622504" cy="767234"/>
            </a:xfr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grpSpPr>
          <p:pic>
            <p:nvPicPr>
              <p:cNvPr id="13" name="Picture 12" descr="gaussian_beam.png">
                <a:extLst>
                  <a:ext uri="{FF2B5EF4-FFF2-40B4-BE49-F238E27FC236}">
                    <a16:creationId xmlns:a16="http://schemas.microsoft.com/office/drawing/2014/main" id="{03C6959C-6498-9F75-A33A-A00DF8F219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-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46089" y="2757150"/>
                <a:ext cx="1192153" cy="476861"/>
              </a:xfrm>
              <a:prstGeom prst="rect">
                <a:avLst/>
              </a:prstGeom>
              <a:effectLst>
                <a:outerShdw blurRad="50800" dist="50800" dir="5400000" algn="ctr" rotWithShape="0">
                  <a:srgbClr val="000000">
                    <a:alpha val="0"/>
                  </a:srgbClr>
                </a:outerShdw>
              </a:effectLst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3CCB899-4069-F054-D16D-9CF033B58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-5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201359" y="2569296"/>
                <a:ext cx="767234" cy="767234"/>
              </a:xfrm>
              <a:prstGeom prst="rect">
                <a:avLst/>
              </a:prstGeom>
              <a:effectLst>
                <a:outerShdw blurRad="50800" dist="50800" dir="5400000" algn="ctr" rotWithShape="0">
                  <a:srgbClr val="000000">
                    <a:alpha val="0"/>
                  </a:srgbClr>
                </a:outerShdw>
              </a:effectLst>
            </p:spPr>
          </p:pic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30A7F2C-E5AB-AA66-AA7E-3E96049CF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72401" y="1002855"/>
              <a:ext cx="1051796" cy="1179286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75AE85CF-8338-4590-39AF-3D16D3C34384}"/>
              </a:ext>
            </a:extLst>
          </p:cNvPr>
          <p:cNvSpPr txBox="1"/>
          <p:nvPr/>
        </p:nvSpPr>
        <p:spPr>
          <a:xfrm>
            <a:off x="5685520" y="2742251"/>
            <a:ext cx="3251688" cy="7441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rgbClr val="002060"/>
                </a:solidFill>
                <a:latin typeface="Helvetica"/>
                <a:cs typeface="Helvetica"/>
              </a:rPr>
              <a:t>Nonclassical physics</a:t>
            </a:r>
          </a:p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rgbClr val="002060"/>
                </a:solidFill>
                <a:latin typeface="Helvetica"/>
                <a:cs typeface="Helvetica"/>
              </a:rPr>
              <a:t>Entanglement/single-photon</a:t>
            </a:r>
          </a:p>
          <a:p>
            <a:pPr algn="ctr">
              <a:lnSpc>
                <a:spcPct val="120000"/>
              </a:lnSpc>
            </a:pPr>
            <a:r>
              <a:rPr lang="en-US" sz="1200" b="1" dirty="0">
                <a:solidFill>
                  <a:srgbClr val="002060"/>
                </a:solidFill>
                <a:latin typeface="Helvetica"/>
                <a:cs typeface="Helvetica"/>
              </a:rPr>
              <a:t>Exact quantum dynamics</a:t>
            </a:r>
            <a:endParaRPr lang="mr-IN" sz="1200" b="1" dirty="0">
              <a:solidFill>
                <a:srgbClr val="002060"/>
              </a:solidFill>
              <a:latin typeface="Helvetica"/>
              <a:cs typeface="Helvetica"/>
            </a:endParaRPr>
          </a:p>
        </p:txBody>
      </p:sp>
      <p:pic>
        <p:nvPicPr>
          <p:cNvPr id="33" name="Bild 10">
            <a:extLst>
              <a:ext uri="{FF2B5EF4-FFF2-40B4-BE49-F238E27FC236}">
                <a16:creationId xmlns:a16="http://schemas.microsoft.com/office/drawing/2014/main" id="{E5588979-8764-4610-8DD6-E40DB903937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878" y="4551919"/>
            <a:ext cx="3299330" cy="1508530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BD13410-BCA1-F591-154C-9D9A82B87FBF}"/>
              </a:ext>
            </a:extLst>
          </p:cNvPr>
          <p:cNvCxnSpPr>
            <a:cxnSpLocks/>
          </p:cNvCxnSpPr>
          <p:nvPr/>
        </p:nvCxnSpPr>
        <p:spPr>
          <a:xfrm>
            <a:off x="7389903" y="3609758"/>
            <a:ext cx="0" cy="111077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7131A486-1215-9FD3-1382-99149F602172}"/>
              </a:ext>
            </a:extLst>
          </p:cNvPr>
          <p:cNvSpPr/>
          <p:nvPr/>
        </p:nvSpPr>
        <p:spPr>
          <a:xfrm>
            <a:off x="5984548" y="6060450"/>
            <a:ext cx="2839649" cy="744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rgbClr val="002060"/>
                </a:solidFill>
                <a:latin typeface="Helvetica"/>
                <a:cs typeface="Helvetica"/>
              </a:rPr>
              <a:t>Collective phenomena</a:t>
            </a:r>
          </a:p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rgbClr val="002060"/>
                </a:solidFill>
                <a:latin typeface="Helvetica"/>
                <a:cs typeface="Helvetica"/>
              </a:rPr>
              <a:t>Quantum memories/ sensing</a:t>
            </a:r>
          </a:p>
          <a:p>
            <a:pPr algn="ctr">
              <a:lnSpc>
                <a:spcPct val="120000"/>
              </a:lnSpc>
            </a:pPr>
            <a:r>
              <a:rPr lang="en-US" sz="1200" b="1" dirty="0">
                <a:solidFill>
                  <a:srgbClr val="002060"/>
                </a:solidFill>
                <a:latin typeface="Helvetica"/>
                <a:cs typeface="Helvetica"/>
              </a:rPr>
              <a:t>Semiclassical/mean-field </a:t>
            </a:r>
            <a:endParaRPr lang="mr-IN" sz="1200" b="1" dirty="0">
              <a:solidFill>
                <a:srgbClr val="002060"/>
              </a:solidFill>
              <a:latin typeface="Helvetica"/>
              <a:cs typeface="Helvetica"/>
            </a:endParaRPr>
          </a:p>
        </p:txBody>
      </p:sp>
      <p:sp>
        <p:nvSpPr>
          <p:cNvPr id="37" name="Rechteck 4">
            <a:extLst>
              <a:ext uri="{FF2B5EF4-FFF2-40B4-BE49-F238E27FC236}">
                <a16:creationId xmlns:a16="http://schemas.microsoft.com/office/drawing/2014/main" id="{2ADAA31B-072D-2342-5B9D-18F9E12EF022}"/>
              </a:ext>
            </a:extLst>
          </p:cNvPr>
          <p:cNvSpPr/>
          <p:nvPr/>
        </p:nvSpPr>
        <p:spPr>
          <a:xfrm>
            <a:off x="5877948" y="1002209"/>
            <a:ext cx="27959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n-US" sz="1400" b="1" dirty="0">
                <a:latin typeface="Helvetica"/>
                <a:cs typeface="Helvetica"/>
              </a:rPr>
              <a:t>System dynamics from</a:t>
            </a:r>
          </a:p>
          <a:p>
            <a:pPr algn="ctr" defTabSz="914400"/>
            <a:r>
              <a:rPr lang="en-US" sz="1400" b="1" dirty="0">
                <a:latin typeface="Helvetica"/>
                <a:cs typeface="Helvetica"/>
              </a:rPr>
              <a:t>single qubits to spin ensemble</a:t>
            </a:r>
          </a:p>
        </p:txBody>
      </p:sp>
    </p:spTree>
    <p:extLst>
      <p:ext uri="{BB962C8B-B14F-4D97-AF65-F5344CB8AC3E}">
        <p14:creationId xmlns:p14="http://schemas.microsoft.com/office/powerpoint/2010/main" val="36269966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6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A911702-525A-0C41-B3EF-6D1D1DD6531E}"/>
              </a:ext>
            </a:extLst>
          </p:cNvPr>
          <p:cNvCxnSpPr>
            <a:cxnSpLocks/>
          </p:cNvCxnSpPr>
          <p:nvPr/>
        </p:nvCxnSpPr>
        <p:spPr>
          <a:xfrm flipH="1" flipV="1">
            <a:off x="4169045" y="4308534"/>
            <a:ext cx="1688830" cy="14779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003E74"/>
                </a:solidFill>
                <a:latin typeface="Helvetica"/>
                <a:cs typeface="Helvetica"/>
              </a:rPr>
              <a:t>Interaction between an atom and light</a:t>
            </a:r>
          </a:p>
        </p:txBody>
      </p:sp>
      <p:sp>
        <p:nvSpPr>
          <p:cNvPr id="5" name="Rechteck 4"/>
          <p:cNvSpPr/>
          <p:nvPr/>
        </p:nvSpPr>
        <p:spPr>
          <a:xfrm>
            <a:off x="281743" y="1053840"/>
            <a:ext cx="3621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b="1" dirty="0">
                <a:latin typeface="Helvetica"/>
                <a:cs typeface="Helvetica"/>
              </a:rPr>
              <a:t>Jaynes-Cummings Hamiltonian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2A3AF38-D9B6-8446-B23A-798E3A956444}"/>
                  </a:ext>
                </a:extLst>
              </p:cNvPr>
              <p:cNvSpPr txBox="1"/>
              <p:nvPr/>
            </p:nvSpPr>
            <p:spPr>
              <a:xfrm>
                <a:off x="108489" y="5759030"/>
                <a:ext cx="4014061" cy="8510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Energy of the atomic or spin system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</m:e>
                      </m:d>
                      <m:d>
                        <m:dPr>
                          <m:begChr m:val="⟨"/>
                          <m:endChr m:val="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</m:e>
                      </m:d>
                      <m:d>
                        <m:dPr>
                          <m:begChr m:val="⟨"/>
                          <m:endChr m:val="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</m:e>
                      </m:d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IN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</m:d>
                            </m:e>
                          </m:d>
                          <m:d>
                            <m:dPr>
                              <m:begChr m:val="⟨"/>
                              <m:endChr m:val="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</m:d>
                            </m:e>
                          </m:d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d>
                            </m:e>
                          </m:d>
                          <m:d>
                            <m:dPr>
                              <m:begChr m:val="⟨"/>
                              <m:endChr m:val="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1600" dirty="0"/>
              </a:p>
              <a:p>
                <a:pPr algn="ctr"/>
                <a:endParaRPr lang="en-US" sz="16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2A3AF38-D9B6-8446-B23A-798E3A956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89" y="5759030"/>
                <a:ext cx="4014061" cy="851002"/>
              </a:xfrm>
              <a:prstGeom prst="rect">
                <a:avLst/>
              </a:prstGeom>
              <a:blipFill>
                <a:blip r:embed="rId3"/>
                <a:stretch>
                  <a:fillRect t="-16176" r="-315" b="-39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31AE607-589E-6F4D-B273-F1479A4A5D20}"/>
              </a:ext>
            </a:extLst>
          </p:cNvPr>
          <p:cNvCxnSpPr>
            <a:cxnSpLocks/>
          </p:cNvCxnSpPr>
          <p:nvPr/>
        </p:nvCxnSpPr>
        <p:spPr>
          <a:xfrm flipH="1" flipV="1">
            <a:off x="1456841" y="4355032"/>
            <a:ext cx="278969" cy="13328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0871430-10E4-EA4B-828F-5E4623AD1ECA}"/>
                  </a:ext>
                </a:extLst>
              </p:cNvPr>
              <p:cNvSpPr txBox="1"/>
              <p:nvPr/>
            </p:nvSpPr>
            <p:spPr>
              <a:xfrm>
                <a:off x="2452687" y="4847180"/>
                <a:ext cx="2847732" cy="617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Photon energy inside the cavity</a:t>
                </a:r>
              </a:p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IN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IN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†</m:t>
                        </m:r>
                      </m:sup>
                    </m:sSubSup>
                    <m:sSub>
                      <m:sSubPr>
                        <m:ctrlPr>
                          <a:rPr lang="en-I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IN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1600" dirty="0"/>
                  <a:t> counts photons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0871430-10E4-EA4B-828F-5E4623AD1E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2687" y="4847180"/>
                <a:ext cx="2847732" cy="617220"/>
              </a:xfrm>
              <a:prstGeom prst="rect">
                <a:avLst/>
              </a:prstGeom>
              <a:blipFill>
                <a:blip r:embed="rId4"/>
                <a:stretch>
                  <a:fillRect t="-200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B26EA26-CF84-DA49-9CC1-982EA312817E}"/>
                  </a:ext>
                </a:extLst>
              </p:cNvPr>
              <p:cNvSpPr txBox="1"/>
              <p:nvPr/>
            </p:nvSpPr>
            <p:spPr>
              <a:xfrm>
                <a:off x="4296421" y="5709276"/>
                <a:ext cx="4990454" cy="6163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Spin-photon coupling: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sz="16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.</m:t>
                        </m:r>
                      </m:e>
                    </m:acc>
                    <m:acc>
                      <m:accPr>
                        <m:chr m:val="⃗"/>
                        <m:ctrlPr>
                          <a:rPr lang="en-US" sz="16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𝓔</m:t>
                        </m:r>
                      </m:e>
                    </m:acc>
                  </m:oMath>
                </a14:m>
                <a:endParaRPr lang="en-US" sz="1600" b="1" dirty="0"/>
              </a:p>
              <a:p>
                <a:pPr algn="ctr"/>
                <a:r>
                  <a:rPr lang="en-US" sz="1600" dirty="0"/>
                  <a:t>keeping energy conserving terms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B26EA26-CF84-DA49-9CC1-982EA3128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6421" y="5709276"/>
                <a:ext cx="4990454" cy="616387"/>
              </a:xfrm>
              <a:prstGeom prst="rect">
                <a:avLst/>
              </a:prstGeom>
              <a:blipFill>
                <a:blip r:embed="rId5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7D5D43B-77F7-3545-B3D1-779E788A9FC1}"/>
                  </a:ext>
                </a:extLst>
              </p:cNvPr>
              <p:cNvSpPr txBox="1"/>
              <p:nvPr/>
            </p:nvSpPr>
            <p:spPr>
              <a:xfrm>
                <a:off x="191257" y="3644133"/>
                <a:ext cx="8952743" cy="5761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ℋ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IN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I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Sup>
                        <m:sSubSupPr>
                          <m:ctrlPr>
                            <a:rPr lang="en-IN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IN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sSub>
                        <m:sSubPr>
                          <m:ctrlPr>
                            <a:rPr lang="en-I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IN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I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IN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IN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I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IN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𝑖</m:t>
                      </m:r>
                      <m:d>
                        <m:dPr>
                          <m:ctrlPr>
                            <a:rPr lang="en-I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IN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IN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I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I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I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I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IN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I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I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IN" sz="2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7D5D43B-77F7-3545-B3D1-779E788A9F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257" y="3644133"/>
                <a:ext cx="8952743" cy="576183"/>
              </a:xfrm>
              <a:prstGeom prst="rect">
                <a:avLst/>
              </a:prstGeom>
              <a:blipFill>
                <a:blip r:embed="rId6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6F5C32E7-9FC7-F948-9B4B-5110098B5D80}"/>
              </a:ext>
            </a:extLst>
          </p:cNvPr>
          <p:cNvGrpSpPr>
            <a:grpSpLocks noChangeAspect="1"/>
          </p:cNvGrpSpPr>
          <p:nvPr/>
        </p:nvGrpSpPr>
        <p:grpSpPr>
          <a:xfrm rot="13027">
            <a:off x="1572264" y="1635891"/>
            <a:ext cx="3061554" cy="1278926"/>
            <a:chOff x="3346089" y="2569296"/>
            <a:chExt cx="1622504" cy="767234"/>
          </a:xfr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grpSpPr>
        <p:pic>
          <p:nvPicPr>
            <p:cNvPr id="18" name="Picture 17" descr="gaussian_beam.png">
              <a:extLst>
                <a:ext uri="{FF2B5EF4-FFF2-40B4-BE49-F238E27FC236}">
                  <a16:creationId xmlns:a16="http://schemas.microsoft.com/office/drawing/2014/main" id="{DF1DFC6A-8E60-DA48-825A-163C1EC37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6089" y="2757150"/>
              <a:ext cx="1192153" cy="47686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22DCA6B-B07B-7341-A006-65F847F2D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-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01359" y="2569296"/>
              <a:ext cx="767234" cy="767234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  <p:sp>
        <p:nvSpPr>
          <p:cNvPr id="20" name="Rechteck 4">
            <a:extLst>
              <a:ext uri="{FF2B5EF4-FFF2-40B4-BE49-F238E27FC236}">
                <a16:creationId xmlns:a16="http://schemas.microsoft.com/office/drawing/2014/main" id="{B2A5A9C3-4889-BE45-BF26-DF9461669796}"/>
              </a:ext>
            </a:extLst>
          </p:cNvPr>
          <p:cNvSpPr/>
          <p:nvPr/>
        </p:nvSpPr>
        <p:spPr>
          <a:xfrm>
            <a:off x="2607699" y="3081937"/>
            <a:ext cx="42210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1600" dirty="0">
                <a:latin typeface="Helvetica"/>
                <a:cs typeface="Helvetica"/>
              </a:rPr>
              <a:t>A two-level atom or spin interacting with light</a:t>
            </a: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963E04C8-25E0-3647-BBEA-BED08723B719}"/>
              </a:ext>
            </a:extLst>
          </p:cNvPr>
          <p:cNvGrpSpPr/>
          <p:nvPr/>
        </p:nvGrpSpPr>
        <p:grpSpPr>
          <a:xfrm>
            <a:off x="5957221" y="1514195"/>
            <a:ext cx="1481966" cy="1270433"/>
            <a:chOff x="5957221" y="1514195"/>
            <a:chExt cx="1481966" cy="1270433"/>
          </a:xfrm>
        </p:grpSpPr>
        <p:sp>
          <p:nvSpPr>
            <p:cNvPr id="80" name="Block Arc 79">
              <a:extLst>
                <a:ext uri="{FF2B5EF4-FFF2-40B4-BE49-F238E27FC236}">
                  <a16:creationId xmlns:a16="http://schemas.microsoft.com/office/drawing/2014/main" id="{CB42885D-C18B-9340-9581-D8E25B588A97}"/>
                </a:ext>
              </a:extLst>
            </p:cNvPr>
            <p:cNvSpPr/>
            <p:nvPr/>
          </p:nvSpPr>
          <p:spPr>
            <a:xfrm rot="5400000">
              <a:off x="6629187" y="1974628"/>
              <a:ext cx="1260000" cy="360000"/>
            </a:xfrm>
            <a:prstGeom prst="blockArc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6" name="Block Arc 125">
              <a:extLst>
                <a:ext uri="{FF2B5EF4-FFF2-40B4-BE49-F238E27FC236}">
                  <a16:creationId xmlns:a16="http://schemas.microsoft.com/office/drawing/2014/main" id="{46F3726C-B04D-6342-9A03-5649FFCFDA4F}"/>
                </a:ext>
              </a:extLst>
            </p:cNvPr>
            <p:cNvSpPr/>
            <p:nvPr/>
          </p:nvSpPr>
          <p:spPr>
            <a:xfrm rot="16200000">
              <a:off x="5507221" y="1964195"/>
              <a:ext cx="1260000" cy="360000"/>
            </a:xfrm>
            <a:prstGeom prst="blockArc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C6CBDFF-6E52-B148-B4F6-155F82D07ED7}"/>
                </a:ext>
              </a:extLst>
            </p:cNvPr>
            <p:cNvGrpSpPr/>
            <p:nvPr/>
          </p:nvGrpSpPr>
          <p:grpSpPr>
            <a:xfrm>
              <a:off x="6337719" y="1855596"/>
              <a:ext cx="528031" cy="507074"/>
              <a:chOff x="6105244" y="1948587"/>
              <a:chExt cx="528031" cy="507074"/>
            </a:xfrm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DE543A2C-5030-F144-AC43-21C793F2BAD8}"/>
                  </a:ext>
                </a:extLst>
              </p:cNvPr>
              <p:cNvGrpSpPr/>
              <p:nvPr/>
            </p:nvGrpSpPr>
            <p:grpSpPr>
              <a:xfrm>
                <a:off x="6105244" y="1948587"/>
                <a:ext cx="528031" cy="500145"/>
                <a:chOff x="3565611" y="5054518"/>
                <a:chExt cx="569846" cy="437763"/>
              </a:xfrm>
            </p:grpSpPr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EAFD8432-CCAD-9642-94B4-251E23A7876D}"/>
                    </a:ext>
                  </a:extLst>
                </p:cNvPr>
                <p:cNvCxnSpPr/>
                <p:nvPr/>
              </p:nvCxnSpPr>
              <p:spPr>
                <a:xfrm>
                  <a:off x="3565611" y="5144518"/>
                  <a:ext cx="56984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B4D8867B-8221-2247-883E-B621DD255E75}"/>
                    </a:ext>
                  </a:extLst>
                </p:cNvPr>
                <p:cNvCxnSpPr/>
                <p:nvPr/>
              </p:nvCxnSpPr>
              <p:spPr>
                <a:xfrm>
                  <a:off x="3565611" y="5492281"/>
                  <a:ext cx="569846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5B1118CF-EA35-EF46-8A57-3DCE1EC0B12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28424" y="5054518"/>
                  <a:ext cx="180014" cy="18000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27" name="Straight Arrow Connector 126">
                <a:extLst>
                  <a:ext uri="{FF2B5EF4-FFF2-40B4-BE49-F238E27FC236}">
                    <a16:creationId xmlns:a16="http://schemas.microsoft.com/office/drawing/2014/main" id="{C5BA779E-F98C-4648-A4E7-18525D5D726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36724" y="2138739"/>
                <a:ext cx="2789" cy="31692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151F8D8A-940E-7F4A-9485-1F3D562C659D}"/>
                </a:ext>
              </a:extLst>
            </p:cNvPr>
            <p:cNvSpPr/>
            <p:nvPr/>
          </p:nvSpPr>
          <p:spPr>
            <a:xfrm flipV="1">
              <a:off x="6146500" y="2143911"/>
              <a:ext cx="356964" cy="143997"/>
            </a:xfrm>
            <a:custGeom>
              <a:avLst/>
              <a:gdLst>
                <a:gd name="connsiteX0" fmla="*/ 0 w 1237381"/>
                <a:gd name="connsiteY0" fmla="*/ 295568 h 596295"/>
                <a:gd name="connsiteX1" fmla="*/ 130251 w 1237381"/>
                <a:gd name="connsiteY1" fmla="*/ 588610 h 596295"/>
                <a:gd name="connsiteX2" fmla="*/ 293064 w 1237381"/>
                <a:gd name="connsiteY2" fmla="*/ 18806 h 596295"/>
                <a:gd name="connsiteX3" fmla="*/ 504721 w 1237381"/>
                <a:gd name="connsiteY3" fmla="*/ 588610 h 596295"/>
                <a:gd name="connsiteX4" fmla="*/ 651253 w 1237381"/>
                <a:gd name="connsiteY4" fmla="*/ 2526 h 596295"/>
                <a:gd name="connsiteX5" fmla="*/ 781504 w 1237381"/>
                <a:gd name="connsiteY5" fmla="*/ 376969 h 596295"/>
                <a:gd name="connsiteX6" fmla="*/ 1237381 w 1237381"/>
                <a:gd name="connsiteY6" fmla="*/ 393249 h 596295"/>
                <a:gd name="connsiteX7" fmla="*/ 1237381 w 1237381"/>
                <a:gd name="connsiteY7" fmla="*/ 393249 h 596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7381" h="596295">
                  <a:moveTo>
                    <a:pt x="0" y="295568"/>
                  </a:moveTo>
                  <a:cubicBezTo>
                    <a:pt x="40703" y="465152"/>
                    <a:pt x="81407" y="634737"/>
                    <a:pt x="130251" y="588610"/>
                  </a:cubicBezTo>
                  <a:cubicBezTo>
                    <a:pt x="179095" y="542483"/>
                    <a:pt x="230652" y="18806"/>
                    <a:pt x="293064" y="18806"/>
                  </a:cubicBezTo>
                  <a:cubicBezTo>
                    <a:pt x="355476" y="18806"/>
                    <a:pt x="445023" y="591323"/>
                    <a:pt x="504721" y="588610"/>
                  </a:cubicBezTo>
                  <a:cubicBezTo>
                    <a:pt x="564419" y="585897"/>
                    <a:pt x="605123" y="37799"/>
                    <a:pt x="651253" y="2526"/>
                  </a:cubicBezTo>
                  <a:cubicBezTo>
                    <a:pt x="697383" y="-32747"/>
                    <a:pt x="683816" y="311849"/>
                    <a:pt x="781504" y="376969"/>
                  </a:cubicBezTo>
                  <a:cubicBezTo>
                    <a:pt x="879192" y="442090"/>
                    <a:pt x="1237381" y="393249"/>
                    <a:pt x="1237381" y="393249"/>
                  </a:cubicBezTo>
                  <a:lnTo>
                    <a:pt x="1237381" y="393249"/>
                  </a:lnTo>
                </a:path>
              </a:pathLst>
            </a:custGeom>
            <a:ln>
              <a:solidFill>
                <a:srgbClr val="0432FF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C5462EFE-275C-9441-98FA-ED385F332371}"/>
                    </a:ext>
                  </a:extLst>
                </p:cNvPr>
                <p:cNvSpPr/>
                <p:nvPr/>
              </p:nvSpPr>
              <p:spPr>
                <a:xfrm>
                  <a:off x="6831559" y="1771995"/>
                  <a:ext cx="51244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C5462EFE-275C-9441-98FA-ED385F33237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1559" y="1771995"/>
                  <a:ext cx="512448" cy="369332"/>
                </a:xfrm>
                <a:prstGeom prst="rect">
                  <a:avLst/>
                </a:prstGeom>
                <a:blipFill>
                  <a:blip r:embed="rId11"/>
                  <a:stretch>
                    <a:fillRect l="-56098" t="-110000" r="-39024" b="-16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72CF7D15-CFA3-8747-82DA-34BD904A146B}"/>
                    </a:ext>
                  </a:extLst>
                </p:cNvPr>
                <p:cNvSpPr/>
                <p:nvPr/>
              </p:nvSpPr>
              <p:spPr>
                <a:xfrm>
                  <a:off x="6828976" y="2172369"/>
                  <a:ext cx="53860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72CF7D15-CFA3-8747-82DA-34BD904A146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28976" y="2172369"/>
                  <a:ext cx="538609" cy="369332"/>
                </a:xfrm>
                <a:prstGeom prst="rect">
                  <a:avLst/>
                </a:prstGeom>
                <a:blipFill>
                  <a:blip r:embed="rId12"/>
                  <a:stretch>
                    <a:fillRect l="-50000" t="-106452" r="-36364" b="-1612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AC909DB8-23C8-5442-8918-A5AB1AE37ACB}"/>
              </a:ext>
            </a:extLst>
          </p:cNvPr>
          <p:cNvCxnSpPr>
            <a:cxnSpLocks/>
          </p:cNvCxnSpPr>
          <p:nvPr/>
        </p:nvCxnSpPr>
        <p:spPr>
          <a:xfrm flipH="1" flipV="1">
            <a:off x="2944678" y="4293035"/>
            <a:ext cx="473828" cy="5386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B580D486-E6AC-3844-9992-EB2BFF3026E4}"/>
                  </a:ext>
                </a:extLst>
              </p:cNvPr>
              <p:cNvSpPr txBox="1"/>
              <p:nvPr/>
            </p:nvSpPr>
            <p:spPr>
              <a:xfrm>
                <a:off x="6138700" y="4736109"/>
                <a:ext cx="284773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Coherently drive the photon with intensity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B580D486-E6AC-3844-9992-EB2BFF3026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8700" y="4736109"/>
                <a:ext cx="2847732" cy="584775"/>
              </a:xfrm>
              <a:prstGeom prst="rect">
                <a:avLst/>
              </a:prstGeom>
              <a:blipFill>
                <a:blip r:embed="rId13"/>
                <a:stretch>
                  <a:fillRect t="-2083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14B51DDC-AB5D-A54A-9BF5-345BB50FD841}"/>
              </a:ext>
            </a:extLst>
          </p:cNvPr>
          <p:cNvCxnSpPr>
            <a:cxnSpLocks/>
          </p:cNvCxnSpPr>
          <p:nvPr/>
        </p:nvCxnSpPr>
        <p:spPr>
          <a:xfrm flipH="1" flipV="1">
            <a:off x="6971654" y="4228458"/>
            <a:ext cx="473828" cy="5386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2BC4C35-F0BD-BE09-5813-20C8721B4DED}"/>
              </a:ext>
            </a:extLst>
          </p:cNvPr>
          <p:cNvSpPr txBox="1"/>
          <p:nvPr/>
        </p:nvSpPr>
        <p:spPr>
          <a:xfrm>
            <a:off x="3451959" y="6549592"/>
            <a:ext cx="56968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914400">
              <a:defRPr/>
            </a:pPr>
            <a:r>
              <a:rPr lang="en-US" sz="1400" kern="0" dirty="0">
                <a:solidFill>
                  <a:srgbClr val="000090"/>
                </a:solidFill>
                <a:latin typeface="Helvetica"/>
                <a:cs typeface="Helvetica"/>
              </a:rPr>
              <a:t>Other interactions – counter-rotating, optomechanical, nonlinear etc.</a:t>
            </a:r>
          </a:p>
        </p:txBody>
      </p:sp>
    </p:spTree>
    <p:extLst>
      <p:ext uri="{BB962C8B-B14F-4D97-AF65-F5344CB8AC3E}">
        <p14:creationId xmlns:p14="http://schemas.microsoft.com/office/powerpoint/2010/main" val="13370162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/>
      <p:bldP spid="25" grpId="0"/>
      <p:bldP spid="140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864346" y="0"/>
            <a:ext cx="7867325" cy="836712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003E74"/>
                </a:solidFill>
                <a:latin typeface="Helvetica"/>
                <a:cs typeface="Helvetica"/>
              </a:rPr>
              <a:t>Solving collective spin cavity systems</a:t>
            </a:r>
          </a:p>
        </p:txBody>
      </p:sp>
      <p:sp>
        <p:nvSpPr>
          <p:cNvPr id="7" name="Rechteck 4"/>
          <p:cNvSpPr/>
          <p:nvPr/>
        </p:nvSpPr>
        <p:spPr>
          <a:xfrm>
            <a:off x="240061" y="999732"/>
            <a:ext cx="3412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b="1" dirty="0">
                <a:solidFill>
                  <a:srgbClr val="000000"/>
                </a:solidFill>
                <a:latin typeface="Helvetica"/>
                <a:cs typeface="Helvetica"/>
              </a:rPr>
              <a:t>Tavis-Cummings Hamiltonian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4776434" y="2965461"/>
          <a:ext cx="3934430" cy="9526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4775200" imgH="1155700" progId="Word.Document.12">
                  <p:embed/>
                </p:oleObj>
              </mc:Choice>
              <mc:Fallback>
                <p:oleObj name="Document" r:id="rId3" imgW="4775200" imgH="1155700" progId="Word.Document.12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76434" y="2965461"/>
                        <a:ext cx="3934430" cy="9526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hteck 4"/>
          <p:cNvSpPr/>
          <p:nvPr/>
        </p:nvSpPr>
        <p:spPr>
          <a:xfrm>
            <a:off x="3926382" y="2377104"/>
            <a:ext cx="47105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/>
            <a:r>
              <a:rPr lang="en-US" sz="1600" dirty="0">
                <a:solidFill>
                  <a:srgbClr val="000000"/>
                </a:solidFill>
                <a:latin typeface="Helvetica"/>
                <a:cs typeface="Helvetica"/>
              </a:rPr>
              <a:t>Lindblad equation for the open dynamics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C55479D-D48E-2C4F-B10F-B270E7D0DB14}"/>
                  </a:ext>
                </a:extLst>
              </p:cNvPr>
              <p:cNvSpPr txBox="1"/>
              <p:nvPr/>
            </p:nvSpPr>
            <p:spPr>
              <a:xfrm>
                <a:off x="112294" y="1505362"/>
                <a:ext cx="8952743" cy="6923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ℋ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IN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en-IN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IN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en-I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IN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bSup>
                        </m:e>
                      </m:nary>
                      <m:r>
                        <a:rPr lang="en-US" sz="16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N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Sup>
                        <m:sSubSupPr>
                          <m:ctrlPr>
                            <a:rPr lang="en-IN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IN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sSub>
                        <m:sSubPr>
                          <m:ctrlPr>
                            <a:rPr lang="en-IN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IN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IN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IN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en-IN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I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I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IN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+ </m:t>
                              </m:r>
                              <m:sSubSup>
                                <m:sSubSupPr>
                                  <m:ctrlPr>
                                    <a:rPr lang="en-I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I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IN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sz="1600" i="1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𝑖</m:t>
                      </m:r>
                      <m:d>
                        <m:dPr>
                          <m:ctrlPr>
                            <a:rPr lang="en-IN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𝜂</m:t>
                          </m:r>
                          <m:d>
                            <m:dPr>
                              <m:ctrlPr>
                                <a:rPr lang="en-IN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IN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IN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IN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I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IN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IN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sSub>
                            <m:sSubPr>
                              <m:ctrlPr>
                                <a:rPr lang="en-IN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IN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IN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I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IN" sz="1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C55479D-D48E-2C4F-B10F-B270E7D0DB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94" y="1505362"/>
                <a:ext cx="8952743" cy="692305"/>
              </a:xfrm>
              <a:prstGeom prst="rect">
                <a:avLst/>
              </a:prstGeom>
              <a:blipFill>
                <a:blip r:embed="rId6"/>
                <a:stretch>
                  <a:fillRect t="-114286" b="-17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BFCC03F7-F5FD-C447-AFAF-A073BC1BB174}"/>
              </a:ext>
            </a:extLst>
          </p:cNvPr>
          <p:cNvGrpSpPr/>
          <p:nvPr/>
        </p:nvGrpSpPr>
        <p:grpSpPr>
          <a:xfrm>
            <a:off x="123532" y="2688720"/>
            <a:ext cx="3582436" cy="1753569"/>
            <a:chOff x="216522" y="3572124"/>
            <a:chExt cx="3582436" cy="175356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/>
            <a:srcRect l="14633" t="28885" r="10945" b="27511"/>
            <a:stretch/>
          </p:blipFill>
          <p:spPr>
            <a:xfrm>
              <a:off x="941849" y="3572124"/>
              <a:ext cx="2350747" cy="1628095"/>
            </a:xfrm>
            <a:prstGeom prst="rect">
              <a:avLst/>
            </a:prstGeom>
          </p:spPr>
        </p:pic>
        <p:sp>
          <p:nvSpPr>
            <p:cNvPr id="9" name="Notched Right Arrow 8"/>
            <p:cNvSpPr/>
            <p:nvPr/>
          </p:nvSpPr>
          <p:spPr>
            <a:xfrm>
              <a:off x="279129" y="4271681"/>
              <a:ext cx="617388" cy="255314"/>
            </a:xfrm>
            <a:prstGeom prst="notched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 rot="2813353">
              <a:off x="1025017" y="4523778"/>
              <a:ext cx="101456" cy="585987"/>
            </a:xfrm>
            <a:custGeom>
              <a:avLst/>
              <a:gdLst>
                <a:gd name="connsiteX0" fmla="*/ 0 w 511553"/>
                <a:gd name="connsiteY0" fmla="*/ 0 h 599800"/>
                <a:gd name="connsiteX1" fmla="*/ 141118 w 511553"/>
                <a:gd name="connsiteY1" fmla="*/ 335182 h 599800"/>
                <a:gd name="connsiteX2" fmla="*/ 388074 w 511553"/>
                <a:gd name="connsiteY2" fmla="*/ 370465 h 599800"/>
                <a:gd name="connsiteX3" fmla="*/ 511553 w 511553"/>
                <a:gd name="connsiteY3" fmla="*/ 599800 h 599800"/>
                <a:gd name="connsiteX4" fmla="*/ 511553 w 511553"/>
                <a:gd name="connsiteY4" fmla="*/ 599800 h 59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553" h="599800">
                  <a:moveTo>
                    <a:pt x="0" y="0"/>
                  </a:moveTo>
                  <a:cubicBezTo>
                    <a:pt x="38219" y="136719"/>
                    <a:pt x="76439" y="273438"/>
                    <a:pt x="141118" y="335182"/>
                  </a:cubicBezTo>
                  <a:cubicBezTo>
                    <a:pt x="205797" y="396926"/>
                    <a:pt x="326335" y="326362"/>
                    <a:pt x="388074" y="370465"/>
                  </a:cubicBezTo>
                  <a:cubicBezTo>
                    <a:pt x="449813" y="414568"/>
                    <a:pt x="511553" y="599800"/>
                    <a:pt x="511553" y="599800"/>
                  </a:cubicBezTo>
                  <a:lnTo>
                    <a:pt x="511553" y="599800"/>
                  </a:lnTo>
                </a:path>
              </a:pathLst>
            </a:custGeom>
            <a:ln>
              <a:solidFill>
                <a:srgbClr val="17375E"/>
              </a:solidFill>
              <a:prstDash val="sysDash"/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3128970" y="4783213"/>
              <a:ext cx="279510" cy="326042"/>
            </a:xfrm>
            <a:custGeom>
              <a:avLst/>
              <a:gdLst>
                <a:gd name="connsiteX0" fmla="*/ 0 w 511553"/>
                <a:gd name="connsiteY0" fmla="*/ 0 h 599800"/>
                <a:gd name="connsiteX1" fmla="*/ 141118 w 511553"/>
                <a:gd name="connsiteY1" fmla="*/ 335182 h 599800"/>
                <a:gd name="connsiteX2" fmla="*/ 388074 w 511553"/>
                <a:gd name="connsiteY2" fmla="*/ 370465 h 599800"/>
                <a:gd name="connsiteX3" fmla="*/ 511553 w 511553"/>
                <a:gd name="connsiteY3" fmla="*/ 599800 h 599800"/>
                <a:gd name="connsiteX4" fmla="*/ 511553 w 511553"/>
                <a:gd name="connsiteY4" fmla="*/ 599800 h 59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553" h="599800">
                  <a:moveTo>
                    <a:pt x="0" y="0"/>
                  </a:moveTo>
                  <a:cubicBezTo>
                    <a:pt x="38219" y="136719"/>
                    <a:pt x="76439" y="273438"/>
                    <a:pt x="141118" y="335182"/>
                  </a:cubicBezTo>
                  <a:cubicBezTo>
                    <a:pt x="205797" y="396926"/>
                    <a:pt x="326335" y="326362"/>
                    <a:pt x="388074" y="370465"/>
                  </a:cubicBezTo>
                  <a:cubicBezTo>
                    <a:pt x="449813" y="414568"/>
                    <a:pt x="511553" y="599800"/>
                    <a:pt x="511553" y="599800"/>
                  </a:cubicBezTo>
                  <a:lnTo>
                    <a:pt x="511553" y="599800"/>
                  </a:lnTo>
                </a:path>
              </a:pathLst>
            </a:custGeom>
            <a:ln>
              <a:solidFill>
                <a:srgbClr val="17375E"/>
              </a:solidFill>
              <a:prstDash val="sysDash"/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3170924" y="4640157"/>
              <a:ext cx="279510" cy="326042"/>
            </a:xfrm>
            <a:custGeom>
              <a:avLst/>
              <a:gdLst>
                <a:gd name="connsiteX0" fmla="*/ 0 w 511553"/>
                <a:gd name="connsiteY0" fmla="*/ 0 h 599800"/>
                <a:gd name="connsiteX1" fmla="*/ 141118 w 511553"/>
                <a:gd name="connsiteY1" fmla="*/ 335182 h 599800"/>
                <a:gd name="connsiteX2" fmla="*/ 388074 w 511553"/>
                <a:gd name="connsiteY2" fmla="*/ 370465 h 599800"/>
                <a:gd name="connsiteX3" fmla="*/ 511553 w 511553"/>
                <a:gd name="connsiteY3" fmla="*/ 599800 h 599800"/>
                <a:gd name="connsiteX4" fmla="*/ 511553 w 511553"/>
                <a:gd name="connsiteY4" fmla="*/ 599800 h 59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553" h="599800">
                  <a:moveTo>
                    <a:pt x="0" y="0"/>
                  </a:moveTo>
                  <a:cubicBezTo>
                    <a:pt x="38219" y="136719"/>
                    <a:pt x="76439" y="273438"/>
                    <a:pt x="141118" y="335182"/>
                  </a:cubicBezTo>
                  <a:cubicBezTo>
                    <a:pt x="205797" y="396926"/>
                    <a:pt x="326335" y="326362"/>
                    <a:pt x="388074" y="370465"/>
                  </a:cubicBezTo>
                  <a:cubicBezTo>
                    <a:pt x="449813" y="414568"/>
                    <a:pt x="511553" y="599800"/>
                    <a:pt x="511553" y="599800"/>
                  </a:cubicBezTo>
                  <a:lnTo>
                    <a:pt x="511553" y="599800"/>
                  </a:lnTo>
                </a:path>
              </a:pathLst>
            </a:custGeom>
            <a:ln>
              <a:solidFill>
                <a:srgbClr val="17375E"/>
              </a:solidFill>
              <a:prstDash val="sysDash"/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9F6E0992-8BF7-AD49-A021-C112EDE0D145}"/>
                    </a:ext>
                  </a:extLst>
                </p:cNvPr>
                <p:cNvSpPr/>
                <p:nvPr/>
              </p:nvSpPr>
              <p:spPr>
                <a:xfrm>
                  <a:off x="1843013" y="4956361"/>
                  <a:ext cx="49507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9F6E0992-8BF7-AD49-A021-C112EDE0D14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3013" y="4956361"/>
                  <a:ext cx="495072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3AF63CFD-31D2-4F49-9B04-9C310F6BC562}"/>
                    </a:ext>
                  </a:extLst>
                </p:cNvPr>
                <p:cNvSpPr/>
                <p:nvPr/>
              </p:nvSpPr>
              <p:spPr>
                <a:xfrm>
                  <a:off x="3430139" y="4609997"/>
                  <a:ext cx="36881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𝜅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3AF63CFD-31D2-4F49-9B04-9C310F6BC5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0139" y="4609997"/>
                  <a:ext cx="36881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48117AFE-0107-B245-B65C-282212C2E203}"/>
                    </a:ext>
                  </a:extLst>
                </p:cNvPr>
                <p:cNvSpPr/>
                <p:nvPr/>
              </p:nvSpPr>
              <p:spPr>
                <a:xfrm>
                  <a:off x="484558" y="4900942"/>
                  <a:ext cx="46878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48117AFE-0107-B245-B65C-282212C2E20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4558" y="4900942"/>
                  <a:ext cx="468782" cy="369332"/>
                </a:xfrm>
                <a:prstGeom prst="rect">
                  <a:avLst/>
                </a:prstGeom>
                <a:blipFill>
                  <a:blip r:embed="rId10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78A551C1-F652-D846-8E87-98EDCF67EE75}"/>
                    </a:ext>
                  </a:extLst>
                </p:cNvPr>
                <p:cNvSpPr/>
                <p:nvPr/>
              </p:nvSpPr>
              <p:spPr>
                <a:xfrm>
                  <a:off x="216522" y="3878853"/>
                  <a:ext cx="727763" cy="3907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𝜂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78A551C1-F652-D846-8E87-98EDCF67EE7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522" y="3878853"/>
                  <a:ext cx="727763" cy="390748"/>
                </a:xfrm>
                <a:prstGeom prst="rect">
                  <a:avLst/>
                </a:prstGeom>
                <a:blipFill>
                  <a:blip r:embed="rId11"/>
                  <a:stretch>
                    <a:fillRect b="-31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8" name="Inhaltsplatzhalter 6" descr="EoM_1order.png">
            <a:extLst>
              <a:ext uri="{FF2B5EF4-FFF2-40B4-BE49-F238E27FC236}">
                <a16:creationId xmlns:a16="http://schemas.microsoft.com/office/drawing/2014/main" id="{F519B2AA-8540-5F4A-95AF-3932689350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2" cstate="print"/>
          <a:stretch>
            <a:fillRect/>
          </a:stretch>
        </p:blipFill>
        <p:spPr>
          <a:xfrm>
            <a:off x="4561962" y="4727172"/>
            <a:ext cx="3892227" cy="1830637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17657CF-F392-E14B-8B62-B574901FDC0A}"/>
                  </a:ext>
                </a:extLst>
              </p:cNvPr>
              <p:cNvSpPr/>
              <p:nvPr/>
            </p:nvSpPr>
            <p:spPr>
              <a:xfrm>
                <a:off x="4111054" y="4211210"/>
                <a:ext cx="4666149" cy="3743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latin typeface="Helvetica" pitchFamily="2" charset="0"/>
                  </a:rPr>
                  <a:t>Semiclassical equations: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undOvr"/>
                        <m:supHide m:val="on"/>
                        <m:ctrlPr>
                          <a:rPr lang="en-US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d>
                          <m:dPr>
                            <m:begChr m:val="〈"/>
                            <m:endChr m:val="〉"/>
                            <m:ctrlPr>
                              <a:rPr lang="en-US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16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6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  <m:sup>
                                <m:r>
                                  <a:rPr lang="en-US" sz="160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†</m:t>
                                </m:r>
                              </m:sup>
                            </m:sSubSup>
                            <m:r>
                              <a:rPr lang="en-US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Sup>
                              <m:sSubSupPr>
                                <m:ctrlPr>
                                  <a:rPr lang="en-US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160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bSup>
                          </m:e>
                        </m:d>
                      </m:e>
                    </m:nary>
                    <m:r>
                      <a:rPr lang="en-US" sz="1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≈</m:t>
                    </m:r>
                    <m:d>
                      <m:dPr>
                        <m:begChr m:val="〈"/>
                        <m:endChr m:val="〉"/>
                        <m:ctrlPr>
                          <a:rPr lang="en-US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US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acc>
                          </m:e>
                          <m:sub>
                            <m:r>
                              <a:rPr lang="en-US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sz="16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†</m:t>
                            </m:r>
                          </m:sup>
                        </m:sSubSup>
                      </m:e>
                    </m:d>
                    <m:nary>
                      <m:naryPr>
                        <m:chr m:val="∑"/>
                        <m:limLoc m:val="undOvr"/>
                        <m:supHide m:val="on"/>
                        <m:ctrlPr>
                          <a:rPr lang="en-US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d>
                          <m:dPr>
                            <m:begChr m:val="〈"/>
                            <m:endChr m:val="〉"/>
                            <m:ctrlPr>
                              <a:rPr lang="en-US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160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bSup>
                          </m:e>
                        </m:d>
                      </m:e>
                    </m:nary>
                  </m:oMath>
                </a14:m>
                <a:r>
                  <a:rPr lang="en-US" sz="1600" dirty="0">
                    <a:latin typeface="Helvetica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17657CF-F392-E14B-8B62-B574901FDC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1054" y="4211210"/>
                <a:ext cx="4666149" cy="374333"/>
              </a:xfrm>
              <a:prstGeom prst="rect">
                <a:avLst/>
              </a:prstGeom>
              <a:blipFill>
                <a:blip r:embed="rId13"/>
                <a:stretch>
                  <a:fillRect l="-542" t="-90000" b="-16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7784045F-6B28-3811-CC57-D05F59709972}"/>
              </a:ext>
            </a:extLst>
          </p:cNvPr>
          <p:cNvSpPr/>
          <p:nvPr/>
        </p:nvSpPr>
        <p:spPr>
          <a:xfrm>
            <a:off x="4776434" y="4219818"/>
            <a:ext cx="38571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For full quantum solutions for finite spins</a:t>
            </a:r>
          </a:p>
        </p:txBody>
      </p:sp>
      <p:sp>
        <p:nvSpPr>
          <p:cNvPr id="21" name="Rechteck 4">
            <a:extLst>
              <a:ext uri="{FF2B5EF4-FFF2-40B4-BE49-F238E27FC236}">
                <a16:creationId xmlns:a16="http://schemas.microsoft.com/office/drawing/2014/main" id="{489479E1-D572-2D28-0DA7-8A679C09C171}"/>
              </a:ext>
            </a:extLst>
          </p:cNvPr>
          <p:cNvSpPr/>
          <p:nvPr/>
        </p:nvSpPr>
        <p:spPr>
          <a:xfrm>
            <a:off x="4096400" y="4980713"/>
            <a:ext cx="460299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1400" dirty="0">
                <a:solidFill>
                  <a:srgbClr val="0432FF"/>
                </a:solidFill>
                <a:latin typeface="Helvetica" pitchFamily="2" charset="0"/>
                <a:cs typeface="Helvetica"/>
              </a:rPr>
              <a:t>Effective Hamiltonians – </a:t>
            </a:r>
            <a:r>
              <a:rPr lang="en-US" sz="1400" dirty="0">
                <a:solidFill>
                  <a:srgbClr val="FF0000"/>
                </a:solidFill>
                <a:latin typeface="Helvetica" pitchFamily="2" charset="0"/>
                <a:cs typeface="Helvetica"/>
              </a:rPr>
              <a:t>low excitations</a:t>
            </a:r>
          </a:p>
          <a:p>
            <a:pPr algn="ctr" defTabSz="914400"/>
            <a:endParaRPr lang="en-US" sz="1400" dirty="0">
              <a:solidFill>
                <a:srgbClr val="0432FF"/>
              </a:solidFill>
              <a:latin typeface="Helvetica" pitchFamily="2" charset="0"/>
              <a:cs typeface="Helvetica"/>
            </a:endParaRPr>
          </a:p>
          <a:p>
            <a:pPr algn="ctr" defTabSz="914400"/>
            <a:r>
              <a:rPr lang="en-US" sz="1400" dirty="0">
                <a:solidFill>
                  <a:srgbClr val="0432FF"/>
                </a:solidFill>
                <a:latin typeface="Helvetica" pitchFamily="2" charset="0"/>
                <a:cs typeface="Helvetica"/>
              </a:rPr>
              <a:t>Quantum trajectories – </a:t>
            </a:r>
            <a:r>
              <a:rPr lang="en-US" sz="1400" dirty="0">
                <a:solidFill>
                  <a:srgbClr val="FF0000"/>
                </a:solidFill>
                <a:latin typeface="Helvetica" pitchFamily="2" charset="0"/>
                <a:cs typeface="Helvetica"/>
              </a:rPr>
              <a:t>Small spin ensemble</a:t>
            </a:r>
            <a:endParaRPr lang="en-US" sz="1400" dirty="0">
              <a:solidFill>
                <a:srgbClr val="0432FF"/>
              </a:solidFill>
              <a:latin typeface="Helvetica" pitchFamily="2" charset="0"/>
              <a:cs typeface="Helvetica"/>
            </a:endParaRPr>
          </a:p>
          <a:p>
            <a:pPr algn="ctr" defTabSz="914400"/>
            <a:endParaRPr lang="en-US" sz="1400" dirty="0">
              <a:solidFill>
                <a:srgbClr val="0432FF"/>
              </a:solidFill>
              <a:latin typeface="Helvetica" pitchFamily="2" charset="0"/>
              <a:cs typeface="Helvetica"/>
            </a:endParaRPr>
          </a:p>
          <a:p>
            <a:pPr algn="ctr" defTabSz="914400"/>
            <a:r>
              <a:rPr lang="en-US" sz="1400" dirty="0">
                <a:solidFill>
                  <a:srgbClr val="0432FF"/>
                </a:solidFill>
                <a:latin typeface="Helvetica" pitchFamily="2" charset="0"/>
                <a:cs typeface="Helvetica"/>
              </a:rPr>
              <a:t>Permutation symmetry – </a:t>
            </a:r>
            <a:r>
              <a:rPr lang="en-US" sz="1400" dirty="0">
                <a:solidFill>
                  <a:srgbClr val="FF0000"/>
                </a:solidFill>
                <a:latin typeface="Helvetica" pitchFamily="2" charset="0"/>
                <a:cs typeface="Helvetica"/>
              </a:rPr>
              <a:t>identical spins, small ensemble</a:t>
            </a:r>
          </a:p>
        </p:txBody>
      </p:sp>
      <p:sp>
        <p:nvSpPr>
          <p:cNvPr id="8" name="Rechteck 4">
            <a:extLst>
              <a:ext uri="{FF2B5EF4-FFF2-40B4-BE49-F238E27FC236}">
                <a16:creationId xmlns:a16="http://schemas.microsoft.com/office/drawing/2014/main" id="{6C11F8C6-208E-C071-6EB8-3455B430BF79}"/>
              </a:ext>
            </a:extLst>
          </p:cNvPr>
          <p:cNvSpPr/>
          <p:nvPr/>
        </p:nvSpPr>
        <p:spPr>
          <a:xfrm>
            <a:off x="715959" y="4641723"/>
            <a:ext cx="249940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n-US" sz="1600" dirty="0">
                <a:latin typeface="Helvetica"/>
                <a:cs typeface="Helvetica"/>
              </a:rPr>
              <a:t>Increase in Hilbert space </a:t>
            </a:r>
          </a:p>
          <a:p>
            <a:pPr algn="ctr" defTabSz="914400"/>
            <a:r>
              <a:rPr lang="en-US" sz="1600" dirty="0">
                <a:latin typeface="Helvetica"/>
                <a:cs typeface="Helvetica"/>
              </a:rPr>
              <a:t>with N limits computation</a:t>
            </a:r>
          </a:p>
          <a:p>
            <a:pPr algn="ctr" defTabSz="914400"/>
            <a:r>
              <a:rPr lang="en-US" sz="1600" dirty="0">
                <a:latin typeface="Helvetica"/>
                <a:cs typeface="Helvetica"/>
              </a:rPr>
              <a:t>(4</a:t>
            </a:r>
            <a:r>
              <a:rPr lang="en-US" sz="1600" baseline="30000" dirty="0">
                <a:latin typeface="Helvetica"/>
                <a:cs typeface="Helvetica"/>
              </a:rPr>
              <a:t>N </a:t>
            </a:r>
            <a:r>
              <a:rPr lang="en-US" sz="1600" dirty="0">
                <a:latin typeface="Helvetica"/>
                <a:cs typeface="Helvetica"/>
              </a:rPr>
              <a:t>x n</a:t>
            </a:r>
            <a:r>
              <a:rPr lang="en-US" sz="1600" baseline="-25000" dirty="0">
                <a:latin typeface="Helvetica"/>
                <a:cs typeface="Helvetica"/>
              </a:rPr>
              <a:t>c</a:t>
            </a:r>
            <a:r>
              <a:rPr lang="en-US" sz="1600" baseline="30000" dirty="0">
                <a:latin typeface="Helvetica"/>
                <a:cs typeface="Helvetica"/>
              </a:rPr>
              <a:t>4</a:t>
            </a:r>
            <a:r>
              <a:rPr lang="en-US" sz="1600" dirty="0">
                <a:latin typeface="Helvetica"/>
                <a:cs typeface="Helvetic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269110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6" grpId="1"/>
      <p:bldP spid="20" grpId="0"/>
      <p:bldP spid="21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4"/>
          <p:cNvSpPr/>
          <p:nvPr/>
        </p:nvSpPr>
        <p:spPr>
          <a:xfrm>
            <a:off x="240061" y="999732"/>
            <a:ext cx="3412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b="1" dirty="0">
                <a:solidFill>
                  <a:srgbClr val="000000"/>
                </a:solidFill>
                <a:latin typeface="Helvetica"/>
                <a:cs typeface="Helvetica"/>
              </a:rPr>
              <a:t>Tavis-Cummings Hamiltonian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FCC03F7-F5FD-C447-AFAF-A073BC1BB174}"/>
              </a:ext>
            </a:extLst>
          </p:cNvPr>
          <p:cNvGrpSpPr/>
          <p:nvPr/>
        </p:nvGrpSpPr>
        <p:grpSpPr>
          <a:xfrm>
            <a:off x="123532" y="2688720"/>
            <a:ext cx="3582436" cy="2814777"/>
            <a:chOff x="216522" y="3572124"/>
            <a:chExt cx="3582436" cy="2814777"/>
          </a:xfrm>
        </p:grpSpPr>
        <p:sp>
          <p:nvSpPr>
            <p:cNvPr id="19" name="Rechteck 4"/>
            <p:cNvSpPr/>
            <p:nvPr/>
          </p:nvSpPr>
          <p:spPr>
            <a:xfrm>
              <a:off x="808949" y="5525127"/>
              <a:ext cx="2499402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/>
              <a:r>
                <a:rPr lang="en-US" sz="1600" dirty="0">
                  <a:latin typeface="Helvetica"/>
                  <a:cs typeface="Helvetica"/>
                </a:rPr>
                <a:t>Increase in Hilbert space </a:t>
              </a:r>
            </a:p>
            <a:p>
              <a:pPr algn="ctr" defTabSz="914400"/>
              <a:r>
                <a:rPr lang="en-US" sz="1600" dirty="0">
                  <a:latin typeface="Helvetica"/>
                  <a:cs typeface="Helvetica"/>
                </a:rPr>
                <a:t>with N limits computation</a:t>
              </a:r>
            </a:p>
            <a:p>
              <a:pPr algn="ctr" defTabSz="914400"/>
              <a:r>
                <a:rPr lang="en-US" sz="1600" dirty="0">
                  <a:latin typeface="Helvetica"/>
                  <a:cs typeface="Helvetica"/>
                </a:rPr>
                <a:t>(4</a:t>
              </a:r>
              <a:r>
                <a:rPr lang="en-US" sz="1600" baseline="30000" dirty="0">
                  <a:latin typeface="Helvetica"/>
                  <a:cs typeface="Helvetica"/>
                </a:rPr>
                <a:t>N </a:t>
              </a:r>
              <a:r>
                <a:rPr lang="en-US" sz="1600" dirty="0">
                  <a:latin typeface="Helvetica"/>
                  <a:cs typeface="Helvetica"/>
                </a:rPr>
                <a:t>x n</a:t>
              </a:r>
              <a:r>
                <a:rPr lang="en-US" sz="1600" baseline="-25000" dirty="0">
                  <a:latin typeface="Helvetica"/>
                  <a:cs typeface="Helvetica"/>
                </a:rPr>
                <a:t>c</a:t>
              </a:r>
              <a:r>
                <a:rPr lang="en-US" sz="1600" baseline="30000" dirty="0">
                  <a:latin typeface="Helvetica"/>
                  <a:cs typeface="Helvetica"/>
                </a:rPr>
                <a:t>4</a:t>
              </a:r>
              <a:r>
                <a:rPr lang="en-US" sz="1600" dirty="0">
                  <a:latin typeface="Helvetica"/>
                  <a:cs typeface="Helvetica"/>
                </a:rPr>
                <a:t>)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14633" t="28885" r="10945" b="27511"/>
            <a:stretch/>
          </p:blipFill>
          <p:spPr>
            <a:xfrm>
              <a:off x="941849" y="3572124"/>
              <a:ext cx="2350747" cy="1628095"/>
            </a:xfrm>
            <a:prstGeom prst="rect">
              <a:avLst/>
            </a:prstGeom>
          </p:spPr>
        </p:pic>
        <p:sp>
          <p:nvSpPr>
            <p:cNvPr id="9" name="Notched Right Arrow 8"/>
            <p:cNvSpPr/>
            <p:nvPr/>
          </p:nvSpPr>
          <p:spPr>
            <a:xfrm>
              <a:off x="279129" y="4271681"/>
              <a:ext cx="617388" cy="255314"/>
            </a:xfrm>
            <a:prstGeom prst="notched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 rot="2813353">
              <a:off x="1025017" y="4523778"/>
              <a:ext cx="101456" cy="585987"/>
            </a:xfrm>
            <a:custGeom>
              <a:avLst/>
              <a:gdLst>
                <a:gd name="connsiteX0" fmla="*/ 0 w 511553"/>
                <a:gd name="connsiteY0" fmla="*/ 0 h 599800"/>
                <a:gd name="connsiteX1" fmla="*/ 141118 w 511553"/>
                <a:gd name="connsiteY1" fmla="*/ 335182 h 599800"/>
                <a:gd name="connsiteX2" fmla="*/ 388074 w 511553"/>
                <a:gd name="connsiteY2" fmla="*/ 370465 h 599800"/>
                <a:gd name="connsiteX3" fmla="*/ 511553 w 511553"/>
                <a:gd name="connsiteY3" fmla="*/ 599800 h 599800"/>
                <a:gd name="connsiteX4" fmla="*/ 511553 w 511553"/>
                <a:gd name="connsiteY4" fmla="*/ 599800 h 59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553" h="599800">
                  <a:moveTo>
                    <a:pt x="0" y="0"/>
                  </a:moveTo>
                  <a:cubicBezTo>
                    <a:pt x="38219" y="136719"/>
                    <a:pt x="76439" y="273438"/>
                    <a:pt x="141118" y="335182"/>
                  </a:cubicBezTo>
                  <a:cubicBezTo>
                    <a:pt x="205797" y="396926"/>
                    <a:pt x="326335" y="326362"/>
                    <a:pt x="388074" y="370465"/>
                  </a:cubicBezTo>
                  <a:cubicBezTo>
                    <a:pt x="449813" y="414568"/>
                    <a:pt x="511553" y="599800"/>
                    <a:pt x="511553" y="599800"/>
                  </a:cubicBezTo>
                  <a:lnTo>
                    <a:pt x="511553" y="599800"/>
                  </a:lnTo>
                </a:path>
              </a:pathLst>
            </a:custGeom>
            <a:ln>
              <a:solidFill>
                <a:srgbClr val="17375E"/>
              </a:solidFill>
              <a:prstDash val="sysDash"/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3128970" y="4783213"/>
              <a:ext cx="279510" cy="326042"/>
            </a:xfrm>
            <a:custGeom>
              <a:avLst/>
              <a:gdLst>
                <a:gd name="connsiteX0" fmla="*/ 0 w 511553"/>
                <a:gd name="connsiteY0" fmla="*/ 0 h 599800"/>
                <a:gd name="connsiteX1" fmla="*/ 141118 w 511553"/>
                <a:gd name="connsiteY1" fmla="*/ 335182 h 599800"/>
                <a:gd name="connsiteX2" fmla="*/ 388074 w 511553"/>
                <a:gd name="connsiteY2" fmla="*/ 370465 h 599800"/>
                <a:gd name="connsiteX3" fmla="*/ 511553 w 511553"/>
                <a:gd name="connsiteY3" fmla="*/ 599800 h 599800"/>
                <a:gd name="connsiteX4" fmla="*/ 511553 w 511553"/>
                <a:gd name="connsiteY4" fmla="*/ 599800 h 59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553" h="599800">
                  <a:moveTo>
                    <a:pt x="0" y="0"/>
                  </a:moveTo>
                  <a:cubicBezTo>
                    <a:pt x="38219" y="136719"/>
                    <a:pt x="76439" y="273438"/>
                    <a:pt x="141118" y="335182"/>
                  </a:cubicBezTo>
                  <a:cubicBezTo>
                    <a:pt x="205797" y="396926"/>
                    <a:pt x="326335" y="326362"/>
                    <a:pt x="388074" y="370465"/>
                  </a:cubicBezTo>
                  <a:cubicBezTo>
                    <a:pt x="449813" y="414568"/>
                    <a:pt x="511553" y="599800"/>
                    <a:pt x="511553" y="599800"/>
                  </a:cubicBezTo>
                  <a:lnTo>
                    <a:pt x="511553" y="599800"/>
                  </a:lnTo>
                </a:path>
              </a:pathLst>
            </a:custGeom>
            <a:ln>
              <a:solidFill>
                <a:srgbClr val="17375E"/>
              </a:solidFill>
              <a:prstDash val="sysDash"/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3170924" y="4640157"/>
              <a:ext cx="279510" cy="326042"/>
            </a:xfrm>
            <a:custGeom>
              <a:avLst/>
              <a:gdLst>
                <a:gd name="connsiteX0" fmla="*/ 0 w 511553"/>
                <a:gd name="connsiteY0" fmla="*/ 0 h 599800"/>
                <a:gd name="connsiteX1" fmla="*/ 141118 w 511553"/>
                <a:gd name="connsiteY1" fmla="*/ 335182 h 599800"/>
                <a:gd name="connsiteX2" fmla="*/ 388074 w 511553"/>
                <a:gd name="connsiteY2" fmla="*/ 370465 h 599800"/>
                <a:gd name="connsiteX3" fmla="*/ 511553 w 511553"/>
                <a:gd name="connsiteY3" fmla="*/ 599800 h 599800"/>
                <a:gd name="connsiteX4" fmla="*/ 511553 w 511553"/>
                <a:gd name="connsiteY4" fmla="*/ 599800 h 59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553" h="599800">
                  <a:moveTo>
                    <a:pt x="0" y="0"/>
                  </a:moveTo>
                  <a:cubicBezTo>
                    <a:pt x="38219" y="136719"/>
                    <a:pt x="76439" y="273438"/>
                    <a:pt x="141118" y="335182"/>
                  </a:cubicBezTo>
                  <a:cubicBezTo>
                    <a:pt x="205797" y="396926"/>
                    <a:pt x="326335" y="326362"/>
                    <a:pt x="388074" y="370465"/>
                  </a:cubicBezTo>
                  <a:cubicBezTo>
                    <a:pt x="449813" y="414568"/>
                    <a:pt x="511553" y="599800"/>
                    <a:pt x="511553" y="599800"/>
                  </a:cubicBezTo>
                  <a:lnTo>
                    <a:pt x="511553" y="599800"/>
                  </a:lnTo>
                </a:path>
              </a:pathLst>
            </a:custGeom>
            <a:ln>
              <a:solidFill>
                <a:srgbClr val="17375E"/>
              </a:solidFill>
              <a:prstDash val="sysDash"/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9F6E0992-8BF7-AD49-A021-C112EDE0D145}"/>
                    </a:ext>
                  </a:extLst>
                </p:cNvPr>
                <p:cNvSpPr/>
                <p:nvPr/>
              </p:nvSpPr>
              <p:spPr>
                <a:xfrm>
                  <a:off x="1843013" y="4956361"/>
                  <a:ext cx="49507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9F6E0992-8BF7-AD49-A021-C112EDE0D14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3013" y="4956361"/>
                  <a:ext cx="495072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3AF63CFD-31D2-4F49-9B04-9C310F6BC562}"/>
                    </a:ext>
                  </a:extLst>
                </p:cNvPr>
                <p:cNvSpPr/>
                <p:nvPr/>
              </p:nvSpPr>
              <p:spPr>
                <a:xfrm>
                  <a:off x="3430139" y="4609997"/>
                  <a:ext cx="36881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𝜅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3AF63CFD-31D2-4F49-9B04-9C310F6BC5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0139" y="4609997"/>
                  <a:ext cx="36881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48117AFE-0107-B245-B65C-282212C2E203}"/>
                    </a:ext>
                  </a:extLst>
                </p:cNvPr>
                <p:cNvSpPr/>
                <p:nvPr/>
              </p:nvSpPr>
              <p:spPr>
                <a:xfrm>
                  <a:off x="484558" y="4900942"/>
                  <a:ext cx="46878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48117AFE-0107-B245-B65C-282212C2E20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4558" y="4900942"/>
                  <a:ext cx="468782" cy="369332"/>
                </a:xfrm>
                <a:prstGeom prst="rect">
                  <a:avLst/>
                </a:prstGeom>
                <a:blipFill>
                  <a:blip r:embed="rId10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78A551C1-F652-D846-8E87-98EDCF67EE75}"/>
                    </a:ext>
                  </a:extLst>
                </p:cNvPr>
                <p:cNvSpPr/>
                <p:nvPr/>
              </p:nvSpPr>
              <p:spPr>
                <a:xfrm>
                  <a:off x="216522" y="3878853"/>
                  <a:ext cx="727763" cy="3907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𝜂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78A551C1-F652-D846-8E87-98EDCF67EE7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522" y="3878853"/>
                  <a:ext cx="727763" cy="390748"/>
                </a:xfrm>
                <a:prstGeom prst="rect">
                  <a:avLst/>
                </a:prstGeom>
                <a:blipFill>
                  <a:blip r:embed="rId11"/>
                  <a:stretch>
                    <a:fillRect b="-31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94DD5000-DB23-5748-970E-AAFE5B6D13FE}"/>
              </a:ext>
            </a:extLst>
          </p:cNvPr>
          <p:cNvSpPr/>
          <p:nvPr/>
        </p:nvSpPr>
        <p:spPr>
          <a:xfrm>
            <a:off x="4900508" y="4521886"/>
            <a:ext cx="3510643" cy="666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rgbClr val="FF0000"/>
                </a:solidFill>
                <a:latin typeface="Helvetica"/>
                <a:cs typeface="Helvetica"/>
              </a:rPr>
              <a:t>Variational renormalization methods to solve this regime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ECDA73C-DD63-5044-8BFF-9BEDF2DD56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49534" y="5430908"/>
            <a:ext cx="2322507" cy="91058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F2D34E4-B942-EA4D-92B9-88F5B310C376}"/>
              </a:ext>
            </a:extLst>
          </p:cNvPr>
          <p:cNvGrpSpPr>
            <a:grpSpLocks noChangeAspect="1"/>
          </p:cNvGrpSpPr>
          <p:nvPr/>
        </p:nvGrpSpPr>
        <p:grpSpPr>
          <a:xfrm>
            <a:off x="5077160" y="5294841"/>
            <a:ext cx="1106663" cy="1024198"/>
            <a:chOff x="3925389" y="2014724"/>
            <a:chExt cx="3640404" cy="3369132"/>
          </a:xfrm>
          <a:solidFill>
            <a:schemeClr val="accent6">
              <a:lumMod val="75000"/>
            </a:schemeClr>
          </a:solidFill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C06B9F2-2E56-974D-8BC7-10083C004DE7}"/>
                </a:ext>
              </a:extLst>
            </p:cNvPr>
            <p:cNvGrpSpPr/>
            <p:nvPr/>
          </p:nvGrpSpPr>
          <p:grpSpPr>
            <a:xfrm>
              <a:off x="3925389" y="2014724"/>
              <a:ext cx="3640404" cy="3369132"/>
              <a:chOff x="5610675" y="306797"/>
              <a:chExt cx="3012655" cy="2835405"/>
            </a:xfrm>
            <a:grpFill/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22036FA7-8207-8B43-A47F-1F044E64BD04}"/>
                  </a:ext>
                </a:extLst>
              </p:cNvPr>
              <p:cNvGrpSpPr/>
              <p:nvPr/>
            </p:nvGrpSpPr>
            <p:grpSpPr>
              <a:xfrm>
                <a:off x="6074651" y="706724"/>
                <a:ext cx="255977" cy="478871"/>
                <a:chOff x="1499377" y="1496939"/>
                <a:chExt cx="255977" cy="478871"/>
              </a:xfrm>
              <a:grpFill/>
            </p:grpSpPr>
            <p:cxnSp>
              <p:nvCxnSpPr>
                <p:cNvPr id="59" name="Straight Arrow Connector 58">
                  <a:extLst>
                    <a:ext uri="{FF2B5EF4-FFF2-40B4-BE49-F238E27FC236}">
                      <a16:creationId xmlns:a16="http://schemas.microsoft.com/office/drawing/2014/main" id="{60B85EDE-2860-EB4E-8FF5-2B5606C1929A}"/>
                    </a:ext>
                  </a:extLst>
                </p:cNvPr>
                <p:cNvCxnSpPr/>
                <p:nvPr/>
              </p:nvCxnSpPr>
              <p:spPr>
                <a:xfrm flipV="1">
                  <a:off x="1517016" y="1496939"/>
                  <a:ext cx="238338" cy="478871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</p:cxn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E5F6C328-9134-594B-8975-127D014D8938}"/>
                    </a:ext>
                  </a:extLst>
                </p:cNvPr>
                <p:cNvSpPr/>
                <p:nvPr/>
              </p:nvSpPr>
              <p:spPr>
                <a:xfrm>
                  <a:off x="1499377" y="1675910"/>
                  <a:ext cx="216000" cy="194053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0000"/>
                    </a:solidFill>
                    <a:latin typeface="Helvetica"/>
                    <a:cs typeface="Helvetica"/>
                  </a:endParaRPr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B85F1D71-1DA1-5140-9195-E71CC044712E}"/>
                  </a:ext>
                </a:extLst>
              </p:cNvPr>
              <p:cNvGrpSpPr/>
              <p:nvPr/>
            </p:nvGrpSpPr>
            <p:grpSpPr>
              <a:xfrm>
                <a:off x="5610675" y="1857201"/>
                <a:ext cx="468374" cy="226423"/>
                <a:chOff x="1344461" y="1643540"/>
                <a:chExt cx="468374" cy="226423"/>
              </a:xfrm>
              <a:grpFill/>
            </p:grpSpPr>
            <p:cxnSp>
              <p:nvCxnSpPr>
                <p:cNvPr id="57" name="Straight Arrow Connector 56">
                  <a:extLst>
                    <a:ext uri="{FF2B5EF4-FFF2-40B4-BE49-F238E27FC236}">
                      <a16:creationId xmlns:a16="http://schemas.microsoft.com/office/drawing/2014/main" id="{23A8CAA1-2222-4545-A0DE-A2320A435B5B}"/>
                    </a:ext>
                  </a:extLst>
                </p:cNvPr>
                <p:cNvCxnSpPr/>
                <p:nvPr/>
              </p:nvCxnSpPr>
              <p:spPr>
                <a:xfrm rot="17640000" flipV="1">
                  <a:off x="1468818" y="1519183"/>
                  <a:ext cx="219660" cy="468374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</p:cxn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5888320F-AFEA-C14C-950B-83D1FA17C4AA}"/>
                    </a:ext>
                  </a:extLst>
                </p:cNvPr>
                <p:cNvSpPr/>
                <p:nvPr/>
              </p:nvSpPr>
              <p:spPr>
                <a:xfrm>
                  <a:off x="1499377" y="1675910"/>
                  <a:ext cx="216000" cy="194053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0000"/>
                    </a:solidFill>
                    <a:latin typeface="Helvetica"/>
                    <a:cs typeface="Helvetica"/>
                  </a:endParaRPr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0610CDB2-88BD-7F4E-91B6-492EDA8A4127}"/>
                  </a:ext>
                </a:extLst>
              </p:cNvPr>
              <p:cNvGrpSpPr/>
              <p:nvPr/>
            </p:nvGrpSpPr>
            <p:grpSpPr>
              <a:xfrm>
                <a:off x="6519363" y="2626454"/>
                <a:ext cx="233640" cy="476311"/>
                <a:chOff x="1499377" y="1499499"/>
                <a:chExt cx="233640" cy="476311"/>
              </a:xfrm>
              <a:grpFill/>
            </p:grpSpPr>
            <p:cxnSp>
              <p:nvCxnSpPr>
                <p:cNvPr id="55" name="Straight Arrow Connector 54">
                  <a:extLst>
                    <a:ext uri="{FF2B5EF4-FFF2-40B4-BE49-F238E27FC236}">
                      <a16:creationId xmlns:a16="http://schemas.microsoft.com/office/drawing/2014/main" id="{696A0BAB-78CA-E942-92AD-11901C4A66DB}"/>
                    </a:ext>
                  </a:extLst>
                </p:cNvPr>
                <p:cNvCxnSpPr/>
                <p:nvPr/>
              </p:nvCxnSpPr>
              <p:spPr>
                <a:xfrm rot="19500000" flipV="1">
                  <a:off x="1517017" y="1499499"/>
                  <a:ext cx="216000" cy="476311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</p:cxn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68F7B105-639E-C747-AA44-5A95795A9C28}"/>
                    </a:ext>
                  </a:extLst>
                </p:cNvPr>
                <p:cNvSpPr/>
                <p:nvPr/>
              </p:nvSpPr>
              <p:spPr>
                <a:xfrm>
                  <a:off x="1499377" y="1675910"/>
                  <a:ext cx="216000" cy="194053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0000"/>
                    </a:solidFill>
                    <a:latin typeface="Helvetica"/>
                    <a:cs typeface="Helvetica"/>
                  </a:endParaRPr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F28C66A6-E922-BA48-9630-FB771B38F84B}"/>
                  </a:ext>
                </a:extLst>
              </p:cNvPr>
              <p:cNvGrpSpPr/>
              <p:nvPr/>
            </p:nvGrpSpPr>
            <p:grpSpPr>
              <a:xfrm>
                <a:off x="7666928" y="2665890"/>
                <a:ext cx="218185" cy="476312"/>
                <a:chOff x="1499377" y="1578078"/>
                <a:chExt cx="218185" cy="476312"/>
              </a:xfrm>
              <a:grpFill/>
            </p:grpSpPr>
            <p:cxnSp>
              <p:nvCxnSpPr>
                <p:cNvPr id="53" name="Straight Arrow Connector 52">
                  <a:extLst>
                    <a:ext uri="{FF2B5EF4-FFF2-40B4-BE49-F238E27FC236}">
                      <a16:creationId xmlns:a16="http://schemas.microsoft.com/office/drawing/2014/main" id="{DE56481C-FB4D-7444-A362-DD27B7C63CFC}"/>
                    </a:ext>
                  </a:extLst>
                </p:cNvPr>
                <p:cNvCxnSpPr/>
                <p:nvPr/>
              </p:nvCxnSpPr>
              <p:spPr>
                <a:xfrm rot="8880000" flipV="1">
                  <a:off x="1501562" y="1578078"/>
                  <a:ext cx="216000" cy="476312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</p:cxn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E464DF2A-F30A-144D-88C4-68A91E75FB87}"/>
                    </a:ext>
                  </a:extLst>
                </p:cNvPr>
                <p:cNvSpPr/>
                <p:nvPr/>
              </p:nvSpPr>
              <p:spPr>
                <a:xfrm>
                  <a:off x="1499377" y="1675910"/>
                  <a:ext cx="216000" cy="194053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0000"/>
                    </a:solidFill>
                    <a:latin typeface="Helvetica"/>
                    <a:cs typeface="Helvetica"/>
                  </a:endParaRPr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FE30A47C-4A1F-0146-AD19-455D0EF87B5B}"/>
                  </a:ext>
                </a:extLst>
              </p:cNvPr>
              <p:cNvGrpSpPr/>
              <p:nvPr/>
            </p:nvGrpSpPr>
            <p:grpSpPr>
              <a:xfrm>
                <a:off x="8389690" y="1877503"/>
                <a:ext cx="233640" cy="476311"/>
                <a:chOff x="1499377" y="1499499"/>
                <a:chExt cx="233640" cy="476311"/>
              </a:xfrm>
              <a:grpFill/>
            </p:grpSpPr>
            <p:cxnSp>
              <p:nvCxnSpPr>
                <p:cNvPr id="51" name="Straight Arrow Connector 50">
                  <a:extLst>
                    <a:ext uri="{FF2B5EF4-FFF2-40B4-BE49-F238E27FC236}">
                      <a16:creationId xmlns:a16="http://schemas.microsoft.com/office/drawing/2014/main" id="{05DCCBF8-BBC4-4148-8D68-BE6B0D44058A}"/>
                    </a:ext>
                  </a:extLst>
                </p:cNvPr>
                <p:cNvCxnSpPr/>
                <p:nvPr/>
              </p:nvCxnSpPr>
              <p:spPr>
                <a:xfrm rot="21000000" flipV="1">
                  <a:off x="1517017" y="1499499"/>
                  <a:ext cx="216000" cy="476311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</p:cxn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3C6AAFFC-8108-1548-A84A-27148D8126CD}"/>
                    </a:ext>
                  </a:extLst>
                </p:cNvPr>
                <p:cNvSpPr/>
                <p:nvPr/>
              </p:nvSpPr>
              <p:spPr>
                <a:xfrm>
                  <a:off x="1499377" y="1675910"/>
                  <a:ext cx="216000" cy="194053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0000"/>
                    </a:solidFill>
                    <a:latin typeface="Helvetica"/>
                    <a:cs typeface="Helvetica"/>
                  </a:endParaRPr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43D1D13E-E440-E841-9664-CB2DFA0357E6}"/>
                  </a:ext>
                </a:extLst>
              </p:cNvPr>
              <p:cNvGrpSpPr/>
              <p:nvPr/>
            </p:nvGrpSpPr>
            <p:grpSpPr>
              <a:xfrm>
                <a:off x="8146564" y="923951"/>
                <a:ext cx="468374" cy="234438"/>
                <a:chOff x="1390830" y="1675910"/>
                <a:chExt cx="468374" cy="234438"/>
              </a:xfrm>
              <a:grpFill/>
            </p:grpSpPr>
            <p:cxnSp>
              <p:nvCxnSpPr>
                <p:cNvPr id="49" name="Straight Arrow Connector 48">
                  <a:extLst>
                    <a:ext uri="{FF2B5EF4-FFF2-40B4-BE49-F238E27FC236}">
                      <a16:creationId xmlns:a16="http://schemas.microsoft.com/office/drawing/2014/main" id="{8973754F-7FAB-6F41-9C8F-C45CDAE5C53C}"/>
                    </a:ext>
                  </a:extLst>
                </p:cNvPr>
                <p:cNvCxnSpPr/>
                <p:nvPr/>
              </p:nvCxnSpPr>
              <p:spPr>
                <a:xfrm rot="7800000" flipV="1">
                  <a:off x="1515187" y="1566331"/>
                  <a:ext cx="219660" cy="468374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</p:cxn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D39AA246-C3F9-0347-9055-EBB45985F7DE}"/>
                    </a:ext>
                  </a:extLst>
                </p:cNvPr>
                <p:cNvSpPr/>
                <p:nvPr/>
              </p:nvSpPr>
              <p:spPr>
                <a:xfrm>
                  <a:off x="1499377" y="1675910"/>
                  <a:ext cx="216000" cy="194053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0000"/>
                    </a:solidFill>
                    <a:latin typeface="Helvetica"/>
                    <a:cs typeface="Helvetica"/>
                  </a:endParaRP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F4C3A435-40FD-AA48-80BD-5EFC5CB21268}"/>
                  </a:ext>
                </a:extLst>
              </p:cNvPr>
              <p:cNvGrpSpPr/>
              <p:nvPr/>
            </p:nvGrpSpPr>
            <p:grpSpPr>
              <a:xfrm>
                <a:off x="7157457" y="306797"/>
                <a:ext cx="238337" cy="476311"/>
                <a:chOff x="1486107" y="1515215"/>
                <a:chExt cx="238337" cy="476311"/>
              </a:xfrm>
              <a:grpFill/>
            </p:grpSpPr>
            <p:cxnSp>
              <p:nvCxnSpPr>
                <p:cNvPr id="47" name="Straight Arrow Connector 46">
                  <a:extLst>
                    <a:ext uri="{FF2B5EF4-FFF2-40B4-BE49-F238E27FC236}">
                      <a16:creationId xmlns:a16="http://schemas.microsoft.com/office/drawing/2014/main" id="{74962115-4F9C-BD45-ACE4-AFB7EA874641}"/>
                    </a:ext>
                  </a:extLst>
                </p:cNvPr>
                <p:cNvCxnSpPr/>
                <p:nvPr/>
              </p:nvCxnSpPr>
              <p:spPr>
                <a:xfrm rot="19920000" flipV="1">
                  <a:off x="1486107" y="1515215"/>
                  <a:ext cx="238337" cy="476311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</p:cxn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35C24D4A-2FE2-3240-B700-62A8866136FF}"/>
                    </a:ext>
                  </a:extLst>
                </p:cNvPr>
                <p:cNvSpPr/>
                <p:nvPr/>
              </p:nvSpPr>
              <p:spPr>
                <a:xfrm>
                  <a:off x="1499377" y="1675910"/>
                  <a:ext cx="216000" cy="194053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0000"/>
                    </a:solidFill>
                    <a:latin typeface="Helvetica"/>
                    <a:cs typeface="Helvetica"/>
                  </a:endParaRPr>
                </a:p>
              </p:txBody>
            </p:sp>
          </p:grp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529F0A5E-4FB4-854C-88C7-9AA1AB45C501}"/>
                  </a:ext>
                </a:extLst>
              </p:cNvPr>
              <p:cNvSpPr/>
              <p:nvPr/>
            </p:nvSpPr>
            <p:spPr>
              <a:xfrm>
                <a:off x="6345107" y="1057698"/>
                <a:ext cx="438936" cy="487873"/>
              </a:xfrm>
              <a:custGeom>
                <a:avLst/>
                <a:gdLst>
                  <a:gd name="connsiteX0" fmla="*/ 0 w 1053013"/>
                  <a:gd name="connsiteY0" fmla="*/ 307860 h 987805"/>
                  <a:gd name="connsiteX1" fmla="*/ 349746 w 1053013"/>
                  <a:gd name="connsiteY1" fmla="*/ 13387 h 987805"/>
                  <a:gd name="connsiteX2" fmla="*/ 202485 w 1053013"/>
                  <a:gd name="connsiteY2" fmla="*/ 694355 h 987805"/>
                  <a:gd name="connsiteX3" fmla="*/ 497007 w 1053013"/>
                  <a:gd name="connsiteY3" fmla="*/ 436691 h 987805"/>
                  <a:gd name="connsiteX4" fmla="*/ 736306 w 1053013"/>
                  <a:gd name="connsiteY4" fmla="*/ 252646 h 987805"/>
                  <a:gd name="connsiteX5" fmla="*/ 497007 w 1053013"/>
                  <a:gd name="connsiteY5" fmla="*/ 859996 h 987805"/>
                  <a:gd name="connsiteX6" fmla="*/ 1049236 w 1053013"/>
                  <a:gd name="connsiteY6" fmla="*/ 418287 h 987805"/>
                  <a:gd name="connsiteX7" fmla="*/ 754714 w 1053013"/>
                  <a:gd name="connsiteY7" fmla="*/ 970424 h 987805"/>
                  <a:gd name="connsiteX8" fmla="*/ 1049236 w 1053013"/>
                  <a:gd name="connsiteY8" fmla="*/ 859996 h 987805"/>
                  <a:gd name="connsiteX9" fmla="*/ 1049236 w 1053013"/>
                  <a:gd name="connsiteY9" fmla="*/ 859996 h 987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53013" h="987805">
                    <a:moveTo>
                      <a:pt x="0" y="307860"/>
                    </a:moveTo>
                    <a:cubicBezTo>
                      <a:pt x="157999" y="128415"/>
                      <a:pt x="315999" y="-51029"/>
                      <a:pt x="349746" y="13387"/>
                    </a:cubicBezTo>
                    <a:cubicBezTo>
                      <a:pt x="383493" y="77803"/>
                      <a:pt x="177942" y="623804"/>
                      <a:pt x="202485" y="694355"/>
                    </a:cubicBezTo>
                    <a:cubicBezTo>
                      <a:pt x="227028" y="764906"/>
                      <a:pt x="408037" y="510309"/>
                      <a:pt x="497007" y="436691"/>
                    </a:cubicBezTo>
                    <a:cubicBezTo>
                      <a:pt x="585977" y="363073"/>
                      <a:pt x="736306" y="182095"/>
                      <a:pt x="736306" y="252646"/>
                    </a:cubicBezTo>
                    <a:cubicBezTo>
                      <a:pt x="736306" y="323197"/>
                      <a:pt x="444852" y="832389"/>
                      <a:pt x="497007" y="859996"/>
                    </a:cubicBezTo>
                    <a:cubicBezTo>
                      <a:pt x="549162" y="887603"/>
                      <a:pt x="1006285" y="399882"/>
                      <a:pt x="1049236" y="418287"/>
                    </a:cubicBezTo>
                    <a:cubicBezTo>
                      <a:pt x="1092187" y="436692"/>
                      <a:pt x="754714" y="896806"/>
                      <a:pt x="754714" y="970424"/>
                    </a:cubicBezTo>
                    <a:cubicBezTo>
                      <a:pt x="754714" y="1044042"/>
                      <a:pt x="1049236" y="859996"/>
                      <a:pt x="1049236" y="859996"/>
                    </a:cubicBezTo>
                    <a:lnTo>
                      <a:pt x="1049236" y="859996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C91FB015-DC30-A245-9424-D86ECE0CEAC5}"/>
                  </a:ext>
                </a:extLst>
              </p:cNvPr>
              <p:cNvSpPr/>
              <p:nvPr/>
            </p:nvSpPr>
            <p:spPr>
              <a:xfrm rot="18240000">
                <a:off x="6216957" y="1616364"/>
                <a:ext cx="438936" cy="487873"/>
              </a:xfrm>
              <a:custGeom>
                <a:avLst/>
                <a:gdLst>
                  <a:gd name="connsiteX0" fmla="*/ 0 w 1053013"/>
                  <a:gd name="connsiteY0" fmla="*/ 307860 h 987805"/>
                  <a:gd name="connsiteX1" fmla="*/ 349746 w 1053013"/>
                  <a:gd name="connsiteY1" fmla="*/ 13387 h 987805"/>
                  <a:gd name="connsiteX2" fmla="*/ 202485 w 1053013"/>
                  <a:gd name="connsiteY2" fmla="*/ 694355 h 987805"/>
                  <a:gd name="connsiteX3" fmla="*/ 497007 w 1053013"/>
                  <a:gd name="connsiteY3" fmla="*/ 436691 h 987805"/>
                  <a:gd name="connsiteX4" fmla="*/ 736306 w 1053013"/>
                  <a:gd name="connsiteY4" fmla="*/ 252646 h 987805"/>
                  <a:gd name="connsiteX5" fmla="*/ 497007 w 1053013"/>
                  <a:gd name="connsiteY5" fmla="*/ 859996 h 987805"/>
                  <a:gd name="connsiteX6" fmla="*/ 1049236 w 1053013"/>
                  <a:gd name="connsiteY6" fmla="*/ 418287 h 987805"/>
                  <a:gd name="connsiteX7" fmla="*/ 754714 w 1053013"/>
                  <a:gd name="connsiteY7" fmla="*/ 970424 h 987805"/>
                  <a:gd name="connsiteX8" fmla="*/ 1049236 w 1053013"/>
                  <a:gd name="connsiteY8" fmla="*/ 859996 h 987805"/>
                  <a:gd name="connsiteX9" fmla="*/ 1049236 w 1053013"/>
                  <a:gd name="connsiteY9" fmla="*/ 859996 h 987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53013" h="987805">
                    <a:moveTo>
                      <a:pt x="0" y="307860"/>
                    </a:moveTo>
                    <a:cubicBezTo>
                      <a:pt x="157999" y="128415"/>
                      <a:pt x="315999" y="-51029"/>
                      <a:pt x="349746" y="13387"/>
                    </a:cubicBezTo>
                    <a:cubicBezTo>
                      <a:pt x="383493" y="77803"/>
                      <a:pt x="177942" y="623804"/>
                      <a:pt x="202485" y="694355"/>
                    </a:cubicBezTo>
                    <a:cubicBezTo>
                      <a:pt x="227028" y="764906"/>
                      <a:pt x="408037" y="510309"/>
                      <a:pt x="497007" y="436691"/>
                    </a:cubicBezTo>
                    <a:cubicBezTo>
                      <a:pt x="585977" y="363073"/>
                      <a:pt x="736306" y="182095"/>
                      <a:pt x="736306" y="252646"/>
                    </a:cubicBezTo>
                    <a:cubicBezTo>
                      <a:pt x="736306" y="323197"/>
                      <a:pt x="444852" y="832389"/>
                      <a:pt x="497007" y="859996"/>
                    </a:cubicBezTo>
                    <a:cubicBezTo>
                      <a:pt x="549162" y="887603"/>
                      <a:pt x="1006285" y="399882"/>
                      <a:pt x="1049236" y="418287"/>
                    </a:cubicBezTo>
                    <a:cubicBezTo>
                      <a:pt x="1092187" y="436692"/>
                      <a:pt x="754714" y="896806"/>
                      <a:pt x="754714" y="970424"/>
                    </a:cubicBezTo>
                    <a:cubicBezTo>
                      <a:pt x="754714" y="1044042"/>
                      <a:pt x="1049236" y="859996"/>
                      <a:pt x="1049236" y="859996"/>
                    </a:cubicBezTo>
                    <a:lnTo>
                      <a:pt x="1049236" y="859996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A0EF5F6A-6610-F240-BD02-746A5DEE6340}"/>
                  </a:ext>
                </a:extLst>
              </p:cNvPr>
              <p:cNvSpPr/>
              <p:nvPr/>
            </p:nvSpPr>
            <p:spPr>
              <a:xfrm rot="2700000">
                <a:off x="7001518" y="868090"/>
                <a:ext cx="438936" cy="487873"/>
              </a:xfrm>
              <a:custGeom>
                <a:avLst/>
                <a:gdLst>
                  <a:gd name="connsiteX0" fmla="*/ 0 w 1053013"/>
                  <a:gd name="connsiteY0" fmla="*/ 307860 h 987805"/>
                  <a:gd name="connsiteX1" fmla="*/ 349746 w 1053013"/>
                  <a:gd name="connsiteY1" fmla="*/ 13387 h 987805"/>
                  <a:gd name="connsiteX2" fmla="*/ 202485 w 1053013"/>
                  <a:gd name="connsiteY2" fmla="*/ 694355 h 987805"/>
                  <a:gd name="connsiteX3" fmla="*/ 497007 w 1053013"/>
                  <a:gd name="connsiteY3" fmla="*/ 436691 h 987805"/>
                  <a:gd name="connsiteX4" fmla="*/ 736306 w 1053013"/>
                  <a:gd name="connsiteY4" fmla="*/ 252646 h 987805"/>
                  <a:gd name="connsiteX5" fmla="*/ 497007 w 1053013"/>
                  <a:gd name="connsiteY5" fmla="*/ 859996 h 987805"/>
                  <a:gd name="connsiteX6" fmla="*/ 1049236 w 1053013"/>
                  <a:gd name="connsiteY6" fmla="*/ 418287 h 987805"/>
                  <a:gd name="connsiteX7" fmla="*/ 754714 w 1053013"/>
                  <a:gd name="connsiteY7" fmla="*/ 970424 h 987805"/>
                  <a:gd name="connsiteX8" fmla="*/ 1049236 w 1053013"/>
                  <a:gd name="connsiteY8" fmla="*/ 859996 h 987805"/>
                  <a:gd name="connsiteX9" fmla="*/ 1049236 w 1053013"/>
                  <a:gd name="connsiteY9" fmla="*/ 859996 h 987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53013" h="987805">
                    <a:moveTo>
                      <a:pt x="0" y="307860"/>
                    </a:moveTo>
                    <a:cubicBezTo>
                      <a:pt x="157999" y="128415"/>
                      <a:pt x="315999" y="-51029"/>
                      <a:pt x="349746" y="13387"/>
                    </a:cubicBezTo>
                    <a:cubicBezTo>
                      <a:pt x="383493" y="77803"/>
                      <a:pt x="177942" y="623804"/>
                      <a:pt x="202485" y="694355"/>
                    </a:cubicBezTo>
                    <a:cubicBezTo>
                      <a:pt x="227028" y="764906"/>
                      <a:pt x="408037" y="510309"/>
                      <a:pt x="497007" y="436691"/>
                    </a:cubicBezTo>
                    <a:cubicBezTo>
                      <a:pt x="585977" y="363073"/>
                      <a:pt x="736306" y="182095"/>
                      <a:pt x="736306" y="252646"/>
                    </a:cubicBezTo>
                    <a:cubicBezTo>
                      <a:pt x="736306" y="323197"/>
                      <a:pt x="444852" y="832389"/>
                      <a:pt x="497007" y="859996"/>
                    </a:cubicBezTo>
                    <a:cubicBezTo>
                      <a:pt x="549162" y="887603"/>
                      <a:pt x="1006285" y="399882"/>
                      <a:pt x="1049236" y="418287"/>
                    </a:cubicBezTo>
                    <a:cubicBezTo>
                      <a:pt x="1092187" y="436692"/>
                      <a:pt x="754714" y="896806"/>
                      <a:pt x="754714" y="970424"/>
                    </a:cubicBezTo>
                    <a:cubicBezTo>
                      <a:pt x="754714" y="1044042"/>
                      <a:pt x="1049236" y="859996"/>
                      <a:pt x="1049236" y="859996"/>
                    </a:cubicBezTo>
                    <a:lnTo>
                      <a:pt x="1049236" y="859996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C11FAA98-3A67-9243-B0FF-5AD48F630F06}"/>
                  </a:ext>
                </a:extLst>
              </p:cNvPr>
              <p:cNvSpPr/>
              <p:nvPr/>
            </p:nvSpPr>
            <p:spPr>
              <a:xfrm rot="5820000">
                <a:off x="7764436" y="1114344"/>
                <a:ext cx="438936" cy="487873"/>
              </a:xfrm>
              <a:custGeom>
                <a:avLst/>
                <a:gdLst>
                  <a:gd name="connsiteX0" fmla="*/ 0 w 1053013"/>
                  <a:gd name="connsiteY0" fmla="*/ 307860 h 987805"/>
                  <a:gd name="connsiteX1" fmla="*/ 349746 w 1053013"/>
                  <a:gd name="connsiteY1" fmla="*/ 13387 h 987805"/>
                  <a:gd name="connsiteX2" fmla="*/ 202485 w 1053013"/>
                  <a:gd name="connsiteY2" fmla="*/ 694355 h 987805"/>
                  <a:gd name="connsiteX3" fmla="*/ 497007 w 1053013"/>
                  <a:gd name="connsiteY3" fmla="*/ 436691 h 987805"/>
                  <a:gd name="connsiteX4" fmla="*/ 736306 w 1053013"/>
                  <a:gd name="connsiteY4" fmla="*/ 252646 h 987805"/>
                  <a:gd name="connsiteX5" fmla="*/ 497007 w 1053013"/>
                  <a:gd name="connsiteY5" fmla="*/ 859996 h 987805"/>
                  <a:gd name="connsiteX6" fmla="*/ 1049236 w 1053013"/>
                  <a:gd name="connsiteY6" fmla="*/ 418287 h 987805"/>
                  <a:gd name="connsiteX7" fmla="*/ 754714 w 1053013"/>
                  <a:gd name="connsiteY7" fmla="*/ 970424 h 987805"/>
                  <a:gd name="connsiteX8" fmla="*/ 1049236 w 1053013"/>
                  <a:gd name="connsiteY8" fmla="*/ 859996 h 987805"/>
                  <a:gd name="connsiteX9" fmla="*/ 1049236 w 1053013"/>
                  <a:gd name="connsiteY9" fmla="*/ 859996 h 987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53013" h="987805">
                    <a:moveTo>
                      <a:pt x="0" y="307860"/>
                    </a:moveTo>
                    <a:cubicBezTo>
                      <a:pt x="157999" y="128415"/>
                      <a:pt x="315999" y="-51029"/>
                      <a:pt x="349746" y="13387"/>
                    </a:cubicBezTo>
                    <a:cubicBezTo>
                      <a:pt x="383493" y="77803"/>
                      <a:pt x="177942" y="623804"/>
                      <a:pt x="202485" y="694355"/>
                    </a:cubicBezTo>
                    <a:cubicBezTo>
                      <a:pt x="227028" y="764906"/>
                      <a:pt x="408037" y="510309"/>
                      <a:pt x="497007" y="436691"/>
                    </a:cubicBezTo>
                    <a:cubicBezTo>
                      <a:pt x="585977" y="363073"/>
                      <a:pt x="736306" y="182095"/>
                      <a:pt x="736306" y="252646"/>
                    </a:cubicBezTo>
                    <a:cubicBezTo>
                      <a:pt x="736306" y="323197"/>
                      <a:pt x="444852" y="832389"/>
                      <a:pt x="497007" y="859996"/>
                    </a:cubicBezTo>
                    <a:cubicBezTo>
                      <a:pt x="549162" y="887603"/>
                      <a:pt x="1006285" y="399882"/>
                      <a:pt x="1049236" y="418287"/>
                    </a:cubicBezTo>
                    <a:cubicBezTo>
                      <a:pt x="1092187" y="436692"/>
                      <a:pt x="754714" y="896806"/>
                      <a:pt x="754714" y="970424"/>
                    </a:cubicBezTo>
                    <a:cubicBezTo>
                      <a:pt x="754714" y="1044042"/>
                      <a:pt x="1049236" y="859996"/>
                      <a:pt x="1049236" y="859996"/>
                    </a:cubicBezTo>
                    <a:lnTo>
                      <a:pt x="1049236" y="859996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4959690F-B6FC-C040-BD62-1425CE073083}"/>
                  </a:ext>
                </a:extLst>
              </p:cNvPr>
              <p:cNvSpPr/>
              <p:nvPr/>
            </p:nvSpPr>
            <p:spPr>
              <a:xfrm rot="14820000">
                <a:off x="6691221" y="2082849"/>
                <a:ext cx="438936" cy="487873"/>
              </a:xfrm>
              <a:custGeom>
                <a:avLst/>
                <a:gdLst>
                  <a:gd name="connsiteX0" fmla="*/ 0 w 1053013"/>
                  <a:gd name="connsiteY0" fmla="*/ 307860 h 987805"/>
                  <a:gd name="connsiteX1" fmla="*/ 349746 w 1053013"/>
                  <a:gd name="connsiteY1" fmla="*/ 13387 h 987805"/>
                  <a:gd name="connsiteX2" fmla="*/ 202485 w 1053013"/>
                  <a:gd name="connsiteY2" fmla="*/ 694355 h 987805"/>
                  <a:gd name="connsiteX3" fmla="*/ 497007 w 1053013"/>
                  <a:gd name="connsiteY3" fmla="*/ 436691 h 987805"/>
                  <a:gd name="connsiteX4" fmla="*/ 736306 w 1053013"/>
                  <a:gd name="connsiteY4" fmla="*/ 252646 h 987805"/>
                  <a:gd name="connsiteX5" fmla="*/ 497007 w 1053013"/>
                  <a:gd name="connsiteY5" fmla="*/ 859996 h 987805"/>
                  <a:gd name="connsiteX6" fmla="*/ 1049236 w 1053013"/>
                  <a:gd name="connsiteY6" fmla="*/ 418287 h 987805"/>
                  <a:gd name="connsiteX7" fmla="*/ 754714 w 1053013"/>
                  <a:gd name="connsiteY7" fmla="*/ 970424 h 987805"/>
                  <a:gd name="connsiteX8" fmla="*/ 1049236 w 1053013"/>
                  <a:gd name="connsiteY8" fmla="*/ 859996 h 987805"/>
                  <a:gd name="connsiteX9" fmla="*/ 1049236 w 1053013"/>
                  <a:gd name="connsiteY9" fmla="*/ 859996 h 987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53013" h="987805">
                    <a:moveTo>
                      <a:pt x="0" y="307860"/>
                    </a:moveTo>
                    <a:cubicBezTo>
                      <a:pt x="157999" y="128415"/>
                      <a:pt x="315999" y="-51029"/>
                      <a:pt x="349746" y="13387"/>
                    </a:cubicBezTo>
                    <a:cubicBezTo>
                      <a:pt x="383493" y="77803"/>
                      <a:pt x="177942" y="623804"/>
                      <a:pt x="202485" y="694355"/>
                    </a:cubicBezTo>
                    <a:cubicBezTo>
                      <a:pt x="227028" y="764906"/>
                      <a:pt x="408037" y="510309"/>
                      <a:pt x="497007" y="436691"/>
                    </a:cubicBezTo>
                    <a:cubicBezTo>
                      <a:pt x="585977" y="363073"/>
                      <a:pt x="736306" y="182095"/>
                      <a:pt x="736306" y="252646"/>
                    </a:cubicBezTo>
                    <a:cubicBezTo>
                      <a:pt x="736306" y="323197"/>
                      <a:pt x="444852" y="832389"/>
                      <a:pt x="497007" y="859996"/>
                    </a:cubicBezTo>
                    <a:cubicBezTo>
                      <a:pt x="549162" y="887603"/>
                      <a:pt x="1006285" y="399882"/>
                      <a:pt x="1049236" y="418287"/>
                    </a:cubicBezTo>
                    <a:cubicBezTo>
                      <a:pt x="1092187" y="436692"/>
                      <a:pt x="754714" y="896806"/>
                      <a:pt x="754714" y="970424"/>
                    </a:cubicBezTo>
                    <a:cubicBezTo>
                      <a:pt x="754714" y="1044042"/>
                      <a:pt x="1049236" y="859996"/>
                      <a:pt x="1049236" y="859996"/>
                    </a:cubicBezTo>
                    <a:lnTo>
                      <a:pt x="1049236" y="859996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B392FF0-B5AD-0C40-AFC3-115EC0F965EB}"/>
                  </a:ext>
                </a:extLst>
              </p:cNvPr>
              <p:cNvSpPr/>
              <p:nvPr/>
            </p:nvSpPr>
            <p:spPr>
              <a:xfrm rot="12360000">
                <a:off x="7364310" y="2103870"/>
                <a:ext cx="438936" cy="487873"/>
              </a:xfrm>
              <a:custGeom>
                <a:avLst/>
                <a:gdLst>
                  <a:gd name="connsiteX0" fmla="*/ 0 w 1053013"/>
                  <a:gd name="connsiteY0" fmla="*/ 307860 h 987805"/>
                  <a:gd name="connsiteX1" fmla="*/ 349746 w 1053013"/>
                  <a:gd name="connsiteY1" fmla="*/ 13387 h 987805"/>
                  <a:gd name="connsiteX2" fmla="*/ 202485 w 1053013"/>
                  <a:gd name="connsiteY2" fmla="*/ 694355 h 987805"/>
                  <a:gd name="connsiteX3" fmla="*/ 497007 w 1053013"/>
                  <a:gd name="connsiteY3" fmla="*/ 436691 h 987805"/>
                  <a:gd name="connsiteX4" fmla="*/ 736306 w 1053013"/>
                  <a:gd name="connsiteY4" fmla="*/ 252646 h 987805"/>
                  <a:gd name="connsiteX5" fmla="*/ 497007 w 1053013"/>
                  <a:gd name="connsiteY5" fmla="*/ 859996 h 987805"/>
                  <a:gd name="connsiteX6" fmla="*/ 1049236 w 1053013"/>
                  <a:gd name="connsiteY6" fmla="*/ 418287 h 987805"/>
                  <a:gd name="connsiteX7" fmla="*/ 754714 w 1053013"/>
                  <a:gd name="connsiteY7" fmla="*/ 970424 h 987805"/>
                  <a:gd name="connsiteX8" fmla="*/ 1049236 w 1053013"/>
                  <a:gd name="connsiteY8" fmla="*/ 859996 h 987805"/>
                  <a:gd name="connsiteX9" fmla="*/ 1049236 w 1053013"/>
                  <a:gd name="connsiteY9" fmla="*/ 859996 h 987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53013" h="987805">
                    <a:moveTo>
                      <a:pt x="0" y="307860"/>
                    </a:moveTo>
                    <a:cubicBezTo>
                      <a:pt x="157999" y="128415"/>
                      <a:pt x="315999" y="-51029"/>
                      <a:pt x="349746" y="13387"/>
                    </a:cubicBezTo>
                    <a:cubicBezTo>
                      <a:pt x="383493" y="77803"/>
                      <a:pt x="177942" y="623804"/>
                      <a:pt x="202485" y="694355"/>
                    </a:cubicBezTo>
                    <a:cubicBezTo>
                      <a:pt x="227028" y="764906"/>
                      <a:pt x="408037" y="510309"/>
                      <a:pt x="497007" y="436691"/>
                    </a:cubicBezTo>
                    <a:cubicBezTo>
                      <a:pt x="585977" y="363073"/>
                      <a:pt x="736306" y="182095"/>
                      <a:pt x="736306" y="252646"/>
                    </a:cubicBezTo>
                    <a:cubicBezTo>
                      <a:pt x="736306" y="323197"/>
                      <a:pt x="444852" y="832389"/>
                      <a:pt x="497007" y="859996"/>
                    </a:cubicBezTo>
                    <a:cubicBezTo>
                      <a:pt x="549162" y="887603"/>
                      <a:pt x="1006285" y="399882"/>
                      <a:pt x="1049236" y="418287"/>
                    </a:cubicBezTo>
                    <a:cubicBezTo>
                      <a:pt x="1092187" y="436692"/>
                      <a:pt x="754714" y="896806"/>
                      <a:pt x="754714" y="970424"/>
                    </a:cubicBezTo>
                    <a:cubicBezTo>
                      <a:pt x="754714" y="1044042"/>
                      <a:pt x="1049236" y="859996"/>
                      <a:pt x="1049236" y="859996"/>
                    </a:cubicBezTo>
                    <a:lnTo>
                      <a:pt x="1049236" y="859996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17CBD1E6-4CA6-934D-96CE-3D7E7D848FD7}"/>
                  </a:ext>
                </a:extLst>
              </p:cNvPr>
              <p:cNvSpPr/>
              <p:nvPr/>
            </p:nvSpPr>
            <p:spPr>
              <a:xfrm rot="9420000">
                <a:off x="7780075" y="1724048"/>
                <a:ext cx="438936" cy="487873"/>
              </a:xfrm>
              <a:custGeom>
                <a:avLst/>
                <a:gdLst>
                  <a:gd name="connsiteX0" fmla="*/ 0 w 1053013"/>
                  <a:gd name="connsiteY0" fmla="*/ 307860 h 987805"/>
                  <a:gd name="connsiteX1" fmla="*/ 349746 w 1053013"/>
                  <a:gd name="connsiteY1" fmla="*/ 13387 h 987805"/>
                  <a:gd name="connsiteX2" fmla="*/ 202485 w 1053013"/>
                  <a:gd name="connsiteY2" fmla="*/ 694355 h 987805"/>
                  <a:gd name="connsiteX3" fmla="*/ 497007 w 1053013"/>
                  <a:gd name="connsiteY3" fmla="*/ 436691 h 987805"/>
                  <a:gd name="connsiteX4" fmla="*/ 736306 w 1053013"/>
                  <a:gd name="connsiteY4" fmla="*/ 252646 h 987805"/>
                  <a:gd name="connsiteX5" fmla="*/ 497007 w 1053013"/>
                  <a:gd name="connsiteY5" fmla="*/ 859996 h 987805"/>
                  <a:gd name="connsiteX6" fmla="*/ 1049236 w 1053013"/>
                  <a:gd name="connsiteY6" fmla="*/ 418287 h 987805"/>
                  <a:gd name="connsiteX7" fmla="*/ 754714 w 1053013"/>
                  <a:gd name="connsiteY7" fmla="*/ 970424 h 987805"/>
                  <a:gd name="connsiteX8" fmla="*/ 1049236 w 1053013"/>
                  <a:gd name="connsiteY8" fmla="*/ 859996 h 987805"/>
                  <a:gd name="connsiteX9" fmla="*/ 1049236 w 1053013"/>
                  <a:gd name="connsiteY9" fmla="*/ 859996 h 987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53013" h="987805">
                    <a:moveTo>
                      <a:pt x="0" y="307860"/>
                    </a:moveTo>
                    <a:cubicBezTo>
                      <a:pt x="157999" y="128415"/>
                      <a:pt x="315999" y="-51029"/>
                      <a:pt x="349746" y="13387"/>
                    </a:cubicBezTo>
                    <a:cubicBezTo>
                      <a:pt x="383493" y="77803"/>
                      <a:pt x="177942" y="623804"/>
                      <a:pt x="202485" y="694355"/>
                    </a:cubicBezTo>
                    <a:cubicBezTo>
                      <a:pt x="227028" y="764906"/>
                      <a:pt x="408037" y="510309"/>
                      <a:pt x="497007" y="436691"/>
                    </a:cubicBezTo>
                    <a:cubicBezTo>
                      <a:pt x="585977" y="363073"/>
                      <a:pt x="736306" y="182095"/>
                      <a:pt x="736306" y="252646"/>
                    </a:cubicBezTo>
                    <a:cubicBezTo>
                      <a:pt x="736306" y="323197"/>
                      <a:pt x="444852" y="832389"/>
                      <a:pt x="497007" y="859996"/>
                    </a:cubicBezTo>
                    <a:cubicBezTo>
                      <a:pt x="549162" y="887603"/>
                      <a:pt x="1006285" y="399882"/>
                      <a:pt x="1049236" y="418287"/>
                    </a:cubicBezTo>
                    <a:cubicBezTo>
                      <a:pt x="1092187" y="436692"/>
                      <a:pt x="754714" y="896806"/>
                      <a:pt x="754714" y="970424"/>
                    </a:cubicBezTo>
                    <a:cubicBezTo>
                      <a:pt x="754714" y="1044042"/>
                      <a:pt x="1049236" y="859996"/>
                      <a:pt x="1049236" y="859996"/>
                    </a:cubicBezTo>
                    <a:lnTo>
                      <a:pt x="1049236" y="859996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Helvetica"/>
                  <a:cs typeface="Helvetica"/>
                </a:endParaRPr>
              </a:p>
            </p:txBody>
          </p:sp>
        </p:grp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3B67FF6-C685-7540-943F-5A5BAE509C7E}"/>
                </a:ext>
              </a:extLst>
            </p:cNvPr>
            <p:cNvCxnSpPr/>
            <p:nvPr/>
          </p:nvCxnSpPr>
          <p:spPr>
            <a:xfrm rot="19500000" flipV="1">
              <a:off x="5747571" y="3405510"/>
              <a:ext cx="261008" cy="5659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B86E848-F412-2C48-9D93-E55026C434DC}"/>
                </a:ext>
              </a:extLst>
            </p:cNvPr>
            <p:cNvSpPr/>
            <p:nvPr/>
          </p:nvSpPr>
          <p:spPr>
            <a:xfrm>
              <a:off x="5726255" y="3615128"/>
              <a:ext cx="261008" cy="230581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  <a:latin typeface="Helvetica"/>
                <a:cs typeface="Helvetica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FB156F05-A3BA-CE47-9198-68317CC546D6}"/>
                  </a:ext>
                </a:extLst>
              </p:cNvPr>
              <p:cNvSpPr txBox="1"/>
              <p:nvPr/>
            </p:nvSpPr>
            <p:spPr>
              <a:xfrm>
                <a:off x="112294" y="1505362"/>
                <a:ext cx="8952743" cy="6923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ℋ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IN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en-IN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IN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en-I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IN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bSup>
                        </m:e>
                      </m:nary>
                      <m:r>
                        <a:rPr lang="en-US" sz="16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N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Sup>
                        <m:sSubSupPr>
                          <m:ctrlPr>
                            <a:rPr lang="en-IN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IN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sSub>
                        <m:sSubPr>
                          <m:ctrlPr>
                            <a:rPr lang="en-IN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IN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IN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IN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en-IN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I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I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IN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+ </m:t>
                              </m:r>
                              <m:sSubSup>
                                <m:sSubSupPr>
                                  <m:ctrlPr>
                                    <a:rPr lang="en-I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I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IN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sz="1600" i="1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𝑖</m:t>
                      </m:r>
                      <m:d>
                        <m:dPr>
                          <m:ctrlPr>
                            <a:rPr lang="en-IN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𝜂</m:t>
                          </m:r>
                          <m:d>
                            <m:dPr>
                              <m:ctrlPr>
                                <a:rPr lang="en-IN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IN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IN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IN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I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IN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IN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sSub>
                            <m:sSubPr>
                              <m:ctrlPr>
                                <a:rPr lang="en-IN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IN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IN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I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IN" sz="1600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FB156F05-A3BA-CE47-9198-68317CC546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94" y="1505362"/>
                <a:ext cx="8952743" cy="692305"/>
              </a:xfrm>
              <a:prstGeom prst="rect">
                <a:avLst/>
              </a:prstGeom>
              <a:blipFill>
                <a:blip r:embed="rId13"/>
                <a:stretch>
                  <a:fillRect t="-114286" b="-17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2" name="Object 61">
            <a:extLst>
              <a:ext uri="{FF2B5EF4-FFF2-40B4-BE49-F238E27FC236}">
                <a16:creationId xmlns:a16="http://schemas.microsoft.com/office/drawing/2014/main" id="{2E373912-AC57-144A-8287-9EDB6A580F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76434" y="2965461"/>
          <a:ext cx="3934430" cy="9526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4" imgW="4775200" imgH="1155700" progId="Word.Document.12">
                  <p:embed/>
                </p:oleObj>
              </mc:Choice>
              <mc:Fallback>
                <p:oleObj name="Document" r:id="rId14" imgW="4775200" imgH="1155700" progId="Word.Document.12">
                  <p:embed/>
                  <p:pic>
                    <p:nvPicPr>
                      <p:cNvPr id="62" name="Object 61">
                        <a:extLst>
                          <a:ext uri="{FF2B5EF4-FFF2-40B4-BE49-F238E27FC236}">
                            <a16:creationId xmlns:a16="http://schemas.microsoft.com/office/drawing/2014/main" id="{2E373912-AC57-144A-8287-9EDB6A580F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776434" y="2965461"/>
                        <a:ext cx="3934430" cy="9526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Rechteck 4">
            <a:extLst>
              <a:ext uri="{FF2B5EF4-FFF2-40B4-BE49-F238E27FC236}">
                <a16:creationId xmlns:a16="http://schemas.microsoft.com/office/drawing/2014/main" id="{0C59FD5A-D7F8-AC40-B00C-49272CE192C0}"/>
              </a:ext>
            </a:extLst>
          </p:cNvPr>
          <p:cNvSpPr/>
          <p:nvPr/>
        </p:nvSpPr>
        <p:spPr>
          <a:xfrm>
            <a:off x="3926382" y="2377104"/>
            <a:ext cx="47105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/>
            <a:r>
              <a:rPr lang="en-US" sz="1600" dirty="0">
                <a:solidFill>
                  <a:srgbClr val="000000"/>
                </a:solidFill>
                <a:latin typeface="Helvetica"/>
                <a:cs typeface="Helvetica"/>
              </a:rPr>
              <a:t>Lindblad equation for the open dynamics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7453E5DF-68E8-63B8-F6C8-F0CA70DD5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46" y="0"/>
            <a:ext cx="7867325" cy="836712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003E74"/>
                </a:solidFill>
                <a:latin typeface="Helvetica"/>
                <a:cs typeface="Helvetica"/>
              </a:rPr>
              <a:t>Solving collective spin cavity systems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725FF8-2508-F2EA-C55E-5D30773EAACE}"/>
              </a:ext>
            </a:extLst>
          </p:cNvPr>
          <p:cNvSpPr/>
          <p:nvPr/>
        </p:nvSpPr>
        <p:spPr>
          <a:xfrm>
            <a:off x="4776434" y="4219818"/>
            <a:ext cx="38571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For full quantum solutions for finite spins</a:t>
            </a:r>
          </a:p>
        </p:txBody>
      </p:sp>
    </p:spTree>
    <p:extLst>
      <p:ext uri="{BB962C8B-B14F-4D97-AF65-F5344CB8AC3E}">
        <p14:creationId xmlns:p14="http://schemas.microsoft.com/office/powerpoint/2010/main" val="375493533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15737</TotalTime>
  <Words>1594</Words>
  <Application>Microsoft Macintosh PowerPoint</Application>
  <PresentationFormat>On-screen Show (4:3)</PresentationFormat>
  <Paragraphs>302</Paragraphs>
  <Slides>30</Slides>
  <Notes>24</Notes>
  <HiddenSlides>4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Cambria Math</vt:lpstr>
      <vt:lpstr>Helvetica</vt:lpstr>
      <vt:lpstr>Larissa-Design</vt:lpstr>
      <vt:lpstr>Document</vt:lpstr>
      <vt:lpstr>PowerPoint Presentation</vt:lpstr>
      <vt:lpstr>Outline – collective states</vt:lpstr>
      <vt:lpstr>Outline – collective states</vt:lpstr>
      <vt:lpstr>Outline – collective states</vt:lpstr>
      <vt:lpstr>PowerPoint Presentation</vt:lpstr>
      <vt:lpstr>Outline – collective states</vt:lpstr>
      <vt:lpstr>Interaction between an atom and light</vt:lpstr>
      <vt:lpstr>Solving collective spin cavity systems</vt:lpstr>
      <vt:lpstr>Solving collective spin cavity systems</vt:lpstr>
      <vt:lpstr>Variational renormalization group method</vt:lpstr>
      <vt:lpstr>Variational renormalization group method</vt:lpstr>
      <vt:lpstr>Variational renormalization group method</vt:lpstr>
      <vt:lpstr>How does it work?</vt:lpstr>
      <vt:lpstr>Dynamics of information in collective states</vt:lpstr>
      <vt:lpstr>Collective effects in a superconducting AFC</vt:lpstr>
      <vt:lpstr>Collective effects in a superconducting AFC</vt:lpstr>
      <vt:lpstr>Collective effects in a superconducting AFC</vt:lpstr>
      <vt:lpstr>Transferring information to collective states</vt:lpstr>
      <vt:lpstr>Transferring information to collective states</vt:lpstr>
      <vt:lpstr>Transferring information to collective states</vt:lpstr>
      <vt:lpstr>Transferring information to collective states</vt:lpstr>
      <vt:lpstr>Protecting information in inhomogeneous ensemble</vt:lpstr>
      <vt:lpstr>Protecting information in inhomogeneous ensemble</vt:lpstr>
      <vt:lpstr>Protecting information via parametric drive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Nonclassical light in the quantum dynamics of mesoscopic spin ensembles</dc:title>
  <dc:creator>Himadri Dhar</dc:creator>
  <cp:lastModifiedBy>Himadri Shekhar Dhar</cp:lastModifiedBy>
  <cp:revision>417</cp:revision>
  <dcterms:created xsi:type="dcterms:W3CDTF">2018-09-06T12:09:02Z</dcterms:created>
  <dcterms:modified xsi:type="dcterms:W3CDTF">2025-01-27T10:59:22Z</dcterms:modified>
</cp:coreProperties>
</file>