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handoutMasterIdLst>
    <p:handoutMasterId r:id="rId32"/>
  </p:handoutMasterIdLst>
  <p:sldIdLst>
    <p:sldId id="476" r:id="rId2"/>
    <p:sldId id="499" r:id="rId3"/>
    <p:sldId id="481" r:id="rId4"/>
    <p:sldId id="539" r:id="rId5"/>
    <p:sldId id="508" r:id="rId6"/>
    <p:sldId id="509" r:id="rId7"/>
    <p:sldId id="521" r:id="rId8"/>
    <p:sldId id="528" r:id="rId9"/>
    <p:sldId id="510" r:id="rId10"/>
    <p:sldId id="520" r:id="rId11"/>
    <p:sldId id="525" r:id="rId12"/>
    <p:sldId id="522" r:id="rId13"/>
    <p:sldId id="524" r:id="rId14"/>
    <p:sldId id="537" r:id="rId15"/>
    <p:sldId id="511" r:id="rId16"/>
    <p:sldId id="533" r:id="rId17"/>
    <p:sldId id="534" r:id="rId18"/>
    <p:sldId id="526" r:id="rId19"/>
    <p:sldId id="512" r:id="rId20"/>
    <p:sldId id="513" r:id="rId21"/>
    <p:sldId id="531" r:id="rId22"/>
    <p:sldId id="517" r:id="rId23"/>
    <p:sldId id="518" r:id="rId24"/>
    <p:sldId id="529" r:id="rId25"/>
    <p:sldId id="519" r:id="rId26"/>
    <p:sldId id="535" r:id="rId27"/>
    <p:sldId id="536" r:id="rId28"/>
    <p:sldId id="527" r:id="rId29"/>
    <p:sldId id="532" r:id="rId30"/>
    <p:sldId id="53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8221"/>
    <a:srgbClr val="0000CC"/>
    <a:srgbClr val="1E9016"/>
    <a:srgbClr val="3333FF"/>
    <a:srgbClr val="33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5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9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2296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E44A68-BA69-EF42-9AEE-FEB461349F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C7461-C168-774C-B060-94F351A160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E990C-4EC7-8343-974F-9DC124E8DF13}" type="datetimeFigureOut">
              <a:rPr lang="en-US" smtClean="0"/>
              <a:t>1/21/25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0B0D6-6D96-364E-B2DB-D25700D9C3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D30B9-67A5-0C47-B68C-E75B6A1B7A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D0E8E-1D56-8D48-AA88-6FD93770F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91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87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64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47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Picture 75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2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87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94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16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36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14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72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9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78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63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Click to edit the title text formatClick to edit Master title style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LevelClick to edit Master text styles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56000" lvl="7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888000" lvl="8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11/26/16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05466C9-5692-45E0-A60D-220E12038016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556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31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1.png"/><Relationship Id="rId18" Type="http://schemas.openxmlformats.org/officeDocument/2006/relationships/image" Target="../media/image35.png"/><Relationship Id="rId3" Type="http://schemas.openxmlformats.org/officeDocument/2006/relationships/image" Target="../media/image30.png"/><Relationship Id="rId21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290.png"/><Relationship Id="rId17" Type="http://schemas.openxmlformats.org/officeDocument/2006/relationships/image" Target="../media/image44.png"/><Relationship Id="rId2" Type="http://schemas.openxmlformats.org/officeDocument/2006/relationships/image" Target="../media/image21.emf"/><Relationship Id="rId16" Type="http://schemas.openxmlformats.org/officeDocument/2006/relationships/image" Target="../media/image34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81.png"/><Relationship Id="rId24" Type="http://schemas.openxmlformats.org/officeDocument/2006/relationships/image" Target="../media/image43.png"/><Relationship Id="rId5" Type="http://schemas.openxmlformats.org/officeDocument/2006/relationships/image" Target="../media/image291.png"/><Relationship Id="rId15" Type="http://schemas.openxmlformats.org/officeDocument/2006/relationships/image" Target="../media/image32.png"/><Relationship Id="rId23" Type="http://schemas.openxmlformats.org/officeDocument/2006/relationships/image" Target="../media/image50.png"/><Relationship Id="rId10" Type="http://schemas.openxmlformats.org/officeDocument/2006/relationships/image" Target="../media/image271.png"/><Relationship Id="rId19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62.png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67.png"/><Relationship Id="rId7" Type="http://schemas.openxmlformats.org/officeDocument/2006/relationships/image" Target="../media/image350.pn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11" Type="http://schemas.openxmlformats.org/officeDocument/2006/relationships/image" Target="../media/image540.png"/><Relationship Id="rId10" Type="http://schemas.openxmlformats.org/officeDocument/2006/relationships/image" Target="../media/image60.png"/><Relationship Id="rId9" Type="http://schemas.openxmlformats.org/officeDocument/2006/relationships/image" Target="../media/image44.emf"/><Relationship Id="rId1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3" Type="http://schemas.openxmlformats.org/officeDocument/2006/relationships/image" Target="../media/image53.png"/><Relationship Id="rId12" Type="http://schemas.openxmlformats.org/officeDocument/2006/relationships/image" Target="../media/image9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44.emf"/><Relationship Id="rId4" Type="http://schemas.openxmlformats.org/officeDocument/2006/relationships/image" Target="../media/image54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85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14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13.png"/><Relationship Id="rId2" Type="http://schemas.openxmlformats.org/officeDocument/2006/relationships/image" Target="../media/image92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11" Type="http://schemas.openxmlformats.org/officeDocument/2006/relationships/image" Target="../media/image560.png"/><Relationship Id="rId5" Type="http://schemas.openxmlformats.org/officeDocument/2006/relationships/image" Target="../media/image95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image" Target="../media/image94.png"/><Relationship Id="rId9" Type="http://schemas.openxmlformats.org/officeDocument/2006/relationships/image" Target="../media/image101.png"/><Relationship Id="rId14" Type="http://schemas.openxmlformats.org/officeDocument/2006/relationships/image" Target="../media/image11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7" Type="http://schemas.openxmlformats.org/officeDocument/2006/relationships/image" Target="../media/image61.emf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9" Type="http://schemas.openxmlformats.org/officeDocument/2006/relationships/image" Target="../media/image7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8.png"/><Relationship Id="rId3" Type="http://schemas.openxmlformats.org/officeDocument/2006/relationships/image" Target="../media/image750.png"/><Relationship Id="rId7" Type="http://schemas.openxmlformats.org/officeDocument/2006/relationships/image" Target="../media/image44.emf"/><Relationship Id="rId12" Type="http://schemas.openxmlformats.org/officeDocument/2006/relationships/image" Target="../media/image147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68.png"/><Relationship Id="rId5" Type="http://schemas.openxmlformats.org/officeDocument/2006/relationships/image" Target="../media/image119.png"/><Relationship Id="rId10" Type="http://schemas.openxmlformats.org/officeDocument/2006/relationships/image" Target="../media/image760.png"/><Relationship Id="rId4" Type="http://schemas.openxmlformats.org/officeDocument/2006/relationships/image" Target="../media/image118.png"/><Relationship Id="rId9" Type="http://schemas.openxmlformats.org/officeDocument/2006/relationships/image" Target="../media/image66.png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58.png"/><Relationship Id="rId7" Type="http://schemas.openxmlformats.org/officeDocument/2006/relationships/image" Target="../media/image80.emf"/><Relationship Id="rId2" Type="http://schemas.openxmlformats.org/officeDocument/2006/relationships/image" Target="../media/image7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7" Type="http://schemas.openxmlformats.org/officeDocument/2006/relationships/image" Target="../media/image163.png"/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60.emf"/><Relationship Id="rId5" Type="http://schemas.openxmlformats.org/officeDocument/2006/relationships/image" Target="../media/image161.png"/><Relationship Id="rId10" Type="http://schemas.openxmlformats.org/officeDocument/2006/relationships/image" Target="../media/image80.emf"/><Relationship Id="rId9" Type="http://schemas.openxmlformats.org/officeDocument/2006/relationships/image" Target="../media/image7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88.emf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841.png"/><Relationship Id="rId5" Type="http://schemas.openxmlformats.org/officeDocument/2006/relationships/image" Target="../media/image830.png"/><Relationship Id="rId10" Type="http://schemas.openxmlformats.org/officeDocument/2006/relationships/image" Target="../media/image61.emf"/><Relationship Id="rId4" Type="http://schemas.openxmlformats.org/officeDocument/2006/relationships/image" Target="../media/image168.png"/><Relationship Id="rId9" Type="http://schemas.openxmlformats.org/officeDocument/2006/relationships/image" Target="../media/image1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1.png"/><Relationship Id="rId7" Type="http://schemas.openxmlformats.org/officeDocument/2006/relationships/image" Target="../media/image10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7" Type="http://schemas.openxmlformats.org/officeDocument/2006/relationships/image" Target="../media/image115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4.emf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0.png"/><Relationship Id="rId18" Type="http://schemas.openxmlformats.org/officeDocument/2006/relationships/image" Target="../media/image57.png"/><Relationship Id="rId3" Type="http://schemas.openxmlformats.org/officeDocument/2006/relationships/image" Target="../media/image480.png"/><Relationship Id="rId12" Type="http://schemas.openxmlformats.org/officeDocument/2006/relationships/image" Target="../media/image290.png"/><Relationship Id="rId17" Type="http://schemas.openxmlformats.org/officeDocument/2006/relationships/image" Target="../media/image56.png"/><Relationship Id="rId2" Type="http://schemas.openxmlformats.org/officeDocument/2006/relationships/image" Target="../media/image470.png"/><Relationship Id="rId16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15" Type="http://schemas.openxmlformats.org/officeDocument/2006/relationships/image" Target="../media/image541.png"/><Relationship Id="rId19" Type="http://schemas.openxmlformats.org/officeDocument/2006/relationships/image" Target="../media/image58.png"/><Relationship Id="rId4" Type="http://schemas.openxmlformats.org/officeDocument/2006/relationships/image" Target="../media/image490.png"/><Relationship Id="rId14" Type="http://schemas.openxmlformats.org/officeDocument/2006/relationships/image" Target="../media/image5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1.pn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1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emf"/><Relationship Id="rId7" Type="http://schemas.openxmlformats.org/officeDocument/2006/relationships/image" Target="../media/image24.png"/><Relationship Id="rId12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2"/>
          <p:cNvSpPr txBox="1"/>
          <p:nvPr/>
        </p:nvSpPr>
        <p:spPr>
          <a:xfrm>
            <a:off x="241551" y="166307"/>
            <a:ext cx="8660898" cy="1053165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/>
            <a:endParaRPr lang="en-IN" sz="24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9DF82-D914-0F47-B8C4-040AF9521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Ink 1">
            <a:extLst>
              <a:ext uri="{FF2B5EF4-FFF2-40B4-BE49-F238E27FC236}">
                <a16:creationId xmlns:a16="http://schemas.microsoft.com/office/drawing/2014/main" id="{3476F428-6AAD-8544-BBDA-8474BE27B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7" y="457200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171909B-AAF3-EF46-8ED6-3A6860F9C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980"/>
            <a:ext cx="90628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400" b="1" dirty="0">
                <a:solidFill>
                  <a:srgbClr val="FF0000"/>
                </a:solidFill>
                <a:latin typeface="+mj-lt"/>
              </a:rPr>
              <a:t>Superconductor-Insulator Transition in Weakly Monitored Josephson Junction Arrays</a:t>
            </a:r>
            <a:endParaRPr lang="en-IN" sz="2400" b="1" dirty="0">
              <a:latin typeface="+mj-lt"/>
            </a:endParaRPr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9410B7D3-A60B-014F-9F44-2DFC65E6164F}"/>
              </a:ext>
            </a:extLst>
          </p:cNvPr>
          <p:cNvSpPr/>
          <p:nvPr/>
        </p:nvSpPr>
        <p:spPr>
          <a:xfrm>
            <a:off x="92367" y="1414340"/>
            <a:ext cx="8766360" cy="6887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200" spc="-1" dirty="0">
                <a:uFill>
                  <a:solidFill>
                    <a:srgbClr val="FFFFFF"/>
                  </a:solidFill>
                </a:uFill>
                <a:latin typeface="Arial"/>
              </a:rPr>
              <a:t>Sumilan Banerjee </a:t>
            </a:r>
          </a:p>
          <a:p>
            <a:pPr algn="ctr">
              <a:lnSpc>
                <a:spcPct val="100000"/>
              </a:lnSpc>
            </a:pPr>
            <a:endParaRPr lang="en-US" sz="2200" spc="-1" dirty="0">
              <a:solidFill>
                <a:srgbClr val="0099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31BF10-686E-FA44-85AE-AC530C527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355" y="3364104"/>
            <a:ext cx="1166384" cy="11352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7AEE68F-F6AF-6E40-AE4C-F8EC7B968ED1}"/>
              </a:ext>
            </a:extLst>
          </p:cNvPr>
          <p:cNvSpPr/>
          <p:nvPr/>
        </p:nvSpPr>
        <p:spPr>
          <a:xfrm>
            <a:off x="463597" y="2345622"/>
            <a:ext cx="82168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3333CC"/>
                </a:solidFill>
                <a:uFill>
                  <a:solidFill>
                    <a:srgbClr val="FFFFFF"/>
                  </a:solidFill>
                </a:uFill>
              </a:rPr>
              <a:t>Centre for Condensed Matter Theory, Department of Physics,</a:t>
            </a:r>
          </a:p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3333CC"/>
                </a:solidFill>
                <a:uFill>
                  <a:solidFill>
                    <a:srgbClr val="FFFFFF"/>
                  </a:solidFill>
                </a:uFill>
              </a:rPr>
              <a:t>Indian Institute of Science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4E4AC6-D449-D34B-913A-61042EB4B81B}"/>
              </a:ext>
            </a:extLst>
          </p:cNvPr>
          <p:cNvSpPr/>
          <p:nvPr/>
        </p:nvSpPr>
        <p:spPr>
          <a:xfrm>
            <a:off x="57494" y="5892968"/>
            <a:ext cx="8390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Quantum Trajectories, </a:t>
            </a:r>
          </a:p>
          <a:p>
            <a:r>
              <a:rPr lang="en-IN" sz="2000" dirty="0"/>
              <a:t>ICTS, January 22, 2025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299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7342F45-50B7-904E-A6FD-7FB61883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2" y="2749372"/>
            <a:ext cx="3902037" cy="31155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B38F15-D5AB-FE40-B606-AF2F14C49988}"/>
              </a:ext>
            </a:extLst>
          </p:cNvPr>
          <p:cNvGrpSpPr/>
          <p:nvPr/>
        </p:nvGrpSpPr>
        <p:grpSpPr>
          <a:xfrm>
            <a:off x="728172" y="2154130"/>
            <a:ext cx="1814234" cy="400110"/>
            <a:chOff x="742239" y="3138869"/>
            <a:chExt cx="1814234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8082CB0-423A-FF4F-B840-91ABF43093D3}"/>
                    </a:ext>
                  </a:extLst>
                </p:cNvPr>
                <p:cNvSpPr txBox="1"/>
                <p:nvPr/>
              </p:nvSpPr>
              <p:spPr>
                <a:xfrm>
                  <a:off x="1850511" y="3158742"/>
                  <a:ext cx="70596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A374295-A2E6-7148-BBD5-04245C7F1E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0511" y="3158742"/>
                  <a:ext cx="705962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5357" r="-535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C36B5E-5A07-3141-81A0-C9F7D5F1C9BB}"/>
                </a:ext>
              </a:extLst>
            </p:cNvPr>
            <p:cNvSpPr/>
            <p:nvPr/>
          </p:nvSpPr>
          <p:spPr>
            <a:xfrm>
              <a:off x="742239" y="3138869"/>
              <a:ext cx="899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SCHA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FB0F86B-EB5D-DE47-99EE-9ED497A8BBA9}"/>
              </a:ext>
            </a:extLst>
          </p:cNvPr>
          <p:cNvSpPr/>
          <p:nvPr/>
        </p:nvSpPr>
        <p:spPr>
          <a:xfrm>
            <a:off x="125228" y="1375480"/>
            <a:ext cx="4717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Chakravarty et al. PRL (1986), PRB (1988)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A023B5-BF66-AB42-9B10-0652959684F4}"/>
              </a:ext>
            </a:extLst>
          </p:cNvPr>
          <p:cNvGrpSpPr/>
          <p:nvPr/>
        </p:nvGrpSpPr>
        <p:grpSpPr>
          <a:xfrm>
            <a:off x="2136515" y="1143983"/>
            <a:ext cx="6789577" cy="2692368"/>
            <a:chOff x="2136515" y="1143983"/>
            <a:chExt cx="6789577" cy="269236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CED6477-8AF4-9342-9F1D-9123E57ED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2019" y="1896170"/>
              <a:ext cx="5154073" cy="1469459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FBFF437-195B-DA4B-9FF4-4309128593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6515" y="3058403"/>
              <a:ext cx="3653559" cy="77794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442FE0-E96C-DD45-9431-254A061B5439}"/>
                </a:ext>
              </a:extLst>
            </p:cNvPr>
            <p:cNvSpPr txBox="1"/>
            <p:nvPr/>
          </p:nvSpPr>
          <p:spPr>
            <a:xfrm>
              <a:off x="5675254" y="1143983"/>
              <a:ext cx="26331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First-order transition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7AF156-9121-A54D-8B3E-993400C3571A}"/>
              </a:ext>
            </a:extLst>
          </p:cNvPr>
          <p:cNvGrpSpPr/>
          <p:nvPr/>
        </p:nvGrpSpPr>
        <p:grpSpPr>
          <a:xfrm>
            <a:off x="3033196" y="3887315"/>
            <a:ext cx="5877438" cy="2830701"/>
            <a:chOff x="3033196" y="3887315"/>
            <a:chExt cx="5877438" cy="28307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5EDC4B-D236-554F-999A-A87BF4AE0F25}"/>
                </a:ext>
              </a:extLst>
            </p:cNvPr>
            <p:cNvSpPr/>
            <p:nvPr/>
          </p:nvSpPr>
          <p:spPr>
            <a:xfrm>
              <a:off x="3033196" y="4676571"/>
              <a:ext cx="324547" cy="478302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380AE8D-90E2-3D47-9179-8DD689924F2F}"/>
                    </a:ext>
                  </a:extLst>
                </p:cNvPr>
                <p:cNvSpPr txBox="1"/>
                <p:nvPr/>
              </p:nvSpPr>
              <p:spPr>
                <a:xfrm>
                  <a:off x="4307919" y="5573857"/>
                  <a:ext cx="4082271" cy="11441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C00000"/>
                      </a:solidFill>
                    </a:rPr>
                    <a:t>Second-order </a:t>
                  </a:r>
                </a:p>
                <a:p>
                  <a:r>
                    <a:rPr lang="en-US" sz="2000" dirty="0">
                      <a:solidFill>
                        <a:srgbClr val="C00000"/>
                      </a:solidFill>
                    </a:rPr>
                    <a:t>transition at</a:t>
                  </a:r>
                </a:p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a14:m>
                  <a:r>
                    <a:rPr lang="en-US" sz="2000" dirty="0">
                      <a:solidFill>
                        <a:srgbClr val="0000CC"/>
                      </a:solidFill>
                    </a:rPr>
                    <a:t>   </a:t>
                  </a:r>
                  <a:r>
                    <a:rPr lang="en-US" sz="2000" dirty="0">
                      <a:solidFill>
                        <a:srgbClr val="FF0000"/>
                      </a:solidFill>
                    </a:rPr>
                    <a:t>Independent of JJ coupling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380AE8D-90E2-3D47-9179-8DD689924F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7919" y="5573857"/>
                  <a:ext cx="4082271" cy="1144159"/>
                </a:xfrm>
                <a:prstGeom prst="rect">
                  <a:avLst/>
                </a:prstGeom>
                <a:blipFill>
                  <a:blip r:embed="rId5"/>
                  <a:stretch>
                    <a:fillRect l="-1238" t="-2198" r="-310" b="-21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0B99B2-3FCA-374C-9D34-D9D54A8A1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7922" y="3887315"/>
              <a:ext cx="4692712" cy="1668956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1F041BB-B838-294D-AF40-7A7E25B024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7743" y="4494484"/>
              <a:ext cx="4257002" cy="42124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BE8AAB6-59E7-404C-B801-0434DCA5D5C5}"/>
                  </a:ext>
                </a:extLst>
              </p:cNvPr>
              <p:cNvSpPr txBox="1"/>
              <p:nvPr/>
            </p:nvSpPr>
            <p:spPr>
              <a:xfrm>
                <a:off x="243810" y="220469"/>
                <a:ext cx="59298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Self-consistent harmonic approximation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BE8AAB6-59E7-404C-B801-0434DCA5D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10" y="220469"/>
                <a:ext cx="5929828" cy="461665"/>
              </a:xfrm>
              <a:prstGeom prst="rect">
                <a:avLst/>
              </a:prstGeom>
              <a:blipFill>
                <a:blip r:embed="rId7"/>
                <a:stretch>
                  <a:fillRect l="-1496" t="-7895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25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0C2457-2A36-9C47-B71C-C54231A3DAE3}"/>
              </a:ext>
            </a:extLst>
          </p:cNvPr>
          <p:cNvSpPr txBox="1"/>
          <p:nvPr/>
        </p:nvSpPr>
        <p:spPr>
          <a:xfrm>
            <a:off x="185827" y="832784"/>
            <a:ext cx="8772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 Model of weak quantum measurements + feedback on JJA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824E1-9042-7D43-95E8-9705D4C7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00" y="4341231"/>
            <a:ext cx="4143956" cy="12446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CC939B-1BDC-C249-B792-68FD0F96EBBE}"/>
                  </a:ext>
                </a:extLst>
              </p:cNvPr>
              <p:cNvSpPr txBox="1"/>
              <p:nvPr/>
            </p:nvSpPr>
            <p:spPr>
              <a:xfrm>
                <a:off x="1650332" y="3884359"/>
                <a:ext cx="1851469" cy="332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CC939B-1BDC-C249-B792-68FD0F96E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0332" y="3884359"/>
                <a:ext cx="1851469" cy="332463"/>
              </a:xfrm>
              <a:prstGeom prst="rect">
                <a:avLst/>
              </a:prstGeom>
              <a:blipFill>
                <a:blip r:embed="rId3"/>
                <a:stretch>
                  <a:fillRect l="-2740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3B72802-CA9C-B243-A7BC-EBF74B3F8119}"/>
              </a:ext>
            </a:extLst>
          </p:cNvPr>
          <p:cNvSpPr/>
          <p:nvPr/>
        </p:nvSpPr>
        <p:spPr>
          <a:xfrm>
            <a:off x="253971" y="1559956"/>
            <a:ext cx="7920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Generalization of a model of weak position measurement on a single particle </a:t>
            </a: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Caves and Milburn, Phys. Rev. A 36 (1987)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4CD9E-4B77-EF43-B28A-A225C0663F2D}"/>
              </a:ext>
            </a:extLst>
          </p:cNvPr>
          <p:cNvSpPr txBox="1"/>
          <p:nvPr/>
        </p:nvSpPr>
        <p:spPr>
          <a:xfrm>
            <a:off x="1799644" y="141890"/>
            <a:ext cx="5868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Monitored Josephson junction array (JJA)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25AEF-383E-0342-87F7-7FAA8C59CA99}"/>
              </a:ext>
            </a:extLst>
          </p:cNvPr>
          <p:cNvSpPr txBox="1"/>
          <p:nvPr/>
        </p:nvSpPr>
        <p:spPr>
          <a:xfrm>
            <a:off x="322117" y="6008224"/>
            <a:ext cx="7784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Are the effects of dissipation and monitoring (with feedback) similar</a:t>
            </a:r>
          </a:p>
          <a:p>
            <a:r>
              <a:rPr lang="en-US" sz="2000" dirty="0">
                <a:solidFill>
                  <a:srgbClr val="FF0000"/>
                </a:solidFill>
              </a:rPr>
              <a:t>on JJAs? </a:t>
            </a:r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id="{EA3A918E-F859-6A94-DFBA-C78FF0AEE3D5}"/>
              </a:ext>
            </a:extLst>
          </p:cNvPr>
          <p:cNvSpPr txBox="1"/>
          <p:nvPr/>
        </p:nvSpPr>
        <p:spPr>
          <a:xfrm>
            <a:off x="126985" y="2516769"/>
            <a:ext cx="8890029" cy="80491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IN" sz="2000" dirty="0">
                <a:latin typeface="+mj-lt"/>
              </a:rPr>
              <a:t>Application to measurement-induced transition in anharmonic oscillator chain</a:t>
            </a:r>
          </a:p>
          <a:p>
            <a:r>
              <a:rPr lang="en-IN" dirty="0">
                <a:solidFill>
                  <a:srgbClr val="C00000"/>
                </a:solidFill>
                <a:latin typeface="Comic Sans MS" panose="030F0902030302020204" pitchFamily="66" charset="0"/>
              </a:rPr>
              <a:t>S. </a:t>
            </a:r>
            <a:r>
              <a:rPr lang="en-IN" dirty="0" err="1">
                <a:solidFill>
                  <a:srgbClr val="C00000"/>
                </a:solidFill>
                <a:latin typeface="Comic Sans MS" panose="030F0902030302020204" pitchFamily="66" charset="0"/>
              </a:rPr>
              <a:t>Ruidas</a:t>
            </a:r>
            <a:r>
              <a:rPr lang="en-IN" dirty="0">
                <a:solidFill>
                  <a:srgbClr val="C00000"/>
                </a:solidFill>
                <a:latin typeface="Comic Sans MS" panose="030F0902030302020204" pitchFamily="66" charset="0"/>
              </a:rPr>
              <a:t> &amp; SB, </a:t>
            </a:r>
            <a:r>
              <a:rPr lang="en-IN" b="1" dirty="0">
                <a:solidFill>
                  <a:srgbClr val="C00000"/>
                </a:solidFill>
                <a:latin typeface="Comic Sans MS" panose="030F0902030302020204" pitchFamily="66" charset="0"/>
              </a:rPr>
              <a:t>Phys. Rev. Lett. 132</a:t>
            </a:r>
            <a:r>
              <a:rPr lang="en-IN" dirty="0">
                <a:solidFill>
                  <a:srgbClr val="C00000"/>
                </a:solidFill>
                <a:latin typeface="Comic Sans MS" panose="030F0902030302020204" pitchFamily="66" charset="0"/>
              </a:rPr>
              <a:t>, 030402 (2024)</a:t>
            </a:r>
            <a:endParaRPr lang="en-US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>
              <a:defRPr/>
            </a:pPr>
            <a:endParaRPr lang="en-IN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lvl="0">
              <a:defRPr/>
            </a:pPr>
            <a:endParaRPr lang="en-U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>
              <a:defRPr/>
            </a:pPr>
            <a:endParaRPr lang="en-U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>
              <a:defRPr/>
            </a:pPr>
            <a:endParaRPr lang="en-U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196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060B2F-1E49-9A46-82A0-F75599D8A49F}"/>
              </a:ext>
            </a:extLst>
          </p:cNvPr>
          <p:cNvSpPr txBox="1"/>
          <p:nvPr/>
        </p:nvSpPr>
        <p:spPr>
          <a:xfrm>
            <a:off x="75814" y="25603"/>
            <a:ext cx="8293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 Model of weak measurements + feedback on JJA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5E182-3172-E747-825D-2CF2B7CD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09" y="1204059"/>
            <a:ext cx="3387498" cy="10174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487157-8404-D344-876E-2A0B989E590D}"/>
                  </a:ext>
                </a:extLst>
              </p:cNvPr>
              <p:cNvSpPr txBox="1"/>
              <p:nvPr/>
            </p:nvSpPr>
            <p:spPr>
              <a:xfrm>
                <a:off x="729071" y="819573"/>
                <a:ext cx="3245504" cy="35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20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487157-8404-D344-876E-2A0B989E5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71" y="819573"/>
                <a:ext cx="3245504" cy="354584"/>
              </a:xfrm>
              <a:prstGeom prst="rect">
                <a:avLst/>
              </a:prstGeom>
              <a:blipFill>
                <a:blip r:embed="rId3"/>
                <a:stretch>
                  <a:fillRect l="-1172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E61FC6-C0DA-074E-9547-6EFF0A58BF24}"/>
                  </a:ext>
                </a:extLst>
              </p:cNvPr>
              <p:cNvSpPr txBox="1"/>
              <p:nvPr/>
            </p:nvSpPr>
            <p:spPr>
              <a:xfrm>
                <a:off x="4496205" y="519285"/>
                <a:ext cx="456586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Detectors coupled to phase difference </a:t>
                </a:r>
              </a:p>
              <a:p>
                <a:r>
                  <a:rPr lang="en-US" sz="2000" dirty="0"/>
                  <a:t>junctions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𝑖𝑗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E61FC6-C0DA-074E-9547-6EFF0A58B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205" y="519285"/>
                <a:ext cx="4565865" cy="707886"/>
              </a:xfrm>
              <a:prstGeom prst="rect">
                <a:avLst/>
              </a:prstGeom>
              <a:blipFill>
                <a:blip r:embed="rId4"/>
                <a:stretch>
                  <a:fillRect l="-1385" t="-3509" r="-277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EDD4B4-FC78-6344-9C92-1E0E3E5C5DEB}"/>
                  </a:ext>
                </a:extLst>
              </p:cNvPr>
              <p:cNvSpPr txBox="1"/>
              <p:nvPr/>
            </p:nvSpPr>
            <p:spPr>
              <a:xfrm>
                <a:off x="4496205" y="1227171"/>
                <a:ext cx="4313040" cy="781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𝐽𝐽𝐴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&gt;,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EDD4B4-FC78-6344-9C92-1E0E3E5C5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205" y="1227171"/>
                <a:ext cx="4313040" cy="781752"/>
              </a:xfrm>
              <a:prstGeom prst="rect">
                <a:avLst/>
              </a:prstGeom>
              <a:blipFill>
                <a:blip r:embed="rId5"/>
                <a:stretch>
                  <a:fillRect l="-587" t="-140323" b="-190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530C7A3F-1DBE-A448-9007-7BBEFCAAE154}"/>
              </a:ext>
            </a:extLst>
          </p:cNvPr>
          <p:cNvGrpSpPr/>
          <p:nvPr/>
        </p:nvGrpSpPr>
        <p:grpSpPr>
          <a:xfrm>
            <a:off x="81930" y="2201598"/>
            <a:ext cx="8812925" cy="1865933"/>
            <a:chOff x="81930" y="2201598"/>
            <a:chExt cx="8812925" cy="18659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D990D6-46A0-5646-AC69-3E8DBF210FC8}"/>
                    </a:ext>
                  </a:extLst>
                </p:cNvPr>
                <p:cNvSpPr txBox="1"/>
                <p:nvPr/>
              </p:nvSpPr>
              <p:spPr>
                <a:xfrm>
                  <a:off x="5511239" y="2201598"/>
                  <a:ext cx="3383616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System under repeated weak measurements in </a:t>
                  </a:r>
                </a:p>
                <a:p>
                  <a:r>
                    <a:rPr lang="en-US" sz="2000" dirty="0"/>
                    <a:t>intervals of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ED990D6-46A0-5646-AC69-3E8DBF210F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1239" y="2201598"/>
                  <a:ext cx="3383616" cy="1015663"/>
                </a:xfrm>
                <a:prstGeom prst="rect">
                  <a:avLst/>
                </a:prstGeom>
                <a:blipFill>
                  <a:blip r:embed="rId6"/>
                  <a:stretch>
                    <a:fillRect l="-1498" t="-2469" b="-98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B559792-BEA3-024C-A21A-B35D1E076551}"/>
                    </a:ext>
                  </a:extLst>
                </p:cNvPr>
                <p:cNvSpPr txBox="1"/>
                <p:nvPr/>
              </p:nvSpPr>
              <p:spPr>
                <a:xfrm>
                  <a:off x="5905828" y="3284759"/>
                  <a:ext cx="997902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2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B559792-BEA3-024C-A21A-B35D1E0765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5828" y="3284759"/>
                  <a:ext cx="997902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3750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91EE3E-AF3E-FC43-A449-87EE7FC3AD89}"/>
                </a:ext>
              </a:extLst>
            </p:cNvPr>
            <p:cNvGrpSpPr/>
            <p:nvPr/>
          </p:nvGrpSpPr>
          <p:grpSpPr>
            <a:xfrm>
              <a:off x="81930" y="2310525"/>
              <a:ext cx="5521618" cy="1757006"/>
              <a:chOff x="237635" y="1686072"/>
              <a:chExt cx="5738216" cy="2037507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108D6D3-A499-9746-A297-AD1B5DB8BF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5331" y="3043635"/>
                <a:ext cx="380052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F86F77F-8A6C-184B-BBA5-60653BA3A2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2767" y="3045775"/>
                <a:ext cx="108779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C62B7F1-1F6F-EE4C-816E-61093BDD89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566" y="3045775"/>
                <a:ext cx="146304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C305F3F-8837-A545-9F93-775C02BA87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143" y="2042076"/>
                <a:ext cx="0" cy="1001355"/>
              </a:xfrm>
              <a:prstGeom prst="straightConnector1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8BA7B5B9-6A13-0444-AF90-E40ACD5DB3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03282" y="2039934"/>
                <a:ext cx="0" cy="1001355"/>
              </a:xfrm>
              <a:prstGeom prst="straightConnector1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157C961-EF62-364A-92E2-9CD071F4AC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5978" y="2039932"/>
                <a:ext cx="0" cy="1001355"/>
              </a:xfrm>
              <a:prstGeom prst="straightConnector1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87711DE-46D0-0242-A711-814D9A9324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143" y="3336303"/>
                <a:ext cx="1057423" cy="0"/>
              </a:xfrm>
              <a:prstGeom prst="straightConnector1">
                <a:avLst/>
              </a:prstGeom>
              <a:ln w="25400">
                <a:solidFill>
                  <a:srgbClr val="17822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E883EE93-ABBA-E84A-98FC-50135882B88A}"/>
                      </a:ext>
                    </a:extLst>
                  </p:cNvPr>
                  <p:cNvSpPr/>
                  <p:nvPr/>
                </p:nvSpPr>
                <p:spPr>
                  <a:xfrm>
                    <a:off x="685206" y="3200359"/>
                    <a:ext cx="456856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US" sz="28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E883EE93-ABBA-E84A-98FC-50135882B88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206" y="3200359"/>
                    <a:ext cx="456856" cy="52322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B33516A9-FB65-D140-AAC4-1A2C7C156275}"/>
                      </a:ext>
                    </a:extLst>
                  </p:cNvPr>
                  <p:cNvSpPr txBox="1"/>
                  <p:nvPr/>
                </p:nvSpPr>
                <p:spPr>
                  <a:xfrm>
                    <a:off x="237635" y="1727536"/>
                    <a:ext cx="315406" cy="3385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2200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BCFCCA1-7D98-C542-815B-EDE6F5E244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7635" y="1727536"/>
                    <a:ext cx="315406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5385" r="-3846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03D752B-411F-BD42-8C49-AB64E34F2153}"/>
                      </a:ext>
                    </a:extLst>
                  </p:cNvPr>
                  <p:cNvSpPr txBox="1"/>
                  <p:nvPr/>
                </p:nvSpPr>
                <p:spPr>
                  <a:xfrm>
                    <a:off x="2787913" y="1732550"/>
                    <a:ext cx="601062" cy="3385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oMath>
                      </m:oMathPara>
                    </a14:m>
                    <a:endParaRPr lang="en-US" sz="2200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6B586F87-265E-214B-9303-855168F905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7913" y="1732550"/>
                    <a:ext cx="601062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250" r="-2083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1E05FEE-4563-2B4E-AFB0-4320B10321A0}"/>
                      </a:ext>
                    </a:extLst>
                  </p:cNvPr>
                  <p:cNvSpPr txBox="1"/>
                  <p:nvPr/>
                </p:nvSpPr>
                <p:spPr>
                  <a:xfrm>
                    <a:off x="4959297" y="1686072"/>
                    <a:ext cx="333361" cy="33855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sz="2200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3EF79F90-4D0B-5042-B023-B06505E3A9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59297" y="1686072"/>
                    <a:ext cx="333361" cy="33855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0714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496CCF4-AE92-9748-A081-18EB0CA2C22F}"/>
                      </a:ext>
                    </a:extLst>
                  </p:cNvPr>
                  <p:cNvSpPr txBox="1"/>
                  <p:nvPr/>
                </p:nvSpPr>
                <p:spPr>
                  <a:xfrm>
                    <a:off x="2878868" y="3105191"/>
                    <a:ext cx="1335429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78FA5985-ADDD-0845-A744-5B8AC14D6A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8868" y="3105191"/>
                    <a:ext cx="1335429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830" r="-4717" b="-2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470ABD7-84A4-1641-AED1-DBB447F8D9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6239" y="2809659"/>
                <a:ext cx="1783058" cy="0"/>
              </a:xfrm>
              <a:prstGeom prst="straightConnector1">
                <a:avLst/>
              </a:prstGeom>
              <a:ln w="222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CA15B62-F93C-D94C-AA6F-FA398C460E21}"/>
                      </a:ext>
                    </a:extLst>
                  </p:cNvPr>
                  <p:cNvSpPr txBox="1"/>
                  <p:nvPr/>
                </p:nvSpPr>
                <p:spPr>
                  <a:xfrm>
                    <a:off x="3495874" y="2259206"/>
                    <a:ext cx="1319181" cy="41089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𝚤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𝐽𝐽𝐴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2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/ℏ</m:t>
                              </m:r>
                            </m:sup>
                          </m:sSup>
                        </m:oMath>
                      </m:oMathPara>
                    </a14:m>
                    <a:endParaRPr lang="en-US" sz="2200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CA15B62-F93C-D94C-AA6F-FA398C460E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5874" y="2259206"/>
                    <a:ext cx="1319181" cy="41089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990" r="-9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1CA842-1E1C-8B46-BF4B-D82B658C330A}"/>
              </a:ext>
            </a:extLst>
          </p:cNvPr>
          <p:cNvGrpSpPr/>
          <p:nvPr/>
        </p:nvGrpSpPr>
        <p:grpSpPr>
          <a:xfrm>
            <a:off x="15487" y="3999101"/>
            <a:ext cx="3118525" cy="2574690"/>
            <a:chOff x="15487" y="3999101"/>
            <a:chExt cx="3118525" cy="257469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6468269-E7FC-8A4C-A79F-66405802E63D}"/>
                </a:ext>
              </a:extLst>
            </p:cNvPr>
            <p:cNvGrpSpPr/>
            <p:nvPr/>
          </p:nvGrpSpPr>
          <p:grpSpPr>
            <a:xfrm>
              <a:off x="15487" y="3999101"/>
              <a:ext cx="3014733" cy="2574690"/>
              <a:chOff x="15487" y="3999101"/>
              <a:chExt cx="3014733" cy="257469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6154018-5A3A-CB40-91DE-C69573E16842}"/>
                      </a:ext>
                    </a:extLst>
                  </p:cNvPr>
                  <p:cNvSpPr txBox="1"/>
                  <p:nvPr/>
                </p:nvSpPr>
                <p:spPr>
                  <a:xfrm>
                    <a:off x="1716103" y="3999101"/>
                    <a:ext cx="400301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6154018-5A3A-CB40-91DE-C69573E168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16103" y="3999101"/>
                    <a:ext cx="400301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9091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3FD5D9A-1C7E-F246-B777-4247AA810F96}"/>
                      </a:ext>
                    </a:extLst>
                  </p:cNvPr>
                  <p:cNvSpPr txBox="1"/>
                  <p:nvPr/>
                </p:nvSpPr>
                <p:spPr>
                  <a:xfrm>
                    <a:off x="15487" y="5215721"/>
                    <a:ext cx="1873462" cy="7562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>
                        <a:solidFill>
                          <a:srgbClr val="FF0000"/>
                        </a:solidFill>
                      </a:rPr>
                      <a:t>Detector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]=</m:t>
                          </m:r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3FD5D9A-1C7E-F246-B777-4247AA810F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487" y="5215721"/>
                    <a:ext cx="1873462" cy="756297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013" t="-3333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DFB8140-9C1A-9F44-9590-48BD01A1A9DE}"/>
                      </a:ext>
                    </a:extLst>
                  </p:cNvPr>
                  <p:cNvSpPr txBox="1"/>
                  <p:nvPr/>
                </p:nvSpPr>
                <p:spPr>
                  <a:xfrm>
                    <a:off x="360258" y="5846604"/>
                    <a:ext cx="2669962" cy="7271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∼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en-US" sz="20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DFB8140-9C1A-9F44-9590-48BD01A1A9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258" y="5846604"/>
                    <a:ext cx="2669962" cy="727187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8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27ABE64-ED71-044F-8E72-C1B64A644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4620" y="4382973"/>
              <a:ext cx="2569392" cy="87262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BE3A4B-7E2C-F745-BCFA-71D16B73349D}"/>
              </a:ext>
            </a:extLst>
          </p:cNvPr>
          <p:cNvGrpSpPr/>
          <p:nvPr/>
        </p:nvGrpSpPr>
        <p:grpSpPr>
          <a:xfrm>
            <a:off x="3327158" y="3902531"/>
            <a:ext cx="3183405" cy="3156218"/>
            <a:chOff x="3327158" y="3902531"/>
            <a:chExt cx="3183405" cy="315621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3716E92-76EC-C14D-8D77-95C8333322DF}"/>
                </a:ext>
              </a:extLst>
            </p:cNvPr>
            <p:cNvGrpSpPr/>
            <p:nvPr/>
          </p:nvGrpSpPr>
          <p:grpSpPr>
            <a:xfrm>
              <a:off x="3411509" y="3902531"/>
              <a:ext cx="3099054" cy="3156218"/>
              <a:chOff x="3411509" y="3902531"/>
              <a:chExt cx="3099054" cy="3156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55F18560-EFCA-B54F-BFD7-06139920E4F1}"/>
                      </a:ext>
                    </a:extLst>
                  </p:cNvPr>
                  <p:cNvSpPr txBox="1"/>
                  <p:nvPr/>
                </p:nvSpPr>
                <p:spPr>
                  <a:xfrm>
                    <a:off x="4895015" y="3902531"/>
                    <a:ext cx="364780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55F18560-EFCA-B54F-BFD7-06139920E4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95015" y="3902531"/>
                    <a:ext cx="364780" cy="36933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0000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171C1AF2-3A4E-914E-8C59-EB6947CBB514}"/>
                      </a:ext>
                    </a:extLst>
                  </p:cNvPr>
                  <p:cNvSpPr txBox="1"/>
                  <p:nvPr/>
                </p:nvSpPr>
                <p:spPr>
                  <a:xfrm>
                    <a:off x="3411509" y="5569110"/>
                    <a:ext cx="3099054" cy="14896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/>
                      <a:t>Apply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0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sz="20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&gt;,</m:t>
                              </m:r>
                              <m:r>
                                <a:rPr lang="en-US" sz="20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20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0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</m:oMath>
                      </m:oMathPara>
                    </a14:m>
                    <a:endParaRPr lang="en-US" sz="2000" dirty="0"/>
                  </a:p>
                  <a:p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171C1AF2-3A4E-914E-8C59-EB6947CBB5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1509" y="5569110"/>
                    <a:ext cx="3099054" cy="1489639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8776" t="-50847" b="-754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784C28-BE54-2943-981A-3F61E3626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327158" y="4391242"/>
              <a:ext cx="2917191" cy="91162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579CFD3-A26F-B448-A9F8-6CE172EC17E8}"/>
              </a:ext>
            </a:extLst>
          </p:cNvPr>
          <p:cNvGrpSpPr/>
          <p:nvPr/>
        </p:nvGrpSpPr>
        <p:grpSpPr>
          <a:xfrm>
            <a:off x="6591361" y="3874395"/>
            <a:ext cx="2374778" cy="3034103"/>
            <a:chOff x="6591361" y="3874395"/>
            <a:chExt cx="2374778" cy="303410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82AB1B7-37E0-1E41-9B24-B3F3CA6FF11C}"/>
                </a:ext>
              </a:extLst>
            </p:cNvPr>
            <p:cNvGrpSpPr/>
            <p:nvPr/>
          </p:nvGrpSpPr>
          <p:grpSpPr>
            <a:xfrm>
              <a:off x="6878711" y="3874395"/>
              <a:ext cx="1879041" cy="3034103"/>
              <a:chOff x="6878711" y="3874395"/>
              <a:chExt cx="1879041" cy="303410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31B57894-58FD-7248-AF8E-69FF42DE9812}"/>
                      </a:ext>
                    </a:extLst>
                  </p:cNvPr>
                  <p:cNvSpPr txBox="1"/>
                  <p:nvPr/>
                </p:nvSpPr>
                <p:spPr>
                  <a:xfrm>
                    <a:off x="7711396" y="3874395"/>
                    <a:ext cx="400302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31B57894-58FD-7248-AF8E-69FF42DE98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1396" y="3874395"/>
                    <a:ext cx="400302" cy="3693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9091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E5CB7F02-7601-A846-9656-793ADBC71708}"/>
                      </a:ext>
                    </a:extLst>
                  </p:cNvPr>
                  <p:cNvSpPr txBox="1"/>
                  <p:nvPr/>
                </p:nvSpPr>
                <p:spPr>
                  <a:xfrm>
                    <a:off x="7099359" y="5555613"/>
                    <a:ext cx="1269899" cy="7325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/>
                      <a:t>Readings</a:t>
                    </a:r>
                  </a:p>
                  <a:p>
                    <a:r>
                      <a:rPr lang="en-US" sz="2000" dirty="0"/>
                      <a:t>    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E5CB7F02-7601-A846-9656-793ADBC717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9359" y="5555613"/>
                    <a:ext cx="1269899" cy="732573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4950" t="-3390" r="-2970" b="-33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A9EBE10-ECCB-8741-8B17-96BA4762CC20}"/>
                  </a:ext>
                </a:extLst>
              </p:cNvPr>
              <p:cNvSpPr txBox="1"/>
              <p:nvPr/>
            </p:nvSpPr>
            <p:spPr>
              <a:xfrm>
                <a:off x="6878711" y="6200612"/>
                <a:ext cx="187904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Projective </a:t>
                </a:r>
              </a:p>
              <a:p>
                <a:r>
                  <a:rPr lang="en-US" sz="2000" dirty="0">
                    <a:solidFill>
                      <a:srgbClr val="C00000"/>
                    </a:solidFill>
                  </a:rPr>
                  <a:t>measurements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9ABFB26-EC72-D34D-BAAB-76712F2F9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91361" y="4368433"/>
              <a:ext cx="2374778" cy="92601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A5EF40-9707-6AE6-EEA0-755757F81F06}"/>
              </a:ext>
            </a:extLst>
          </p:cNvPr>
          <p:cNvSpPr txBox="1"/>
          <p:nvPr/>
        </p:nvSpPr>
        <p:spPr>
          <a:xfrm>
            <a:off x="183455" y="436102"/>
            <a:ext cx="32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 measurement of current</a:t>
            </a:r>
          </a:p>
        </p:txBody>
      </p:sp>
    </p:spTree>
    <p:extLst>
      <p:ext uri="{BB962C8B-B14F-4D97-AF65-F5344CB8AC3E}">
        <p14:creationId xmlns:p14="http://schemas.microsoft.com/office/powerpoint/2010/main" val="8579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35D5AE-59D8-E24A-ABD5-5EC3D1EF2722}"/>
              </a:ext>
            </a:extLst>
          </p:cNvPr>
          <p:cNvGrpSpPr/>
          <p:nvPr/>
        </p:nvGrpSpPr>
        <p:grpSpPr>
          <a:xfrm>
            <a:off x="418229" y="4346043"/>
            <a:ext cx="7844139" cy="919720"/>
            <a:chOff x="361572" y="3429000"/>
            <a:chExt cx="7844139" cy="9197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2F094C4-8E48-B14A-B5C6-7A172E14F8F4}"/>
                </a:ext>
              </a:extLst>
            </p:cNvPr>
            <p:cNvGrpSpPr/>
            <p:nvPr/>
          </p:nvGrpSpPr>
          <p:grpSpPr>
            <a:xfrm>
              <a:off x="4769514" y="3545861"/>
              <a:ext cx="3436197" cy="802859"/>
              <a:chOff x="5327102" y="3264494"/>
              <a:chExt cx="3436197" cy="8028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2AB75DA-9341-BA40-AF2C-6671257FA37F}"/>
                      </a:ext>
                    </a:extLst>
                  </p:cNvPr>
                  <p:cNvSpPr txBox="1"/>
                  <p:nvPr/>
                </p:nvSpPr>
                <p:spPr>
                  <a:xfrm>
                    <a:off x="5327102" y="3605688"/>
                    <a:ext cx="343619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/>
                      <a:t>Measurement strength  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2AB75DA-9341-BA40-AF2C-6671257FA3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27102" y="3605688"/>
                    <a:ext cx="3436197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471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190C57A-A0D4-004B-8E60-3C9ACB767BF7}"/>
                      </a:ext>
                    </a:extLst>
                  </p:cNvPr>
                  <p:cNvSpPr txBox="1"/>
                  <p:nvPr/>
                </p:nvSpPr>
                <p:spPr>
                  <a:xfrm>
                    <a:off x="6240747" y="3264494"/>
                    <a:ext cx="995081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𝜎𝜏</m:t>
                          </m:r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190C57A-A0D4-004B-8E60-3C9ACB767B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40747" y="3264494"/>
                    <a:ext cx="995081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329" r="-1266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68C7AC5-2D50-484F-9C04-717FF2E5EF98}"/>
                    </a:ext>
                  </a:extLst>
                </p:cNvPr>
                <p:cNvSpPr txBox="1"/>
                <p:nvPr/>
              </p:nvSpPr>
              <p:spPr>
                <a:xfrm>
                  <a:off x="361572" y="3429000"/>
                  <a:ext cx="493229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Limit of continuous weak measurement</a:t>
                  </a:r>
                </a:p>
                <a:p>
                  <a:r>
                    <a:rPr lang="en-US" sz="2000" b="0" dirty="0">
                      <a:solidFill>
                        <a:srgbClr val="0000CC"/>
                      </a:solidFill>
                    </a:rPr>
                    <a:t>    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→∞, 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a14:m>
                  <a:r>
                    <a:rPr lang="en-US" sz="2000" b="0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2000" b="0" dirty="0"/>
                    <a:t>with</a:t>
                  </a:r>
                  <a:r>
                    <a:rPr lang="en-US" sz="2000" b="0" dirty="0">
                      <a:solidFill>
                        <a:srgbClr val="0000CC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US" sz="2000" dirty="0">
                      <a:solidFill>
                        <a:srgbClr val="0000CC"/>
                      </a:solidFill>
                    </a:rPr>
                    <a:t>  finite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68C7AC5-2D50-484F-9C04-717FF2E5EF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72" y="3429000"/>
                  <a:ext cx="4932295" cy="707886"/>
                </a:xfrm>
                <a:prstGeom prst="rect">
                  <a:avLst/>
                </a:prstGeom>
                <a:blipFill>
                  <a:blip r:embed="rId8"/>
                  <a:stretch>
                    <a:fillRect l="-1026" t="-3509" b="-12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411A40-B8E0-C94A-96F3-F3DB5EC87E29}"/>
              </a:ext>
            </a:extLst>
          </p:cNvPr>
          <p:cNvGrpSpPr/>
          <p:nvPr/>
        </p:nvGrpSpPr>
        <p:grpSpPr>
          <a:xfrm>
            <a:off x="573321" y="5345637"/>
            <a:ext cx="7689047" cy="1050468"/>
            <a:chOff x="251620" y="2428081"/>
            <a:chExt cx="7689047" cy="10504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820749-9C4E-1743-B3AF-A654E1900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21983" y="2453471"/>
              <a:ext cx="2718684" cy="102507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604709-88D6-2740-9EE3-43685652E649}"/>
                </a:ext>
              </a:extLst>
            </p:cNvPr>
            <p:cNvSpPr txBox="1"/>
            <p:nvPr/>
          </p:nvSpPr>
          <p:spPr>
            <a:xfrm>
              <a:off x="251620" y="2428081"/>
              <a:ext cx="3863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Schwinger-</a:t>
              </a:r>
              <a:r>
                <a:rPr lang="en-US" sz="2000" dirty="0" err="1"/>
                <a:t>Keldysh</a:t>
              </a:r>
              <a:r>
                <a:rPr lang="en-US" sz="2000" dirty="0"/>
                <a:t> path integral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8C0635C-FEF2-6B49-98BE-82D7CDBD9805}"/>
                    </a:ext>
                  </a:extLst>
                </p:cNvPr>
                <p:cNvSpPr txBox="1"/>
                <p:nvPr/>
              </p:nvSpPr>
              <p:spPr>
                <a:xfrm>
                  <a:off x="515311" y="2883488"/>
                  <a:ext cx="4003019" cy="4728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𝑇𝑟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=∫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𝚤𝑆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8C0635C-FEF2-6B49-98BE-82D7CDBD98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311" y="2883488"/>
                  <a:ext cx="4003019" cy="472822"/>
                </a:xfrm>
                <a:prstGeom prst="rect">
                  <a:avLst/>
                </a:prstGeom>
                <a:blipFill>
                  <a:blip r:embed="rId10"/>
                  <a:stretch>
                    <a:fillRect l="-633" t="-2632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E50BCB0-772E-7A45-A7B7-F51F2D279B40}"/>
              </a:ext>
            </a:extLst>
          </p:cNvPr>
          <p:cNvSpPr txBox="1"/>
          <p:nvPr/>
        </p:nvSpPr>
        <p:spPr>
          <a:xfrm>
            <a:off x="191239" y="2197314"/>
            <a:ext cx="3151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Measurement </a:t>
            </a:r>
            <a:r>
              <a:rPr lang="en-US" sz="2000" dirty="0">
                <a:solidFill>
                  <a:srgbClr val="C00000"/>
                </a:solidFill>
              </a:rPr>
              <a:t>+ feedback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74C675-B177-394C-959A-CB51752DAC62}"/>
                  </a:ext>
                </a:extLst>
              </p:cNvPr>
              <p:cNvSpPr txBox="1"/>
              <p:nvPr/>
            </p:nvSpPr>
            <p:spPr>
              <a:xfrm>
                <a:off x="191239" y="652477"/>
                <a:ext cx="6581097" cy="4809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𝚤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𝐽𝐽𝐴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sSup>
                        <m:sSupPr>
                          <m:ctrlP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𝚤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𝐽𝐽𝐴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74C675-B177-394C-959A-CB51752DA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39" y="652477"/>
                <a:ext cx="6581097" cy="480901"/>
              </a:xfrm>
              <a:prstGeom prst="rect">
                <a:avLst/>
              </a:prstGeom>
              <a:blipFill>
                <a:blip r:embed="rId11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5A5487B-4A9C-3A46-9465-E3F3C0856296}"/>
              </a:ext>
            </a:extLst>
          </p:cNvPr>
          <p:cNvSpPr txBox="1"/>
          <p:nvPr/>
        </p:nvSpPr>
        <p:spPr>
          <a:xfrm>
            <a:off x="46277" y="144679"/>
            <a:ext cx="61338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Non-unitary time evolution of JJA density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64ABB31-401B-1448-AB59-758A60284407}"/>
                  </a:ext>
                </a:extLst>
              </p:cNvPr>
              <p:cNvSpPr txBox="1"/>
              <p:nvPr/>
            </p:nvSpPr>
            <p:spPr>
              <a:xfrm>
                <a:off x="890008" y="2741324"/>
                <a:ext cx="6075766" cy="772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𝚤</m:t>
                                  </m:r>
                                  <m:r>
                                    <a:rPr lang="en-US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𝛾𝜏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𝜉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𝑖𝑗</m:t>
                                                      </m:r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b="0" i="0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Δ</m:t>
                                                      </m:r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rgbClr val="FF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rgbClr val="FF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𝜃</m:t>
                                                          </m:r>
                                                        </m:e>
                                                      </m:acc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𝑖𝑗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</m:den>
                                      </m:f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64ABB31-401B-1448-AB59-758A60284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08" y="2741324"/>
                <a:ext cx="6075766" cy="772263"/>
              </a:xfrm>
              <a:prstGeom prst="rect">
                <a:avLst/>
              </a:prstGeom>
              <a:blipFill>
                <a:blip r:embed="rId12"/>
                <a:stretch>
                  <a:fillRect l="-209" t="-116393" b="-17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9FEFA430-A796-2340-91DD-CEAC53993AB1}"/>
              </a:ext>
            </a:extLst>
          </p:cNvPr>
          <p:cNvSpPr/>
          <p:nvPr/>
        </p:nvSpPr>
        <p:spPr>
          <a:xfrm>
            <a:off x="7059733" y="2825482"/>
            <a:ext cx="2405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Caves and Milburn, Phys. Rev. A (1987)</a:t>
            </a:r>
            <a:endParaRPr lang="en-US" sz="16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5978C852-6E7D-C848-B992-8FDE837DAB9C}"/>
              </a:ext>
            </a:extLst>
          </p:cNvPr>
          <p:cNvSpPr/>
          <p:nvPr/>
        </p:nvSpPr>
        <p:spPr>
          <a:xfrm rot="16200000">
            <a:off x="2599662" y="2947907"/>
            <a:ext cx="233570" cy="1426268"/>
          </a:xfrm>
          <a:prstGeom prst="leftBrace">
            <a:avLst/>
          </a:prstGeom>
          <a:ln w="25400">
            <a:solidFill>
              <a:srgbClr val="17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4F4090-EC76-154C-92F1-BC2C16FD8D24}"/>
                  </a:ext>
                </a:extLst>
              </p:cNvPr>
              <p:cNvSpPr txBox="1"/>
              <p:nvPr/>
            </p:nvSpPr>
            <p:spPr>
              <a:xfrm>
                <a:off x="610593" y="3771010"/>
                <a:ext cx="4045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“Feedback”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, </a:t>
                </a:r>
                <a:r>
                  <a:rPr lang="en-US" sz="2000" dirty="0">
                    <a:solidFill>
                      <a:srgbClr val="FF0000"/>
                    </a:solidFill>
                  </a:rPr>
                  <a:t>acts like dissipation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4F4090-EC76-154C-92F1-BC2C16FD8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93" y="3771010"/>
                <a:ext cx="4045146" cy="400110"/>
              </a:xfrm>
              <a:prstGeom prst="rect">
                <a:avLst/>
              </a:prstGeom>
              <a:blipFill>
                <a:blip r:embed="rId13"/>
                <a:stretch>
                  <a:fillRect l="-1567" t="-6250" r="-31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DC4391FE-D703-DC4B-8BD2-3614A5B5F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0115" y="375185"/>
            <a:ext cx="2677608" cy="804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4A9FF-0B8F-3647-9EC1-142C354DA3E7}"/>
              </a:ext>
            </a:extLst>
          </p:cNvPr>
          <p:cNvSpPr txBox="1"/>
          <p:nvPr/>
        </p:nvSpPr>
        <p:spPr>
          <a:xfrm>
            <a:off x="191239" y="1547446"/>
            <a:ext cx="6590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With only measurements system heats up indefinitely</a:t>
            </a:r>
          </a:p>
        </p:txBody>
      </p:sp>
    </p:spTree>
    <p:extLst>
      <p:ext uri="{BB962C8B-B14F-4D97-AF65-F5344CB8AC3E}">
        <p14:creationId xmlns:p14="http://schemas.microsoft.com/office/powerpoint/2010/main" val="22048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D027F1-04D1-B15F-828C-1F1290325CCD}"/>
              </a:ext>
            </a:extLst>
          </p:cNvPr>
          <p:cNvSpPr txBox="1"/>
          <p:nvPr/>
        </p:nvSpPr>
        <p:spPr>
          <a:xfrm>
            <a:off x="155864" y="103909"/>
            <a:ext cx="852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Stochastic Schrodinger equation or quantum state diffusion with feedback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A787F-40CB-BCF8-7EBF-BC12B5B4C7E6}"/>
                  </a:ext>
                </a:extLst>
              </p:cNvPr>
              <p:cNvSpPr txBox="1"/>
              <p:nvPr/>
            </p:nvSpPr>
            <p:spPr>
              <a:xfrm>
                <a:off x="155864" y="675410"/>
                <a:ext cx="7841185" cy="880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𝑖𝐻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e>
                              </m:d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e>
                              </m:d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A787F-40CB-BCF8-7EBF-BC12B5B4C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64" y="675410"/>
                <a:ext cx="7841185" cy="880369"/>
              </a:xfrm>
              <a:prstGeom prst="rect">
                <a:avLst/>
              </a:prstGeom>
              <a:blipFill>
                <a:blip r:embed="rId2"/>
                <a:stretch>
                  <a:fillRect l="-162" t="-94286" r="-647" b="-14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84104C-5286-30F2-7A03-1EC97FB1E90C}"/>
                  </a:ext>
                </a:extLst>
              </p:cNvPr>
              <p:cNvSpPr txBox="1"/>
              <p:nvPr/>
            </p:nvSpPr>
            <p:spPr>
              <a:xfrm>
                <a:off x="6078682" y="1724525"/>
                <a:ext cx="2735428" cy="5534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dirty="0">
                  <a:solidFill>
                    <a:srgbClr val="17822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84104C-5286-30F2-7A03-1EC97FB1E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682" y="1724525"/>
                <a:ext cx="2735428" cy="553421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774DB9D8-F166-28A0-DF0D-D04060EC6CF2}"/>
              </a:ext>
            </a:extLst>
          </p:cNvPr>
          <p:cNvGrpSpPr/>
          <p:nvPr/>
        </p:nvGrpSpPr>
        <p:grpSpPr>
          <a:xfrm>
            <a:off x="329890" y="2024354"/>
            <a:ext cx="5159871" cy="706475"/>
            <a:chOff x="457200" y="2447058"/>
            <a:chExt cx="5159871" cy="70647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144083E-28A9-2358-C7F8-4FA4FE958DD9}"/>
                    </a:ext>
                  </a:extLst>
                </p:cNvPr>
                <p:cNvSpPr txBox="1"/>
                <p:nvPr/>
              </p:nvSpPr>
              <p:spPr>
                <a:xfrm>
                  <a:off x="457200" y="2447058"/>
                  <a:ext cx="3195555" cy="7064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𝐽𝐽𝐴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⟨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⟩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{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}</m:t>
                            </m:r>
                          </m:e>
                        </m:nary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144083E-28A9-2358-C7F8-4FA4FE958D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2447058"/>
                  <a:ext cx="3195555" cy="706475"/>
                </a:xfrm>
                <a:prstGeom prst="rect">
                  <a:avLst/>
                </a:prstGeom>
                <a:blipFill>
                  <a:blip r:embed="rId4"/>
                  <a:stretch>
                    <a:fillRect t="-136842" r="-395" b="-182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B533003-6E16-348E-EDC3-27E196F397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2755" y="2754035"/>
              <a:ext cx="756853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E21486-C98C-ED61-1390-A3CCBD8F3C25}"/>
                </a:ext>
              </a:extLst>
            </p:cNvPr>
            <p:cNvSpPr txBox="1"/>
            <p:nvPr/>
          </p:nvSpPr>
          <p:spPr>
            <a:xfrm>
              <a:off x="4419307" y="2569369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Feedback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B36263-FFC4-7A79-D9C0-B5A85FAAD737}"/>
                  </a:ext>
                </a:extLst>
              </p:cNvPr>
              <p:cNvSpPr txBox="1"/>
              <p:nvPr/>
            </p:nvSpPr>
            <p:spPr>
              <a:xfrm>
                <a:off x="519072" y="2922218"/>
                <a:ext cx="5242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omic Sans MS" panose="030F0902030302020204" pitchFamily="66" charset="0"/>
                  </a:rPr>
                  <a:t> Also, quantum jump dynamics can be written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B36263-FFC4-7A79-D9C0-B5A85FAAD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72" y="2922218"/>
                <a:ext cx="5242141" cy="369332"/>
              </a:xfrm>
              <a:prstGeom prst="rect">
                <a:avLst/>
              </a:prstGeom>
              <a:blipFill>
                <a:blip r:embed="rId5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FD85A0C-E939-CBA8-6418-7950BD283F4B}"/>
              </a:ext>
            </a:extLst>
          </p:cNvPr>
          <p:cNvGrpSpPr/>
          <p:nvPr/>
        </p:nvGrpSpPr>
        <p:grpSpPr>
          <a:xfrm>
            <a:off x="78945" y="3757840"/>
            <a:ext cx="7649851" cy="1465612"/>
            <a:chOff x="78945" y="3757840"/>
            <a:chExt cx="7649851" cy="146561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0C5EA52-D3AE-4B1B-325C-B051AFC15C4F}"/>
                    </a:ext>
                  </a:extLst>
                </p:cNvPr>
                <p:cNvSpPr txBox="1"/>
                <p:nvPr/>
              </p:nvSpPr>
              <p:spPr>
                <a:xfrm>
                  <a:off x="78945" y="3757840"/>
                  <a:ext cx="76498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Dynamics of trajectory averaged density matrix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Lindblad with feedback</a:t>
                  </a: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0C5EA52-D3AE-4B1B-325C-B051AFC15C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45" y="3757840"/>
                  <a:ext cx="7649851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663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E7A4E8-4C0A-0397-9653-90A36A9D60B9}"/>
                    </a:ext>
                  </a:extLst>
                </p:cNvPr>
                <p:cNvSpPr txBox="1"/>
                <p:nvPr/>
              </p:nvSpPr>
              <p:spPr>
                <a:xfrm>
                  <a:off x="519072" y="4494406"/>
                  <a:ext cx="4842416" cy="7290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⟨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⟩</m:t>
                            </m:r>
                          </m:sub>
                          <m:sup/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E7A4E8-4C0A-0397-9653-90A36A9D60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072" y="4494406"/>
                  <a:ext cx="4842416" cy="729046"/>
                </a:xfrm>
                <a:prstGeom prst="rect">
                  <a:avLst/>
                </a:prstGeom>
                <a:blipFill>
                  <a:blip r:embed="rId7"/>
                  <a:stretch>
                    <a:fillRect l="-1044" t="-128814" b="-1762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9350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534B43-9A14-6042-86E4-866172FFE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44" y="697777"/>
            <a:ext cx="4143956" cy="12446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5FE5CE-C179-334E-852A-0AE00FA2545F}"/>
                  </a:ext>
                </a:extLst>
              </p:cNvPr>
              <p:cNvSpPr txBox="1"/>
              <p:nvPr/>
            </p:nvSpPr>
            <p:spPr>
              <a:xfrm>
                <a:off x="1960958" y="494141"/>
                <a:ext cx="10581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5FE5CE-C179-334E-852A-0AE00FA25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958" y="494141"/>
                <a:ext cx="1058175" cy="307777"/>
              </a:xfrm>
              <a:prstGeom prst="rect">
                <a:avLst/>
              </a:prstGeom>
              <a:blipFill>
                <a:blip r:embed="rId3"/>
                <a:stretch>
                  <a:fillRect l="-4762" r="-1190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4E60DE-BB78-8644-857C-3ADEF2D28678}"/>
                  </a:ext>
                </a:extLst>
              </p:cNvPr>
              <p:cNvSpPr txBox="1"/>
              <p:nvPr/>
            </p:nvSpPr>
            <p:spPr>
              <a:xfrm>
                <a:off x="4979207" y="962022"/>
                <a:ext cx="2980531" cy="424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Readings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4E60DE-BB78-8644-857C-3ADEF2D28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207" y="962022"/>
                <a:ext cx="2980531" cy="424796"/>
              </a:xfrm>
              <a:prstGeom prst="rect">
                <a:avLst/>
              </a:prstGeom>
              <a:blipFill>
                <a:blip r:embed="rId4"/>
                <a:stretch>
                  <a:fillRect l="-2553" t="-8824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156AE10E-6D42-C944-8195-72F418077982}"/>
              </a:ext>
            </a:extLst>
          </p:cNvPr>
          <p:cNvGrpSpPr/>
          <p:nvPr/>
        </p:nvGrpSpPr>
        <p:grpSpPr>
          <a:xfrm>
            <a:off x="276788" y="3429000"/>
            <a:ext cx="8504123" cy="2676701"/>
            <a:chOff x="206296" y="2726655"/>
            <a:chExt cx="8504123" cy="26767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104759-782A-4049-9025-8219A6E26C76}"/>
                </a:ext>
              </a:extLst>
            </p:cNvPr>
            <p:cNvSpPr txBox="1"/>
            <p:nvPr/>
          </p:nvSpPr>
          <p:spPr>
            <a:xfrm>
              <a:off x="229957" y="2726655"/>
              <a:ext cx="31373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Schwinger-</a:t>
              </a:r>
              <a:r>
                <a:rPr lang="en-US" sz="2000" dirty="0" err="1"/>
                <a:t>Keldysh</a:t>
              </a:r>
              <a:r>
                <a:rPr lang="en-US" sz="2000" dirty="0"/>
                <a:t> action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8755B3-1315-D747-98D6-9A0C21744E85}"/>
                    </a:ext>
                  </a:extLst>
                </p:cNvPr>
                <p:cNvSpPr txBox="1"/>
                <p:nvPr/>
              </p:nvSpPr>
              <p:spPr>
                <a:xfrm>
                  <a:off x="206296" y="3141212"/>
                  <a:ext cx="8504123" cy="16276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sup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=±</m:t>
                                </m:r>
                              </m:sub>
                              <m:sup/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d>
                                              <m:dPr>
                                                <m:begChr m:val="{"/>
                                                <m:endChr m:val="}"/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p>
                                                      <m:sSupPr>
                                                        <m:ctrlP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ℏ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</m:sup>
                                                    </m:sSup>
                                                  </m:num>
                                                  <m:den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𝐸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𝑐</m:t>
                                                        </m:r>
                                                      </m:sub>
                                                    </m:sSub>
                                                  </m:den>
                                                </m:f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  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acc>
                                                      <m:accPr>
                                                        <m:chr m:val="̇"/>
                                                        <m:ctrlP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accPr>
                                                      <m:e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𝜃</m:t>
                                                        </m:r>
                                                      </m:e>
                                                    </m:acc>
                                                  </m:e>
                                                  <m:sub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𝑖𝑠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f>
                                                      <m:fPr>
                                                        <m:ctrlP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fPr>
                                                      <m:num>
                                                        <m:sSup>
                                                          <m:sSupPr>
                                                            <m:ctrlPr>
                                                              <a:rPr lang="en-US" b="0" i="1" smtClean="0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pPr>
                                                          <m:e>
                                                            <m:r>
                                                              <a:rPr lang="en-US" b="0" i="1" smtClean="0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ℏ</m:t>
                                                            </m:r>
                                                          </m:e>
                                                          <m:sup>
                                                            <m:r>
                                                              <a:rPr lang="en-US" b="0" i="1" smtClean="0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2</m:t>
                                                            </m:r>
                                                          </m:sup>
                                                        </m:sSup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𝛾</m:t>
                                                        </m:r>
                                                      </m:num>
                                                      <m:den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b="0" i="1" smtClean="0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b="0" i="1" smtClean="0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𝐸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b="0" i="1" smtClean="0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𝑐</m:t>
                                                            </m:r>
                                                          </m:sub>
                                                        </m:sSub>
                                                      </m:den>
                                                    </m:f>
                                                  </m:e>
                                                </m:d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 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acc>
                                                      <m:accPr>
                                                        <m:chr m:val="̇"/>
                                                        <m:ctrlP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accPr>
                                                      <m:e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𝜃</m:t>
                                                        </m:r>
                                                      </m:e>
                                                    </m:acc>
                                                  </m:e>
                                                  <m:sub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𝑖𝑠</m:t>
                                                    </m:r>
                                                  </m:sub>
                                                </m:sSub>
                                                <m:nary>
                                                  <m:naryPr>
                                                    <m:chr m:val="∑"/>
                                                    <m:supHide m:val="on"/>
                                                    <m:ctrlP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naryPr>
                                                  <m:sub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∈</m:t>
                                                    </m:r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𝑁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</m:t>
                                                        </m:r>
                                                      </m:sub>
                                                    </m:sSub>
                                                  </m:sub>
                                                  <m:sup/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𝜉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𝑖𝑗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nary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f>
                                                  <m:fPr>
                                                    <m:ctrlP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𝚤𝑠</m:t>
                                                    </m:r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ℏ</m:t>
                                                    </m:r>
                                                  </m:num>
                                                  <m:den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b="0" i="0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Δ</m:t>
                                                    </m:r>
                                                  </m:den>
                                                </m:f>
                                                <m:nary>
                                                  <m:naryPr>
                                                    <m:chr m:val="∑"/>
                                                    <m:supHide m:val="on"/>
                                                    <m:ctrlP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naryPr>
                                                  <m:sub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∈</m:t>
                                                    </m:r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𝑛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</m:t>
                                                        </m:r>
                                                      </m:sub>
                                                    </m:sSub>
                                                  </m:sub>
                                                  <m:sup/>
                                                  <m:e>
                                                    <m:sSup>
                                                      <m:sSupPr>
                                                        <m:ctrlPr>
                                                          <a:rPr lang="en-US" i="1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d>
                                                          <m:dPr>
                                                            <m:ctrlPr>
                                                              <a:rPr lang="en-US" i="1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dPr>
                                                          <m:e>
                                                            <m:r>
                                                              <m:rPr>
                                                                <m:sty m:val="p"/>
                                                              </m:rPr>
                                                              <a:rPr lang="en-US" b="0" i="0" smtClean="0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Δ</m:t>
                                                            </m:r>
                                                            <m:sSub>
                                                              <m:sSubPr>
                                                                <m:ctrlPr>
                                                                  <a:rPr lang="en-US" b="0" i="1" smtClean="0">
                                                                    <a:solidFill>
                                                                      <a:srgbClr val="0000CC"/>
                                                                    </a:solidFill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</m:ctrlPr>
                                                              </m:sSubPr>
                                                              <m:e>
                                                                <m:r>
                                                                  <a:rPr lang="en-US" b="0" i="1" smtClean="0">
                                                                    <a:solidFill>
                                                                      <a:srgbClr val="0000CC"/>
                                                                    </a:solidFill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𝜃</m:t>
                                                                </m:r>
                                                              </m:e>
                                                              <m:sub>
                                                                <m:r>
                                                                  <a:rPr lang="en-US" b="0" i="1" smtClean="0">
                                                                    <a:solidFill>
                                                                      <a:srgbClr val="0000CC"/>
                                                                    </a:solidFill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𝑖𝑗</m:t>
                                                                </m:r>
                                                                <m:r>
                                                                  <a:rPr lang="en-US" b="0" i="1" smtClean="0">
                                                                    <a:solidFill>
                                                                      <a:srgbClr val="0000CC"/>
                                                                    </a:solidFill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,</m:t>
                                                                </m:r>
                                                                <m:r>
                                                                  <a:rPr lang="en-US" b="0" i="1" smtClean="0">
                                                                    <a:solidFill>
                                                                      <a:srgbClr val="0000CC"/>
                                                                    </a:solidFill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𝑠</m:t>
                                                                </m:r>
                                                              </m:sub>
                                                            </m:sSub>
                                                            <m:r>
                                                              <a:rPr lang="en-US" i="1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−</m:t>
                                                            </m:r>
                                                            <m:sSub>
                                                              <m:sSubPr>
                                                                <m:ctrlPr>
                                                                  <a:rPr lang="en-US" i="1">
                                                                    <a:solidFill>
                                                                      <a:srgbClr val="0000CC"/>
                                                                    </a:solidFill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</m:ctrlPr>
                                                              </m:sSubPr>
                                                              <m:e>
                                                                <m:r>
                                                                  <a:rPr lang="en-US" i="1">
                                                                    <a:solidFill>
                                                                      <a:srgbClr val="0000CC"/>
                                                                    </a:solidFill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𝜉</m:t>
                                                                </m:r>
                                                              </m:e>
                                                              <m:sub>
                                                                <m:r>
                                                                  <a:rPr lang="en-US" i="1">
                                                                    <a:solidFill>
                                                                      <a:srgbClr val="0000CC"/>
                                                                    </a:solidFill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𝑖</m:t>
                                                                </m:r>
                                                                <m:r>
                                                                  <a:rPr lang="en-US" b="0" i="1" smtClean="0">
                                                                    <a:solidFill>
                                                                      <a:srgbClr val="0000CC"/>
                                                                    </a:solidFill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𝑗</m:t>
                                                                </m:r>
                                                              </m:sub>
                                                            </m:sSub>
                                                          </m:e>
                                                        </m:d>
                                                      </m:e>
                                                      <m:sup>
                                                        <m:r>
                                                          <a:rPr lang="en-US" i="1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</m:sup>
                                                    </m:sSup>
                                                  </m:e>
                                                </m:nary>
                                              </m:e>
                                            </m:d>
                                          </m:e>
                                        </m:nary>
                                        <m: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&lt;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&gt;</m:t>
                                            </m:r>
                                          </m:sub>
                                          <m:sup/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(1−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b="0" i="0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b="0" i="0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Δ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𝑖𝑗</m:t>
                                                    </m:r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𝑠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nary>
                                      </m:e>
                                    </m:eqArr>
                                  </m:e>
                                </m:d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8755B3-1315-D747-98D6-9A0C21744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296" y="3141212"/>
                  <a:ext cx="8504123" cy="1627625"/>
                </a:xfrm>
                <a:prstGeom prst="rect">
                  <a:avLst/>
                </a:prstGeom>
                <a:blipFill>
                  <a:blip r:embed="rId9"/>
                  <a:stretch>
                    <a:fillRect t="-51163" b="-806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5900B1-9385-F04C-A48B-7A8B7466B468}"/>
                </a:ext>
              </a:extLst>
            </p:cNvPr>
            <p:cNvGrpSpPr/>
            <p:nvPr/>
          </p:nvGrpSpPr>
          <p:grpSpPr>
            <a:xfrm>
              <a:off x="229957" y="4378278"/>
              <a:ext cx="2718684" cy="1025078"/>
              <a:chOff x="229957" y="4378278"/>
              <a:chExt cx="2718684" cy="102507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9B44F06-F7A8-6446-9D8E-A24F2157E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9957" y="4378278"/>
                <a:ext cx="2718684" cy="102507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F6A81F77-4F0A-E346-BE44-033CEB62DD37}"/>
                      </a:ext>
                    </a:extLst>
                  </p:cNvPr>
                  <p:cNvSpPr/>
                  <p:nvPr/>
                </p:nvSpPr>
                <p:spPr>
                  <a:xfrm>
                    <a:off x="2278967" y="4868333"/>
                    <a:ext cx="464233" cy="2189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F6A81F77-4F0A-E346-BE44-033CEB62DD3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8967" y="4868333"/>
                    <a:ext cx="464233" cy="21895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5263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BC690E-D6BC-BE41-BC7E-71586504B3E5}"/>
                  </a:ext>
                </a:extLst>
              </p:cNvPr>
              <p:cNvSpPr txBox="1"/>
              <p:nvPr/>
            </p:nvSpPr>
            <p:spPr>
              <a:xfrm>
                <a:off x="417465" y="2129158"/>
                <a:ext cx="6135847" cy="1113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>
                    <a:latin typeface="+mj-lt"/>
                  </a:rPr>
                  <a:t>Generating function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𝚤𝑆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</m:oMath>
                  </m:oMathPara>
                </a14:m>
                <a:endParaRPr lang="en-US" sz="2000" b="0" i="1" dirty="0">
                  <a:solidFill>
                    <a:srgbClr val="00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   </a:t>
                </a:r>
                <a:r>
                  <a:rPr lang="en-US" sz="2000" dirty="0"/>
                  <a:t>Born probability of </a:t>
                </a:r>
                <a:r>
                  <a:rPr lang="en-US" sz="2000" dirty="0">
                    <a:solidFill>
                      <a:srgbClr val="FF0000"/>
                    </a:solidFill>
                  </a:rPr>
                  <a:t>the quantum trajectory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BC690E-D6BC-BE41-BC7E-71586504B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5" y="2129158"/>
                <a:ext cx="6135847" cy="1113062"/>
              </a:xfrm>
              <a:prstGeom prst="rect">
                <a:avLst/>
              </a:prstGeom>
              <a:blipFill>
                <a:blip r:embed="rId13"/>
                <a:stretch>
                  <a:fillRect l="-2479" t="-8046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919FB9-65C3-0548-9320-C53091187955}"/>
                  </a:ext>
                </a:extLst>
              </p:cNvPr>
              <p:cNvSpPr txBox="1"/>
              <p:nvPr/>
            </p:nvSpPr>
            <p:spPr>
              <a:xfrm>
                <a:off x="540610" y="6120091"/>
                <a:ext cx="57944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Assume long-time steady-state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919FB9-65C3-0548-9320-C53091187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10" y="6120091"/>
                <a:ext cx="5794471" cy="400110"/>
              </a:xfrm>
              <a:prstGeom prst="rect">
                <a:avLst/>
              </a:prstGeom>
              <a:blipFill>
                <a:blip r:embed="rId14"/>
                <a:stretch>
                  <a:fillRect l="-1094"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20814E9-986C-53F4-A56E-7CB86CD9AB69}"/>
              </a:ext>
            </a:extLst>
          </p:cNvPr>
          <p:cNvSpPr txBox="1"/>
          <p:nvPr/>
        </p:nvSpPr>
        <p:spPr>
          <a:xfrm>
            <a:off x="300449" y="47864"/>
            <a:ext cx="3863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Schwinger-</a:t>
            </a:r>
            <a:r>
              <a:rPr lang="en-US" sz="2000" dirty="0" err="1">
                <a:solidFill>
                  <a:srgbClr val="FF0000"/>
                </a:solidFill>
              </a:rPr>
              <a:t>Keldysh</a:t>
            </a:r>
            <a:r>
              <a:rPr lang="en-US" sz="2000" dirty="0">
                <a:solidFill>
                  <a:srgbClr val="FF0000"/>
                </a:solidFill>
              </a:rPr>
              <a:t> path integral</a:t>
            </a:r>
          </a:p>
        </p:txBody>
      </p:sp>
    </p:spTree>
    <p:extLst>
      <p:ext uri="{BB962C8B-B14F-4D97-AF65-F5344CB8AC3E}">
        <p14:creationId xmlns:p14="http://schemas.microsoft.com/office/powerpoint/2010/main" val="10755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FA38B8-9322-014D-859A-C6F02FE1C75A}"/>
              </a:ext>
            </a:extLst>
          </p:cNvPr>
          <p:cNvSpPr txBox="1"/>
          <p:nvPr/>
        </p:nvSpPr>
        <p:spPr>
          <a:xfrm>
            <a:off x="396480" y="140256"/>
            <a:ext cx="8190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Self-consistent harmonic approximation (SCHA) for steady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85B202-C6FC-6245-9925-DD01097416FF}"/>
                  </a:ext>
                </a:extLst>
              </p:cNvPr>
              <p:cNvSpPr txBox="1"/>
              <p:nvPr/>
            </p:nvSpPr>
            <p:spPr>
              <a:xfrm>
                <a:off x="277473" y="1020623"/>
                <a:ext cx="8491812" cy="1627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=±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d>
                                            <m:dPr>
                                              <m:begChr m:val="{"/>
                                              <m:endChr m:val="}"/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p>
                                                    <m:sSup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ℏ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p>
                                                  </m:sSup>
                                                </m:num>
                                                <m:den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𝐸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𝑐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  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acc>
                                                    <m:accPr>
                                                      <m:chr m:val="̇"/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𝑖𝑠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f>
                                                    <m:f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rgbClr val="0000CC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rgbClr val="0000CC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ℏ</m:t>
                                                          </m:r>
                                                        </m:e>
                                                        <m:sup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rgbClr val="0000CC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2</m:t>
                                                          </m:r>
                                                        </m:sup>
                                                      </m:sSup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𝛾</m:t>
                                                      </m:r>
                                                    </m:num>
                                                    <m:den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b="0" i="1" smtClean="0">
                                                              <a:solidFill>
                                                                <a:srgbClr val="0000CC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rgbClr val="0000CC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𝐸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b="0" i="1" smtClean="0">
                                                              <a:solidFill>
                                                                <a:srgbClr val="0000CC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𝑐</m:t>
                                                          </m:r>
                                                        </m:sub>
                                                      </m:sSub>
                                                    </m:den>
                                                  </m:f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̇"/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𝑖𝑠</m:t>
                                                  </m:r>
                                                </m:sub>
                                              </m:sSub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∈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𝑁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𝑁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sub>
                                                <m:sup/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𝜉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𝑖𝑗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nary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𝚤𝑠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ℏ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b="0" i="0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Δ</m:t>
                                                  </m:r>
                                                </m:den>
                                              </m:f>
                                              <m:nary>
                                                <m:naryPr>
                                                  <m:chr m:val="∑"/>
                                                  <m:supHide m:val="on"/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∈</m:t>
                                                  </m:r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𝑛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sub>
                                                <m:sup/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i="1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d>
                                                        <m:dPr>
                                                          <m:ctrlPr>
                                                            <a:rPr lang="en-US" i="1">
                                                              <a:solidFill>
                                                                <a:srgbClr val="0000CC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m:rPr>
                                                              <m:sty m:val="p"/>
                                                            </m:rPr>
                                                            <a:rPr lang="en-US" b="0" i="0" smtClean="0">
                                                              <a:solidFill>
                                                                <a:srgbClr val="0000CC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Δ</m:t>
                                                          </m:r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b="0" i="1" smtClean="0">
                                                                  <a:solidFill>
                                                                    <a:srgbClr val="0000CC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rgbClr val="0000CC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𝜃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rgbClr val="0000CC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𝑖𝑗𝑠</m:t>
                                                              </m:r>
                                                            </m:sub>
                                                          </m:sSub>
                                                          <m:r>
                                                            <a:rPr lang="en-US" i="1">
                                                              <a:solidFill>
                                                                <a:srgbClr val="0000CC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−</m:t>
                                                          </m:r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i="1">
                                                                  <a:solidFill>
                                                                    <a:srgbClr val="0000CC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i="1">
                                                                  <a:solidFill>
                                                                    <a:srgbClr val="0000CC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𝜉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i="1">
                                                                  <a:solidFill>
                                                                    <a:srgbClr val="0000CC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  <m:r>
                                                                <a:rPr lang="en-US" b="0" i="1" smtClean="0">
                                                                  <a:solidFill>
                                                                    <a:srgbClr val="0000CC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𝑗</m:t>
                                                              </m:r>
                                                            </m:sub>
                                                          </m:sSub>
                                                        </m:e>
                                                      </m:d>
                                                    </m:e>
                                                    <m:sup>
                                                      <m:r>
                                                        <a:rPr lang="en-US" i="1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nary>
                                            </m:e>
                                          </m:d>
                                        </m:e>
                                      </m:nary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&lt;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&gt;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nary>
                                    </m:e>
                                  </m:eqAr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85B202-C6FC-6245-9925-DD0109741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73" y="1020623"/>
                <a:ext cx="8491812" cy="1627625"/>
              </a:xfrm>
              <a:prstGeom prst="rect">
                <a:avLst/>
              </a:prstGeom>
              <a:blipFill>
                <a:blip r:embed="rId2"/>
                <a:stretch>
                  <a:fillRect t="-50769" b="-7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5F8BD89-DC90-CC42-A00A-F6959931E1F4}"/>
              </a:ext>
            </a:extLst>
          </p:cNvPr>
          <p:cNvSpPr txBox="1"/>
          <p:nvPr/>
        </p:nvSpPr>
        <p:spPr>
          <a:xfrm>
            <a:off x="396480" y="571143"/>
            <a:ext cx="3259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Variational harmonic 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BDECD2-B6DA-1341-8334-5A2DF57CF4CA}"/>
                  </a:ext>
                </a:extLst>
              </p:cNvPr>
              <p:cNvSpPr txBox="1"/>
              <p:nvPr/>
            </p:nvSpPr>
            <p:spPr>
              <a:xfrm>
                <a:off x="277473" y="2651770"/>
                <a:ext cx="3544112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Variational parameter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BDECD2-B6DA-1341-8334-5A2DF57CF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73" y="2651770"/>
                <a:ext cx="3544112" cy="424796"/>
              </a:xfrm>
              <a:prstGeom prst="rect">
                <a:avLst/>
              </a:prstGeom>
              <a:blipFill>
                <a:blip r:embed="rId3"/>
                <a:stretch>
                  <a:fillRect l="-1786"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71D53E-79C1-324E-9D26-E491A8116D97}"/>
                  </a:ext>
                </a:extLst>
              </p:cNvPr>
              <p:cNvSpPr txBox="1"/>
              <p:nvPr/>
            </p:nvSpPr>
            <p:spPr>
              <a:xfrm>
                <a:off x="151559" y="3179298"/>
                <a:ext cx="7225889" cy="417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Variational principle – Maximize Born probability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71D53E-79C1-324E-9D26-E491A8116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59" y="3179298"/>
                <a:ext cx="7225889" cy="417358"/>
              </a:xfrm>
              <a:prstGeom prst="rect">
                <a:avLst/>
              </a:prstGeom>
              <a:blipFill>
                <a:blip r:embed="rId4"/>
                <a:stretch>
                  <a:fillRect l="-1054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C12502-D961-AB4E-9498-9866D09CA1BB}"/>
                  </a:ext>
                </a:extLst>
              </p:cNvPr>
              <p:cNvSpPr txBox="1"/>
              <p:nvPr/>
            </p:nvSpPr>
            <p:spPr>
              <a:xfrm>
                <a:off x="2961249" y="3658188"/>
                <a:ext cx="4117666" cy="522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C12502-D961-AB4E-9498-9866D09CA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1249" y="3658188"/>
                <a:ext cx="4117666" cy="522579"/>
              </a:xfrm>
              <a:prstGeom prst="rect">
                <a:avLst/>
              </a:prstGeom>
              <a:blipFill>
                <a:blip r:embed="rId5"/>
                <a:stretch>
                  <a:fillRect l="-615" t="-2439" r="-1538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6D8BBF-1966-8C4A-A4C8-6C6CE7B00839}"/>
                  </a:ext>
                </a:extLst>
              </p:cNvPr>
              <p:cNvSpPr txBox="1"/>
              <p:nvPr/>
            </p:nvSpPr>
            <p:spPr>
              <a:xfrm>
                <a:off x="296438" y="4371794"/>
                <a:ext cx="8634480" cy="38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/>
                  <a:t>Trajectory averaged self-consistency condition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 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unc>
                              <m:funcPr>
                                <m:ctrlP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)⟩</m:t>
                                </m:r>
                              </m:e>
                            </m:func>
                          </m:e>
                          <m:sub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ba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6D8BBF-1966-8C4A-A4C8-6C6CE7B00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38" y="4371794"/>
                <a:ext cx="8634480" cy="383888"/>
              </a:xfrm>
              <a:prstGeom prst="rect">
                <a:avLst/>
              </a:prstGeom>
              <a:blipFill>
                <a:blip r:embed="rId6"/>
                <a:stretch>
                  <a:fillRect l="-1762" t="-9677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AAF7066-AC2F-484D-B46E-4AC4207BE9FA}"/>
              </a:ext>
            </a:extLst>
          </p:cNvPr>
          <p:cNvGrpSpPr/>
          <p:nvPr/>
        </p:nvGrpSpPr>
        <p:grpSpPr>
          <a:xfrm>
            <a:off x="87678" y="4895284"/>
            <a:ext cx="8083430" cy="1804678"/>
            <a:chOff x="87678" y="4895284"/>
            <a:chExt cx="8083430" cy="180467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6AF027-393B-BE44-BA67-559A22C8C1B1}"/>
                </a:ext>
              </a:extLst>
            </p:cNvPr>
            <p:cNvSpPr txBox="1"/>
            <p:nvPr/>
          </p:nvSpPr>
          <p:spPr>
            <a:xfrm>
              <a:off x="87678" y="4895284"/>
              <a:ext cx="50529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For steady state averaged over trajectories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9C44717-9545-0841-8E85-EC7521222320}"/>
                    </a:ext>
                  </a:extLst>
                </p:cNvPr>
                <p:cNvSpPr txBox="1"/>
                <p:nvPr/>
              </p:nvSpPr>
              <p:spPr>
                <a:xfrm>
                  <a:off x="5256720" y="4945096"/>
                  <a:ext cx="2914388" cy="7758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func>
                          <m:func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bar>
                                      <m:barPr>
                                        <m:pos m:val="top"/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begChr m:val="⟨"/>
                                                <m:endChr m:val="⟩"/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000" b="0" i="0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Δ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𝑖𝑗</m:t>
                                                    </m:r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,</m:t>
                                                    </m:r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𝑠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  <m:d>
                                                  <m:dPr>
                                                    <m:ctrlP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sub>
                                        </m:sSub>
                                      </m:e>
                                    </m:ba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9C44717-9545-0841-8E85-EC75212223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720" y="4945096"/>
                  <a:ext cx="2914388" cy="775853"/>
                </a:xfrm>
                <a:prstGeom prst="rect">
                  <a:avLst/>
                </a:prstGeom>
                <a:blipFill>
                  <a:blip r:embed="rId7"/>
                  <a:stretch>
                    <a:fillRect l="-1304"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5E576B-DC28-0A4A-94AE-AED4852775E6}"/>
                    </a:ext>
                  </a:extLst>
                </p:cNvPr>
                <p:cNvSpPr txBox="1"/>
                <p:nvPr/>
              </p:nvSpPr>
              <p:spPr>
                <a:xfrm>
                  <a:off x="271153" y="5992076"/>
                  <a:ext cx="538019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Superfluid stiffness 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≠0 ⇒</m:t>
                      </m:r>
                    </m:oMath>
                  </a14:m>
                  <a:r>
                    <a:rPr lang="en-US" sz="2000" dirty="0"/>
                    <a:t> Superconductor</a:t>
                  </a:r>
                </a:p>
                <a:p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=0   ⇒</m:t>
                      </m:r>
                    </m:oMath>
                  </a14:m>
                  <a:r>
                    <a:rPr lang="en-US" sz="2000" dirty="0"/>
                    <a:t> Insulator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5E576B-DC28-0A4A-94AE-AED4852775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153" y="5992076"/>
                  <a:ext cx="5380191" cy="707886"/>
                </a:xfrm>
                <a:prstGeom prst="rect">
                  <a:avLst/>
                </a:prstGeom>
                <a:blipFill>
                  <a:blip r:embed="rId8"/>
                  <a:stretch>
                    <a:fillRect l="-941" t="-5263" b="-12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954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F0AFE0-993C-5149-A3FB-A725C36EA5BA}"/>
              </a:ext>
            </a:extLst>
          </p:cNvPr>
          <p:cNvGrpSpPr/>
          <p:nvPr/>
        </p:nvGrpSpPr>
        <p:grpSpPr>
          <a:xfrm>
            <a:off x="148467" y="1077946"/>
            <a:ext cx="8840882" cy="1458558"/>
            <a:chOff x="151559" y="5184781"/>
            <a:chExt cx="8840882" cy="14585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7ED167-94D3-E845-B5D4-54C5CBBCFE2D}"/>
                </a:ext>
              </a:extLst>
            </p:cNvPr>
            <p:cNvSpPr txBox="1"/>
            <p:nvPr/>
          </p:nvSpPr>
          <p:spPr>
            <a:xfrm>
              <a:off x="151559" y="5184781"/>
              <a:ext cx="88408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Observables averaged over </a:t>
              </a:r>
              <a:r>
                <a:rPr lang="en-US" sz="2000" dirty="0">
                  <a:solidFill>
                    <a:srgbClr val="FF0000"/>
                  </a:solidFill>
                </a:rPr>
                <a:t>measurement outcomes or quantum trajectories</a:t>
              </a:r>
            </a:p>
            <a:p>
              <a:r>
                <a:rPr lang="en-US" sz="2000" dirty="0">
                  <a:solidFill>
                    <a:srgbClr val="178221"/>
                  </a:solidFill>
                </a:rPr>
                <a:t>(Lindblad evolution)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35BB85C-0998-E54D-A043-8E0A7DA34C7D}"/>
                    </a:ext>
                  </a:extLst>
                </p:cNvPr>
                <p:cNvSpPr txBox="1"/>
                <p:nvPr/>
              </p:nvSpPr>
              <p:spPr>
                <a:xfrm>
                  <a:off x="1137385" y="6208733"/>
                  <a:ext cx="2990306" cy="4346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ba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sz="20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sz="20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𝑖𝑆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a14:m>
                  <a:r>
                    <a:rPr lang="en-US" sz="2000" dirty="0">
                      <a:solidFill>
                        <a:srgbClr val="0000CC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0F8BA95-0661-F344-A3A9-9C5975923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385" y="6208733"/>
                  <a:ext cx="2990306" cy="434606"/>
                </a:xfrm>
                <a:prstGeom prst="rect">
                  <a:avLst/>
                </a:prstGeom>
                <a:blipFill>
                  <a:blip r:embed="rId7"/>
                  <a:stretch>
                    <a:fillRect l="-3814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689D1E-F6AB-054E-84A3-8B214D9F642C}"/>
                  </a:ext>
                </a:extLst>
              </p:cNvPr>
              <p:cNvSpPr txBox="1"/>
              <p:nvPr/>
            </p:nvSpPr>
            <p:spPr>
              <a:xfrm>
                <a:off x="148467" y="189841"/>
                <a:ext cx="7351243" cy="1066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Trajectory averaged generating function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b="0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𝑖𝑆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sup>
                    </m:sSup>
                  </m:oMath>
                </a14:m>
                <a:endParaRPr lang="en-US" sz="2000" i="1" dirty="0">
                  <a:solidFill>
                    <a:srgbClr val="0000CC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b="0" dirty="0">
                    <a:solidFill>
                      <a:srgbClr val="0000CC"/>
                    </a:solidFill>
                    <a:ea typeface="Cambria Math" panose="02040503050406030204" pitchFamily="18" charset="0"/>
                  </a:rPr>
                  <a:t>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=∫</m:t>
                    </m:r>
                    <m:r>
                      <a:rPr lang="en-US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sup>
                    </m:sSup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>
                  <a:solidFill>
                    <a:srgbClr val="0000CC"/>
                  </a:solidFill>
                  <a:ea typeface="Cambria Math" panose="02040503050406030204" pitchFamily="18" charset="0"/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689D1E-F6AB-054E-84A3-8B214D9F6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67" y="189841"/>
                <a:ext cx="7351243" cy="1066767"/>
              </a:xfrm>
              <a:prstGeom prst="rect">
                <a:avLst/>
              </a:prstGeom>
              <a:blipFill>
                <a:blip r:embed="rId8"/>
                <a:stretch>
                  <a:fillRect l="-1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72EC40D8-653B-7948-BF83-63B37A6FCB7A}"/>
              </a:ext>
            </a:extLst>
          </p:cNvPr>
          <p:cNvGrpSpPr/>
          <p:nvPr/>
        </p:nvGrpSpPr>
        <p:grpSpPr>
          <a:xfrm>
            <a:off x="101074" y="2715054"/>
            <a:ext cx="8506037" cy="3695639"/>
            <a:chOff x="101074" y="2715054"/>
            <a:chExt cx="8506037" cy="36956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8719205-8E1C-5F46-949C-138C371F72DF}"/>
                    </a:ext>
                  </a:extLst>
                </p:cNvPr>
                <p:cNvSpPr txBox="1"/>
                <p:nvPr/>
              </p:nvSpPr>
              <p:spPr>
                <a:xfrm>
                  <a:off x="248028" y="3465726"/>
                  <a:ext cx="8359083" cy="7877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000" b="1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b>
                          <m:sup/>
                          <m:e>
                            <m:nary>
                              <m:nary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d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d>
                                        </m:e>
                                      </m:mr>
                                    </m:m>
                                  </m:e>
                                </m:d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["/>
                                                  <m:endChr m:val="]"/>
                                                  <m:ctrlPr>
                                                    <a:rPr lang="en-US" sz="2000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2000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𝐺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−1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d>
                                        </m:e>
                                      </m:mr>
                                      <m:m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["/>
                                                  <m:endChr m:val="]"/>
                                                  <m:ctrlPr>
                                                    <a:rPr lang="en-US" sz="2000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2000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𝐺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−1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d>
                                        </m:e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["/>
                                                  <m:endChr m:val="]"/>
                                                  <m:ctrlPr>
                                                    <a:rPr lang="en-US" sz="2000" b="0" i="1" smtClean="0">
                                                      <a:solidFill>
                                                        <a:srgbClr val="0000CC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2000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𝐺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rgbClr val="0000CC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−1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𝐾</m:t>
                                              </m:r>
                                            </m:sup>
                                          </m:sSup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d>
                                        </m:e>
                                      </m:mr>
                                    </m:m>
                                  </m:e>
                                </m:d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d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</m:d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8719205-8E1C-5F46-949C-138C371F72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028" y="3465726"/>
                  <a:ext cx="8359083" cy="787780"/>
                </a:xfrm>
                <a:prstGeom prst="rect">
                  <a:avLst/>
                </a:prstGeom>
                <a:blipFill>
                  <a:blip r:embed="rId9"/>
                  <a:stretch>
                    <a:fillRect t="-160317" b="-2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EE4EC9-DD11-BC48-9EEA-CBBE10047761}"/>
                </a:ext>
              </a:extLst>
            </p:cNvPr>
            <p:cNvSpPr txBox="1"/>
            <p:nvPr/>
          </p:nvSpPr>
          <p:spPr>
            <a:xfrm>
              <a:off x="101074" y="2715054"/>
              <a:ext cx="68998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Effective self-consistent harmonic action in the steady state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4CEFCD7-A690-DF48-AD34-85F2DCF7E4E7}"/>
                    </a:ext>
                  </a:extLst>
                </p:cNvPr>
                <p:cNvSpPr/>
                <p:nvPr/>
              </p:nvSpPr>
              <p:spPr>
                <a:xfrm>
                  <a:off x="300545" y="4610392"/>
                  <a:ext cx="4978094" cy="18003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±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±</m:t>
                                    </m:r>
                                  </m:sup>
                                </m:sSup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𝑖𝐾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ℏ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4CEFCD7-A690-DF48-AD34-85F2DCF7E4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545" y="4610392"/>
                  <a:ext cx="4978094" cy="180030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56DB7B-6EC2-354C-9B09-2EF4E9E60E77}"/>
                </a:ext>
              </a:extLst>
            </p:cNvPr>
            <p:cNvSpPr txBox="1"/>
            <p:nvPr/>
          </p:nvSpPr>
          <p:spPr>
            <a:xfrm>
              <a:off x="5646882" y="4604068"/>
              <a:ext cx="20505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Causal 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817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7E514B-F5CD-CD45-82F7-0D2575B5B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063" y="230372"/>
            <a:ext cx="3355438" cy="3546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E80509-A369-3E46-AAE5-F5168E3C9E56}"/>
              </a:ext>
            </a:extLst>
          </p:cNvPr>
          <p:cNvSpPr txBox="1"/>
          <p:nvPr/>
        </p:nvSpPr>
        <p:spPr>
          <a:xfrm>
            <a:off x="428044" y="41026"/>
            <a:ext cx="7893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SC-Insulator transition in monitored Josephson junction array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and phase diagram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451FA-9B58-6946-A42F-8BD89B6F1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44" y="992351"/>
            <a:ext cx="4143956" cy="12446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2DE8525-E045-6E4B-A099-E122F56DBE0E}"/>
              </a:ext>
            </a:extLst>
          </p:cNvPr>
          <p:cNvGrpSpPr/>
          <p:nvPr/>
        </p:nvGrpSpPr>
        <p:grpSpPr>
          <a:xfrm>
            <a:off x="122248" y="2453564"/>
            <a:ext cx="8627614" cy="4228226"/>
            <a:chOff x="122248" y="2453564"/>
            <a:chExt cx="8627614" cy="42282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F6E1EC-1F09-5344-887D-A0DA64AB55FE}"/>
                </a:ext>
              </a:extLst>
            </p:cNvPr>
            <p:cNvGrpSpPr/>
            <p:nvPr/>
          </p:nvGrpSpPr>
          <p:grpSpPr>
            <a:xfrm>
              <a:off x="2214264" y="2453564"/>
              <a:ext cx="6535598" cy="4228226"/>
              <a:chOff x="2214264" y="2453564"/>
              <a:chExt cx="6535598" cy="422822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98E704-23A5-C343-A829-C82D92135DA2}"/>
                  </a:ext>
                </a:extLst>
              </p:cNvPr>
              <p:cNvSpPr/>
              <p:nvPr/>
            </p:nvSpPr>
            <p:spPr>
              <a:xfrm>
                <a:off x="2214264" y="6220125"/>
                <a:ext cx="65355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Reentrant superconductor-insulator transitions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AB8FE78-9BD9-BC49-B476-2F45AC8ADA5E}"/>
                  </a:ext>
                </a:extLst>
              </p:cNvPr>
              <p:cNvCxnSpPr/>
              <p:nvPr/>
            </p:nvCxnSpPr>
            <p:spPr>
              <a:xfrm>
                <a:off x="6302326" y="2453564"/>
                <a:ext cx="2447536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B8977A-A1B5-AB4E-B3F5-4E20C0357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248" y="3776770"/>
              <a:ext cx="3437366" cy="18091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813B90-E27F-F346-8139-BF01BFD10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614" y="3853904"/>
              <a:ext cx="3437366" cy="1732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43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3B0FC2-BA0A-554F-B2DB-E64F0C9498D6}"/>
              </a:ext>
            </a:extLst>
          </p:cNvPr>
          <p:cNvSpPr txBox="1"/>
          <p:nvPr/>
        </p:nvSpPr>
        <p:spPr>
          <a:xfrm>
            <a:off x="131707" y="114377"/>
            <a:ext cx="72749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the monitored JJA very different from dissipative JJA?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775C21-0CFD-8E49-825E-B2A74A1B6A50}"/>
                  </a:ext>
                </a:extLst>
              </p:cNvPr>
              <p:cNvSpPr txBox="1"/>
              <p:nvPr/>
            </p:nvSpPr>
            <p:spPr>
              <a:xfrm>
                <a:off x="131707" y="570023"/>
                <a:ext cx="9127499" cy="73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Trajectory averaged Green’s function for non-equilibrium steady state </a:t>
                </a:r>
                <a:r>
                  <a:rPr lang="en-US" sz="2000" dirty="0">
                    <a:solidFill>
                      <a:srgbClr val="0000CC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) </a:t>
                </a:r>
              </a:p>
              <a:p>
                <a:r>
                  <a:rPr lang="en-US" sz="2000" dirty="0"/>
                  <a:t>and effective temperature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775C21-0CFD-8E49-825E-B2A74A1B6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07" y="570023"/>
                <a:ext cx="9127499" cy="732508"/>
              </a:xfrm>
              <a:prstGeom prst="rect">
                <a:avLst/>
              </a:prstGeom>
              <a:blipFill>
                <a:blip r:embed="rId2"/>
                <a:stretch>
                  <a:fillRect l="-556" t="-3390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669ED7-E9B3-CF4B-8152-16CAC6DA9F1C}"/>
                  </a:ext>
                </a:extLst>
              </p:cNvPr>
              <p:cNvSpPr txBox="1"/>
              <p:nvPr/>
            </p:nvSpPr>
            <p:spPr>
              <a:xfrm>
                <a:off x="662840" y="1420221"/>
                <a:ext cx="3258584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669ED7-E9B3-CF4B-8152-16CAC6DA9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40" y="1420221"/>
                <a:ext cx="3258584" cy="616387"/>
              </a:xfrm>
              <a:prstGeom prst="rect">
                <a:avLst/>
              </a:prstGeom>
              <a:blipFill>
                <a:blip r:embed="rId3"/>
                <a:stretch>
                  <a:fillRect l="-775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6F84153-2782-7040-BD35-1EFA6B8BC0BA}"/>
              </a:ext>
            </a:extLst>
          </p:cNvPr>
          <p:cNvSpPr txBox="1"/>
          <p:nvPr/>
        </p:nvSpPr>
        <p:spPr>
          <a:xfrm>
            <a:off x="4422993" y="1482742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Causal structure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84A5F5-D603-444C-A77F-3B1374FADCB6}"/>
              </a:ext>
            </a:extLst>
          </p:cNvPr>
          <p:cNvGrpSpPr/>
          <p:nvPr/>
        </p:nvGrpSpPr>
        <p:grpSpPr>
          <a:xfrm>
            <a:off x="118486" y="2273491"/>
            <a:ext cx="9084319" cy="724757"/>
            <a:chOff x="118486" y="2273491"/>
            <a:chExt cx="9084319" cy="7247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AC4305F-664B-0542-8787-5E16B86C58F9}"/>
                    </a:ext>
                  </a:extLst>
                </p:cNvPr>
                <p:cNvSpPr txBox="1"/>
                <p:nvPr/>
              </p:nvSpPr>
              <p:spPr>
                <a:xfrm>
                  <a:off x="118486" y="2403369"/>
                  <a:ext cx="13903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SCHA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US" sz="2000" dirty="0">
                      <a:solidFill>
                        <a:srgbClr val="FF0000"/>
                      </a:solidFill>
                    </a:rPr>
                    <a:t>   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AC4305F-664B-0542-8787-5E16B86C58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486" y="2403369"/>
                  <a:ext cx="1390381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3604" t="-6061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6242E07-D7E6-804E-8333-D97573BA4C06}"/>
                    </a:ext>
                  </a:extLst>
                </p:cNvPr>
                <p:cNvSpPr txBox="1"/>
                <p:nvPr/>
              </p:nvSpPr>
              <p:spPr>
                <a:xfrm>
                  <a:off x="1211896" y="2273491"/>
                  <a:ext cx="4285340" cy="7101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func>
                          <m:func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bar>
                                  <m:barPr>
                                    <m:pos m:val="top"/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±</m:t>
                                                    </m:r>
                                                  </m:sub>
                                                </m:sSub>
                                                <m:d>
                                                  <m:dPr>
                                                    <m:ctrlP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+1,±</m:t>
                                                    </m:r>
                                                  </m:sub>
                                                </m:sSub>
                                                <m:d>
                                                  <m:dPr>
                                                    <m:ctrlP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ba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6242E07-D7E6-804E-8333-D97573BA4C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1896" y="2273491"/>
                  <a:ext cx="4285340" cy="710131"/>
                </a:xfrm>
                <a:prstGeom prst="rect">
                  <a:avLst/>
                </a:prstGeom>
                <a:blipFill>
                  <a:blip r:embed="rId5"/>
                  <a:stretch>
                    <a:fillRect l="-2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A639428-F51C-0542-9CF6-B0E7DA5BBF2A}"/>
                    </a:ext>
                  </a:extLst>
                </p:cNvPr>
                <p:cNvSpPr txBox="1"/>
                <p:nvPr/>
              </p:nvSpPr>
              <p:spPr>
                <a:xfrm>
                  <a:off x="5789435" y="2301198"/>
                  <a:ext cx="3413370" cy="6970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2000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sz="2000" b="0" i="1" smtClean="0">
                            <a:solidFill>
                              <a:srgbClr val="17822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000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  <m:t>𝑑𝐷</m:t>
                            </m:r>
                          </m:den>
                        </m:f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17822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rgbClr val="17822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17822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d>
                        <m:r>
                          <a:rPr lang="en-US" sz="2000" b="0" i="1" smtClean="0">
                            <a:solidFill>
                              <a:srgbClr val="178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solidFill>
                                      <a:srgbClr val="17822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17822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rgbClr val="17822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17822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rgbClr val="17822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A639428-F51C-0542-9CF6-B0E7DA5BBF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9435" y="2301198"/>
                  <a:ext cx="3413370" cy="697050"/>
                </a:xfrm>
                <a:prstGeom prst="rect">
                  <a:avLst/>
                </a:prstGeom>
                <a:blipFill>
                  <a:blip r:embed="rId6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0624D4-9478-C948-9315-E31AC245BB33}"/>
              </a:ext>
            </a:extLst>
          </p:cNvPr>
          <p:cNvGrpSpPr/>
          <p:nvPr/>
        </p:nvGrpSpPr>
        <p:grpSpPr>
          <a:xfrm>
            <a:off x="428668" y="4713044"/>
            <a:ext cx="8360542" cy="2108575"/>
            <a:chOff x="428668" y="4713044"/>
            <a:chExt cx="8360542" cy="210857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4AD12F-D110-5945-BB8B-D3A9099FE388}"/>
                </a:ext>
              </a:extLst>
            </p:cNvPr>
            <p:cNvGrpSpPr/>
            <p:nvPr/>
          </p:nvGrpSpPr>
          <p:grpSpPr>
            <a:xfrm>
              <a:off x="445030" y="4713044"/>
              <a:ext cx="8344180" cy="1281607"/>
              <a:chOff x="445030" y="4713044"/>
              <a:chExt cx="8344180" cy="128160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684E84A-2BB8-6A4A-8644-7AD95DE9CFEF}"/>
                      </a:ext>
                    </a:extLst>
                  </p:cNvPr>
                  <p:cNvSpPr txBox="1"/>
                  <p:nvPr/>
                </p:nvSpPr>
                <p:spPr>
                  <a:xfrm>
                    <a:off x="2597649" y="4713044"/>
                    <a:ext cx="2047612" cy="121148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  <a:endParaRPr lang="en-US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684E84A-2BB8-6A4A-8644-7AD95DE9CF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97649" y="4713044"/>
                    <a:ext cx="2047612" cy="121148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52" r="-3086" b="-52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7756399-70DC-5A49-A86F-97C607FFA2D4}"/>
                  </a:ext>
                </a:extLst>
              </p:cNvPr>
              <p:cNvSpPr/>
              <p:nvPr/>
            </p:nvSpPr>
            <p:spPr>
              <a:xfrm>
                <a:off x="445030" y="5286765"/>
                <a:ext cx="156485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178221"/>
                    </a:solidFill>
                  </a:rPr>
                  <a:t>Effective </a:t>
                </a:r>
              </a:p>
              <a:p>
                <a:r>
                  <a:rPr lang="en-US" sz="2000" dirty="0">
                    <a:solidFill>
                      <a:srgbClr val="178221"/>
                    </a:solidFill>
                  </a:rPr>
                  <a:t>temperature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DA87C4D-7FB0-1644-92A6-C476C3431A5F}"/>
                      </a:ext>
                    </a:extLst>
                  </p:cNvPr>
                  <p:cNvSpPr txBox="1"/>
                  <p:nvPr/>
                </p:nvSpPr>
                <p:spPr>
                  <a:xfrm>
                    <a:off x="5381229" y="4953357"/>
                    <a:ext cx="2372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</m:oMath>
                      </m:oMathPara>
                    </a14:m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DA87C4D-7FB0-1644-92A6-C476C3431A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1229" y="4953357"/>
                    <a:ext cx="23724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526" r="-1052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7BEE2345-C20A-8D44-A6AE-6CB0A6656AB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6411" y="4979429"/>
                    <a:ext cx="2732799" cy="5318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coth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≃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+⋯</m:t>
                              </m:r>
                            </m:e>
                          </m:func>
                        </m:oMath>
                      </m:oMathPara>
                    </a14:m>
                    <a:endParaRPr lang="en-US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7BEE2345-C20A-8D44-A6AE-6CB0A6656A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6411" y="4979429"/>
                    <a:ext cx="2732799" cy="53181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389" b="-1162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BFAC25-FB06-9D42-96D9-0A98D7FEB517}"/>
                </a:ext>
              </a:extLst>
            </p:cNvPr>
            <p:cNvGrpSpPr/>
            <p:nvPr/>
          </p:nvGrpSpPr>
          <p:grpSpPr>
            <a:xfrm>
              <a:off x="428668" y="6024600"/>
              <a:ext cx="7955484" cy="797019"/>
              <a:chOff x="428668" y="6024600"/>
              <a:chExt cx="7955484" cy="79701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940DB858-BD5D-144E-A50A-49842847D430}"/>
                      </a:ext>
                    </a:extLst>
                  </p:cNvPr>
                  <p:cNvSpPr txBox="1"/>
                  <p:nvPr/>
                </p:nvSpPr>
                <p:spPr>
                  <a:xfrm>
                    <a:off x="428668" y="6293653"/>
                    <a:ext cx="18869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→0</m:t>
                        </m:r>
                      </m:oMath>
                    </a14:m>
                    <a:r>
                      <a:rPr lang="en-US" dirty="0">
                        <a:solidFill>
                          <a:srgbClr val="0000CC"/>
                        </a:solidFill>
                      </a:rPr>
                      <a:t>  </a:t>
                    </a:r>
                    <a:r>
                      <a:rPr lang="en-US" dirty="0"/>
                      <a:t>or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</m:oMath>
                    </a14:m>
                    <a:r>
                      <a:rPr lang="en-US" dirty="0"/>
                      <a:t> small  </a:t>
                    </a: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940DB858-BD5D-144E-A50A-49842847D4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668" y="6293653"/>
                    <a:ext cx="188699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356" t="-27273" r="-6711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9FFCA95C-6BE7-7146-A0E0-9CB8C984E768}"/>
                      </a:ext>
                    </a:extLst>
                  </p:cNvPr>
                  <p:cNvSpPr txBox="1"/>
                  <p:nvPr/>
                </p:nvSpPr>
                <p:spPr>
                  <a:xfrm>
                    <a:off x="3103083" y="6124569"/>
                    <a:ext cx="1865318" cy="69705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n-US" sz="2000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9FFCA95C-6BE7-7146-A0E0-9CB8C984E7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3083" y="6124569"/>
                    <a:ext cx="1865318" cy="69705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027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2D71B92A-6A68-E349-9728-F651EE54F322}"/>
                      </a:ext>
                    </a:extLst>
                  </p:cNvPr>
                  <p:cNvSpPr txBox="1"/>
                  <p:nvPr/>
                </p:nvSpPr>
                <p:spPr>
                  <a:xfrm>
                    <a:off x="5972210" y="6024600"/>
                    <a:ext cx="2411942" cy="6908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285750" indent="-285750">
                      <a:buFont typeface="Courier New" panose="02070309020205020404" pitchFamily="49" charset="0"/>
                      <a:buChar char="o"/>
                    </a:pPr>
                    <a:r>
                      <a:rPr lang="en-US" dirty="0"/>
                      <a:t>In general,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/>
                  </a:p>
                  <a:p>
                    <a:pPr marL="285750" indent="-285750">
                      <a:buFont typeface="Courier New" panose="02070309020205020404" pitchFamily="49" charset="0"/>
                      <a:buChar char="o"/>
                    </a:pPr>
                    <a:r>
                      <a:rPr lang="en-US" dirty="0"/>
                      <a:t>No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→0</m:t>
                        </m:r>
                      </m:oMath>
                    </a14:m>
                    <a:r>
                      <a:rPr lang="en-US" dirty="0">
                        <a:solidFill>
                          <a:srgbClr val="0000CC"/>
                        </a:solidFill>
                      </a:rPr>
                      <a:t> </a:t>
                    </a:r>
                    <a:r>
                      <a:rPr lang="en-US" dirty="0"/>
                      <a:t>limit</a:t>
                    </a: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2D71B92A-6A68-E349-9728-F651EE54F3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2210" y="6024600"/>
                    <a:ext cx="2411942" cy="69083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047" t="-3571" b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799863-65D2-FF48-A77A-1168DE19A9EF}"/>
              </a:ext>
            </a:extLst>
          </p:cNvPr>
          <p:cNvGrpSpPr/>
          <p:nvPr/>
        </p:nvGrpSpPr>
        <p:grpSpPr>
          <a:xfrm>
            <a:off x="131707" y="3151413"/>
            <a:ext cx="8187674" cy="1494760"/>
            <a:chOff x="131707" y="3151413"/>
            <a:chExt cx="8187674" cy="14947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DF0E15-6F58-CA40-B231-CEFD0B10E71B}"/>
                </a:ext>
              </a:extLst>
            </p:cNvPr>
            <p:cNvSpPr txBox="1"/>
            <p:nvPr/>
          </p:nvSpPr>
          <p:spPr>
            <a:xfrm>
              <a:off x="131707" y="3151413"/>
              <a:ext cx="8023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Measured and dissipative JJA can be directly compared within SCHA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10D93B-F877-5E4D-863E-E159956752CD}"/>
                </a:ext>
              </a:extLst>
            </p:cNvPr>
            <p:cNvSpPr txBox="1"/>
            <p:nvPr/>
          </p:nvSpPr>
          <p:spPr>
            <a:xfrm>
              <a:off x="2705034" y="3656473"/>
              <a:ext cx="1324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Measured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0B86E-83DC-0C4C-82D8-C0FE55B3CFF0}"/>
                </a:ext>
              </a:extLst>
            </p:cNvPr>
            <p:cNvSpPr txBox="1"/>
            <p:nvPr/>
          </p:nvSpPr>
          <p:spPr>
            <a:xfrm>
              <a:off x="6464684" y="3656473"/>
              <a:ext cx="1426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CC"/>
                  </a:solidFill>
                </a:rPr>
                <a:t>Dissipative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BE8996B-5A7B-A148-B2F3-9ED0F3A20989}"/>
                    </a:ext>
                  </a:extLst>
                </p:cNvPr>
                <p:cNvSpPr txBox="1"/>
                <p:nvPr/>
              </p:nvSpPr>
              <p:spPr>
                <a:xfrm>
                  <a:off x="2716235" y="4161497"/>
                  <a:ext cx="166468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Feedback  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BE8996B-5A7B-A148-B2F3-9ED0F3A209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6235" y="4161497"/>
                  <a:ext cx="1664686" cy="400110"/>
                </a:xfrm>
                <a:prstGeom prst="rect">
                  <a:avLst/>
                </a:prstGeom>
                <a:blipFill>
                  <a:blip r:embed="rId13"/>
                  <a:stretch>
                    <a:fillRect l="-3788" t="-9375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8135CBD-4108-614F-9875-742EF12AC9E4}"/>
                    </a:ext>
                  </a:extLst>
                </p:cNvPr>
                <p:cNvSpPr txBox="1"/>
                <p:nvPr/>
              </p:nvSpPr>
              <p:spPr>
                <a:xfrm>
                  <a:off x="5246723" y="4253830"/>
                  <a:ext cx="26289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8135CBD-4108-614F-9875-742EF12AC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723" y="4253830"/>
                  <a:ext cx="262892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4545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EC6C08C-5C4C-484B-A794-94DDBEB57102}"/>
                    </a:ext>
                  </a:extLst>
                </p:cNvPr>
                <p:cNvSpPr txBox="1"/>
                <p:nvPr/>
              </p:nvSpPr>
              <p:spPr>
                <a:xfrm>
                  <a:off x="6378016" y="4176559"/>
                  <a:ext cx="1941365" cy="4370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a14:m>
                  <a:r>
                    <a:rPr lang="en-US" sz="2000" dirty="0">
                      <a:solidFill>
                        <a:srgbClr val="0000CC"/>
                      </a:solidFill>
                    </a:rPr>
                    <a:t>     </a:t>
                  </a:r>
                  <a:r>
                    <a:rPr lang="en-US" sz="2000" dirty="0"/>
                    <a:t>Dissipation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EC6C08C-5C4C-484B-A794-94DDBEB571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8016" y="4176559"/>
                  <a:ext cx="1941365" cy="437043"/>
                </a:xfrm>
                <a:prstGeom prst="rect">
                  <a:avLst/>
                </a:prstGeom>
                <a:blipFill>
                  <a:blip r:embed="rId15"/>
                  <a:stretch>
                    <a:fillRect l="-3247" t="-2857" r="-6494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17E00E-9C1A-3C47-AD8E-86FE4920321B}"/>
                    </a:ext>
                  </a:extLst>
                </p:cNvPr>
                <p:cNvSpPr txBox="1"/>
                <p:nvPr/>
              </p:nvSpPr>
              <p:spPr>
                <a:xfrm>
                  <a:off x="188550" y="3876732"/>
                  <a:ext cx="18213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Measurement </a:t>
                  </a:r>
                </a:p>
                <a:p>
                  <a:r>
                    <a:rPr lang="en-US" sz="2000" dirty="0"/>
                    <a:t>strength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817E00E-9C1A-3C47-AD8E-86FE49203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550" y="3876732"/>
                  <a:ext cx="1821332" cy="769441"/>
                </a:xfrm>
                <a:prstGeom prst="rect">
                  <a:avLst/>
                </a:prstGeom>
                <a:blipFill>
                  <a:blip r:embed="rId16"/>
                  <a:stretch>
                    <a:fillRect l="-3472" t="-3226" r="-2083"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815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ABA5CE-A243-0C48-B51E-01FC77FDC99B}"/>
                  </a:ext>
                </a:extLst>
              </p:cNvPr>
              <p:cNvSpPr txBox="1"/>
              <p:nvPr/>
            </p:nvSpPr>
            <p:spPr>
              <a:xfrm>
                <a:off x="339543" y="572140"/>
                <a:ext cx="2352439" cy="330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0E2AE3"/>
                          </a:solidFill>
                          <a:latin typeface="Cambria Math" panose="02040503050406030204" pitchFamily="18" charset="0"/>
                        </a:rPr>
                        <m:t>=(|0⟩+|1⟩)/√2</m:t>
                      </m:r>
                    </m:oMath>
                  </m:oMathPara>
                </a14:m>
                <a:endParaRPr lang="en-US" sz="2000" dirty="0">
                  <a:solidFill>
                    <a:srgbClr val="0E2AE3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ABA5CE-A243-0C48-B51E-01FC77FDC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3" y="572140"/>
                <a:ext cx="2352439" cy="330796"/>
              </a:xfrm>
              <a:prstGeom prst="rect">
                <a:avLst/>
              </a:prstGeom>
              <a:blipFill>
                <a:blip r:embed="rId2"/>
                <a:stretch>
                  <a:fillRect t="-3704" r="-1613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9F454C4-C7E9-9B43-ABCD-2A31A67AA1A3}"/>
              </a:ext>
            </a:extLst>
          </p:cNvPr>
          <p:cNvSpPr txBox="1"/>
          <p:nvPr/>
        </p:nvSpPr>
        <p:spPr>
          <a:xfrm>
            <a:off x="107861" y="123704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78221"/>
                </a:solidFill>
              </a:rPr>
              <a:t>Superposition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8B7F7D-4C3A-924D-8561-28E1D12431BD}"/>
              </a:ext>
            </a:extLst>
          </p:cNvPr>
          <p:cNvSpPr txBox="1"/>
          <p:nvPr/>
        </p:nvSpPr>
        <p:spPr>
          <a:xfrm>
            <a:off x="107861" y="114742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Entanglement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84C2C3-9F42-7D4E-A27F-4FE5809180AF}"/>
              </a:ext>
            </a:extLst>
          </p:cNvPr>
          <p:cNvGrpSpPr/>
          <p:nvPr/>
        </p:nvGrpSpPr>
        <p:grpSpPr>
          <a:xfrm>
            <a:off x="1629413" y="1603977"/>
            <a:ext cx="2967079" cy="995295"/>
            <a:chOff x="6721706" y="996560"/>
            <a:chExt cx="2967079" cy="99529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998B1C-20B0-1941-A057-2D3484B72C78}"/>
                </a:ext>
              </a:extLst>
            </p:cNvPr>
            <p:cNvGrpSpPr/>
            <p:nvPr/>
          </p:nvGrpSpPr>
          <p:grpSpPr>
            <a:xfrm>
              <a:off x="7164331" y="1067687"/>
              <a:ext cx="2524454" cy="924168"/>
              <a:chOff x="5976407" y="1823898"/>
              <a:chExt cx="3636752" cy="89154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B07AB4D-D171-0344-B0D6-6712C09A4838}"/>
                  </a:ext>
                </a:extLst>
              </p:cNvPr>
              <p:cNvGrpSpPr/>
              <p:nvPr/>
            </p:nvGrpSpPr>
            <p:grpSpPr>
              <a:xfrm>
                <a:off x="6086822" y="2522445"/>
                <a:ext cx="3526337" cy="114624"/>
                <a:chOff x="5220753" y="4144688"/>
                <a:chExt cx="3005325" cy="102086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588D4919-77CC-624B-AC57-9E55D67BFE0A}"/>
                    </a:ext>
                  </a:extLst>
                </p:cNvPr>
                <p:cNvCxnSpPr/>
                <p:nvPr/>
              </p:nvCxnSpPr>
              <p:spPr>
                <a:xfrm>
                  <a:off x="5220753" y="4197215"/>
                  <a:ext cx="2971561" cy="14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AA41269-3E74-3F4D-979E-43E21A3AA419}"/>
                    </a:ext>
                  </a:extLst>
                </p:cNvPr>
                <p:cNvSpPr/>
                <p:nvPr/>
              </p:nvSpPr>
              <p:spPr>
                <a:xfrm flipV="1">
                  <a:off x="5220753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7505F86-9D65-D84B-9304-D8D2466EB2D0}"/>
                    </a:ext>
                  </a:extLst>
                </p:cNvPr>
                <p:cNvSpPr/>
                <p:nvPr/>
              </p:nvSpPr>
              <p:spPr>
                <a:xfrm flipV="1">
                  <a:off x="5401840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0001525-A418-354F-829B-E8D4A33F23F0}"/>
                    </a:ext>
                  </a:extLst>
                </p:cNvPr>
                <p:cNvSpPr/>
                <p:nvPr/>
              </p:nvSpPr>
              <p:spPr>
                <a:xfrm flipV="1">
                  <a:off x="5582928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9DD2E56-F87D-5149-91E2-F85CF8157278}"/>
                    </a:ext>
                  </a:extLst>
                </p:cNvPr>
                <p:cNvSpPr/>
                <p:nvPr/>
              </p:nvSpPr>
              <p:spPr>
                <a:xfrm flipV="1">
                  <a:off x="5764017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602A7EF5-0732-2D4A-A675-57BA864995C1}"/>
                    </a:ext>
                  </a:extLst>
                </p:cNvPr>
                <p:cNvSpPr/>
                <p:nvPr/>
              </p:nvSpPr>
              <p:spPr>
                <a:xfrm flipV="1">
                  <a:off x="5945105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BBB7E45-E238-894F-9E95-D8E452F5649A}"/>
                    </a:ext>
                  </a:extLst>
                </p:cNvPr>
                <p:cNvSpPr/>
                <p:nvPr/>
              </p:nvSpPr>
              <p:spPr>
                <a:xfrm flipV="1">
                  <a:off x="6126193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2037CCFB-35D5-BF4F-964F-BE0E6C603BF7}"/>
                    </a:ext>
                  </a:extLst>
                </p:cNvPr>
                <p:cNvSpPr/>
                <p:nvPr/>
              </p:nvSpPr>
              <p:spPr>
                <a:xfrm flipV="1">
                  <a:off x="6307281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C740E365-67EF-4B4C-A9E2-6995DC3FF8E2}"/>
                    </a:ext>
                  </a:extLst>
                </p:cNvPr>
                <p:cNvSpPr/>
                <p:nvPr/>
              </p:nvSpPr>
              <p:spPr>
                <a:xfrm flipV="1">
                  <a:off x="6488368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21256233-01D3-E347-A986-258FA5AF6C37}"/>
                    </a:ext>
                  </a:extLst>
                </p:cNvPr>
                <p:cNvSpPr/>
                <p:nvPr/>
              </p:nvSpPr>
              <p:spPr>
                <a:xfrm flipV="1">
                  <a:off x="6669457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10C85FC-37B9-4B4D-817F-3F0FC9D70617}"/>
                    </a:ext>
                  </a:extLst>
                </p:cNvPr>
                <p:cNvSpPr/>
                <p:nvPr/>
              </p:nvSpPr>
              <p:spPr>
                <a:xfrm flipV="1">
                  <a:off x="6850545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B29A67B-6441-CF43-ABE5-863C93A54D25}"/>
                    </a:ext>
                  </a:extLst>
                </p:cNvPr>
                <p:cNvSpPr/>
                <p:nvPr/>
              </p:nvSpPr>
              <p:spPr>
                <a:xfrm flipV="1">
                  <a:off x="7031633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0B813B2C-58ED-FA44-97C2-665919820B15}"/>
                    </a:ext>
                  </a:extLst>
                </p:cNvPr>
                <p:cNvSpPr/>
                <p:nvPr/>
              </p:nvSpPr>
              <p:spPr>
                <a:xfrm flipV="1">
                  <a:off x="7212721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3B9D89D-6B81-9443-A697-15514E3CD49B}"/>
                    </a:ext>
                  </a:extLst>
                </p:cNvPr>
                <p:cNvSpPr/>
                <p:nvPr/>
              </p:nvSpPr>
              <p:spPr>
                <a:xfrm flipV="1">
                  <a:off x="7393809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6E53CB6C-F0D5-C246-8DA0-2FCD5779A838}"/>
                    </a:ext>
                  </a:extLst>
                </p:cNvPr>
                <p:cNvSpPr/>
                <p:nvPr/>
              </p:nvSpPr>
              <p:spPr>
                <a:xfrm flipV="1">
                  <a:off x="7574897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0FF63DB-44F5-0148-93C0-F5597D5DFE98}"/>
                    </a:ext>
                  </a:extLst>
                </p:cNvPr>
                <p:cNvSpPr/>
                <p:nvPr/>
              </p:nvSpPr>
              <p:spPr>
                <a:xfrm flipV="1">
                  <a:off x="7755985" y="4147655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C0BE5C32-20E4-5C48-A00F-DC9F5CD91471}"/>
                    </a:ext>
                  </a:extLst>
                </p:cNvPr>
                <p:cNvSpPr/>
                <p:nvPr/>
              </p:nvSpPr>
              <p:spPr>
                <a:xfrm flipV="1">
                  <a:off x="7945822" y="4144688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56524D2A-E573-9E42-B3A7-5379D76A5501}"/>
                    </a:ext>
                  </a:extLst>
                </p:cNvPr>
                <p:cNvSpPr/>
                <p:nvPr/>
              </p:nvSpPr>
              <p:spPr>
                <a:xfrm flipV="1">
                  <a:off x="8129519" y="4144688"/>
                  <a:ext cx="96559" cy="99119"/>
                </a:xfrm>
                <a:prstGeom prst="ellipse">
                  <a:avLst/>
                </a:prstGeom>
                <a:solidFill>
                  <a:srgbClr val="000000">
                    <a:lumMod val="75000"/>
                    <a:lumOff val="25000"/>
                  </a:srgbClr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993B52F-13A6-AA47-B37D-A3A29DEB0C87}"/>
                  </a:ext>
                </a:extLst>
              </p:cNvPr>
              <p:cNvSpPr/>
              <p:nvPr/>
            </p:nvSpPr>
            <p:spPr>
              <a:xfrm>
                <a:off x="5976407" y="1823898"/>
                <a:ext cx="3591380" cy="891546"/>
              </a:xfrm>
              <a:custGeom>
                <a:avLst/>
                <a:gdLst>
                  <a:gd name="connsiteX0" fmla="*/ 991 w 3591380"/>
                  <a:gd name="connsiteY0" fmla="*/ 539128 h 808487"/>
                  <a:gd name="connsiteX1" fmla="*/ 104022 w 3591380"/>
                  <a:gd name="connsiteY1" fmla="*/ 732311 h 808487"/>
                  <a:gd name="connsiteX2" fmla="*/ 284326 w 3591380"/>
                  <a:gd name="connsiteY2" fmla="*/ 719432 h 808487"/>
                  <a:gd name="connsiteX3" fmla="*/ 335841 w 3591380"/>
                  <a:gd name="connsiteY3" fmla="*/ 603522 h 808487"/>
                  <a:gd name="connsiteX4" fmla="*/ 361599 w 3591380"/>
                  <a:gd name="connsiteY4" fmla="*/ 358823 h 808487"/>
                  <a:gd name="connsiteX5" fmla="*/ 683571 w 3591380"/>
                  <a:gd name="connsiteY5" fmla="*/ 294429 h 808487"/>
                  <a:gd name="connsiteX6" fmla="*/ 1353272 w 3591380"/>
                  <a:gd name="connsiteY6" fmla="*/ 268671 h 808487"/>
                  <a:gd name="connsiteX7" fmla="*/ 2035853 w 3591380"/>
                  <a:gd name="connsiteY7" fmla="*/ 268671 h 808487"/>
                  <a:gd name="connsiteX8" fmla="*/ 2769948 w 3591380"/>
                  <a:gd name="connsiteY8" fmla="*/ 320187 h 808487"/>
                  <a:gd name="connsiteX9" fmla="*/ 3259345 w 3591380"/>
                  <a:gd name="connsiteY9" fmla="*/ 410339 h 808487"/>
                  <a:gd name="connsiteX10" fmla="*/ 3323740 w 3591380"/>
                  <a:gd name="connsiteY10" fmla="*/ 796705 h 808487"/>
                  <a:gd name="connsiteX11" fmla="*/ 3529802 w 3591380"/>
                  <a:gd name="connsiteY11" fmla="*/ 667916 h 808487"/>
                  <a:gd name="connsiteX12" fmla="*/ 3478286 w 3591380"/>
                  <a:gd name="connsiteY12" fmla="*/ 255792 h 808487"/>
                  <a:gd name="connsiteX13" fmla="*/ 2319188 w 3591380"/>
                  <a:gd name="connsiteY13" fmla="*/ 36851 h 808487"/>
                  <a:gd name="connsiteX14" fmla="*/ 1185847 w 3591380"/>
                  <a:gd name="connsiteY14" fmla="*/ 11094 h 808487"/>
                  <a:gd name="connsiteX15" fmla="*/ 155537 w 3591380"/>
                  <a:gd name="connsiteY15" fmla="*/ 152761 h 808487"/>
                  <a:gd name="connsiteX16" fmla="*/ 991 w 3591380"/>
                  <a:gd name="connsiteY16" fmla="*/ 539128 h 80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91380" h="808487">
                    <a:moveTo>
                      <a:pt x="991" y="539128"/>
                    </a:moveTo>
                    <a:cubicBezTo>
                      <a:pt x="-7595" y="635720"/>
                      <a:pt x="56800" y="702260"/>
                      <a:pt x="104022" y="732311"/>
                    </a:cubicBezTo>
                    <a:cubicBezTo>
                      <a:pt x="151244" y="762362"/>
                      <a:pt x="245690" y="740897"/>
                      <a:pt x="284326" y="719432"/>
                    </a:cubicBezTo>
                    <a:cubicBezTo>
                      <a:pt x="322962" y="697967"/>
                      <a:pt x="322962" y="663623"/>
                      <a:pt x="335841" y="603522"/>
                    </a:cubicBezTo>
                    <a:cubicBezTo>
                      <a:pt x="348720" y="543421"/>
                      <a:pt x="303644" y="410338"/>
                      <a:pt x="361599" y="358823"/>
                    </a:cubicBezTo>
                    <a:cubicBezTo>
                      <a:pt x="419554" y="307307"/>
                      <a:pt x="518292" y="309454"/>
                      <a:pt x="683571" y="294429"/>
                    </a:cubicBezTo>
                    <a:cubicBezTo>
                      <a:pt x="848850" y="279404"/>
                      <a:pt x="1127892" y="272964"/>
                      <a:pt x="1353272" y="268671"/>
                    </a:cubicBezTo>
                    <a:cubicBezTo>
                      <a:pt x="1578652" y="264378"/>
                      <a:pt x="1799740" y="260085"/>
                      <a:pt x="2035853" y="268671"/>
                    </a:cubicBezTo>
                    <a:cubicBezTo>
                      <a:pt x="2271966" y="277257"/>
                      <a:pt x="2566033" y="296576"/>
                      <a:pt x="2769948" y="320187"/>
                    </a:cubicBezTo>
                    <a:cubicBezTo>
                      <a:pt x="2973863" y="343798"/>
                      <a:pt x="3167046" y="330919"/>
                      <a:pt x="3259345" y="410339"/>
                    </a:cubicBezTo>
                    <a:cubicBezTo>
                      <a:pt x="3351644" y="489759"/>
                      <a:pt x="3278664" y="753776"/>
                      <a:pt x="3323740" y="796705"/>
                    </a:cubicBezTo>
                    <a:cubicBezTo>
                      <a:pt x="3368816" y="839634"/>
                      <a:pt x="3504044" y="758068"/>
                      <a:pt x="3529802" y="667916"/>
                    </a:cubicBezTo>
                    <a:cubicBezTo>
                      <a:pt x="3555560" y="577764"/>
                      <a:pt x="3680055" y="360969"/>
                      <a:pt x="3478286" y="255792"/>
                    </a:cubicBezTo>
                    <a:cubicBezTo>
                      <a:pt x="3276517" y="150614"/>
                      <a:pt x="2701261" y="77634"/>
                      <a:pt x="2319188" y="36851"/>
                    </a:cubicBezTo>
                    <a:cubicBezTo>
                      <a:pt x="1937115" y="-3932"/>
                      <a:pt x="1546456" y="-8224"/>
                      <a:pt x="1185847" y="11094"/>
                    </a:cubicBezTo>
                    <a:cubicBezTo>
                      <a:pt x="825239" y="30412"/>
                      <a:pt x="357306" y="66902"/>
                      <a:pt x="155537" y="152761"/>
                    </a:cubicBezTo>
                    <a:cubicBezTo>
                      <a:pt x="-46232" y="238620"/>
                      <a:pt x="9577" y="442536"/>
                      <a:pt x="991" y="539128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28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FCA52EA-CEEA-5549-9756-A1283046F730}"/>
                    </a:ext>
                  </a:extLst>
                </p:cNvPr>
                <p:cNvSpPr/>
                <p:nvPr/>
              </p:nvSpPr>
              <p:spPr>
                <a:xfrm>
                  <a:off x="6721706" y="996560"/>
                  <a:ext cx="2724400" cy="5505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000" b="1" i="1" smtClean="0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rgbClr val="0E2AE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solidFill>
                                    <a:srgbClr val="0E2AE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1" i="1" smtClean="0">
                                  <a:solidFill>
                                    <a:srgbClr val="0E2AE3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000" b="1" i="1" smtClean="0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1" i="1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  <m:t>𝟎𝟏</m:t>
                          </m:r>
                          <m:r>
                            <a:rPr lang="en-US" sz="2000" b="1" i="1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  <m:t>⟩+|</m:t>
                          </m:r>
                          <m:r>
                            <a:rPr lang="en-US" sz="2000" b="1" i="1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000" b="1" i="1">
                              <a:solidFill>
                                <a:srgbClr val="0E2AE3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</m:oMath>
                  </a14:m>
                  <a:r>
                    <a:rPr lang="en-US" sz="2000" b="1" dirty="0">
                      <a:solidFill>
                        <a:srgbClr val="0E2AE3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FCA52EA-CEEA-5549-9756-A1283046F7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1706" y="996560"/>
                  <a:ext cx="2724400" cy="55053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Shape 20">
                <a:extLst>
                  <a:ext uri="{FF2B5EF4-FFF2-40B4-BE49-F238E27FC236}">
                    <a16:creationId xmlns:a16="http://schemas.microsoft.com/office/drawing/2014/main" id="{1FF2B9DF-0821-5046-B6A8-F85D16B4253A}"/>
                  </a:ext>
                </a:extLst>
              </p:cNvPr>
              <p:cNvSpPr txBox="1"/>
              <p:nvPr/>
            </p:nvSpPr>
            <p:spPr>
              <a:xfrm>
                <a:off x="93289" y="1916089"/>
                <a:ext cx="2124788" cy="808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>
                <a:noAutofit/>
              </a:bodyPr>
              <a:lstStyle/>
              <a:p>
                <a:r>
                  <a:rPr lang="en-US" sz="1800" b="0" strike="noStrike" spc="-1" dirty="0">
                    <a:latin typeface="Arial"/>
                  </a:rPr>
                  <a:t>Entanglement </a:t>
                </a:r>
              </a:p>
              <a:p>
                <a:r>
                  <a:rPr lang="en-US" sz="1800" b="0" strike="noStrike" spc="-1" dirty="0">
                    <a:latin typeface="Arial"/>
                  </a:rPr>
                  <a:t>entropy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trike="noStrike" spc="-1" smtClean="0">
                            <a:solidFill>
                              <a:srgbClr val="0E2AE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trike="noStrike" spc="-1" smtClean="0">
                            <a:solidFill>
                              <a:srgbClr val="0E2AE3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trike="noStrike" spc="-1" smtClean="0">
                            <a:solidFill>
                              <a:srgbClr val="0E2AE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trike="noStrike" spc="-1" smtClean="0">
                        <a:solidFill>
                          <a:srgbClr val="0E2AE3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b="0" i="1" strike="noStrike" spc="-1" smtClean="0">
                            <a:solidFill>
                              <a:srgbClr val="0E2AE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trike="noStrike" spc="-1" smtClean="0">
                            <a:solidFill>
                              <a:srgbClr val="0E2AE3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1800" b="0" i="1" strike="noStrike" spc="-1" smtClean="0">
                            <a:solidFill>
                              <a:srgbClr val="0E2AE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func>
                  </m:oMath>
                </a14:m>
                <a:r>
                  <a:rPr lang="en-US" sz="1800" b="0" strike="noStrike" spc="-1" dirty="0">
                    <a:latin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Shape 20">
                <a:extLst>
                  <a:ext uri="{FF2B5EF4-FFF2-40B4-BE49-F238E27FC236}">
                    <a16:creationId xmlns:a16="http://schemas.microsoft.com/office/drawing/2014/main" id="{1FF2B9DF-0821-5046-B6A8-F85D16B42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9" y="1916089"/>
                <a:ext cx="2124788" cy="808801"/>
              </a:xfrm>
              <a:prstGeom prst="rect">
                <a:avLst/>
              </a:prstGeom>
              <a:blipFill>
                <a:blip r:embed="rId4"/>
                <a:stretch>
                  <a:fillRect l="-1775" t="-30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D2EF92DF-60F4-6E42-863D-9538CE20A249}"/>
              </a:ext>
            </a:extLst>
          </p:cNvPr>
          <p:cNvGrpSpPr/>
          <p:nvPr/>
        </p:nvGrpSpPr>
        <p:grpSpPr>
          <a:xfrm>
            <a:off x="2806541" y="87017"/>
            <a:ext cx="4180539" cy="1130842"/>
            <a:chOff x="2806541" y="87017"/>
            <a:chExt cx="4180539" cy="113084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A3F08B-FD6E-6542-B3FB-C2FD35BBD7A0}"/>
                </a:ext>
              </a:extLst>
            </p:cNvPr>
            <p:cNvSpPr txBox="1"/>
            <p:nvPr/>
          </p:nvSpPr>
          <p:spPr>
            <a:xfrm>
              <a:off x="2925911" y="87017"/>
              <a:ext cx="19607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  <a:latin typeface="Comic Sans MS" panose="030F0902030302020204" pitchFamily="66" charset="0"/>
                </a:rPr>
                <a:t>Measurement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3E4124A-CB43-AB4F-8C6C-EB08B98830FD}"/>
                </a:ext>
              </a:extLst>
            </p:cNvPr>
            <p:cNvCxnSpPr>
              <a:cxnSpLocks/>
            </p:cNvCxnSpPr>
            <p:nvPr/>
          </p:nvCxnSpPr>
          <p:spPr>
            <a:xfrm>
              <a:off x="2806541" y="762442"/>
              <a:ext cx="1972459" cy="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536BD36-3E5A-7B4E-8FC2-00D3B24582F0}"/>
                    </a:ext>
                  </a:extLst>
                </p:cNvPr>
                <p:cNvSpPr txBox="1"/>
                <p:nvPr/>
              </p:nvSpPr>
              <p:spPr>
                <a:xfrm>
                  <a:off x="5202361" y="202196"/>
                  <a:ext cx="1784719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dirty="0">
                      <a:latin typeface="+mj-lt"/>
                    </a:rPr>
                    <a:t>Collapses to</a:t>
                  </a:r>
                </a:p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a14:m>
                  <a:r>
                    <a:rPr lang="en-US" sz="2000" dirty="0"/>
                    <a:t> or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|1⟩</m:t>
                      </m:r>
                    </m:oMath>
                  </a14:m>
                  <a:r>
                    <a:rPr lang="en-US" sz="2000" dirty="0"/>
                    <a:t> with </a:t>
                  </a:r>
                </a:p>
                <a:p>
                  <a:r>
                    <a:rPr lang="en-US" sz="2000" dirty="0"/>
                    <a:t>probability </a:t>
                  </a:r>
                  <a:r>
                    <a:rPr lang="en-US" sz="2000" dirty="0">
                      <a:solidFill>
                        <a:srgbClr val="0000CC"/>
                      </a:solidFill>
                    </a:rPr>
                    <a:t>1/2</a:t>
                  </a: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536BD36-3E5A-7B4E-8FC2-00D3B24582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2361" y="202196"/>
                  <a:ext cx="1784719" cy="1015663"/>
                </a:xfrm>
                <a:prstGeom prst="rect">
                  <a:avLst/>
                </a:prstGeom>
                <a:blipFill>
                  <a:blip r:embed="rId5"/>
                  <a:stretch>
                    <a:fillRect l="-3546" t="-2469" r="-2128" b="-86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343068-81F4-244C-B009-7D22049A2222}"/>
              </a:ext>
            </a:extLst>
          </p:cNvPr>
          <p:cNvGrpSpPr/>
          <p:nvPr/>
        </p:nvGrpSpPr>
        <p:grpSpPr>
          <a:xfrm>
            <a:off x="4807433" y="1068438"/>
            <a:ext cx="4284949" cy="1738915"/>
            <a:chOff x="4807433" y="1068438"/>
            <a:chExt cx="4284949" cy="17389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4E6198C-D55A-0949-B2BD-0DAE865FA8CE}"/>
                </a:ext>
              </a:extLst>
            </p:cNvPr>
            <p:cNvSpPr txBox="1"/>
            <p:nvPr/>
          </p:nvSpPr>
          <p:spPr>
            <a:xfrm>
              <a:off x="7118636" y="1068438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Measure state </a:t>
              </a:r>
            </a:p>
            <a:p>
              <a:r>
                <a:rPr lang="en-US" sz="2000" dirty="0"/>
                <a:t>of one qubit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B35A6E3-ED71-FC4C-A09E-5F2238EF23BD}"/>
                    </a:ext>
                  </a:extLst>
                </p:cNvPr>
                <p:cNvSpPr txBox="1"/>
                <p:nvPr/>
              </p:nvSpPr>
              <p:spPr>
                <a:xfrm>
                  <a:off x="7022328" y="1793859"/>
                  <a:ext cx="207005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</m:oMath>
                  </a14:m>
                  <a:r>
                    <a:rPr lang="en-US" sz="2000" dirty="0"/>
                    <a:t> or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|10⟩</m:t>
                      </m:r>
                    </m:oMath>
                  </a14:m>
                  <a:r>
                    <a:rPr lang="en-US" sz="2000" dirty="0"/>
                    <a:t> with </a:t>
                  </a:r>
                </a:p>
                <a:p>
                  <a:r>
                    <a:rPr lang="en-US" sz="2000" dirty="0"/>
                    <a:t>probability </a:t>
                  </a:r>
                  <a:r>
                    <a:rPr lang="en-US" sz="2000" dirty="0">
                      <a:solidFill>
                        <a:srgbClr val="0000CC"/>
                      </a:solidFill>
                    </a:rPr>
                    <a:t>1/2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B35A6E3-ED71-FC4C-A09E-5F2238EF2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2328" y="1793859"/>
                  <a:ext cx="2070054" cy="707886"/>
                </a:xfrm>
                <a:prstGeom prst="rect">
                  <a:avLst/>
                </a:prstGeom>
                <a:blipFill>
                  <a:blip r:embed="rId6"/>
                  <a:stretch>
                    <a:fillRect l="-3049" t="-3509" r="-1829" b="-12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C95DA4A-BD77-3240-9362-C0DFD69FFFD0}"/>
                </a:ext>
              </a:extLst>
            </p:cNvPr>
            <p:cNvCxnSpPr>
              <a:cxnSpLocks/>
            </p:cNvCxnSpPr>
            <p:nvPr/>
          </p:nvCxnSpPr>
          <p:spPr>
            <a:xfrm>
              <a:off x="4807433" y="1863572"/>
              <a:ext cx="1972459" cy="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FC172F-6CE1-4E4F-956D-5EAA6CDE0FAD}"/>
                </a:ext>
              </a:extLst>
            </p:cNvPr>
            <p:cNvSpPr txBox="1"/>
            <p:nvPr/>
          </p:nvSpPr>
          <p:spPr>
            <a:xfrm>
              <a:off x="5833121" y="2407243"/>
              <a:ext cx="3190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Unentangled product state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6BB696-10AC-1345-9A07-62935BF62F95}"/>
              </a:ext>
            </a:extLst>
          </p:cNvPr>
          <p:cNvGrpSpPr/>
          <p:nvPr/>
        </p:nvGrpSpPr>
        <p:grpSpPr>
          <a:xfrm>
            <a:off x="185495" y="2945569"/>
            <a:ext cx="8539517" cy="3731944"/>
            <a:chOff x="185495" y="2945569"/>
            <a:chExt cx="8539517" cy="373194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467D478-D0B9-1442-8A28-C7D58247D3BC}"/>
                </a:ext>
              </a:extLst>
            </p:cNvPr>
            <p:cNvSpPr txBox="1"/>
            <p:nvPr/>
          </p:nvSpPr>
          <p:spPr>
            <a:xfrm>
              <a:off x="185495" y="2945569"/>
              <a:ext cx="85395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000CC"/>
                  </a:solidFill>
                </a:rPr>
                <a:t>Can measurements change the nature of many-body systems and </a:t>
              </a:r>
            </a:p>
            <a:p>
              <a:r>
                <a:rPr lang="en-US" sz="2200" dirty="0">
                  <a:solidFill>
                    <a:srgbClr val="0000CC"/>
                  </a:solidFill>
                </a:rPr>
                <a:t>induce phase transitions?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335D142-7FB9-3245-9925-01E7776D6265}"/>
                </a:ext>
              </a:extLst>
            </p:cNvPr>
            <p:cNvSpPr/>
            <p:nvPr/>
          </p:nvSpPr>
          <p:spPr>
            <a:xfrm>
              <a:off x="1307429" y="5283670"/>
              <a:ext cx="1980820" cy="122957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Metal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or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Superconductor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232CBE3-F51C-484E-8AE2-1D7C534E1312}"/>
                </a:ext>
              </a:extLst>
            </p:cNvPr>
            <p:cNvSpPr/>
            <p:nvPr/>
          </p:nvSpPr>
          <p:spPr>
            <a:xfrm>
              <a:off x="5537214" y="5253799"/>
              <a:ext cx="2095379" cy="121827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Insulator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D593F15-2005-BE40-98D6-DDC8FCB78A36}"/>
                </a:ext>
              </a:extLst>
            </p:cNvPr>
            <p:cNvCxnSpPr>
              <a:cxnSpLocks/>
            </p:cNvCxnSpPr>
            <p:nvPr/>
          </p:nvCxnSpPr>
          <p:spPr>
            <a:xfrm>
              <a:off x="3492106" y="5628709"/>
              <a:ext cx="1822701" cy="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D2B16CB-9110-2C42-881B-DA562E096C5C}"/>
                </a:ext>
              </a:extLst>
            </p:cNvPr>
            <p:cNvSpPr txBox="1"/>
            <p:nvPr/>
          </p:nvSpPr>
          <p:spPr>
            <a:xfrm>
              <a:off x="3488272" y="4853561"/>
              <a:ext cx="19255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Measurements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6ADDE23-FF86-7A48-A2DE-D1FCEC18C8B1}"/>
                </a:ext>
              </a:extLst>
            </p:cNvPr>
            <p:cNvSpPr txBox="1"/>
            <p:nvPr/>
          </p:nvSpPr>
          <p:spPr>
            <a:xfrm>
              <a:off x="4142451" y="6154293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??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8635A96-B43D-6541-9938-BF9CA8CE99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1681" y="5862751"/>
              <a:ext cx="1771328" cy="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EC7C15-F408-2443-9D5B-6108FCEF2D24}"/>
                </a:ext>
              </a:extLst>
            </p:cNvPr>
            <p:cNvGrpSpPr/>
            <p:nvPr/>
          </p:nvGrpSpPr>
          <p:grpSpPr>
            <a:xfrm>
              <a:off x="5652005" y="3822658"/>
              <a:ext cx="2670150" cy="712647"/>
              <a:chOff x="415376" y="3364927"/>
              <a:chExt cx="3143250" cy="99503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DDC5975-BCED-7A48-8EC6-DA25F851DE60}"/>
                  </a:ext>
                </a:extLst>
              </p:cNvPr>
              <p:cNvSpPr/>
              <p:nvPr/>
            </p:nvSpPr>
            <p:spPr>
              <a:xfrm>
                <a:off x="1513926" y="3750799"/>
                <a:ext cx="1098550" cy="6091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257710C8-2D36-A04F-B9EB-2CCEE77C539E}"/>
                  </a:ext>
                </a:extLst>
              </p:cNvPr>
              <p:cNvGrpSpPr/>
              <p:nvPr/>
            </p:nvGrpSpPr>
            <p:grpSpPr>
              <a:xfrm>
                <a:off x="415376" y="3888974"/>
                <a:ext cx="3143250" cy="341808"/>
                <a:chOff x="5154958" y="5644196"/>
                <a:chExt cx="3143250" cy="355600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E0C2E428-57D6-8347-AE2A-9A6952488213}"/>
                    </a:ext>
                  </a:extLst>
                </p:cNvPr>
                <p:cNvGrpSpPr/>
                <p:nvPr/>
              </p:nvGrpSpPr>
              <p:grpSpPr>
                <a:xfrm>
                  <a:off x="5220754" y="5786581"/>
                  <a:ext cx="3005325" cy="102086"/>
                  <a:chOff x="5220753" y="4144688"/>
                  <a:chExt cx="3005325" cy="102086"/>
                </a:xfrm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306FF354-E884-0B45-A94F-AB5610B9036E}"/>
                      </a:ext>
                    </a:extLst>
                  </p:cNvPr>
                  <p:cNvCxnSpPr/>
                  <p:nvPr/>
                </p:nvCxnSpPr>
                <p:spPr>
                  <a:xfrm>
                    <a:off x="5220753" y="4197215"/>
                    <a:ext cx="2971561" cy="144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FFFF">
                        <a:lumMod val="50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8DB19D35-DFBF-BE45-AEBC-867C3C76EC5F}"/>
                      </a:ext>
                    </a:extLst>
                  </p:cNvPr>
                  <p:cNvSpPr/>
                  <p:nvPr/>
                </p:nvSpPr>
                <p:spPr>
                  <a:xfrm flipV="1">
                    <a:off x="5220753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90A8FE4B-75AF-2F4B-98F9-BB0EEB617978}"/>
                      </a:ext>
                    </a:extLst>
                  </p:cNvPr>
                  <p:cNvSpPr/>
                  <p:nvPr/>
                </p:nvSpPr>
                <p:spPr>
                  <a:xfrm flipV="1">
                    <a:off x="5401840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A4B996D0-6D3C-1946-B331-F50A976DD845}"/>
                      </a:ext>
                    </a:extLst>
                  </p:cNvPr>
                  <p:cNvSpPr/>
                  <p:nvPr/>
                </p:nvSpPr>
                <p:spPr>
                  <a:xfrm flipV="1">
                    <a:off x="5582928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A52CE45C-B1CC-A643-9DD3-B42B537E20DA}"/>
                      </a:ext>
                    </a:extLst>
                  </p:cNvPr>
                  <p:cNvSpPr/>
                  <p:nvPr/>
                </p:nvSpPr>
                <p:spPr>
                  <a:xfrm flipV="1">
                    <a:off x="5764017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6A6FE49B-6D0C-E445-B09A-117DB3362BA1}"/>
                      </a:ext>
                    </a:extLst>
                  </p:cNvPr>
                  <p:cNvSpPr/>
                  <p:nvPr/>
                </p:nvSpPr>
                <p:spPr>
                  <a:xfrm flipV="1">
                    <a:off x="5945105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A2B17F10-6433-F447-93F2-0EBC08D8274B}"/>
                      </a:ext>
                    </a:extLst>
                  </p:cNvPr>
                  <p:cNvSpPr/>
                  <p:nvPr/>
                </p:nvSpPr>
                <p:spPr>
                  <a:xfrm flipV="1">
                    <a:off x="6126193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D75A9D09-3652-994C-B3DD-C09ADDFE63F6}"/>
                      </a:ext>
                    </a:extLst>
                  </p:cNvPr>
                  <p:cNvSpPr/>
                  <p:nvPr/>
                </p:nvSpPr>
                <p:spPr>
                  <a:xfrm flipV="1">
                    <a:off x="6307281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66CC46C4-60AB-9944-9F53-AF4FD393514D}"/>
                      </a:ext>
                    </a:extLst>
                  </p:cNvPr>
                  <p:cNvSpPr/>
                  <p:nvPr/>
                </p:nvSpPr>
                <p:spPr>
                  <a:xfrm flipV="1">
                    <a:off x="6488368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1D0CFD02-EE13-194E-BADD-D4E8D6B13E7D}"/>
                      </a:ext>
                    </a:extLst>
                  </p:cNvPr>
                  <p:cNvSpPr/>
                  <p:nvPr/>
                </p:nvSpPr>
                <p:spPr>
                  <a:xfrm flipV="1">
                    <a:off x="6669457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0992D6FB-D06B-2C4A-A434-8FBA74C921ED}"/>
                      </a:ext>
                    </a:extLst>
                  </p:cNvPr>
                  <p:cNvSpPr/>
                  <p:nvPr/>
                </p:nvSpPr>
                <p:spPr>
                  <a:xfrm flipV="1">
                    <a:off x="6850545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40FC9395-2BBA-9D48-A818-D1C0E9BF2E5C}"/>
                      </a:ext>
                    </a:extLst>
                  </p:cNvPr>
                  <p:cNvSpPr/>
                  <p:nvPr/>
                </p:nvSpPr>
                <p:spPr>
                  <a:xfrm flipV="1">
                    <a:off x="7031633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C1AFDBAD-5B60-4840-AF0D-99EC0A0E413B}"/>
                      </a:ext>
                    </a:extLst>
                  </p:cNvPr>
                  <p:cNvSpPr/>
                  <p:nvPr/>
                </p:nvSpPr>
                <p:spPr>
                  <a:xfrm flipV="1">
                    <a:off x="7212721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E7F22B99-BE69-FC4F-8399-4A31E464859E}"/>
                      </a:ext>
                    </a:extLst>
                  </p:cNvPr>
                  <p:cNvSpPr/>
                  <p:nvPr/>
                </p:nvSpPr>
                <p:spPr>
                  <a:xfrm flipV="1">
                    <a:off x="7393809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C7D73FD3-6665-F744-A5C7-5FF11D4605AF}"/>
                      </a:ext>
                    </a:extLst>
                  </p:cNvPr>
                  <p:cNvSpPr/>
                  <p:nvPr/>
                </p:nvSpPr>
                <p:spPr>
                  <a:xfrm flipV="1">
                    <a:off x="7574897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D1303764-A494-B345-BB54-F31EDB89FC09}"/>
                      </a:ext>
                    </a:extLst>
                  </p:cNvPr>
                  <p:cNvSpPr/>
                  <p:nvPr/>
                </p:nvSpPr>
                <p:spPr>
                  <a:xfrm flipV="1">
                    <a:off x="7755985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855E5CF2-ED2C-584E-9A70-B34945B34F16}"/>
                      </a:ext>
                    </a:extLst>
                  </p:cNvPr>
                  <p:cNvSpPr/>
                  <p:nvPr/>
                </p:nvSpPr>
                <p:spPr>
                  <a:xfrm flipV="1">
                    <a:off x="7945822" y="4144688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E8D3EF6B-69F5-E047-A297-04C86C29B5D9}"/>
                      </a:ext>
                    </a:extLst>
                  </p:cNvPr>
                  <p:cNvSpPr/>
                  <p:nvPr/>
                </p:nvSpPr>
                <p:spPr>
                  <a:xfrm flipV="1">
                    <a:off x="8129519" y="4144688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7626FD5-7FD0-FE4A-8222-2A317B3CE1A8}"/>
                    </a:ext>
                  </a:extLst>
                </p:cNvPr>
                <p:cNvSpPr/>
                <p:nvPr/>
              </p:nvSpPr>
              <p:spPr>
                <a:xfrm>
                  <a:off x="5154958" y="5650546"/>
                  <a:ext cx="3143250" cy="342900"/>
                </a:xfrm>
                <a:prstGeom prst="rect">
                  <a:avLst/>
                </a:prstGeom>
                <a:noFill/>
                <a:ln w="28575">
                  <a:solidFill>
                    <a:srgbClr val="808080">
                      <a:lumMod val="75000"/>
                    </a:srgbClr>
                  </a:solidFill>
                </a:ln>
              </p:spPr>
              <p:txBody>
                <a:bodyPr vert="horz" wrap="square" lIns="82944" tIns="41472" rIns="82944" bIns="41472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57C519B-E698-3F4E-9D8F-9A5D2EBEA7B4}"/>
                    </a:ext>
                  </a:extLst>
                </p:cNvPr>
                <p:cNvCxnSpPr/>
                <p:nvPr/>
              </p:nvCxnSpPr>
              <p:spPr bwMode="auto">
                <a:xfrm>
                  <a:off x="7352058" y="5644196"/>
                  <a:ext cx="0" cy="355600"/>
                </a:xfrm>
                <a:prstGeom prst="line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808080">
                      <a:lumMod val="75000"/>
                    </a:srgbClr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3039692-6089-194C-AD55-8C76D42FBBCD}"/>
                    </a:ext>
                  </a:extLst>
                </p:cNvPr>
                <p:cNvCxnSpPr/>
                <p:nvPr/>
              </p:nvCxnSpPr>
              <p:spPr bwMode="auto">
                <a:xfrm flipH="1">
                  <a:off x="6253508" y="5663246"/>
                  <a:ext cx="6350" cy="323850"/>
                </a:xfrm>
                <a:prstGeom prst="line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808080">
                      <a:lumMod val="75000"/>
                    </a:srgbClr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397A883E-5130-DD48-B103-E57569F0E907}"/>
                    </a:ext>
                  </a:extLst>
                </p:cNvPr>
                <p:cNvSpPr/>
                <p:nvPr/>
              </p:nvSpPr>
              <p:spPr>
                <a:xfrm>
                  <a:off x="7073900" y="5715000"/>
                  <a:ext cx="387350" cy="889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28575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74E979C-A739-D348-B47E-1CBEC5C48ABD}"/>
                    </a:ext>
                  </a:extLst>
                </p:cNvPr>
                <p:cNvSpPr/>
                <p:nvPr/>
              </p:nvSpPr>
              <p:spPr>
                <a:xfrm>
                  <a:off x="7251700" y="5715000"/>
                  <a:ext cx="387350" cy="889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28575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E8EF648-1342-1E46-8B30-BD046CC69F8D}"/>
                    </a:ext>
                  </a:extLst>
                </p:cNvPr>
                <p:cNvSpPr/>
                <p:nvPr/>
              </p:nvSpPr>
              <p:spPr>
                <a:xfrm>
                  <a:off x="6153150" y="5708650"/>
                  <a:ext cx="387350" cy="889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28575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8A326A7-6967-E54D-BBE2-751F8CEBFCA5}"/>
                    </a:ext>
                  </a:extLst>
                </p:cNvPr>
                <p:cNvSpPr/>
                <p:nvPr/>
              </p:nvSpPr>
              <p:spPr>
                <a:xfrm>
                  <a:off x="5969000" y="5708650"/>
                  <a:ext cx="387350" cy="889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28575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D345261-AAD6-7946-BA3F-8A2ED980E8FB}"/>
                  </a:ext>
                </a:extLst>
              </p:cNvPr>
              <p:cNvSpPr txBox="1"/>
              <p:nvPr/>
            </p:nvSpPr>
            <p:spPr>
              <a:xfrm>
                <a:off x="1981305" y="3364927"/>
                <a:ext cx="212521" cy="51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2945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814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0BF48CF-9549-8D45-80F0-8951D042309D}"/>
                </a:ext>
              </a:extLst>
            </p:cNvPr>
            <p:cNvGrpSpPr/>
            <p:nvPr/>
          </p:nvGrpSpPr>
          <p:grpSpPr>
            <a:xfrm>
              <a:off x="927207" y="3868153"/>
              <a:ext cx="2332583" cy="718364"/>
              <a:chOff x="5186366" y="3367367"/>
              <a:chExt cx="3143250" cy="953506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26CB21F-20FD-374D-8192-7CBC4233112C}"/>
                  </a:ext>
                </a:extLst>
              </p:cNvPr>
              <p:cNvSpPr/>
              <p:nvPr/>
            </p:nvSpPr>
            <p:spPr>
              <a:xfrm>
                <a:off x="6279276" y="3711707"/>
                <a:ext cx="1098550" cy="6091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6051ABD-5CFA-9848-BA54-2586D5118F58}"/>
                  </a:ext>
                </a:extLst>
              </p:cNvPr>
              <p:cNvGrpSpPr/>
              <p:nvPr/>
            </p:nvGrpSpPr>
            <p:grpSpPr>
              <a:xfrm>
                <a:off x="5186366" y="3850855"/>
                <a:ext cx="3143250" cy="341808"/>
                <a:chOff x="382027" y="5761577"/>
                <a:chExt cx="3143250" cy="355600"/>
              </a:xfrm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1F238790-B021-FF4D-87F7-215CAF175F4B}"/>
                    </a:ext>
                  </a:extLst>
                </p:cNvPr>
                <p:cNvGrpSpPr/>
                <p:nvPr/>
              </p:nvGrpSpPr>
              <p:grpSpPr>
                <a:xfrm>
                  <a:off x="447823" y="5903962"/>
                  <a:ext cx="3005325" cy="102086"/>
                  <a:chOff x="5220753" y="4144688"/>
                  <a:chExt cx="3005325" cy="102086"/>
                </a:xfrm>
              </p:grpSpPr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FB2D15A3-8F41-A744-8B7D-A8315D6E9F4B}"/>
                      </a:ext>
                    </a:extLst>
                  </p:cNvPr>
                  <p:cNvCxnSpPr/>
                  <p:nvPr/>
                </p:nvCxnSpPr>
                <p:spPr>
                  <a:xfrm>
                    <a:off x="5220753" y="4197215"/>
                    <a:ext cx="2971561" cy="144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FFFFF">
                        <a:lumMod val="50000"/>
                      </a:srgb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729A57A5-35F9-D84E-BB13-6ACCC276EE4A}"/>
                      </a:ext>
                    </a:extLst>
                  </p:cNvPr>
                  <p:cNvSpPr/>
                  <p:nvPr/>
                </p:nvSpPr>
                <p:spPr>
                  <a:xfrm flipV="1">
                    <a:off x="5220753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B58F4966-1FB6-1B40-AC02-DD5175A62B8C}"/>
                      </a:ext>
                    </a:extLst>
                  </p:cNvPr>
                  <p:cNvSpPr/>
                  <p:nvPr/>
                </p:nvSpPr>
                <p:spPr>
                  <a:xfrm flipV="1">
                    <a:off x="5401840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AC0E28DE-85AE-B34B-A0C1-9E98FB73B31C}"/>
                      </a:ext>
                    </a:extLst>
                  </p:cNvPr>
                  <p:cNvSpPr/>
                  <p:nvPr/>
                </p:nvSpPr>
                <p:spPr>
                  <a:xfrm flipV="1">
                    <a:off x="5582928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EF28A367-2DC4-744A-85A7-EF2ABD96D7F1}"/>
                      </a:ext>
                    </a:extLst>
                  </p:cNvPr>
                  <p:cNvSpPr/>
                  <p:nvPr/>
                </p:nvSpPr>
                <p:spPr>
                  <a:xfrm flipV="1">
                    <a:off x="5764017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FF7933B6-1A79-5649-B234-C35D85589B59}"/>
                      </a:ext>
                    </a:extLst>
                  </p:cNvPr>
                  <p:cNvSpPr/>
                  <p:nvPr/>
                </p:nvSpPr>
                <p:spPr>
                  <a:xfrm flipV="1">
                    <a:off x="5945105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1E2B6B60-A693-234B-98DD-22C9B4EBBA95}"/>
                      </a:ext>
                    </a:extLst>
                  </p:cNvPr>
                  <p:cNvSpPr/>
                  <p:nvPr/>
                </p:nvSpPr>
                <p:spPr>
                  <a:xfrm flipV="1">
                    <a:off x="6126193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70EE34AA-E800-EE4A-9B0B-CBE1E0959D54}"/>
                      </a:ext>
                    </a:extLst>
                  </p:cNvPr>
                  <p:cNvSpPr/>
                  <p:nvPr/>
                </p:nvSpPr>
                <p:spPr>
                  <a:xfrm flipV="1">
                    <a:off x="6307281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980D68B2-9C70-2641-ADC3-0E7E6BC43C53}"/>
                      </a:ext>
                    </a:extLst>
                  </p:cNvPr>
                  <p:cNvSpPr/>
                  <p:nvPr/>
                </p:nvSpPr>
                <p:spPr>
                  <a:xfrm flipV="1">
                    <a:off x="6488368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BA89D850-0795-A143-938C-7A440E7B79A2}"/>
                      </a:ext>
                    </a:extLst>
                  </p:cNvPr>
                  <p:cNvSpPr/>
                  <p:nvPr/>
                </p:nvSpPr>
                <p:spPr>
                  <a:xfrm flipV="1">
                    <a:off x="6669457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E9A7C023-0A76-7E42-B372-1A4F1A3FF032}"/>
                      </a:ext>
                    </a:extLst>
                  </p:cNvPr>
                  <p:cNvSpPr/>
                  <p:nvPr/>
                </p:nvSpPr>
                <p:spPr>
                  <a:xfrm flipV="1">
                    <a:off x="6850545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7F97C032-6244-114F-8C93-3855DE31EA1D}"/>
                      </a:ext>
                    </a:extLst>
                  </p:cNvPr>
                  <p:cNvSpPr/>
                  <p:nvPr/>
                </p:nvSpPr>
                <p:spPr>
                  <a:xfrm flipV="1">
                    <a:off x="7031633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6408AF5B-7061-1F47-BF2B-7B4B1D0FC47A}"/>
                      </a:ext>
                    </a:extLst>
                  </p:cNvPr>
                  <p:cNvSpPr/>
                  <p:nvPr/>
                </p:nvSpPr>
                <p:spPr>
                  <a:xfrm flipV="1">
                    <a:off x="7212721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1ACA625A-892B-7443-AA5F-A13BCE16AF73}"/>
                      </a:ext>
                    </a:extLst>
                  </p:cNvPr>
                  <p:cNvSpPr/>
                  <p:nvPr/>
                </p:nvSpPr>
                <p:spPr>
                  <a:xfrm flipV="1">
                    <a:off x="7393809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DFA251EF-73EA-2240-8C3F-DD0FBF495F69}"/>
                      </a:ext>
                    </a:extLst>
                  </p:cNvPr>
                  <p:cNvSpPr/>
                  <p:nvPr/>
                </p:nvSpPr>
                <p:spPr>
                  <a:xfrm flipV="1">
                    <a:off x="7574897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80B851DF-D0ED-D44A-B572-70914DE8CB22}"/>
                      </a:ext>
                    </a:extLst>
                  </p:cNvPr>
                  <p:cNvSpPr/>
                  <p:nvPr/>
                </p:nvSpPr>
                <p:spPr>
                  <a:xfrm flipV="1">
                    <a:off x="7755985" y="4147655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582961C2-37C0-D745-907F-B83610DEE6AF}"/>
                      </a:ext>
                    </a:extLst>
                  </p:cNvPr>
                  <p:cNvSpPr/>
                  <p:nvPr/>
                </p:nvSpPr>
                <p:spPr>
                  <a:xfrm flipV="1">
                    <a:off x="7945822" y="4144688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399AF211-FF44-684C-B5EF-A380F6D6BC1C}"/>
                      </a:ext>
                    </a:extLst>
                  </p:cNvPr>
                  <p:cNvSpPr/>
                  <p:nvPr/>
                </p:nvSpPr>
                <p:spPr>
                  <a:xfrm flipV="1">
                    <a:off x="8129519" y="4144688"/>
                    <a:ext cx="96559" cy="99119"/>
                  </a:xfrm>
                  <a:prstGeom prst="ellipse">
                    <a:avLst/>
                  </a:prstGeom>
                  <a:solidFill>
                    <a:srgbClr val="000000">
                      <a:lumMod val="75000"/>
                      <a:lumOff val="25000"/>
                    </a:srgbClr>
                  </a:solidFill>
                  <a:ln w="9525" cap="flat" cmpd="sng" algn="ctr">
                    <a:noFill/>
                    <a:prstDash val="soli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algn="ctr" defTabSz="82945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177" kern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F3EC14D9-9974-E343-9169-FDCE5C7C5A52}"/>
                    </a:ext>
                  </a:extLst>
                </p:cNvPr>
                <p:cNvSpPr/>
                <p:nvPr/>
              </p:nvSpPr>
              <p:spPr>
                <a:xfrm>
                  <a:off x="382027" y="5767927"/>
                  <a:ext cx="3143250" cy="342900"/>
                </a:xfrm>
                <a:prstGeom prst="rect">
                  <a:avLst/>
                </a:prstGeom>
                <a:noFill/>
                <a:ln w="28575">
                  <a:solidFill>
                    <a:srgbClr val="808080">
                      <a:lumMod val="75000"/>
                    </a:srgbClr>
                  </a:solidFill>
                </a:ln>
              </p:spPr>
              <p:txBody>
                <a:bodyPr vert="horz" wrap="square" lIns="82944" tIns="41472" rIns="82944" bIns="41472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E5BEE1CD-40FB-5542-B33F-B50D6B4B7BAF}"/>
                    </a:ext>
                  </a:extLst>
                </p:cNvPr>
                <p:cNvCxnSpPr/>
                <p:nvPr/>
              </p:nvCxnSpPr>
              <p:spPr bwMode="auto">
                <a:xfrm>
                  <a:off x="2579127" y="5761577"/>
                  <a:ext cx="0" cy="355600"/>
                </a:xfrm>
                <a:prstGeom prst="line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808080">
                      <a:lumMod val="75000"/>
                    </a:srgbClr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4B013C3A-1619-A64B-8EE4-965BCA9C4B6E}"/>
                    </a:ext>
                  </a:extLst>
                </p:cNvPr>
                <p:cNvCxnSpPr/>
                <p:nvPr/>
              </p:nvCxnSpPr>
              <p:spPr bwMode="auto">
                <a:xfrm flipH="1">
                  <a:off x="1480577" y="5780627"/>
                  <a:ext cx="6350" cy="323850"/>
                </a:xfrm>
                <a:prstGeom prst="line">
                  <a:avLst/>
                </a:prstGeom>
                <a:solidFill>
                  <a:srgbClr val="BBE0E3"/>
                </a:solidFill>
                <a:ln w="28575" cap="flat" cmpd="sng" algn="ctr">
                  <a:solidFill>
                    <a:srgbClr val="808080">
                      <a:lumMod val="75000"/>
                    </a:srgbClr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C4E0B80D-3629-7D46-AF63-57443B1004E8}"/>
                    </a:ext>
                  </a:extLst>
                </p:cNvPr>
                <p:cNvSpPr/>
                <p:nvPr/>
              </p:nvSpPr>
              <p:spPr>
                <a:xfrm>
                  <a:off x="2457450" y="5832087"/>
                  <a:ext cx="387350" cy="889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A859907E-CC9C-BC4F-A5B2-E212B8AD0CD8}"/>
                    </a:ext>
                  </a:extLst>
                </p:cNvPr>
                <p:cNvSpPr/>
                <p:nvPr/>
              </p:nvSpPr>
              <p:spPr>
                <a:xfrm>
                  <a:off x="2305050" y="5832087"/>
                  <a:ext cx="387350" cy="889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65B575A3-1E33-F641-838C-01B9B456AE9E}"/>
                    </a:ext>
                  </a:extLst>
                </p:cNvPr>
                <p:cNvSpPr/>
                <p:nvPr/>
              </p:nvSpPr>
              <p:spPr>
                <a:xfrm>
                  <a:off x="2146300" y="5806687"/>
                  <a:ext cx="882650" cy="9525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5772BF5-FE63-254D-BC9E-34CBA7EDB028}"/>
                    </a:ext>
                  </a:extLst>
                </p:cNvPr>
                <p:cNvSpPr/>
                <p:nvPr/>
              </p:nvSpPr>
              <p:spPr>
                <a:xfrm flipV="1">
                  <a:off x="1943100" y="5959087"/>
                  <a:ext cx="1257300" cy="1143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D5C3D7E6-76B8-EB41-ABF3-2CC7FF9DD01C}"/>
                    </a:ext>
                  </a:extLst>
                </p:cNvPr>
                <p:cNvSpPr/>
                <p:nvPr/>
              </p:nvSpPr>
              <p:spPr>
                <a:xfrm>
                  <a:off x="1193800" y="5806687"/>
                  <a:ext cx="1257300" cy="1016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EDE1C3AB-E333-3D45-BA46-20D24688F6BF}"/>
                    </a:ext>
                  </a:extLst>
                </p:cNvPr>
                <p:cNvSpPr/>
                <p:nvPr/>
              </p:nvSpPr>
              <p:spPr>
                <a:xfrm>
                  <a:off x="894391" y="5839134"/>
                  <a:ext cx="1257300" cy="1016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5CB5AFD9-EF62-D145-B380-ED53AE5B5B1D}"/>
                    </a:ext>
                  </a:extLst>
                </p:cNvPr>
                <p:cNvSpPr/>
                <p:nvPr/>
              </p:nvSpPr>
              <p:spPr>
                <a:xfrm flipV="1">
                  <a:off x="518186" y="5984846"/>
                  <a:ext cx="1786841" cy="104387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B438109A-D7D8-8741-B19E-3D4577F66A99}"/>
                    </a:ext>
                  </a:extLst>
                </p:cNvPr>
                <p:cNvSpPr/>
                <p:nvPr/>
              </p:nvSpPr>
              <p:spPr>
                <a:xfrm flipV="1">
                  <a:off x="1568450" y="5997187"/>
                  <a:ext cx="1428750" cy="762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4F6D2DF7-38EA-DD4F-9417-B4554B969F39}"/>
                    </a:ext>
                  </a:extLst>
                </p:cNvPr>
                <p:cNvSpPr/>
                <p:nvPr/>
              </p:nvSpPr>
              <p:spPr>
                <a:xfrm flipV="1">
                  <a:off x="1003300" y="5990837"/>
                  <a:ext cx="927100" cy="508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FCE3FE21-0ED8-A844-9D54-A3520D971F4E}"/>
                    </a:ext>
                  </a:extLst>
                </p:cNvPr>
                <p:cNvSpPr/>
                <p:nvPr/>
              </p:nvSpPr>
              <p:spPr>
                <a:xfrm>
                  <a:off x="1352550" y="5844787"/>
                  <a:ext cx="387350" cy="889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965371C5-613A-3242-A02F-880C3E7A9F44}"/>
                    </a:ext>
                  </a:extLst>
                </p:cNvPr>
                <p:cNvSpPr/>
                <p:nvPr/>
              </p:nvSpPr>
              <p:spPr>
                <a:xfrm>
                  <a:off x="1219200" y="5844787"/>
                  <a:ext cx="387350" cy="8890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0B4C1569-BDB8-CD4B-BFCA-E21B11B87CC9}"/>
                    </a:ext>
                  </a:extLst>
                </p:cNvPr>
                <p:cNvSpPr/>
                <p:nvPr/>
              </p:nvSpPr>
              <p:spPr>
                <a:xfrm>
                  <a:off x="666750" y="5819387"/>
                  <a:ext cx="1625600" cy="12065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BF890ABA-3A2D-5D4B-97BE-3D850E87C02C}"/>
                    </a:ext>
                  </a:extLst>
                </p:cNvPr>
                <p:cNvSpPr/>
                <p:nvPr/>
              </p:nvSpPr>
              <p:spPr>
                <a:xfrm flipV="1">
                  <a:off x="1587500" y="5990837"/>
                  <a:ext cx="1822450" cy="8255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D5AC8FD6-8238-DF4C-9953-39E024047B9D}"/>
                    </a:ext>
                  </a:extLst>
                </p:cNvPr>
                <p:cNvSpPr/>
                <p:nvPr/>
              </p:nvSpPr>
              <p:spPr>
                <a:xfrm>
                  <a:off x="1765300" y="5793987"/>
                  <a:ext cx="1625600" cy="120650"/>
                </a:xfrm>
                <a:custGeom>
                  <a:avLst/>
                  <a:gdLst>
                    <a:gd name="connsiteX0" fmla="*/ 0 w 177800"/>
                    <a:gd name="connsiteY0" fmla="*/ 101617 h 101617"/>
                    <a:gd name="connsiteX1" fmla="*/ 95250 w 177800"/>
                    <a:gd name="connsiteY1" fmla="*/ 17 h 101617"/>
                    <a:gd name="connsiteX2" fmla="*/ 177800 w 177800"/>
                    <a:gd name="connsiteY2" fmla="*/ 95267 h 10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7800" h="101617">
                      <a:moveTo>
                        <a:pt x="0" y="101617"/>
                      </a:moveTo>
                      <a:cubicBezTo>
                        <a:pt x="32808" y="51346"/>
                        <a:pt x="65617" y="1075"/>
                        <a:pt x="95250" y="17"/>
                      </a:cubicBezTo>
                      <a:cubicBezTo>
                        <a:pt x="124883" y="-1041"/>
                        <a:pt x="151341" y="47113"/>
                        <a:pt x="177800" y="95267"/>
                      </a:cubicBezTo>
                    </a:path>
                  </a:pathLst>
                </a:custGeom>
                <a:ln w="19050" cmpd="sng">
                  <a:solidFill>
                    <a:srgbClr val="800000"/>
                  </a:solidFill>
                </a:ln>
              </p:spPr>
              <p:txBody>
                <a:bodyPr vert="horz" wrap="square" lIns="82944" tIns="41472" rIns="82944" bIns="41472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2945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177" ker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4D925BF-FB47-9E41-AA83-62AC21C01C79}"/>
                  </a:ext>
                </a:extLst>
              </p:cNvPr>
              <p:cNvSpPr txBox="1"/>
              <p:nvPr/>
            </p:nvSpPr>
            <p:spPr>
              <a:xfrm>
                <a:off x="6775693" y="3367367"/>
                <a:ext cx="212521" cy="493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2945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814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</p:grp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3D7C07FF-133E-1A44-BBED-106D3C88FCC6}"/>
                </a:ext>
              </a:extLst>
            </p:cNvPr>
            <p:cNvCxnSpPr>
              <a:cxnSpLocks/>
            </p:cNvCxnSpPr>
            <p:nvPr/>
          </p:nvCxnSpPr>
          <p:spPr>
            <a:xfrm>
              <a:off x="3543904" y="4194170"/>
              <a:ext cx="1822701" cy="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811D1FE8-34B9-854B-B2A0-3E1D3004A5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3479" y="4428212"/>
              <a:ext cx="1771328" cy="0"/>
            </a:xfrm>
            <a:prstGeom prst="straightConnector1">
              <a:avLst/>
            </a:prstGeom>
            <a:ln w="3492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94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5785C0-F277-1241-BCDD-92D1F459E8D3}"/>
              </a:ext>
            </a:extLst>
          </p:cNvPr>
          <p:cNvSpPr txBox="1"/>
          <p:nvPr/>
        </p:nvSpPr>
        <p:spPr>
          <a:xfrm>
            <a:off x="2892954" y="415747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Measured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3CBC0-8E96-0A42-8AFC-1D6830681AD6}"/>
              </a:ext>
            </a:extLst>
          </p:cNvPr>
          <p:cNvSpPr txBox="1"/>
          <p:nvPr/>
        </p:nvSpPr>
        <p:spPr>
          <a:xfrm>
            <a:off x="6162657" y="441386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Dissipative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ECAC09-E7A0-BD43-9530-152EB4AE563D}"/>
                  </a:ext>
                </a:extLst>
              </p:cNvPr>
              <p:cNvSpPr txBox="1"/>
              <p:nvPr/>
            </p:nvSpPr>
            <p:spPr>
              <a:xfrm>
                <a:off x="7821704" y="487552"/>
                <a:ext cx="7059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ECAC09-E7A0-BD43-9530-152EB4AE5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1704" y="487552"/>
                <a:ext cx="705962" cy="307777"/>
              </a:xfrm>
              <a:prstGeom prst="rect">
                <a:avLst/>
              </a:prstGeom>
              <a:blipFill>
                <a:blip r:embed="rId2"/>
                <a:stretch>
                  <a:fillRect l="-5357" r="-7143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83C1128-9671-8D4A-807E-C32B464DAD87}"/>
              </a:ext>
            </a:extLst>
          </p:cNvPr>
          <p:cNvSpPr txBox="1"/>
          <p:nvPr/>
        </p:nvSpPr>
        <p:spPr>
          <a:xfrm>
            <a:off x="2334067" y="5288925"/>
            <a:ext cx="2442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Hard to compare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9509E5-B4E4-1844-B6D5-7DEB43C8C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86" y="1369020"/>
            <a:ext cx="3638939" cy="2998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D67543-6063-514F-830C-4E38D6CE1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625" y="1315386"/>
            <a:ext cx="3387479" cy="281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58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5785C0-F277-1241-BCDD-92D1F459E8D3}"/>
              </a:ext>
            </a:extLst>
          </p:cNvPr>
          <p:cNvSpPr txBox="1"/>
          <p:nvPr/>
        </p:nvSpPr>
        <p:spPr>
          <a:xfrm>
            <a:off x="3248568" y="41300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Measured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3CBC0-8E96-0A42-8AFC-1D6830681AD6}"/>
              </a:ext>
            </a:extLst>
          </p:cNvPr>
          <p:cNvSpPr txBox="1"/>
          <p:nvPr/>
        </p:nvSpPr>
        <p:spPr>
          <a:xfrm>
            <a:off x="6336077" y="31467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Dissipative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6D2440-C766-724C-86B2-4AF9C0DF1AF8}"/>
                  </a:ext>
                </a:extLst>
              </p:cNvPr>
              <p:cNvSpPr txBox="1"/>
              <p:nvPr/>
            </p:nvSpPr>
            <p:spPr>
              <a:xfrm>
                <a:off x="121991" y="863251"/>
                <a:ext cx="1688732" cy="2271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Very different</a:t>
                </a:r>
              </a:p>
              <a:p>
                <a:r>
                  <a:rPr lang="en-US" sz="2000" dirty="0"/>
                  <a:t>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en-US" sz="2000" dirty="0"/>
              </a:p>
              <a:p>
                <a:r>
                  <a:rPr lang="en-US" sz="2000" dirty="0">
                    <a:solidFill>
                      <a:srgbClr val="178221"/>
                    </a:solidFill>
                  </a:rPr>
                  <a:t>Always</a:t>
                </a:r>
              </a:p>
              <a:p>
                <a:r>
                  <a:rPr lang="en-US" sz="2000" dirty="0">
                    <a:solidFill>
                      <a:srgbClr val="178221"/>
                    </a:solidFill>
                  </a:rPr>
                  <a:t>an insulator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000" b="0" dirty="0"/>
              </a:p>
              <a:p>
                <a:r>
                  <a:rPr lang="en-US" sz="2000" dirty="0">
                    <a:solidFill>
                      <a:srgbClr val="0000CC"/>
                    </a:solidFill>
                  </a:rPr>
                  <a:t>Reentrant</a:t>
                </a:r>
              </a:p>
              <a:p>
                <a:r>
                  <a:rPr lang="en-US" sz="2000" dirty="0">
                    <a:solidFill>
                      <a:srgbClr val="0000CC"/>
                    </a:solidFill>
                  </a:rPr>
                  <a:t>transition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6D2440-C766-724C-86B2-4AF9C0DF1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91" y="863251"/>
                <a:ext cx="1688732" cy="2271391"/>
              </a:xfrm>
              <a:prstGeom prst="rect">
                <a:avLst/>
              </a:prstGeom>
              <a:blipFill>
                <a:blip r:embed="rId2"/>
                <a:stretch>
                  <a:fillRect l="-3731" t="-1111" r="-2239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8C794773-58B6-504B-9B6A-CD5C2E2822D9}"/>
              </a:ext>
            </a:extLst>
          </p:cNvPr>
          <p:cNvGrpSpPr/>
          <p:nvPr/>
        </p:nvGrpSpPr>
        <p:grpSpPr>
          <a:xfrm>
            <a:off x="0" y="3273580"/>
            <a:ext cx="3822171" cy="1015663"/>
            <a:chOff x="-35933" y="5827594"/>
            <a:chExt cx="3822171" cy="101566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915858-2FD0-F348-A839-2BDBCCB32456}"/>
                </a:ext>
              </a:extLst>
            </p:cNvPr>
            <p:cNvSpPr txBox="1"/>
            <p:nvPr/>
          </p:nvSpPr>
          <p:spPr>
            <a:xfrm>
              <a:off x="-35933" y="5827594"/>
              <a:ext cx="160973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MIPT</a:t>
              </a:r>
            </a:p>
            <a:p>
              <a:r>
                <a:rPr lang="en-US" sz="2000" dirty="0"/>
                <a:t>Insulator-SC</a:t>
              </a:r>
            </a:p>
            <a:p>
              <a:r>
                <a:rPr lang="en-US" sz="2000" dirty="0"/>
                <a:t> transition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7D41805-8EA9-EB4A-88FE-0F01615A8A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3804" y="5827594"/>
              <a:ext cx="2212434" cy="57739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FD515D-A839-DE4E-B495-A76BF0463441}"/>
              </a:ext>
            </a:extLst>
          </p:cNvPr>
          <p:cNvGrpSpPr/>
          <p:nvPr/>
        </p:nvGrpSpPr>
        <p:grpSpPr>
          <a:xfrm>
            <a:off x="1771619" y="1186808"/>
            <a:ext cx="7277877" cy="3176738"/>
            <a:chOff x="1735686" y="3740822"/>
            <a:chExt cx="7277877" cy="3176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1445170-45C2-E64E-95D6-5FE4E2BE16A7}"/>
                    </a:ext>
                  </a:extLst>
                </p:cNvPr>
                <p:cNvSpPr txBox="1"/>
                <p:nvPr/>
              </p:nvSpPr>
              <p:spPr>
                <a:xfrm rot="16200000">
                  <a:off x="1126866" y="4879831"/>
                  <a:ext cx="1616596" cy="398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</a:rPr>
                    <a:t>  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−1 </m:t>
                          </m:r>
                        </m:sup>
                      </m:sSup>
                    </m:oMath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1445170-45C2-E64E-95D6-5FE4E2BE16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126866" y="4879831"/>
                  <a:ext cx="1616596" cy="398955"/>
                </a:xfrm>
                <a:prstGeom prst="rect">
                  <a:avLst/>
                </a:prstGeom>
                <a:blipFill>
                  <a:blip r:embed="rId6"/>
                  <a:stretch>
                    <a:fillRect l="-21875" t="-5469" r="-34375" b="-54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AA9AC8-DC04-4344-BAB6-D5EF71689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0387" y="3740822"/>
              <a:ext cx="3131703" cy="310243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2CF2EBE-4FC2-684E-878E-1F3B6627A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4625" y="3744407"/>
              <a:ext cx="3638938" cy="317315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1C42DB-645F-5244-A605-407106FB4F01}"/>
              </a:ext>
            </a:extLst>
          </p:cNvPr>
          <p:cNvGrpSpPr/>
          <p:nvPr/>
        </p:nvGrpSpPr>
        <p:grpSpPr>
          <a:xfrm>
            <a:off x="1771619" y="1218340"/>
            <a:ext cx="5833648" cy="4578795"/>
            <a:chOff x="1771619" y="1218340"/>
            <a:chExt cx="5833648" cy="457879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D37EBC-7026-314A-A1FD-82B2557EB79A}"/>
                </a:ext>
              </a:extLst>
            </p:cNvPr>
            <p:cNvCxnSpPr/>
            <p:nvPr/>
          </p:nvCxnSpPr>
          <p:spPr>
            <a:xfrm flipV="1">
              <a:off x="4162097" y="1218340"/>
              <a:ext cx="0" cy="22421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575CB73-EBB8-1B44-8BE2-06C868415EB5}"/>
                    </a:ext>
                  </a:extLst>
                </p:cNvPr>
                <p:cNvSpPr txBox="1"/>
                <p:nvPr/>
              </p:nvSpPr>
              <p:spPr>
                <a:xfrm>
                  <a:off x="1771619" y="4966138"/>
                  <a:ext cx="583364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FF0000"/>
                      </a:solidFill>
                    </a:rPr>
                    <a:t>Low-temperature</a:t>
                  </a:r>
                  <a:r>
                    <a:rPr lang="en-US" sz="2400" dirty="0">
                      <a:solidFill>
                        <a:srgbClr val="FF0000"/>
                      </a:solidFill>
                    </a:rPr>
                    <a:t> normal state (insulator) 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2400" dirty="0">
                      <a:solidFill>
                        <a:srgbClr val="0000CC"/>
                      </a:solidFill>
                    </a:rPr>
                    <a:t>  </a:t>
                  </a:r>
                  <a:r>
                    <a:rPr lang="en-US" sz="2400" i="1" dirty="0">
                      <a:solidFill>
                        <a:srgbClr val="0000CC"/>
                      </a:solidFill>
                    </a:rPr>
                    <a:t>high-temperature</a:t>
                  </a:r>
                  <a:r>
                    <a:rPr lang="en-US" sz="2400" dirty="0">
                      <a:solidFill>
                        <a:srgbClr val="0000CC"/>
                      </a:solidFill>
                    </a:rPr>
                    <a:t> superconductor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575CB73-EBB8-1B44-8BE2-06C868415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1619" y="4966138"/>
                  <a:ext cx="5833648" cy="830997"/>
                </a:xfrm>
                <a:prstGeom prst="rect">
                  <a:avLst/>
                </a:prstGeom>
                <a:blipFill>
                  <a:blip r:embed="rId9"/>
                  <a:stretch>
                    <a:fillRect l="-1302" t="-4545" r="-434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398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55978DA-FCA9-F247-A6F5-C8AC03B64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787" y="647669"/>
            <a:ext cx="2097917" cy="2078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2F3FD-CA05-B747-B9A2-F13631BCCE96}"/>
              </a:ext>
            </a:extLst>
          </p:cNvPr>
          <p:cNvSpPr txBox="1"/>
          <p:nvPr/>
        </p:nvSpPr>
        <p:spPr>
          <a:xfrm>
            <a:off x="1292339" y="127629"/>
            <a:ext cx="72474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Beyond self-consistent harmonic approximation (SCHA)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B7BE0-BCBC-1E42-B71D-7E06B493FD69}"/>
              </a:ext>
            </a:extLst>
          </p:cNvPr>
          <p:cNvSpPr txBox="1"/>
          <p:nvPr/>
        </p:nvSpPr>
        <p:spPr>
          <a:xfrm>
            <a:off x="183215" y="550197"/>
            <a:ext cx="5620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78221"/>
                </a:solidFill>
              </a:rPr>
              <a:t>Semi-classical limit  (high effective temperature)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1DAD86-29E6-7E45-862D-E30D16476F0A}"/>
                  </a:ext>
                </a:extLst>
              </p:cNvPr>
              <p:cNvSpPr txBox="1"/>
              <p:nvPr/>
            </p:nvSpPr>
            <p:spPr>
              <a:xfrm rot="16200000">
                <a:off x="5839510" y="1260300"/>
                <a:ext cx="121398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CC"/>
                    </a:solidFill>
                  </a:rPr>
                  <a:t> 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−1 </m:t>
                        </m:r>
                      </m:sup>
                    </m:sSup>
                  </m:oMath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1DAD86-29E6-7E45-862D-E30D16476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839510" y="1260300"/>
                <a:ext cx="1213987" cy="299249"/>
              </a:xfrm>
              <a:prstGeom prst="rect">
                <a:avLst/>
              </a:prstGeom>
              <a:blipFill>
                <a:blip r:embed="rId3"/>
                <a:stretch>
                  <a:fillRect l="-25000" t="-4124" r="-37500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7873DF28-AC8F-0E45-AFCE-0681BAC0B20C}"/>
              </a:ext>
            </a:extLst>
          </p:cNvPr>
          <p:cNvGrpSpPr/>
          <p:nvPr/>
        </p:nvGrpSpPr>
        <p:grpSpPr>
          <a:xfrm>
            <a:off x="141162" y="2001917"/>
            <a:ext cx="8908224" cy="1921369"/>
            <a:chOff x="141162" y="2001917"/>
            <a:chExt cx="8908224" cy="19213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8EE691-7ED1-CF41-86CF-EF79810DCA27}"/>
                    </a:ext>
                  </a:extLst>
                </p:cNvPr>
                <p:cNvSpPr txBox="1"/>
                <p:nvPr/>
              </p:nvSpPr>
              <p:spPr>
                <a:xfrm>
                  <a:off x="141162" y="2001917"/>
                  <a:ext cx="6413935" cy="12947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  <m:r>
                              <a:rPr lang="en-US" sz="16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en-US" sz="16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sup>
                          <m:e>
                            <m:r>
                              <a:rPr lang="en-US" sz="16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en-US" sz="16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=±</m:t>
                                </m:r>
                              </m:sub>
                              <m:sup/>
                              <m:e>
                                <m:r>
                                  <a:rPr lang="en-US" sz="16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6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d>
                                              <m:dPr>
                                                <m:begChr m:val="{"/>
                                                <m:endChr m:val="}"/>
                                                <m:ctrlPr>
                                                  <a:rPr lang="en-US" sz="16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num>
                                                  <m:den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𝐸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𝑐</m:t>
                                                        </m:r>
                                                      </m:sub>
                                                    </m:sSub>
                                                  </m:den>
                                                </m:f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  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acc>
                                                      <m:accPr>
                                                        <m:chr m:val="̇"/>
                                                        <m:ctrlP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acc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𝜃</m:t>
                                                        </m:r>
                                                      </m:e>
                                                    </m:acc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𝑖𝑠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f>
                                                      <m:fPr>
                                                        <m:ctrlP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fPr>
                                                      <m:num>
                                                        <m: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𝛾</m:t>
                                                        </m:r>
                                                      </m:num>
                                                      <m:den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1600" b="0" i="1" smtClean="0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1600" b="0" i="1" smtClean="0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𝐸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1600" b="0" i="1" smtClean="0">
                                                                <a:solidFill>
                                                                  <a:srgbClr val="0000C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𝑐</m:t>
                                                            </m:r>
                                                          </m:sub>
                                                        </m:sSub>
                                                      </m:den>
                                                    </m:f>
                                                  </m:e>
                                                </m:d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 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acc>
                                                      <m:accPr>
                                                        <m:chr m:val="̇"/>
                                                        <m:ctrlP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acc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𝜃</m:t>
                                                        </m:r>
                                                      </m:e>
                                                    </m:acc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𝑖𝑠</m:t>
                                                    </m:r>
                                                  </m:sub>
                                                </m:sSub>
                                                <m:nary>
                                                  <m:naryPr>
                                                    <m:chr m:val="∑"/>
                                                    <m:supHide m:val="on"/>
                                                    <m:ctrlP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naryPr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∈</m:t>
                                                    </m:r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𝑁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</m:t>
                                                        </m:r>
                                                      </m:sub>
                                                    </m:sSub>
                                                  </m:sub>
                                                  <m:sup/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𝜉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b="0" i="1" smtClean="0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𝑖𝑗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nary>
                                              </m:e>
                                            </m:d>
                                          </m:e>
                                        </m:nary>
                                        <m:r>
                                          <a:rPr lang="en-US" sz="16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𝚤𝑠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ℏ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6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</m:den>
                                        </m:f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∈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sub>
                                          <m:sup/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160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Δ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i="1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i="1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𝜃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i="1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𝑖𝑗𝑠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sz="1600" i="1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sz="1600" i="1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𝜉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sz="1600" i="1">
                                                            <a:solidFill>
                                                              <a:srgbClr val="0000C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𝑖</m:t>
                                                        </m:r>
                                                      </m:sub>
                                                    </m:sSub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e>
                                        </m:nary>
                                        <m:r>
                                          <a:rPr lang="en-US" sz="16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en-US" sz="16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16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&lt;</m:t>
                                            </m:r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&gt;</m:t>
                                            </m:r>
                                          </m:sub>
                                          <m:sup/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(1−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sz="16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600" b="0" i="0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600" b="0" i="0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Δ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𝑖𝑗𝑠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nary>
                                      </m:e>
                                    </m:eqArr>
                                  </m:e>
                                </m:d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16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08EE691-7ED1-CF41-86CF-EF79810DCA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162" y="2001917"/>
                  <a:ext cx="6413935" cy="1294713"/>
                </a:xfrm>
                <a:prstGeom prst="rect">
                  <a:avLst/>
                </a:prstGeom>
                <a:blipFill>
                  <a:blip r:embed="rId4"/>
                  <a:stretch>
                    <a:fillRect t="-68932" b="-922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1E6A231-F049-3E4A-926A-2B86DF3155B4}"/>
                    </a:ext>
                  </a:extLst>
                </p:cNvPr>
                <p:cNvSpPr txBox="1"/>
                <p:nvPr/>
              </p:nvSpPr>
              <p:spPr>
                <a:xfrm>
                  <a:off x="250335" y="3492399"/>
                  <a:ext cx="6104685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Classical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𝑖𝑐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en-US" sz="2000" dirty="0"/>
                    <a:t>and quantum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𝑖𝑞</m:t>
                          </m:r>
                        </m:sub>
                      </m:sSub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a14:m>
                  <a:r>
                    <a:rPr lang="en-US" sz="2000" dirty="0"/>
                    <a:t>components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1E6A231-F049-3E4A-926A-2B86DF3155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0335" y="3492399"/>
                  <a:ext cx="6104685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1040" t="-5714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951E3FB-7806-5C4A-B88D-332F9D94ED36}"/>
                    </a:ext>
                  </a:extLst>
                </p:cNvPr>
                <p:cNvSpPr txBox="1"/>
                <p:nvPr/>
              </p:nvSpPr>
              <p:spPr>
                <a:xfrm>
                  <a:off x="6839055" y="3466951"/>
                  <a:ext cx="1585306" cy="3352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𝑖𝑞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951E3FB-7806-5C4A-B88D-332F9D94E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9055" y="3466951"/>
                  <a:ext cx="1585306" cy="335285"/>
                </a:xfrm>
                <a:prstGeom prst="rect">
                  <a:avLst/>
                </a:prstGeom>
                <a:blipFill>
                  <a:blip r:embed="rId6"/>
                  <a:stretch>
                    <a:fillRect l="-3200" r="-1600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1E18F6-5EF2-654D-A66F-97D2A8F92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1469" y="2565499"/>
              <a:ext cx="2097917" cy="820666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0FE7162E-A88B-CD41-B9A6-4D4AE1BB361E}"/>
              </a:ext>
            </a:extLst>
          </p:cNvPr>
          <p:cNvSpPr/>
          <p:nvPr/>
        </p:nvSpPr>
        <p:spPr>
          <a:xfrm>
            <a:off x="7494346" y="769812"/>
            <a:ext cx="324547" cy="47830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155CA8-9310-5348-A127-0F37A28959FF}"/>
                  </a:ext>
                </a:extLst>
              </p:cNvPr>
              <p:cNvSpPr txBox="1"/>
              <p:nvPr/>
            </p:nvSpPr>
            <p:spPr>
              <a:xfrm>
                <a:off x="183215" y="989403"/>
                <a:ext cx="3282886" cy="557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SCHA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/>
                  <a:t> 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sz="20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i="1" dirty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 dirty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𝑑𝐷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155CA8-9310-5348-A127-0F37A2895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15" y="989403"/>
                <a:ext cx="3282886" cy="557397"/>
              </a:xfrm>
              <a:prstGeom prst="rect">
                <a:avLst/>
              </a:prstGeom>
              <a:blipFill>
                <a:blip r:embed="rId8"/>
                <a:stretch>
                  <a:fillRect l="-1538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1494D4F-9B7F-434E-A0DF-1D3D5EA66BD6}"/>
              </a:ext>
            </a:extLst>
          </p:cNvPr>
          <p:cNvSpPr txBox="1"/>
          <p:nvPr/>
        </p:nvSpPr>
        <p:spPr>
          <a:xfrm>
            <a:off x="278296" y="1546800"/>
            <a:ext cx="5299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Same in measurement and dissipative model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5D4BAD-5BEF-194B-938D-ECFBE7099891}"/>
              </a:ext>
            </a:extLst>
          </p:cNvPr>
          <p:cNvSpPr txBox="1"/>
          <p:nvPr/>
        </p:nvSpPr>
        <p:spPr>
          <a:xfrm>
            <a:off x="2160445" y="6061218"/>
            <a:ext cx="3845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Usual thermal phase transitions,</a:t>
            </a:r>
          </a:p>
          <a:p>
            <a:r>
              <a:rPr lang="en-US" sz="2000" dirty="0">
                <a:solidFill>
                  <a:srgbClr val="C00000"/>
                </a:solidFill>
              </a:rPr>
              <a:t>e.g., BKT transition in 2D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F69250-D471-094A-9012-474B076B13CC}"/>
              </a:ext>
            </a:extLst>
          </p:cNvPr>
          <p:cNvGrpSpPr/>
          <p:nvPr/>
        </p:nvGrpSpPr>
        <p:grpSpPr>
          <a:xfrm>
            <a:off x="89821" y="3891389"/>
            <a:ext cx="8899501" cy="2624810"/>
            <a:chOff x="89821" y="3891389"/>
            <a:chExt cx="8899501" cy="26248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89CDA3A-18ED-B442-A474-FAB34209A554}"/>
                    </a:ext>
                  </a:extLst>
                </p:cNvPr>
                <p:cNvSpPr txBox="1"/>
                <p:nvPr/>
              </p:nvSpPr>
              <p:spPr>
                <a:xfrm>
                  <a:off x="5895333" y="5551503"/>
                  <a:ext cx="3093989" cy="4925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𝑘𝑙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′)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89CDA3A-18ED-B442-A474-FAB34209A5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5333" y="5551503"/>
                  <a:ext cx="3093989" cy="492507"/>
                </a:xfrm>
                <a:prstGeom prst="rect">
                  <a:avLst/>
                </a:prstGeom>
                <a:blipFill>
                  <a:blip r:embed="rId9"/>
                  <a:stretch>
                    <a:fillRect r="-1639" b="-128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0A85405-7644-7B4D-9995-635C98E74136}"/>
                    </a:ext>
                  </a:extLst>
                </p:cNvPr>
                <p:cNvSpPr txBox="1"/>
                <p:nvPr/>
              </p:nvSpPr>
              <p:spPr>
                <a:xfrm>
                  <a:off x="166906" y="5888783"/>
                  <a:ext cx="1680075" cy="6274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0A85405-7644-7B4D-9995-635C98E741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906" y="5888783"/>
                  <a:ext cx="1680075" cy="627416"/>
                </a:xfrm>
                <a:prstGeom prst="rect">
                  <a:avLst/>
                </a:prstGeom>
                <a:blipFill>
                  <a:blip r:embed="rId10"/>
                  <a:stretch>
                    <a:fillRect l="-1504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990CBB4-7681-2D4A-8DB9-EEEB332090EB}"/>
                    </a:ext>
                  </a:extLst>
                </p:cNvPr>
                <p:cNvSpPr txBox="1"/>
                <p:nvPr/>
              </p:nvSpPr>
              <p:spPr>
                <a:xfrm>
                  <a:off x="183215" y="3891389"/>
                  <a:ext cx="6545574" cy="4237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Expand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𝑖𝑞</m:t>
                          </m:r>
                        </m:sub>
                      </m:sSub>
                    </m:oMath>
                  </a14:m>
                  <a:r>
                    <a:rPr lang="en-US" sz="2000" dirty="0"/>
                    <a:t>  or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</m:oMath>
                  </a14:m>
                  <a:r>
                    <a:rPr lang="en-US" sz="2000" dirty="0"/>
                    <a:t> keeping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(1)</m:t>
                      </m:r>
                    </m:oMath>
                  </a14:m>
                  <a:r>
                    <a:rPr lang="en-US" sz="2000" dirty="0"/>
                    <a:t>  while scaling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000" dirty="0"/>
                    <a:t> </a:t>
                  </a: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990CBB4-7681-2D4A-8DB9-EEEB332090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215" y="3891389"/>
                  <a:ext cx="6545574" cy="423770"/>
                </a:xfrm>
                <a:prstGeom prst="rect">
                  <a:avLst/>
                </a:prstGeom>
                <a:blipFill>
                  <a:blip r:embed="rId11"/>
                  <a:stretch>
                    <a:fillRect l="-969" t="-8824" b="-2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93D7545-5785-4E4F-BF3A-7268C1A4F4FD}"/>
                    </a:ext>
                  </a:extLst>
                </p:cNvPr>
                <p:cNvSpPr txBox="1"/>
                <p:nvPr/>
              </p:nvSpPr>
              <p:spPr>
                <a:xfrm>
                  <a:off x="89821" y="4963164"/>
                  <a:ext cx="5985934" cy="708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nary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93D7545-5785-4E4F-BF3A-7268C1A4F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21" y="4963164"/>
                  <a:ext cx="5985934" cy="708399"/>
                </a:xfrm>
                <a:prstGeom prst="rect">
                  <a:avLst/>
                </a:prstGeom>
                <a:blipFill>
                  <a:blip r:embed="rId12"/>
                  <a:stretch>
                    <a:fillRect l="-1271" t="-136842" r="-212" b="-182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06908E3-E155-7941-8649-886F0988A843}"/>
                    </a:ext>
                  </a:extLst>
                </p:cNvPr>
                <p:cNvSpPr txBox="1"/>
                <p:nvPr/>
              </p:nvSpPr>
              <p:spPr>
                <a:xfrm>
                  <a:off x="141162" y="4495616"/>
                  <a:ext cx="38988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US" sz="2000" dirty="0">
                      <a:solidFill>
                        <a:srgbClr val="FF0000"/>
                      </a:solidFill>
                    </a:rPr>
                    <a:t>  Stochastic Langevin equation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06908E3-E155-7941-8649-886F0988A8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162" y="4495616"/>
                  <a:ext cx="3898824" cy="400110"/>
                </a:xfrm>
                <a:prstGeom prst="rect">
                  <a:avLst/>
                </a:prstGeom>
                <a:blipFill>
                  <a:blip r:embed="rId13"/>
                  <a:stretch>
                    <a:fillRect t="-6250" r="-649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B74510-F159-5348-BB73-8BCC64882E1B}"/>
                    </a:ext>
                  </a:extLst>
                </p:cNvPr>
                <p:cNvSpPr txBox="1"/>
                <p:nvPr/>
              </p:nvSpPr>
              <p:spPr>
                <a:xfrm>
                  <a:off x="6504039" y="4740031"/>
                  <a:ext cx="894860" cy="66947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B74510-F159-5348-BB73-8BCC64882E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4039" y="4740031"/>
                  <a:ext cx="894860" cy="669479"/>
                </a:xfrm>
                <a:prstGeom prst="rect">
                  <a:avLst/>
                </a:prstGeom>
                <a:blipFill>
                  <a:blip r:embed="rId14"/>
                  <a:stretch>
                    <a:fillRect l="-4225" r="-1408" b="-9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1173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B9870D-30EF-BB4E-AD72-1553AB6DFCE0}"/>
                  </a:ext>
                </a:extLst>
              </p:cNvPr>
              <p:cNvSpPr txBox="1"/>
              <p:nvPr/>
            </p:nvSpPr>
            <p:spPr>
              <a:xfrm>
                <a:off x="1267287" y="152681"/>
                <a:ext cx="754321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FF0000"/>
                    </a:solidFill>
                  </a:rPr>
                  <a:t>Strong feedback and measurement limit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,ℏ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0000CC"/>
                    </a:solidFill>
                  </a:rPr>
                  <a:t> </a:t>
                </a:r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B9870D-30EF-BB4E-AD72-1553AB6DF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287" y="152681"/>
                <a:ext cx="7543219" cy="430887"/>
              </a:xfrm>
              <a:prstGeom prst="rect">
                <a:avLst/>
              </a:prstGeom>
              <a:blipFill>
                <a:blip r:embed="rId2"/>
                <a:stretch>
                  <a:fillRect l="-1008" t="-8824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A38FE6-EF36-0548-97DD-6AB99EF7E654}"/>
                  </a:ext>
                </a:extLst>
              </p:cNvPr>
              <p:cNvSpPr txBox="1"/>
              <p:nvPr/>
            </p:nvSpPr>
            <p:spPr>
              <a:xfrm>
                <a:off x="225469" y="785632"/>
                <a:ext cx="6777753" cy="1311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Dynamics is effectively classical over a time scale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/>
                  <a:t>    Fast mode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𝑗𝑠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sup>
                    </m:sSubSup>
                    <m:d>
                      <m:d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  <m:e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𝑗𝑠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000" dirty="0"/>
              </a:p>
              <a:p>
                <a:r>
                  <a:rPr lang="en-US" sz="2000" dirty="0"/>
                  <a:t>       Slow mode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𝑗𝑠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</m:sup>
                    </m:sSubSup>
                    <m:d>
                      <m:d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𝑗𝑠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A38FE6-EF36-0548-97DD-6AB99EF7E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9" y="785632"/>
                <a:ext cx="6777753" cy="1311193"/>
              </a:xfrm>
              <a:prstGeom prst="rect">
                <a:avLst/>
              </a:prstGeom>
              <a:blipFill>
                <a:blip r:embed="rId3"/>
                <a:stretch>
                  <a:fillRect l="-936" t="-19231" b="-64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03841990-249B-2849-B747-291659E786FF}"/>
              </a:ext>
            </a:extLst>
          </p:cNvPr>
          <p:cNvGrpSpPr/>
          <p:nvPr/>
        </p:nvGrpSpPr>
        <p:grpSpPr>
          <a:xfrm>
            <a:off x="198277" y="2139796"/>
            <a:ext cx="6679136" cy="1151480"/>
            <a:chOff x="198277" y="2139796"/>
            <a:chExt cx="6679136" cy="11514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F68935C-D7AA-3042-B13F-027306D620A5}"/>
                    </a:ext>
                  </a:extLst>
                </p:cNvPr>
                <p:cNvSpPr txBox="1"/>
                <p:nvPr/>
              </p:nvSpPr>
              <p:spPr>
                <a:xfrm>
                  <a:off x="198277" y="2582877"/>
                  <a:ext cx="6679136" cy="708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̈"/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  <m:sup/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</m:sup>
                            </m:sSub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</m:sup>
                            </m:sSub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&lt;</m:t>
                                            </m:r>
                                          </m:sup>
                                        </m:sSubSup>
                                        <m: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&lt;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func>
                              </m:e>
                            </m:nary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F68935C-D7AA-3042-B13F-027306D620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277" y="2582877"/>
                  <a:ext cx="6679136" cy="708399"/>
                </a:xfrm>
                <a:prstGeom prst="rect">
                  <a:avLst/>
                </a:prstGeom>
                <a:blipFill>
                  <a:blip r:embed="rId4"/>
                  <a:stretch>
                    <a:fillRect l="-190" t="-135088" b="-182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66ED8A-0A83-8D45-9775-99641E6FA5B5}"/>
                </a:ext>
              </a:extLst>
            </p:cNvPr>
            <p:cNvSpPr txBox="1"/>
            <p:nvPr/>
          </p:nvSpPr>
          <p:spPr>
            <a:xfrm>
              <a:off x="263460" y="2139796"/>
              <a:ext cx="4025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Effective dynamics of slow modes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6A2EC9-9316-E24D-A952-DAE8D7611A65}"/>
              </a:ext>
            </a:extLst>
          </p:cNvPr>
          <p:cNvGrpSpPr/>
          <p:nvPr/>
        </p:nvGrpSpPr>
        <p:grpSpPr>
          <a:xfrm>
            <a:off x="225469" y="3752989"/>
            <a:ext cx="4545540" cy="2952330"/>
            <a:chOff x="225469" y="3301732"/>
            <a:chExt cx="4545540" cy="2952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A7C53B2-7F1E-284C-940B-F45C3D7349DD}"/>
                    </a:ext>
                  </a:extLst>
                </p:cNvPr>
                <p:cNvSpPr txBox="1"/>
                <p:nvPr/>
              </p:nvSpPr>
              <p:spPr>
                <a:xfrm>
                  <a:off x="225469" y="3301732"/>
                  <a:ext cx="3247492" cy="20508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b="0" i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&gt;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b="0" i="1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  <a:p>
                  <a:endParaRPr lang="en-US" b="0" i="1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a14:m>
                  <a:r>
                    <a:rPr lang="en-US" dirty="0">
                      <a:solidFill>
                        <a:srgbClr val="0000CC"/>
                      </a:solidFill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dirty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endParaRPr lang="en-US" dirty="0">
                    <a:solidFill>
                      <a:srgbClr val="0000CC"/>
                    </a:solidFill>
                  </a:endParaRPr>
                </a:p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𝐽𝑑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a14:m>
                  <a:r>
                    <a:rPr lang="en-US" dirty="0">
                      <a:solidFill>
                        <a:srgbClr val="0000CC"/>
                      </a:solidFill>
                    </a:rPr>
                    <a:t>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lang="en-US" b="0" i="1" dirty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A7C53B2-7F1E-284C-940B-F45C3D734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469" y="3301732"/>
                  <a:ext cx="3247492" cy="2050818"/>
                </a:xfrm>
                <a:prstGeom prst="rect">
                  <a:avLst/>
                </a:prstGeom>
                <a:blipFill>
                  <a:blip r:embed="rId5"/>
                  <a:stretch>
                    <a:fillRect l="-1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B752371-29F9-044A-A619-C8F0F407EF94}"/>
                    </a:ext>
                  </a:extLst>
                </p:cNvPr>
                <p:cNvSpPr txBox="1"/>
                <p:nvPr/>
              </p:nvSpPr>
              <p:spPr>
                <a:xfrm>
                  <a:off x="474127" y="5607731"/>
                  <a:ext cx="429688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Phase stiffness decreases with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r>
                    <a:rPr lang="en-US" dirty="0"/>
                    <a:t> 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rgbClr val="0000CC"/>
                      </a:solidFill>
                    </a:rPr>
                    <a:t> </a:t>
                  </a:r>
                  <a:endParaRPr lang="en-US" dirty="0"/>
                </a:p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dirty="0"/>
                    <a:t>  Insulator for large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r>
                    <a:rPr lang="en-US" dirty="0"/>
                    <a:t> 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rgbClr val="0000CC"/>
                      </a:solidFill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B752371-29F9-044A-A619-C8F0F407EF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127" y="5607731"/>
                  <a:ext cx="4296882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882" t="-3846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6585D7-1582-B849-BB3B-915C506831D8}"/>
              </a:ext>
            </a:extLst>
          </p:cNvPr>
          <p:cNvGrpSpPr/>
          <p:nvPr/>
        </p:nvGrpSpPr>
        <p:grpSpPr>
          <a:xfrm>
            <a:off x="4368180" y="3335203"/>
            <a:ext cx="4686172" cy="2352311"/>
            <a:chOff x="4368180" y="3335203"/>
            <a:chExt cx="4686172" cy="235231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70F8F05-ADE9-1342-BC9C-E2BE38B74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68180" y="3406906"/>
              <a:ext cx="2767727" cy="228060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9C970E-72B9-0247-A841-AE062510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03222" y="3335203"/>
              <a:ext cx="2051130" cy="2033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8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34DE70-9F50-744B-8BEE-BA0ED2B21242}"/>
                  </a:ext>
                </a:extLst>
              </p:cNvPr>
              <p:cNvSpPr txBox="1"/>
              <p:nvPr/>
            </p:nvSpPr>
            <p:spPr>
              <a:xfrm>
                <a:off x="800390" y="168447"/>
                <a:ext cx="754321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FF0000"/>
                    </a:solidFill>
                  </a:rPr>
                  <a:t>Strong feedback and measurement limit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,ℏ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0000CC"/>
                    </a:solidFill>
                  </a:rPr>
                  <a:t> </a:t>
                </a:r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34DE70-9F50-744B-8BEE-BA0ED2B21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90" y="168447"/>
                <a:ext cx="7543219" cy="430887"/>
              </a:xfrm>
              <a:prstGeom prst="rect">
                <a:avLst/>
              </a:prstGeom>
              <a:blipFill>
                <a:blip r:embed="rId2"/>
                <a:stretch>
                  <a:fillRect l="-840" t="-5714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71E7F92D-B717-D04B-8AE7-98B29924A346}"/>
              </a:ext>
            </a:extLst>
          </p:cNvPr>
          <p:cNvGrpSpPr/>
          <p:nvPr/>
        </p:nvGrpSpPr>
        <p:grpSpPr>
          <a:xfrm>
            <a:off x="304296" y="1504463"/>
            <a:ext cx="4101636" cy="1452725"/>
            <a:chOff x="225469" y="3301732"/>
            <a:chExt cx="4101636" cy="14527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9BD2FA7-AEF1-8B46-9B59-7BFFE42070EC}"/>
                    </a:ext>
                  </a:extLst>
                </p:cNvPr>
                <p:cNvSpPr txBox="1"/>
                <p:nvPr/>
              </p:nvSpPr>
              <p:spPr>
                <a:xfrm>
                  <a:off x="225469" y="3301732"/>
                  <a:ext cx="4101636" cy="7369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b="0" i="0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Δ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  <m:r>
                                                  <a:rPr lang="en-US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&gt;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A7C53B2-7F1E-284C-940B-F45C3D734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469" y="3301732"/>
                  <a:ext cx="4101636" cy="736933"/>
                </a:xfrm>
                <a:prstGeom prst="rect">
                  <a:avLst/>
                </a:prstGeom>
                <a:blipFill>
                  <a:blip r:embed="rId5"/>
                  <a:stretch>
                    <a:fillRect l="-1235" b="-8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0BF6F1D-BA2F-334E-9AB9-6BF9E8BAAACE}"/>
                    </a:ext>
                  </a:extLst>
                </p:cNvPr>
                <p:cNvSpPr txBox="1"/>
                <p:nvPr/>
              </p:nvSpPr>
              <p:spPr>
                <a:xfrm>
                  <a:off x="722785" y="4108126"/>
                  <a:ext cx="360432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Phase stiffness decreases with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r>
                    <a:rPr lang="en-US" dirty="0"/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dirty="0"/>
                    <a:t>  Insulator for large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B752371-29F9-044A-A619-C8F0F407EF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785" y="4108126"/>
                  <a:ext cx="3604320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1404" t="-1923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8FE745-003C-4A4A-8FE1-38E8A6E5F6AD}"/>
              </a:ext>
            </a:extLst>
          </p:cNvPr>
          <p:cNvGrpSpPr/>
          <p:nvPr/>
        </p:nvGrpSpPr>
        <p:grpSpPr>
          <a:xfrm>
            <a:off x="5320967" y="1560934"/>
            <a:ext cx="3676391" cy="1418504"/>
            <a:chOff x="5242140" y="3358203"/>
            <a:chExt cx="3676391" cy="141850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5CA5DB-46DF-BF4F-9003-6A29E7FBBF2B}"/>
                </a:ext>
              </a:extLst>
            </p:cNvPr>
            <p:cNvSpPr txBox="1"/>
            <p:nvPr/>
          </p:nvSpPr>
          <p:spPr>
            <a:xfrm>
              <a:off x="6277667" y="3358203"/>
              <a:ext cx="2039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178221"/>
                  </a:solidFill>
                </a:rPr>
                <a:t>Dissipative case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E61FF96-CAB3-074A-951E-3179937BC53B}"/>
                    </a:ext>
                  </a:extLst>
                </p:cNvPr>
                <p:cNvSpPr txBox="1"/>
                <p:nvPr/>
              </p:nvSpPr>
              <p:spPr>
                <a:xfrm>
                  <a:off x="5242140" y="3674702"/>
                  <a:ext cx="3676391" cy="4145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a14:m>
                  <a:r>
                    <a:rPr lang="en-US" dirty="0">
                      <a:solidFill>
                        <a:srgbClr val="0000CC"/>
                      </a:solidFill>
                    </a:rPr>
                    <a:t>  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dirty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≫1</m:t>
                      </m:r>
                    </m:oMath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B0F5BE5-28FE-2F41-A8EE-F84D08CA8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140" y="3674702"/>
                  <a:ext cx="3676391" cy="414537"/>
                </a:xfrm>
                <a:prstGeom prst="rect">
                  <a:avLst/>
                </a:prstGeom>
                <a:blipFill>
                  <a:blip r:embed="rId7"/>
                  <a:stretch>
                    <a:fillRect l="-2414" r="-1034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FF01B8B-20CA-F248-BA0F-AEDA0B833BF6}"/>
                    </a:ext>
                  </a:extLst>
                </p:cNvPr>
                <p:cNvSpPr txBox="1"/>
                <p:nvPr/>
              </p:nvSpPr>
              <p:spPr>
                <a:xfrm>
                  <a:off x="5312371" y="4108126"/>
                  <a:ext cx="3357586" cy="6685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</m:oMath>
                  </a14:m>
                  <a:r>
                    <a:rPr lang="en-US" dirty="0">
                      <a:solidFill>
                        <a:srgbClr val="0000CC"/>
                      </a:solidFill>
                    </a:rPr>
                    <a:t>  </a:t>
                  </a:r>
                  <a:r>
                    <a:rPr lang="en-US" dirty="0"/>
                    <a:t>for large dissipation </a:t>
                  </a:r>
                </a:p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dirty="0"/>
                    <a:t>  Superconducting for large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C12D824-CC5E-D642-9189-80E4039ED5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2371" y="4108126"/>
                  <a:ext cx="3357586" cy="668581"/>
                </a:xfrm>
                <a:prstGeom prst="rect">
                  <a:avLst/>
                </a:prstGeom>
                <a:blipFill>
                  <a:blip r:embed="rId8"/>
                  <a:stretch>
                    <a:fillRect t="-3704" b="-129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C3DC6A-1092-404E-8B0D-5FA695C77663}"/>
              </a:ext>
            </a:extLst>
          </p:cNvPr>
          <p:cNvGrpSpPr/>
          <p:nvPr/>
        </p:nvGrpSpPr>
        <p:grpSpPr>
          <a:xfrm>
            <a:off x="1569643" y="3575365"/>
            <a:ext cx="6004712" cy="2082480"/>
            <a:chOff x="1679402" y="4819072"/>
            <a:chExt cx="6004712" cy="20824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5D7377D-6D80-514A-B7DD-B99FD70BBF43}"/>
                    </a:ext>
                  </a:extLst>
                </p:cNvPr>
                <p:cNvSpPr txBox="1"/>
                <p:nvPr/>
              </p:nvSpPr>
              <p:spPr>
                <a:xfrm>
                  <a:off x="7072078" y="5419082"/>
                  <a:ext cx="612036" cy="1996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E5CA4ED-C4D8-4A4B-B2CC-FF5D1B10E2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2078" y="5419082"/>
                  <a:ext cx="612036" cy="199626"/>
                </a:xfrm>
                <a:prstGeom prst="rect">
                  <a:avLst/>
                </a:prstGeom>
                <a:blipFill>
                  <a:blip r:embed="rId9"/>
                  <a:stretch>
                    <a:fillRect l="-12245" r="-14286" b="-6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C5B16E-0BA0-1A4D-AD9B-C2DBCC0D01D9}"/>
                </a:ext>
              </a:extLst>
            </p:cNvPr>
            <p:cNvGrpSpPr/>
            <p:nvPr/>
          </p:nvGrpSpPr>
          <p:grpSpPr>
            <a:xfrm>
              <a:off x="1679402" y="4819072"/>
              <a:ext cx="5323820" cy="2082480"/>
              <a:chOff x="1679402" y="4819072"/>
              <a:chExt cx="5323820" cy="208248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9B3D2C8-E6FE-FE4F-8E95-3DA53ABF2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9402" y="4862625"/>
                <a:ext cx="2421571" cy="199537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8242103-96BE-5B41-8E73-A31A50C00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96159" y="4819072"/>
                <a:ext cx="2507063" cy="20824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63034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3DAC87-F224-D14B-B99B-7047C6BBA4E9}"/>
                  </a:ext>
                </a:extLst>
              </p:cNvPr>
              <p:cNvSpPr txBox="1"/>
              <p:nvPr/>
            </p:nvSpPr>
            <p:spPr>
              <a:xfrm>
                <a:off x="1267287" y="152681"/>
                <a:ext cx="575510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FF0000"/>
                    </a:solidFill>
                  </a:rPr>
                  <a:t>Weak coupling limit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: Perturbative RG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3DAC87-F224-D14B-B99B-7047C6BBA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287" y="152681"/>
                <a:ext cx="5755102" cy="430887"/>
              </a:xfrm>
              <a:prstGeom prst="rect">
                <a:avLst/>
              </a:prstGeom>
              <a:blipFill>
                <a:blip r:embed="rId2"/>
                <a:stretch>
                  <a:fillRect l="-1322" t="-8824" r="-220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F48DC15-4F55-654B-BA9B-E25B54B54EB7}"/>
                  </a:ext>
                </a:extLst>
              </p:cNvPr>
              <p:cNvSpPr/>
              <p:nvPr/>
            </p:nvSpPr>
            <p:spPr>
              <a:xfrm>
                <a:off x="201967" y="652335"/>
                <a:ext cx="6369485" cy="921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Fast mode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𝑗𝑠</m:t>
                        </m:r>
                      </m:sub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sSup>
                          <m:s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𝑗𝑠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Slow mode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𝑗𝑠</m:t>
                        </m:r>
                      </m:sub>
                      <m: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sSup>
                          <m:sSup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𝑗𝑠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F48DC15-4F55-654B-BA9B-E25B54B54E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67" y="652335"/>
                <a:ext cx="6369485" cy="921727"/>
              </a:xfrm>
              <a:prstGeom prst="rect">
                <a:avLst/>
              </a:prstGeom>
              <a:blipFill>
                <a:blip r:embed="rId3"/>
                <a:stretch>
                  <a:fillRect l="-598" t="-48649" b="-75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C480B3-4985-2E41-A60C-75F4EF262AF9}"/>
                  </a:ext>
                </a:extLst>
              </p:cNvPr>
              <p:cNvSpPr txBox="1"/>
              <p:nvPr/>
            </p:nvSpPr>
            <p:spPr>
              <a:xfrm>
                <a:off x="4931799" y="916127"/>
                <a:ext cx="797398" cy="290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C480B3-4985-2E41-A60C-75F4EF262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799" y="916127"/>
                <a:ext cx="797398" cy="290208"/>
              </a:xfrm>
              <a:prstGeom prst="rect">
                <a:avLst/>
              </a:prstGeom>
              <a:blipFill>
                <a:blip r:embed="rId4"/>
                <a:stretch>
                  <a:fillRect l="-4688" r="-156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E3BDD7-A919-654B-9DC9-4F47BA917314}"/>
                  </a:ext>
                </a:extLst>
              </p:cNvPr>
              <p:cNvSpPr txBox="1"/>
              <p:nvPr/>
            </p:nvSpPr>
            <p:spPr>
              <a:xfrm>
                <a:off x="0" y="1693219"/>
                <a:ext cx="4931799" cy="1362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Treat the Josephson coupling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dirty="0"/>
                  <a:t> perturbatively 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RG flow equation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𝑑𝑙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𝜋𝛾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E3BDD7-A919-654B-9DC9-4F47BA917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93219"/>
                <a:ext cx="4931799" cy="1362232"/>
              </a:xfrm>
              <a:prstGeom prst="rect">
                <a:avLst/>
              </a:prstGeom>
              <a:blipFill>
                <a:blip r:embed="rId5"/>
                <a:stretch>
                  <a:fillRect l="-773" t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8EE04331-6338-2948-8ED1-02BDF41A8A18}"/>
              </a:ext>
            </a:extLst>
          </p:cNvPr>
          <p:cNvGrpSpPr/>
          <p:nvPr/>
        </p:nvGrpSpPr>
        <p:grpSpPr>
          <a:xfrm>
            <a:off x="5562464" y="1429647"/>
            <a:ext cx="2888481" cy="4555011"/>
            <a:chOff x="5562464" y="1429647"/>
            <a:chExt cx="2888481" cy="455501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95477B-78D4-B24F-8825-3E585302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2464" y="3585355"/>
              <a:ext cx="2888481" cy="239930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4DA7859-5F42-CF43-B63A-8EE458BB67E3}"/>
                </a:ext>
              </a:extLst>
            </p:cNvPr>
            <p:cNvGrpSpPr/>
            <p:nvPr/>
          </p:nvGrpSpPr>
          <p:grpSpPr>
            <a:xfrm>
              <a:off x="6236063" y="1429647"/>
              <a:ext cx="2062121" cy="4030845"/>
              <a:chOff x="6236063" y="1429647"/>
              <a:chExt cx="2062121" cy="403084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668F86-4198-3746-A9B4-07C28747A1E3}"/>
                  </a:ext>
                </a:extLst>
              </p:cNvPr>
              <p:cNvSpPr txBox="1"/>
              <p:nvPr/>
            </p:nvSpPr>
            <p:spPr>
              <a:xfrm>
                <a:off x="6258843" y="1429647"/>
                <a:ext cx="20393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178221"/>
                    </a:solidFill>
                  </a:rPr>
                  <a:t>Dissipative case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29657F4C-1CA0-9C4A-8E6D-00BE6500C3BE}"/>
                      </a:ext>
                    </a:extLst>
                  </p:cNvPr>
                  <p:cNvSpPr/>
                  <p:nvPr/>
                </p:nvSpPr>
                <p:spPr>
                  <a:xfrm>
                    <a:off x="6236063" y="2108068"/>
                    <a:ext cx="1816972" cy="62414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𝑑𝐽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n-US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29657F4C-1CA0-9C4A-8E6D-00BE6500C3B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6063" y="2108068"/>
                    <a:ext cx="1816972" cy="62414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4CE87CC-235E-6F45-BA17-2145FA6E87BE}"/>
                  </a:ext>
                </a:extLst>
              </p:cNvPr>
              <p:cNvGrpSpPr/>
              <p:nvPr/>
            </p:nvGrpSpPr>
            <p:grpSpPr>
              <a:xfrm>
                <a:off x="6236063" y="2913874"/>
                <a:ext cx="1846138" cy="303656"/>
                <a:chOff x="721465" y="3306866"/>
                <a:chExt cx="2154103" cy="40011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B7735579-DB0A-1B4D-A201-3549219FE9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69606" y="3339528"/>
                      <a:ext cx="705962" cy="307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oMath>
                        </m:oMathPara>
                      </a14:m>
                      <a:endParaRPr lang="en-US" sz="2000" dirty="0">
                        <a:solidFill>
                          <a:srgbClr val="0000CC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B7735579-DB0A-1B4D-A201-3549219FE9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69606" y="3339528"/>
                      <a:ext cx="705962" cy="307776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2500" r="-18750" b="-3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9998B77-9960-DC42-908F-FEEB99AB5018}"/>
                    </a:ext>
                  </a:extLst>
                </p:cNvPr>
                <p:cNvSpPr/>
                <p:nvPr/>
              </p:nvSpPr>
              <p:spPr>
                <a:xfrm>
                  <a:off x="721465" y="3306866"/>
                  <a:ext cx="8996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SCHA</a:t>
                  </a:r>
                </a:p>
              </p:txBody>
            </p:sp>
          </p:grp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02AE717-4A81-4D4E-95BD-ADA7DA47CA15}"/>
                  </a:ext>
                </a:extLst>
              </p:cNvPr>
              <p:cNvSpPr/>
              <p:nvPr/>
            </p:nvSpPr>
            <p:spPr>
              <a:xfrm>
                <a:off x="7779684" y="4885281"/>
                <a:ext cx="261345" cy="575211"/>
              </a:xfrm>
              <a:prstGeom prst="ellipse">
                <a:avLst/>
              </a:prstGeom>
              <a:noFill/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BD563B-A145-3D41-9CD9-842AC3F1EB95}"/>
              </a:ext>
            </a:extLst>
          </p:cNvPr>
          <p:cNvGrpSpPr/>
          <p:nvPr/>
        </p:nvGrpSpPr>
        <p:grpSpPr>
          <a:xfrm>
            <a:off x="0" y="4421337"/>
            <a:ext cx="2628743" cy="2381967"/>
            <a:chOff x="0" y="4421337"/>
            <a:chExt cx="2628743" cy="238196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B8A59E-8BD0-D140-BB28-E2D9661639F2}"/>
                </a:ext>
              </a:extLst>
            </p:cNvPr>
            <p:cNvSpPr/>
            <p:nvPr/>
          </p:nvSpPr>
          <p:spPr>
            <a:xfrm>
              <a:off x="0" y="6499648"/>
              <a:ext cx="770992" cy="3036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SCHA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6092F2-DD9E-2641-9ACE-978D0F4AE43D}"/>
                </a:ext>
              </a:extLst>
            </p:cNvPr>
            <p:cNvGrpSpPr/>
            <p:nvPr/>
          </p:nvGrpSpPr>
          <p:grpSpPr>
            <a:xfrm>
              <a:off x="59918" y="4421337"/>
              <a:ext cx="2568825" cy="2078311"/>
              <a:chOff x="59918" y="4421337"/>
              <a:chExt cx="2568825" cy="20783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70A067F-2C25-9246-87EA-0F914FC27B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0826" y="4421337"/>
                <a:ext cx="2097917" cy="207831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281AD98-0AD4-744E-87FF-CB19167B563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397451" y="5033968"/>
                    <a:ext cx="1213987" cy="29924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rgbClr val="0000CC"/>
                        </a:solidFill>
                      </a:rPr>
                      <a:t>  or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−1 </m:t>
                            </m:r>
                          </m:sup>
                        </m:sSup>
                      </m:oMath>
                    </a14:m>
                    <a:endParaRPr lang="en-US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0281AD98-0AD4-744E-87FF-CB19167B56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397451" y="5033968"/>
                    <a:ext cx="1213987" cy="29924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0833" t="-5208" r="-33333"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10E2A51-58DE-174A-95FD-0D913CA499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4117" y="3172243"/>
            <a:ext cx="2782016" cy="25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645E8B-4078-8941-AF56-FBA6642F9ADC}"/>
              </a:ext>
            </a:extLst>
          </p:cNvPr>
          <p:cNvSpPr txBox="1"/>
          <p:nvPr/>
        </p:nvSpPr>
        <p:spPr>
          <a:xfrm>
            <a:off x="218083" y="0"/>
            <a:ext cx="87078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Connection with steady-state transition in driven-dissipative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1B105-4A36-BE44-8E5F-59B363761D32}"/>
              </a:ext>
            </a:extLst>
          </p:cNvPr>
          <p:cNvSpPr txBox="1"/>
          <p:nvPr/>
        </p:nvSpPr>
        <p:spPr>
          <a:xfrm>
            <a:off x="646886" y="430887"/>
            <a:ext cx="785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Manipulation of quantum states by bath engineering and dissipation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22FF3F-ECFF-0649-890A-9C14DED04469}"/>
              </a:ext>
            </a:extLst>
          </p:cNvPr>
          <p:cNvSpPr/>
          <p:nvPr/>
        </p:nvSpPr>
        <p:spPr>
          <a:xfrm>
            <a:off x="0" y="892552"/>
            <a:ext cx="770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Diehl et al. Nat. Phys (2008), PRL (2010), </a:t>
            </a:r>
            <a:r>
              <a:rPr lang="en-US" dirty="0" err="1">
                <a:solidFill>
                  <a:srgbClr val="C00000"/>
                </a:solidFill>
                <a:latin typeface="Comic Sans MS" panose="030F0902030302020204" pitchFamily="66" charset="0"/>
              </a:rPr>
              <a:t>Tomadin</a:t>
            </a:r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 et al. PRB (2011), ..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293C29-5B2B-9B48-8B5B-7126EC8F4F1E}"/>
              </a:ext>
            </a:extLst>
          </p:cNvPr>
          <p:cNvGrpSpPr/>
          <p:nvPr/>
        </p:nvGrpSpPr>
        <p:grpSpPr>
          <a:xfrm>
            <a:off x="0" y="1354217"/>
            <a:ext cx="5715168" cy="1198918"/>
            <a:chOff x="0" y="1354217"/>
            <a:chExt cx="5715168" cy="11989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6CB76E-4C63-AC43-8A5A-3CEBB9FF29BB}"/>
                </a:ext>
              </a:extLst>
            </p:cNvPr>
            <p:cNvSpPr txBox="1"/>
            <p:nvPr/>
          </p:nvSpPr>
          <p:spPr>
            <a:xfrm>
              <a:off x="0" y="1354217"/>
              <a:ext cx="5715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Lindblad dynamics of open Bose Hubbard model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50E1379-A862-9343-A290-B0225D19078C}"/>
                    </a:ext>
                  </a:extLst>
                </p:cNvPr>
                <p:cNvSpPr txBox="1"/>
                <p:nvPr/>
              </p:nvSpPr>
              <p:spPr>
                <a:xfrm>
                  <a:off x="1103585" y="1846660"/>
                  <a:ext cx="4611583" cy="7064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⟨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⟩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{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}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50E1379-A862-9343-A290-B0225D1907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585" y="1846660"/>
                  <a:ext cx="4611583" cy="706475"/>
                </a:xfrm>
                <a:prstGeom prst="rect">
                  <a:avLst/>
                </a:prstGeom>
                <a:blipFill>
                  <a:blip r:embed="rId2"/>
                  <a:stretch>
                    <a:fillRect l="-548" t="-136842" b="-182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C8A839-8099-CC47-A231-F79A2F082C1B}"/>
              </a:ext>
            </a:extLst>
          </p:cNvPr>
          <p:cNvGrpSpPr/>
          <p:nvPr/>
        </p:nvGrpSpPr>
        <p:grpSpPr>
          <a:xfrm>
            <a:off x="0" y="2685396"/>
            <a:ext cx="8015015" cy="981167"/>
            <a:chOff x="0" y="2685396"/>
            <a:chExt cx="8015015" cy="98116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8B989ED-93B1-444B-8126-7F401B564F39}"/>
                    </a:ext>
                  </a:extLst>
                </p:cNvPr>
                <p:cNvSpPr txBox="1"/>
                <p:nvPr/>
              </p:nvSpPr>
              <p:spPr>
                <a:xfrm>
                  <a:off x="218083" y="3213169"/>
                  <a:ext cx="7494680" cy="4533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Jump operators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</m:oMath>
                  </a14:m>
                  <a:r>
                    <a:rPr lang="en-US" sz="2000" dirty="0"/>
                    <a:t> Current</a:t>
                  </a:r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8B989ED-93B1-444B-8126-7F401B564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83" y="3213169"/>
                  <a:ext cx="7494680" cy="453394"/>
                </a:xfrm>
                <a:prstGeom prst="rect">
                  <a:avLst/>
                </a:prstGeom>
                <a:blipFill>
                  <a:blip r:embed="rId3"/>
                  <a:stretch>
                    <a:fillRect l="-846" t="-2703" b="-13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D922D7-911C-0E49-8151-F928917D9149}"/>
                    </a:ext>
                  </a:extLst>
                </p:cNvPr>
                <p:cNvSpPr txBox="1"/>
                <p:nvPr/>
              </p:nvSpPr>
              <p:spPr>
                <a:xfrm>
                  <a:off x="0" y="2685396"/>
                  <a:ext cx="8015015" cy="4841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Bose-Hubbard model 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e>
                          </m:nary>
                        </m:e>
                      </m:nary>
                    </m:oMath>
                  </a14:m>
                  <a:r>
                    <a:rPr lang="en-US" sz="2000" dirty="0"/>
                    <a:t> </a:t>
                  </a: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1D922D7-911C-0E49-8151-F928917D91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2685396"/>
                  <a:ext cx="8015015" cy="484172"/>
                </a:xfrm>
                <a:prstGeom prst="rect">
                  <a:avLst/>
                </a:prstGeom>
                <a:blipFill>
                  <a:blip r:embed="rId4"/>
                  <a:stretch>
                    <a:fillRect l="-791" t="-74359" b="-1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287B95-8CEF-9A4F-B984-D7D2D0D538D7}"/>
              </a:ext>
            </a:extLst>
          </p:cNvPr>
          <p:cNvGrpSpPr/>
          <p:nvPr/>
        </p:nvGrpSpPr>
        <p:grpSpPr>
          <a:xfrm>
            <a:off x="218083" y="3706637"/>
            <a:ext cx="7393434" cy="761170"/>
            <a:chOff x="218083" y="3706637"/>
            <a:chExt cx="7393434" cy="76117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220DA38-70AE-684B-8F97-56E520E12AF2}"/>
                    </a:ext>
                  </a:extLst>
                </p:cNvPr>
                <p:cNvSpPr txBox="1"/>
                <p:nvPr/>
              </p:nvSpPr>
              <p:spPr>
                <a:xfrm>
                  <a:off x="218083" y="3706637"/>
                  <a:ext cx="7393434" cy="7611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Non-interacting limit </a:t>
                  </a:r>
                  <a:r>
                    <a:rPr lang="en-US" dirty="0">
                      <a:solidFill>
                        <a:srgbClr val="0000CC"/>
                      </a:solidFill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dirty="0">
                      <a:solidFill>
                        <a:srgbClr val="0000CC"/>
                      </a:solidFill>
                    </a:rPr>
                    <a:t>),</a:t>
                  </a:r>
                  <a:r>
                    <a:rPr lang="en-US" sz="2000" dirty="0">
                      <a:solidFill>
                        <a:srgbClr val="0000CC"/>
                      </a:solidFill>
                    </a:rPr>
                    <a:t> </a:t>
                  </a:r>
                </a:p>
                <a:p>
                  <a:r>
                    <a:rPr lang="en-US" sz="2000" dirty="0"/>
                    <a:t>(Pure) Dark state.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𝐵𝐸𝐶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=0,     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𝐵𝐸𝐶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𝐵𝐸𝐶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a14:m>
                  <a:endParaRPr lang="en-US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220DA38-70AE-684B-8F97-56E520E12A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83" y="3706637"/>
                  <a:ext cx="7393434" cy="761170"/>
                </a:xfrm>
                <a:prstGeom prst="rect">
                  <a:avLst/>
                </a:prstGeom>
                <a:blipFill>
                  <a:blip r:embed="rId5"/>
                  <a:stretch>
                    <a:fillRect l="-858" t="-3279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006471-3C22-4546-BA78-6CA39FB91F94}"/>
                    </a:ext>
                  </a:extLst>
                </p:cNvPr>
                <p:cNvSpPr txBox="1"/>
                <p:nvPr/>
              </p:nvSpPr>
              <p:spPr>
                <a:xfrm>
                  <a:off x="3740727" y="3732767"/>
                  <a:ext cx="1969693" cy="3552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  <m:t>𝐵𝐸𝐶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17822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17822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17822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dirty="0">
                    <a:solidFill>
                      <a:srgbClr val="178221"/>
                    </a:solidFill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006471-3C22-4546-BA78-6CA39FB91F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0727" y="3732767"/>
                  <a:ext cx="1969693" cy="355290"/>
                </a:xfrm>
                <a:prstGeom prst="rect">
                  <a:avLst/>
                </a:prstGeom>
                <a:blipFill>
                  <a:blip r:embed="rId6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3A422C-E407-244B-89BA-9FC7D5EA65C3}"/>
                  </a:ext>
                </a:extLst>
              </p:cNvPr>
              <p:cNvSpPr txBox="1"/>
              <p:nvPr/>
            </p:nvSpPr>
            <p:spPr>
              <a:xfrm>
                <a:off x="218083" y="5586269"/>
                <a:ext cx="9079922" cy="1143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Interacting case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≠0)</m:t>
                    </m:r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, </a:t>
                </a:r>
                <a:r>
                  <a:rPr lang="en-US" sz="2000" dirty="0"/>
                  <a:t>weakly mixed condensate with effective temperature </a:t>
                </a:r>
              </a:p>
              <a:p>
                <a:r>
                  <a:rPr lang="en-US" sz="2000" b="0" dirty="0"/>
                  <a:t>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𝑈𝑛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      </a:t>
                </a:r>
                <a:r>
                  <a:rPr lang="en-US" sz="2000" dirty="0">
                    <a:solidFill>
                      <a:srgbClr val="C00000"/>
                    </a:solidFill>
                    <a:latin typeface="Comic Sans MS" panose="030F0902030302020204" pitchFamily="66" charset="0"/>
                  </a:rPr>
                  <a:t>(Single-site mean field theory )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Controlled by interaction and number density (chemical potential)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3A422C-E407-244B-89BA-9FC7D5EA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83" y="5586269"/>
                <a:ext cx="9079922" cy="1143326"/>
              </a:xfrm>
              <a:prstGeom prst="rect">
                <a:avLst/>
              </a:prstGeom>
              <a:blipFill>
                <a:blip r:embed="rId7"/>
                <a:stretch>
                  <a:fillRect l="-559" t="-219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3097F6E-33F9-DC4B-B019-2C94F3FC32F7}"/>
              </a:ext>
            </a:extLst>
          </p:cNvPr>
          <p:cNvGrpSpPr/>
          <p:nvPr/>
        </p:nvGrpSpPr>
        <p:grpSpPr>
          <a:xfrm>
            <a:off x="177677" y="4623638"/>
            <a:ext cx="8233344" cy="837711"/>
            <a:chOff x="177677" y="4623638"/>
            <a:chExt cx="8233344" cy="83771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BC3FEB8-F5BD-CB4C-952E-B70DAAEDE31F}"/>
                    </a:ext>
                  </a:extLst>
                </p:cNvPr>
                <p:cNvSpPr txBox="1"/>
                <p:nvPr/>
              </p:nvSpPr>
              <p:spPr>
                <a:xfrm>
                  <a:off x="1187344" y="4623638"/>
                  <a:ext cx="4582921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𝐵𝐸𝐶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⟩=0∼(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)|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𝐵𝐸𝐶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⟩=0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BC3FEB8-F5BD-CB4C-952E-B70DAAEDE3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344" y="4623638"/>
                  <a:ext cx="4582921" cy="299313"/>
                </a:xfrm>
                <a:prstGeom prst="rect">
                  <a:avLst/>
                </a:prstGeom>
                <a:blipFill>
                  <a:blip r:embed="rId8"/>
                  <a:stretch>
                    <a:fillRect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602841-80D3-CA41-A2F4-8F1E948CD0EC}"/>
                </a:ext>
              </a:extLst>
            </p:cNvPr>
            <p:cNvSpPr txBox="1"/>
            <p:nvPr/>
          </p:nvSpPr>
          <p:spPr>
            <a:xfrm>
              <a:off x="177677" y="5061239"/>
              <a:ext cx="82333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178221"/>
                  </a:solidFill>
                  <a:latin typeface="Comic Sans MS" panose="030F0902030302020204" pitchFamily="66" charset="0"/>
                </a:rPr>
                <a:t>Dissipative coupling to particle current fixes phase difference to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14CE5C-71D1-E449-B55B-D504A04DD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17" y="437931"/>
            <a:ext cx="4486604" cy="29910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90AED2-C58B-C943-994B-055F868EA79D}"/>
              </a:ext>
            </a:extLst>
          </p:cNvPr>
          <p:cNvSpPr/>
          <p:nvPr/>
        </p:nvSpPr>
        <p:spPr>
          <a:xfrm>
            <a:off x="5706507" y="847975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Diehl et al. PRL (2010)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E9289-A25B-E64D-A138-595CCB0A6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25" y="3599617"/>
            <a:ext cx="3190241" cy="3160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7CEB02-9CF7-1141-8744-5D04B10B7188}"/>
                  </a:ext>
                </a:extLst>
              </p:cNvPr>
              <p:cNvSpPr txBox="1"/>
              <p:nvPr/>
            </p:nvSpPr>
            <p:spPr>
              <a:xfrm rot="16200000">
                <a:off x="743708" y="4602739"/>
                <a:ext cx="121398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CC"/>
                    </a:solidFill>
                  </a:rPr>
                  <a:t> 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−1 </m:t>
                        </m:r>
                      </m:sup>
                    </m:sSup>
                  </m:oMath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7CEB02-9CF7-1141-8744-5D04B10B7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43708" y="4602739"/>
                <a:ext cx="1213987" cy="299249"/>
              </a:xfrm>
              <a:prstGeom prst="rect">
                <a:avLst/>
              </a:prstGeom>
              <a:blipFill>
                <a:blip r:embed="rId4"/>
                <a:stretch>
                  <a:fillRect l="-29167" t="-4124" r="-33333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7F353A-F468-2D4A-B686-1F16FD049DE2}"/>
                  </a:ext>
                </a:extLst>
              </p:cNvPr>
              <p:cNvSpPr txBox="1"/>
              <p:nvPr/>
            </p:nvSpPr>
            <p:spPr>
              <a:xfrm>
                <a:off x="5454258" y="1608083"/>
                <a:ext cx="3498971" cy="73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 </a:t>
                </a:r>
                <a:r>
                  <a:rPr lang="en-US" sz="2000" dirty="0"/>
                  <a:t>controlled by interaction </a:t>
                </a:r>
              </a:p>
              <a:p>
                <a:r>
                  <a:rPr lang="en-US" sz="2000" dirty="0"/>
                  <a:t>and chemical potential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7F353A-F468-2D4A-B686-1F16FD049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258" y="1608083"/>
                <a:ext cx="3498971" cy="732508"/>
              </a:xfrm>
              <a:prstGeom prst="rect">
                <a:avLst/>
              </a:prstGeom>
              <a:blipFill>
                <a:blip r:embed="rId5"/>
                <a:stretch>
                  <a:fillRect l="-1444" t="-5172" r="-722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7183296-911C-E145-A84B-0E43049CB60F}"/>
                  </a:ext>
                </a:extLst>
              </p:cNvPr>
              <p:cNvSpPr/>
              <p:nvPr/>
            </p:nvSpPr>
            <p:spPr>
              <a:xfrm>
                <a:off x="-67347" y="548469"/>
                <a:ext cx="1268424" cy="4841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𝑈𝑛</m:t>
                        </m:r>
                      </m:num>
                      <m:den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7183296-911C-E145-A84B-0E43049CB6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347" y="548469"/>
                <a:ext cx="1268424" cy="484172"/>
              </a:xfrm>
              <a:prstGeom prst="rect">
                <a:avLst/>
              </a:prstGeom>
              <a:blipFill>
                <a:blip r:embed="rId6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1A5E7C-154F-0B42-AEAA-5AA3676B6907}"/>
                  </a:ext>
                </a:extLst>
              </p:cNvPr>
              <p:cNvSpPr txBox="1"/>
              <p:nvPr/>
            </p:nvSpPr>
            <p:spPr>
              <a:xfrm>
                <a:off x="5088101" y="3836719"/>
                <a:ext cx="3882088" cy="73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CC"/>
                    </a:solidFill>
                  </a:rPr>
                  <a:t> </a:t>
                </a:r>
                <a:r>
                  <a:rPr lang="en-US" sz="2000" dirty="0"/>
                  <a:t>controlled by measurement </a:t>
                </a:r>
              </a:p>
              <a:p>
                <a:r>
                  <a:rPr lang="en-US" sz="2000" dirty="0"/>
                  <a:t>and feedback strength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1A5E7C-154F-0B42-AEAA-5AA3676B6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101" y="3836719"/>
                <a:ext cx="3882088" cy="732508"/>
              </a:xfrm>
              <a:prstGeom prst="rect">
                <a:avLst/>
              </a:prstGeom>
              <a:blipFill>
                <a:blip r:embed="rId7"/>
                <a:stretch>
                  <a:fillRect l="-1634" t="-3390" r="-654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3083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33E86B-20B3-7140-A75F-A3B52A51B3FD}"/>
              </a:ext>
            </a:extLst>
          </p:cNvPr>
          <p:cNvSpPr txBox="1"/>
          <p:nvPr/>
        </p:nvSpPr>
        <p:spPr>
          <a:xfrm>
            <a:off x="3370459" y="63621"/>
            <a:ext cx="1705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Summary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66B9A8-A585-1144-80AF-F58A0AD972D6}"/>
              </a:ext>
            </a:extLst>
          </p:cNvPr>
          <p:cNvSpPr/>
          <p:nvPr/>
        </p:nvSpPr>
        <p:spPr>
          <a:xfrm>
            <a:off x="564456" y="4783853"/>
            <a:ext cx="1480400" cy="122955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Superconductor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EBE709-67BB-274A-AC89-F8D41B907A59}"/>
              </a:ext>
            </a:extLst>
          </p:cNvPr>
          <p:cNvSpPr/>
          <p:nvPr/>
        </p:nvSpPr>
        <p:spPr>
          <a:xfrm>
            <a:off x="3370459" y="4670476"/>
            <a:ext cx="1448935" cy="126614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Insulator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4899504-3A0B-8B4B-8FF7-306B130BD592}"/>
              </a:ext>
            </a:extLst>
          </p:cNvPr>
          <p:cNvCxnSpPr>
            <a:cxnSpLocks/>
          </p:cNvCxnSpPr>
          <p:nvPr/>
        </p:nvCxnSpPr>
        <p:spPr>
          <a:xfrm>
            <a:off x="2194178" y="5157006"/>
            <a:ext cx="1008635" cy="0"/>
          </a:xfrm>
          <a:prstGeom prst="straightConnector1">
            <a:avLst/>
          </a:prstGeom>
          <a:ln w="3492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EC539BF-D8D6-8E40-A6C8-97AC65C9F023}"/>
              </a:ext>
            </a:extLst>
          </p:cNvPr>
          <p:cNvSpPr txBox="1"/>
          <p:nvPr/>
        </p:nvSpPr>
        <p:spPr>
          <a:xfrm>
            <a:off x="2250638" y="4165447"/>
            <a:ext cx="1925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Measurements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4B3B6BC-3C50-5E47-B7C1-AFEE4D34F619}"/>
              </a:ext>
            </a:extLst>
          </p:cNvPr>
          <p:cNvCxnSpPr>
            <a:cxnSpLocks/>
          </p:cNvCxnSpPr>
          <p:nvPr/>
        </p:nvCxnSpPr>
        <p:spPr>
          <a:xfrm flipH="1" flipV="1">
            <a:off x="2143574" y="5398443"/>
            <a:ext cx="1009060" cy="185"/>
          </a:xfrm>
          <a:prstGeom prst="straightConnector1">
            <a:avLst/>
          </a:prstGeom>
          <a:ln w="3492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30E4F3F-5AB7-B346-86F1-D8B5F63D27E8}"/>
              </a:ext>
            </a:extLst>
          </p:cNvPr>
          <p:cNvSpPr txBox="1"/>
          <p:nvPr/>
        </p:nvSpPr>
        <p:spPr>
          <a:xfrm>
            <a:off x="-3287" y="476947"/>
            <a:ext cx="8293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 Model of monitored JJA with weak measurement of current + feedback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3AEAFBC-C5A1-5D4E-BA1D-FE0C13D2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29" y="1554452"/>
            <a:ext cx="3387498" cy="10174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7A93B92-681F-FB4C-9C69-29CFA552F1F9}"/>
                  </a:ext>
                </a:extLst>
              </p:cNvPr>
              <p:cNvSpPr txBox="1"/>
              <p:nvPr/>
            </p:nvSpPr>
            <p:spPr>
              <a:xfrm>
                <a:off x="1361933" y="1254956"/>
                <a:ext cx="1851469" cy="332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7A93B92-681F-FB4C-9C69-29CFA552F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933" y="1254956"/>
                <a:ext cx="1851469" cy="332463"/>
              </a:xfrm>
              <a:prstGeom prst="rect">
                <a:avLst/>
              </a:prstGeom>
              <a:blipFill>
                <a:blip r:embed="rId3"/>
                <a:stretch>
                  <a:fillRect l="-2055" r="-685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31CFE7C-9DA7-38C0-552A-99ABC820F763}"/>
              </a:ext>
            </a:extLst>
          </p:cNvPr>
          <p:cNvGrpSpPr/>
          <p:nvPr/>
        </p:nvGrpSpPr>
        <p:grpSpPr>
          <a:xfrm>
            <a:off x="5482643" y="1970213"/>
            <a:ext cx="3598668" cy="3160427"/>
            <a:chOff x="5482643" y="1970213"/>
            <a:chExt cx="3598668" cy="3160427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5CA2B2C-7C7C-1D44-B283-6E9BF2719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1070" y="1970213"/>
              <a:ext cx="3190241" cy="31604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73F846D6-1F75-2541-99FD-28BFCD3B943B}"/>
                    </a:ext>
                  </a:extLst>
                </p:cNvPr>
                <p:cNvSpPr txBox="1"/>
                <p:nvPr/>
              </p:nvSpPr>
              <p:spPr>
                <a:xfrm rot="16200000">
                  <a:off x="5025274" y="3029228"/>
                  <a:ext cx="1213987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rgbClr val="0000CC"/>
                      </a:solidFill>
                    </a:rPr>
                    <a:t>  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−1 </m:t>
                          </m:r>
                        </m:sup>
                      </m:sSup>
                    </m:oMath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73F846D6-1F75-2541-99FD-28BFCD3B9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25274" y="3029228"/>
                  <a:ext cx="1213987" cy="299249"/>
                </a:xfrm>
                <a:prstGeom prst="rect">
                  <a:avLst/>
                </a:prstGeom>
                <a:blipFill>
                  <a:blip r:embed="rId5"/>
                  <a:stretch>
                    <a:fillRect l="-28000" t="-5155" r="-36000" b="-61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CA9BA6-2161-9043-817E-5481B387C0B3}"/>
              </a:ext>
            </a:extLst>
          </p:cNvPr>
          <p:cNvSpPr txBox="1"/>
          <p:nvPr/>
        </p:nvSpPr>
        <p:spPr>
          <a:xfrm>
            <a:off x="3539287" y="6219972"/>
            <a:ext cx="2234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Thank You.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E2B13-03DB-725E-0750-795B4E746305}"/>
              </a:ext>
            </a:extLst>
          </p:cNvPr>
          <p:cNvSpPr txBox="1"/>
          <p:nvPr/>
        </p:nvSpPr>
        <p:spPr>
          <a:xfrm>
            <a:off x="9339" y="2895542"/>
            <a:ext cx="5019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78221"/>
                </a:solidFill>
              </a:rPr>
              <a:t>Regime of fluctuation dissipation relation (FDR)</a:t>
            </a:r>
          </a:p>
          <a:p>
            <a:r>
              <a:rPr lang="en-US" dirty="0">
                <a:solidFill>
                  <a:srgbClr val="178221"/>
                </a:solidFill>
              </a:rPr>
              <a:t>not accessible by dissipative bath in thermal </a:t>
            </a:r>
          </a:p>
          <a:p>
            <a:r>
              <a:rPr lang="en-US" dirty="0">
                <a:solidFill>
                  <a:srgbClr val="178221"/>
                </a:solidFill>
              </a:rPr>
              <a:t>equilibrium</a:t>
            </a:r>
          </a:p>
        </p:txBody>
      </p:sp>
    </p:spTree>
    <p:extLst>
      <p:ext uri="{BB962C8B-B14F-4D97-AF65-F5344CB8AC3E}">
        <p14:creationId xmlns:p14="http://schemas.microsoft.com/office/powerpoint/2010/main" val="376635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EAC755F-20F7-104E-AA7A-ED06E9B05109}"/>
              </a:ext>
            </a:extLst>
          </p:cNvPr>
          <p:cNvGrpSpPr/>
          <p:nvPr/>
        </p:nvGrpSpPr>
        <p:grpSpPr>
          <a:xfrm>
            <a:off x="290227" y="510538"/>
            <a:ext cx="5521619" cy="1889748"/>
            <a:chOff x="237634" y="1551523"/>
            <a:chExt cx="5738217" cy="219144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ECF48C7-3757-3A49-81B1-7E98B2B6C05F}"/>
                </a:ext>
              </a:extLst>
            </p:cNvPr>
            <p:cNvCxnSpPr>
              <a:cxnSpLocks/>
            </p:cNvCxnSpPr>
            <p:nvPr/>
          </p:nvCxnSpPr>
          <p:spPr>
            <a:xfrm>
              <a:off x="2175331" y="3043635"/>
              <a:ext cx="38005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4EBE9F9-A3CE-CB4A-8364-BC5BFC567378}"/>
                </a:ext>
              </a:extLst>
            </p:cNvPr>
            <p:cNvCxnSpPr>
              <a:cxnSpLocks/>
            </p:cNvCxnSpPr>
            <p:nvPr/>
          </p:nvCxnSpPr>
          <p:spPr>
            <a:xfrm>
              <a:off x="312767" y="3045775"/>
              <a:ext cx="108779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001B9C5-281B-784D-95E7-69048C426CC8}"/>
                </a:ext>
              </a:extLst>
            </p:cNvPr>
            <p:cNvCxnSpPr>
              <a:cxnSpLocks/>
            </p:cNvCxnSpPr>
            <p:nvPr/>
          </p:nvCxnSpPr>
          <p:spPr>
            <a:xfrm>
              <a:off x="1400566" y="3045775"/>
              <a:ext cx="14630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ECAAC8F-2032-4143-BEAE-CCCC5F3CE4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143" y="2042076"/>
              <a:ext cx="0" cy="1001355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496714B-B791-8B44-806E-E654465160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3282" y="2039934"/>
              <a:ext cx="0" cy="1001355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312BF8E-AF52-4D43-99A6-63DED9D87B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5978" y="2039932"/>
              <a:ext cx="0" cy="1001355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FD207FB-7284-E940-A4F2-B4EB09456E28}"/>
                </a:ext>
              </a:extLst>
            </p:cNvPr>
            <p:cNvCxnSpPr>
              <a:cxnSpLocks/>
            </p:cNvCxnSpPr>
            <p:nvPr/>
          </p:nvCxnSpPr>
          <p:spPr>
            <a:xfrm>
              <a:off x="395338" y="3336303"/>
              <a:ext cx="1005228" cy="0"/>
            </a:xfrm>
            <a:prstGeom prst="straightConnector1">
              <a:avLst/>
            </a:prstGeom>
            <a:ln w="25400">
              <a:solidFill>
                <a:srgbClr val="17822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B24C70A-1616-2146-BD43-FCF8F0C55FA8}"/>
                    </a:ext>
                  </a:extLst>
                </p:cNvPr>
                <p:cNvSpPr/>
                <p:nvPr/>
              </p:nvSpPr>
              <p:spPr>
                <a:xfrm>
                  <a:off x="677632" y="3219744"/>
                  <a:ext cx="4568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B24C70A-1616-2146-BD43-FCF8F0C55F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632" y="3219744"/>
                  <a:ext cx="456856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358C44D-426F-5649-A015-68789106838D}"/>
                    </a:ext>
                  </a:extLst>
                </p:cNvPr>
                <p:cNvSpPr txBox="1"/>
                <p:nvPr/>
              </p:nvSpPr>
              <p:spPr>
                <a:xfrm>
                  <a:off x="237634" y="1617440"/>
                  <a:ext cx="315407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2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358C44D-426F-5649-A015-6878910683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34" y="1617440"/>
                  <a:ext cx="315407" cy="338554"/>
                </a:xfrm>
                <a:prstGeom prst="rect">
                  <a:avLst/>
                </a:prstGeom>
                <a:blipFill>
                  <a:blip r:embed="rId3"/>
                  <a:stretch>
                    <a:fillRect l="-16000" r="-4000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D00AB2C-E655-914B-B651-CFFCDEF11387}"/>
                    </a:ext>
                  </a:extLst>
                </p:cNvPr>
                <p:cNvSpPr txBox="1"/>
                <p:nvPr/>
              </p:nvSpPr>
              <p:spPr>
                <a:xfrm>
                  <a:off x="2744055" y="1605572"/>
                  <a:ext cx="601062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22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D00AB2C-E655-914B-B651-CFFCDEF11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4055" y="1605572"/>
                  <a:ext cx="601062" cy="338554"/>
                </a:xfrm>
                <a:prstGeom prst="rect">
                  <a:avLst/>
                </a:prstGeom>
                <a:blipFill>
                  <a:blip r:embed="rId4"/>
                  <a:stretch>
                    <a:fillRect l="-8696" r="-4348" b="-2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A7D4148-5FAF-114C-A6B9-930B47E2EEFE}"/>
                    </a:ext>
                  </a:extLst>
                </p:cNvPr>
                <p:cNvSpPr txBox="1"/>
                <p:nvPr/>
              </p:nvSpPr>
              <p:spPr>
                <a:xfrm>
                  <a:off x="4928045" y="1551523"/>
                  <a:ext cx="1037047" cy="3926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22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A7D4148-5FAF-114C-A6B9-930B47E2E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8045" y="1551523"/>
                  <a:ext cx="1037047" cy="392603"/>
                </a:xfrm>
                <a:prstGeom prst="rect">
                  <a:avLst/>
                </a:prstGeom>
                <a:blipFill>
                  <a:blip r:embed="rId5"/>
                  <a:stretch>
                    <a:fillRect l="-3750"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9E9CB55-9DAD-3D4F-A7FE-B104E50EAA17}"/>
                    </a:ext>
                  </a:extLst>
                </p:cNvPr>
                <p:cNvSpPr txBox="1"/>
                <p:nvPr/>
              </p:nvSpPr>
              <p:spPr>
                <a:xfrm>
                  <a:off x="2878868" y="3105191"/>
                  <a:ext cx="133542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8FA5985-ADDD-0845-A744-5B8AC14D6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8868" y="3105191"/>
                  <a:ext cx="1335429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2830" r="-4717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29C52C3-1CD8-ED45-804B-130DEE073C00}"/>
                </a:ext>
              </a:extLst>
            </p:cNvPr>
            <p:cNvCxnSpPr>
              <a:cxnSpLocks/>
            </p:cNvCxnSpPr>
            <p:nvPr/>
          </p:nvCxnSpPr>
          <p:spPr>
            <a:xfrm>
              <a:off x="3176239" y="2809659"/>
              <a:ext cx="1783058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F168DD1-9F12-9F4A-8C38-8DECCC9ADACF}"/>
                    </a:ext>
                  </a:extLst>
                </p:cNvPr>
                <p:cNvSpPr txBox="1"/>
                <p:nvPr/>
              </p:nvSpPr>
              <p:spPr>
                <a:xfrm>
                  <a:off x="2928474" y="2198448"/>
                  <a:ext cx="2172313" cy="3735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𝚤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𝐽𝐽𝐴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/ℏ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F168DD1-9F12-9F4A-8C38-8DECCC9AD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8474" y="2198448"/>
                  <a:ext cx="2172313" cy="373568"/>
                </a:xfrm>
                <a:prstGeom prst="rect">
                  <a:avLst/>
                </a:prstGeom>
                <a:blipFill>
                  <a:blip r:embed="rId13"/>
                  <a:stretch>
                    <a:fillRect l="-1818" t="-4000" r="-606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94F89A-D245-6F4A-BBD7-9F04972DEC67}"/>
                  </a:ext>
                </a:extLst>
              </p:cNvPr>
              <p:cNvSpPr txBox="1"/>
              <p:nvPr/>
            </p:nvSpPr>
            <p:spPr>
              <a:xfrm>
                <a:off x="115670" y="1795209"/>
                <a:ext cx="32630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94F89A-D245-6F4A-BBD7-9F04972DE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70" y="1795209"/>
                <a:ext cx="326308" cy="307777"/>
              </a:xfrm>
              <a:prstGeom prst="rect">
                <a:avLst/>
              </a:prstGeom>
              <a:blipFill>
                <a:blip r:embed="rId14"/>
                <a:stretch>
                  <a:fillRect l="-11111" r="-3704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C858EA-EA59-114A-9BD7-95B5EABBFE6F}"/>
                  </a:ext>
                </a:extLst>
              </p:cNvPr>
              <p:cNvSpPr txBox="1"/>
              <p:nvPr/>
            </p:nvSpPr>
            <p:spPr>
              <a:xfrm>
                <a:off x="210234" y="2914189"/>
                <a:ext cx="7040902" cy="377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</m:e>
                        <m:sub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e>
                          </m:d>
                        </m:sub>
                      </m:sSub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⟩⟨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C858EA-EA59-114A-9BD7-95B5EABBF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34" y="2914189"/>
                <a:ext cx="7040902" cy="377026"/>
              </a:xfrm>
              <a:prstGeom prst="rect">
                <a:avLst/>
              </a:prstGeom>
              <a:blipFill>
                <a:blip r:embed="rId15"/>
                <a:stretch>
                  <a:fillRect l="-180" r="-541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9A7926-1F5A-324C-8B26-1C38EC97C272}"/>
                  </a:ext>
                </a:extLst>
              </p:cNvPr>
              <p:cNvSpPr txBox="1"/>
              <p:nvPr/>
            </p:nvSpPr>
            <p:spPr>
              <a:xfrm>
                <a:off x="5293241" y="870517"/>
                <a:ext cx="3961021" cy="70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𝐽𝐽𝐴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&gt;,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9A7926-1F5A-324C-8B26-1C38EC97C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241" y="870517"/>
                <a:ext cx="3961021" cy="703526"/>
              </a:xfrm>
              <a:prstGeom prst="rect">
                <a:avLst/>
              </a:prstGeom>
              <a:blipFill>
                <a:blip r:embed="rId16"/>
                <a:stretch>
                  <a:fillRect t="-137500" b="-18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F9D069F-DCCB-4040-9E5D-058C0BC5E512}"/>
              </a:ext>
            </a:extLst>
          </p:cNvPr>
          <p:cNvSpPr txBox="1"/>
          <p:nvPr/>
        </p:nvSpPr>
        <p:spPr>
          <a:xfrm>
            <a:off x="222384" y="2468146"/>
            <a:ext cx="6865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Density matrix of </a:t>
            </a:r>
            <a:r>
              <a:rPr lang="en-US" sz="2000" dirty="0" err="1"/>
              <a:t>JJA+detectors</a:t>
            </a:r>
            <a:r>
              <a:rPr lang="en-US" sz="2000" dirty="0"/>
              <a:t> before </a:t>
            </a:r>
            <a:r>
              <a:rPr lang="en-US" sz="2000" i="1" dirty="0">
                <a:solidFill>
                  <a:srgbClr val="0000CC"/>
                </a:solidFill>
              </a:rPr>
              <a:t>n-</a:t>
            </a:r>
            <a:r>
              <a:rPr lang="en-US" sz="2000" i="1" dirty="0" err="1">
                <a:solidFill>
                  <a:srgbClr val="0000CC"/>
                </a:solidFill>
              </a:rPr>
              <a:t>th</a:t>
            </a:r>
            <a:r>
              <a:rPr lang="en-US" sz="2000" i="1" dirty="0">
                <a:solidFill>
                  <a:srgbClr val="0000CC"/>
                </a:solidFill>
              </a:rPr>
              <a:t> </a:t>
            </a:r>
            <a:r>
              <a:rPr lang="en-US" sz="2000" dirty="0"/>
              <a:t>measurements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C31552-3E24-8F40-8634-ED96D745D42C}"/>
              </a:ext>
            </a:extLst>
          </p:cNvPr>
          <p:cNvGrpSpPr/>
          <p:nvPr/>
        </p:nvGrpSpPr>
        <p:grpSpPr>
          <a:xfrm>
            <a:off x="115670" y="3429000"/>
            <a:ext cx="8424101" cy="2800250"/>
            <a:chOff x="115670" y="3429000"/>
            <a:chExt cx="8424101" cy="2800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7098656-F576-B042-9312-CD036271C589}"/>
                    </a:ext>
                  </a:extLst>
                </p:cNvPr>
                <p:cNvSpPr txBox="1"/>
                <p:nvPr/>
              </p:nvSpPr>
              <p:spPr>
                <a:xfrm>
                  <a:off x="210234" y="3936999"/>
                  <a:ext cx="7624330" cy="19218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US" sz="2000" b="0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rgbClr val="1782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nary>
                          <m:naryPr>
                            <m:chr m:val="∏"/>
                            <m:sup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e>
                            </m:d>
                          </m:sub>
                          <m:sup/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</m:d>
                          </m:e>
                        </m:nary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⊗</m:t>
                            </m:r>
                          </m:e>
                          <m: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e>
                            </m:d>
                          </m:sub>
                        </m:sSub>
                        <m: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⟩⟨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0" i="1" dirty="0">
                    <a:solidFill>
                      <a:srgbClr val="0000CC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∏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⟨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⟩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sup>
                                </m:sSup>
                              </m:e>
                            </m:d>
                          </m:e>
                        </m:nary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  <m:r>
                          <a:rPr lang="en-US" sz="2000" i="1" smtClean="0">
                            <a:solidFill>
                              <a:srgbClr val="17822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7098656-F576-B042-9312-CD036271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234" y="3936999"/>
                  <a:ext cx="7624330" cy="1921808"/>
                </a:xfrm>
                <a:prstGeom prst="rect">
                  <a:avLst/>
                </a:prstGeom>
                <a:blipFill>
                  <a:blip r:embed="rId17"/>
                  <a:stretch>
                    <a:fillRect l="-4659" t="-39474" r="-666" b="-7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09D138-A90B-124E-BCAC-1303F755584E}"/>
                </a:ext>
              </a:extLst>
            </p:cNvPr>
            <p:cNvSpPr txBox="1"/>
            <p:nvPr/>
          </p:nvSpPr>
          <p:spPr>
            <a:xfrm>
              <a:off x="115670" y="3429000"/>
              <a:ext cx="84241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After interaction with the detectors and measurements on the detectors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0C277C1-E00C-2749-96DB-464EF73AD70D}"/>
                    </a:ext>
                  </a:extLst>
                </p:cNvPr>
                <p:cNvSpPr txBox="1"/>
                <p:nvPr/>
              </p:nvSpPr>
              <p:spPr>
                <a:xfrm>
                  <a:off x="210234" y="5893452"/>
                  <a:ext cx="6082371" cy="3357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dirty="0">
                      <a:ea typeface="Cambria Math" panose="02040503050406030204" pitchFamily="18" charset="0"/>
                    </a:rPr>
                    <a:t>Projection due to measurements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r>
                        <a:rPr lang="en-US" sz="2000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⟩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⟩⟨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0C277C1-E00C-2749-96DB-464EF73AD7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234" y="5893452"/>
                  <a:ext cx="6082371" cy="335798"/>
                </a:xfrm>
                <a:prstGeom prst="rect">
                  <a:avLst/>
                </a:prstGeom>
                <a:blipFill>
                  <a:blip r:embed="rId18"/>
                  <a:stretch>
                    <a:fillRect l="-2505" t="-22222" r="-1044" b="-370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47D27D3-A473-0441-B8C7-2FCFC169D0CD}"/>
              </a:ext>
            </a:extLst>
          </p:cNvPr>
          <p:cNvGrpSpPr/>
          <p:nvPr/>
        </p:nvGrpSpPr>
        <p:grpSpPr>
          <a:xfrm>
            <a:off x="181380" y="6277612"/>
            <a:ext cx="6475531" cy="419501"/>
            <a:chOff x="181380" y="6277612"/>
            <a:chExt cx="6475531" cy="41950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861E777-B238-7149-960A-F9643A2064A6}"/>
                </a:ext>
              </a:extLst>
            </p:cNvPr>
            <p:cNvSpPr txBox="1"/>
            <p:nvPr/>
          </p:nvSpPr>
          <p:spPr>
            <a:xfrm>
              <a:off x="181380" y="6297003"/>
              <a:ext cx="25907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Density matrix of JJA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35A5E12-BAC7-594B-A189-50F2DB40F54D}"/>
                    </a:ext>
                  </a:extLst>
                </p:cNvPr>
                <p:cNvSpPr txBox="1"/>
                <p:nvPr/>
              </p:nvSpPr>
              <p:spPr>
                <a:xfrm>
                  <a:off x="2867347" y="6277612"/>
                  <a:ext cx="3789564" cy="3545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35A5E12-BAC7-594B-A189-50F2DB40F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7347" y="6277612"/>
                  <a:ext cx="3789564" cy="354584"/>
                </a:xfrm>
                <a:prstGeom prst="rect">
                  <a:avLst/>
                </a:prstGeom>
                <a:blipFill>
                  <a:blip r:embed="rId19"/>
                  <a:stretch>
                    <a:fillRect l="-669" r="-1672" b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AD90737-C468-0F42-A9D2-1E0DFD55DA94}"/>
              </a:ext>
            </a:extLst>
          </p:cNvPr>
          <p:cNvSpPr txBox="1"/>
          <p:nvPr/>
        </p:nvSpPr>
        <p:spPr>
          <a:xfrm>
            <a:off x="2554573" y="10360"/>
            <a:ext cx="40348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 Dynamics of monitored JJA</a:t>
            </a:r>
          </a:p>
        </p:txBody>
      </p:sp>
    </p:spTree>
    <p:extLst>
      <p:ext uri="{BB962C8B-B14F-4D97-AF65-F5344CB8AC3E}">
        <p14:creationId xmlns:p14="http://schemas.microsoft.com/office/powerpoint/2010/main" val="145213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A7E30C-764F-704A-9E5E-F141CF2EE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3" y="964551"/>
            <a:ext cx="2094538" cy="1801918"/>
          </a:xfrm>
          <a:prstGeom prst="rect">
            <a:avLst/>
          </a:prstGeom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8F1E863C-486C-0648-AA97-683A09D224E9}"/>
              </a:ext>
            </a:extLst>
          </p:cNvPr>
          <p:cNvSpPr/>
          <p:nvPr/>
        </p:nvSpPr>
        <p:spPr>
          <a:xfrm>
            <a:off x="120305" y="2902134"/>
            <a:ext cx="3655659" cy="1092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lvl="0">
              <a:defRPr/>
            </a:pPr>
            <a:r>
              <a:rPr lang="en-US" sz="1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Skinner et al. (2019), Bao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omic Sans MS"/>
              </a:rPr>
              <a:t>et al. (2019);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omic Sans MS"/>
              </a:rPr>
              <a:t>Li et al. (2019), Jian et al. (2019),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Gullans</a:t>
            </a:r>
            <a:r>
              <a:rPr lang="en-US" sz="140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 et al. (2020), Nahum et al. (2021)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omic Sans MS"/>
              </a:rPr>
              <a:t>Sang et al. (2021), 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spc="-1" dirty="0">
              <a:solidFill>
                <a:srgbClr val="0099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804A82-9ABC-1549-A0B1-296DB4F0F071}"/>
              </a:ext>
            </a:extLst>
          </p:cNvPr>
          <p:cNvSpPr/>
          <p:nvPr/>
        </p:nvSpPr>
        <p:spPr>
          <a:xfrm>
            <a:off x="175744" y="58151"/>
            <a:ext cx="81535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Measurement-induced phase transition (MIPT) </a:t>
            </a:r>
            <a:endParaRPr lang="en-US" sz="2200" dirty="0">
              <a:solidFill>
                <a:srgbClr val="0000CC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13A93D-4642-CF49-85F6-7C69F3BA46CB}"/>
              </a:ext>
            </a:extLst>
          </p:cNvPr>
          <p:cNvSpPr/>
          <p:nvPr/>
        </p:nvSpPr>
        <p:spPr>
          <a:xfrm>
            <a:off x="310836" y="468670"/>
            <a:ext cx="6104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Random quantum circuits with non-unitary evolution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362C70-6441-C948-A161-50291E5293EC}"/>
              </a:ext>
            </a:extLst>
          </p:cNvPr>
          <p:cNvSpPr txBox="1"/>
          <p:nvPr/>
        </p:nvSpPr>
        <p:spPr>
          <a:xfrm>
            <a:off x="2755540" y="996369"/>
            <a:ext cx="5573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78221"/>
                </a:solidFill>
              </a:rPr>
              <a:t>Unitary evolution </a:t>
            </a:r>
            <a:r>
              <a:rPr lang="en-US" sz="2000" dirty="0"/>
              <a:t>+ </a:t>
            </a:r>
            <a:r>
              <a:rPr lang="en-US" sz="2000" dirty="0">
                <a:solidFill>
                  <a:srgbClr val="FF0000"/>
                </a:solidFill>
              </a:rPr>
              <a:t>measurements</a:t>
            </a:r>
          </a:p>
          <a:p>
            <a:pPr algn="ctr"/>
            <a:r>
              <a:rPr lang="en-US" sz="2000" dirty="0"/>
              <a:t>local projective or weak measurements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6B038C-E834-8346-93B3-E8A661CB0FFF}"/>
              </a:ext>
            </a:extLst>
          </p:cNvPr>
          <p:cNvSpPr txBox="1"/>
          <p:nvPr/>
        </p:nvSpPr>
        <p:spPr>
          <a:xfrm>
            <a:off x="2511354" y="1739017"/>
            <a:ext cx="658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Tune measurement rate</a:t>
            </a:r>
            <a:r>
              <a:rPr lang="en-US" sz="2000" dirty="0"/>
              <a:t>, measurement strength, etc., ..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ADDF2E-FFF2-214C-86C4-2E4753357E3D}"/>
              </a:ext>
            </a:extLst>
          </p:cNvPr>
          <p:cNvGrpSpPr/>
          <p:nvPr/>
        </p:nvGrpSpPr>
        <p:grpSpPr>
          <a:xfrm>
            <a:off x="0" y="2988316"/>
            <a:ext cx="8581536" cy="3644397"/>
            <a:chOff x="0" y="2988316"/>
            <a:chExt cx="8581536" cy="36443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DA56A20-68C6-EE40-9A96-248D719B01AC}"/>
                </a:ext>
              </a:extLst>
            </p:cNvPr>
            <p:cNvGrpSpPr/>
            <p:nvPr/>
          </p:nvGrpSpPr>
          <p:grpSpPr>
            <a:xfrm>
              <a:off x="5581613" y="2988316"/>
              <a:ext cx="2999923" cy="3644397"/>
              <a:chOff x="5581613" y="2933804"/>
              <a:chExt cx="2999923" cy="364439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A0159D7-7678-9D48-B399-06E52E58694D}"/>
                  </a:ext>
                </a:extLst>
              </p:cNvPr>
              <p:cNvSpPr/>
              <p:nvPr/>
            </p:nvSpPr>
            <p:spPr>
              <a:xfrm>
                <a:off x="6017758" y="5377872"/>
                <a:ext cx="256377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CC"/>
                    </a:solidFill>
                  </a:rPr>
                  <a:t>Transition in steady state from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volume-law to area-law 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entanglement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59DDE83-F8A6-0E45-A0FF-3CCD30539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1613" y="2933804"/>
                <a:ext cx="2747704" cy="2476068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AD946-C47F-1747-B630-FD61362CCA4A}"/>
                </a:ext>
              </a:extLst>
            </p:cNvPr>
            <p:cNvGrpSpPr/>
            <p:nvPr/>
          </p:nvGrpSpPr>
          <p:grpSpPr>
            <a:xfrm>
              <a:off x="0" y="3955580"/>
              <a:ext cx="4791414" cy="2591622"/>
              <a:chOff x="310836" y="3990874"/>
              <a:chExt cx="4791414" cy="259162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77C48DD-BFAB-AA4A-B52A-67DEE7F017C8}"/>
                  </a:ext>
                </a:extLst>
              </p:cNvPr>
              <p:cNvGrpSpPr/>
              <p:nvPr/>
            </p:nvGrpSpPr>
            <p:grpSpPr>
              <a:xfrm>
                <a:off x="967500" y="3990874"/>
                <a:ext cx="3576079" cy="2045302"/>
                <a:chOff x="118443" y="1987218"/>
                <a:chExt cx="3576079" cy="204530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73497B7B-5823-7D41-B78E-4FD991469B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5744" y="3046754"/>
                  <a:ext cx="3187309" cy="98576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CustomShape 4">
                      <a:extLst>
                        <a:ext uri="{FF2B5EF4-FFF2-40B4-BE49-F238E27FC236}">
                          <a16:creationId xmlns:a16="http://schemas.microsoft.com/office/drawing/2014/main" id="{63382570-AE84-1743-AAD4-A8FAD4D00A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443" y="2024088"/>
                      <a:ext cx="1939921" cy="91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square" lIns="81638" tIns="40819" rIns="81638" bIns="40819">
                      <a:spAutoFit/>
                    </a:bodyPr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-1" dirty="0">
                          <a:solidFill>
                            <a:srgbClr val="FF0000"/>
                          </a:solidFill>
                          <a:latin typeface="Arial"/>
                          <a:ea typeface="DejaVu Sans"/>
                        </a:rPr>
                        <a:t>“Chaotic”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-1" dirty="0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Volume law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pc="-1" dirty="0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    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pc="-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pc="-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pc="-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  <m:t>A</m:t>
                              </m:r>
                            </m:sub>
                          </m:sSub>
                          <m:r>
                            <a:rPr lang="en-US" b="0" i="1" spc="-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DejaVu Sans"/>
                            </a:rPr>
                            <m:t>∼</m:t>
                          </m:r>
                          <m:sSup>
                            <m:sSupPr>
                              <m:ctrlPr>
                                <a:rPr lang="en-US" i="1" spc="-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</m:ctrlPr>
                            </m:sSupPr>
                            <m:e>
                              <m:r>
                                <a:rPr lang="en-US" i="1" spc="-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 spc="-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  <m:t>𝑑</m:t>
                              </m:r>
                            </m:sup>
                          </m:sSup>
                        </m:oMath>
                      </a14:m>
                      <a:endParaRPr lang="en-US" spc="-1" dirty="0">
                        <a:latin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CustomShape 4">
                      <a:extLst>
                        <a:ext uri="{FF2B5EF4-FFF2-40B4-BE49-F238E27FC236}">
                          <a16:creationId xmlns:a16="http://schemas.microsoft.com/office/drawing/2014/main" id="{63382570-AE84-1743-AAD4-A8FAD4D00ADD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8443" y="2024088"/>
                      <a:ext cx="1939921" cy="91837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2597" t="-274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CustomShape 5">
                      <a:extLst>
                        <a:ext uri="{FF2B5EF4-FFF2-40B4-BE49-F238E27FC236}">
                          <a16:creationId xmlns:a16="http://schemas.microsoft.com/office/drawing/2014/main" id="{FC1570FE-AAD4-8D42-91FC-FB32107E36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6927" y="1987218"/>
                      <a:ext cx="1997595" cy="91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square" lIns="81638" tIns="40819" rIns="81638" bIns="40819">
                      <a:spAutoFit/>
                    </a:bodyPr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pc="-1" dirty="0">
                          <a:solidFill>
                            <a:srgbClr val="0000CC"/>
                          </a:solidFill>
                          <a:latin typeface="Arial"/>
                          <a:ea typeface="DejaVu Sans"/>
                        </a:rPr>
                        <a:t>“Non chaotic”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pc="-1" dirty="0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Area law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i="1" spc="-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b="0" i="1" spc="-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DejaVu Sans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pc="-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DejaVu San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b="0" i="1" spc="-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DejaVu Sans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b="0" i="1" spc="-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  <m:t>∼</m:t>
                              </m:r>
                              <m:r>
                                <a:rPr lang="en-US" i="1" spc="-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 spc="-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  <m:t>𝑑</m:t>
                              </m:r>
                              <m:r>
                                <a:rPr lang="en-US" i="1" spc="-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DejaVu Sans"/>
                                </a:rPr>
                                <m:t>−1</m:t>
                              </m:r>
                            </m:sup>
                          </m:sSup>
                        </m:oMath>
                      </a14:m>
                      <a:endParaRPr lang="en-US" spc="-1" dirty="0">
                        <a:latin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CustomShape 5">
                      <a:extLst>
                        <a:ext uri="{FF2B5EF4-FFF2-40B4-BE49-F238E27FC236}">
                          <a16:creationId xmlns:a16="http://schemas.microsoft.com/office/drawing/2014/main" id="{FC1570FE-AAD4-8D42-91FC-FB32107E361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96927" y="1987218"/>
                      <a:ext cx="1997595" cy="91837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t="-270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5" name="TextShape 11">
                <a:extLst>
                  <a:ext uri="{FF2B5EF4-FFF2-40B4-BE49-F238E27FC236}">
                    <a16:creationId xmlns:a16="http://schemas.microsoft.com/office/drawing/2014/main" id="{E2F5D235-8AFF-C242-8817-57F24CCAB211}"/>
                  </a:ext>
                </a:extLst>
              </p:cNvPr>
              <p:cNvSpPr txBox="1"/>
              <p:nvPr/>
            </p:nvSpPr>
            <p:spPr>
              <a:xfrm>
                <a:off x="310836" y="6036176"/>
                <a:ext cx="4791414" cy="5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81638" tIns="40819" rIns="81638" bIns="40819">
                <a:noAutofit/>
              </a:bodyPr>
              <a:lstStyle/>
              <a:p>
                <a:r>
                  <a:rPr lang="en-US" sz="2000" spc="-1" dirty="0">
                    <a:solidFill>
                      <a:srgbClr val="FF0000"/>
                    </a:solidFill>
                    <a:latin typeface="Arial"/>
                  </a:rPr>
                  <a:t>Chaotic to non-chaotic phase transitions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3A87E81-63CD-7541-93CA-2237FBC9A8F4}"/>
              </a:ext>
            </a:extLst>
          </p:cNvPr>
          <p:cNvSpPr txBox="1"/>
          <p:nvPr/>
        </p:nvSpPr>
        <p:spPr>
          <a:xfrm>
            <a:off x="3336163" y="2194535"/>
            <a:ext cx="4937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Other systems </a:t>
            </a:r>
            <a:r>
              <a:rPr lang="en-US" sz="2000" dirty="0">
                <a:solidFill>
                  <a:srgbClr val="0000CC"/>
                </a:solidFill>
              </a:rPr>
              <a:t>– non-interacting fermions,</a:t>
            </a:r>
          </a:p>
          <a:p>
            <a:r>
              <a:rPr lang="en-US" sz="2000" dirty="0">
                <a:solidFill>
                  <a:srgbClr val="0000CC"/>
                </a:solidFill>
              </a:rPr>
              <a:t> interacting bosons, </a:t>
            </a:r>
            <a:r>
              <a:rPr lang="en-US" sz="2000" dirty="0" err="1">
                <a:solidFill>
                  <a:srgbClr val="0000CC"/>
                </a:solidFill>
              </a:rPr>
              <a:t>Luttinger</a:t>
            </a:r>
            <a:r>
              <a:rPr lang="en-US" sz="2000" dirty="0">
                <a:solidFill>
                  <a:srgbClr val="0000CC"/>
                </a:solidFill>
              </a:rPr>
              <a:t> liquids, ..</a:t>
            </a:r>
          </a:p>
        </p:txBody>
      </p:sp>
    </p:spTree>
    <p:extLst>
      <p:ext uri="{BB962C8B-B14F-4D97-AF65-F5344CB8AC3E}">
        <p14:creationId xmlns:p14="http://schemas.microsoft.com/office/powerpoint/2010/main" val="403898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81A11-F917-B7D8-A66E-8DEE473304BD}"/>
              </a:ext>
            </a:extLst>
          </p:cNvPr>
          <p:cNvSpPr txBox="1"/>
          <p:nvPr/>
        </p:nvSpPr>
        <p:spPr>
          <a:xfrm>
            <a:off x="2477516" y="90335"/>
            <a:ext cx="41889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Monitored Bose-Hubbard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3A1F1F-F554-BC7E-CB82-FB7F379B73B9}"/>
                  </a:ext>
                </a:extLst>
              </p:cNvPr>
              <p:cNvSpPr txBox="1"/>
              <p:nvPr/>
            </p:nvSpPr>
            <p:spPr>
              <a:xfrm>
                <a:off x="1728304" y="685800"/>
                <a:ext cx="5687390" cy="7064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𝐵𝐻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e>
                          </m:nary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3A1F1F-F554-BC7E-CB82-FB7F379B7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304" y="685800"/>
                <a:ext cx="5687390" cy="706475"/>
              </a:xfrm>
              <a:prstGeom prst="rect">
                <a:avLst/>
              </a:prstGeom>
              <a:blipFill>
                <a:blip r:embed="rId2"/>
                <a:stretch>
                  <a:fillRect t="-139286" r="-3795" b="-1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47F818-196F-4704-ABED-1588D4829D9A}"/>
                  </a:ext>
                </a:extLst>
              </p:cNvPr>
              <p:cNvSpPr txBox="1"/>
              <p:nvPr/>
            </p:nvSpPr>
            <p:spPr>
              <a:xfrm>
                <a:off x="290946" y="1498548"/>
                <a:ext cx="7914346" cy="453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Weak measurement of current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en-US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:r>
                  <a:rPr lang="en-US" dirty="0"/>
                  <a:t>with feedback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447F818-196F-4704-ABED-1588D4829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46" y="1498548"/>
                <a:ext cx="7914346" cy="453394"/>
              </a:xfrm>
              <a:prstGeom prst="rect">
                <a:avLst/>
              </a:prstGeom>
              <a:blipFill>
                <a:blip r:embed="rId3"/>
                <a:stretch>
                  <a:fillRect l="-80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FF358E-5A79-6A74-AB86-9610B1635D23}"/>
                  </a:ext>
                </a:extLst>
              </p:cNvPr>
              <p:cNvSpPr txBox="1"/>
              <p:nvPr/>
            </p:nvSpPr>
            <p:spPr>
              <a:xfrm>
                <a:off x="290946" y="2010247"/>
                <a:ext cx="7286417" cy="880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𝑖𝐻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e>
                              </m:d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e>
                              </m:d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i="1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rgbClr val="C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𝐽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FF358E-5A79-6A74-AB86-9610B1635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46" y="2010247"/>
                <a:ext cx="7286417" cy="880369"/>
              </a:xfrm>
              <a:prstGeom prst="rect">
                <a:avLst/>
              </a:prstGeom>
              <a:blipFill>
                <a:blip r:embed="rId4"/>
                <a:stretch>
                  <a:fillRect t="-94286" b="-14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7DE741-FDF6-398A-6353-90BF34ACADF6}"/>
                  </a:ext>
                </a:extLst>
              </p:cNvPr>
              <p:cNvSpPr txBox="1"/>
              <p:nvPr/>
            </p:nvSpPr>
            <p:spPr>
              <a:xfrm>
                <a:off x="6213764" y="3059362"/>
                <a:ext cx="2735428" cy="5534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dirty="0">
                  <a:solidFill>
                    <a:srgbClr val="17822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7DE741-FDF6-398A-6353-90BF34ACA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764" y="3059362"/>
                <a:ext cx="2735428" cy="553421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27F8C7F-392A-D555-42AA-96A0E0030948}"/>
              </a:ext>
            </a:extLst>
          </p:cNvPr>
          <p:cNvGrpSpPr/>
          <p:nvPr/>
        </p:nvGrpSpPr>
        <p:grpSpPr>
          <a:xfrm>
            <a:off x="464972" y="3359191"/>
            <a:ext cx="5159871" cy="706475"/>
            <a:chOff x="457200" y="2447058"/>
            <a:chExt cx="5159871" cy="70647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DB50C04-C51C-E43C-31BE-2336B6E04FAB}"/>
                    </a:ext>
                  </a:extLst>
                </p:cNvPr>
                <p:cNvSpPr txBox="1"/>
                <p:nvPr/>
              </p:nvSpPr>
              <p:spPr>
                <a:xfrm>
                  <a:off x="457200" y="2447058"/>
                  <a:ext cx="2881943" cy="7064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𝐵𝐻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⟨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⟩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{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}</m:t>
                            </m:r>
                          </m:e>
                        </m:nary>
                      </m:oMath>
                    </m:oMathPara>
                  </a14:m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DB50C04-C51C-E43C-31BE-2336B6E04F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2447058"/>
                  <a:ext cx="2881943" cy="706475"/>
                </a:xfrm>
                <a:prstGeom prst="rect">
                  <a:avLst/>
                </a:prstGeom>
                <a:blipFill>
                  <a:blip r:embed="rId6"/>
                  <a:stretch>
                    <a:fillRect l="-877" t="-136842" r="-2193" b="-182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748943C-9649-D494-F559-C977EA761C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2755" y="2754035"/>
              <a:ext cx="756853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F48F41-9FE7-24F5-2959-CCC8418D2A93}"/>
                </a:ext>
              </a:extLst>
            </p:cNvPr>
            <p:cNvSpPr txBox="1"/>
            <p:nvPr/>
          </p:nvSpPr>
          <p:spPr>
            <a:xfrm>
              <a:off x="4419307" y="2569369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Feedback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F57104-47BA-81C9-7C21-9C8720C5C976}"/>
                  </a:ext>
                </a:extLst>
              </p:cNvPr>
              <p:cNvSpPr txBox="1"/>
              <p:nvPr/>
            </p:nvSpPr>
            <p:spPr>
              <a:xfrm>
                <a:off x="654154" y="4257055"/>
                <a:ext cx="5242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omic Sans MS" panose="030F0902030302020204" pitchFamily="66" charset="0"/>
                  </a:rPr>
                  <a:t> Also, quantum jump dynamics can be written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F57104-47BA-81C9-7C21-9C8720C5C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54" y="4257055"/>
                <a:ext cx="5242141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94858E-5B1E-2D34-C4E9-11B839C18B1F}"/>
                  </a:ext>
                </a:extLst>
              </p:cNvPr>
              <p:cNvSpPr txBox="1"/>
              <p:nvPr/>
            </p:nvSpPr>
            <p:spPr>
              <a:xfrm>
                <a:off x="214027" y="5092677"/>
                <a:ext cx="76498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Dynamics of trajectory averaged density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Lindblad with feedback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94858E-5B1E-2D34-C4E9-11B839C18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27" y="5092677"/>
                <a:ext cx="7649851" cy="369332"/>
              </a:xfrm>
              <a:prstGeom prst="rect">
                <a:avLst/>
              </a:prstGeom>
              <a:blipFill>
                <a:blip r:embed="rId8"/>
                <a:stretch>
                  <a:fillRect l="-662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541D28-5E80-AB69-8EBB-AC6CCF7DFA06}"/>
                  </a:ext>
                </a:extLst>
              </p:cNvPr>
              <p:cNvSpPr txBox="1"/>
              <p:nvPr/>
            </p:nvSpPr>
            <p:spPr>
              <a:xfrm>
                <a:off x="654154" y="5829243"/>
                <a:ext cx="4427429" cy="7290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541D28-5E80-AB69-8EBB-AC6CCF7DF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54" y="5829243"/>
                <a:ext cx="4427429" cy="729046"/>
              </a:xfrm>
              <a:prstGeom prst="rect">
                <a:avLst/>
              </a:prstGeom>
              <a:blipFill>
                <a:blip r:embed="rId9"/>
                <a:stretch>
                  <a:fillRect t="-128814" b="-177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459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D082A9-A327-788D-D8B4-B33AD25ADCAC}"/>
              </a:ext>
            </a:extLst>
          </p:cNvPr>
          <p:cNvSpPr txBox="1"/>
          <p:nvPr/>
        </p:nvSpPr>
        <p:spPr>
          <a:xfrm>
            <a:off x="185495" y="1142169"/>
            <a:ext cx="85395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CC"/>
                </a:solidFill>
              </a:rPr>
              <a:t>Can measurements change the nature of many-body systems and </a:t>
            </a:r>
          </a:p>
          <a:p>
            <a:r>
              <a:rPr lang="en-US" sz="2200" dirty="0">
                <a:solidFill>
                  <a:srgbClr val="0000CC"/>
                </a:solidFill>
              </a:rPr>
              <a:t>induce phase transitions?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977D97-02B9-E7BC-ACFB-F419BAB9B857}"/>
              </a:ext>
            </a:extLst>
          </p:cNvPr>
          <p:cNvSpPr/>
          <p:nvPr/>
        </p:nvSpPr>
        <p:spPr>
          <a:xfrm>
            <a:off x="1307429" y="3480270"/>
            <a:ext cx="1980820" cy="122957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Superconductor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D1A73-2649-C49B-424D-362BD2136D9B}"/>
              </a:ext>
            </a:extLst>
          </p:cNvPr>
          <p:cNvSpPr/>
          <p:nvPr/>
        </p:nvSpPr>
        <p:spPr>
          <a:xfrm>
            <a:off x="5537214" y="3450399"/>
            <a:ext cx="2095379" cy="12182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Insulator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101841-7FE4-21FC-46C3-41D82B6D4B55}"/>
              </a:ext>
            </a:extLst>
          </p:cNvPr>
          <p:cNvCxnSpPr>
            <a:cxnSpLocks/>
          </p:cNvCxnSpPr>
          <p:nvPr/>
        </p:nvCxnSpPr>
        <p:spPr>
          <a:xfrm>
            <a:off x="3492106" y="3825309"/>
            <a:ext cx="1822701" cy="0"/>
          </a:xfrm>
          <a:prstGeom prst="straightConnector1">
            <a:avLst/>
          </a:prstGeom>
          <a:ln w="3492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EB631A9-8C47-29B0-EDE0-7B3027A109F0}"/>
              </a:ext>
            </a:extLst>
          </p:cNvPr>
          <p:cNvSpPr txBox="1"/>
          <p:nvPr/>
        </p:nvSpPr>
        <p:spPr>
          <a:xfrm>
            <a:off x="3488272" y="3050161"/>
            <a:ext cx="1925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Measurements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88C2C4-C2EB-5678-29D1-90BBE61995A4}"/>
              </a:ext>
            </a:extLst>
          </p:cNvPr>
          <p:cNvSpPr txBox="1"/>
          <p:nvPr/>
        </p:nvSpPr>
        <p:spPr>
          <a:xfrm>
            <a:off x="4142451" y="435089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6E7CC2-0A43-D9E6-6380-9C9511194C35}"/>
              </a:ext>
            </a:extLst>
          </p:cNvPr>
          <p:cNvCxnSpPr>
            <a:cxnSpLocks/>
          </p:cNvCxnSpPr>
          <p:nvPr/>
        </p:nvCxnSpPr>
        <p:spPr>
          <a:xfrm flipH="1">
            <a:off x="3491681" y="4059351"/>
            <a:ext cx="1771328" cy="0"/>
          </a:xfrm>
          <a:prstGeom prst="straightConnector1">
            <a:avLst/>
          </a:prstGeom>
          <a:ln w="3492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77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C92040-4832-D249-B428-9651AF13ACD8}"/>
              </a:ext>
            </a:extLst>
          </p:cNvPr>
          <p:cNvSpPr/>
          <p:nvPr/>
        </p:nvSpPr>
        <p:spPr>
          <a:xfrm>
            <a:off x="537626" y="222838"/>
            <a:ext cx="80687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Measurement Induced Superconductor-Insulator Transitions in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Josephson Junction Array (JJA)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2BC07A01-3544-764C-A426-10B46298EACC}"/>
              </a:ext>
            </a:extLst>
          </p:cNvPr>
          <p:cNvSpPr txBox="1"/>
          <p:nvPr/>
        </p:nvSpPr>
        <p:spPr>
          <a:xfrm>
            <a:off x="633966" y="1435481"/>
            <a:ext cx="3938033" cy="10419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en-U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P. Das &amp; SB, arXiv:2412.04556</a:t>
            </a:r>
          </a:p>
          <a:p>
            <a:br>
              <a:rPr lang="en-IN" sz="2000" dirty="0">
                <a:solidFill>
                  <a:srgbClr val="C00000"/>
                </a:solidFill>
              </a:rPr>
            </a:br>
            <a:endParaRPr lang="en-U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>
              <a:defRPr/>
            </a:pPr>
            <a:endParaRPr lang="en-IN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lvl="0">
              <a:defRPr/>
            </a:pPr>
            <a:endParaRPr lang="en-U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>
              <a:defRPr/>
            </a:pPr>
            <a:endParaRPr lang="en-U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>
              <a:defRPr/>
            </a:pPr>
            <a:endParaRPr lang="en-U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FDDBD-2FE7-9F4D-BE73-CE4D9B591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764" y="1002061"/>
            <a:ext cx="1486325" cy="14863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5EF9ED-A0DA-9447-8040-6D324A74C289}"/>
              </a:ext>
            </a:extLst>
          </p:cNvPr>
          <p:cNvSpPr/>
          <p:nvPr/>
        </p:nvSpPr>
        <p:spPr>
          <a:xfrm>
            <a:off x="5911230" y="2575918"/>
            <a:ext cx="2137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Purnendu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Das </a:t>
            </a:r>
          </a:p>
          <a:p>
            <a:pPr algn="ctr"/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  (IISc) </a:t>
            </a:r>
            <a:endParaRPr lang="en-US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458F1F-06C1-5F44-B16E-C09AE02ADD12}"/>
              </a:ext>
            </a:extLst>
          </p:cNvPr>
          <p:cNvGrpSpPr/>
          <p:nvPr/>
        </p:nvGrpSpPr>
        <p:grpSpPr>
          <a:xfrm>
            <a:off x="633966" y="2818199"/>
            <a:ext cx="6620603" cy="3767716"/>
            <a:chOff x="633966" y="2818199"/>
            <a:chExt cx="6620603" cy="37677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6E07A9E-AA18-5941-A2C7-116788E9789B}"/>
                </a:ext>
              </a:extLst>
            </p:cNvPr>
            <p:cNvGrpSpPr/>
            <p:nvPr/>
          </p:nvGrpSpPr>
          <p:grpSpPr>
            <a:xfrm>
              <a:off x="633966" y="2818199"/>
              <a:ext cx="6620603" cy="3660179"/>
              <a:chOff x="633966" y="2818199"/>
              <a:chExt cx="6620603" cy="366017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4520466-527B-4D46-BA54-2D66ED87A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286" y="2818199"/>
                <a:ext cx="3441148" cy="200182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F13692D-7602-1C4F-BC15-E7155AD92E76}"/>
                      </a:ext>
                    </a:extLst>
                  </p:cNvPr>
                  <p:cNvSpPr txBox="1"/>
                  <p:nvPr/>
                </p:nvSpPr>
                <p:spPr>
                  <a:xfrm>
                    <a:off x="633966" y="5160797"/>
                    <a:ext cx="5013617" cy="7817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𝐽𝐽𝐴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</m:sub>
                                <m:sup/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00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oMath>
                      </m:oMathPara>
                    </a14:m>
                    <a:endParaRPr lang="en-US" sz="2000" dirty="0">
                      <a:solidFill>
                        <a:srgbClr val="0000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F13692D-7602-1C4F-BC15-E7155AD92E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3966" y="5160797"/>
                    <a:ext cx="5013617" cy="78175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53" t="-136508" b="-185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56FEC47-6447-794E-9F9F-AE0676B718B6}"/>
                      </a:ext>
                    </a:extLst>
                  </p:cNvPr>
                  <p:cNvSpPr txBox="1"/>
                  <p:nvPr/>
                </p:nvSpPr>
                <p:spPr>
                  <a:xfrm>
                    <a:off x="6188764" y="5039590"/>
                    <a:ext cx="1065805" cy="61760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56FEC47-6447-794E-9F9F-AE0676B718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88764" y="5039590"/>
                    <a:ext cx="1065805" cy="61760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529" r="-1176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9D4B6E4D-9216-EA40-91FE-C63020AAA5C9}"/>
                      </a:ext>
                    </a:extLst>
                  </p:cNvPr>
                  <p:cNvSpPr txBox="1"/>
                  <p:nvPr/>
                </p:nvSpPr>
                <p:spPr>
                  <a:xfrm>
                    <a:off x="1437860" y="6123794"/>
                    <a:ext cx="1522725" cy="35458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9D4B6E4D-9216-EA40-91FE-C63020AAA5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37860" y="6123794"/>
                    <a:ext cx="1522725" cy="35458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653" b="-206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F503DD-1E62-794B-A0B7-49AE9D81983A}"/>
                </a:ext>
              </a:extLst>
            </p:cNvPr>
            <p:cNvSpPr txBox="1"/>
            <p:nvPr/>
          </p:nvSpPr>
          <p:spPr>
            <a:xfrm>
              <a:off x="3717360" y="6185805"/>
              <a:ext cx="2416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Quantum XY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80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CF9BED-F455-0848-BFDF-8EB015D3BEC9}"/>
              </a:ext>
            </a:extLst>
          </p:cNvPr>
          <p:cNvSpPr/>
          <p:nvPr/>
        </p:nvSpPr>
        <p:spPr>
          <a:xfrm>
            <a:off x="471365" y="0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Superconductor-insulator quantum phase transitions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C2326-9FAB-1B4D-B860-96FB493C9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" y="991870"/>
            <a:ext cx="2465117" cy="19052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E2EC500-F1DB-3B45-B37A-F02A209F9B29}"/>
              </a:ext>
            </a:extLst>
          </p:cNvPr>
          <p:cNvSpPr/>
          <p:nvPr/>
        </p:nvSpPr>
        <p:spPr>
          <a:xfrm>
            <a:off x="408623" y="428116"/>
            <a:ext cx="342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Josephson Junction Array (JJA)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CB20A3-1C3D-E945-9819-DD4103C28ADB}"/>
              </a:ext>
            </a:extLst>
          </p:cNvPr>
          <p:cNvSpPr txBox="1"/>
          <p:nvPr/>
        </p:nvSpPr>
        <p:spPr>
          <a:xfrm>
            <a:off x="336551" y="3024753"/>
            <a:ext cx="3501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L. J. </a:t>
            </a:r>
            <a:r>
              <a:rPr lang="en-US" sz="16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Geerligs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, Thesis, Delft (1990)</a:t>
            </a:r>
          </a:p>
          <a:p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R. Fazio &amp; H. van der </a:t>
            </a:r>
            <a:r>
              <a:rPr lang="en-US" sz="16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Zant</a:t>
            </a:r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, </a:t>
            </a:r>
          </a:p>
          <a:p>
            <a:r>
              <a:rPr lang="en-US" sz="1600" dirty="0">
                <a:solidFill>
                  <a:srgbClr val="C00000"/>
                </a:solidFill>
                <a:latin typeface="Comic Sans MS" panose="030F0902030302020204" pitchFamily="66" charset="0"/>
              </a:rPr>
              <a:t>Phys. Rep. (2001)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00D6D6-52E1-6844-83B1-B7E59C0E2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444" y="3794441"/>
            <a:ext cx="3104173" cy="292679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AED770-A64B-3548-9CA3-0A7D96F59F9A}"/>
              </a:ext>
            </a:extLst>
          </p:cNvPr>
          <p:cNvGrpSpPr/>
          <p:nvPr/>
        </p:nvGrpSpPr>
        <p:grpSpPr>
          <a:xfrm>
            <a:off x="127529" y="4398098"/>
            <a:ext cx="5013617" cy="1449091"/>
            <a:chOff x="127529" y="4398098"/>
            <a:chExt cx="5013617" cy="14490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76135E8-0110-5740-82CE-16D1A1B955B3}"/>
                    </a:ext>
                  </a:extLst>
                </p:cNvPr>
                <p:cNvSpPr txBox="1"/>
                <p:nvPr/>
              </p:nvSpPr>
              <p:spPr>
                <a:xfrm>
                  <a:off x="127529" y="4398098"/>
                  <a:ext cx="5013617" cy="7817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𝐽𝐽𝐴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</m:sub>
                              <m:sup/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func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76135E8-0110-5740-82CE-16D1A1B955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9" y="4398098"/>
                  <a:ext cx="5013617" cy="781752"/>
                </a:xfrm>
                <a:prstGeom prst="rect">
                  <a:avLst/>
                </a:prstGeom>
                <a:blipFill>
                  <a:blip r:embed="rId4"/>
                  <a:stretch>
                    <a:fillRect t="-136508" b="-1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26DD347-8180-D041-B572-49149540BB2D}"/>
                    </a:ext>
                  </a:extLst>
                </p:cNvPr>
                <p:cNvSpPr txBox="1"/>
                <p:nvPr/>
              </p:nvSpPr>
              <p:spPr>
                <a:xfrm>
                  <a:off x="3374394" y="5229584"/>
                  <a:ext cx="1065805" cy="6176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26DD347-8180-D041-B572-49149540BB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4394" y="5229584"/>
                  <a:ext cx="1065805" cy="617605"/>
                </a:xfrm>
                <a:prstGeom prst="rect">
                  <a:avLst/>
                </a:prstGeom>
                <a:blipFill>
                  <a:blip r:embed="rId5"/>
                  <a:stretch>
                    <a:fillRect l="-3529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BCD00CC-E41E-CE45-8FBD-ED785ED4AB4A}"/>
                    </a:ext>
                  </a:extLst>
                </p:cNvPr>
                <p:cNvSpPr txBox="1"/>
                <p:nvPr/>
              </p:nvSpPr>
              <p:spPr>
                <a:xfrm>
                  <a:off x="931423" y="5361095"/>
                  <a:ext cx="1522725" cy="3545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BCD00CC-E41E-CE45-8FBD-ED785ED4A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423" y="5361095"/>
                  <a:ext cx="1522725" cy="354584"/>
                </a:xfrm>
                <a:prstGeom prst="rect">
                  <a:avLst/>
                </a:prstGeom>
                <a:blipFill>
                  <a:blip r:embed="rId6"/>
                  <a:stretch>
                    <a:fillRect r="-1653" b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42D73E-6A63-A642-805D-9D493B2BC88A}"/>
              </a:ext>
            </a:extLst>
          </p:cNvPr>
          <p:cNvGrpSpPr/>
          <p:nvPr/>
        </p:nvGrpSpPr>
        <p:grpSpPr>
          <a:xfrm>
            <a:off x="4839638" y="388212"/>
            <a:ext cx="4374602" cy="3264238"/>
            <a:chOff x="4839638" y="388212"/>
            <a:chExt cx="4374602" cy="32642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83959D-8972-E541-9036-A95532277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9638" y="973235"/>
              <a:ext cx="2116142" cy="242852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D0701BC-4506-714F-BC7E-4D71C8ACBC68}"/>
                </a:ext>
              </a:extLst>
            </p:cNvPr>
            <p:cNvSpPr/>
            <p:nvPr/>
          </p:nvSpPr>
          <p:spPr>
            <a:xfrm>
              <a:off x="5568462" y="388212"/>
              <a:ext cx="31041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</a:rPr>
                <a:t>Superconductor-insulator</a:t>
              </a:r>
            </a:p>
            <a:p>
              <a:r>
                <a:rPr lang="en-US" dirty="0">
                  <a:solidFill>
                    <a:srgbClr val="0000CC"/>
                  </a:solidFill>
                </a:rPr>
                <a:t> transition (SIT)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0750F8B-9C33-D149-ABFE-87F897AAC0D4}"/>
                </a:ext>
              </a:extLst>
            </p:cNvPr>
            <p:cNvSpPr/>
            <p:nvPr/>
          </p:nvSpPr>
          <p:spPr>
            <a:xfrm>
              <a:off x="6955780" y="2729120"/>
              <a:ext cx="22584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omic Sans MS" panose="030F0902030302020204" pitchFamily="66" charset="0"/>
                </a:rPr>
                <a:t>H. van der </a:t>
              </a:r>
              <a:r>
                <a:rPr lang="en-US" dirty="0" err="1">
                  <a:solidFill>
                    <a:srgbClr val="C00000"/>
                  </a:solidFill>
                  <a:latin typeface="Comic Sans MS" panose="030F0902030302020204" pitchFamily="66" charset="0"/>
                </a:rPr>
                <a:t>Zant</a:t>
              </a:r>
              <a:r>
                <a:rPr lang="en-US" dirty="0">
                  <a:solidFill>
                    <a:srgbClr val="C00000"/>
                  </a:solidFill>
                  <a:latin typeface="Comic Sans MS" panose="030F0902030302020204" pitchFamily="66" charset="0"/>
                </a:rPr>
                <a:t>, </a:t>
              </a:r>
            </a:p>
            <a:p>
              <a:r>
                <a:rPr lang="en-US" dirty="0">
                  <a:solidFill>
                    <a:srgbClr val="C00000"/>
                  </a:solidFill>
                  <a:latin typeface="Comic Sans MS" panose="030F0902030302020204" pitchFamily="66" charset="0"/>
                </a:rPr>
                <a:t>et al. </a:t>
              </a:r>
            </a:p>
            <a:p>
              <a:r>
                <a:rPr lang="en-US" dirty="0">
                  <a:solidFill>
                    <a:srgbClr val="C00000"/>
                  </a:solidFill>
                  <a:latin typeface="Comic Sans MS" panose="030F0902030302020204" pitchFamily="66" charset="0"/>
                </a:rPr>
                <a:t>Phys. Rev. B (1996)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7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CF9BED-F455-0848-BFDF-8EB015D3BEC9}"/>
              </a:ext>
            </a:extLst>
          </p:cNvPr>
          <p:cNvSpPr/>
          <p:nvPr/>
        </p:nvSpPr>
        <p:spPr>
          <a:xfrm>
            <a:off x="471365" y="0"/>
            <a:ext cx="67329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Superconductor-insulator quantum phase transitions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F17488-953D-5042-A4B0-B20575DA0667}"/>
                  </a:ext>
                </a:extLst>
              </p:cNvPr>
              <p:cNvSpPr txBox="1"/>
              <p:nvPr/>
            </p:nvSpPr>
            <p:spPr>
              <a:xfrm>
                <a:off x="7629287" y="1186271"/>
                <a:ext cx="83304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F17488-953D-5042-A4B0-B20575DA0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287" y="1186271"/>
                <a:ext cx="833049" cy="307777"/>
              </a:xfrm>
              <a:prstGeom prst="rect">
                <a:avLst/>
              </a:prstGeom>
              <a:blipFill>
                <a:blip r:embed="rId2"/>
                <a:stretch>
                  <a:fillRect l="-1493" r="-4478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44D5027-70DD-AF4D-9167-551E8150B2AD}"/>
              </a:ext>
            </a:extLst>
          </p:cNvPr>
          <p:cNvGrpSpPr/>
          <p:nvPr/>
        </p:nvGrpSpPr>
        <p:grpSpPr>
          <a:xfrm>
            <a:off x="244925" y="1340160"/>
            <a:ext cx="8654149" cy="3295866"/>
            <a:chOff x="162604" y="3295960"/>
            <a:chExt cx="8654149" cy="32958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59DD10-851B-AF44-8C97-54F1D3BFF67B}"/>
                </a:ext>
              </a:extLst>
            </p:cNvPr>
            <p:cNvGrpSpPr/>
            <p:nvPr/>
          </p:nvGrpSpPr>
          <p:grpSpPr>
            <a:xfrm>
              <a:off x="162604" y="3295960"/>
              <a:ext cx="8654149" cy="2903356"/>
              <a:chOff x="162604" y="3295960"/>
              <a:chExt cx="8654149" cy="29033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15B4B3AC-B083-7648-BADC-921FAF8C9575}"/>
                      </a:ext>
                    </a:extLst>
                  </p:cNvPr>
                  <p:cNvSpPr txBox="1"/>
                  <p:nvPr/>
                </p:nvSpPr>
                <p:spPr>
                  <a:xfrm>
                    <a:off x="162604" y="3295960"/>
                    <a:ext cx="5698996" cy="8556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>
                        <a:solidFill>
                          <a:srgbClr val="178221"/>
                        </a:solidFill>
                      </a:rPr>
                      <a:t>Self-consistent harmonic approximation (SCHA) </a:t>
                    </a:r>
                  </a:p>
                  <a:p>
                    <a:r>
                      <a:rPr lang="en-US" sz="2000" dirty="0">
                        <a:solidFill>
                          <a:srgbClr val="178221"/>
                        </a:solidFill>
                      </a:rPr>
                      <a:t> </a:t>
                    </a:r>
                    <a:r>
                      <a:rPr lang="en-US" sz="2000" i="1" dirty="0">
                        <a:solidFill>
                          <a:srgbClr val="17822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nary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15B4B3AC-B083-7648-BADC-921FAF8C95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604" y="3295960"/>
                    <a:ext cx="5698996" cy="85568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33" t="-10294" b="-7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07B25FB-31F8-EF47-A635-4089EF9801E6}"/>
                      </a:ext>
                    </a:extLst>
                  </p:cNvPr>
                  <p:cNvSpPr txBox="1"/>
                  <p:nvPr/>
                </p:nvSpPr>
                <p:spPr>
                  <a:xfrm>
                    <a:off x="5066816" y="4436056"/>
                    <a:ext cx="3749937" cy="10209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/>
                      <a:t>Phase stiffness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0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2000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2000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b="0" i="1" smtClean="0">
                                                          <a:solidFill>
                                                            <a:srgbClr val="FF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𝑗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𝑣𝑎𝑟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07B25FB-31F8-EF47-A635-4089EF9801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66816" y="4436056"/>
                    <a:ext cx="3749937" cy="102092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351" t="-24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5C9CA3-22E8-634F-8CA3-466CDFEDB2D5}"/>
                  </a:ext>
                </a:extLst>
              </p:cNvPr>
              <p:cNvSpPr txBox="1"/>
              <p:nvPr/>
            </p:nvSpPr>
            <p:spPr>
              <a:xfrm>
                <a:off x="5102679" y="5799206"/>
                <a:ext cx="34326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Typically first order transition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66B194-E1AD-574C-99A7-D54E5748A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1365" y="4322128"/>
              <a:ext cx="3749936" cy="2269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3720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DB0665-65A8-A646-A41A-FAB826235E8F}"/>
              </a:ext>
            </a:extLst>
          </p:cNvPr>
          <p:cNvSpPr/>
          <p:nvPr/>
        </p:nvSpPr>
        <p:spPr>
          <a:xfrm>
            <a:off x="410945" y="116820"/>
            <a:ext cx="45308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Dissipative phase transition in JJA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783FB9-359C-674C-B3A6-C8B14ED6FE1B}"/>
              </a:ext>
            </a:extLst>
          </p:cNvPr>
          <p:cNvGrpSpPr/>
          <p:nvPr/>
        </p:nvGrpSpPr>
        <p:grpSpPr>
          <a:xfrm>
            <a:off x="284095" y="1129032"/>
            <a:ext cx="8287846" cy="1904764"/>
            <a:chOff x="223843" y="4360963"/>
            <a:chExt cx="8287846" cy="19047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7EF49E-2158-0B44-AA5F-E3B56AD1A012}"/>
                </a:ext>
              </a:extLst>
            </p:cNvPr>
            <p:cNvSpPr/>
            <p:nvPr/>
          </p:nvSpPr>
          <p:spPr>
            <a:xfrm>
              <a:off x="223843" y="5896395"/>
              <a:ext cx="41088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omic Sans MS" panose="030F0902030302020204" pitchFamily="66" charset="0"/>
                </a:rPr>
                <a:t>Expt. B. G. Orr et al., PRL 56 (1986)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745598D-FDEA-EB42-8E6B-2EAF3B05B460}"/>
                    </a:ext>
                  </a:extLst>
                </p:cNvPr>
                <p:cNvSpPr txBox="1"/>
                <p:nvPr/>
              </p:nvSpPr>
              <p:spPr>
                <a:xfrm>
                  <a:off x="223843" y="4360963"/>
                  <a:ext cx="8287846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C00000"/>
                      </a:solidFill>
                    </a:rPr>
                    <a:t>In granular superconducting films</a:t>
                  </a:r>
                  <a:r>
                    <a:rPr lang="en-US" sz="2000" dirty="0"/>
                    <a:t>, superconducting state appear at low </a:t>
                  </a:r>
                </a:p>
                <a:p>
                  <a:r>
                    <a:rPr lang="en-US" sz="2000" dirty="0"/>
                    <a:t>temperature only below a critical threshold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r>
                    <a:rPr lang="en-US" sz="2000" dirty="0"/>
                    <a:t> of normal-state sheet </a:t>
                  </a:r>
                </a:p>
                <a:p>
                  <a:r>
                    <a:rPr lang="en-US" sz="2000" dirty="0"/>
                    <a:t>resistance</a:t>
                  </a:r>
                </a:p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US" sz="2000" dirty="0">
                      <a:solidFill>
                        <a:srgbClr val="FF0000"/>
                      </a:solidFill>
                    </a:rPr>
                    <a:t> Thermodynamics controlled by dissipation !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745598D-FDEA-EB42-8E6B-2EAF3B05B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843" y="4360963"/>
                  <a:ext cx="8287846" cy="1323439"/>
                </a:xfrm>
                <a:prstGeom prst="rect">
                  <a:avLst/>
                </a:prstGeom>
                <a:blipFill>
                  <a:blip r:embed="rId2"/>
                  <a:stretch>
                    <a:fillRect l="-612" t="-1905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37AE0D1-DADB-CE43-B3BD-A4F4E8C176A2}"/>
              </a:ext>
            </a:extLst>
          </p:cNvPr>
          <p:cNvSpPr txBox="1"/>
          <p:nvPr/>
        </p:nvSpPr>
        <p:spPr>
          <a:xfrm>
            <a:off x="262967" y="3697644"/>
            <a:ext cx="861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Granular superconductors are well described by Josephson junction array </a:t>
            </a:r>
          </a:p>
          <a:p>
            <a:r>
              <a:rPr lang="en-US" sz="2000" dirty="0"/>
              <a:t>(JJA) model </a:t>
            </a:r>
          </a:p>
        </p:txBody>
      </p:sp>
    </p:spTree>
    <p:extLst>
      <p:ext uri="{BB962C8B-B14F-4D97-AF65-F5344CB8AC3E}">
        <p14:creationId xmlns:p14="http://schemas.microsoft.com/office/powerpoint/2010/main" val="1290130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1900EB-CC07-754F-91B8-9CDC42AC3E23}"/>
              </a:ext>
            </a:extLst>
          </p:cNvPr>
          <p:cNvSpPr/>
          <p:nvPr/>
        </p:nvSpPr>
        <p:spPr>
          <a:xfrm>
            <a:off x="410945" y="116820"/>
            <a:ext cx="45308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Dissipative phase transition in JJA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10958-ACA4-214F-B809-3DC0DFFC65DF}"/>
              </a:ext>
            </a:extLst>
          </p:cNvPr>
          <p:cNvSpPr txBox="1"/>
          <p:nvPr/>
        </p:nvSpPr>
        <p:spPr>
          <a:xfrm>
            <a:off x="6475458" y="1080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Ohmic heat bath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40A332-08DA-B347-84D7-2924B984AD23}"/>
                  </a:ext>
                </a:extLst>
              </p:cNvPr>
              <p:cNvSpPr txBox="1"/>
              <p:nvPr/>
            </p:nvSpPr>
            <p:spPr>
              <a:xfrm>
                <a:off x="4379051" y="2493928"/>
                <a:ext cx="1605824" cy="332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40A332-08DA-B347-84D7-2924B984A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051" y="2493928"/>
                <a:ext cx="1605824" cy="332463"/>
              </a:xfrm>
              <a:prstGeom prst="rect">
                <a:avLst/>
              </a:prstGeom>
              <a:blipFill>
                <a:blip r:embed="rId2"/>
                <a:stretch>
                  <a:fillRect l="-2362" r="-1575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EA19DB8-1858-4E4D-8AC5-A14634AC2DFD}"/>
              </a:ext>
            </a:extLst>
          </p:cNvPr>
          <p:cNvSpPr/>
          <p:nvPr/>
        </p:nvSpPr>
        <p:spPr>
          <a:xfrm>
            <a:off x="159387" y="547707"/>
            <a:ext cx="4717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anose="030F0902030302020204" pitchFamily="66" charset="0"/>
              </a:rPr>
              <a:t>Chakravarty et al. PRL (1986), PRB (1988)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1899A4-1E2D-5E4F-896B-96D4D6CAE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952" y="430704"/>
            <a:ext cx="2320241" cy="228057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49C758D-ED00-6E4D-94FF-1AE4B19EA1B6}"/>
              </a:ext>
            </a:extLst>
          </p:cNvPr>
          <p:cNvGrpSpPr/>
          <p:nvPr/>
        </p:nvGrpSpPr>
        <p:grpSpPr>
          <a:xfrm>
            <a:off x="5548776" y="5123678"/>
            <a:ext cx="2976417" cy="1268823"/>
            <a:chOff x="5548776" y="5123678"/>
            <a:chExt cx="2976417" cy="12688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B5A4F2-0DDD-E949-A8D8-7BC14CAF8D79}"/>
                    </a:ext>
                  </a:extLst>
                </p:cNvPr>
                <p:cNvSpPr txBox="1"/>
                <p:nvPr/>
              </p:nvSpPr>
              <p:spPr>
                <a:xfrm>
                  <a:off x="5548776" y="5123678"/>
                  <a:ext cx="1140762" cy="5843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B5A4F2-0DDD-E949-A8D8-7BC14CAF8D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8776" y="5123678"/>
                  <a:ext cx="1140762" cy="584391"/>
                </a:xfrm>
                <a:prstGeom prst="rect">
                  <a:avLst/>
                </a:prstGeom>
                <a:blipFill>
                  <a:blip r:embed="rId4"/>
                  <a:stretch>
                    <a:fillRect l="-1099" r="-3297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4F4AE4E-6934-5F4B-ABAA-8D0676142013}"/>
                    </a:ext>
                  </a:extLst>
                </p:cNvPr>
                <p:cNvSpPr txBox="1"/>
                <p:nvPr/>
              </p:nvSpPr>
              <p:spPr>
                <a:xfrm>
                  <a:off x="5608689" y="6023169"/>
                  <a:ext cx="29165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r>
                    <a:rPr lang="en-US" dirty="0"/>
                    <a:t>, normal-state resistance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4F4AE4E-6934-5F4B-ABAA-8D06761420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8689" y="6023169"/>
                  <a:ext cx="2916504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333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5F1CA7-E4A5-6145-84DB-42E667C5E098}"/>
                  </a:ext>
                </a:extLst>
              </p:cNvPr>
              <p:cNvSpPr txBox="1"/>
              <p:nvPr/>
            </p:nvSpPr>
            <p:spPr>
              <a:xfrm>
                <a:off x="364541" y="1091976"/>
                <a:ext cx="2780698" cy="329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𝐽𝐽𝐴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𝑏𝑎𝑡h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5F1CA7-E4A5-6145-84DB-42E667C5E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41" y="1091976"/>
                <a:ext cx="2780698" cy="329257"/>
              </a:xfrm>
              <a:prstGeom prst="rect">
                <a:avLst/>
              </a:prstGeom>
              <a:blipFill>
                <a:blip r:embed="rId6"/>
                <a:stretch>
                  <a:fillRect l="-136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0B8231-B8F1-154A-BE17-58321BEC89CF}"/>
                  </a:ext>
                </a:extLst>
              </p:cNvPr>
              <p:cNvSpPr txBox="1"/>
              <p:nvPr/>
            </p:nvSpPr>
            <p:spPr>
              <a:xfrm>
                <a:off x="169564" y="1570994"/>
                <a:ext cx="4614468" cy="781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func>
                                <m:funcPr>
                                  <m:ctrlP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lang="en-US" sz="20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0B8231-B8F1-154A-BE17-58321BEC8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64" y="1570994"/>
                <a:ext cx="4614468" cy="781752"/>
              </a:xfrm>
              <a:prstGeom prst="rect">
                <a:avLst/>
              </a:prstGeom>
              <a:blipFill>
                <a:blip r:embed="rId7"/>
                <a:stretch>
                  <a:fillRect l="-6575" t="-140323" r="-1096" b="-18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1C9456-9F6E-204E-91E5-F2CA80F06139}"/>
                  </a:ext>
                </a:extLst>
              </p:cNvPr>
              <p:cNvSpPr txBox="1"/>
              <p:nvPr/>
            </p:nvSpPr>
            <p:spPr>
              <a:xfrm>
                <a:off x="159387" y="2419311"/>
                <a:ext cx="3745321" cy="781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𝑏𝑎𝑡h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̇"/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A1C9456-9F6E-204E-91E5-F2CA80F06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87" y="2419311"/>
                <a:ext cx="3745321" cy="781752"/>
              </a:xfrm>
              <a:prstGeom prst="rect">
                <a:avLst/>
              </a:prstGeom>
              <a:blipFill>
                <a:blip r:embed="rId8"/>
                <a:stretch>
                  <a:fillRect l="-678" t="-136508" r="-1695" b="-18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FF556D-6452-814E-B446-0182DF68341F}"/>
                  </a:ext>
                </a:extLst>
              </p:cNvPr>
              <p:cNvSpPr txBox="1"/>
              <p:nvPr/>
            </p:nvSpPr>
            <p:spPr>
              <a:xfrm>
                <a:off x="278875" y="3230155"/>
                <a:ext cx="2896049" cy="781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17822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  <m:r>
                            <a:rPr lang="en-US" sz="2000" b="0" i="1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17822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rgbClr val="17822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17822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>
                  <a:solidFill>
                    <a:srgbClr val="17822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FF556D-6452-814E-B446-0182DF683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75" y="3230155"/>
                <a:ext cx="2896049" cy="781752"/>
              </a:xfrm>
              <a:prstGeom prst="rect">
                <a:avLst/>
              </a:prstGeom>
              <a:blipFill>
                <a:blip r:embed="rId9"/>
                <a:stretch>
                  <a:fillRect l="-6987" t="-136508" r="-437" b="-18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3A09DB43-E5F3-CA49-B8E7-1FBE31E91C75}"/>
              </a:ext>
            </a:extLst>
          </p:cNvPr>
          <p:cNvGrpSpPr/>
          <p:nvPr/>
        </p:nvGrpSpPr>
        <p:grpSpPr>
          <a:xfrm>
            <a:off x="69922" y="4107332"/>
            <a:ext cx="8282973" cy="2570813"/>
            <a:chOff x="69922" y="4107332"/>
            <a:chExt cx="8282973" cy="25708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BFAFBA-AD61-794F-8A7B-21295FE5E9D0}"/>
                </a:ext>
              </a:extLst>
            </p:cNvPr>
            <p:cNvSpPr txBox="1"/>
            <p:nvPr/>
          </p:nvSpPr>
          <p:spPr>
            <a:xfrm>
              <a:off x="169564" y="4581400"/>
              <a:ext cx="2634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Imaginary-time action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410D65A-2D17-0B42-B49E-5201411BB58F}"/>
                    </a:ext>
                  </a:extLst>
                </p:cNvPr>
                <p:cNvSpPr txBox="1"/>
                <p:nvPr/>
              </p:nvSpPr>
              <p:spPr>
                <a:xfrm>
                  <a:off x="169564" y="4918176"/>
                  <a:ext cx="5181290" cy="17599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p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/>
                                  <m:e>
                                    <m:f>
                                      <m:fPr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acc>
                                              <m:accPr>
                                                <m:chr m:val="̇"/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</m:sub>
                                      <m:sup/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000" b="0" i="0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2000" b="0" i="0" smtClean="0">
                                                    <a:solidFill>
                                                      <a:srgbClr val="0000CC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Δ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b="0" i="1" smtClean="0">
                                                        <a:solidFill>
                                                          <a:srgbClr val="0000C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𝑖𝑗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func>
                                          </m:e>
                                        </m:d>
                                      </m:e>
                                    </m:nary>
                                  </m:e>
                                </m:nary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000" b="0" dirty="0">
                    <a:solidFill>
                      <a:srgbClr val="0000CC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,&lt;</m:t>
                            </m:r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  <m:r>
                              <a:rPr lang="en-US" sz="20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</m:sub>
                          <m:sup/>
                          <m:e>
                            <m:r>
                              <a:rPr lang="en-US" sz="20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i="1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b="0" i="1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solidFill>
                                          <a:srgbClr val="0000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solidFill>
                                              <a:srgbClr val="0000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solidFill>
                                                  <a:srgbClr val="0000CC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0000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000" dirty="0">
                    <a:solidFill>
                      <a:srgbClr val="0000CC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410D65A-2D17-0B42-B49E-5201411BB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564" y="4918176"/>
                  <a:ext cx="5181290" cy="1759969"/>
                </a:xfrm>
                <a:prstGeom prst="rect">
                  <a:avLst/>
                </a:prstGeom>
                <a:blipFill>
                  <a:blip r:embed="rId10"/>
                  <a:stretch>
                    <a:fillRect l="-2934" t="-62857" b="-8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338E772-6DE0-5A4E-8A5C-A7161243ECEA}"/>
                    </a:ext>
                  </a:extLst>
                </p:cNvPr>
                <p:cNvSpPr txBox="1"/>
                <p:nvPr/>
              </p:nvSpPr>
              <p:spPr>
                <a:xfrm>
                  <a:off x="69922" y="4107332"/>
                  <a:ext cx="82829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Integrate out the bath, assume Ohmic spectral density </a:t>
                  </a:r>
                  <a:r>
                    <a:rPr lang="en-US" sz="2000" dirty="0">
                      <a:solidFill>
                        <a:srgbClr val="0000CC"/>
                      </a:solidFill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r>
                    <a:rPr lang="en-US" sz="2000" dirty="0">
                      <a:solidFill>
                        <a:srgbClr val="0000CC"/>
                      </a:solidFill>
                    </a:rPr>
                    <a:t>) </a:t>
                  </a:r>
                  <a:r>
                    <a:rPr lang="en-US" sz="2000" dirty="0"/>
                    <a:t>of the bath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338E772-6DE0-5A4E-8A5C-A7161243EC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2" y="4107332"/>
                  <a:ext cx="8282973" cy="400110"/>
                </a:xfrm>
                <a:prstGeom prst="rect">
                  <a:avLst/>
                </a:prstGeom>
                <a:blipFill>
                  <a:blip r:embed="rId11"/>
                  <a:stretch>
                    <a:fillRect l="-766" t="-6061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7798C0-F936-46F7-D786-9BD1CA3634C5}"/>
                  </a:ext>
                </a:extLst>
              </p:cNvPr>
              <p:cNvSpPr txBox="1"/>
              <p:nvPr/>
            </p:nvSpPr>
            <p:spPr>
              <a:xfrm>
                <a:off x="3904708" y="3210036"/>
                <a:ext cx="3877985" cy="668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Coupling to current through a JJ link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7798C0-F936-46F7-D786-9BD1CA363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708" y="3210036"/>
                <a:ext cx="3877985" cy="668645"/>
              </a:xfrm>
              <a:prstGeom prst="rect">
                <a:avLst/>
              </a:prstGeom>
              <a:blipFill>
                <a:blip r:embed="rId12"/>
                <a:stretch>
                  <a:fillRect l="-1307" t="-3704" r="-32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83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128655</TotalTime>
  <Words>1932</Words>
  <Application>Microsoft Macintosh PowerPoint</Application>
  <PresentationFormat>On-screen Show (4:3)</PresentationFormat>
  <Paragraphs>372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Comic Sans MS</vt:lpstr>
      <vt:lpstr>Courier New</vt:lpstr>
      <vt:lpstr>Symbol</vt:lpstr>
      <vt:lpstr>Times New Roman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Sumilan Banerjee</dc:creator>
  <cp:lastModifiedBy>Sumilan Banerjee</cp:lastModifiedBy>
  <cp:revision>898</cp:revision>
  <dcterms:created xsi:type="dcterms:W3CDTF">2016-11-26T18:10:33Z</dcterms:created>
  <dcterms:modified xsi:type="dcterms:W3CDTF">2025-01-22T08:57:28Z</dcterms:modified>
</cp:coreProperties>
</file>