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1"/>
  </p:sldMasterIdLst>
  <p:notesMasterIdLst>
    <p:notesMasterId r:id="rId26"/>
  </p:notesMasterIdLst>
  <p:sldIdLst>
    <p:sldId id="257" r:id="rId2"/>
    <p:sldId id="294" r:id="rId3"/>
    <p:sldId id="288" r:id="rId4"/>
    <p:sldId id="289" r:id="rId5"/>
    <p:sldId id="290" r:id="rId6"/>
    <p:sldId id="291" r:id="rId7"/>
    <p:sldId id="292" r:id="rId8"/>
    <p:sldId id="265" r:id="rId9"/>
    <p:sldId id="266" r:id="rId10"/>
    <p:sldId id="267" r:id="rId11"/>
    <p:sldId id="269" r:id="rId12"/>
    <p:sldId id="270" r:id="rId13"/>
    <p:sldId id="293" r:id="rId14"/>
    <p:sldId id="259" r:id="rId15"/>
    <p:sldId id="256" r:id="rId16"/>
    <p:sldId id="260" r:id="rId17"/>
    <p:sldId id="274" r:id="rId18"/>
    <p:sldId id="275" r:id="rId19"/>
    <p:sldId id="271" r:id="rId20"/>
    <p:sldId id="272" r:id="rId21"/>
    <p:sldId id="261" r:id="rId22"/>
    <p:sldId id="262" r:id="rId23"/>
    <p:sldId id="264" r:id="rId24"/>
    <p:sldId id="286"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323" autoAdjust="0"/>
  </p:normalViewPr>
  <p:slideViewPr>
    <p:cSldViewPr snapToGrid="0">
      <p:cViewPr varScale="1">
        <p:scale>
          <a:sx n="109" d="100"/>
          <a:sy n="109" d="100"/>
        </p:scale>
        <p:origin x="58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3FB931-57CB-4C43-8E2D-CBC7BC0BD704}"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n-IN"/>
        </a:p>
      </dgm:t>
    </dgm:pt>
    <dgm:pt modelId="{F38840DA-8A1C-4444-BCF2-283A7E402BF0}">
      <dgm:prSet custT="1"/>
      <dgm:spPr/>
      <dgm:t>
        <a:bodyPr/>
        <a:lstStyle/>
        <a:p>
          <a:r>
            <a:rPr lang="en-US" sz="1300" b="0" dirty="0"/>
            <a:t>1945 - Born in pre-independence era - as </a:t>
          </a:r>
          <a:r>
            <a:rPr lang="en-US" sz="1300" b="0" dirty="0">
              <a:solidFill>
                <a:srgbClr val="FF0000"/>
              </a:solidFill>
            </a:rPr>
            <a:t>Atomic Energy Committee</a:t>
          </a:r>
          <a:r>
            <a:rPr lang="en-US" sz="1300" b="0" dirty="0"/>
            <a:t>. It was the first extra-mural funding agency of Government of India.</a:t>
          </a:r>
          <a:endParaRPr lang="en-IN" sz="1300" b="0" dirty="0"/>
        </a:p>
      </dgm:t>
    </dgm:pt>
    <dgm:pt modelId="{83C940CD-F602-4EAB-9039-66730BE939E3}" type="parTrans" cxnId="{5A9DAE91-4569-4E7A-AE8A-8A6D0DAA2A10}">
      <dgm:prSet/>
      <dgm:spPr/>
      <dgm:t>
        <a:bodyPr/>
        <a:lstStyle/>
        <a:p>
          <a:endParaRPr lang="en-IN"/>
        </a:p>
      </dgm:t>
    </dgm:pt>
    <dgm:pt modelId="{FFFE308A-7EBD-412A-8036-2988E3CF6CFA}" type="sibTrans" cxnId="{5A9DAE91-4569-4E7A-AE8A-8A6D0DAA2A10}">
      <dgm:prSet/>
      <dgm:spPr/>
      <dgm:t>
        <a:bodyPr/>
        <a:lstStyle/>
        <a:p>
          <a:endParaRPr lang="en-IN"/>
        </a:p>
      </dgm:t>
    </dgm:pt>
    <dgm:pt modelId="{14072C3B-D681-4CD8-9071-30B551F8EF1D}">
      <dgm:prSet/>
      <dgm:spPr/>
      <dgm:t>
        <a:bodyPr/>
        <a:lstStyle/>
        <a:p>
          <a:r>
            <a:rPr lang="en-US" dirty="0"/>
            <a:t>1955 - renamed as </a:t>
          </a:r>
        </a:p>
        <a:p>
          <a:r>
            <a:rPr lang="en-US" b="1" dirty="0">
              <a:solidFill>
                <a:srgbClr val="FF0000"/>
              </a:solidFill>
            </a:rPr>
            <a:t>Board of Research in Nuclear Sciences (BRNS).</a:t>
          </a:r>
          <a:endParaRPr lang="en-IN" b="1" dirty="0">
            <a:solidFill>
              <a:srgbClr val="FF0000"/>
            </a:solidFill>
          </a:endParaRPr>
        </a:p>
      </dgm:t>
    </dgm:pt>
    <dgm:pt modelId="{468EC4DA-3F78-45A3-9CB3-83969BA1CD79}" type="parTrans" cxnId="{0BB1DEAB-B0AB-4D29-B007-B2FACA172985}">
      <dgm:prSet/>
      <dgm:spPr/>
      <dgm:t>
        <a:bodyPr/>
        <a:lstStyle/>
        <a:p>
          <a:endParaRPr lang="en-IN"/>
        </a:p>
      </dgm:t>
    </dgm:pt>
    <dgm:pt modelId="{612D5A79-6A22-4C4B-814F-214770CF6C33}" type="sibTrans" cxnId="{0BB1DEAB-B0AB-4D29-B007-B2FACA172985}">
      <dgm:prSet/>
      <dgm:spPr/>
      <dgm:t>
        <a:bodyPr/>
        <a:lstStyle/>
        <a:p>
          <a:endParaRPr lang="en-IN"/>
        </a:p>
      </dgm:t>
    </dgm:pt>
    <dgm:pt modelId="{FD6E9A96-2D6F-4378-8153-C3BB36C2E782}">
      <dgm:prSet/>
      <dgm:spPr/>
      <dgm:t>
        <a:bodyPr/>
        <a:lstStyle/>
        <a:p>
          <a:r>
            <a:rPr lang="en-US" dirty="0"/>
            <a:t>2018 –BRNS was re-constituted with nine Committees on DAE Programmes (CDPs).</a:t>
          </a:r>
          <a:endParaRPr lang="en-IN" dirty="0"/>
        </a:p>
      </dgm:t>
    </dgm:pt>
    <dgm:pt modelId="{6254FBAE-CF9A-4CEB-8758-FE3AA53A760D}" type="parTrans" cxnId="{4C467FFB-0CCF-40B0-AA4E-C641063FBA74}">
      <dgm:prSet/>
      <dgm:spPr/>
      <dgm:t>
        <a:bodyPr/>
        <a:lstStyle/>
        <a:p>
          <a:endParaRPr lang="en-IN"/>
        </a:p>
      </dgm:t>
    </dgm:pt>
    <dgm:pt modelId="{9FD0723B-BEE9-4867-8C3E-D3ECE60F7D69}" type="sibTrans" cxnId="{4C467FFB-0CCF-40B0-AA4E-C641063FBA74}">
      <dgm:prSet/>
      <dgm:spPr/>
      <dgm:t>
        <a:bodyPr/>
        <a:lstStyle/>
        <a:p>
          <a:endParaRPr lang="en-IN"/>
        </a:p>
      </dgm:t>
    </dgm:pt>
    <dgm:pt modelId="{9F7B29DD-2FD7-4FCC-90A3-306654476B6B}">
      <dgm:prSet/>
      <dgm:spPr/>
      <dgm:t>
        <a:bodyPr/>
        <a:lstStyle/>
        <a:p>
          <a:r>
            <a:rPr lang="en-IN" dirty="0"/>
            <a:t>2025 – BRNS was reconstituted in Four Committees</a:t>
          </a:r>
        </a:p>
      </dgm:t>
    </dgm:pt>
    <dgm:pt modelId="{C205F6E2-225F-4984-A1FF-BD5EC16425ED}" type="parTrans" cxnId="{CDBEBC5B-7AB1-4967-85B7-F050723E76FE}">
      <dgm:prSet/>
      <dgm:spPr/>
      <dgm:t>
        <a:bodyPr/>
        <a:lstStyle/>
        <a:p>
          <a:endParaRPr lang="en-IN"/>
        </a:p>
      </dgm:t>
    </dgm:pt>
    <dgm:pt modelId="{BAAFB64E-BA37-43C6-981E-88002D0AC870}" type="sibTrans" cxnId="{CDBEBC5B-7AB1-4967-85B7-F050723E76FE}">
      <dgm:prSet/>
      <dgm:spPr/>
      <dgm:t>
        <a:bodyPr/>
        <a:lstStyle/>
        <a:p>
          <a:endParaRPr lang="en-IN"/>
        </a:p>
      </dgm:t>
    </dgm:pt>
    <dgm:pt modelId="{1163465B-5EAE-4F6B-BE47-262662CBD65A}" type="pres">
      <dgm:prSet presAssocID="{893FB931-57CB-4C43-8E2D-CBC7BC0BD704}" presName="Name0" presStyleCnt="0">
        <dgm:presLayoutVars>
          <dgm:dir/>
          <dgm:resizeHandles val="exact"/>
        </dgm:presLayoutVars>
      </dgm:prSet>
      <dgm:spPr/>
    </dgm:pt>
    <dgm:pt modelId="{BC3D1AF2-B9E0-42EE-821F-1986AD6D4292}" type="pres">
      <dgm:prSet presAssocID="{893FB931-57CB-4C43-8E2D-CBC7BC0BD704}" presName="arrow" presStyleLbl="bgShp" presStyleIdx="0" presStyleCnt="1"/>
      <dgm:spPr/>
    </dgm:pt>
    <dgm:pt modelId="{1DB1D0BF-4475-4053-BFA5-11BC4D94E6CE}" type="pres">
      <dgm:prSet presAssocID="{893FB931-57CB-4C43-8E2D-CBC7BC0BD704}" presName="points" presStyleCnt="0"/>
      <dgm:spPr/>
    </dgm:pt>
    <dgm:pt modelId="{95152D5C-AA10-42C5-93DA-FDFBD07921A3}" type="pres">
      <dgm:prSet presAssocID="{F38840DA-8A1C-4444-BCF2-283A7E402BF0}" presName="compositeA" presStyleCnt="0"/>
      <dgm:spPr/>
    </dgm:pt>
    <dgm:pt modelId="{1A554AE7-2E76-4F12-AF99-60AA45738F32}" type="pres">
      <dgm:prSet presAssocID="{F38840DA-8A1C-4444-BCF2-283A7E402BF0}" presName="textA" presStyleLbl="revTx" presStyleIdx="0" presStyleCnt="4" custScaleX="131833">
        <dgm:presLayoutVars>
          <dgm:bulletEnabled val="1"/>
        </dgm:presLayoutVars>
      </dgm:prSet>
      <dgm:spPr/>
    </dgm:pt>
    <dgm:pt modelId="{4A416731-C74D-4490-8529-80EC8A48127F}" type="pres">
      <dgm:prSet presAssocID="{F38840DA-8A1C-4444-BCF2-283A7E402BF0}" presName="circleA" presStyleLbl="node1" presStyleIdx="0" presStyleCnt="4"/>
      <dgm:spPr/>
    </dgm:pt>
    <dgm:pt modelId="{700E05DC-C2B6-4878-B7D7-9B95CF95EA40}" type="pres">
      <dgm:prSet presAssocID="{F38840DA-8A1C-4444-BCF2-283A7E402BF0}" presName="spaceA" presStyleCnt="0"/>
      <dgm:spPr/>
    </dgm:pt>
    <dgm:pt modelId="{2A58B488-0CFA-41A1-8E11-4A9CCF9D61B0}" type="pres">
      <dgm:prSet presAssocID="{FFFE308A-7EBD-412A-8036-2988E3CF6CFA}" presName="space" presStyleCnt="0"/>
      <dgm:spPr/>
    </dgm:pt>
    <dgm:pt modelId="{C2216E7F-A9DE-47FA-962A-0FC5DCA3D3F1}" type="pres">
      <dgm:prSet presAssocID="{14072C3B-D681-4CD8-9071-30B551F8EF1D}" presName="compositeB" presStyleCnt="0"/>
      <dgm:spPr/>
    </dgm:pt>
    <dgm:pt modelId="{8FE9A369-8687-4D42-9358-E11C1F36E063}" type="pres">
      <dgm:prSet presAssocID="{14072C3B-D681-4CD8-9071-30B551F8EF1D}" presName="textB" presStyleLbl="revTx" presStyleIdx="1" presStyleCnt="4" custScaleX="167671">
        <dgm:presLayoutVars>
          <dgm:bulletEnabled val="1"/>
        </dgm:presLayoutVars>
      </dgm:prSet>
      <dgm:spPr/>
    </dgm:pt>
    <dgm:pt modelId="{C80A1DB0-706E-40D2-BC4E-450E2C18BF21}" type="pres">
      <dgm:prSet presAssocID="{14072C3B-D681-4CD8-9071-30B551F8EF1D}" presName="circleB" presStyleLbl="node1" presStyleIdx="1" presStyleCnt="4"/>
      <dgm:spPr/>
    </dgm:pt>
    <dgm:pt modelId="{6632D4E4-21B1-48D8-805D-4AC81FD4F22D}" type="pres">
      <dgm:prSet presAssocID="{14072C3B-D681-4CD8-9071-30B551F8EF1D}" presName="spaceB" presStyleCnt="0"/>
      <dgm:spPr/>
    </dgm:pt>
    <dgm:pt modelId="{1B19F9A2-EA02-410B-9BE7-55E7133E544D}" type="pres">
      <dgm:prSet presAssocID="{612D5A79-6A22-4C4B-814F-214770CF6C33}" presName="space" presStyleCnt="0"/>
      <dgm:spPr/>
    </dgm:pt>
    <dgm:pt modelId="{823B352B-28BB-4FEC-8DB6-C0B1CFFAF5BD}" type="pres">
      <dgm:prSet presAssocID="{FD6E9A96-2D6F-4378-8153-C3BB36C2E782}" presName="compositeA" presStyleCnt="0"/>
      <dgm:spPr/>
    </dgm:pt>
    <dgm:pt modelId="{735552D3-1435-4CAB-8E43-7F46517671F4}" type="pres">
      <dgm:prSet presAssocID="{FD6E9A96-2D6F-4378-8153-C3BB36C2E782}" presName="textA" presStyleLbl="revTx" presStyleIdx="2" presStyleCnt="4">
        <dgm:presLayoutVars>
          <dgm:bulletEnabled val="1"/>
        </dgm:presLayoutVars>
      </dgm:prSet>
      <dgm:spPr/>
    </dgm:pt>
    <dgm:pt modelId="{365BD0B4-5005-4C30-9CEF-E17C76440F69}" type="pres">
      <dgm:prSet presAssocID="{FD6E9A96-2D6F-4378-8153-C3BB36C2E782}" presName="circleA" presStyleLbl="node1" presStyleIdx="2" presStyleCnt="4"/>
      <dgm:spPr/>
    </dgm:pt>
    <dgm:pt modelId="{4EA24A2F-B5E1-48EC-BC57-E036413EC597}" type="pres">
      <dgm:prSet presAssocID="{FD6E9A96-2D6F-4378-8153-C3BB36C2E782}" presName="spaceA" presStyleCnt="0"/>
      <dgm:spPr/>
    </dgm:pt>
    <dgm:pt modelId="{EA7A6BB8-57C5-43BE-ABE0-967265863A22}" type="pres">
      <dgm:prSet presAssocID="{9FD0723B-BEE9-4867-8C3E-D3ECE60F7D69}" presName="space" presStyleCnt="0"/>
      <dgm:spPr/>
    </dgm:pt>
    <dgm:pt modelId="{1433E818-4240-47B8-BD71-20976C877A94}" type="pres">
      <dgm:prSet presAssocID="{9F7B29DD-2FD7-4FCC-90A3-306654476B6B}" presName="compositeB" presStyleCnt="0"/>
      <dgm:spPr/>
    </dgm:pt>
    <dgm:pt modelId="{5F941E39-36E8-4F03-9328-CE04A3FAEF57}" type="pres">
      <dgm:prSet presAssocID="{9F7B29DD-2FD7-4FCC-90A3-306654476B6B}" presName="textB" presStyleLbl="revTx" presStyleIdx="3" presStyleCnt="4">
        <dgm:presLayoutVars>
          <dgm:bulletEnabled val="1"/>
        </dgm:presLayoutVars>
      </dgm:prSet>
      <dgm:spPr/>
    </dgm:pt>
    <dgm:pt modelId="{B138A1A5-D70B-4FFC-9301-376743EB823B}" type="pres">
      <dgm:prSet presAssocID="{9F7B29DD-2FD7-4FCC-90A3-306654476B6B}" presName="circleB" presStyleLbl="node1" presStyleIdx="3" presStyleCnt="4"/>
      <dgm:spPr/>
    </dgm:pt>
    <dgm:pt modelId="{4B420243-ABBC-4DBB-8977-BE88531F26AA}" type="pres">
      <dgm:prSet presAssocID="{9F7B29DD-2FD7-4FCC-90A3-306654476B6B}" presName="spaceB" presStyleCnt="0"/>
      <dgm:spPr/>
    </dgm:pt>
  </dgm:ptLst>
  <dgm:cxnLst>
    <dgm:cxn modelId="{A4410E0F-7F4F-4D34-AB16-4C0614475295}" type="presOf" srcId="{893FB931-57CB-4C43-8E2D-CBC7BC0BD704}" destId="{1163465B-5EAE-4F6B-BE47-262662CBD65A}" srcOrd="0" destOrd="0" presId="urn:microsoft.com/office/officeart/2005/8/layout/hProcess11"/>
    <dgm:cxn modelId="{C14AD32E-B655-4EF7-ADB0-1B5DC8BB5912}" type="presOf" srcId="{9F7B29DD-2FD7-4FCC-90A3-306654476B6B}" destId="{5F941E39-36E8-4F03-9328-CE04A3FAEF57}" srcOrd="0" destOrd="0" presId="urn:microsoft.com/office/officeart/2005/8/layout/hProcess11"/>
    <dgm:cxn modelId="{CDBEBC5B-7AB1-4967-85B7-F050723E76FE}" srcId="{893FB931-57CB-4C43-8E2D-CBC7BC0BD704}" destId="{9F7B29DD-2FD7-4FCC-90A3-306654476B6B}" srcOrd="3" destOrd="0" parTransId="{C205F6E2-225F-4984-A1FF-BD5EC16425ED}" sibTransId="{BAAFB64E-BA37-43C6-981E-88002D0AC870}"/>
    <dgm:cxn modelId="{8FD58E62-C2AE-4AB8-81A9-9A053A686E30}" type="presOf" srcId="{FD6E9A96-2D6F-4378-8153-C3BB36C2E782}" destId="{735552D3-1435-4CAB-8E43-7F46517671F4}" srcOrd="0" destOrd="0" presId="urn:microsoft.com/office/officeart/2005/8/layout/hProcess11"/>
    <dgm:cxn modelId="{FD38964D-331D-4189-88C1-52A3FECE1C8D}" type="presOf" srcId="{14072C3B-D681-4CD8-9071-30B551F8EF1D}" destId="{8FE9A369-8687-4D42-9358-E11C1F36E063}" srcOrd="0" destOrd="0" presId="urn:microsoft.com/office/officeart/2005/8/layout/hProcess11"/>
    <dgm:cxn modelId="{B2581271-F122-4901-8632-1524CF30A818}" type="presOf" srcId="{F38840DA-8A1C-4444-BCF2-283A7E402BF0}" destId="{1A554AE7-2E76-4F12-AF99-60AA45738F32}" srcOrd="0" destOrd="0" presId="urn:microsoft.com/office/officeart/2005/8/layout/hProcess11"/>
    <dgm:cxn modelId="{5A9DAE91-4569-4E7A-AE8A-8A6D0DAA2A10}" srcId="{893FB931-57CB-4C43-8E2D-CBC7BC0BD704}" destId="{F38840DA-8A1C-4444-BCF2-283A7E402BF0}" srcOrd="0" destOrd="0" parTransId="{83C940CD-F602-4EAB-9039-66730BE939E3}" sibTransId="{FFFE308A-7EBD-412A-8036-2988E3CF6CFA}"/>
    <dgm:cxn modelId="{0BB1DEAB-B0AB-4D29-B007-B2FACA172985}" srcId="{893FB931-57CB-4C43-8E2D-CBC7BC0BD704}" destId="{14072C3B-D681-4CD8-9071-30B551F8EF1D}" srcOrd="1" destOrd="0" parTransId="{468EC4DA-3F78-45A3-9CB3-83969BA1CD79}" sibTransId="{612D5A79-6A22-4C4B-814F-214770CF6C33}"/>
    <dgm:cxn modelId="{4C467FFB-0CCF-40B0-AA4E-C641063FBA74}" srcId="{893FB931-57CB-4C43-8E2D-CBC7BC0BD704}" destId="{FD6E9A96-2D6F-4378-8153-C3BB36C2E782}" srcOrd="2" destOrd="0" parTransId="{6254FBAE-CF9A-4CEB-8758-FE3AA53A760D}" sibTransId="{9FD0723B-BEE9-4867-8C3E-D3ECE60F7D69}"/>
    <dgm:cxn modelId="{62A75562-09A1-4118-818B-ECC921853EE1}" type="presParOf" srcId="{1163465B-5EAE-4F6B-BE47-262662CBD65A}" destId="{BC3D1AF2-B9E0-42EE-821F-1986AD6D4292}" srcOrd="0" destOrd="0" presId="urn:microsoft.com/office/officeart/2005/8/layout/hProcess11"/>
    <dgm:cxn modelId="{01244868-8CBC-4A4F-A3F9-6DDF9D14A34F}" type="presParOf" srcId="{1163465B-5EAE-4F6B-BE47-262662CBD65A}" destId="{1DB1D0BF-4475-4053-BFA5-11BC4D94E6CE}" srcOrd="1" destOrd="0" presId="urn:microsoft.com/office/officeart/2005/8/layout/hProcess11"/>
    <dgm:cxn modelId="{95B92F77-F13D-4404-9716-CE86B1A69E0B}" type="presParOf" srcId="{1DB1D0BF-4475-4053-BFA5-11BC4D94E6CE}" destId="{95152D5C-AA10-42C5-93DA-FDFBD07921A3}" srcOrd="0" destOrd="0" presId="urn:microsoft.com/office/officeart/2005/8/layout/hProcess11"/>
    <dgm:cxn modelId="{F10C6015-6F5C-4860-9FD6-096C8D27D868}" type="presParOf" srcId="{95152D5C-AA10-42C5-93DA-FDFBD07921A3}" destId="{1A554AE7-2E76-4F12-AF99-60AA45738F32}" srcOrd="0" destOrd="0" presId="urn:microsoft.com/office/officeart/2005/8/layout/hProcess11"/>
    <dgm:cxn modelId="{F023E1B9-508A-49D4-859F-A00843C78759}" type="presParOf" srcId="{95152D5C-AA10-42C5-93DA-FDFBD07921A3}" destId="{4A416731-C74D-4490-8529-80EC8A48127F}" srcOrd="1" destOrd="0" presId="urn:microsoft.com/office/officeart/2005/8/layout/hProcess11"/>
    <dgm:cxn modelId="{C6BD0AA5-6272-47A5-A9DF-3BF8EBE3C7D8}" type="presParOf" srcId="{95152D5C-AA10-42C5-93DA-FDFBD07921A3}" destId="{700E05DC-C2B6-4878-B7D7-9B95CF95EA40}" srcOrd="2" destOrd="0" presId="urn:microsoft.com/office/officeart/2005/8/layout/hProcess11"/>
    <dgm:cxn modelId="{8C288FCF-266D-43BD-809B-95BEAA51470B}" type="presParOf" srcId="{1DB1D0BF-4475-4053-BFA5-11BC4D94E6CE}" destId="{2A58B488-0CFA-41A1-8E11-4A9CCF9D61B0}" srcOrd="1" destOrd="0" presId="urn:microsoft.com/office/officeart/2005/8/layout/hProcess11"/>
    <dgm:cxn modelId="{20AFCB1B-FC7D-41B0-8858-9FFEEB858AB1}" type="presParOf" srcId="{1DB1D0BF-4475-4053-BFA5-11BC4D94E6CE}" destId="{C2216E7F-A9DE-47FA-962A-0FC5DCA3D3F1}" srcOrd="2" destOrd="0" presId="urn:microsoft.com/office/officeart/2005/8/layout/hProcess11"/>
    <dgm:cxn modelId="{1D563A99-2BB4-4760-8C7C-18503917EDD1}" type="presParOf" srcId="{C2216E7F-A9DE-47FA-962A-0FC5DCA3D3F1}" destId="{8FE9A369-8687-4D42-9358-E11C1F36E063}" srcOrd="0" destOrd="0" presId="urn:microsoft.com/office/officeart/2005/8/layout/hProcess11"/>
    <dgm:cxn modelId="{D396DB86-DB53-4CC4-964E-8D1534CB694D}" type="presParOf" srcId="{C2216E7F-A9DE-47FA-962A-0FC5DCA3D3F1}" destId="{C80A1DB0-706E-40D2-BC4E-450E2C18BF21}" srcOrd="1" destOrd="0" presId="urn:microsoft.com/office/officeart/2005/8/layout/hProcess11"/>
    <dgm:cxn modelId="{320CB4C7-CD44-4EA3-9320-3BA178DBFE1F}" type="presParOf" srcId="{C2216E7F-A9DE-47FA-962A-0FC5DCA3D3F1}" destId="{6632D4E4-21B1-48D8-805D-4AC81FD4F22D}" srcOrd="2" destOrd="0" presId="urn:microsoft.com/office/officeart/2005/8/layout/hProcess11"/>
    <dgm:cxn modelId="{ACCFA569-3A4A-478F-B4F4-FD80678FA70B}" type="presParOf" srcId="{1DB1D0BF-4475-4053-BFA5-11BC4D94E6CE}" destId="{1B19F9A2-EA02-410B-9BE7-55E7133E544D}" srcOrd="3" destOrd="0" presId="urn:microsoft.com/office/officeart/2005/8/layout/hProcess11"/>
    <dgm:cxn modelId="{815ABEF2-4AEE-4586-9F93-57534A3518F5}" type="presParOf" srcId="{1DB1D0BF-4475-4053-BFA5-11BC4D94E6CE}" destId="{823B352B-28BB-4FEC-8DB6-C0B1CFFAF5BD}" srcOrd="4" destOrd="0" presId="urn:microsoft.com/office/officeart/2005/8/layout/hProcess11"/>
    <dgm:cxn modelId="{03E72F8A-4A4B-4539-B0D9-51AC6EEC9F01}" type="presParOf" srcId="{823B352B-28BB-4FEC-8DB6-C0B1CFFAF5BD}" destId="{735552D3-1435-4CAB-8E43-7F46517671F4}" srcOrd="0" destOrd="0" presId="urn:microsoft.com/office/officeart/2005/8/layout/hProcess11"/>
    <dgm:cxn modelId="{3DF8C9D3-E1E7-4030-A23E-29388A9E1343}" type="presParOf" srcId="{823B352B-28BB-4FEC-8DB6-C0B1CFFAF5BD}" destId="{365BD0B4-5005-4C30-9CEF-E17C76440F69}" srcOrd="1" destOrd="0" presId="urn:microsoft.com/office/officeart/2005/8/layout/hProcess11"/>
    <dgm:cxn modelId="{92ACAF87-C3F9-4EBF-AC69-AB5312C34631}" type="presParOf" srcId="{823B352B-28BB-4FEC-8DB6-C0B1CFFAF5BD}" destId="{4EA24A2F-B5E1-48EC-BC57-E036413EC597}" srcOrd="2" destOrd="0" presId="urn:microsoft.com/office/officeart/2005/8/layout/hProcess11"/>
    <dgm:cxn modelId="{CFD96D37-E3CB-4C44-A5DF-9AFE6F779D0F}" type="presParOf" srcId="{1DB1D0BF-4475-4053-BFA5-11BC4D94E6CE}" destId="{EA7A6BB8-57C5-43BE-ABE0-967265863A22}" srcOrd="5" destOrd="0" presId="urn:microsoft.com/office/officeart/2005/8/layout/hProcess11"/>
    <dgm:cxn modelId="{02319F5B-0FB1-479A-BE40-6C1313B8D13B}" type="presParOf" srcId="{1DB1D0BF-4475-4053-BFA5-11BC4D94E6CE}" destId="{1433E818-4240-47B8-BD71-20976C877A94}" srcOrd="6" destOrd="0" presId="urn:microsoft.com/office/officeart/2005/8/layout/hProcess11"/>
    <dgm:cxn modelId="{EAAE7274-BBE5-41A5-93B0-93403898C8F1}" type="presParOf" srcId="{1433E818-4240-47B8-BD71-20976C877A94}" destId="{5F941E39-36E8-4F03-9328-CE04A3FAEF57}" srcOrd="0" destOrd="0" presId="urn:microsoft.com/office/officeart/2005/8/layout/hProcess11"/>
    <dgm:cxn modelId="{3359A00A-C947-4E82-A5C1-14FD7ACEC31F}" type="presParOf" srcId="{1433E818-4240-47B8-BD71-20976C877A94}" destId="{B138A1A5-D70B-4FFC-9301-376743EB823B}" srcOrd="1" destOrd="0" presId="urn:microsoft.com/office/officeart/2005/8/layout/hProcess11"/>
    <dgm:cxn modelId="{D2600762-62DA-47DC-9397-49C8D5EA1ED8}" type="presParOf" srcId="{1433E818-4240-47B8-BD71-20976C877A94}" destId="{4B420243-ABBC-4DBB-8977-BE88531F26AA}"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3D1AF2-B9E0-42EE-821F-1986AD6D4292}">
      <dsp:nvSpPr>
        <dsp:cNvPr id="0" name=""/>
        <dsp:cNvSpPr/>
      </dsp:nvSpPr>
      <dsp:spPr>
        <a:xfrm>
          <a:off x="0" y="1105720"/>
          <a:ext cx="10762825" cy="1474294"/>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554AE7-2E76-4F12-AF99-60AA45738F32}">
      <dsp:nvSpPr>
        <dsp:cNvPr id="0" name=""/>
        <dsp:cNvSpPr/>
      </dsp:nvSpPr>
      <dsp:spPr>
        <a:xfrm>
          <a:off x="648" y="0"/>
          <a:ext cx="2481681" cy="14742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b" anchorCtr="0">
          <a:noAutofit/>
        </a:bodyPr>
        <a:lstStyle/>
        <a:p>
          <a:pPr marL="0" lvl="0" indent="0" algn="ctr" defTabSz="577850">
            <a:lnSpc>
              <a:spcPct val="90000"/>
            </a:lnSpc>
            <a:spcBef>
              <a:spcPct val="0"/>
            </a:spcBef>
            <a:spcAft>
              <a:spcPct val="35000"/>
            </a:spcAft>
            <a:buNone/>
          </a:pPr>
          <a:r>
            <a:rPr lang="en-US" sz="1300" b="0" kern="1200" dirty="0"/>
            <a:t>1945 - Born in pre-independence era - as </a:t>
          </a:r>
          <a:r>
            <a:rPr lang="en-US" sz="1300" b="0" kern="1200" dirty="0">
              <a:solidFill>
                <a:srgbClr val="FF0000"/>
              </a:solidFill>
            </a:rPr>
            <a:t>Atomic Energy Committee</a:t>
          </a:r>
          <a:r>
            <a:rPr lang="en-US" sz="1300" b="0" kern="1200" dirty="0"/>
            <a:t>. It was the first extra-mural funding agency of Government of India.</a:t>
          </a:r>
          <a:endParaRPr lang="en-IN" sz="1300" b="0" kern="1200" dirty="0"/>
        </a:p>
      </dsp:txBody>
      <dsp:txXfrm>
        <a:off x="648" y="0"/>
        <a:ext cx="2481681" cy="1474294"/>
      </dsp:txXfrm>
    </dsp:sp>
    <dsp:sp modelId="{4A416731-C74D-4490-8529-80EC8A48127F}">
      <dsp:nvSpPr>
        <dsp:cNvPr id="0" name=""/>
        <dsp:cNvSpPr/>
      </dsp:nvSpPr>
      <dsp:spPr>
        <a:xfrm>
          <a:off x="1057202" y="1658581"/>
          <a:ext cx="368573" cy="368573"/>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E9A369-8687-4D42-9358-E11C1F36E063}">
      <dsp:nvSpPr>
        <dsp:cNvPr id="0" name=""/>
        <dsp:cNvSpPr/>
      </dsp:nvSpPr>
      <dsp:spPr>
        <a:xfrm>
          <a:off x="2576451" y="2211441"/>
          <a:ext cx="3156311" cy="14742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en-US" sz="1500" kern="1200" dirty="0"/>
            <a:t>1955 - renamed as </a:t>
          </a:r>
        </a:p>
        <a:p>
          <a:pPr marL="0" lvl="0" indent="0" algn="ctr" defTabSz="666750">
            <a:lnSpc>
              <a:spcPct val="90000"/>
            </a:lnSpc>
            <a:spcBef>
              <a:spcPct val="0"/>
            </a:spcBef>
            <a:spcAft>
              <a:spcPct val="35000"/>
            </a:spcAft>
            <a:buNone/>
          </a:pPr>
          <a:r>
            <a:rPr lang="en-US" sz="1500" b="1" kern="1200" dirty="0">
              <a:solidFill>
                <a:srgbClr val="FF0000"/>
              </a:solidFill>
            </a:rPr>
            <a:t>Board of Research in Nuclear Sciences (BRNS).</a:t>
          </a:r>
          <a:endParaRPr lang="en-IN" sz="1500" b="1" kern="1200" dirty="0">
            <a:solidFill>
              <a:srgbClr val="FF0000"/>
            </a:solidFill>
          </a:endParaRPr>
        </a:p>
      </dsp:txBody>
      <dsp:txXfrm>
        <a:off x="2576451" y="2211441"/>
        <a:ext cx="3156311" cy="1474294"/>
      </dsp:txXfrm>
    </dsp:sp>
    <dsp:sp modelId="{C80A1DB0-706E-40D2-BC4E-450E2C18BF21}">
      <dsp:nvSpPr>
        <dsp:cNvPr id="0" name=""/>
        <dsp:cNvSpPr/>
      </dsp:nvSpPr>
      <dsp:spPr>
        <a:xfrm>
          <a:off x="3970320" y="1658581"/>
          <a:ext cx="368573" cy="368573"/>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5552D3-1435-4CAB-8E43-7F46517671F4}">
      <dsp:nvSpPr>
        <dsp:cNvPr id="0" name=""/>
        <dsp:cNvSpPr/>
      </dsp:nvSpPr>
      <dsp:spPr>
        <a:xfrm>
          <a:off x="5826885" y="0"/>
          <a:ext cx="1882443" cy="14742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b" anchorCtr="0">
          <a:noAutofit/>
        </a:bodyPr>
        <a:lstStyle/>
        <a:p>
          <a:pPr marL="0" lvl="0" indent="0" algn="ctr" defTabSz="666750">
            <a:lnSpc>
              <a:spcPct val="90000"/>
            </a:lnSpc>
            <a:spcBef>
              <a:spcPct val="0"/>
            </a:spcBef>
            <a:spcAft>
              <a:spcPct val="35000"/>
            </a:spcAft>
            <a:buNone/>
          </a:pPr>
          <a:r>
            <a:rPr lang="en-US" sz="1500" kern="1200" dirty="0"/>
            <a:t>2018 –BRNS was re-constituted with nine Committees on DAE Programmes (CDPs).</a:t>
          </a:r>
          <a:endParaRPr lang="en-IN" sz="1500" kern="1200" dirty="0"/>
        </a:p>
      </dsp:txBody>
      <dsp:txXfrm>
        <a:off x="5826885" y="0"/>
        <a:ext cx="1882443" cy="1474294"/>
      </dsp:txXfrm>
    </dsp:sp>
    <dsp:sp modelId="{365BD0B4-5005-4C30-9CEF-E17C76440F69}">
      <dsp:nvSpPr>
        <dsp:cNvPr id="0" name=""/>
        <dsp:cNvSpPr/>
      </dsp:nvSpPr>
      <dsp:spPr>
        <a:xfrm>
          <a:off x="6583820" y="1658581"/>
          <a:ext cx="368573" cy="368573"/>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941E39-36E8-4F03-9328-CE04A3FAEF57}">
      <dsp:nvSpPr>
        <dsp:cNvPr id="0" name=""/>
        <dsp:cNvSpPr/>
      </dsp:nvSpPr>
      <dsp:spPr>
        <a:xfrm>
          <a:off x="7803451" y="2211441"/>
          <a:ext cx="1882443" cy="14742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en-IN" sz="1500" kern="1200" dirty="0"/>
            <a:t>2025 – BRNS was reconstituted in Four Committees</a:t>
          </a:r>
        </a:p>
      </dsp:txBody>
      <dsp:txXfrm>
        <a:off x="7803451" y="2211441"/>
        <a:ext cx="1882443" cy="1474294"/>
      </dsp:txXfrm>
    </dsp:sp>
    <dsp:sp modelId="{B138A1A5-D70B-4FFC-9301-376743EB823B}">
      <dsp:nvSpPr>
        <dsp:cNvPr id="0" name=""/>
        <dsp:cNvSpPr/>
      </dsp:nvSpPr>
      <dsp:spPr>
        <a:xfrm>
          <a:off x="8560385" y="1658581"/>
          <a:ext cx="368573" cy="368573"/>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44795D-9310-48F3-93A1-BC6B5FB9F759}" type="datetimeFigureOut">
              <a:rPr lang="en-IN" smtClean="0"/>
              <a:t>28-08-2026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0FB05A-DD0B-4FB2-9404-32D3C9293347}" type="slidenum">
              <a:rPr lang="en-IN" smtClean="0"/>
              <a:t>‹#›</a:t>
            </a:fld>
            <a:endParaRPr lang="en-IN"/>
          </a:p>
        </p:txBody>
      </p:sp>
    </p:spTree>
    <p:extLst>
      <p:ext uri="{BB962C8B-B14F-4D97-AF65-F5344CB8AC3E}">
        <p14:creationId xmlns:p14="http://schemas.microsoft.com/office/powerpoint/2010/main" val="27989806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Title slide. ~0.5 min. Introduce yourself and frame this as DAE's perspective within the multi-agency consultation.</a:t>
            </a:r>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Context. ~1.5 min. One sentence per unit (BARC, IGCAR, RRCAT, NFC, BRNS) — establishes credibility before getting into priorities.</a:t>
            </a:r>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National priorities. ~2 min. These three thrusts should anchor everything that follows — refer back to them later.</a:t>
            </a:r>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development gap areas (NRFCC). ~1.8 min. These are drawn directly from the BRNS document — walk through each cluster briefly.</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Cross-committee materials gaps. ~1.6 min. Makes the point that materials isn't just NRFCC's remit — it touches BSC, ATC and RTSAC too.</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National priorities. ~2 min. These three thrusts should anchor everything that follows — refer back to them later.</a:t>
            </a:r>
          </a:p>
        </p:txBody>
      </p:sp>
    </p:spTree>
    <p:extLst>
      <p:ext uri="{BB962C8B-B14F-4D97-AF65-F5344CB8AC3E}">
        <p14:creationId xmlns:p14="http://schemas.microsoft.com/office/powerpoint/2010/main" val="3481665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Agenda. ~0.5 min. Walk through the six sections quickly — don't linger.</a:t>
            </a:r>
          </a:p>
        </p:txBody>
      </p:sp>
    </p:spTree>
    <p:extLst>
      <p:ext uri="{BB962C8B-B14F-4D97-AF65-F5344CB8AC3E}">
        <p14:creationId xmlns:p14="http://schemas.microsoft.com/office/powerpoint/2010/main" val="24246745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Capability gaps. ~2 min. Be candid — this sets up the 'bridging the gaps' slide later and shows self-awareness.</a:t>
            </a:r>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Shared infrastructure (existing). ~1.5 min. Acknowledge what already works before proposing more.</a:t>
            </a:r>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Shared infrastructure (proposed). ~1.5 min. These are the 'ask' items for the other agencies in the room.</a:t>
            </a:r>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areas of national importance. ~2 min. This is the core answer to 'what should we invest in' — spend real time here.</a:t>
            </a:r>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21026405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2362597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D482475-7A0F-43C9-A5E9-4FBB85267595}" type="datetimeFigureOut">
              <a:rPr lang="en-IN" smtClean="0"/>
              <a:t>28-08-2026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EDCBAAA-5F64-4382-B0D3-66629444A295}" type="slidenum">
              <a:rPr lang="en-IN" smtClean="0"/>
              <a:t>‹#›</a:t>
            </a:fld>
            <a:endParaRPr lang="en-IN"/>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3677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D482475-7A0F-43C9-A5E9-4FBB85267595}" type="datetimeFigureOut">
              <a:rPr lang="en-IN" smtClean="0"/>
              <a:t>28-08-2026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EDCBAAA-5F64-4382-B0D3-66629444A295}" type="slidenum">
              <a:rPr lang="en-IN" smtClean="0"/>
              <a:t>‹#›</a:t>
            </a:fld>
            <a:endParaRPr lang="en-IN"/>
          </a:p>
        </p:txBody>
      </p:sp>
    </p:spTree>
    <p:extLst>
      <p:ext uri="{BB962C8B-B14F-4D97-AF65-F5344CB8AC3E}">
        <p14:creationId xmlns:p14="http://schemas.microsoft.com/office/powerpoint/2010/main" val="750989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D482475-7A0F-43C9-A5E9-4FBB85267595}" type="datetimeFigureOut">
              <a:rPr lang="en-IN" smtClean="0"/>
              <a:t>28-08-2026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EDCBAAA-5F64-4382-B0D3-66629444A295}" type="slidenum">
              <a:rPr lang="en-IN" smtClean="0"/>
              <a:t>‹#›</a:t>
            </a:fld>
            <a:endParaRPr lang="en-IN"/>
          </a:p>
        </p:txBody>
      </p:sp>
    </p:spTree>
    <p:extLst>
      <p:ext uri="{BB962C8B-B14F-4D97-AF65-F5344CB8AC3E}">
        <p14:creationId xmlns:p14="http://schemas.microsoft.com/office/powerpoint/2010/main" val="7130793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27631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D482475-7A0F-43C9-A5E9-4FBB85267595}" type="datetimeFigureOut">
              <a:rPr lang="en-IN" smtClean="0"/>
              <a:t>28-08-2026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EDCBAAA-5F64-4382-B0D3-66629444A295}" type="slidenum">
              <a:rPr lang="en-IN" smtClean="0"/>
              <a:t>‹#›</a:t>
            </a:fld>
            <a:endParaRPr lang="en-IN"/>
          </a:p>
        </p:txBody>
      </p:sp>
    </p:spTree>
    <p:extLst>
      <p:ext uri="{BB962C8B-B14F-4D97-AF65-F5344CB8AC3E}">
        <p14:creationId xmlns:p14="http://schemas.microsoft.com/office/powerpoint/2010/main" val="3517958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482475-7A0F-43C9-A5E9-4FBB85267595}" type="datetimeFigureOut">
              <a:rPr lang="en-IN" smtClean="0"/>
              <a:t>28-08-2026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EDCBAAA-5F64-4382-B0D3-66629444A295}" type="slidenum">
              <a:rPr lang="en-IN" smtClean="0"/>
              <a:t>‹#›</a:t>
            </a:fld>
            <a:endParaRPr lang="en-IN"/>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9015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D482475-7A0F-43C9-A5E9-4FBB85267595}" type="datetimeFigureOut">
              <a:rPr lang="en-IN" smtClean="0"/>
              <a:t>28-08-2026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EDCBAAA-5F64-4382-B0D3-66629444A295}" type="slidenum">
              <a:rPr lang="en-IN" smtClean="0"/>
              <a:t>‹#›</a:t>
            </a:fld>
            <a:endParaRPr lang="en-IN"/>
          </a:p>
        </p:txBody>
      </p:sp>
    </p:spTree>
    <p:extLst>
      <p:ext uri="{BB962C8B-B14F-4D97-AF65-F5344CB8AC3E}">
        <p14:creationId xmlns:p14="http://schemas.microsoft.com/office/powerpoint/2010/main" val="2340499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D482475-7A0F-43C9-A5E9-4FBB85267595}" type="datetimeFigureOut">
              <a:rPr lang="en-IN" smtClean="0"/>
              <a:t>28-08-2026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EDCBAAA-5F64-4382-B0D3-66629444A295}" type="slidenum">
              <a:rPr lang="en-IN" smtClean="0"/>
              <a:t>‹#›</a:t>
            </a:fld>
            <a:endParaRPr lang="en-IN"/>
          </a:p>
        </p:txBody>
      </p:sp>
    </p:spTree>
    <p:extLst>
      <p:ext uri="{BB962C8B-B14F-4D97-AF65-F5344CB8AC3E}">
        <p14:creationId xmlns:p14="http://schemas.microsoft.com/office/powerpoint/2010/main" val="4100024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D482475-7A0F-43C9-A5E9-4FBB85267595}" type="datetimeFigureOut">
              <a:rPr lang="en-IN" smtClean="0"/>
              <a:t>28-08-2026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EDCBAAA-5F64-4382-B0D3-66629444A295}" type="slidenum">
              <a:rPr lang="en-IN" smtClean="0"/>
              <a:t>‹#›</a:t>
            </a:fld>
            <a:endParaRPr lang="en-IN"/>
          </a:p>
        </p:txBody>
      </p:sp>
    </p:spTree>
    <p:extLst>
      <p:ext uri="{BB962C8B-B14F-4D97-AF65-F5344CB8AC3E}">
        <p14:creationId xmlns:p14="http://schemas.microsoft.com/office/powerpoint/2010/main" val="2083408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D482475-7A0F-43C9-A5E9-4FBB85267595}" type="datetimeFigureOut">
              <a:rPr lang="en-IN" smtClean="0"/>
              <a:t>28-08-2026</a:t>
            </a:fld>
            <a:endParaRPr lang="en-IN"/>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IN"/>
          </a:p>
        </p:txBody>
      </p:sp>
      <p:sp>
        <p:nvSpPr>
          <p:cNvPr id="9" name="Slide Number Placeholder 8"/>
          <p:cNvSpPr>
            <a:spLocks noGrp="1"/>
          </p:cNvSpPr>
          <p:nvPr>
            <p:ph type="sldNum" sz="quarter" idx="12"/>
          </p:nvPr>
        </p:nvSpPr>
        <p:spPr/>
        <p:txBody>
          <a:bodyPr/>
          <a:lstStyle/>
          <a:p>
            <a:fld id="{7EDCBAAA-5F64-4382-B0D3-66629444A295}" type="slidenum">
              <a:rPr lang="en-IN" smtClean="0"/>
              <a:t>‹#›</a:t>
            </a:fld>
            <a:endParaRPr lang="en-IN"/>
          </a:p>
        </p:txBody>
      </p:sp>
    </p:spTree>
    <p:extLst>
      <p:ext uri="{BB962C8B-B14F-4D97-AF65-F5344CB8AC3E}">
        <p14:creationId xmlns:p14="http://schemas.microsoft.com/office/powerpoint/2010/main" val="295274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AD482475-7A0F-43C9-A5E9-4FBB85267595}" type="datetimeFigureOut">
              <a:rPr lang="en-IN" smtClean="0"/>
              <a:t>28-08-2026</a:t>
            </a:fld>
            <a:endParaRPr lang="en-IN"/>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IN"/>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EDCBAAA-5F64-4382-B0D3-66629444A295}" type="slidenum">
              <a:rPr lang="en-IN" smtClean="0"/>
              <a:t>‹#›</a:t>
            </a:fld>
            <a:endParaRPr lang="en-IN"/>
          </a:p>
        </p:txBody>
      </p:sp>
    </p:spTree>
    <p:extLst>
      <p:ext uri="{BB962C8B-B14F-4D97-AF65-F5344CB8AC3E}">
        <p14:creationId xmlns:p14="http://schemas.microsoft.com/office/powerpoint/2010/main" val="2627247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482475-7A0F-43C9-A5E9-4FBB85267595}" type="datetimeFigureOut">
              <a:rPr lang="en-IN" smtClean="0"/>
              <a:t>28-08-2026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EDCBAAA-5F64-4382-B0D3-66629444A295}" type="slidenum">
              <a:rPr lang="en-IN" smtClean="0"/>
              <a:t>‹#›</a:t>
            </a:fld>
            <a:endParaRPr lang="en-IN"/>
          </a:p>
        </p:txBody>
      </p:sp>
    </p:spTree>
    <p:extLst>
      <p:ext uri="{BB962C8B-B14F-4D97-AF65-F5344CB8AC3E}">
        <p14:creationId xmlns:p14="http://schemas.microsoft.com/office/powerpoint/2010/main" val="3825350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AD482475-7A0F-43C9-A5E9-4FBB85267595}" type="datetimeFigureOut">
              <a:rPr lang="en-IN" smtClean="0"/>
              <a:t>28-08-2026</a:t>
            </a:fld>
            <a:endParaRPr lang="en-IN"/>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IN"/>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EDCBAAA-5F64-4382-B0D3-66629444A295}" type="slidenum">
              <a:rPr lang="en-IN" smtClean="0"/>
              <a:t>‹#›</a:t>
            </a:fld>
            <a:endParaRPr lang="en-IN"/>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3210222"/>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14.pn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4.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17.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hyperlink" Target="https://brns.res.in/public_files/Brainstorming_Consolidated_Final.pdf" TargetMode="External"/><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8.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15.png"/><Relationship Id="rId5" Type="http://schemas.openxmlformats.org/officeDocument/2006/relationships/image" Target="../media/image20.pn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image" Target="../media/image20.png"/><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070C0"/>
        </a:solidFill>
        <a:effectLst/>
      </p:bgPr>
    </p:bg>
    <p:spTree>
      <p:nvGrpSpPr>
        <p:cNvPr id="1" name=""/>
        <p:cNvGrpSpPr/>
        <p:nvPr/>
      </p:nvGrpSpPr>
      <p:grpSpPr>
        <a:xfrm>
          <a:off x="0" y="0"/>
          <a:ext cx="0" cy="0"/>
          <a:chOff x="0" y="0"/>
          <a:chExt cx="0" cy="0"/>
        </a:xfrm>
      </p:grpSpPr>
      <p:sp>
        <p:nvSpPr>
          <p:cNvPr id="2" name="Shape 0"/>
          <p:cNvSpPr/>
          <p:nvPr/>
        </p:nvSpPr>
        <p:spPr>
          <a:xfrm>
            <a:off x="9968548" y="-1188720"/>
            <a:ext cx="3931920" cy="3931920"/>
          </a:xfrm>
          <a:prstGeom prst="hexagon">
            <a:avLst/>
          </a:prstGeom>
          <a:ln w="28575">
            <a:solidFill>
              <a:srgbClr val="C97B3E">
                <a:alpha val="22000"/>
              </a:srgbClr>
            </a:solidFill>
            <a:prstDash val="solid"/>
          </a:ln>
        </p:spPr>
      </p:sp>
      <p:sp>
        <p:nvSpPr>
          <p:cNvPr id="3" name="Shape 1"/>
          <p:cNvSpPr/>
          <p:nvPr/>
        </p:nvSpPr>
        <p:spPr>
          <a:xfrm>
            <a:off x="10562908" y="1051560"/>
            <a:ext cx="2148840" cy="2148840"/>
          </a:xfrm>
          <a:prstGeom prst="hexagon">
            <a:avLst/>
          </a:prstGeom>
          <a:ln w="19050">
            <a:solidFill>
              <a:srgbClr val="C97B3E">
                <a:alpha val="18000"/>
              </a:srgbClr>
            </a:solidFill>
            <a:prstDash val="solid"/>
          </a:ln>
        </p:spPr>
      </p:sp>
      <p:sp>
        <p:nvSpPr>
          <p:cNvPr id="4" name="Shape 2"/>
          <p:cNvSpPr/>
          <p:nvPr/>
        </p:nvSpPr>
        <p:spPr>
          <a:xfrm>
            <a:off x="-1278572" y="4206240"/>
            <a:ext cx="3291840" cy="3291840"/>
          </a:xfrm>
          <a:prstGeom prst="hexagon">
            <a:avLst/>
          </a:prstGeom>
          <a:ln w="25400">
            <a:solidFill>
              <a:srgbClr val="C97B3E">
                <a:alpha val="15000"/>
              </a:srgbClr>
            </a:solidFill>
            <a:prstDash val="solid"/>
          </a:ln>
        </p:spPr>
      </p:sp>
      <p:sp>
        <p:nvSpPr>
          <p:cNvPr id="6" name="Text 4"/>
          <p:cNvSpPr/>
          <p:nvPr/>
        </p:nvSpPr>
        <p:spPr>
          <a:xfrm>
            <a:off x="778828" y="2377440"/>
            <a:ext cx="9875520" cy="1737360"/>
          </a:xfrm>
          <a:prstGeom prst="rect">
            <a:avLst/>
          </a:prstGeom>
          <a:noFill/>
          <a:ln/>
        </p:spPr>
        <p:txBody>
          <a:bodyPr wrap="square" lIns="0" tIns="0" rIns="0" bIns="0" rtlCol="0" anchor="ctr"/>
          <a:lstStyle/>
          <a:p>
            <a:pPr>
              <a:lnSpc>
                <a:spcPts val="5000"/>
              </a:lnSpc>
            </a:pPr>
            <a:r>
              <a:rPr lang="en-US" sz="4400" b="1" dirty="0">
                <a:solidFill>
                  <a:srgbClr val="FFFFFF"/>
                </a:solidFill>
                <a:latin typeface="Cambria" pitchFamily="34" charset="0"/>
                <a:ea typeface="Cambria" pitchFamily="34" charset="-122"/>
                <a:cs typeface="Cambria" pitchFamily="34" charset="-120"/>
              </a:rPr>
              <a:t>Materials Research:</a:t>
            </a:r>
            <a:endParaRPr lang="en-US" sz="4400" dirty="0"/>
          </a:p>
          <a:p>
            <a:pPr>
              <a:lnSpc>
                <a:spcPts val="5000"/>
              </a:lnSpc>
            </a:pPr>
            <a:r>
              <a:rPr lang="en-US" sz="4400" b="1" dirty="0">
                <a:solidFill>
                  <a:srgbClr val="FFFFFF"/>
                </a:solidFill>
                <a:latin typeface="Cambria" pitchFamily="34" charset="0"/>
                <a:ea typeface="Cambria" pitchFamily="34" charset="-122"/>
                <a:cs typeface="Cambria" pitchFamily="34" charset="-120"/>
              </a:rPr>
              <a:t>A National Perspective</a:t>
            </a:r>
            <a:endParaRPr lang="en-US" sz="4400" dirty="0"/>
          </a:p>
        </p:txBody>
      </p:sp>
      <p:sp>
        <p:nvSpPr>
          <p:cNvPr id="7" name="Text 5"/>
          <p:cNvSpPr/>
          <p:nvPr/>
        </p:nvSpPr>
        <p:spPr>
          <a:xfrm>
            <a:off x="824548" y="4160520"/>
            <a:ext cx="9144000" cy="457200"/>
          </a:xfrm>
          <a:prstGeom prst="rect">
            <a:avLst/>
          </a:prstGeom>
          <a:noFill/>
          <a:ln/>
        </p:spPr>
        <p:txBody>
          <a:bodyPr wrap="square" lIns="0" tIns="0" rIns="0" bIns="0" rtlCol="0" anchor="ctr"/>
          <a:lstStyle/>
          <a:p>
            <a:r>
              <a:rPr lang="en-US" sz="1900" i="1" dirty="0">
                <a:solidFill>
                  <a:srgbClr val="CADCFC"/>
                </a:solidFill>
                <a:latin typeface="Calibri" pitchFamily="34" charset="0"/>
                <a:ea typeface="Calibri" pitchFamily="34" charset="-122"/>
                <a:cs typeface="Calibri" pitchFamily="34" charset="-120"/>
              </a:rPr>
              <a:t>Capability, Shared Infrastructure and the Road Ahead</a:t>
            </a:r>
            <a:endParaRPr lang="en-US" sz="1900" dirty="0"/>
          </a:p>
        </p:txBody>
      </p:sp>
      <p:sp>
        <p:nvSpPr>
          <p:cNvPr id="8" name="Shape 6"/>
          <p:cNvSpPr/>
          <p:nvPr/>
        </p:nvSpPr>
        <p:spPr>
          <a:xfrm>
            <a:off x="824548" y="4892040"/>
            <a:ext cx="2194560" cy="0"/>
          </a:xfrm>
          <a:prstGeom prst="line">
            <a:avLst/>
          </a:prstGeom>
          <a:noFill/>
          <a:ln w="25400">
            <a:solidFill>
              <a:srgbClr val="C97B3E"/>
            </a:solidFill>
            <a:prstDash val="solid"/>
          </a:ln>
        </p:spPr>
      </p:sp>
      <p:sp>
        <p:nvSpPr>
          <p:cNvPr id="9" name="Text 7"/>
          <p:cNvSpPr/>
          <p:nvPr/>
        </p:nvSpPr>
        <p:spPr>
          <a:xfrm>
            <a:off x="824548" y="5074920"/>
            <a:ext cx="9601200" cy="320040"/>
          </a:xfrm>
          <a:prstGeom prst="rect">
            <a:avLst/>
          </a:prstGeom>
          <a:noFill/>
          <a:ln/>
        </p:spPr>
        <p:txBody>
          <a:bodyPr wrap="square" lIns="0" tIns="0" rIns="0" bIns="0" rtlCol="0" anchor="ctr"/>
          <a:lstStyle/>
          <a:p>
            <a:r>
              <a:rPr lang="en-US" sz="1300" b="1" dirty="0">
                <a:solidFill>
                  <a:srgbClr val="FFFFFF"/>
                </a:solidFill>
                <a:latin typeface="Calibri" pitchFamily="34" charset="0"/>
                <a:ea typeface="Calibri" pitchFamily="34" charset="-122"/>
                <a:cs typeface="Calibri" pitchFamily="34" charset="-120"/>
              </a:rPr>
              <a:t>Hemant Prakash Agnihotri	   |  Board of Research in Nuclear Sciences (BRNS)</a:t>
            </a:r>
            <a:endParaRPr lang="en-US" sz="1300" dirty="0"/>
          </a:p>
        </p:txBody>
      </p:sp>
      <p:sp>
        <p:nvSpPr>
          <p:cNvPr id="12" name="Text 10"/>
          <p:cNvSpPr/>
          <p:nvPr/>
        </p:nvSpPr>
        <p:spPr>
          <a:xfrm>
            <a:off x="11001820" y="6446520"/>
            <a:ext cx="731520" cy="274320"/>
          </a:xfrm>
          <a:prstGeom prst="rect">
            <a:avLst/>
          </a:prstGeom>
          <a:noFill/>
          <a:ln/>
        </p:spPr>
        <p:txBody>
          <a:bodyPr wrap="square" lIns="0" tIns="0" rIns="0" bIns="0" rtlCol="0" anchor="ctr"/>
          <a:lstStyle/>
          <a:p>
            <a:pPr algn="r"/>
            <a:r>
              <a:rPr lang="en-US" sz="900" dirty="0">
                <a:solidFill>
                  <a:srgbClr val="9FAAC4"/>
                </a:solidFill>
                <a:latin typeface="Calibri" pitchFamily="34" charset="0"/>
                <a:ea typeface="Calibri" pitchFamily="34" charset="-122"/>
                <a:cs typeface="Calibri" pitchFamily="34" charset="-120"/>
              </a:rPr>
              <a:t>01 / 14</a:t>
            </a:r>
            <a:endParaRPr lang="en-US" sz="900" dirty="0"/>
          </a:p>
        </p:txBody>
      </p:sp>
      <p:pic>
        <p:nvPicPr>
          <p:cNvPr id="10" name="Picture 9">
            <a:extLst>
              <a:ext uri="{FF2B5EF4-FFF2-40B4-BE49-F238E27FC236}">
                <a16:creationId xmlns:a16="http://schemas.microsoft.com/office/drawing/2014/main" id="{C3E8F780-F516-441F-4560-0B5A815316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7741" y="467844"/>
            <a:ext cx="3065578" cy="350810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877824"/>
          </a:xfrm>
          <a:prstGeom prst="rect">
            <a:avLst/>
          </a:prstGeom>
          <a:solidFill>
            <a:srgbClr val="0D2B52"/>
          </a:solidFill>
          <a:ln w="12700">
            <a:solidFill>
              <a:srgbClr val="0D2B52"/>
            </a:solidFill>
            <a:prstDash val="solid"/>
          </a:ln>
        </p:spPr>
      </p:sp>
      <p:sp>
        <p:nvSpPr>
          <p:cNvPr id="3" name="Text 1"/>
          <p:cNvSpPr/>
          <p:nvPr/>
        </p:nvSpPr>
        <p:spPr>
          <a:xfrm>
            <a:off x="426720" y="0"/>
            <a:ext cx="10972800" cy="877824"/>
          </a:xfrm>
          <a:prstGeom prst="rect">
            <a:avLst/>
          </a:prstGeom>
          <a:noFill/>
          <a:ln/>
        </p:spPr>
        <p:txBody>
          <a:bodyPr wrap="square" lIns="0" tIns="0" rIns="0" bIns="0" rtlCol="0" anchor="ctr"/>
          <a:lstStyle/>
          <a:p>
            <a:r>
              <a:rPr lang="en-US" sz="2933" b="1" dirty="0">
                <a:solidFill>
                  <a:srgbClr val="FFFFFF"/>
                </a:solidFill>
                <a:latin typeface="Calibri" pitchFamily="34" charset="0"/>
                <a:ea typeface="Calibri" pitchFamily="34" charset="-122"/>
                <a:cs typeface="Calibri" pitchFamily="34" charset="-120"/>
              </a:rPr>
              <a:t>Radiation Technology &amp; Societal Applications Committee (RTSAC)</a:t>
            </a:r>
            <a:endParaRPr lang="en-US" sz="2933" dirty="0"/>
          </a:p>
        </p:txBody>
      </p:sp>
      <p:sp>
        <p:nvSpPr>
          <p:cNvPr id="5" name="Text 3"/>
          <p:cNvSpPr/>
          <p:nvPr/>
        </p:nvSpPr>
        <p:spPr>
          <a:xfrm>
            <a:off x="365760" y="6644640"/>
            <a:ext cx="8534400" cy="207264"/>
          </a:xfrm>
          <a:prstGeom prst="rect">
            <a:avLst/>
          </a:prstGeom>
          <a:noFill/>
          <a:ln/>
        </p:spPr>
        <p:txBody>
          <a:bodyPr wrap="square" lIns="0" tIns="0" rIns="0" bIns="0" rtlCol="0" anchor="ctr"/>
          <a:lstStyle/>
          <a:p>
            <a:r>
              <a:rPr lang="en-US" sz="1000" dirty="0">
                <a:solidFill>
                  <a:srgbClr val="6B7A99"/>
                </a:solidFill>
                <a:latin typeface="Calibri" pitchFamily="34" charset="0"/>
                <a:ea typeface="Calibri" pitchFamily="34" charset="-122"/>
                <a:cs typeface="Calibri" pitchFamily="34" charset="-120"/>
              </a:rPr>
              <a:t>Board of Research in Nuclear Sciences | Department of Atomic Energy</a:t>
            </a:r>
            <a:endParaRPr lang="en-US" sz="1000" dirty="0"/>
          </a:p>
        </p:txBody>
      </p:sp>
      <p:sp>
        <p:nvSpPr>
          <p:cNvPr id="6" name="Text 4"/>
          <p:cNvSpPr/>
          <p:nvPr/>
        </p:nvSpPr>
        <p:spPr>
          <a:xfrm>
            <a:off x="11216640" y="6559296"/>
            <a:ext cx="731520" cy="292608"/>
          </a:xfrm>
          <a:prstGeom prst="rect">
            <a:avLst/>
          </a:prstGeom>
          <a:noFill/>
          <a:ln/>
        </p:spPr>
        <p:txBody>
          <a:bodyPr wrap="square" lIns="0" tIns="0" rIns="0" bIns="0" rtlCol="0" anchor="ctr"/>
          <a:lstStyle/>
          <a:p>
            <a:pPr algn="r"/>
            <a:r>
              <a:rPr lang="en-US" sz="1067" dirty="0">
                <a:solidFill>
                  <a:srgbClr val="6B7A99"/>
                </a:solidFill>
                <a:latin typeface="Calibri" pitchFamily="34" charset="0"/>
                <a:ea typeface="Calibri" pitchFamily="34" charset="-122"/>
                <a:cs typeface="Calibri" pitchFamily="34" charset="-120"/>
              </a:rPr>
              <a:t>12</a:t>
            </a:r>
            <a:endParaRPr lang="en-US" sz="1067" dirty="0"/>
          </a:p>
        </p:txBody>
      </p:sp>
      <p:sp>
        <p:nvSpPr>
          <p:cNvPr id="22" name="Content Placeholder 4">
            <a:extLst>
              <a:ext uri="{FF2B5EF4-FFF2-40B4-BE49-F238E27FC236}">
                <a16:creationId xmlns:a16="http://schemas.microsoft.com/office/drawing/2014/main" id="{A65255D5-3BF1-D9AC-652D-D6CDF2DDC33C}"/>
              </a:ext>
            </a:extLst>
          </p:cNvPr>
          <p:cNvSpPr txBox="1">
            <a:spLocks/>
          </p:cNvSpPr>
          <p:nvPr/>
        </p:nvSpPr>
        <p:spPr>
          <a:xfrm>
            <a:off x="365760" y="1338072"/>
            <a:ext cx="11355493" cy="4181856"/>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79988" indent="-479988">
              <a:buFont typeface="Wingdings" panose="05000000000000000000" pitchFamily="2" charset="2"/>
              <a:buChar char="q"/>
            </a:pPr>
            <a:r>
              <a:rPr lang="en-IN" sz="2667" dirty="0"/>
              <a:t>Food preservation, food security, Functional foods and Nutrition.</a:t>
            </a:r>
          </a:p>
          <a:p>
            <a:pPr marL="479988" indent="-479988">
              <a:buFont typeface="Wingdings" panose="05000000000000000000" pitchFamily="2" charset="2"/>
              <a:buChar char="q"/>
            </a:pPr>
            <a:r>
              <a:rPr lang="en-IN" sz="2667" dirty="0"/>
              <a:t>Nuclear agriculture, Genetic engineering of crops, Soil health improvement, </a:t>
            </a:r>
            <a:r>
              <a:rPr lang="en-IN" sz="2667" dirty="0" err="1"/>
              <a:t>Agro</a:t>
            </a:r>
            <a:r>
              <a:rPr lang="en-IN" sz="2667" dirty="0"/>
              <a:t> waste management, </a:t>
            </a:r>
          </a:p>
          <a:p>
            <a:pPr marL="479988" indent="-479988">
              <a:buFont typeface="Wingdings" panose="05000000000000000000" pitchFamily="2" charset="2"/>
              <a:buChar char="q"/>
            </a:pPr>
            <a:r>
              <a:rPr lang="en-IN" sz="2667" dirty="0"/>
              <a:t>Radio pharmaceutical research, </a:t>
            </a:r>
            <a:r>
              <a:rPr lang="en-IN" sz="2667" b="1" dirty="0">
                <a:solidFill>
                  <a:srgbClr val="0070C0"/>
                </a:solidFill>
              </a:rPr>
              <a:t>Synthesis of ligands</a:t>
            </a:r>
            <a:r>
              <a:rPr lang="en-IN" sz="2667" dirty="0"/>
              <a:t>, radionuclide separation cancer drugs, Bio-informatics and bio-technology </a:t>
            </a:r>
          </a:p>
          <a:p>
            <a:pPr marL="479988" indent="-479988">
              <a:buFont typeface="Wingdings" panose="05000000000000000000" pitchFamily="2" charset="2"/>
              <a:buChar char="q"/>
            </a:pPr>
            <a:r>
              <a:rPr lang="en-IN" sz="2667" dirty="0"/>
              <a:t>Water purification, ground water remediation, water treatment, isotope hydrology</a:t>
            </a:r>
          </a:p>
          <a:p>
            <a:pPr marL="479988" indent="-479988">
              <a:buFont typeface="Wingdings" panose="05000000000000000000" pitchFamily="2" charset="2"/>
              <a:buChar char="q"/>
            </a:pPr>
            <a:r>
              <a:rPr lang="en-IN" sz="2667" dirty="0"/>
              <a:t>Conventional waste management.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877824"/>
          </a:xfrm>
          <a:prstGeom prst="rect">
            <a:avLst/>
          </a:prstGeom>
          <a:solidFill>
            <a:srgbClr val="0D2B52"/>
          </a:solidFill>
          <a:ln w="12700">
            <a:solidFill>
              <a:srgbClr val="0D2B52"/>
            </a:solidFill>
            <a:prstDash val="solid"/>
          </a:ln>
        </p:spPr>
      </p:sp>
      <p:sp>
        <p:nvSpPr>
          <p:cNvPr id="3" name="Text 1"/>
          <p:cNvSpPr/>
          <p:nvPr/>
        </p:nvSpPr>
        <p:spPr>
          <a:xfrm>
            <a:off x="426720" y="0"/>
            <a:ext cx="10972800" cy="877824"/>
          </a:xfrm>
          <a:prstGeom prst="rect">
            <a:avLst/>
          </a:prstGeom>
          <a:noFill/>
          <a:ln/>
        </p:spPr>
        <p:txBody>
          <a:bodyPr wrap="square" lIns="0" tIns="0" rIns="0" bIns="0" rtlCol="0" anchor="ctr"/>
          <a:lstStyle/>
          <a:p>
            <a:r>
              <a:rPr lang="en-US" sz="2933" b="1" dirty="0">
                <a:solidFill>
                  <a:srgbClr val="FFFFFF"/>
                </a:solidFill>
                <a:latin typeface="Calibri" pitchFamily="34" charset="0"/>
                <a:ea typeface="Calibri" pitchFamily="34" charset="-122"/>
                <a:cs typeface="Calibri" pitchFamily="34" charset="-120"/>
              </a:rPr>
              <a:t>Types of Research Projects</a:t>
            </a:r>
            <a:endParaRPr lang="en-US" sz="2933" dirty="0"/>
          </a:p>
        </p:txBody>
      </p:sp>
      <p:sp>
        <p:nvSpPr>
          <p:cNvPr id="5" name="Text 3"/>
          <p:cNvSpPr/>
          <p:nvPr/>
        </p:nvSpPr>
        <p:spPr>
          <a:xfrm>
            <a:off x="365760" y="6638544"/>
            <a:ext cx="8534400" cy="213360"/>
          </a:xfrm>
          <a:prstGeom prst="rect">
            <a:avLst/>
          </a:prstGeom>
          <a:noFill/>
          <a:ln/>
        </p:spPr>
        <p:txBody>
          <a:bodyPr wrap="square" lIns="0" tIns="0" rIns="0" bIns="0" rtlCol="0" anchor="ctr"/>
          <a:lstStyle/>
          <a:p>
            <a:r>
              <a:rPr lang="en-US" sz="1000" dirty="0">
                <a:solidFill>
                  <a:srgbClr val="6B7A99"/>
                </a:solidFill>
                <a:latin typeface="Calibri" pitchFamily="34" charset="0"/>
                <a:ea typeface="Calibri" pitchFamily="34" charset="-122"/>
                <a:cs typeface="Calibri" pitchFamily="34" charset="-120"/>
              </a:rPr>
              <a:t>Board of Research in Nuclear Sciences | Department of Atomic Energy</a:t>
            </a:r>
            <a:endParaRPr lang="en-US" sz="1000" dirty="0"/>
          </a:p>
        </p:txBody>
      </p:sp>
      <p:sp>
        <p:nvSpPr>
          <p:cNvPr id="6" name="Text 4"/>
          <p:cNvSpPr/>
          <p:nvPr/>
        </p:nvSpPr>
        <p:spPr>
          <a:xfrm>
            <a:off x="11216640" y="6559296"/>
            <a:ext cx="731520" cy="292608"/>
          </a:xfrm>
          <a:prstGeom prst="rect">
            <a:avLst/>
          </a:prstGeom>
          <a:noFill/>
          <a:ln/>
        </p:spPr>
        <p:txBody>
          <a:bodyPr wrap="square" lIns="0" tIns="0" rIns="0" bIns="0" rtlCol="0" anchor="ctr"/>
          <a:lstStyle/>
          <a:p>
            <a:pPr algn="r"/>
            <a:r>
              <a:rPr lang="en-US" sz="1067" dirty="0">
                <a:solidFill>
                  <a:srgbClr val="6B7A99"/>
                </a:solidFill>
                <a:latin typeface="Calibri" pitchFamily="34" charset="0"/>
                <a:ea typeface="Calibri" pitchFamily="34" charset="-122"/>
                <a:cs typeface="Calibri" pitchFamily="34" charset="-120"/>
              </a:rPr>
              <a:t>14</a:t>
            </a:r>
            <a:endParaRPr lang="en-US" sz="1067" dirty="0"/>
          </a:p>
        </p:txBody>
      </p:sp>
      <p:sp>
        <p:nvSpPr>
          <p:cNvPr id="7" name="Shape 5"/>
          <p:cNvSpPr/>
          <p:nvPr/>
        </p:nvSpPr>
        <p:spPr>
          <a:xfrm>
            <a:off x="365760" y="1219200"/>
            <a:ext cx="5608320" cy="2438400"/>
          </a:xfrm>
          <a:prstGeom prst="rect">
            <a:avLst/>
          </a:prstGeom>
          <a:solidFill>
            <a:srgbClr val="FFFFFF"/>
          </a:solidFill>
          <a:ln w="6350">
            <a:solidFill>
              <a:srgbClr val="DDE3EE"/>
            </a:solidFill>
            <a:prstDash val="solid"/>
          </a:ln>
          <a:effectLst>
            <a:outerShdw blurRad="101600" dist="38100" dir="2700000" algn="bl" rotWithShape="0">
              <a:srgbClr val="000000">
                <a:alpha val="13000"/>
              </a:srgbClr>
            </a:outerShdw>
          </a:effectLst>
        </p:spPr>
      </p:sp>
      <p:sp>
        <p:nvSpPr>
          <p:cNvPr id="8" name="Shape 6"/>
          <p:cNvSpPr/>
          <p:nvPr/>
        </p:nvSpPr>
        <p:spPr>
          <a:xfrm>
            <a:off x="365760" y="1219200"/>
            <a:ext cx="5608320" cy="633984"/>
          </a:xfrm>
          <a:prstGeom prst="rect">
            <a:avLst/>
          </a:prstGeom>
          <a:solidFill>
            <a:srgbClr val="1E5091"/>
          </a:solidFill>
          <a:ln w="12700">
            <a:solidFill>
              <a:srgbClr val="1E5091"/>
            </a:solidFill>
            <a:prstDash val="solid"/>
          </a:ln>
        </p:spPr>
      </p:sp>
      <p:sp>
        <p:nvSpPr>
          <p:cNvPr id="9" name="Text 7"/>
          <p:cNvSpPr/>
          <p:nvPr/>
        </p:nvSpPr>
        <p:spPr>
          <a:xfrm>
            <a:off x="512064" y="1219200"/>
            <a:ext cx="5303520" cy="633984"/>
          </a:xfrm>
          <a:prstGeom prst="rect">
            <a:avLst/>
          </a:prstGeom>
          <a:noFill/>
          <a:ln/>
        </p:spPr>
        <p:txBody>
          <a:bodyPr wrap="square" lIns="0" tIns="0" rIns="0" bIns="0" rtlCol="0" anchor="ctr"/>
          <a:lstStyle/>
          <a:p>
            <a:r>
              <a:rPr lang="en-US" sz="1467" b="1" dirty="0">
                <a:solidFill>
                  <a:srgbClr val="FFFFFF"/>
                </a:solidFill>
                <a:latin typeface="Calibri" pitchFamily="34" charset="0"/>
                <a:ea typeface="Calibri" pitchFamily="34" charset="-122"/>
                <a:cs typeface="Calibri" pitchFamily="34" charset="-120"/>
              </a:rPr>
              <a:t>RRPP  —  Relevant Research Projects (RRPs)</a:t>
            </a:r>
            <a:endParaRPr lang="en-US" sz="1467" dirty="0"/>
          </a:p>
        </p:txBody>
      </p:sp>
      <p:sp>
        <p:nvSpPr>
          <p:cNvPr id="10" name="Text 8"/>
          <p:cNvSpPr/>
          <p:nvPr/>
        </p:nvSpPr>
        <p:spPr>
          <a:xfrm>
            <a:off x="512064" y="1901952"/>
            <a:ext cx="5303520" cy="426720"/>
          </a:xfrm>
          <a:prstGeom prst="rect">
            <a:avLst/>
          </a:prstGeom>
          <a:noFill/>
          <a:ln/>
        </p:spPr>
        <p:txBody>
          <a:bodyPr wrap="square" lIns="0" tIns="0" rIns="0" bIns="0" rtlCol="0" anchor="ctr"/>
          <a:lstStyle/>
          <a:p>
            <a:r>
              <a:rPr lang="en-US" sz="1600" b="1" dirty="0">
                <a:solidFill>
                  <a:srgbClr val="E8A317"/>
                </a:solidFill>
                <a:latin typeface="Calibri" pitchFamily="34" charset="0"/>
                <a:ea typeface="Calibri" pitchFamily="34" charset="-122"/>
                <a:cs typeface="Calibri" pitchFamily="34" charset="-120"/>
              </a:rPr>
              <a:t>Up to Rs. 50 Lakhs</a:t>
            </a:r>
            <a:endParaRPr lang="en-US" sz="1600" dirty="0"/>
          </a:p>
        </p:txBody>
      </p:sp>
      <p:sp>
        <p:nvSpPr>
          <p:cNvPr id="11" name="Text 9"/>
          <p:cNvSpPr/>
          <p:nvPr/>
        </p:nvSpPr>
        <p:spPr>
          <a:xfrm>
            <a:off x="512064" y="2340864"/>
            <a:ext cx="5303520" cy="1219200"/>
          </a:xfrm>
          <a:prstGeom prst="rect">
            <a:avLst/>
          </a:prstGeom>
          <a:noFill/>
          <a:ln/>
        </p:spPr>
        <p:txBody>
          <a:bodyPr wrap="square" lIns="0" tIns="0" rIns="0" bIns="0" rtlCol="0" anchor="ctr"/>
          <a:lstStyle/>
          <a:p>
            <a:r>
              <a:rPr lang="en-US" sz="1467" dirty="0">
                <a:solidFill>
                  <a:srgbClr val="0D1F3C"/>
                </a:solidFill>
                <a:latin typeface="Calibri" pitchFamily="34" charset="0"/>
                <a:ea typeface="Calibri" pitchFamily="34" charset="-122"/>
                <a:cs typeface="Calibri" pitchFamily="34" charset="-120"/>
              </a:rPr>
              <a:t>Driven by Principal Investigator (PI) from non-DAE institutions; collaborative with DAE Principal Collaborator (PC)</a:t>
            </a:r>
            <a:endParaRPr lang="en-US" sz="1467" dirty="0"/>
          </a:p>
        </p:txBody>
      </p:sp>
      <p:sp>
        <p:nvSpPr>
          <p:cNvPr id="12" name="Shape 10"/>
          <p:cNvSpPr/>
          <p:nvPr/>
        </p:nvSpPr>
        <p:spPr>
          <a:xfrm>
            <a:off x="6315456" y="1219200"/>
            <a:ext cx="5608320" cy="2438400"/>
          </a:xfrm>
          <a:prstGeom prst="rect">
            <a:avLst/>
          </a:prstGeom>
          <a:solidFill>
            <a:srgbClr val="FFFFFF"/>
          </a:solidFill>
          <a:ln w="6350">
            <a:solidFill>
              <a:srgbClr val="DDE3EE"/>
            </a:solidFill>
            <a:prstDash val="solid"/>
          </a:ln>
          <a:effectLst>
            <a:outerShdw blurRad="101600" dist="38100" dir="2700000" algn="bl" rotWithShape="0">
              <a:srgbClr val="000000">
                <a:alpha val="13000"/>
              </a:srgbClr>
            </a:outerShdw>
          </a:effectLst>
        </p:spPr>
      </p:sp>
      <p:sp>
        <p:nvSpPr>
          <p:cNvPr id="13" name="Shape 11"/>
          <p:cNvSpPr/>
          <p:nvPr/>
        </p:nvSpPr>
        <p:spPr>
          <a:xfrm>
            <a:off x="6315456" y="1219200"/>
            <a:ext cx="5608320" cy="633984"/>
          </a:xfrm>
          <a:prstGeom prst="rect">
            <a:avLst/>
          </a:prstGeom>
          <a:solidFill>
            <a:srgbClr val="1B6B72"/>
          </a:solidFill>
          <a:ln w="12700">
            <a:solidFill>
              <a:srgbClr val="1B6B72"/>
            </a:solidFill>
            <a:prstDash val="solid"/>
          </a:ln>
        </p:spPr>
      </p:sp>
      <p:sp>
        <p:nvSpPr>
          <p:cNvPr id="14" name="Text 12"/>
          <p:cNvSpPr/>
          <p:nvPr/>
        </p:nvSpPr>
        <p:spPr>
          <a:xfrm>
            <a:off x="6461760" y="1219200"/>
            <a:ext cx="5303520" cy="633984"/>
          </a:xfrm>
          <a:prstGeom prst="rect">
            <a:avLst/>
          </a:prstGeom>
          <a:noFill/>
          <a:ln/>
        </p:spPr>
        <p:txBody>
          <a:bodyPr wrap="square" lIns="0" tIns="0" rIns="0" bIns="0" rtlCol="0" anchor="ctr"/>
          <a:lstStyle/>
          <a:p>
            <a:r>
              <a:rPr lang="en-US" sz="1467" b="1" dirty="0">
                <a:solidFill>
                  <a:srgbClr val="FFFFFF"/>
                </a:solidFill>
                <a:latin typeface="Calibri" pitchFamily="34" charset="0"/>
                <a:ea typeface="Calibri" pitchFamily="34" charset="-122"/>
                <a:cs typeface="Calibri" pitchFamily="34" charset="-120"/>
              </a:rPr>
              <a:t>YSRP  —  Young Scientist Research Projects (YSRP)</a:t>
            </a:r>
            <a:endParaRPr lang="en-US" sz="1467" dirty="0"/>
          </a:p>
        </p:txBody>
      </p:sp>
      <p:sp>
        <p:nvSpPr>
          <p:cNvPr id="15" name="Text 13"/>
          <p:cNvSpPr/>
          <p:nvPr/>
        </p:nvSpPr>
        <p:spPr>
          <a:xfrm>
            <a:off x="6461760" y="1901952"/>
            <a:ext cx="5303520" cy="426720"/>
          </a:xfrm>
          <a:prstGeom prst="rect">
            <a:avLst/>
          </a:prstGeom>
          <a:noFill/>
          <a:ln/>
        </p:spPr>
        <p:txBody>
          <a:bodyPr wrap="square" lIns="0" tIns="0" rIns="0" bIns="0" rtlCol="0" anchor="ctr"/>
          <a:lstStyle/>
          <a:p>
            <a:r>
              <a:rPr lang="en-US" sz="1600" b="1" dirty="0">
                <a:solidFill>
                  <a:srgbClr val="E8A317"/>
                </a:solidFill>
                <a:latin typeface="Calibri" pitchFamily="34" charset="0"/>
                <a:ea typeface="Calibri" pitchFamily="34" charset="-122"/>
                <a:cs typeface="Calibri" pitchFamily="34" charset="-120"/>
              </a:rPr>
              <a:t>Up to Rs. 35 Lakhs</a:t>
            </a:r>
            <a:endParaRPr lang="en-US" sz="1600" dirty="0"/>
          </a:p>
        </p:txBody>
      </p:sp>
      <p:sp>
        <p:nvSpPr>
          <p:cNvPr id="16" name="Text 14"/>
          <p:cNvSpPr/>
          <p:nvPr/>
        </p:nvSpPr>
        <p:spPr>
          <a:xfrm>
            <a:off x="6461760" y="2340864"/>
            <a:ext cx="5303520" cy="1219200"/>
          </a:xfrm>
          <a:prstGeom prst="rect">
            <a:avLst/>
          </a:prstGeom>
          <a:noFill/>
          <a:ln/>
        </p:spPr>
        <p:txBody>
          <a:bodyPr wrap="square" lIns="0" tIns="0" rIns="0" bIns="0" rtlCol="0" anchor="ctr"/>
          <a:lstStyle/>
          <a:p>
            <a:r>
              <a:rPr lang="en-US" sz="1467" dirty="0">
                <a:solidFill>
                  <a:srgbClr val="0D1F3C"/>
                </a:solidFill>
                <a:latin typeface="Calibri" pitchFamily="34" charset="0"/>
                <a:ea typeface="Calibri" pitchFamily="34" charset="-122"/>
                <a:cs typeface="Calibri" pitchFamily="34" charset="-120"/>
              </a:rPr>
              <a:t>For researchers under 35 years of age; encourages early-career nuclear science research</a:t>
            </a:r>
            <a:endParaRPr lang="en-US" sz="1467" dirty="0"/>
          </a:p>
        </p:txBody>
      </p:sp>
      <p:sp>
        <p:nvSpPr>
          <p:cNvPr id="17" name="Shape 15"/>
          <p:cNvSpPr/>
          <p:nvPr/>
        </p:nvSpPr>
        <p:spPr>
          <a:xfrm>
            <a:off x="365760" y="3901440"/>
            <a:ext cx="5608320" cy="2438400"/>
          </a:xfrm>
          <a:prstGeom prst="rect">
            <a:avLst/>
          </a:prstGeom>
          <a:solidFill>
            <a:srgbClr val="FFFFFF"/>
          </a:solidFill>
          <a:ln w="6350">
            <a:solidFill>
              <a:srgbClr val="DDE3EE"/>
            </a:solidFill>
            <a:prstDash val="solid"/>
          </a:ln>
          <a:effectLst>
            <a:outerShdw blurRad="101600" dist="38100" dir="2700000" algn="bl" rotWithShape="0">
              <a:srgbClr val="000000">
                <a:alpha val="13000"/>
              </a:srgbClr>
            </a:outerShdw>
          </a:effectLst>
        </p:spPr>
      </p:sp>
      <p:sp>
        <p:nvSpPr>
          <p:cNvPr id="18" name="Shape 16"/>
          <p:cNvSpPr/>
          <p:nvPr/>
        </p:nvSpPr>
        <p:spPr>
          <a:xfrm>
            <a:off x="365760" y="3901440"/>
            <a:ext cx="5608320" cy="633984"/>
          </a:xfrm>
          <a:prstGeom prst="rect">
            <a:avLst/>
          </a:prstGeom>
          <a:solidFill>
            <a:srgbClr val="1A7A4A"/>
          </a:solidFill>
          <a:ln w="12700">
            <a:solidFill>
              <a:srgbClr val="1A7A4A"/>
            </a:solidFill>
            <a:prstDash val="solid"/>
          </a:ln>
        </p:spPr>
      </p:sp>
      <p:sp>
        <p:nvSpPr>
          <p:cNvPr id="19" name="Text 17"/>
          <p:cNvSpPr/>
          <p:nvPr/>
        </p:nvSpPr>
        <p:spPr>
          <a:xfrm>
            <a:off x="512064" y="3901440"/>
            <a:ext cx="5303520" cy="633984"/>
          </a:xfrm>
          <a:prstGeom prst="rect">
            <a:avLst/>
          </a:prstGeom>
          <a:noFill/>
          <a:ln/>
        </p:spPr>
        <p:txBody>
          <a:bodyPr wrap="square" lIns="0" tIns="0" rIns="0" bIns="0" rtlCol="0" anchor="ctr"/>
          <a:lstStyle/>
          <a:p>
            <a:r>
              <a:rPr lang="en-US" sz="1467" b="1" dirty="0">
                <a:solidFill>
                  <a:srgbClr val="FFFFFF"/>
                </a:solidFill>
                <a:latin typeface="Calibri" pitchFamily="34" charset="0"/>
                <a:ea typeface="Calibri" pitchFamily="34" charset="-122"/>
                <a:cs typeface="Calibri" pitchFamily="34" charset="-120"/>
              </a:rPr>
              <a:t>CRP  —  Co-ordinated Research Projects (CRP)</a:t>
            </a:r>
            <a:endParaRPr lang="en-US" sz="1467" dirty="0"/>
          </a:p>
        </p:txBody>
      </p:sp>
      <p:sp>
        <p:nvSpPr>
          <p:cNvPr id="20" name="Text 18"/>
          <p:cNvSpPr/>
          <p:nvPr/>
        </p:nvSpPr>
        <p:spPr>
          <a:xfrm>
            <a:off x="512064" y="4584192"/>
            <a:ext cx="5303520" cy="426720"/>
          </a:xfrm>
          <a:prstGeom prst="rect">
            <a:avLst/>
          </a:prstGeom>
          <a:noFill/>
          <a:ln/>
        </p:spPr>
        <p:txBody>
          <a:bodyPr wrap="square" lIns="0" tIns="0" rIns="0" bIns="0" rtlCol="0" anchor="ctr"/>
          <a:lstStyle/>
          <a:p>
            <a:r>
              <a:rPr lang="en-US" sz="1600" b="1" dirty="0">
                <a:solidFill>
                  <a:srgbClr val="E8A317"/>
                </a:solidFill>
                <a:latin typeface="Calibri" pitchFamily="34" charset="0"/>
                <a:ea typeface="Calibri" pitchFamily="34" charset="-122"/>
                <a:cs typeface="Calibri" pitchFamily="34" charset="-120"/>
              </a:rPr>
              <a:t>Up to Rs. 2 Crore</a:t>
            </a:r>
            <a:endParaRPr lang="en-US" sz="1600" dirty="0"/>
          </a:p>
        </p:txBody>
      </p:sp>
      <p:sp>
        <p:nvSpPr>
          <p:cNvPr id="21" name="Text 19"/>
          <p:cNvSpPr/>
          <p:nvPr/>
        </p:nvSpPr>
        <p:spPr>
          <a:xfrm>
            <a:off x="512064" y="5023104"/>
            <a:ext cx="5303520" cy="1219200"/>
          </a:xfrm>
          <a:prstGeom prst="rect">
            <a:avLst/>
          </a:prstGeom>
          <a:noFill/>
          <a:ln/>
        </p:spPr>
        <p:txBody>
          <a:bodyPr wrap="square" lIns="0" tIns="0" rIns="0" bIns="0" rtlCol="0" anchor="ctr"/>
          <a:lstStyle/>
          <a:p>
            <a:r>
              <a:rPr lang="en-US" sz="1467" dirty="0">
                <a:solidFill>
                  <a:srgbClr val="0D1F3C"/>
                </a:solidFill>
                <a:latin typeface="Calibri" pitchFamily="34" charset="0"/>
                <a:ea typeface="Calibri" pitchFamily="34" charset="-122"/>
                <a:cs typeface="Calibri" pitchFamily="34" charset="-120"/>
              </a:rPr>
              <a:t>Multi-institution, multiple sub-projects; collectively reviewed; announced on BRNS website</a:t>
            </a:r>
            <a:endParaRPr lang="en-US" sz="1467" dirty="0"/>
          </a:p>
        </p:txBody>
      </p:sp>
      <p:sp>
        <p:nvSpPr>
          <p:cNvPr id="22" name="Shape 20"/>
          <p:cNvSpPr/>
          <p:nvPr/>
        </p:nvSpPr>
        <p:spPr>
          <a:xfrm>
            <a:off x="6315456" y="3901440"/>
            <a:ext cx="5608320" cy="2438400"/>
          </a:xfrm>
          <a:prstGeom prst="rect">
            <a:avLst/>
          </a:prstGeom>
          <a:solidFill>
            <a:srgbClr val="FFFFFF"/>
          </a:solidFill>
          <a:ln w="6350">
            <a:solidFill>
              <a:srgbClr val="DDE3EE"/>
            </a:solidFill>
            <a:prstDash val="solid"/>
          </a:ln>
          <a:effectLst>
            <a:outerShdw blurRad="101600" dist="38100" dir="2700000" algn="bl" rotWithShape="0">
              <a:srgbClr val="000000">
                <a:alpha val="13000"/>
              </a:srgbClr>
            </a:outerShdw>
          </a:effectLst>
        </p:spPr>
      </p:sp>
      <p:sp>
        <p:nvSpPr>
          <p:cNvPr id="23" name="Shape 21"/>
          <p:cNvSpPr/>
          <p:nvPr/>
        </p:nvSpPr>
        <p:spPr>
          <a:xfrm>
            <a:off x="6315456" y="3901440"/>
            <a:ext cx="5608320" cy="633984"/>
          </a:xfrm>
          <a:prstGeom prst="rect">
            <a:avLst/>
          </a:prstGeom>
          <a:solidFill>
            <a:srgbClr val="8B2252"/>
          </a:solidFill>
          <a:ln w="12700">
            <a:solidFill>
              <a:srgbClr val="8B2252"/>
            </a:solidFill>
            <a:prstDash val="solid"/>
          </a:ln>
        </p:spPr>
      </p:sp>
      <p:sp>
        <p:nvSpPr>
          <p:cNvPr id="24" name="Text 22"/>
          <p:cNvSpPr/>
          <p:nvPr/>
        </p:nvSpPr>
        <p:spPr>
          <a:xfrm>
            <a:off x="6461760" y="3901440"/>
            <a:ext cx="5303520" cy="633984"/>
          </a:xfrm>
          <a:prstGeom prst="rect">
            <a:avLst/>
          </a:prstGeom>
          <a:noFill/>
          <a:ln/>
        </p:spPr>
        <p:txBody>
          <a:bodyPr wrap="square" lIns="0" tIns="0" rIns="0" bIns="0" rtlCol="0" anchor="ctr"/>
          <a:lstStyle/>
          <a:p>
            <a:r>
              <a:rPr lang="en-US" sz="1467" b="1" dirty="0">
                <a:solidFill>
                  <a:srgbClr val="FFFFFF"/>
                </a:solidFill>
                <a:latin typeface="Calibri" pitchFamily="34" charset="0"/>
                <a:ea typeface="Calibri" pitchFamily="34" charset="-122"/>
                <a:cs typeface="Calibri" pitchFamily="34" charset="-120"/>
              </a:rPr>
              <a:t>MRP  —  Mega Research Projects (MRP)</a:t>
            </a:r>
            <a:endParaRPr lang="en-US" sz="1467" dirty="0"/>
          </a:p>
        </p:txBody>
      </p:sp>
      <p:sp>
        <p:nvSpPr>
          <p:cNvPr id="25" name="Text 23"/>
          <p:cNvSpPr/>
          <p:nvPr/>
        </p:nvSpPr>
        <p:spPr>
          <a:xfrm>
            <a:off x="6461760" y="4584192"/>
            <a:ext cx="5303520" cy="426720"/>
          </a:xfrm>
          <a:prstGeom prst="rect">
            <a:avLst/>
          </a:prstGeom>
          <a:noFill/>
          <a:ln/>
        </p:spPr>
        <p:txBody>
          <a:bodyPr wrap="square" lIns="0" tIns="0" rIns="0" bIns="0" rtlCol="0" anchor="ctr"/>
          <a:lstStyle/>
          <a:p>
            <a:r>
              <a:rPr lang="en-US" sz="1600" b="1" dirty="0">
                <a:solidFill>
                  <a:srgbClr val="E8A317"/>
                </a:solidFill>
                <a:latin typeface="Calibri" pitchFamily="34" charset="0"/>
                <a:ea typeface="Calibri" pitchFamily="34" charset="-122"/>
                <a:cs typeface="Calibri" pitchFamily="34" charset="-120"/>
              </a:rPr>
              <a:t>Budget: Rs. 2–5 Crore</a:t>
            </a:r>
            <a:endParaRPr lang="en-US" sz="1600" dirty="0"/>
          </a:p>
        </p:txBody>
      </p:sp>
      <p:sp>
        <p:nvSpPr>
          <p:cNvPr id="26" name="Text 24"/>
          <p:cNvSpPr/>
          <p:nvPr/>
        </p:nvSpPr>
        <p:spPr>
          <a:xfrm>
            <a:off x="6461760" y="5023104"/>
            <a:ext cx="5303520" cy="1219200"/>
          </a:xfrm>
          <a:prstGeom prst="rect">
            <a:avLst/>
          </a:prstGeom>
          <a:noFill/>
          <a:ln/>
        </p:spPr>
        <p:txBody>
          <a:bodyPr wrap="square" lIns="0" tIns="0" rIns="0" bIns="0" rtlCol="0" anchor="ctr"/>
          <a:lstStyle/>
          <a:p>
            <a:r>
              <a:rPr lang="en-US" sz="1467" dirty="0">
                <a:solidFill>
                  <a:srgbClr val="0D1F3C"/>
                </a:solidFill>
                <a:latin typeface="Calibri" pitchFamily="34" charset="0"/>
                <a:ea typeface="Calibri" pitchFamily="34" charset="-122"/>
                <a:cs typeface="Calibri" pitchFamily="34" charset="-120"/>
              </a:rPr>
              <a:t>Large national-scale projects for building research infrastructure and national facilities</a:t>
            </a:r>
            <a:endParaRPr lang="en-US" sz="1467"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877824"/>
          </a:xfrm>
          <a:prstGeom prst="rect">
            <a:avLst/>
          </a:prstGeom>
          <a:solidFill>
            <a:srgbClr val="0D2B52"/>
          </a:solidFill>
          <a:ln w="12700">
            <a:solidFill>
              <a:srgbClr val="0D2B52"/>
            </a:solidFill>
            <a:prstDash val="solid"/>
          </a:ln>
        </p:spPr>
      </p:sp>
      <p:sp>
        <p:nvSpPr>
          <p:cNvPr id="3" name="Text 1"/>
          <p:cNvSpPr/>
          <p:nvPr/>
        </p:nvSpPr>
        <p:spPr>
          <a:xfrm>
            <a:off x="426720" y="0"/>
            <a:ext cx="10972800" cy="877824"/>
          </a:xfrm>
          <a:prstGeom prst="rect">
            <a:avLst/>
          </a:prstGeom>
          <a:noFill/>
          <a:ln/>
        </p:spPr>
        <p:txBody>
          <a:bodyPr wrap="square" lIns="0" tIns="0" rIns="0" bIns="0" rtlCol="0" anchor="ctr"/>
          <a:lstStyle/>
          <a:p>
            <a:r>
              <a:rPr lang="en-US" sz="2933" b="1" dirty="0">
                <a:solidFill>
                  <a:srgbClr val="FFFFFF"/>
                </a:solidFill>
                <a:latin typeface="Calibri" pitchFamily="34" charset="0"/>
                <a:ea typeface="Calibri" pitchFamily="34" charset="-122"/>
                <a:cs typeface="Calibri" pitchFamily="34" charset="-120"/>
              </a:rPr>
              <a:t>Formulation &amp; Submission of BRNS Research Projects</a:t>
            </a:r>
            <a:endParaRPr lang="en-US" sz="2933" dirty="0"/>
          </a:p>
        </p:txBody>
      </p:sp>
      <p:sp>
        <p:nvSpPr>
          <p:cNvPr id="5" name="Text 3"/>
          <p:cNvSpPr/>
          <p:nvPr/>
        </p:nvSpPr>
        <p:spPr>
          <a:xfrm>
            <a:off x="365760" y="6644640"/>
            <a:ext cx="8534400" cy="207264"/>
          </a:xfrm>
          <a:prstGeom prst="rect">
            <a:avLst/>
          </a:prstGeom>
          <a:noFill/>
          <a:ln/>
        </p:spPr>
        <p:txBody>
          <a:bodyPr wrap="square" lIns="0" tIns="0" rIns="0" bIns="0" rtlCol="0" anchor="ctr"/>
          <a:lstStyle/>
          <a:p>
            <a:r>
              <a:rPr lang="en-US" sz="1000" dirty="0">
                <a:solidFill>
                  <a:srgbClr val="6B7A99"/>
                </a:solidFill>
                <a:latin typeface="Calibri" pitchFamily="34" charset="0"/>
                <a:ea typeface="Calibri" pitchFamily="34" charset="-122"/>
                <a:cs typeface="Calibri" pitchFamily="34" charset="-120"/>
              </a:rPr>
              <a:t>Board of Research in Nuclear Sciences | Department of Atomic Energy</a:t>
            </a:r>
            <a:endParaRPr lang="en-US" sz="1000" dirty="0"/>
          </a:p>
        </p:txBody>
      </p:sp>
      <p:sp>
        <p:nvSpPr>
          <p:cNvPr id="6" name="Text 4"/>
          <p:cNvSpPr/>
          <p:nvPr/>
        </p:nvSpPr>
        <p:spPr>
          <a:xfrm>
            <a:off x="11216640" y="6559296"/>
            <a:ext cx="731520" cy="292608"/>
          </a:xfrm>
          <a:prstGeom prst="rect">
            <a:avLst/>
          </a:prstGeom>
          <a:noFill/>
          <a:ln/>
        </p:spPr>
        <p:txBody>
          <a:bodyPr wrap="square" lIns="0" tIns="0" rIns="0" bIns="0" rtlCol="0" anchor="ctr"/>
          <a:lstStyle/>
          <a:p>
            <a:pPr algn="r"/>
            <a:r>
              <a:rPr lang="en-US" sz="1067" dirty="0">
                <a:solidFill>
                  <a:srgbClr val="6B7A99"/>
                </a:solidFill>
                <a:latin typeface="Calibri" pitchFamily="34" charset="0"/>
                <a:ea typeface="Calibri" pitchFamily="34" charset="-122"/>
                <a:cs typeface="Calibri" pitchFamily="34" charset="-120"/>
              </a:rPr>
              <a:t>15</a:t>
            </a:r>
            <a:endParaRPr lang="en-US" sz="1067" dirty="0"/>
          </a:p>
        </p:txBody>
      </p:sp>
      <p:sp>
        <p:nvSpPr>
          <p:cNvPr id="7" name="Shape 5"/>
          <p:cNvSpPr/>
          <p:nvPr/>
        </p:nvSpPr>
        <p:spPr>
          <a:xfrm>
            <a:off x="365760" y="1341120"/>
            <a:ext cx="4267200" cy="3901440"/>
          </a:xfrm>
          <a:prstGeom prst="rect">
            <a:avLst/>
          </a:prstGeom>
          <a:solidFill>
            <a:srgbClr val="0D2B52"/>
          </a:solidFill>
          <a:ln w="6350">
            <a:solidFill>
              <a:srgbClr val="DDE3EE"/>
            </a:solidFill>
            <a:prstDash val="solid"/>
          </a:ln>
          <a:effectLst>
            <a:outerShdw blurRad="101600" dist="38100" dir="2700000" algn="bl" rotWithShape="0">
              <a:srgbClr val="000000">
                <a:alpha val="13000"/>
              </a:srgbClr>
            </a:outerShdw>
          </a:effectLst>
        </p:spPr>
      </p:sp>
      <p:sp>
        <p:nvSpPr>
          <p:cNvPr id="8" name="Text 6"/>
          <p:cNvSpPr/>
          <p:nvPr/>
        </p:nvSpPr>
        <p:spPr>
          <a:xfrm>
            <a:off x="426720" y="1463040"/>
            <a:ext cx="4145280" cy="609600"/>
          </a:xfrm>
          <a:prstGeom prst="rect">
            <a:avLst/>
          </a:prstGeom>
          <a:noFill/>
          <a:ln/>
        </p:spPr>
        <p:txBody>
          <a:bodyPr wrap="square" lIns="0" tIns="0" rIns="0" bIns="0" rtlCol="0" anchor="ctr"/>
          <a:lstStyle/>
          <a:p>
            <a:pPr algn="ctr"/>
            <a:r>
              <a:rPr lang="en-US" sz="1867" b="1" dirty="0">
                <a:solidFill>
                  <a:srgbClr val="E8A317"/>
                </a:solidFill>
                <a:latin typeface="Calibri" pitchFamily="34" charset="0"/>
                <a:ea typeface="Calibri" pitchFamily="34" charset="-122"/>
                <a:cs typeface="Calibri" pitchFamily="34" charset="-120"/>
              </a:rPr>
              <a:t>Principal Investigator (PI)</a:t>
            </a:r>
            <a:endParaRPr lang="en-US" sz="1867" dirty="0"/>
          </a:p>
        </p:txBody>
      </p:sp>
      <p:sp>
        <p:nvSpPr>
          <p:cNvPr id="9" name="Text 7"/>
          <p:cNvSpPr/>
          <p:nvPr/>
        </p:nvSpPr>
        <p:spPr>
          <a:xfrm>
            <a:off x="426720" y="2097024"/>
            <a:ext cx="4145280" cy="670560"/>
          </a:xfrm>
          <a:prstGeom prst="rect">
            <a:avLst/>
          </a:prstGeom>
          <a:noFill/>
          <a:ln/>
        </p:spPr>
        <p:txBody>
          <a:bodyPr wrap="square" lIns="0" tIns="0" rIns="0" bIns="0" rtlCol="0" anchor="ctr"/>
          <a:lstStyle/>
          <a:p>
            <a:pPr algn="ctr"/>
            <a:r>
              <a:rPr lang="en-US" sz="1467" dirty="0">
                <a:solidFill>
                  <a:srgbClr val="DDE3EE"/>
                </a:solidFill>
                <a:latin typeface="Calibri" pitchFamily="34" charset="0"/>
                <a:ea typeface="Calibri" pitchFamily="34" charset="-122"/>
                <a:cs typeface="Calibri" pitchFamily="34" charset="-120"/>
              </a:rPr>
              <a:t>Non-DAE Research Institution</a:t>
            </a:r>
            <a:endParaRPr lang="en-US" sz="1467" dirty="0"/>
          </a:p>
          <a:p>
            <a:pPr algn="ctr"/>
            <a:r>
              <a:rPr lang="en-US" sz="1467" dirty="0">
                <a:solidFill>
                  <a:srgbClr val="DDE3EE"/>
                </a:solidFill>
                <a:latin typeface="Calibri" pitchFamily="34" charset="0"/>
                <a:ea typeface="Calibri" pitchFamily="34" charset="-122"/>
                <a:cs typeface="Calibri" pitchFamily="34" charset="-120"/>
              </a:rPr>
              <a:t>or University</a:t>
            </a:r>
            <a:endParaRPr lang="en-US" sz="1467" dirty="0"/>
          </a:p>
        </p:txBody>
      </p:sp>
      <p:sp>
        <p:nvSpPr>
          <p:cNvPr id="10" name="Shape 8"/>
          <p:cNvSpPr/>
          <p:nvPr/>
        </p:nvSpPr>
        <p:spPr>
          <a:xfrm>
            <a:off x="731520" y="2865120"/>
            <a:ext cx="3535680" cy="0"/>
          </a:xfrm>
          <a:prstGeom prst="line">
            <a:avLst/>
          </a:prstGeom>
          <a:noFill/>
          <a:ln w="6350">
            <a:solidFill>
              <a:srgbClr val="FBC847"/>
            </a:solidFill>
            <a:prstDash val="solid"/>
          </a:ln>
        </p:spPr>
      </p:sp>
      <p:sp>
        <p:nvSpPr>
          <p:cNvPr id="11" name="Text 9"/>
          <p:cNvSpPr/>
          <p:nvPr/>
        </p:nvSpPr>
        <p:spPr>
          <a:xfrm>
            <a:off x="609600" y="2987040"/>
            <a:ext cx="3901440" cy="2072640"/>
          </a:xfrm>
          <a:prstGeom prst="rect">
            <a:avLst/>
          </a:prstGeom>
          <a:noFill/>
          <a:ln/>
        </p:spPr>
        <p:txBody>
          <a:bodyPr wrap="square" rtlCol="0" anchor="ctr"/>
          <a:lstStyle/>
          <a:p>
            <a:pPr marL="457189" indent="-457189">
              <a:buSzPct val="100000"/>
              <a:buChar char="•"/>
            </a:pPr>
            <a:r>
              <a:rPr lang="en-US" sz="1467" dirty="0">
                <a:solidFill>
                  <a:srgbClr val="DDE3EE"/>
                </a:solidFill>
                <a:latin typeface="Calibri" pitchFamily="34" charset="0"/>
                <a:ea typeface="Calibri" pitchFamily="34" charset="-122"/>
                <a:cs typeface="Calibri" pitchFamily="34" charset="-120"/>
              </a:rPr>
              <a:t>Formulates research proposal</a:t>
            </a:r>
            <a:endParaRPr lang="en-US" sz="1467" dirty="0"/>
          </a:p>
          <a:p>
            <a:pPr marL="457189" indent="-457189">
              <a:buSzPct val="100000"/>
              <a:buChar char="•"/>
            </a:pPr>
            <a:r>
              <a:rPr lang="en-US" sz="1467" dirty="0">
                <a:solidFill>
                  <a:srgbClr val="DDE3EE"/>
                </a:solidFill>
                <a:latin typeface="Calibri" pitchFamily="34" charset="0"/>
                <a:ea typeface="Calibri" pitchFamily="34" charset="-122"/>
                <a:cs typeface="Calibri" pitchFamily="34" charset="-120"/>
              </a:rPr>
              <a:t>Provides scientific expertise</a:t>
            </a:r>
            <a:endParaRPr lang="en-US" sz="1467" dirty="0"/>
          </a:p>
          <a:p>
            <a:pPr marL="457189" indent="-457189">
              <a:buSzPct val="100000"/>
              <a:buChar char="•"/>
            </a:pPr>
            <a:r>
              <a:rPr lang="en-US" sz="1467" dirty="0">
                <a:solidFill>
                  <a:srgbClr val="DDE3EE"/>
                </a:solidFill>
                <a:latin typeface="Calibri" pitchFamily="34" charset="0"/>
                <a:ea typeface="Calibri" pitchFamily="34" charset="-122"/>
                <a:cs typeface="Calibri" pitchFamily="34" charset="-120"/>
              </a:rPr>
              <a:t>Manages JRF/SRF staff</a:t>
            </a:r>
            <a:endParaRPr lang="en-US" sz="1467" dirty="0"/>
          </a:p>
        </p:txBody>
      </p:sp>
      <p:sp>
        <p:nvSpPr>
          <p:cNvPr id="12" name="Shape 10"/>
          <p:cNvSpPr/>
          <p:nvPr/>
        </p:nvSpPr>
        <p:spPr>
          <a:xfrm>
            <a:off x="4815840" y="3108960"/>
            <a:ext cx="1645920" cy="426720"/>
          </a:xfrm>
          <a:prstGeom prst="rect">
            <a:avLst/>
          </a:prstGeom>
          <a:solidFill>
            <a:srgbClr val="E8A317"/>
          </a:solidFill>
          <a:ln w="12700">
            <a:solidFill>
              <a:srgbClr val="E8A317"/>
            </a:solidFill>
            <a:prstDash val="solid"/>
          </a:ln>
        </p:spPr>
      </p:sp>
      <p:sp>
        <p:nvSpPr>
          <p:cNvPr id="13" name="Text 11"/>
          <p:cNvSpPr/>
          <p:nvPr/>
        </p:nvSpPr>
        <p:spPr>
          <a:xfrm>
            <a:off x="4815840" y="3108960"/>
            <a:ext cx="1645920" cy="426720"/>
          </a:xfrm>
          <a:prstGeom prst="rect">
            <a:avLst/>
          </a:prstGeom>
          <a:noFill/>
          <a:ln/>
        </p:spPr>
        <p:txBody>
          <a:bodyPr wrap="square" lIns="0" tIns="0" rIns="0" bIns="0" rtlCol="0" anchor="ctr"/>
          <a:lstStyle/>
          <a:p>
            <a:pPr algn="ctr"/>
            <a:r>
              <a:rPr lang="en-US" sz="1200" b="1" dirty="0">
                <a:solidFill>
                  <a:srgbClr val="0D2B52"/>
                </a:solidFill>
                <a:latin typeface="Calibri" pitchFamily="34" charset="0"/>
                <a:ea typeface="Calibri" pitchFamily="34" charset="-122"/>
                <a:cs typeface="Calibri" pitchFamily="34" charset="-120"/>
              </a:rPr>
              <a:t>Joint Proposal</a:t>
            </a:r>
            <a:endParaRPr lang="en-US" sz="1200" dirty="0"/>
          </a:p>
        </p:txBody>
      </p:sp>
      <p:sp>
        <p:nvSpPr>
          <p:cNvPr id="14" name="Shape 12"/>
          <p:cNvSpPr/>
          <p:nvPr/>
        </p:nvSpPr>
        <p:spPr>
          <a:xfrm>
            <a:off x="6644640" y="1341120"/>
            <a:ext cx="4267200" cy="3901440"/>
          </a:xfrm>
          <a:prstGeom prst="rect">
            <a:avLst/>
          </a:prstGeom>
          <a:solidFill>
            <a:srgbClr val="1E5091"/>
          </a:solidFill>
          <a:ln w="6350">
            <a:solidFill>
              <a:srgbClr val="DDE3EE"/>
            </a:solidFill>
            <a:prstDash val="solid"/>
          </a:ln>
          <a:effectLst>
            <a:outerShdw blurRad="101600" dist="38100" dir="2700000" algn="bl" rotWithShape="0">
              <a:srgbClr val="000000">
                <a:alpha val="13000"/>
              </a:srgbClr>
            </a:outerShdw>
          </a:effectLst>
        </p:spPr>
      </p:sp>
      <p:sp>
        <p:nvSpPr>
          <p:cNvPr id="15" name="Text 13"/>
          <p:cNvSpPr/>
          <p:nvPr/>
        </p:nvSpPr>
        <p:spPr>
          <a:xfrm>
            <a:off x="6705600" y="1463040"/>
            <a:ext cx="4145280" cy="609600"/>
          </a:xfrm>
          <a:prstGeom prst="rect">
            <a:avLst/>
          </a:prstGeom>
          <a:noFill/>
          <a:ln/>
        </p:spPr>
        <p:txBody>
          <a:bodyPr wrap="square" lIns="0" tIns="0" rIns="0" bIns="0" rtlCol="0" anchor="ctr"/>
          <a:lstStyle/>
          <a:p>
            <a:pPr algn="ctr"/>
            <a:r>
              <a:rPr lang="en-US" sz="1867" b="1" dirty="0">
                <a:solidFill>
                  <a:srgbClr val="FBC847"/>
                </a:solidFill>
                <a:latin typeface="Calibri" pitchFamily="34" charset="0"/>
                <a:ea typeface="Calibri" pitchFamily="34" charset="-122"/>
                <a:cs typeface="Calibri" pitchFamily="34" charset="-120"/>
              </a:rPr>
              <a:t>Principal Collaborator (PC)</a:t>
            </a:r>
            <a:endParaRPr lang="en-US" sz="1867" dirty="0"/>
          </a:p>
        </p:txBody>
      </p:sp>
      <p:sp>
        <p:nvSpPr>
          <p:cNvPr id="16" name="Text 14"/>
          <p:cNvSpPr/>
          <p:nvPr/>
        </p:nvSpPr>
        <p:spPr>
          <a:xfrm>
            <a:off x="6705600" y="2097024"/>
            <a:ext cx="4145280" cy="670560"/>
          </a:xfrm>
          <a:prstGeom prst="rect">
            <a:avLst/>
          </a:prstGeom>
          <a:noFill/>
          <a:ln/>
        </p:spPr>
        <p:txBody>
          <a:bodyPr wrap="square" lIns="0" tIns="0" rIns="0" bIns="0" rtlCol="0" anchor="ctr"/>
          <a:lstStyle/>
          <a:p>
            <a:pPr algn="ctr"/>
            <a:r>
              <a:rPr lang="en-US" sz="1467" dirty="0">
                <a:solidFill>
                  <a:srgbClr val="DDE3EE"/>
                </a:solidFill>
                <a:latin typeface="Calibri" pitchFamily="34" charset="0"/>
                <a:ea typeface="Calibri" pitchFamily="34" charset="-122"/>
                <a:cs typeface="Calibri" pitchFamily="34" charset="-120"/>
              </a:rPr>
              <a:t>DAE Units</a:t>
            </a:r>
            <a:endParaRPr lang="en-US" sz="1467" dirty="0"/>
          </a:p>
          <a:p>
            <a:pPr algn="ctr"/>
            <a:r>
              <a:rPr lang="en-US" sz="1467" dirty="0">
                <a:solidFill>
                  <a:srgbClr val="DDE3EE"/>
                </a:solidFill>
                <a:latin typeface="Calibri" pitchFamily="34" charset="0"/>
                <a:ea typeface="Calibri" pitchFamily="34" charset="-122"/>
                <a:cs typeface="Calibri" pitchFamily="34" charset="-120"/>
              </a:rPr>
              <a:t>(BARC, IGCAR, RRCAT etc.)</a:t>
            </a:r>
            <a:endParaRPr lang="en-US" sz="1467" dirty="0"/>
          </a:p>
        </p:txBody>
      </p:sp>
      <p:sp>
        <p:nvSpPr>
          <p:cNvPr id="17" name="Shape 15"/>
          <p:cNvSpPr/>
          <p:nvPr/>
        </p:nvSpPr>
        <p:spPr>
          <a:xfrm>
            <a:off x="6949440" y="2865120"/>
            <a:ext cx="3535680" cy="0"/>
          </a:xfrm>
          <a:prstGeom prst="line">
            <a:avLst/>
          </a:prstGeom>
          <a:noFill/>
          <a:ln w="6350">
            <a:solidFill>
              <a:srgbClr val="FBC847"/>
            </a:solidFill>
            <a:prstDash val="solid"/>
          </a:ln>
        </p:spPr>
      </p:sp>
      <p:sp>
        <p:nvSpPr>
          <p:cNvPr id="18" name="Text 16"/>
          <p:cNvSpPr/>
          <p:nvPr/>
        </p:nvSpPr>
        <p:spPr>
          <a:xfrm>
            <a:off x="6827520" y="2987040"/>
            <a:ext cx="3901440" cy="2072640"/>
          </a:xfrm>
          <a:prstGeom prst="rect">
            <a:avLst/>
          </a:prstGeom>
          <a:noFill/>
          <a:ln/>
        </p:spPr>
        <p:txBody>
          <a:bodyPr wrap="square" rtlCol="0" anchor="ctr"/>
          <a:lstStyle/>
          <a:p>
            <a:pPr marL="457189" indent="-457189">
              <a:buSzPct val="100000"/>
              <a:buChar char="•"/>
            </a:pPr>
            <a:r>
              <a:rPr lang="en-US" sz="1467" dirty="0">
                <a:solidFill>
                  <a:srgbClr val="DDE3EE"/>
                </a:solidFill>
                <a:latin typeface="Calibri" pitchFamily="34" charset="0"/>
                <a:ea typeface="Calibri" pitchFamily="34" charset="-122"/>
                <a:cs typeface="Calibri" pitchFamily="34" charset="-120"/>
              </a:rPr>
              <a:t>Provides DAE infrastructure</a:t>
            </a:r>
            <a:endParaRPr lang="en-US" sz="1467" dirty="0"/>
          </a:p>
          <a:p>
            <a:pPr marL="457189" indent="-457189">
              <a:buSzPct val="100000"/>
              <a:buChar char="•"/>
            </a:pPr>
            <a:r>
              <a:rPr lang="en-US" sz="1467" dirty="0">
                <a:solidFill>
                  <a:srgbClr val="DDE3EE"/>
                </a:solidFill>
                <a:latin typeface="Calibri" pitchFamily="34" charset="0"/>
                <a:ea typeface="Calibri" pitchFamily="34" charset="-122"/>
                <a:cs typeface="Calibri" pitchFamily="34" charset="-120"/>
              </a:rPr>
              <a:t>Technical collaboration</a:t>
            </a:r>
            <a:endParaRPr lang="en-US" sz="1467" dirty="0"/>
          </a:p>
          <a:p>
            <a:pPr marL="457189" indent="-457189">
              <a:buSzPct val="100000"/>
              <a:buChar char="•"/>
            </a:pPr>
            <a:r>
              <a:rPr lang="en-US" sz="1467" dirty="0">
                <a:solidFill>
                  <a:srgbClr val="DDE3EE"/>
                </a:solidFill>
                <a:latin typeface="Calibri" pitchFamily="34" charset="0"/>
                <a:ea typeface="Calibri" pitchFamily="34" charset="-122"/>
                <a:cs typeface="Calibri" pitchFamily="34" charset="-120"/>
              </a:rPr>
              <a:t>Relevant permissions from Department</a:t>
            </a:r>
            <a:endParaRPr lang="en-US" sz="1467" dirty="0"/>
          </a:p>
        </p:txBody>
      </p:sp>
      <p:sp>
        <p:nvSpPr>
          <p:cNvPr id="19" name="Shape 17"/>
          <p:cNvSpPr/>
          <p:nvPr/>
        </p:nvSpPr>
        <p:spPr>
          <a:xfrm>
            <a:off x="365760" y="5547360"/>
            <a:ext cx="11460480" cy="792480"/>
          </a:xfrm>
          <a:prstGeom prst="rect">
            <a:avLst/>
          </a:prstGeom>
          <a:solidFill>
            <a:srgbClr val="E8A317"/>
          </a:solidFill>
          <a:ln w="6350">
            <a:solidFill>
              <a:srgbClr val="DDE3EE"/>
            </a:solidFill>
            <a:prstDash val="solid"/>
          </a:ln>
          <a:effectLst>
            <a:outerShdw blurRad="101600" dist="38100" dir="2700000" algn="bl" rotWithShape="0">
              <a:srgbClr val="000000">
                <a:alpha val="13000"/>
              </a:srgbClr>
            </a:outerShdw>
          </a:effectLst>
        </p:spPr>
      </p:sp>
      <p:sp>
        <p:nvSpPr>
          <p:cNvPr id="20" name="Text 18"/>
          <p:cNvSpPr/>
          <p:nvPr/>
        </p:nvSpPr>
        <p:spPr>
          <a:xfrm>
            <a:off x="487680" y="5547360"/>
            <a:ext cx="11216640" cy="792480"/>
          </a:xfrm>
          <a:prstGeom prst="rect">
            <a:avLst/>
          </a:prstGeom>
          <a:noFill/>
          <a:ln/>
        </p:spPr>
        <p:txBody>
          <a:bodyPr wrap="square" lIns="0" tIns="0" rIns="0" bIns="0" rtlCol="0" anchor="ctr"/>
          <a:lstStyle/>
          <a:p>
            <a:pPr algn="ctr"/>
            <a:r>
              <a:rPr lang="en-US" sz="1867" b="1" dirty="0">
                <a:solidFill>
                  <a:srgbClr val="0D2B52"/>
                </a:solidFill>
                <a:latin typeface="Calibri" pitchFamily="34" charset="0"/>
                <a:ea typeface="Calibri" pitchFamily="34" charset="-122"/>
                <a:cs typeface="Calibri" pitchFamily="34" charset="-120"/>
              </a:rPr>
              <a:t>Online submission via BRNS Web Portal  |  www.brns.res.in</a:t>
            </a:r>
            <a:endParaRPr lang="en-US" sz="1867"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877824"/>
          </a:xfrm>
          <a:prstGeom prst="rect">
            <a:avLst/>
          </a:prstGeom>
          <a:solidFill>
            <a:srgbClr val="0D2B52"/>
          </a:solidFill>
          <a:ln w="12700">
            <a:solidFill>
              <a:srgbClr val="0D2B52"/>
            </a:solidFill>
            <a:prstDash val="solid"/>
          </a:ln>
        </p:spPr>
      </p:sp>
      <p:sp>
        <p:nvSpPr>
          <p:cNvPr id="3" name="Text 1"/>
          <p:cNvSpPr/>
          <p:nvPr/>
        </p:nvSpPr>
        <p:spPr>
          <a:xfrm>
            <a:off x="426720" y="0"/>
            <a:ext cx="10972800" cy="877824"/>
          </a:xfrm>
          <a:prstGeom prst="rect">
            <a:avLst/>
          </a:prstGeom>
          <a:noFill/>
          <a:ln/>
        </p:spPr>
        <p:txBody>
          <a:bodyPr wrap="square" lIns="0" tIns="0" rIns="0" bIns="0" rtlCol="0" anchor="ctr"/>
          <a:lstStyle/>
          <a:p>
            <a:r>
              <a:rPr lang="en-US" sz="2933" b="1" dirty="0">
                <a:solidFill>
                  <a:srgbClr val="FFFFFF"/>
                </a:solidFill>
                <a:latin typeface="Calibri" pitchFamily="34" charset="0"/>
                <a:ea typeface="Calibri" pitchFamily="34" charset="-122"/>
                <a:cs typeface="Calibri" pitchFamily="34" charset="-120"/>
              </a:rPr>
              <a:t>Co-ordinated Research Projects (CRP)</a:t>
            </a:r>
            <a:endParaRPr lang="en-US" sz="2933" dirty="0"/>
          </a:p>
        </p:txBody>
      </p:sp>
      <p:sp>
        <p:nvSpPr>
          <p:cNvPr id="5" name="Text 3"/>
          <p:cNvSpPr/>
          <p:nvPr/>
        </p:nvSpPr>
        <p:spPr>
          <a:xfrm>
            <a:off x="365760" y="6644640"/>
            <a:ext cx="8534400" cy="207264"/>
          </a:xfrm>
          <a:prstGeom prst="rect">
            <a:avLst/>
          </a:prstGeom>
          <a:noFill/>
          <a:ln/>
        </p:spPr>
        <p:txBody>
          <a:bodyPr wrap="square" lIns="0" tIns="0" rIns="0" bIns="0" rtlCol="0" anchor="ctr"/>
          <a:lstStyle/>
          <a:p>
            <a:r>
              <a:rPr lang="en-US" sz="1000" dirty="0">
                <a:solidFill>
                  <a:srgbClr val="6B7A99"/>
                </a:solidFill>
                <a:latin typeface="Calibri" pitchFamily="34" charset="0"/>
                <a:ea typeface="Calibri" pitchFamily="34" charset="-122"/>
                <a:cs typeface="Calibri" pitchFamily="34" charset="-120"/>
              </a:rPr>
              <a:t>Board of Research in Nuclear Sciences | Department of Atomic Energy</a:t>
            </a:r>
            <a:endParaRPr lang="en-US" sz="1000" dirty="0"/>
          </a:p>
        </p:txBody>
      </p:sp>
      <p:sp>
        <p:nvSpPr>
          <p:cNvPr id="6" name="Text 4"/>
          <p:cNvSpPr/>
          <p:nvPr/>
        </p:nvSpPr>
        <p:spPr>
          <a:xfrm>
            <a:off x="11216640" y="6559296"/>
            <a:ext cx="731520" cy="292608"/>
          </a:xfrm>
          <a:prstGeom prst="rect">
            <a:avLst/>
          </a:prstGeom>
          <a:noFill/>
          <a:ln/>
        </p:spPr>
        <p:txBody>
          <a:bodyPr wrap="square" lIns="0" tIns="0" rIns="0" bIns="0" rtlCol="0" anchor="ctr"/>
          <a:lstStyle/>
          <a:p>
            <a:pPr algn="r"/>
            <a:r>
              <a:rPr lang="en-US" sz="1067" dirty="0">
                <a:solidFill>
                  <a:srgbClr val="6B7A99"/>
                </a:solidFill>
                <a:latin typeface="Calibri" pitchFamily="34" charset="0"/>
                <a:ea typeface="Calibri" pitchFamily="34" charset="-122"/>
                <a:cs typeface="Calibri" pitchFamily="34" charset="-120"/>
              </a:rPr>
              <a:t>16</a:t>
            </a:r>
            <a:endParaRPr lang="en-US" sz="1067" dirty="0"/>
          </a:p>
        </p:txBody>
      </p:sp>
      <p:sp>
        <p:nvSpPr>
          <p:cNvPr id="7" name="Shape 5"/>
          <p:cNvSpPr/>
          <p:nvPr/>
        </p:nvSpPr>
        <p:spPr>
          <a:xfrm>
            <a:off x="365760" y="1121664"/>
            <a:ext cx="11460480" cy="3714105"/>
          </a:xfrm>
          <a:prstGeom prst="rect">
            <a:avLst/>
          </a:prstGeom>
          <a:solidFill>
            <a:srgbClr val="FFFFFF"/>
          </a:solidFill>
          <a:ln w="6350">
            <a:solidFill>
              <a:srgbClr val="DDE3EE"/>
            </a:solidFill>
            <a:prstDash val="solid"/>
          </a:ln>
          <a:effectLst>
            <a:outerShdw blurRad="101600" dist="38100" dir="2700000" algn="bl" rotWithShape="0">
              <a:srgbClr val="000000">
                <a:alpha val="13000"/>
              </a:srgbClr>
            </a:outerShdw>
          </a:effectLst>
        </p:spPr>
      </p:sp>
      <p:sp>
        <p:nvSpPr>
          <p:cNvPr id="8" name="Text 6"/>
          <p:cNvSpPr/>
          <p:nvPr/>
        </p:nvSpPr>
        <p:spPr>
          <a:xfrm>
            <a:off x="670560" y="1341120"/>
            <a:ext cx="10728960" cy="4913376"/>
          </a:xfrm>
          <a:prstGeom prst="rect">
            <a:avLst/>
          </a:prstGeom>
          <a:noFill/>
          <a:ln/>
        </p:spPr>
        <p:txBody>
          <a:bodyPr wrap="square" rtlCol="0" anchor="t"/>
          <a:lstStyle/>
          <a:p>
            <a:pPr>
              <a:spcAft>
                <a:spcPts val="800"/>
              </a:spcAft>
            </a:pPr>
            <a:r>
              <a:rPr lang="en-US" sz="2000" b="1" dirty="0">
                <a:solidFill>
                  <a:srgbClr val="1E5091"/>
                </a:solidFill>
                <a:latin typeface="Calibri" pitchFamily="34" charset="0"/>
                <a:ea typeface="Calibri" pitchFamily="34" charset="-122"/>
                <a:cs typeface="Calibri" pitchFamily="34" charset="-120"/>
              </a:rPr>
              <a:t>What is a CRP?</a:t>
            </a:r>
            <a:endParaRPr lang="en-US" sz="1867" dirty="0"/>
          </a:p>
          <a:p>
            <a:pPr marL="457189" indent="-457189">
              <a:spcAft>
                <a:spcPts val="533"/>
              </a:spcAft>
              <a:buSzPct val="100000"/>
              <a:buChar char="•"/>
            </a:pPr>
            <a:r>
              <a:rPr lang="en-US" sz="1867" dirty="0">
                <a:solidFill>
                  <a:srgbClr val="0D1F3C"/>
                </a:solidFill>
                <a:latin typeface="Calibri" pitchFamily="34" charset="0"/>
                <a:ea typeface="Calibri" pitchFamily="34" charset="-122"/>
                <a:cs typeface="Calibri" pitchFamily="34" charset="-120"/>
              </a:rPr>
              <a:t>May consist of multiple sub-projects across multiple institutions</a:t>
            </a:r>
            <a:endParaRPr lang="en-US" sz="1867" dirty="0"/>
          </a:p>
          <a:p>
            <a:pPr marL="457189" indent="-457189">
              <a:spcAft>
                <a:spcPts val="533"/>
              </a:spcAft>
              <a:buSzPct val="100000"/>
              <a:buChar char="•"/>
            </a:pPr>
            <a:r>
              <a:rPr lang="en-US" sz="1867" dirty="0">
                <a:solidFill>
                  <a:srgbClr val="0D1F3C"/>
                </a:solidFill>
                <a:latin typeface="Calibri" pitchFamily="34" charset="0"/>
                <a:ea typeface="Calibri" pitchFamily="34" charset="-122"/>
                <a:cs typeface="Calibri" pitchFamily="34" charset="-120"/>
              </a:rPr>
              <a:t>Project proposals should be jointly prepared by PIs and PCs</a:t>
            </a:r>
            <a:endParaRPr lang="en-US" sz="1867" dirty="0"/>
          </a:p>
          <a:p>
            <a:pPr marL="457189" indent="-457189">
              <a:spcAft>
                <a:spcPts val="533"/>
              </a:spcAft>
              <a:buSzPct val="100000"/>
              <a:buChar char="•"/>
            </a:pPr>
            <a:r>
              <a:rPr lang="en-US" sz="1867" dirty="0">
                <a:solidFill>
                  <a:srgbClr val="0D1F3C"/>
                </a:solidFill>
                <a:latin typeface="Calibri" pitchFamily="34" charset="0"/>
                <a:ea typeface="Calibri" pitchFamily="34" charset="-122"/>
                <a:cs typeface="Calibri" pitchFamily="34" charset="-120"/>
              </a:rPr>
              <a:t>Collective merit of all sub-projects is reviewed together</a:t>
            </a:r>
            <a:endParaRPr lang="en-US" sz="1867" dirty="0"/>
          </a:p>
          <a:p>
            <a:pPr>
              <a:spcAft>
                <a:spcPts val="800"/>
              </a:spcAft>
            </a:pPr>
            <a:r>
              <a:rPr lang="en-US" sz="2000" b="1" dirty="0">
                <a:solidFill>
                  <a:srgbClr val="1E5091"/>
                </a:solidFill>
                <a:latin typeface="Calibri" pitchFamily="34" charset="0"/>
                <a:ea typeface="Calibri" pitchFamily="34" charset="-122"/>
                <a:cs typeface="Calibri" pitchFamily="34" charset="-120"/>
              </a:rPr>
              <a:t>Process &amp; Budget</a:t>
            </a:r>
            <a:endParaRPr lang="en-US" sz="1867" dirty="0"/>
          </a:p>
          <a:p>
            <a:pPr marL="457189" indent="-457189">
              <a:spcAft>
                <a:spcPts val="533"/>
              </a:spcAft>
              <a:buSzPct val="100000"/>
              <a:buChar char="•"/>
            </a:pPr>
            <a:r>
              <a:rPr lang="en-US" sz="1867" dirty="0">
                <a:solidFill>
                  <a:srgbClr val="0D1F3C"/>
                </a:solidFill>
                <a:latin typeface="Calibri" pitchFamily="34" charset="0"/>
                <a:ea typeface="Calibri" pitchFamily="34" charset="-122"/>
                <a:cs typeface="Calibri" pitchFamily="34" charset="-120"/>
              </a:rPr>
              <a:t>Announced topics are published on the BRNS website</a:t>
            </a:r>
            <a:endParaRPr lang="en-US" sz="1867" dirty="0"/>
          </a:p>
          <a:p>
            <a:pPr marL="457189" indent="-457189">
              <a:spcAft>
                <a:spcPts val="533"/>
              </a:spcAft>
              <a:buSzPct val="100000"/>
              <a:buChar char="•"/>
            </a:pPr>
            <a:r>
              <a:rPr lang="en-US" sz="1867" dirty="0">
                <a:solidFill>
                  <a:srgbClr val="0D1F3C"/>
                </a:solidFill>
                <a:latin typeface="Calibri" pitchFamily="34" charset="0"/>
                <a:ea typeface="Calibri" pitchFamily="34" charset="-122"/>
                <a:cs typeface="Calibri" pitchFamily="34" charset="-120"/>
              </a:rPr>
              <a:t>Budget: Up to Rs. 2 Crore per CRP</a:t>
            </a:r>
            <a:endParaRPr lang="en-US" sz="1867" dirty="0"/>
          </a:p>
          <a:p>
            <a:pPr marL="457189" indent="-457189">
              <a:spcAft>
                <a:spcPts val="533"/>
              </a:spcAft>
              <a:buSzPct val="100000"/>
              <a:buChar char="•"/>
            </a:pPr>
            <a:r>
              <a:rPr lang="en-US" sz="1867" dirty="0">
                <a:solidFill>
                  <a:srgbClr val="0D1F3C"/>
                </a:solidFill>
                <a:latin typeface="Calibri" pitchFamily="34" charset="0"/>
                <a:ea typeface="Calibri" pitchFamily="34" charset="-122"/>
                <a:cs typeface="Calibri" pitchFamily="34" charset="-120"/>
              </a:rPr>
              <a:t>Institutions are encouraged to form inter-disciplinary consortia</a:t>
            </a:r>
            <a:endParaRPr lang="en-US" sz="1867"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50228" y="676656"/>
            <a:ext cx="9601200" cy="777240"/>
          </a:xfrm>
          <a:prstGeom prst="rect">
            <a:avLst/>
          </a:prstGeom>
          <a:noFill/>
          <a:ln/>
        </p:spPr>
        <p:txBody>
          <a:bodyPr wrap="square" lIns="0" tIns="0" rIns="0" bIns="0" rtlCol="0" anchor="ctr"/>
          <a:lstStyle/>
          <a:p>
            <a:r>
              <a:rPr lang="en-US" sz="3000" b="1" dirty="0">
                <a:solidFill>
                  <a:srgbClr val="1B2A4A"/>
                </a:solidFill>
                <a:latin typeface="Cambria" pitchFamily="34" charset="0"/>
                <a:ea typeface="Cambria" pitchFamily="34" charset="-122"/>
                <a:cs typeface="Cambria" pitchFamily="34" charset="-120"/>
              </a:rPr>
              <a:t>DAE’s Mandate in Materials Research</a:t>
            </a:r>
            <a:endParaRPr lang="en-US" sz="3000" dirty="0"/>
          </a:p>
        </p:txBody>
      </p:sp>
      <p:sp>
        <p:nvSpPr>
          <p:cNvPr id="4" name="Text 2"/>
          <p:cNvSpPr/>
          <p:nvPr/>
        </p:nvSpPr>
        <p:spPr>
          <a:xfrm>
            <a:off x="540504" y="1755648"/>
            <a:ext cx="10424160" cy="548640"/>
          </a:xfrm>
          <a:prstGeom prst="rect">
            <a:avLst/>
          </a:prstGeom>
          <a:noFill/>
          <a:ln/>
        </p:spPr>
        <p:txBody>
          <a:bodyPr wrap="square" lIns="0" tIns="0" rIns="0" bIns="0" rtlCol="0" anchor="ctr"/>
          <a:lstStyle/>
          <a:p>
            <a:r>
              <a:rPr lang="en-US" sz="1400" dirty="0">
                <a:solidFill>
                  <a:srgbClr val="394454"/>
                </a:solidFill>
                <a:latin typeface="Calibri" pitchFamily="34" charset="0"/>
                <a:ea typeface="Calibri" pitchFamily="34" charset="-122"/>
                <a:cs typeface="Calibri" pitchFamily="34" charset="-120"/>
              </a:rPr>
              <a:t>DAE's materials mandate spans structural, fuel-cycle, and functional materials.</a:t>
            </a:r>
            <a:endParaRPr lang="en-US" sz="1400" dirty="0"/>
          </a:p>
        </p:txBody>
      </p:sp>
      <p:sp>
        <p:nvSpPr>
          <p:cNvPr id="5" name="Shape 3"/>
          <p:cNvSpPr/>
          <p:nvPr/>
        </p:nvSpPr>
        <p:spPr>
          <a:xfrm>
            <a:off x="550228" y="2606040"/>
            <a:ext cx="1993392" cy="3063240"/>
          </a:xfrm>
          <a:prstGeom prst="roundRect">
            <a:avLst>
              <a:gd name="adj" fmla="val 3670"/>
            </a:avLst>
          </a:prstGeom>
          <a:solidFill>
            <a:srgbClr val="FFFFFF"/>
          </a:solidFill>
          <a:ln w="12700">
            <a:solidFill>
              <a:srgbClr val="E3E6EC"/>
            </a:solidFill>
            <a:prstDash val="solid"/>
          </a:ln>
          <a:effectLst>
            <a:outerShdw blurRad="76200" dist="25400" dir="5400000" algn="bl" rotWithShape="0">
              <a:srgbClr val="121B30">
                <a:alpha val="18000"/>
              </a:srgbClr>
            </a:outerShdw>
          </a:effectLst>
        </p:spPr>
      </p:sp>
      <p:pic>
        <p:nvPicPr>
          <p:cNvPr id="7" name="Image 0" descr="/home/claude/matres_deck/icons/bank_white.png"/>
          <p:cNvPicPr>
            <a:picLocks noChangeAspect="1"/>
          </p:cNvPicPr>
          <p:nvPr/>
        </p:nvPicPr>
        <p:blipFill>
          <a:blip r:embed="rId3"/>
          <a:stretch>
            <a:fillRect/>
          </a:stretch>
        </p:blipFill>
        <p:spPr>
          <a:xfrm>
            <a:off x="1316495" y="3175711"/>
            <a:ext cx="460858" cy="460858"/>
          </a:xfrm>
          <a:prstGeom prst="rect">
            <a:avLst/>
          </a:prstGeom>
        </p:spPr>
      </p:pic>
      <p:sp>
        <p:nvSpPr>
          <p:cNvPr id="8" name="Text 5"/>
          <p:cNvSpPr/>
          <p:nvPr/>
        </p:nvSpPr>
        <p:spPr>
          <a:xfrm>
            <a:off x="659956" y="4069080"/>
            <a:ext cx="1773936" cy="365760"/>
          </a:xfrm>
          <a:prstGeom prst="rect">
            <a:avLst/>
          </a:prstGeom>
          <a:noFill/>
          <a:ln/>
        </p:spPr>
        <p:txBody>
          <a:bodyPr wrap="square" lIns="0" tIns="0" rIns="0" bIns="0" rtlCol="0" anchor="ctr"/>
          <a:lstStyle/>
          <a:p>
            <a:pPr algn="ctr"/>
            <a:r>
              <a:rPr lang="en-US" sz="1600" b="1" dirty="0">
                <a:solidFill>
                  <a:srgbClr val="1B2A4A"/>
                </a:solidFill>
                <a:latin typeface="Cambria" pitchFamily="34" charset="0"/>
                <a:ea typeface="Cambria" pitchFamily="34" charset="-122"/>
                <a:cs typeface="Cambria" pitchFamily="34" charset="-120"/>
              </a:rPr>
              <a:t>BARC</a:t>
            </a:r>
            <a:endParaRPr lang="en-US" sz="1600" dirty="0"/>
          </a:p>
        </p:txBody>
      </p:sp>
      <p:sp>
        <p:nvSpPr>
          <p:cNvPr id="9" name="Text 6"/>
          <p:cNvSpPr/>
          <p:nvPr/>
        </p:nvSpPr>
        <p:spPr>
          <a:xfrm>
            <a:off x="696532" y="4480560"/>
            <a:ext cx="1700784" cy="1097280"/>
          </a:xfrm>
          <a:prstGeom prst="rect">
            <a:avLst/>
          </a:prstGeom>
          <a:noFill/>
          <a:ln/>
        </p:spPr>
        <p:txBody>
          <a:bodyPr wrap="square" lIns="0" tIns="0" rIns="0" bIns="0" rtlCol="0" anchor="t"/>
          <a:lstStyle/>
          <a:p>
            <a:pPr algn="ctr"/>
            <a:r>
              <a:rPr lang="en-US" sz="1050" dirty="0">
                <a:solidFill>
                  <a:srgbClr val="788093"/>
                </a:solidFill>
                <a:latin typeface="Calibri" pitchFamily="34" charset="0"/>
                <a:ea typeface="Calibri" pitchFamily="34" charset="-122"/>
                <a:cs typeface="Calibri" pitchFamily="34" charset="-120"/>
              </a:rPr>
              <a:t>Fuel, structural &amp; corrosion-resistant materials</a:t>
            </a:r>
            <a:endParaRPr lang="en-US" sz="1050" dirty="0"/>
          </a:p>
        </p:txBody>
      </p:sp>
      <p:sp>
        <p:nvSpPr>
          <p:cNvPr id="10" name="Shape 7"/>
          <p:cNvSpPr/>
          <p:nvPr/>
        </p:nvSpPr>
        <p:spPr>
          <a:xfrm>
            <a:off x="2717356" y="2606040"/>
            <a:ext cx="1993392" cy="3063240"/>
          </a:xfrm>
          <a:prstGeom prst="roundRect">
            <a:avLst>
              <a:gd name="adj" fmla="val 3670"/>
            </a:avLst>
          </a:prstGeom>
          <a:solidFill>
            <a:srgbClr val="FFFFFF"/>
          </a:solidFill>
          <a:ln w="12700">
            <a:solidFill>
              <a:srgbClr val="E3E6EC"/>
            </a:solidFill>
            <a:prstDash val="solid"/>
          </a:ln>
          <a:effectLst>
            <a:outerShdw blurRad="76200" dist="25400" dir="5400000" algn="bl" rotWithShape="0">
              <a:srgbClr val="121B30">
                <a:alpha val="18000"/>
              </a:srgbClr>
            </a:outerShdw>
          </a:effectLst>
        </p:spPr>
      </p:sp>
      <p:pic>
        <p:nvPicPr>
          <p:cNvPr id="12" name="Image 1" descr="/home/claude/matres_deck/icons/reactor_white.png"/>
          <p:cNvPicPr>
            <a:picLocks noChangeAspect="1"/>
          </p:cNvPicPr>
          <p:nvPr/>
        </p:nvPicPr>
        <p:blipFill>
          <a:blip r:embed="rId4"/>
          <a:stretch>
            <a:fillRect/>
          </a:stretch>
        </p:blipFill>
        <p:spPr>
          <a:xfrm>
            <a:off x="3483623" y="3175711"/>
            <a:ext cx="460858" cy="460858"/>
          </a:xfrm>
          <a:prstGeom prst="rect">
            <a:avLst/>
          </a:prstGeom>
        </p:spPr>
      </p:pic>
      <p:sp>
        <p:nvSpPr>
          <p:cNvPr id="13" name="Text 9"/>
          <p:cNvSpPr/>
          <p:nvPr/>
        </p:nvSpPr>
        <p:spPr>
          <a:xfrm>
            <a:off x="2827084" y="4069080"/>
            <a:ext cx="1773936" cy="365760"/>
          </a:xfrm>
          <a:prstGeom prst="rect">
            <a:avLst/>
          </a:prstGeom>
          <a:noFill/>
          <a:ln/>
        </p:spPr>
        <p:txBody>
          <a:bodyPr wrap="square" lIns="0" tIns="0" rIns="0" bIns="0" rtlCol="0" anchor="ctr"/>
          <a:lstStyle/>
          <a:p>
            <a:pPr algn="ctr"/>
            <a:r>
              <a:rPr lang="en-US" sz="1600" b="1" dirty="0">
                <a:solidFill>
                  <a:srgbClr val="1B2A4A"/>
                </a:solidFill>
                <a:latin typeface="Cambria" pitchFamily="34" charset="0"/>
                <a:ea typeface="Cambria" pitchFamily="34" charset="-122"/>
                <a:cs typeface="Cambria" pitchFamily="34" charset="-120"/>
              </a:rPr>
              <a:t>IGCAR</a:t>
            </a:r>
            <a:endParaRPr lang="en-US" sz="1600" dirty="0"/>
          </a:p>
        </p:txBody>
      </p:sp>
      <p:sp>
        <p:nvSpPr>
          <p:cNvPr id="14" name="Text 10"/>
          <p:cNvSpPr/>
          <p:nvPr/>
        </p:nvSpPr>
        <p:spPr>
          <a:xfrm>
            <a:off x="2863660" y="4480560"/>
            <a:ext cx="1700784" cy="1097280"/>
          </a:xfrm>
          <a:prstGeom prst="rect">
            <a:avLst/>
          </a:prstGeom>
          <a:noFill/>
          <a:ln/>
        </p:spPr>
        <p:txBody>
          <a:bodyPr wrap="square" lIns="0" tIns="0" rIns="0" bIns="0" rtlCol="0" anchor="t"/>
          <a:lstStyle/>
          <a:p>
            <a:pPr algn="ctr"/>
            <a:r>
              <a:rPr lang="en-US" sz="1050" dirty="0">
                <a:solidFill>
                  <a:srgbClr val="788093"/>
                </a:solidFill>
                <a:latin typeface="Calibri" pitchFamily="34" charset="0"/>
                <a:ea typeface="Calibri" pitchFamily="34" charset="-122"/>
                <a:cs typeface="Calibri" pitchFamily="34" charset="-120"/>
              </a:rPr>
              <a:t>Fast-reactor structural materials, sodium technology</a:t>
            </a:r>
            <a:endParaRPr lang="en-US" sz="1050" dirty="0"/>
          </a:p>
        </p:txBody>
      </p:sp>
      <p:sp>
        <p:nvSpPr>
          <p:cNvPr id="15" name="Shape 11"/>
          <p:cNvSpPr/>
          <p:nvPr/>
        </p:nvSpPr>
        <p:spPr>
          <a:xfrm>
            <a:off x="4884484" y="2606040"/>
            <a:ext cx="1993392" cy="3063240"/>
          </a:xfrm>
          <a:prstGeom prst="roundRect">
            <a:avLst>
              <a:gd name="adj" fmla="val 3670"/>
            </a:avLst>
          </a:prstGeom>
          <a:solidFill>
            <a:srgbClr val="FFFFFF"/>
          </a:solidFill>
          <a:ln w="12700">
            <a:solidFill>
              <a:srgbClr val="E3E6EC"/>
            </a:solidFill>
            <a:prstDash val="solid"/>
          </a:ln>
          <a:effectLst>
            <a:outerShdw blurRad="76200" dist="25400" dir="5400000" algn="bl" rotWithShape="0">
              <a:srgbClr val="121B30">
                <a:alpha val="18000"/>
              </a:srgbClr>
            </a:outerShdw>
          </a:effectLst>
        </p:spPr>
      </p:sp>
      <p:pic>
        <p:nvPicPr>
          <p:cNvPr id="17" name="Image 2" descr="/home/claude/matres_deck/icons/flask_white.png"/>
          <p:cNvPicPr>
            <a:picLocks noChangeAspect="1"/>
          </p:cNvPicPr>
          <p:nvPr/>
        </p:nvPicPr>
        <p:blipFill>
          <a:blip r:embed="rId5"/>
          <a:stretch>
            <a:fillRect/>
          </a:stretch>
        </p:blipFill>
        <p:spPr>
          <a:xfrm>
            <a:off x="5650751" y="3175711"/>
            <a:ext cx="460858" cy="460858"/>
          </a:xfrm>
          <a:prstGeom prst="rect">
            <a:avLst/>
          </a:prstGeom>
        </p:spPr>
      </p:pic>
      <p:sp>
        <p:nvSpPr>
          <p:cNvPr id="18" name="Text 13"/>
          <p:cNvSpPr/>
          <p:nvPr/>
        </p:nvSpPr>
        <p:spPr>
          <a:xfrm>
            <a:off x="4994212" y="4069080"/>
            <a:ext cx="1773936" cy="365760"/>
          </a:xfrm>
          <a:prstGeom prst="rect">
            <a:avLst/>
          </a:prstGeom>
          <a:noFill/>
          <a:ln/>
        </p:spPr>
        <p:txBody>
          <a:bodyPr wrap="square" lIns="0" tIns="0" rIns="0" bIns="0" rtlCol="0" anchor="ctr"/>
          <a:lstStyle/>
          <a:p>
            <a:pPr algn="ctr"/>
            <a:r>
              <a:rPr lang="en-US" sz="1600" b="1" dirty="0">
                <a:solidFill>
                  <a:srgbClr val="1B2A4A"/>
                </a:solidFill>
                <a:latin typeface="Cambria" pitchFamily="34" charset="0"/>
                <a:ea typeface="Cambria" pitchFamily="34" charset="-122"/>
                <a:cs typeface="Cambria" pitchFamily="34" charset="-120"/>
              </a:rPr>
              <a:t>RRCAT</a:t>
            </a:r>
            <a:endParaRPr lang="en-US" sz="1600" dirty="0"/>
          </a:p>
        </p:txBody>
      </p:sp>
      <p:sp>
        <p:nvSpPr>
          <p:cNvPr id="19" name="Text 14"/>
          <p:cNvSpPr/>
          <p:nvPr/>
        </p:nvSpPr>
        <p:spPr>
          <a:xfrm>
            <a:off x="5030788" y="4480560"/>
            <a:ext cx="1700784" cy="1097280"/>
          </a:xfrm>
          <a:prstGeom prst="rect">
            <a:avLst/>
          </a:prstGeom>
          <a:noFill/>
          <a:ln/>
        </p:spPr>
        <p:txBody>
          <a:bodyPr wrap="square" lIns="0" tIns="0" rIns="0" bIns="0" rtlCol="0" anchor="t"/>
          <a:lstStyle/>
          <a:p>
            <a:pPr algn="ctr"/>
            <a:r>
              <a:rPr lang="en-US" sz="1050" dirty="0">
                <a:solidFill>
                  <a:srgbClr val="788093"/>
                </a:solidFill>
                <a:latin typeface="Calibri" pitchFamily="34" charset="0"/>
                <a:ea typeface="Calibri" pitchFamily="34" charset="-122"/>
                <a:cs typeface="Calibri" pitchFamily="34" charset="-120"/>
              </a:rPr>
              <a:t>Synchrotron &amp; laser-based materials characterization</a:t>
            </a:r>
            <a:endParaRPr lang="en-US" sz="1050" dirty="0"/>
          </a:p>
        </p:txBody>
      </p:sp>
      <p:sp>
        <p:nvSpPr>
          <p:cNvPr id="20" name="Shape 15"/>
          <p:cNvSpPr/>
          <p:nvPr/>
        </p:nvSpPr>
        <p:spPr>
          <a:xfrm>
            <a:off x="7051612" y="2606040"/>
            <a:ext cx="1993392" cy="3063240"/>
          </a:xfrm>
          <a:prstGeom prst="roundRect">
            <a:avLst>
              <a:gd name="adj" fmla="val 3670"/>
            </a:avLst>
          </a:prstGeom>
          <a:solidFill>
            <a:srgbClr val="FFFFFF"/>
          </a:solidFill>
          <a:ln w="12700">
            <a:solidFill>
              <a:srgbClr val="E3E6EC"/>
            </a:solidFill>
            <a:prstDash val="solid"/>
          </a:ln>
          <a:effectLst>
            <a:outerShdw blurRad="76200" dist="25400" dir="5400000" algn="bl" rotWithShape="0">
              <a:srgbClr val="121B30">
                <a:alpha val="18000"/>
              </a:srgbClr>
            </a:outerShdw>
          </a:effectLst>
        </p:spPr>
      </p:sp>
      <p:pic>
        <p:nvPicPr>
          <p:cNvPr id="22" name="Image 3" descr="/home/claude/matres_deck/icons/layers_white.png"/>
          <p:cNvPicPr>
            <a:picLocks noChangeAspect="1"/>
          </p:cNvPicPr>
          <p:nvPr/>
        </p:nvPicPr>
        <p:blipFill>
          <a:blip r:embed="rId6"/>
          <a:stretch>
            <a:fillRect/>
          </a:stretch>
        </p:blipFill>
        <p:spPr>
          <a:xfrm>
            <a:off x="7817879" y="3175711"/>
            <a:ext cx="460858" cy="460858"/>
          </a:xfrm>
          <a:prstGeom prst="rect">
            <a:avLst/>
          </a:prstGeom>
        </p:spPr>
      </p:pic>
      <p:sp>
        <p:nvSpPr>
          <p:cNvPr id="23" name="Text 17"/>
          <p:cNvSpPr/>
          <p:nvPr/>
        </p:nvSpPr>
        <p:spPr>
          <a:xfrm>
            <a:off x="7161340" y="4069080"/>
            <a:ext cx="1773936" cy="365760"/>
          </a:xfrm>
          <a:prstGeom prst="rect">
            <a:avLst/>
          </a:prstGeom>
          <a:noFill/>
          <a:ln/>
        </p:spPr>
        <p:txBody>
          <a:bodyPr wrap="square" lIns="0" tIns="0" rIns="0" bIns="0" rtlCol="0" anchor="ctr"/>
          <a:lstStyle/>
          <a:p>
            <a:pPr algn="ctr"/>
            <a:r>
              <a:rPr lang="en-US" sz="1600" b="1" dirty="0">
                <a:solidFill>
                  <a:srgbClr val="1B2A4A"/>
                </a:solidFill>
                <a:latin typeface="Cambria" pitchFamily="34" charset="0"/>
                <a:ea typeface="Cambria" pitchFamily="34" charset="-122"/>
                <a:cs typeface="Cambria" pitchFamily="34" charset="-120"/>
              </a:rPr>
              <a:t>NFC</a:t>
            </a:r>
            <a:endParaRPr lang="en-US" sz="1600" dirty="0"/>
          </a:p>
        </p:txBody>
      </p:sp>
      <p:sp>
        <p:nvSpPr>
          <p:cNvPr id="24" name="Text 18"/>
          <p:cNvSpPr/>
          <p:nvPr/>
        </p:nvSpPr>
        <p:spPr>
          <a:xfrm>
            <a:off x="7197916" y="4480560"/>
            <a:ext cx="1700784" cy="1097280"/>
          </a:xfrm>
          <a:prstGeom prst="rect">
            <a:avLst/>
          </a:prstGeom>
          <a:noFill/>
          <a:ln/>
        </p:spPr>
        <p:txBody>
          <a:bodyPr wrap="square" lIns="0" tIns="0" rIns="0" bIns="0" rtlCol="0" anchor="t"/>
          <a:lstStyle/>
          <a:p>
            <a:pPr algn="ctr"/>
            <a:r>
              <a:rPr lang="en-US" sz="1050" dirty="0">
                <a:solidFill>
                  <a:srgbClr val="788093"/>
                </a:solidFill>
                <a:latin typeface="Calibri" pitchFamily="34" charset="0"/>
                <a:ea typeface="Calibri" pitchFamily="34" charset="-122"/>
                <a:cs typeface="Calibri" pitchFamily="34" charset="-120"/>
              </a:rPr>
              <a:t>Nuclear fuel &amp; structural component fabrication</a:t>
            </a:r>
            <a:endParaRPr lang="en-US" sz="1050" dirty="0"/>
          </a:p>
        </p:txBody>
      </p:sp>
      <p:sp>
        <p:nvSpPr>
          <p:cNvPr id="25" name="Shape 19"/>
          <p:cNvSpPr/>
          <p:nvPr/>
        </p:nvSpPr>
        <p:spPr>
          <a:xfrm>
            <a:off x="9218740" y="2606040"/>
            <a:ext cx="1993392" cy="3063240"/>
          </a:xfrm>
          <a:prstGeom prst="roundRect">
            <a:avLst>
              <a:gd name="adj" fmla="val 3670"/>
            </a:avLst>
          </a:prstGeom>
          <a:solidFill>
            <a:srgbClr val="FFFFFF"/>
          </a:solidFill>
          <a:ln w="12700">
            <a:solidFill>
              <a:srgbClr val="E3E6EC"/>
            </a:solidFill>
            <a:prstDash val="solid"/>
          </a:ln>
          <a:effectLst>
            <a:outerShdw blurRad="76200" dist="25400" dir="5400000" algn="bl" rotWithShape="0">
              <a:srgbClr val="121B30">
                <a:alpha val="18000"/>
              </a:srgbClr>
            </a:outerShdw>
          </a:effectLst>
        </p:spPr>
      </p:sp>
      <p:pic>
        <p:nvPicPr>
          <p:cNvPr id="27" name="Image 4" descr="/home/claude/matres_deck/icons/link_white.png"/>
          <p:cNvPicPr>
            <a:picLocks noChangeAspect="1"/>
          </p:cNvPicPr>
          <p:nvPr/>
        </p:nvPicPr>
        <p:blipFill>
          <a:blip r:embed="rId7"/>
          <a:stretch>
            <a:fillRect/>
          </a:stretch>
        </p:blipFill>
        <p:spPr>
          <a:xfrm>
            <a:off x="9985007" y="3175711"/>
            <a:ext cx="460858" cy="460858"/>
          </a:xfrm>
          <a:prstGeom prst="rect">
            <a:avLst/>
          </a:prstGeom>
        </p:spPr>
      </p:pic>
      <p:sp>
        <p:nvSpPr>
          <p:cNvPr id="28" name="Text 21"/>
          <p:cNvSpPr/>
          <p:nvPr/>
        </p:nvSpPr>
        <p:spPr>
          <a:xfrm>
            <a:off x="9328468" y="4069080"/>
            <a:ext cx="1773936" cy="365760"/>
          </a:xfrm>
          <a:prstGeom prst="rect">
            <a:avLst/>
          </a:prstGeom>
          <a:noFill/>
          <a:ln/>
        </p:spPr>
        <p:txBody>
          <a:bodyPr wrap="square" lIns="0" tIns="0" rIns="0" bIns="0" rtlCol="0" anchor="ctr"/>
          <a:lstStyle/>
          <a:p>
            <a:pPr algn="ctr"/>
            <a:r>
              <a:rPr lang="en-US" sz="1600" b="1" dirty="0">
                <a:solidFill>
                  <a:srgbClr val="1B2A4A"/>
                </a:solidFill>
                <a:latin typeface="Cambria" pitchFamily="34" charset="0"/>
                <a:ea typeface="Cambria" pitchFamily="34" charset="-122"/>
                <a:cs typeface="Cambria" pitchFamily="34" charset="-120"/>
              </a:rPr>
              <a:t>IPR</a:t>
            </a:r>
            <a:endParaRPr lang="en-US" sz="1600" dirty="0"/>
          </a:p>
        </p:txBody>
      </p:sp>
      <p:sp>
        <p:nvSpPr>
          <p:cNvPr id="29" name="Text 22"/>
          <p:cNvSpPr/>
          <p:nvPr/>
        </p:nvSpPr>
        <p:spPr>
          <a:xfrm>
            <a:off x="9365044" y="4480560"/>
            <a:ext cx="1700784" cy="1097280"/>
          </a:xfrm>
          <a:prstGeom prst="rect">
            <a:avLst/>
          </a:prstGeom>
          <a:noFill/>
          <a:ln/>
        </p:spPr>
        <p:txBody>
          <a:bodyPr wrap="square" lIns="0" tIns="0" rIns="0" bIns="0" rtlCol="0" anchor="t"/>
          <a:lstStyle/>
          <a:p>
            <a:pPr algn="ctr"/>
            <a:r>
              <a:rPr lang="en-US" sz="1050" dirty="0">
                <a:solidFill>
                  <a:srgbClr val="788093"/>
                </a:solidFill>
                <a:latin typeface="Calibri" pitchFamily="34" charset="0"/>
                <a:ea typeface="Calibri" pitchFamily="34" charset="-122"/>
                <a:cs typeface="Calibri" pitchFamily="34" charset="-120"/>
              </a:rPr>
              <a:t>Materials for fusion based reactors</a:t>
            </a:r>
            <a:endParaRPr lang="en-US" sz="1050" dirty="0"/>
          </a:p>
        </p:txBody>
      </p:sp>
      <p:pic>
        <p:nvPicPr>
          <p:cNvPr id="32" name="Picture 31">
            <a:extLst>
              <a:ext uri="{FF2B5EF4-FFF2-40B4-BE49-F238E27FC236}">
                <a16:creationId xmlns:a16="http://schemas.microsoft.com/office/drawing/2014/main" id="{848B9670-4E0E-7DE1-5A4C-BCEE2B94DA24}"/>
              </a:ext>
            </a:extLst>
          </p:cNvPr>
          <p:cNvPicPr>
            <a:picLocks noChangeAspect="1"/>
          </p:cNvPicPr>
          <p:nvPr/>
        </p:nvPicPr>
        <p:blipFill rotWithShape="1">
          <a:blip r:embed="rId8"/>
          <a:srcRect l="23125" t="5950" r="28413" b="22877"/>
          <a:stretch/>
        </p:blipFill>
        <p:spPr>
          <a:xfrm>
            <a:off x="1027794" y="2909374"/>
            <a:ext cx="1038259" cy="993531"/>
          </a:xfrm>
          <a:prstGeom prst="rect">
            <a:avLst/>
          </a:prstGeom>
        </p:spPr>
      </p:pic>
      <p:pic>
        <p:nvPicPr>
          <p:cNvPr id="36" name="Picture 35">
            <a:extLst>
              <a:ext uri="{FF2B5EF4-FFF2-40B4-BE49-F238E27FC236}">
                <a16:creationId xmlns:a16="http://schemas.microsoft.com/office/drawing/2014/main" id="{D88BEFEA-EFA3-62D2-088A-ABD26E2997A5}"/>
              </a:ext>
            </a:extLst>
          </p:cNvPr>
          <p:cNvPicPr>
            <a:picLocks noChangeAspect="1"/>
          </p:cNvPicPr>
          <p:nvPr/>
        </p:nvPicPr>
        <p:blipFill>
          <a:blip r:embed="rId9"/>
          <a:stretch>
            <a:fillRect/>
          </a:stretch>
        </p:blipFill>
        <p:spPr>
          <a:xfrm>
            <a:off x="3182993" y="2902705"/>
            <a:ext cx="1063692" cy="1069411"/>
          </a:xfrm>
          <a:prstGeom prst="rect">
            <a:avLst/>
          </a:prstGeom>
        </p:spPr>
      </p:pic>
      <p:pic>
        <p:nvPicPr>
          <p:cNvPr id="38" name="Picture 37">
            <a:extLst>
              <a:ext uri="{FF2B5EF4-FFF2-40B4-BE49-F238E27FC236}">
                <a16:creationId xmlns:a16="http://schemas.microsoft.com/office/drawing/2014/main" id="{99434680-68D8-8B28-3F11-1940EF1C6B4A}"/>
              </a:ext>
            </a:extLst>
          </p:cNvPr>
          <p:cNvPicPr>
            <a:picLocks noChangeAspect="1"/>
          </p:cNvPicPr>
          <p:nvPr/>
        </p:nvPicPr>
        <p:blipFill>
          <a:blip r:embed="rId10"/>
          <a:stretch>
            <a:fillRect/>
          </a:stretch>
        </p:blipFill>
        <p:spPr>
          <a:xfrm>
            <a:off x="5357400" y="2909374"/>
            <a:ext cx="1071563" cy="1066800"/>
          </a:xfrm>
          <a:prstGeom prst="rect">
            <a:avLst/>
          </a:prstGeom>
        </p:spPr>
      </p:pic>
      <p:pic>
        <p:nvPicPr>
          <p:cNvPr id="40" name="Picture 39">
            <a:extLst>
              <a:ext uri="{FF2B5EF4-FFF2-40B4-BE49-F238E27FC236}">
                <a16:creationId xmlns:a16="http://schemas.microsoft.com/office/drawing/2014/main" id="{ED39ACCD-2348-86C1-3C7F-5978D7BE851B}"/>
              </a:ext>
            </a:extLst>
          </p:cNvPr>
          <p:cNvPicPr>
            <a:picLocks noChangeAspect="1"/>
          </p:cNvPicPr>
          <p:nvPr/>
        </p:nvPicPr>
        <p:blipFill rotWithShape="1">
          <a:blip r:embed="rId11"/>
          <a:srcRect l="22257" t="3538" r="20914" b="2923"/>
          <a:stretch/>
        </p:blipFill>
        <p:spPr>
          <a:xfrm>
            <a:off x="7543503" y="2916936"/>
            <a:ext cx="1068460" cy="1055180"/>
          </a:xfrm>
          <a:prstGeom prst="rect">
            <a:avLst/>
          </a:prstGeom>
        </p:spPr>
      </p:pic>
      <p:pic>
        <p:nvPicPr>
          <p:cNvPr id="42" name="Picture 41">
            <a:extLst>
              <a:ext uri="{FF2B5EF4-FFF2-40B4-BE49-F238E27FC236}">
                <a16:creationId xmlns:a16="http://schemas.microsoft.com/office/drawing/2014/main" id="{6B80D91C-6E30-72C5-F3E2-4490404DCA5B}"/>
              </a:ext>
            </a:extLst>
          </p:cNvPr>
          <p:cNvPicPr>
            <a:picLocks noChangeAspect="1"/>
          </p:cNvPicPr>
          <p:nvPr/>
        </p:nvPicPr>
        <p:blipFill rotWithShape="1">
          <a:blip r:embed="rId12"/>
          <a:srcRect l="25287" t="9518" r="24185" b="9072"/>
          <a:stretch/>
        </p:blipFill>
        <p:spPr>
          <a:xfrm>
            <a:off x="9687664" y="2937246"/>
            <a:ext cx="1087017" cy="983507"/>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50228" y="658368"/>
            <a:ext cx="11155680" cy="640080"/>
          </a:xfrm>
          <a:prstGeom prst="rect">
            <a:avLst/>
          </a:prstGeom>
          <a:noFill/>
          <a:ln/>
        </p:spPr>
        <p:txBody>
          <a:bodyPr wrap="square" lIns="0" tIns="0" rIns="0" bIns="0" rtlCol="0" anchor="ctr"/>
          <a:lstStyle/>
          <a:p>
            <a:r>
              <a:rPr lang="en-US" sz="2600" b="1" dirty="0">
                <a:solidFill>
                  <a:srgbClr val="1B2A4A"/>
                </a:solidFill>
                <a:latin typeface="Cambria" pitchFamily="34" charset="0"/>
                <a:ea typeface="Cambria" pitchFamily="34" charset="-122"/>
                <a:cs typeface="Cambria" pitchFamily="34" charset="-120"/>
              </a:rPr>
              <a:t>Emerging Reactor Concepts: Materials Development Gap Areas</a:t>
            </a:r>
            <a:endParaRPr lang="en-US" sz="2600" dirty="0"/>
          </a:p>
        </p:txBody>
      </p:sp>
      <p:graphicFrame>
        <p:nvGraphicFramePr>
          <p:cNvPr id="5" name="Table 0"/>
          <p:cNvGraphicFramePr>
            <a:graphicFrameLocks noGrp="1"/>
          </p:cNvGraphicFramePr>
          <p:nvPr/>
        </p:nvGraphicFramePr>
        <p:xfrm>
          <a:off x="550228" y="1783080"/>
          <a:ext cx="11091672" cy="4297680"/>
        </p:xfrm>
        <a:graphic>
          <a:graphicData uri="http://schemas.openxmlformats.org/drawingml/2006/table">
            <a:tbl>
              <a:tblPr/>
              <a:tblGrid>
                <a:gridCol w="1600200">
                  <a:extLst>
                    <a:ext uri="{9D8B030D-6E8A-4147-A177-3AD203B41FA5}">
                      <a16:colId xmlns:a16="http://schemas.microsoft.com/office/drawing/2014/main" val="20000"/>
                    </a:ext>
                  </a:extLst>
                </a:gridCol>
                <a:gridCol w="3913632">
                  <a:extLst>
                    <a:ext uri="{9D8B030D-6E8A-4147-A177-3AD203B41FA5}">
                      <a16:colId xmlns:a16="http://schemas.microsoft.com/office/drawing/2014/main" val="20001"/>
                    </a:ext>
                  </a:extLst>
                </a:gridCol>
                <a:gridCol w="5577840">
                  <a:extLst>
                    <a:ext uri="{9D8B030D-6E8A-4147-A177-3AD203B41FA5}">
                      <a16:colId xmlns:a16="http://schemas.microsoft.com/office/drawing/2014/main" val="20002"/>
                    </a:ext>
                  </a:extLst>
                </a:gridCol>
              </a:tblGrid>
              <a:tr h="457200">
                <a:tc>
                  <a:txBody>
                    <a:bodyPr/>
                    <a:lstStyle/>
                    <a:p>
                      <a:pPr marL="0" indent="0">
                        <a:buNone/>
                      </a:pPr>
                      <a:r>
                        <a:rPr lang="en-US" sz="1150" b="1" dirty="0">
                          <a:solidFill>
                            <a:srgbClr val="FFFFFF"/>
                          </a:solidFill>
                          <a:latin typeface="Calibri" pitchFamily="34" charset="0"/>
                          <a:ea typeface="Calibri" pitchFamily="34" charset="-122"/>
                          <a:cs typeface="Calibri" pitchFamily="34" charset="-120"/>
                        </a:rPr>
                        <a:t>Reactor Concept</a:t>
                      </a:r>
                      <a:endParaRPr lang="en-US" sz="1150" dirty="0">
                        <a:latin typeface="Calibri" charset="0"/>
                        <a:ea typeface="Calibri" charset="0"/>
                        <a:cs typeface="Calibri" charset="0"/>
                      </a:endParaRPr>
                    </a:p>
                  </a:txBody>
                  <a:tcPr marL="127000" marR="127000" marT="101600" marB="101600" anchor="ctr">
                    <a:lnL w="9525" cap="flat" cmpd="sng" algn="ctr">
                      <a:solidFill>
                        <a:srgbClr val="E3E6EC"/>
                      </a:solidFill>
                      <a:prstDash val="solid"/>
                      <a:round/>
                      <a:headEnd type="none" w="med" len="med"/>
                      <a:tailEnd type="none" w="med" len="med"/>
                    </a:lnL>
                    <a:lnR w="9525" cap="flat" cmpd="sng" algn="ctr">
                      <a:solidFill>
                        <a:srgbClr val="E3E6EC"/>
                      </a:solidFill>
                      <a:prstDash val="solid"/>
                      <a:round/>
                      <a:headEnd type="none" w="med" len="med"/>
                      <a:tailEnd type="none" w="med" len="med"/>
                    </a:lnR>
                    <a:lnT w="9525" cap="flat" cmpd="sng" algn="ctr">
                      <a:solidFill>
                        <a:srgbClr val="E3E6EC"/>
                      </a:solidFill>
                      <a:prstDash val="solid"/>
                      <a:round/>
                      <a:headEnd type="none" w="med" len="med"/>
                      <a:tailEnd type="none" w="med" len="med"/>
                    </a:lnT>
                    <a:lnB w="9525" cap="flat" cmpd="sng" algn="ctr">
                      <a:solidFill>
                        <a:srgbClr val="E3E6EC"/>
                      </a:solidFill>
                      <a:prstDash val="solid"/>
                      <a:round/>
                      <a:headEnd type="none" w="med" len="med"/>
                      <a:tailEnd type="none" w="med" len="med"/>
                    </a:lnB>
                    <a:solidFill>
                      <a:srgbClr val="1B2A4A"/>
                    </a:solidFill>
                  </a:tcPr>
                </a:tc>
                <a:tc>
                  <a:txBody>
                    <a:bodyPr/>
                    <a:lstStyle/>
                    <a:p>
                      <a:pPr marL="0" indent="0">
                        <a:buNone/>
                      </a:pPr>
                      <a:r>
                        <a:rPr lang="en-US" sz="1150" b="1" dirty="0">
                          <a:solidFill>
                            <a:srgbClr val="FFFFFF"/>
                          </a:solidFill>
                          <a:latin typeface="Calibri" pitchFamily="34" charset="0"/>
                          <a:ea typeface="Calibri" pitchFamily="34" charset="-122"/>
                          <a:cs typeface="Calibri" pitchFamily="34" charset="-120"/>
                        </a:rPr>
                        <a:t>What It Is</a:t>
                      </a:r>
                      <a:endParaRPr lang="en-US" sz="1150" dirty="0">
                        <a:latin typeface="Calibri" charset="0"/>
                        <a:ea typeface="Calibri" charset="0"/>
                        <a:cs typeface="Calibri" charset="0"/>
                      </a:endParaRPr>
                    </a:p>
                  </a:txBody>
                  <a:tcPr marL="127000" marR="127000" marT="101600" marB="101600" anchor="ctr">
                    <a:lnL w="9525" cap="flat" cmpd="sng" algn="ctr">
                      <a:solidFill>
                        <a:srgbClr val="E3E6EC"/>
                      </a:solidFill>
                      <a:prstDash val="solid"/>
                      <a:round/>
                      <a:headEnd type="none" w="med" len="med"/>
                      <a:tailEnd type="none" w="med" len="med"/>
                    </a:lnL>
                    <a:lnR w="9525" cap="flat" cmpd="sng" algn="ctr">
                      <a:solidFill>
                        <a:srgbClr val="E3E6EC"/>
                      </a:solidFill>
                      <a:prstDash val="solid"/>
                      <a:round/>
                      <a:headEnd type="none" w="med" len="med"/>
                      <a:tailEnd type="none" w="med" len="med"/>
                    </a:lnR>
                    <a:lnT w="9525" cap="flat" cmpd="sng" algn="ctr">
                      <a:solidFill>
                        <a:srgbClr val="E3E6EC"/>
                      </a:solidFill>
                      <a:prstDash val="solid"/>
                      <a:round/>
                      <a:headEnd type="none" w="med" len="med"/>
                      <a:tailEnd type="none" w="med" len="med"/>
                    </a:lnT>
                    <a:lnB w="9525" cap="flat" cmpd="sng" algn="ctr">
                      <a:solidFill>
                        <a:srgbClr val="E3E6EC"/>
                      </a:solidFill>
                      <a:prstDash val="solid"/>
                      <a:round/>
                      <a:headEnd type="none" w="med" len="med"/>
                      <a:tailEnd type="none" w="med" len="med"/>
                    </a:lnB>
                    <a:solidFill>
                      <a:srgbClr val="1B2A4A"/>
                    </a:solidFill>
                  </a:tcPr>
                </a:tc>
                <a:tc>
                  <a:txBody>
                    <a:bodyPr/>
                    <a:lstStyle/>
                    <a:p>
                      <a:pPr marL="0" indent="0">
                        <a:buNone/>
                      </a:pPr>
                      <a:r>
                        <a:rPr lang="en-US" sz="1150" b="1" dirty="0">
                          <a:solidFill>
                            <a:srgbClr val="FFFFFF"/>
                          </a:solidFill>
                          <a:latin typeface="Calibri" pitchFamily="34" charset="0"/>
                          <a:ea typeface="Calibri" pitchFamily="34" charset="-122"/>
                          <a:cs typeface="Calibri" pitchFamily="34" charset="-120"/>
                        </a:rPr>
                        <a:t>Key Materials Development Gap Areas</a:t>
                      </a:r>
                      <a:endParaRPr lang="en-US" sz="1150" dirty="0">
                        <a:latin typeface="Calibri" charset="0"/>
                        <a:ea typeface="Calibri" charset="0"/>
                        <a:cs typeface="Calibri" charset="0"/>
                      </a:endParaRPr>
                    </a:p>
                  </a:txBody>
                  <a:tcPr marL="127000" marR="127000" marT="101600" marB="101600" anchor="ctr">
                    <a:lnL w="9525" cap="flat" cmpd="sng" algn="ctr">
                      <a:solidFill>
                        <a:srgbClr val="E3E6EC"/>
                      </a:solidFill>
                      <a:prstDash val="solid"/>
                      <a:round/>
                      <a:headEnd type="none" w="med" len="med"/>
                      <a:tailEnd type="none" w="med" len="med"/>
                    </a:lnL>
                    <a:lnR w="9525" cap="flat" cmpd="sng" algn="ctr">
                      <a:solidFill>
                        <a:srgbClr val="E3E6EC"/>
                      </a:solidFill>
                      <a:prstDash val="solid"/>
                      <a:round/>
                      <a:headEnd type="none" w="med" len="med"/>
                      <a:tailEnd type="none" w="med" len="med"/>
                    </a:lnR>
                    <a:lnT w="9525" cap="flat" cmpd="sng" algn="ctr">
                      <a:solidFill>
                        <a:srgbClr val="E3E6EC"/>
                      </a:solidFill>
                      <a:prstDash val="solid"/>
                      <a:round/>
                      <a:headEnd type="none" w="med" len="med"/>
                      <a:tailEnd type="none" w="med" len="med"/>
                    </a:lnT>
                    <a:lnB w="9525" cap="flat" cmpd="sng" algn="ctr">
                      <a:solidFill>
                        <a:srgbClr val="E3E6EC"/>
                      </a:solidFill>
                      <a:prstDash val="solid"/>
                      <a:round/>
                      <a:headEnd type="none" w="med" len="med"/>
                      <a:tailEnd type="none" w="med" len="med"/>
                    </a:lnB>
                    <a:solidFill>
                      <a:srgbClr val="1B2A4A"/>
                    </a:solidFill>
                  </a:tcPr>
                </a:tc>
                <a:extLst>
                  <a:ext uri="{0D108BD9-81ED-4DB2-BD59-A6C34878D82A}">
                    <a16:rowId xmlns:a16="http://schemas.microsoft.com/office/drawing/2014/main" val="10000"/>
                  </a:ext>
                </a:extLst>
              </a:tr>
              <a:tr h="960120">
                <a:tc>
                  <a:txBody>
                    <a:bodyPr/>
                    <a:lstStyle/>
                    <a:p>
                      <a:pPr marL="0" indent="0">
                        <a:buNone/>
                      </a:pPr>
                      <a:r>
                        <a:rPr lang="en-US" sz="1150" b="1" dirty="0">
                          <a:solidFill>
                            <a:srgbClr val="1B2A4A"/>
                          </a:solidFill>
                          <a:latin typeface="Calibri" pitchFamily="34" charset="0"/>
                          <a:ea typeface="Calibri" pitchFamily="34" charset="-122"/>
                          <a:cs typeface="Calibri" pitchFamily="34" charset="-120"/>
                        </a:rPr>
                        <a:t>SMR / BSMR</a:t>
                      </a:r>
                      <a:endParaRPr lang="en-US" sz="1150" dirty="0">
                        <a:latin typeface="Calibri" charset="0"/>
                        <a:ea typeface="Calibri" charset="0"/>
                        <a:cs typeface="Calibri" charset="0"/>
                      </a:endParaRPr>
                    </a:p>
                  </a:txBody>
                  <a:tcPr marL="127000" marR="127000" marT="101600" marB="101600" anchor="ctr">
                    <a:lnL w="9525" cap="flat" cmpd="sng" algn="ctr">
                      <a:solidFill>
                        <a:srgbClr val="E3E6EC"/>
                      </a:solidFill>
                      <a:prstDash val="solid"/>
                      <a:round/>
                      <a:headEnd type="none" w="med" len="med"/>
                      <a:tailEnd type="none" w="med" len="med"/>
                    </a:lnL>
                    <a:lnR w="9525" cap="flat" cmpd="sng" algn="ctr">
                      <a:solidFill>
                        <a:srgbClr val="E3E6EC"/>
                      </a:solidFill>
                      <a:prstDash val="solid"/>
                      <a:round/>
                      <a:headEnd type="none" w="med" len="med"/>
                      <a:tailEnd type="none" w="med" len="med"/>
                    </a:lnR>
                    <a:lnT w="9525" cap="flat" cmpd="sng" algn="ctr">
                      <a:solidFill>
                        <a:srgbClr val="E3E6EC"/>
                      </a:solidFill>
                      <a:prstDash val="solid"/>
                      <a:round/>
                      <a:headEnd type="none" w="med" len="med"/>
                      <a:tailEnd type="none" w="med" len="med"/>
                    </a:lnT>
                    <a:lnB w="9525" cap="flat" cmpd="sng" algn="ctr">
                      <a:solidFill>
                        <a:srgbClr val="E3E6EC"/>
                      </a:solidFill>
                      <a:prstDash val="solid"/>
                      <a:round/>
                      <a:headEnd type="none" w="med" len="med"/>
                      <a:tailEnd type="none" w="med" len="med"/>
                    </a:lnB>
                    <a:solidFill>
                      <a:srgbClr val="FFFFFF"/>
                    </a:solidFill>
                  </a:tcPr>
                </a:tc>
                <a:tc>
                  <a:txBody>
                    <a:bodyPr/>
                    <a:lstStyle/>
                    <a:p>
                      <a:pPr marL="0" indent="0">
                        <a:buNone/>
                      </a:pPr>
                      <a:r>
                        <a:rPr lang="en-US" sz="1150" dirty="0">
                          <a:solidFill>
                            <a:srgbClr val="394454"/>
                          </a:solidFill>
                          <a:latin typeface="Calibri" pitchFamily="34" charset="0"/>
                          <a:ea typeface="Calibri" pitchFamily="34" charset="-122"/>
                          <a:cs typeface="Calibri" pitchFamily="34" charset="-120"/>
                        </a:rPr>
                        <a:t>Bharat Small Modular Reactor (~200 MWe, PHWR-derived) and a 55 MWe SMR, for captive and remote power</a:t>
                      </a:r>
                      <a:endParaRPr lang="en-US" sz="1150" dirty="0">
                        <a:latin typeface="Calibri" charset="0"/>
                        <a:ea typeface="Calibri" charset="0"/>
                        <a:cs typeface="Calibri" charset="0"/>
                      </a:endParaRPr>
                    </a:p>
                  </a:txBody>
                  <a:tcPr marL="127000" marR="127000" marT="101600" marB="101600" anchor="ctr">
                    <a:lnL w="9525" cap="flat" cmpd="sng" algn="ctr">
                      <a:solidFill>
                        <a:srgbClr val="E3E6EC"/>
                      </a:solidFill>
                      <a:prstDash val="solid"/>
                      <a:round/>
                      <a:headEnd type="none" w="med" len="med"/>
                      <a:tailEnd type="none" w="med" len="med"/>
                    </a:lnL>
                    <a:lnR w="9525" cap="flat" cmpd="sng" algn="ctr">
                      <a:solidFill>
                        <a:srgbClr val="E3E6EC"/>
                      </a:solidFill>
                      <a:prstDash val="solid"/>
                      <a:round/>
                      <a:headEnd type="none" w="med" len="med"/>
                      <a:tailEnd type="none" w="med" len="med"/>
                    </a:lnR>
                    <a:lnT w="9525" cap="flat" cmpd="sng" algn="ctr">
                      <a:solidFill>
                        <a:srgbClr val="E3E6EC"/>
                      </a:solidFill>
                      <a:prstDash val="solid"/>
                      <a:round/>
                      <a:headEnd type="none" w="med" len="med"/>
                      <a:tailEnd type="none" w="med" len="med"/>
                    </a:lnT>
                    <a:lnB w="9525" cap="flat" cmpd="sng" algn="ctr">
                      <a:solidFill>
                        <a:srgbClr val="E3E6EC"/>
                      </a:solidFill>
                      <a:prstDash val="solid"/>
                      <a:round/>
                      <a:headEnd type="none" w="med" len="med"/>
                      <a:tailEnd type="none" w="med" len="med"/>
                    </a:lnB>
                    <a:solidFill>
                      <a:srgbClr val="FFFFFF"/>
                    </a:solidFill>
                  </a:tcPr>
                </a:tc>
                <a:tc>
                  <a:txBody>
                    <a:bodyPr/>
                    <a:lstStyle/>
                    <a:p>
                      <a:pPr marL="0" indent="0">
                        <a:buNone/>
                      </a:pPr>
                      <a:r>
                        <a:rPr lang="en-US" sz="1150" dirty="0">
                          <a:solidFill>
                            <a:srgbClr val="394454"/>
                          </a:solidFill>
                          <a:latin typeface="Calibri" pitchFamily="34" charset="0"/>
                          <a:ea typeface="Calibri" pitchFamily="34" charset="-122"/>
                          <a:cs typeface="Calibri" pitchFamily="34" charset="-120"/>
                        </a:rPr>
                        <a:t>SEU-compatible accident-tolerant cladding; compact reactor-pressure-vessel forgings; factory-fabrication qualification protocols</a:t>
                      </a:r>
                      <a:endParaRPr lang="en-US" sz="1150" dirty="0">
                        <a:latin typeface="Calibri" charset="0"/>
                        <a:ea typeface="Calibri" charset="0"/>
                        <a:cs typeface="Calibri" charset="0"/>
                      </a:endParaRPr>
                    </a:p>
                  </a:txBody>
                  <a:tcPr marL="127000" marR="127000" marT="101600" marB="101600" anchor="ctr">
                    <a:lnL w="9525" cap="flat" cmpd="sng" algn="ctr">
                      <a:solidFill>
                        <a:srgbClr val="E3E6EC"/>
                      </a:solidFill>
                      <a:prstDash val="solid"/>
                      <a:round/>
                      <a:headEnd type="none" w="med" len="med"/>
                      <a:tailEnd type="none" w="med" len="med"/>
                    </a:lnL>
                    <a:lnR w="9525" cap="flat" cmpd="sng" algn="ctr">
                      <a:solidFill>
                        <a:srgbClr val="E3E6EC"/>
                      </a:solidFill>
                      <a:prstDash val="solid"/>
                      <a:round/>
                      <a:headEnd type="none" w="med" len="med"/>
                      <a:tailEnd type="none" w="med" len="med"/>
                    </a:lnR>
                    <a:lnT w="9525" cap="flat" cmpd="sng" algn="ctr">
                      <a:solidFill>
                        <a:srgbClr val="E3E6EC"/>
                      </a:solidFill>
                      <a:prstDash val="solid"/>
                      <a:round/>
                      <a:headEnd type="none" w="med" len="med"/>
                      <a:tailEnd type="none" w="med" len="med"/>
                    </a:lnT>
                    <a:lnB w="9525" cap="flat" cmpd="sng" algn="ctr">
                      <a:solidFill>
                        <a:srgbClr val="E3E6EC"/>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960120">
                <a:tc>
                  <a:txBody>
                    <a:bodyPr/>
                    <a:lstStyle/>
                    <a:p>
                      <a:pPr marL="0" indent="0">
                        <a:buNone/>
                      </a:pPr>
                      <a:r>
                        <a:rPr lang="en-US" sz="1150" b="1" dirty="0">
                          <a:solidFill>
                            <a:srgbClr val="1B2A4A"/>
                          </a:solidFill>
                          <a:latin typeface="Calibri" pitchFamily="34" charset="0"/>
                          <a:ea typeface="Calibri" pitchFamily="34" charset="-122"/>
                          <a:cs typeface="Calibri" pitchFamily="34" charset="-120"/>
                        </a:rPr>
                        <a:t>GCR (HTGCR)</a:t>
                      </a:r>
                      <a:endParaRPr lang="en-US" sz="1150" dirty="0">
                        <a:latin typeface="Calibri" charset="0"/>
                        <a:ea typeface="Calibri" charset="0"/>
                        <a:cs typeface="Calibri" charset="0"/>
                      </a:endParaRPr>
                    </a:p>
                  </a:txBody>
                  <a:tcPr marL="127000" marR="127000" marT="101600" marB="101600" anchor="ctr">
                    <a:lnL w="9525" cap="flat" cmpd="sng" algn="ctr">
                      <a:solidFill>
                        <a:srgbClr val="E3E6EC"/>
                      </a:solidFill>
                      <a:prstDash val="solid"/>
                      <a:round/>
                      <a:headEnd type="none" w="med" len="med"/>
                      <a:tailEnd type="none" w="med" len="med"/>
                    </a:lnL>
                    <a:lnR w="9525" cap="flat" cmpd="sng" algn="ctr">
                      <a:solidFill>
                        <a:srgbClr val="E3E6EC"/>
                      </a:solidFill>
                      <a:prstDash val="solid"/>
                      <a:round/>
                      <a:headEnd type="none" w="med" len="med"/>
                      <a:tailEnd type="none" w="med" len="med"/>
                    </a:lnR>
                    <a:lnT w="9525" cap="flat" cmpd="sng" algn="ctr">
                      <a:solidFill>
                        <a:srgbClr val="E3E6EC"/>
                      </a:solidFill>
                      <a:prstDash val="solid"/>
                      <a:round/>
                      <a:headEnd type="none" w="med" len="med"/>
                      <a:tailEnd type="none" w="med" len="med"/>
                    </a:lnT>
                    <a:lnB w="9525" cap="flat" cmpd="sng" algn="ctr">
                      <a:solidFill>
                        <a:srgbClr val="E3E6EC"/>
                      </a:solidFill>
                      <a:prstDash val="solid"/>
                      <a:round/>
                      <a:headEnd type="none" w="med" len="med"/>
                      <a:tailEnd type="none" w="med" len="med"/>
                    </a:lnB>
                    <a:solidFill>
                      <a:srgbClr val="EEF1F6"/>
                    </a:solidFill>
                  </a:tcPr>
                </a:tc>
                <a:tc>
                  <a:txBody>
                    <a:bodyPr/>
                    <a:lstStyle/>
                    <a:p>
                      <a:pPr marL="0" indent="0">
                        <a:buNone/>
                      </a:pPr>
                      <a:r>
                        <a:rPr lang="en-US" sz="1150" dirty="0">
                          <a:solidFill>
                            <a:srgbClr val="394454"/>
                          </a:solidFill>
                          <a:latin typeface="Calibri" pitchFamily="34" charset="0"/>
                          <a:ea typeface="Calibri" pitchFamily="34" charset="-122"/>
                          <a:cs typeface="Calibri" pitchFamily="34" charset="-120"/>
                        </a:rPr>
                        <a:t>~5 MWth high-temperature gas-cooled demonstrator, coupled to thermochemical hydrogen production</a:t>
                      </a:r>
                      <a:endParaRPr lang="en-US" sz="1150" dirty="0">
                        <a:latin typeface="Calibri" charset="0"/>
                        <a:ea typeface="Calibri" charset="0"/>
                        <a:cs typeface="Calibri" charset="0"/>
                      </a:endParaRPr>
                    </a:p>
                  </a:txBody>
                  <a:tcPr marL="127000" marR="127000" marT="101600" marB="101600" anchor="ctr">
                    <a:lnL w="9525" cap="flat" cmpd="sng" algn="ctr">
                      <a:solidFill>
                        <a:srgbClr val="E3E6EC"/>
                      </a:solidFill>
                      <a:prstDash val="solid"/>
                      <a:round/>
                      <a:headEnd type="none" w="med" len="med"/>
                      <a:tailEnd type="none" w="med" len="med"/>
                    </a:lnL>
                    <a:lnR w="9525" cap="flat" cmpd="sng" algn="ctr">
                      <a:solidFill>
                        <a:srgbClr val="E3E6EC"/>
                      </a:solidFill>
                      <a:prstDash val="solid"/>
                      <a:round/>
                      <a:headEnd type="none" w="med" len="med"/>
                      <a:tailEnd type="none" w="med" len="med"/>
                    </a:lnR>
                    <a:lnT w="9525" cap="flat" cmpd="sng" algn="ctr">
                      <a:solidFill>
                        <a:srgbClr val="E3E6EC"/>
                      </a:solidFill>
                      <a:prstDash val="solid"/>
                      <a:round/>
                      <a:headEnd type="none" w="med" len="med"/>
                      <a:tailEnd type="none" w="med" len="med"/>
                    </a:lnT>
                    <a:lnB w="9525" cap="flat" cmpd="sng" algn="ctr">
                      <a:solidFill>
                        <a:srgbClr val="E3E6EC"/>
                      </a:solidFill>
                      <a:prstDash val="solid"/>
                      <a:round/>
                      <a:headEnd type="none" w="med" len="med"/>
                      <a:tailEnd type="none" w="med" len="med"/>
                    </a:lnB>
                    <a:solidFill>
                      <a:srgbClr val="EEF1F6"/>
                    </a:solidFill>
                  </a:tcPr>
                </a:tc>
                <a:tc>
                  <a:txBody>
                    <a:bodyPr/>
                    <a:lstStyle/>
                    <a:p>
                      <a:pPr marL="0" indent="0">
                        <a:buNone/>
                      </a:pPr>
                      <a:r>
                        <a:rPr lang="en-US" sz="1150" dirty="0">
                          <a:solidFill>
                            <a:srgbClr val="394454"/>
                          </a:solidFill>
                          <a:latin typeface="Calibri" pitchFamily="34" charset="0"/>
                          <a:ea typeface="Calibri" pitchFamily="34" charset="-122"/>
                          <a:cs typeface="Calibri" pitchFamily="34" charset="-120"/>
                        </a:rPr>
                        <a:t>CO2 radiolysis &amp; radiation chemistry; high-temperature CO2–structural material compatibility; graphite fission-product retention</a:t>
                      </a:r>
                      <a:endParaRPr lang="en-US" sz="1150" dirty="0">
                        <a:latin typeface="Calibri" charset="0"/>
                        <a:ea typeface="Calibri" charset="0"/>
                        <a:cs typeface="Calibri" charset="0"/>
                      </a:endParaRPr>
                    </a:p>
                  </a:txBody>
                  <a:tcPr marL="127000" marR="127000" marT="101600" marB="101600" anchor="ctr">
                    <a:lnL w="9525" cap="flat" cmpd="sng" algn="ctr">
                      <a:solidFill>
                        <a:srgbClr val="E3E6EC"/>
                      </a:solidFill>
                      <a:prstDash val="solid"/>
                      <a:round/>
                      <a:headEnd type="none" w="med" len="med"/>
                      <a:tailEnd type="none" w="med" len="med"/>
                    </a:lnL>
                    <a:lnR w="9525" cap="flat" cmpd="sng" algn="ctr">
                      <a:solidFill>
                        <a:srgbClr val="E3E6EC"/>
                      </a:solidFill>
                      <a:prstDash val="solid"/>
                      <a:round/>
                      <a:headEnd type="none" w="med" len="med"/>
                      <a:tailEnd type="none" w="med" len="med"/>
                    </a:lnR>
                    <a:lnT w="9525" cap="flat" cmpd="sng" algn="ctr">
                      <a:solidFill>
                        <a:srgbClr val="E3E6EC"/>
                      </a:solidFill>
                      <a:prstDash val="solid"/>
                      <a:round/>
                      <a:headEnd type="none" w="med" len="med"/>
                      <a:tailEnd type="none" w="med" len="med"/>
                    </a:lnT>
                    <a:lnB w="9525" cap="flat" cmpd="sng" algn="ctr">
                      <a:solidFill>
                        <a:srgbClr val="E3E6EC"/>
                      </a:solidFill>
                      <a:prstDash val="solid"/>
                      <a:round/>
                      <a:headEnd type="none" w="med" len="med"/>
                      <a:tailEnd type="none" w="med" len="med"/>
                    </a:lnB>
                    <a:solidFill>
                      <a:srgbClr val="EEF1F6"/>
                    </a:solidFill>
                  </a:tcPr>
                </a:tc>
                <a:extLst>
                  <a:ext uri="{0D108BD9-81ED-4DB2-BD59-A6C34878D82A}">
                    <a16:rowId xmlns:a16="http://schemas.microsoft.com/office/drawing/2014/main" val="10002"/>
                  </a:ext>
                </a:extLst>
              </a:tr>
              <a:tr h="960120">
                <a:tc>
                  <a:txBody>
                    <a:bodyPr/>
                    <a:lstStyle/>
                    <a:p>
                      <a:pPr marL="0" indent="0">
                        <a:buNone/>
                      </a:pPr>
                      <a:r>
                        <a:rPr lang="en-US" sz="1150" b="1" dirty="0">
                          <a:solidFill>
                            <a:srgbClr val="1B2A4A"/>
                          </a:solidFill>
                          <a:latin typeface="Calibri" pitchFamily="34" charset="0"/>
                          <a:ea typeface="Calibri" pitchFamily="34" charset="-122"/>
                          <a:cs typeface="Calibri" pitchFamily="34" charset="-120"/>
                        </a:rPr>
                        <a:t>MSR (IMSR)</a:t>
                      </a:r>
                      <a:endParaRPr lang="en-US" sz="1150" dirty="0">
                        <a:latin typeface="Calibri" charset="0"/>
                        <a:ea typeface="Calibri" charset="0"/>
                        <a:cs typeface="Calibri" charset="0"/>
                      </a:endParaRPr>
                    </a:p>
                  </a:txBody>
                  <a:tcPr marL="127000" marR="127000" marT="101600" marB="101600" anchor="ctr">
                    <a:lnL w="9525" cap="flat" cmpd="sng" algn="ctr">
                      <a:solidFill>
                        <a:srgbClr val="E3E6EC"/>
                      </a:solidFill>
                      <a:prstDash val="solid"/>
                      <a:round/>
                      <a:headEnd type="none" w="med" len="med"/>
                      <a:tailEnd type="none" w="med" len="med"/>
                    </a:lnL>
                    <a:lnR w="9525" cap="flat" cmpd="sng" algn="ctr">
                      <a:solidFill>
                        <a:srgbClr val="E3E6EC"/>
                      </a:solidFill>
                      <a:prstDash val="solid"/>
                      <a:round/>
                      <a:headEnd type="none" w="med" len="med"/>
                      <a:tailEnd type="none" w="med" len="med"/>
                    </a:lnR>
                    <a:lnT w="9525" cap="flat" cmpd="sng" algn="ctr">
                      <a:solidFill>
                        <a:srgbClr val="E3E6EC"/>
                      </a:solidFill>
                      <a:prstDash val="solid"/>
                      <a:round/>
                      <a:headEnd type="none" w="med" len="med"/>
                      <a:tailEnd type="none" w="med" len="med"/>
                    </a:lnT>
                    <a:lnB w="9525" cap="flat" cmpd="sng" algn="ctr">
                      <a:solidFill>
                        <a:srgbClr val="E3E6EC"/>
                      </a:solidFill>
                      <a:prstDash val="solid"/>
                      <a:round/>
                      <a:headEnd type="none" w="med" len="med"/>
                      <a:tailEnd type="none" w="med" len="med"/>
                    </a:lnB>
                    <a:solidFill>
                      <a:srgbClr val="FFFFFF"/>
                    </a:solidFill>
                  </a:tcPr>
                </a:tc>
                <a:tc>
                  <a:txBody>
                    <a:bodyPr/>
                    <a:lstStyle/>
                    <a:p>
                      <a:pPr marL="0" indent="0">
                        <a:buNone/>
                      </a:pPr>
                      <a:r>
                        <a:rPr lang="en-US" sz="1150" dirty="0">
                          <a:solidFill>
                            <a:srgbClr val="394454"/>
                          </a:solidFill>
                          <a:latin typeface="Calibri" pitchFamily="34" charset="0"/>
                          <a:ea typeface="Calibri" pitchFamily="34" charset="-122"/>
                          <a:cs typeface="Calibri" pitchFamily="34" charset="-120"/>
                        </a:rPr>
                        <a:t>Indigenous molten salt reactor concept; alternative low-melting salt chemistries under evaluation</a:t>
                      </a:r>
                      <a:endParaRPr lang="en-US" sz="1150" dirty="0">
                        <a:latin typeface="Calibri" charset="0"/>
                        <a:ea typeface="Calibri" charset="0"/>
                        <a:cs typeface="Calibri" charset="0"/>
                      </a:endParaRPr>
                    </a:p>
                  </a:txBody>
                  <a:tcPr marL="127000" marR="127000" marT="101600" marB="101600" anchor="ctr">
                    <a:lnL w="9525" cap="flat" cmpd="sng" algn="ctr">
                      <a:solidFill>
                        <a:srgbClr val="E3E6EC"/>
                      </a:solidFill>
                      <a:prstDash val="solid"/>
                      <a:round/>
                      <a:headEnd type="none" w="med" len="med"/>
                      <a:tailEnd type="none" w="med" len="med"/>
                    </a:lnL>
                    <a:lnR w="9525" cap="flat" cmpd="sng" algn="ctr">
                      <a:solidFill>
                        <a:srgbClr val="E3E6EC"/>
                      </a:solidFill>
                      <a:prstDash val="solid"/>
                      <a:round/>
                      <a:headEnd type="none" w="med" len="med"/>
                      <a:tailEnd type="none" w="med" len="med"/>
                    </a:lnR>
                    <a:lnT w="9525" cap="flat" cmpd="sng" algn="ctr">
                      <a:solidFill>
                        <a:srgbClr val="E3E6EC"/>
                      </a:solidFill>
                      <a:prstDash val="solid"/>
                      <a:round/>
                      <a:headEnd type="none" w="med" len="med"/>
                      <a:tailEnd type="none" w="med" len="med"/>
                    </a:lnT>
                    <a:lnB w="9525" cap="flat" cmpd="sng" algn="ctr">
                      <a:solidFill>
                        <a:srgbClr val="E3E6EC"/>
                      </a:solidFill>
                      <a:prstDash val="solid"/>
                      <a:round/>
                      <a:headEnd type="none" w="med" len="med"/>
                      <a:tailEnd type="none" w="med" len="med"/>
                    </a:lnB>
                    <a:solidFill>
                      <a:srgbClr val="FFFFFF"/>
                    </a:solidFill>
                  </a:tcPr>
                </a:tc>
                <a:tc>
                  <a:txBody>
                    <a:bodyPr/>
                    <a:lstStyle/>
                    <a:p>
                      <a:pPr marL="0" indent="0">
                        <a:buNone/>
                      </a:pPr>
                      <a:r>
                        <a:rPr lang="en-US" sz="1150" dirty="0">
                          <a:solidFill>
                            <a:srgbClr val="394454"/>
                          </a:solidFill>
                          <a:latin typeface="Calibri" pitchFamily="34" charset="0"/>
                          <a:ea typeface="Calibri" pitchFamily="34" charset="-122"/>
                          <a:cs typeface="Calibri" pitchFamily="34" charset="-120"/>
                        </a:rPr>
                        <a:t>Corrosion-resistant alloys for fluoride/chloride melts; in-melt chemical sensors; freeze-valve &amp; salt-handling materials</a:t>
                      </a:r>
                      <a:endParaRPr lang="en-US" sz="1150" dirty="0">
                        <a:latin typeface="Calibri" charset="0"/>
                        <a:ea typeface="Calibri" charset="0"/>
                        <a:cs typeface="Calibri" charset="0"/>
                      </a:endParaRPr>
                    </a:p>
                  </a:txBody>
                  <a:tcPr marL="127000" marR="127000" marT="101600" marB="101600" anchor="ctr">
                    <a:lnL w="9525" cap="flat" cmpd="sng" algn="ctr">
                      <a:solidFill>
                        <a:srgbClr val="E3E6EC"/>
                      </a:solidFill>
                      <a:prstDash val="solid"/>
                      <a:round/>
                      <a:headEnd type="none" w="med" len="med"/>
                      <a:tailEnd type="none" w="med" len="med"/>
                    </a:lnL>
                    <a:lnR w="9525" cap="flat" cmpd="sng" algn="ctr">
                      <a:solidFill>
                        <a:srgbClr val="E3E6EC"/>
                      </a:solidFill>
                      <a:prstDash val="solid"/>
                      <a:round/>
                      <a:headEnd type="none" w="med" len="med"/>
                      <a:tailEnd type="none" w="med" len="med"/>
                    </a:lnR>
                    <a:lnT w="9525" cap="flat" cmpd="sng" algn="ctr">
                      <a:solidFill>
                        <a:srgbClr val="E3E6EC"/>
                      </a:solidFill>
                      <a:prstDash val="solid"/>
                      <a:round/>
                      <a:headEnd type="none" w="med" len="med"/>
                      <a:tailEnd type="none" w="med" len="med"/>
                    </a:lnT>
                    <a:lnB w="9525" cap="flat" cmpd="sng" algn="ctr">
                      <a:solidFill>
                        <a:srgbClr val="E3E6EC"/>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960120">
                <a:tc>
                  <a:txBody>
                    <a:bodyPr/>
                    <a:lstStyle/>
                    <a:p>
                      <a:pPr marL="0" indent="0">
                        <a:buNone/>
                      </a:pPr>
                      <a:r>
                        <a:rPr lang="en-US" sz="1150" b="1" dirty="0">
                          <a:solidFill>
                            <a:srgbClr val="1B2A4A"/>
                          </a:solidFill>
                          <a:latin typeface="Calibri" pitchFamily="34" charset="0"/>
                          <a:ea typeface="Calibri" pitchFamily="34" charset="-122"/>
                          <a:cs typeface="Calibri" pitchFamily="34" charset="-120"/>
                        </a:rPr>
                        <a:t>HFRR</a:t>
                      </a:r>
                      <a:endParaRPr lang="en-US" sz="1150" dirty="0">
                        <a:latin typeface="Calibri" charset="0"/>
                        <a:ea typeface="Calibri" charset="0"/>
                        <a:cs typeface="Calibri" charset="0"/>
                      </a:endParaRPr>
                    </a:p>
                  </a:txBody>
                  <a:tcPr marL="127000" marR="127000" marT="101600" marB="101600" anchor="ctr">
                    <a:lnL w="9525" cap="flat" cmpd="sng" algn="ctr">
                      <a:solidFill>
                        <a:srgbClr val="E3E6EC"/>
                      </a:solidFill>
                      <a:prstDash val="solid"/>
                      <a:round/>
                      <a:headEnd type="none" w="med" len="med"/>
                      <a:tailEnd type="none" w="med" len="med"/>
                    </a:lnL>
                    <a:lnR w="9525" cap="flat" cmpd="sng" algn="ctr">
                      <a:solidFill>
                        <a:srgbClr val="E3E6EC"/>
                      </a:solidFill>
                      <a:prstDash val="solid"/>
                      <a:round/>
                      <a:headEnd type="none" w="med" len="med"/>
                      <a:tailEnd type="none" w="med" len="med"/>
                    </a:lnR>
                    <a:lnT w="9525" cap="flat" cmpd="sng" algn="ctr">
                      <a:solidFill>
                        <a:srgbClr val="E3E6EC"/>
                      </a:solidFill>
                      <a:prstDash val="solid"/>
                      <a:round/>
                      <a:headEnd type="none" w="med" len="med"/>
                      <a:tailEnd type="none" w="med" len="med"/>
                    </a:lnT>
                    <a:lnB w="9525" cap="flat" cmpd="sng" algn="ctr">
                      <a:solidFill>
                        <a:srgbClr val="E3E6EC"/>
                      </a:solidFill>
                      <a:prstDash val="solid"/>
                      <a:round/>
                      <a:headEnd type="none" w="med" len="med"/>
                      <a:tailEnd type="none" w="med" len="med"/>
                    </a:lnB>
                    <a:solidFill>
                      <a:srgbClr val="EEF1F6"/>
                    </a:solidFill>
                  </a:tcPr>
                </a:tc>
                <a:tc>
                  <a:txBody>
                    <a:bodyPr/>
                    <a:lstStyle/>
                    <a:p>
                      <a:pPr marL="0" indent="0">
                        <a:buNone/>
                      </a:pPr>
                      <a:r>
                        <a:rPr lang="en-US" sz="1150" dirty="0">
                          <a:solidFill>
                            <a:srgbClr val="394454"/>
                          </a:solidFill>
                          <a:latin typeface="Calibri" pitchFamily="34" charset="0"/>
                          <a:ea typeface="Calibri" pitchFamily="34" charset="-122"/>
                          <a:cs typeface="Calibri" pitchFamily="34" charset="-120"/>
                        </a:rPr>
                        <a:t>~30–40 MWth high-flux research reactor (Vizag) for isotopes, beam research &amp; material testing</a:t>
                      </a:r>
                      <a:endParaRPr lang="en-US" sz="1150" dirty="0">
                        <a:latin typeface="Calibri" charset="0"/>
                        <a:ea typeface="Calibri" charset="0"/>
                        <a:cs typeface="Calibri" charset="0"/>
                      </a:endParaRPr>
                    </a:p>
                  </a:txBody>
                  <a:tcPr marL="127000" marR="127000" marT="101600" marB="101600" anchor="ctr">
                    <a:lnL w="9525" cap="flat" cmpd="sng" algn="ctr">
                      <a:solidFill>
                        <a:srgbClr val="E3E6EC"/>
                      </a:solidFill>
                      <a:prstDash val="solid"/>
                      <a:round/>
                      <a:headEnd type="none" w="med" len="med"/>
                      <a:tailEnd type="none" w="med" len="med"/>
                    </a:lnL>
                    <a:lnR w="9525" cap="flat" cmpd="sng" algn="ctr">
                      <a:solidFill>
                        <a:srgbClr val="E3E6EC"/>
                      </a:solidFill>
                      <a:prstDash val="solid"/>
                      <a:round/>
                      <a:headEnd type="none" w="med" len="med"/>
                      <a:tailEnd type="none" w="med" len="med"/>
                    </a:lnR>
                    <a:lnT w="9525" cap="flat" cmpd="sng" algn="ctr">
                      <a:solidFill>
                        <a:srgbClr val="E3E6EC"/>
                      </a:solidFill>
                      <a:prstDash val="solid"/>
                      <a:round/>
                      <a:headEnd type="none" w="med" len="med"/>
                      <a:tailEnd type="none" w="med" len="med"/>
                    </a:lnT>
                    <a:lnB w="9525" cap="flat" cmpd="sng" algn="ctr">
                      <a:solidFill>
                        <a:srgbClr val="E3E6EC"/>
                      </a:solidFill>
                      <a:prstDash val="solid"/>
                      <a:round/>
                      <a:headEnd type="none" w="med" len="med"/>
                      <a:tailEnd type="none" w="med" len="med"/>
                    </a:lnB>
                    <a:solidFill>
                      <a:srgbClr val="EEF1F6"/>
                    </a:solidFill>
                  </a:tcPr>
                </a:tc>
                <a:tc>
                  <a:txBody>
                    <a:bodyPr/>
                    <a:lstStyle/>
                    <a:p>
                      <a:pPr marL="0" indent="0">
                        <a:buNone/>
                      </a:pPr>
                      <a:r>
                        <a:rPr lang="en-US" sz="1150" dirty="0">
                          <a:solidFill>
                            <a:srgbClr val="394454"/>
                          </a:solidFill>
                          <a:latin typeface="Calibri" pitchFamily="34" charset="0"/>
                          <a:ea typeface="Calibri" pitchFamily="34" charset="-122"/>
                          <a:cs typeface="Calibri" pitchFamily="34" charset="-120"/>
                        </a:rPr>
                        <a:t>High-flux fuel-plate cladding (U3Si2–Al dispersion); beam-tube window materials; in-pool structural materials under intense flux</a:t>
                      </a:r>
                      <a:endParaRPr lang="en-US" sz="1150" dirty="0">
                        <a:latin typeface="Calibri" charset="0"/>
                        <a:ea typeface="Calibri" charset="0"/>
                        <a:cs typeface="Calibri" charset="0"/>
                      </a:endParaRPr>
                    </a:p>
                  </a:txBody>
                  <a:tcPr marL="127000" marR="127000" marT="101600" marB="101600" anchor="ctr">
                    <a:lnL w="9525" cap="flat" cmpd="sng" algn="ctr">
                      <a:solidFill>
                        <a:srgbClr val="E3E6EC"/>
                      </a:solidFill>
                      <a:prstDash val="solid"/>
                      <a:round/>
                      <a:headEnd type="none" w="med" len="med"/>
                      <a:tailEnd type="none" w="med" len="med"/>
                    </a:lnL>
                    <a:lnR w="9525" cap="flat" cmpd="sng" algn="ctr">
                      <a:solidFill>
                        <a:srgbClr val="E3E6EC"/>
                      </a:solidFill>
                      <a:prstDash val="solid"/>
                      <a:round/>
                      <a:headEnd type="none" w="med" len="med"/>
                      <a:tailEnd type="none" w="med" len="med"/>
                    </a:lnR>
                    <a:lnT w="9525" cap="flat" cmpd="sng" algn="ctr">
                      <a:solidFill>
                        <a:srgbClr val="E3E6EC"/>
                      </a:solidFill>
                      <a:prstDash val="solid"/>
                      <a:round/>
                      <a:headEnd type="none" w="med" len="med"/>
                      <a:tailEnd type="none" w="med" len="med"/>
                    </a:lnT>
                    <a:lnB w="9525" cap="flat" cmpd="sng" algn="ctr">
                      <a:solidFill>
                        <a:srgbClr val="E3E6EC"/>
                      </a:solidFill>
                      <a:prstDash val="solid"/>
                      <a:round/>
                      <a:headEnd type="none" w="med" len="med"/>
                      <a:tailEnd type="none" w="med" len="med"/>
                    </a:lnB>
                    <a:solidFill>
                      <a:srgbClr val="EEF1F6"/>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50228" y="676656"/>
            <a:ext cx="9601200" cy="777240"/>
          </a:xfrm>
          <a:prstGeom prst="rect">
            <a:avLst/>
          </a:prstGeom>
          <a:noFill/>
          <a:ln/>
        </p:spPr>
        <p:txBody>
          <a:bodyPr wrap="square" lIns="0" tIns="0" rIns="0" bIns="0" rtlCol="0" anchor="ctr"/>
          <a:lstStyle/>
          <a:p>
            <a:r>
              <a:rPr lang="en-US" sz="3000" b="1" dirty="0">
                <a:solidFill>
                  <a:srgbClr val="1B2A4A"/>
                </a:solidFill>
                <a:latin typeface="Cambria" pitchFamily="34" charset="0"/>
                <a:ea typeface="Cambria" pitchFamily="34" charset="-122"/>
                <a:cs typeface="Cambria" pitchFamily="34" charset="-120"/>
              </a:rPr>
              <a:t>Materials Research in DAE</a:t>
            </a:r>
            <a:endParaRPr lang="en-US" sz="3000" dirty="0"/>
          </a:p>
        </p:txBody>
      </p:sp>
      <p:sp>
        <p:nvSpPr>
          <p:cNvPr id="4" name="Shape 2"/>
          <p:cNvSpPr/>
          <p:nvPr/>
        </p:nvSpPr>
        <p:spPr>
          <a:xfrm>
            <a:off x="550228" y="2330806"/>
            <a:ext cx="3429000" cy="3521353"/>
          </a:xfrm>
          <a:prstGeom prst="roundRect">
            <a:avLst>
              <a:gd name="adj" fmla="val 2667"/>
            </a:avLst>
          </a:prstGeom>
          <a:solidFill>
            <a:srgbClr val="FFFFFF"/>
          </a:solidFill>
          <a:ln w="12700">
            <a:solidFill>
              <a:srgbClr val="E3E6EC"/>
            </a:solidFill>
            <a:prstDash val="solid"/>
          </a:ln>
          <a:effectLst>
            <a:outerShdw blurRad="76200" dist="25400" dir="5400000" algn="bl" rotWithShape="0">
              <a:srgbClr val="121B30">
                <a:alpha val="18000"/>
              </a:srgbClr>
            </a:outerShdw>
          </a:effectLst>
        </p:spPr>
      </p:sp>
      <p:pic>
        <p:nvPicPr>
          <p:cNvPr id="6" name="Image 0" descr="/home/claude/matres_deck/icons/reactor_white.png"/>
          <p:cNvPicPr>
            <a:picLocks noChangeAspect="1"/>
          </p:cNvPicPr>
          <p:nvPr/>
        </p:nvPicPr>
        <p:blipFill>
          <a:blip r:embed="rId3"/>
          <a:stretch>
            <a:fillRect/>
          </a:stretch>
        </p:blipFill>
        <p:spPr>
          <a:xfrm>
            <a:off x="1143675" y="2330807"/>
            <a:ext cx="504749" cy="504749"/>
          </a:xfrm>
          <a:prstGeom prst="rect">
            <a:avLst/>
          </a:prstGeom>
        </p:spPr>
      </p:pic>
      <p:sp>
        <p:nvSpPr>
          <p:cNvPr id="7" name="Text 4"/>
          <p:cNvSpPr/>
          <p:nvPr/>
        </p:nvSpPr>
        <p:spPr>
          <a:xfrm>
            <a:off x="842708" y="2853385"/>
            <a:ext cx="2788920" cy="1005840"/>
          </a:xfrm>
          <a:prstGeom prst="rect">
            <a:avLst/>
          </a:prstGeom>
          <a:noFill/>
          <a:ln/>
        </p:spPr>
        <p:txBody>
          <a:bodyPr wrap="square" lIns="0" tIns="0" rIns="0" bIns="0" rtlCol="0" anchor="ctr"/>
          <a:lstStyle/>
          <a:p>
            <a:r>
              <a:rPr lang="en-US" sz="1700" b="1" dirty="0">
                <a:solidFill>
                  <a:srgbClr val="1B2A4A"/>
                </a:solidFill>
                <a:latin typeface="Cambria" pitchFamily="34" charset="0"/>
                <a:ea typeface="Cambria" pitchFamily="34" charset="-122"/>
                <a:cs typeface="Cambria" pitchFamily="34" charset="-120"/>
              </a:rPr>
              <a:t>Radiation-Resistant Structural Materials</a:t>
            </a:r>
            <a:endParaRPr lang="en-US" sz="1700" dirty="0"/>
          </a:p>
        </p:txBody>
      </p:sp>
      <p:sp>
        <p:nvSpPr>
          <p:cNvPr id="8" name="Text 5"/>
          <p:cNvSpPr/>
          <p:nvPr/>
        </p:nvSpPr>
        <p:spPr>
          <a:xfrm>
            <a:off x="842708" y="3910465"/>
            <a:ext cx="2788920" cy="1371600"/>
          </a:xfrm>
          <a:prstGeom prst="rect">
            <a:avLst/>
          </a:prstGeom>
          <a:noFill/>
          <a:ln/>
        </p:spPr>
        <p:txBody>
          <a:bodyPr wrap="square" lIns="0" tIns="0" rIns="0" bIns="0" rtlCol="0" anchor="ctr"/>
          <a:lstStyle/>
          <a:p>
            <a:pPr>
              <a:lnSpc>
                <a:spcPts val="1700"/>
              </a:lnSpc>
            </a:pPr>
            <a:r>
              <a:rPr lang="en-US" sz="1250" dirty="0">
                <a:solidFill>
                  <a:srgbClr val="788093"/>
                </a:solidFill>
                <a:latin typeface="Calibri" pitchFamily="34" charset="0"/>
                <a:ea typeface="Calibri" pitchFamily="34" charset="-122"/>
                <a:cs typeface="Calibri" pitchFamily="34" charset="-120"/>
              </a:rPr>
              <a:t>For fast reactors and fusion-relevant concepts — including first-wall and blanket structural systems.</a:t>
            </a:r>
            <a:endParaRPr lang="en-US" sz="1250" dirty="0"/>
          </a:p>
        </p:txBody>
      </p:sp>
      <p:sp>
        <p:nvSpPr>
          <p:cNvPr id="9" name="Shape 6"/>
          <p:cNvSpPr/>
          <p:nvPr/>
        </p:nvSpPr>
        <p:spPr>
          <a:xfrm>
            <a:off x="4235260" y="2330806"/>
            <a:ext cx="3429000" cy="3521354"/>
          </a:xfrm>
          <a:prstGeom prst="roundRect">
            <a:avLst>
              <a:gd name="adj" fmla="val 2667"/>
            </a:avLst>
          </a:prstGeom>
          <a:solidFill>
            <a:srgbClr val="FFFFFF"/>
          </a:solidFill>
          <a:ln w="12700">
            <a:solidFill>
              <a:srgbClr val="E3E6EC"/>
            </a:solidFill>
            <a:prstDash val="solid"/>
          </a:ln>
          <a:effectLst>
            <a:outerShdw blurRad="76200" dist="25400" dir="5400000" algn="bl" rotWithShape="0">
              <a:srgbClr val="121B30">
                <a:alpha val="18000"/>
              </a:srgbClr>
            </a:outerShdw>
          </a:effectLst>
        </p:spPr>
      </p:sp>
      <p:pic>
        <p:nvPicPr>
          <p:cNvPr id="11" name="Image 1" descr="/home/claude/matres_deck/icons/flame_white.png"/>
          <p:cNvPicPr>
            <a:picLocks noChangeAspect="1"/>
          </p:cNvPicPr>
          <p:nvPr/>
        </p:nvPicPr>
        <p:blipFill>
          <a:blip r:embed="rId4"/>
          <a:stretch>
            <a:fillRect/>
          </a:stretch>
        </p:blipFill>
        <p:spPr>
          <a:xfrm>
            <a:off x="4828707" y="2330807"/>
            <a:ext cx="504749" cy="504749"/>
          </a:xfrm>
          <a:prstGeom prst="rect">
            <a:avLst/>
          </a:prstGeom>
        </p:spPr>
      </p:pic>
      <p:sp>
        <p:nvSpPr>
          <p:cNvPr id="12" name="Text 8"/>
          <p:cNvSpPr/>
          <p:nvPr/>
        </p:nvSpPr>
        <p:spPr>
          <a:xfrm>
            <a:off x="4551353" y="2853385"/>
            <a:ext cx="2788920" cy="1005840"/>
          </a:xfrm>
          <a:prstGeom prst="rect">
            <a:avLst/>
          </a:prstGeom>
          <a:noFill/>
          <a:ln/>
        </p:spPr>
        <p:txBody>
          <a:bodyPr wrap="square" lIns="0" tIns="0" rIns="0" bIns="0" rtlCol="0" anchor="ctr"/>
          <a:lstStyle/>
          <a:p>
            <a:r>
              <a:rPr lang="en-US" sz="1700" b="1" dirty="0">
                <a:solidFill>
                  <a:srgbClr val="1B2A4A"/>
                </a:solidFill>
                <a:latin typeface="Cambria" pitchFamily="34" charset="0"/>
                <a:ea typeface="Cambria" pitchFamily="34" charset="-122"/>
                <a:cs typeface="Cambria" pitchFamily="34" charset="-120"/>
              </a:rPr>
              <a:t>High-Temperature &amp; Corrosion-Resistant Alloys</a:t>
            </a:r>
            <a:endParaRPr lang="en-US" sz="1700" dirty="0"/>
          </a:p>
        </p:txBody>
      </p:sp>
      <p:sp>
        <p:nvSpPr>
          <p:cNvPr id="13" name="Text 9"/>
          <p:cNvSpPr/>
          <p:nvPr/>
        </p:nvSpPr>
        <p:spPr>
          <a:xfrm>
            <a:off x="4551353" y="3884088"/>
            <a:ext cx="2788920" cy="1371600"/>
          </a:xfrm>
          <a:prstGeom prst="rect">
            <a:avLst/>
          </a:prstGeom>
          <a:noFill/>
          <a:ln/>
        </p:spPr>
        <p:txBody>
          <a:bodyPr wrap="square" lIns="0" tIns="0" rIns="0" bIns="0" rtlCol="0" anchor="ctr"/>
          <a:lstStyle/>
          <a:p>
            <a:pPr>
              <a:lnSpc>
                <a:spcPts val="1700"/>
              </a:lnSpc>
            </a:pPr>
            <a:r>
              <a:rPr lang="en-US" sz="1250" dirty="0">
                <a:solidFill>
                  <a:srgbClr val="788093"/>
                </a:solidFill>
                <a:latin typeface="Calibri" pitchFamily="34" charset="0"/>
                <a:ea typeface="Calibri" pitchFamily="34" charset="-122"/>
                <a:cs typeface="Calibri" pitchFamily="34" charset="-120"/>
              </a:rPr>
              <a:t>For sodium- and lead-cooled systems, supercritical CO2 cycles, and demanding process-industry service.</a:t>
            </a:r>
            <a:endParaRPr lang="en-US" sz="1250" dirty="0"/>
          </a:p>
        </p:txBody>
      </p:sp>
      <p:sp>
        <p:nvSpPr>
          <p:cNvPr id="14" name="Shape 10"/>
          <p:cNvSpPr/>
          <p:nvPr/>
        </p:nvSpPr>
        <p:spPr>
          <a:xfrm>
            <a:off x="7920292" y="2330804"/>
            <a:ext cx="3429000" cy="3521355"/>
          </a:xfrm>
          <a:prstGeom prst="roundRect">
            <a:avLst>
              <a:gd name="adj" fmla="val 2667"/>
            </a:avLst>
          </a:prstGeom>
          <a:solidFill>
            <a:srgbClr val="FFFFFF"/>
          </a:solidFill>
          <a:ln w="12700">
            <a:solidFill>
              <a:srgbClr val="E3E6EC"/>
            </a:solidFill>
            <a:prstDash val="solid"/>
          </a:ln>
          <a:effectLst>
            <a:outerShdw blurRad="76200" dist="25400" dir="5400000" algn="bl" rotWithShape="0">
              <a:srgbClr val="121B30">
                <a:alpha val="18000"/>
              </a:srgbClr>
            </a:outerShdw>
          </a:effectLst>
        </p:spPr>
      </p:sp>
      <p:pic>
        <p:nvPicPr>
          <p:cNvPr id="16" name="Image 2" descr="/home/claude/matres_deck/icons/atom_white.png"/>
          <p:cNvPicPr>
            <a:picLocks noChangeAspect="1"/>
          </p:cNvPicPr>
          <p:nvPr/>
        </p:nvPicPr>
        <p:blipFill>
          <a:blip r:embed="rId5"/>
          <a:stretch>
            <a:fillRect/>
          </a:stretch>
        </p:blipFill>
        <p:spPr>
          <a:xfrm>
            <a:off x="8513739" y="2330807"/>
            <a:ext cx="504749" cy="504749"/>
          </a:xfrm>
          <a:prstGeom prst="rect">
            <a:avLst/>
          </a:prstGeom>
        </p:spPr>
      </p:pic>
      <p:sp>
        <p:nvSpPr>
          <p:cNvPr id="17" name="Text 12"/>
          <p:cNvSpPr/>
          <p:nvPr/>
        </p:nvSpPr>
        <p:spPr>
          <a:xfrm>
            <a:off x="8146064" y="2853385"/>
            <a:ext cx="2788920" cy="1005840"/>
          </a:xfrm>
          <a:prstGeom prst="rect">
            <a:avLst/>
          </a:prstGeom>
          <a:noFill/>
          <a:ln/>
        </p:spPr>
        <p:txBody>
          <a:bodyPr wrap="square" lIns="0" tIns="0" rIns="0" bIns="0" rtlCol="0" anchor="ctr"/>
          <a:lstStyle/>
          <a:p>
            <a:r>
              <a:rPr lang="en-US" sz="1700" b="1" dirty="0">
                <a:solidFill>
                  <a:srgbClr val="1B2A4A"/>
                </a:solidFill>
                <a:latin typeface="Cambria" pitchFamily="34" charset="0"/>
                <a:ea typeface="Cambria" pitchFamily="34" charset="-122"/>
                <a:cs typeface="Cambria" pitchFamily="34" charset="-120"/>
              </a:rPr>
              <a:t>Advanced Fuel &amp; Cladding Materials</a:t>
            </a:r>
            <a:endParaRPr lang="en-US" sz="1700" dirty="0"/>
          </a:p>
        </p:txBody>
      </p:sp>
      <p:sp>
        <p:nvSpPr>
          <p:cNvPr id="18" name="Text 13"/>
          <p:cNvSpPr/>
          <p:nvPr/>
        </p:nvSpPr>
        <p:spPr>
          <a:xfrm>
            <a:off x="8146064" y="3910465"/>
            <a:ext cx="2788920" cy="1371600"/>
          </a:xfrm>
          <a:prstGeom prst="rect">
            <a:avLst/>
          </a:prstGeom>
          <a:noFill/>
          <a:ln/>
        </p:spPr>
        <p:txBody>
          <a:bodyPr wrap="square" lIns="0" tIns="0" rIns="0" bIns="0" rtlCol="0" anchor="ctr"/>
          <a:lstStyle/>
          <a:p>
            <a:pPr>
              <a:lnSpc>
                <a:spcPts val="1700"/>
              </a:lnSpc>
            </a:pPr>
            <a:r>
              <a:rPr lang="en-US" sz="1250" dirty="0">
                <a:solidFill>
                  <a:srgbClr val="788093"/>
                </a:solidFill>
                <a:latin typeface="Calibri" pitchFamily="34" charset="0"/>
                <a:ea typeface="Calibri" pitchFamily="34" charset="-122"/>
                <a:cs typeface="Calibri" pitchFamily="34" charset="-120"/>
              </a:rPr>
              <a:t>Higher burn-up fuel systems and accident-tolerant fuel concepts for next-generation reactors.</a:t>
            </a:r>
            <a:endParaRPr lang="en-US" sz="12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50228" y="676656"/>
            <a:ext cx="10241280" cy="777240"/>
          </a:xfrm>
          <a:prstGeom prst="rect">
            <a:avLst/>
          </a:prstGeom>
          <a:noFill/>
          <a:ln/>
        </p:spPr>
        <p:txBody>
          <a:bodyPr wrap="square" lIns="0" tIns="0" rIns="0" bIns="0" rtlCol="0" anchor="ctr"/>
          <a:lstStyle/>
          <a:p>
            <a:r>
              <a:rPr lang="en-US" sz="3000" b="1" dirty="0">
                <a:solidFill>
                  <a:srgbClr val="1B2A4A"/>
                </a:solidFill>
                <a:latin typeface="Cambria" pitchFamily="34" charset="0"/>
                <a:ea typeface="Cambria" pitchFamily="34" charset="-122"/>
                <a:cs typeface="Cambria" pitchFamily="34" charset="-120"/>
              </a:rPr>
              <a:t>Thrust Areas</a:t>
            </a:r>
            <a:r>
              <a:rPr lang="en-US" sz="1400" b="1" dirty="0">
                <a:solidFill>
                  <a:srgbClr val="1B2A4A"/>
                </a:solidFill>
                <a:latin typeface="Cambria" pitchFamily="34" charset="0"/>
                <a:ea typeface="Cambria" pitchFamily="34" charset="-122"/>
                <a:cs typeface="Cambria" pitchFamily="34" charset="-120"/>
              </a:rPr>
              <a:t> </a:t>
            </a:r>
          </a:p>
          <a:p>
            <a:r>
              <a:rPr lang="en-US" sz="1400" b="1" dirty="0">
                <a:solidFill>
                  <a:srgbClr val="1B2A4A"/>
                </a:solidFill>
                <a:latin typeface="Cambria" pitchFamily="34" charset="0"/>
                <a:ea typeface="Cambria" pitchFamily="34" charset="-122"/>
                <a:cs typeface="Cambria" pitchFamily="34" charset="-120"/>
              </a:rPr>
              <a:t>in Material Development for Reactors</a:t>
            </a:r>
            <a:endParaRPr lang="en-US" sz="1400" dirty="0"/>
          </a:p>
        </p:txBody>
      </p:sp>
      <p:sp>
        <p:nvSpPr>
          <p:cNvPr id="4" name="Shape 2"/>
          <p:cNvSpPr/>
          <p:nvPr/>
        </p:nvSpPr>
        <p:spPr>
          <a:xfrm>
            <a:off x="550228" y="1737360"/>
            <a:ext cx="5349240" cy="1874520"/>
          </a:xfrm>
          <a:prstGeom prst="roundRect">
            <a:avLst>
              <a:gd name="adj" fmla="val 4390"/>
            </a:avLst>
          </a:prstGeom>
          <a:solidFill>
            <a:srgbClr val="FFFFFF"/>
          </a:solidFill>
          <a:ln w="12700">
            <a:solidFill>
              <a:srgbClr val="E3E6EC"/>
            </a:solidFill>
            <a:prstDash val="solid"/>
          </a:ln>
          <a:effectLst>
            <a:outerShdw blurRad="76200" dist="25400" dir="5400000" algn="bl" rotWithShape="0">
              <a:srgbClr val="121B30">
                <a:alpha val="18000"/>
              </a:srgbClr>
            </a:outerShdw>
          </a:effectLst>
        </p:spPr>
      </p:sp>
      <p:sp>
        <p:nvSpPr>
          <p:cNvPr id="5" name="Shape 3"/>
          <p:cNvSpPr/>
          <p:nvPr/>
        </p:nvSpPr>
        <p:spPr>
          <a:xfrm>
            <a:off x="824548" y="2029968"/>
            <a:ext cx="777240" cy="777240"/>
          </a:xfrm>
          <a:prstGeom prst="hexagon">
            <a:avLst/>
          </a:prstGeom>
          <a:solidFill>
            <a:srgbClr val="1B2A4A"/>
          </a:solidFill>
          <a:ln/>
        </p:spPr>
      </p:sp>
      <p:pic>
        <p:nvPicPr>
          <p:cNvPr id="6" name="Image 0" descr="/home/claude/matres_deck/icons/layers_white.png"/>
          <p:cNvPicPr>
            <a:picLocks noChangeAspect="1"/>
          </p:cNvPicPr>
          <p:nvPr/>
        </p:nvPicPr>
        <p:blipFill>
          <a:blip r:embed="rId3"/>
          <a:stretch>
            <a:fillRect/>
          </a:stretch>
        </p:blipFill>
        <p:spPr>
          <a:xfrm>
            <a:off x="1026631" y="2232051"/>
            <a:ext cx="373075" cy="373075"/>
          </a:xfrm>
          <a:prstGeom prst="rect">
            <a:avLst/>
          </a:prstGeom>
        </p:spPr>
      </p:pic>
      <p:sp>
        <p:nvSpPr>
          <p:cNvPr id="7" name="Text 4"/>
          <p:cNvSpPr/>
          <p:nvPr/>
        </p:nvSpPr>
        <p:spPr>
          <a:xfrm>
            <a:off x="1784668" y="1920240"/>
            <a:ext cx="3886200" cy="685800"/>
          </a:xfrm>
          <a:prstGeom prst="rect">
            <a:avLst/>
          </a:prstGeom>
          <a:noFill/>
          <a:ln/>
        </p:spPr>
        <p:txBody>
          <a:bodyPr wrap="square" lIns="0" tIns="0" rIns="0" bIns="0" rtlCol="0" anchor="ctr"/>
          <a:lstStyle/>
          <a:p>
            <a:pPr>
              <a:lnSpc>
                <a:spcPts val="1600"/>
              </a:lnSpc>
            </a:pPr>
            <a:r>
              <a:rPr lang="en-US" sz="1400" b="1" dirty="0">
                <a:solidFill>
                  <a:srgbClr val="1B2A4A"/>
                </a:solidFill>
                <a:latin typeface="Calibri" pitchFamily="34" charset="0"/>
                <a:ea typeface="Calibri" pitchFamily="34" charset="-122"/>
                <a:cs typeface="Calibri" pitchFamily="34" charset="-120"/>
              </a:rPr>
              <a:t>Accident-Tolerant Fuel Cladding</a:t>
            </a:r>
            <a:endParaRPr lang="en-US" sz="1400" dirty="0"/>
          </a:p>
        </p:txBody>
      </p:sp>
      <p:sp>
        <p:nvSpPr>
          <p:cNvPr id="8" name="Text 5"/>
          <p:cNvSpPr/>
          <p:nvPr/>
        </p:nvSpPr>
        <p:spPr>
          <a:xfrm>
            <a:off x="1784668" y="2473545"/>
            <a:ext cx="3886200" cy="543975"/>
          </a:xfrm>
          <a:prstGeom prst="rect">
            <a:avLst/>
          </a:prstGeom>
          <a:noFill/>
          <a:ln/>
        </p:spPr>
        <p:txBody>
          <a:bodyPr wrap="square" lIns="0" tIns="0" rIns="0" bIns="0" rtlCol="0" anchor="ctr"/>
          <a:lstStyle/>
          <a:p>
            <a:pPr>
              <a:lnSpc>
                <a:spcPts val="1350"/>
              </a:lnSpc>
            </a:pPr>
            <a:r>
              <a:rPr lang="en-US" sz="1100" dirty="0">
                <a:solidFill>
                  <a:srgbClr val="788093"/>
                </a:solidFill>
                <a:latin typeface="Calibri" pitchFamily="34" charset="0"/>
                <a:ea typeface="Calibri" pitchFamily="34" charset="-122"/>
                <a:cs typeface="Calibri" pitchFamily="34" charset="-120"/>
              </a:rPr>
              <a:t>Oxidation-resistant coatings for Zr-based cladding; FeCrAl-based cladding materials</a:t>
            </a:r>
            <a:endParaRPr lang="en-US" sz="1100" dirty="0"/>
          </a:p>
        </p:txBody>
      </p:sp>
      <p:sp>
        <p:nvSpPr>
          <p:cNvPr id="9" name="Shape 6"/>
          <p:cNvSpPr/>
          <p:nvPr/>
        </p:nvSpPr>
        <p:spPr>
          <a:xfrm>
            <a:off x="6219508" y="1737360"/>
            <a:ext cx="5349240" cy="1874520"/>
          </a:xfrm>
          <a:prstGeom prst="roundRect">
            <a:avLst>
              <a:gd name="adj" fmla="val 4390"/>
            </a:avLst>
          </a:prstGeom>
          <a:solidFill>
            <a:srgbClr val="FFFFFF"/>
          </a:solidFill>
          <a:ln w="12700">
            <a:solidFill>
              <a:srgbClr val="E3E6EC"/>
            </a:solidFill>
            <a:prstDash val="solid"/>
          </a:ln>
          <a:effectLst>
            <a:outerShdw blurRad="76200" dist="25400" dir="5400000" algn="bl" rotWithShape="0">
              <a:srgbClr val="121B30">
                <a:alpha val="18000"/>
              </a:srgbClr>
            </a:outerShdw>
          </a:effectLst>
        </p:spPr>
      </p:sp>
      <p:sp>
        <p:nvSpPr>
          <p:cNvPr id="10" name="Shape 7"/>
          <p:cNvSpPr/>
          <p:nvPr/>
        </p:nvSpPr>
        <p:spPr>
          <a:xfrm>
            <a:off x="6493828" y="2029968"/>
            <a:ext cx="777240" cy="777240"/>
          </a:xfrm>
          <a:prstGeom prst="hexagon">
            <a:avLst/>
          </a:prstGeom>
          <a:solidFill>
            <a:srgbClr val="1B2A4A"/>
          </a:solidFill>
          <a:ln/>
        </p:spPr>
      </p:sp>
      <p:pic>
        <p:nvPicPr>
          <p:cNvPr id="11" name="Image 1" descr="/home/claude/matres_deck/icons/settings_white.png"/>
          <p:cNvPicPr>
            <a:picLocks noChangeAspect="1"/>
          </p:cNvPicPr>
          <p:nvPr/>
        </p:nvPicPr>
        <p:blipFill>
          <a:blip r:embed="rId4"/>
          <a:stretch>
            <a:fillRect/>
          </a:stretch>
        </p:blipFill>
        <p:spPr>
          <a:xfrm>
            <a:off x="6695911" y="2232051"/>
            <a:ext cx="373075" cy="373075"/>
          </a:xfrm>
          <a:prstGeom prst="rect">
            <a:avLst/>
          </a:prstGeom>
        </p:spPr>
      </p:pic>
      <p:sp>
        <p:nvSpPr>
          <p:cNvPr id="12" name="Text 8"/>
          <p:cNvSpPr/>
          <p:nvPr/>
        </p:nvSpPr>
        <p:spPr>
          <a:xfrm>
            <a:off x="7453948" y="1920240"/>
            <a:ext cx="3886200" cy="685800"/>
          </a:xfrm>
          <a:prstGeom prst="rect">
            <a:avLst/>
          </a:prstGeom>
          <a:noFill/>
          <a:ln/>
        </p:spPr>
        <p:txBody>
          <a:bodyPr wrap="square" lIns="0" tIns="0" rIns="0" bIns="0" rtlCol="0" anchor="ctr"/>
          <a:lstStyle/>
          <a:p>
            <a:pPr>
              <a:lnSpc>
                <a:spcPts val="1600"/>
              </a:lnSpc>
            </a:pPr>
            <a:r>
              <a:rPr lang="en-US" sz="1400" b="1" dirty="0">
                <a:solidFill>
                  <a:srgbClr val="1B2A4A"/>
                </a:solidFill>
                <a:latin typeface="Calibri" pitchFamily="34" charset="0"/>
                <a:ea typeface="Calibri" pitchFamily="34" charset="-122"/>
                <a:cs typeface="Calibri" pitchFamily="34" charset="-120"/>
              </a:rPr>
              <a:t>High-Temperature Test Infrastructure</a:t>
            </a:r>
            <a:endParaRPr lang="en-US" sz="1400" dirty="0"/>
          </a:p>
        </p:txBody>
      </p:sp>
      <p:sp>
        <p:nvSpPr>
          <p:cNvPr id="13" name="Text 9"/>
          <p:cNvSpPr/>
          <p:nvPr/>
        </p:nvSpPr>
        <p:spPr>
          <a:xfrm>
            <a:off x="7453948" y="2372774"/>
            <a:ext cx="3886200" cy="603691"/>
          </a:xfrm>
          <a:prstGeom prst="rect">
            <a:avLst/>
          </a:prstGeom>
          <a:noFill/>
          <a:ln/>
        </p:spPr>
        <p:txBody>
          <a:bodyPr wrap="square" lIns="0" tIns="0" rIns="0" bIns="0" rtlCol="0" anchor="ctr"/>
          <a:lstStyle/>
          <a:p>
            <a:pPr>
              <a:lnSpc>
                <a:spcPts val="1350"/>
              </a:lnSpc>
            </a:pPr>
            <a:r>
              <a:rPr lang="en-US" sz="1100" dirty="0">
                <a:solidFill>
                  <a:srgbClr val="788093"/>
                </a:solidFill>
                <a:latin typeface="Calibri" pitchFamily="34" charset="0"/>
                <a:ea typeface="Calibri" pitchFamily="34" charset="-122"/>
                <a:cs typeface="Calibri" pitchFamily="34" charset="-120"/>
              </a:rPr>
              <a:t>Miniature tensile testing to 1500°C; creep testing to 1000°C; split-Hopkinson bar testing to 800°C with in-situ imaging</a:t>
            </a:r>
            <a:endParaRPr lang="en-US" sz="1100" dirty="0"/>
          </a:p>
        </p:txBody>
      </p:sp>
      <p:sp>
        <p:nvSpPr>
          <p:cNvPr id="14" name="Shape 10"/>
          <p:cNvSpPr/>
          <p:nvPr/>
        </p:nvSpPr>
        <p:spPr>
          <a:xfrm>
            <a:off x="550228" y="3840480"/>
            <a:ext cx="5349240" cy="1874520"/>
          </a:xfrm>
          <a:prstGeom prst="roundRect">
            <a:avLst>
              <a:gd name="adj" fmla="val 4390"/>
            </a:avLst>
          </a:prstGeom>
          <a:solidFill>
            <a:srgbClr val="FFFFFF"/>
          </a:solidFill>
          <a:ln w="12700">
            <a:solidFill>
              <a:srgbClr val="E3E6EC"/>
            </a:solidFill>
            <a:prstDash val="solid"/>
          </a:ln>
          <a:effectLst>
            <a:outerShdw blurRad="76200" dist="25400" dir="5400000" algn="bl" rotWithShape="0">
              <a:srgbClr val="121B30">
                <a:alpha val="18000"/>
              </a:srgbClr>
            </a:outerShdw>
          </a:effectLst>
        </p:spPr>
      </p:sp>
      <p:sp>
        <p:nvSpPr>
          <p:cNvPr id="15" name="Shape 11"/>
          <p:cNvSpPr/>
          <p:nvPr/>
        </p:nvSpPr>
        <p:spPr>
          <a:xfrm>
            <a:off x="824548" y="4133088"/>
            <a:ext cx="777240" cy="777240"/>
          </a:xfrm>
          <a:prstGeom prst="hexagon">
            <a:avLst/>
          </a:prstGeom>
          <a:solidFill>
            <a:srgbClr val="1B2A4A"/>
          </a:solidFill>
          <a:ln/>
        </p:spPr>
      </p:sp>
      <p:pic>
        <p:nvPicPr>
          <p:cNvPr id="16" name="Image 2" descr="/home/claude/matres_deck/icons/atom_white.png"/>
          <p:cNvPicPr>
            <a:picLocks noChangeAspect="1"/>
          </p:cNvPicPr>
          <p:nvPr/>
        </p:nvPicPr>
        <p:blipFill>
          <a:blip r:embed="rId5"/>
          <a:stretch>
            <a:fillRect/>
          </a:stretch>
        </p:blipFill>
        <p:spPr>
          <a:xfrm>
            <a:off x="1026631" y="4335171"/>
            <a:ext cx="373075" cy="373075"/>
          </a:xfrm>
          <a:prstGeom prst="rect">
            <a:avLst/>
          </a:prstGeom>
        </p:spPr>
      </p:pic>
      <p:sp>
        <p:nvSpPr>
          <p:cNvPr id="17" name="Text 12"/>
          <p:cNvSpPr/>
          <p:nvPr/>
        </p:nvSpPr>
        <p:spPr>
          <a:xfrm>
            <a:off x="1784668" y="4023360"/>
            <a:ext cx="3886200" cy="685800"/>
          </a:xfrm>
          <a:prstGeom prst="rect">
            <a:avLst/>
          </a:prstGeom>
          <a:noFill/>
          <a:ln/>
        </p:spPr>
        <p:txBody>
          <a:bodyPr wrap="square" lIns="0" tIns="0" rIns="0" bIns="0" rtlCol="0" anchor="ctr"/>
          <a:lstStyle/>
          <a:p>
            <a:pPr>
              <a:lnSpc>
                <a:spcPts val="1600"/>
              </a:lnSpc>
            </a:pPr>
            <a:r>
              <a:rPr lang="en-US" sz="1400" b="1" dirty="0">
                <a:solidFill>
                  <a:srgbClr val="1B2A4A"/>
                </a:solidFill>
                <a:latin typeface="Calibri" pitchFamily="34" charset="0"/>
                <a:ea typeface="Calibri" pitchFamily="34" charset="-122"/>
                <a:cs typeface="Calibri" pitchFamily="34" charset="-120"/>
              </a:rPr>
              <a:t>Advanced Structural &amp; Functional Materials</a:t>
            </a:r>
            <a:endParaRPr lang="en-US" sz="1400" dirty="0"/>
          </a:p>
        </p:txBody>
      </p:sp>
      <p:sp>
        <p:nvSpPr>
          <p:cNvPr id="18" name="Text 13"/>
          <p:cNvSpPr/>
          <p:nvPr/>
        </p:nvSpPr>
        <p:spPr>
          <a:xfrm>
            <a:off x="1719746" y="4501086"/>
            <a:ext cx="3886200" cy="553306"/>
          </a:xfrm>
          <a:prstGeom prst="rect">
            <a:avLst/>
          </a:prstGeom>
          <a:noFill/>
          <a:ln/>
        </p:spPr>
        <p:txBody>
          <a:bodyPr wrap="square" lIns="0" tIns="0" rIns="0" bIns="0" rtlCol="0" anchor="ctr"/>
          <a:lstStyle/>
          <a:p>
            <a:pPr>
              <a:lnSpc>
                <a:spcPts val="1350"/>
              </a:lnSpc>
            </a:pPr>
            <a:r>
              <a:rPr lang="en-US" sz="1100" dirty="0">
                <a:solidFill>
                  <a:srgbClr val="788093"/>
                </a:solidFill>
                <a:latin typeface="Calibri" pitchFamily="34" charset="0"/>
                <a:ea typeface="Calibri" pitchFamily="34" charset="-122"/>
                <a:cs typeface="Calibri" pitchFamily="34" charset="-120"/>
              </a:rPr>
              <a:t>SiC composites &amp; joining techniques; piezoelectric materials for under-sodium viewing; FBR-specific structural materials</a:t>
            </a:r>
            <a:endParaRPr lang="en-US" sz="1100" dirty="0"/>
          </a:p>
        </p:txBody>
      </p:sp>
      <p:sp>
        <p:nvSpPr>
          <p:cNvPr id="19" name="Shape 14"/>
          <p:cNvSpPr/>
          <p:nvPr/>
        </p:nvSpPr>
        <p:spPr>
          <a:xfrm>
            <a:off x="6219508" y="3840480"/>
            <a:ext cx="5349240" cy="1874520"/>
          </a:xfrm>
          <a:prstGeom prst="roundRect">
            <a:avLst>
              <a:gd name="adj" fmla="val 4390"/>
            </a:avLst>
          </a:prstGeom>
          <a:solidFill>
            <a:srgbClr val="FFFFFF"/>
          </a:solidFill>
          <a:ln w="12700">
            <a:solidFill>
              <a:srgbClr val="E3E6EC"/>
            </a:solidFill>
            <a:prstDash val="solid"/>
          </a:ln>
          <a:effectLst>
            <a:outerShdw blurRad="76200" dist="25400" dir="5400000" algn="bl" rotWithShape="0">
              <a:srgbClr val="121B30">
                <a:alpha val="18000"/>
              </a:srgbClr>
            </a:outerShdw>
          </a:effectLst>
        </p:spPr>
      </p:sp>
      <p:sp>
        <p:nvSpPr>
          <p:cNvPr id="20" name="Shape 15"/>
          <p:cNvSpPr/>
          <p:nvPr/>
        </p:nvSpPr>
        <p:spPr>
          <a:xfrm>
            <a:off x="6493828" y="4133088"/>
            <a:ext cx="777240" cy="777240"/>
          </a:xfrm>
          <a:prstGeom prst="hexagon">
            <a:avLst/>
          </a:prstGeom>
          <a:solidFill>
            <a:srgbClr val="1B2A4A"/>
          </a:solidFill>
          <a:ln/>
        </p:spPr>
      </p:sp>
      <p:pic>
        <p:nvPicPr>
          <p:cNvPr id="21" name="Image 3" descr="/home/claude/matres_deck/icons/trending_white.png"/>
          <p:cNvPicPr>
            <a:picLocks noChangeAspect="1"/>
          </p:cNvPicPr>
          <p:nvPr/>
        </p:nvPicPr>
        <p:blipFill>
          <a:blip r:embed="rId6"/>
          <a:stretch>
            <a:fillRect/>
          </a:stretch>
        </p:blipFill>
        <p:spPr>
          <a:xfrm>
            <a:off x="6695911" y="4335171"/>
            <a:ext cx="373075" cy="373075"/>
          </a:xfrm>
          <a:prstGeom prst="rect">
            <a:avLst/>
          </a:prstGeom>
        </p:spPr>
      </p:pic>
      <p:sp>
        <p:nvSpPr>
          <p:cNvPr id="22" name="Text 16"/>
          <p:cNvSpPr/>
          <p:nvPr/>
        </p:nvSpPr>
        <p:spPr>
          <a:xfrm>
            <a:off x="7453948" y="4023360"/>
            <a:ext cx="3886200" cy="685800"/>
          </a:xfrm>
          <a:prstGeom prst="rect">
            <a:avLst/>
          </a:prstGeom>
          <a:noFill/>
          <a:ln/>
        </p:spPr>
        <p:txBody>
          <a:bodyPr wrap="square" lIns="0" tIns="0" rIns="0" bIns="0" rtlCol="0" anchor="ctr"/>
          <a:lstStyle/>
          <a:p>
            <a:pPr>
              <a:lnSpc>
                <a:spcPts val="1600"/>
              </a:lnSpc>
            </a:pPr>
            <a:r>
              <a:rPr lang="en-US" sz="1400" b="1" dirty="0">
                <a:solidFill>
                  <a:srgbClr val="1B2A4A"/>
                </a:solidFill>
                <a:latin typeface="Calibri" pitchFamily="34" charset="0"/>
                <a:ea typeface="Calibri" pitchFamily="34" charset="-122"/>
                <a:cs typeface="Calibri" pitchFamily="34" charset="-120"/>
              </a:rPr>
              <a:t>Import Substitution</a:t>
            </a:r>
            <a:endParaRPr lang="en-US" sz="1400" dirty="0"/>
          </a:p>
        </p:txBody>
      </p:sp>
      <p:sp>
        <p:nvSpPr>
          <p:cNvPr id="23" name="Text 17"/>
          <p:cNvSpPr/>
          <p:nvPr/>
        </p:nvSpPr>
        <p:spPr>
          <a:xfrm>
            <a:off x="7453948" y="4485225"/>
            <a:ext cx="3886200" cy="585029"/>
          </a:xfrm>
          <a:prstGeom prst="rect">
            <a:avLst/>
          </a:prstGeom>
          <a:noFill/>
          <a:ln/>
        </p:spPr>
        <p:txBody>
          <a:bodyPr wrap="square" lIns="0" tIns="0" rIns="0" bIns="0" rtlCol="0" anchor="ctr"/>
          <a:lstStyle/>
          <a:p>
            <a:pPr>
              <a:lnSpc>
                <a:spcPts val="1350"/>
              </a:lnSpc>
            </a:pPr>
            <a:r>
              <a:rPr lang="en-US" sz="1100" dirty="0">
                <a:solidFill>
                  <a:srgbClr val="788093"/>
                </a:solidFill>
                <a:latin typeface="Calibri" pitchFamily="34" charset="0"/>
                <a:ea typeface="Calibri" pitchFamily="34" charset="-122"/>
                <a:cs typeface="Calibri" pitchFamily="34" charset="-120"/>
              </a:rPr>
              <a:t>Indigenous glove-box gauntlets; high-purity target materials for radioisotope production</a:t>
            </a:r>
            <a:endParaRPr lang="en-US" sz="11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50228" y="676656"/>
            <a:ext cx="10241280" cy="777240"/>
          </a:xfrm>
          <a:prstGeom prst="rect">
            <a:avLst/>
          </a:prstGeom>
          <a:noFill/>
          <a:ln/>
        </p:spPr>
        <p:txBody>
          <a:bodyPr wrap="square" lIns="0" tIns="0" rIns="0" bIns="0" rtlCol="0" anchor="ctr"/>
          <a:lstStyle/>
          <a:p>
            <a:r>
              <a:rPr lang="en-IN" sz="3000" b="1" dirty="0">
                <a:latin typeface="Cambria" panose="02040503050406030204" pitchFamily="18" charset="0"/>
                <a:ea typeface="Cambria" panose="02040503050406030204" pitchFamily="18" charset="0"/>
              </a:rPr>
              <a:t>Thrust Areas</a:t>
            </a:r>
            <a:r>
              <a:rPr lang="en-IN" sz="1400" b="1" dirty="0">
                <a:latin typeface="Cambria" panose="02040503050406030204" pitchFamily="18" charset="0"/>
                <a:ea typeface="Cambria" panose="02040503050406030204" pitchFamily="18" charset="0"/>
              </a:rPr>
              <a:t> </a:t>
            </a:r>
          </a:p>
          <a:p>
            <a:r>
              <a:rPr lang="en-IN" sz="1400" b="1" dirty="0">
                <a:latin typeface="Cambria" panose="02040503050406030204" pitchFamily="18" charset="0"/>
                <a:ea typeface="Cambria" panose="02040503050406030204" pitchFamily="18" charset="0"/>
              </a:rPr>
              <a:t>in Material Development in other categories</a:t>
            </a:r>
          </a:p>
        </p:txBody>
      </p:sp>
      <p:pic>
        <p:nvPicPr>
          <p:cNvPr id="5" name="Image 0" descr="/home/claude/matres_deck/icons/reactor_white.png"/>
          <p:cNvPicPr>
            <a:picLocks noChangeAspect="1"/>
          </p:cNvPicPr>
          <p:nvPr/>
        </p:nvPicPr>
        <p:blipFill>
          <a:blip r:embed="rId3"/>
          <a:stretch>
            <a:fillRect/>
          </a:stretch>
        </p:blipFill>
        <p:spPr>
          <a:xfrm>
            <a:off x="728536" y="1915668"/>
            <a:ext cx="329184" cy="329184"/>
          </a:xfrm>
          <a:prstGeom prst="rect">
            <a:avLst/>
          </a:prstGeom>
        </p:spPr>
      </p:pic>
      <p:sp>
        <p:nvSpPr>
          <p:cNvPr id="8" name="Shape 5"/>
          <p:cNvSpPr/>
          <p:nvPr/>
        </p:nvSpPr>
        <p:spPr>
          <a:xfrm>
            <a:off x="550228" y="2688336"/>
            <a:ext cx="10881360" cy="0"/>
          </a:xfrm>
          <a:prstGeom prst="line">
            <a:avLst/>
          </a:prstGeom>
          <a:noFill/>
          <a:ln w="12700">
            <a:solidFill>
              <a:srgbClr val="E3E6EC"/>
            </a:solidFill>
            <a:prstDash val="solid"/>
          </a:ln>
        </p:spPr>
      </p:sp>
      <p:pic>
        <p:nvPicPr>
          <p:cNvPr id="10" name="Image 1" descr="/home/claude/matres_deck/icons/atom_white.png"/>
          <p:cNvPicPr>
            <a:picLocks noChangeAspect="1"/>
          </p:cNvPicPr>
          <p:nvPr/>
        </p:nvPicPr>
        <p:blipFill>
          <a:blip r:embed="rId4"/>
          <a:stretch>
            <a:fillRect/>
          </a:stretch>
        </p:blipFill>
        <p:spPr>
          <a:xfrm>
            <a:off x="728536" y="2994660"/>
            <a:ext cx="329184" cy="329184"/>
          </a:xfrm>
          <a:prstGeom prst="rect">
            <a:avLst/>
          </a:prstGeom>
        </p:spPr>
      </p:pic>
      <p:sp>
        <p:nvSpPr>
          <p:cNvPr id="12" name="Text 8"/>
          <p:cNvSpPr/>
          <p:nvPr/>
        </p:nvSpPr>
        <p:spPr>
          <a:xfrm>
            <a:off x="550228" y="1819656"/>
            <a:ext cx="10746594" cy="868680"/>
          </a:xfrm>
          <a:prstGeom prst="rect">
            <a:avLst/>
          </a:prstGeom>
          <a:noFill/>
          <a:ln/>
        </p:spPr>
        <p:txBody>
          <a:bodyPr wrap="square" lIns="0" tIns="0" rIns="0" bIns="0" rtlCol="0" anchor="ctr"/>
          <a:lstStyle/>
          <a:p>
            <a:r>
              <a:rPr lang="en-US" sz="2000" dirty="0">
                <a:solidFill>
                  <a:srgbClr val="788093"/>
                </a:solidFill>
                <a:latin typeface="Calibri" pitchFamily="34" charset="0"/>
                <a:ea typeface="Calibri" pitchFamily="34" charset="-122"/>
                <a:cs typeface="Calibri" pitchFamily="34" charset="-120"/>
              </a:rPr>
              <a:t>High-entropy materials, strongly correlated electron systems, large-volume superhard materials, 2D superconductors &amp; spintronics, thermoelectric materials</a:t>
            </a:r>
            <a:endParaRPr lang="en-US" sz="2000" dirty="0"/>
          </a:p>
        </p:txBody>
      </p:sp>
      <p:sp>
        <p:nvSpPr>
          <p:cNvPr id="13" name="Shape 9"/>
          <p:cNvSpPr/>
          <p:nvPr/>
        </p:nvSpPr>
        <p:spPr>
          <a:xfrm>
            <a:off x="550228" y="3767328"/>
            <a:ext cx="10881360" cy="0"/>
          </a:xfrm>
          <a:prstGeom prst="line">
            <a:avLst/>
          </a:prstGeom>
          <a:noFill/>
          <a:ln w="12700">
            <a:solidFill>
              <a:srgbClr val="E3E6EC"/>
            </a:solidFill>
            <a:prstDash val="solid"/>
          </a:ln>
        </p:spPr>
      </p:sp>
      <p:pic>
        <p:nvPicPr>
          <p:cNvPr id="15" name="Image 2" descr="/home/claude/matres_deck/icons/cpu_white.png"/>
          <p:cNvPicPr>
            <a:picLocks noChangeAspect="1"/>
          </p:cNvPicPr>
          <p:nvPr/>
        </p:nvPicPr>
        <p:blipFill>
          <a:blip r:embed="rId5"/>
          <a:stretch>
            <a:fillRect/>
          </a:stretch>
        </p:blipFill>
        <p:spPr>
          <a:xfrm>
            <a:off x="728536" y="4073652"/>
            <a:ext cx="329184" cy="329184"/>
          </a:xfrm>
          <a:prstGeom prst="rect">
            <a:avLst/>
          </a:prstGeom>
        </p:spPr>
      </p:pic>
      <p:sp>
        <p:nvSpPr>
          <p:cNvPr id="17" name="Text 12"/>
          <p:cNvSpPr/>
          <p:nvPr/>
        </p:nvSpPr>
        <p:spPr>
          <a:xfrm>
            <a:off x="550228" y="2806503"/>
            <a:ext cx="10746593" cy="868680"/>
          </a:xfrm>
          <a:prstGeom prst="rect">
            <a:avLst/>
          </a:prstGeom>
          <a:noFill/>
          <a:ln/>
        </p:spPr>
        <p:txBody>
          <a:bodyPr wrap="square" lIns="0" tIns="0" rIns="0" bIns="0" rtlCol="0" anchor="ctr"/>
          <a:lstStyle/>
          <a:p>
            <a:r>
              <a:rPr lang="en-US" sz="2000" dirty="0">
                <a:solidFill>
                  <a:srgbClr val="788093"/>
                </a:solidFill>
                <a:latin typeface="Calibri" pitchFamily="34" charset="0"/>
                <a:ea typeface="Calibri" pitchFamily="34" charset="-122"/>
                <a:cs typeface="Calibri" pitchFamily="34" charset="-120"/>
              </a:rPr>
              <a:t>Fusion &amp; blanket materials under high plasma flux and energetic-ion irradiation; high-temperature superconductors for tokamak magnets</a:t>
            </a:r>
            <a:endParaRPr lang="en-US" sz="2000" dirty="0"/>
          </a:p>
        </p:txBody>
      </p:sp>
      <p:sp>
        <p:nvSpPr>
          <p:cNvPr id="18" name="Shape 13"/>
          <p:cNvSpPr/>
          <p:nvPr/>
        </p:nvSpPr>
        <p:spPr>
          <a:xfrm>
            <a:off x="550228" y="4846320"/>
            <a:ext cx="10881360" cy="0"/>
          </a:xfrm>
          <a:prstGeom prst="line">
            <a:avLst/>
          </a:prstGeom>
          <a:noFill/>
          <a:ln w="12700">
            <a:solidFill>
              <a:srgbClr val="E3E6EC"/>
            </a:solidFill>
            <a:prstDash val="solid"/>
          </a:ln>
        </p:spPr>
      </p:sp>
      <p:pic>
        <p:nvPicPr>
          <p:cNvPr id="20" name="Image 3" descr="/home/claude/matres_deck/icons/flask_white.png"/>
          <p:cNvPicPr>
            <a:picLocks noChangeAspect="1"/>
          </p:cNvPicPr>
          <p:nvPr/>
        </p:nvPicPr>
        <p:blipFill>
          <a:blip r:embed="rId6"/>
          <a:stretch>
            <a:fillRect/>
          </a:stretch>
        </p:blipFill>
        <p:spPr>
          <a:xfrm>
            <a:off x="728536" y="5152644"/>
            <a:ext cx="329184" cy="329184"/>
          </a:xfrm>
          <a:prstGeom prst="rect">
            <a:avLst/>
          </a:prstGeom>
        </p:spPr>
      </p:pic>
      <p:sp>
        <p:nvSpPr>
          <p:cNvPr id="22" name="Text 16"/>
          <p:cNvSpPr/>
          <p:nvPr/>
        </p:nvSpPr>
        <p:spPr>
          <a:xfrm>
            <a:off x="550228" y="3834500"/>
            <a:ext cx="10746592" cy="868680"/>
          </a:xfrm>
          <a:prstGeom prst="rect">
            <a:avLst/>
          </a:prstGeom>
          <a:noFill/>
          <a:ln/>
        </p:spPr>
        <p:txBody>
          <a:bodyPr wrap="square" lIns="0" tIns="0" rIns="0" bIns="0" rtlCol="0" anchor="ctr"/>
          <a:lstStyle/>
          <a:p>
            <a:r>
              <a:rPr lang="en-US" sz="2000" dirty="0">
                <a:solidFill>
                  <a:srgbClr val="788093"/>
                </a:solidFill>
                <a:latin typeface="Calibri" pitchFamily="34" charset="0"/>
                <a:ea typeface="Calibri" pitchFamily="34" charset="-122"/>
                <a:cs typeface="Calibri" pitchFamily="34" charset="-120"/>
              </a:rPr>
              <a:t>Radiolabelled nanoplatforms and lanthanide-doped glass/ceramic microspheres for cancer therapy; radiation-engineered sensing matrices</a:t>
            </a:r>
            <a:endParaRPr lang="en-US" sz="2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50228" y="676656"/>
            <a:ext cx="9601200" cy="777240"/>
          </a:xfrm>
          <a:prstGeom prst="rect">
            <a:avLst/>
          </a:prstGeom>
          <a:noFill/>
          <a:ln/>
        </p:spPr>
        <p:txBody>
          <a:bodyPr wrap="square" lIns="0" tIns="0" rIns="0" bIns="0" rtlCol="0" anchor="ctr"/>
          <a:lstStyle/>
          <a:p>
            <a:r>
              <a:rPr lang="en-US" sz="3000" b="1" dirty="0">
                <a:solidFill>
                  <a:srgbClr val="1B2A4A"/>
                </a:solidFill>
                <a:latin typeface="Cambria" pitchFamily="34" charset="0"/>
                <a:ea typeface="Cambria" pitchFamily="34" charset="-122"/>
                <a:cs typeface="Cambria" pitchFamily="34" charset="-120"/>
              </a:rPr>
              <a:t>Thrusts Areas in DAE</a:t>
            </a:r>
            <a:r>
              <a:rPr lang="en-US" sz="1400" b="1" dirty="0">
                <a:solidFill>
                  <a:srgbClr val="1B2A4A"/>
                </a:solidFill>
                <a:latin typeface="Cambria" pitchFamily="34" charset="0"/>
                <a:ea typeface="Cambria" pitchFamily="34" charset="-122"/>
                <a:cs typeface="Cambria" pitchFamily="34" charset="-120"/>
              </a:rPr>
              <a:t> </a:t>
            </a:r>
          </a:p>
          <a:p>
            <a:r>
              <a:rPr lang="en-US" sz="1400" b="1" dirty="0">
                <a:solidFill>
                  <a:srgbClr val="1B2A4A"/>
                </a:solidFill>
                <a:latin typeface="Cambria" pitchFamily="34" charset="0"/>
                <a:ea typeface="Cambria" pitchFamily="34" charset="-122"/>
                <a:cs typeface="Cambria" pitchFamily="34" charset="-120"/>
              </a:rPr>
              <a:t>(Detailed Document available on </a:t>
            </a:r>
            <a:r>
              <a:rPr lang="en-US" sz="1400" b="1" dirty="0">
                <a:solidFill>
                  <a:srgbClr val="1B2A4A"/>
                </a:solidFill>
                <a:latin typeface="Cambria" pitchFamily="34" charset="0"/>
                <a:ea typeface="Cambria" pitchFamily="34" charset="-122"/>
                <a:cs typeface="Cambria" pitchFamily="34" charset="-120"/>
                <a:hlinkClick r:id="rId3"/>
              </a:rPr>
              <a:t>BRNS Portal</a:t>
            </a:r>
            <a:r>
              <a:rPr lang="en-US" sz="1400" b="1" dirty="0">
                <a:solidFill>
                  <a:srgbClr val="1B2A4A"/>
                </a:solidFill>
                <a:latin typeface="Cambria" pitchFamily="34" charset="0"/>
                <a:ea typeface="Cambria" pitchFamily="34" charset="-122"/>
                <a:cs typeface="Cambria" pitchFamily="34" charset="-120"/>
              </a:rPr>
              <a:t>)</a:t>
            </a:r>
            <a:endParaRPr lang="en-US" sz="1400" dirty="0"/>
          </a:p>
        </p:txBody>
      </p:sp>
      <p:sp>
        <p:nvSpPr>
          <p:cNvPr id="19" name="TextBox 18">
            <a:extLst>
              <a:ext uri="{FF2B5EF4-FFF2-40B4-BE49-F238E27FC236}">
                <a16:creationId xmlns:a16="http://schemas.microsoft.com/office/drawing/2014/main" id="{6D14D6CC-DAA5-D1F9-5A1B-A1BC235F2649}"/>
              </a:ext>
            </a:extLst>
          </p:cNvPr>
          <p:cNvSpPr txBox="1"/>
          <p:nvPr/>
        </p:nvSpPr>
        <p:spPr>
          <a:xfrm>
            <a:off x="625643" y="1829297"/>
            <a:ext cx="11091545" cy="3816429"/>
          </a:xfrm>
          <a:prstGeom prst="rect">
            <a:avLst/>
          </a:prstGeom>
          <a:noFill/>
        </p:spPr>
        <p:txBody>
          <a:bodyPr wrap="square">
            <a:spAutoFit/>
          </a:bodyPr>
          <a:lstStyle/>
          <a:p>
            <a:pPr marL="324000" indent="-342900" algn="just">
              <a:spcAft>
                <a:spcPts val="600"/>
              </a:spcAft>
              <a:buFont typeface="+mj-lt"/>
              <a:buAutoNum type="arabicPeriod"/>
            </a:pPr>
            <a:r>
              <a:rPr lang="en-IN" sz="1400" dirty="0">
                <a:latin typeface="Calibri" panose="020F0502020204030204" pitchFamily="34" charset="0"/>
                <a:ea typeface="Calibri" panose="020F0502020204030204" pitchFamily="34" charset="0"/>
                <a:cs typeface="Calibri" panose="020F0502020204030204" pitchFamily="34" charset="0"/>
              </a:rPr>
              <a:t>Structure and properties of cladding materials under intense thermal, hydrothermal (or solvothermal)</a:t>
            </a:r>
          </a:p>
          <a:p>
            <a:pPr marL="324000" indent="-342900" algn="just">
              <a:spcAft>
                <a:spcPts val="600"/>
              </a:spcAft>
              <a:buFont typeface="+mj-lt"/>
              <a:buAutoNum type="arabicPeriod"/>
            </a:pPr>
            <a:r>
              <a:rPr lang="en-IN" sz="1400" dirty="0">
                <a:latin typeface="Calibri" panose="020F0502020204030204" pitchFamily="34" charset="0"/>
                <a:ea typeface="Calibri" panose="020F0502020204030204" pitchFamily="34" charset="0"/>
                <a:cs typeface="Calibri" panose="020F0502020204030204" pitchFamily="34" charset="0"/>
              </a:rPr>
              <a:t>Development of oxidation resistant coating for Zr-based accident tolerant fuel cladding</a:t>
            </a:r>
          </a:p>
          <a:p>
            <a:pPr marL="324000" indent="-342900" algn="just">
              <a:spcAft>
                <a:spcPts val="600"/>
              </a:spcAft>
              <a:buFont typeface="+mj-lt"/>
              <a:buAutoNum type="arabicPeriod"/>
            </a:pPr>
            <a:r>
              <a:rPr lang="en-IN" sz="1400" dirty="0">
                <a:latin typeface="Calibri" panose="020F0502020204030204" pitchFamily="34" charset="0"/>
                <a:ea typeface="Calibri" panose="020F0502020204030204" pitchFamily="34" charset="0"/>
                <a:cs typeface="Calibri" panose="020F0502020204030204" pitchFamily="34" charset="0"/>
              </a:rPr>
              <a:t>Development of </a:t>
            </a:r>
            <a:r>
              <a:rPr lang="en-IN" sz="1400" dirty="0" err="1">
                <a:latin typeface="Calibri" panose="020F0502020204030204" pitchFamily="34" charset="0"/>
                <a:ea typeface="Calibri" panose="020F0502020204030204" pitchFamily="34" charset="0"/>
                <a:cs typeface="Calibri" panose="020F0502020204030204" pitchFamily="34" charset="0"/>
              </a:rPr>
              <a:t>FeCrAl</a:t>
            </a:r>
            <a:r>
              <a:rPr lang="en-IN" sz="1400" dirty="0">
                <a:latin typeface="Calibri" panose="020F0502020204030204" pitchFamily="34" charset="0"/>
                <a:ea typeface="Calibri" panose="020F0502020204030204" pitchFamily="34" charset="0"/>
                <a:cs typeface="Calibri" panose="020F0502020204030204" pitchFamily="34" charset="0"/>
              </a:rPr>
              <a:t> based accident tolerant fuel cladding material</a:t>
            </a:r>
          </a:p>
          <a:p>
            <a:pPr marL="324000" indent="-342900" algn="just">
              <a:spcAft>
                <a:spcPts val="600"/>
              </a:spcAft>
              <a:buFont typeface="+mj-lt"/>
              <a:buAutoNum type="arabicPeriod"/>
            </a:pPr>
            <a:r>
              <a:rPr lang="en-IN" sz="1400" dirty="0">
                <a:latin typeface="Calibri" panose="020F0502020204030204" pitchFamily="34" charset="0"/>
                <a:ea typeface="Calibri" panose="020F0502020204030204" pitchFamily="34" charset="0"/>
                <a:cs typeface="Calibri" panose="020F0502020204030204" pitchFamily="34" charset="0"/>
              </a:rPr>
              <a:t>Identification, characterization and structure property correlation in domestic serpentine from </a:t>
            </a:r>
            <a:r>
              <a:rPr lang="en-IN" sz="1400" dirty="0" err="1">
                <a:latin typeface="Calibri" panose="020F0502020204030204" pitchFamily="34" charset="0"/>
                <a:ea typeface="Calibri" panose="020F0502020204030204" pitchFamily="34" charset="0"/>
                <a:cs typeface="Calibri" panose="020F0502020204030204" pitchFamily="34" charset="0"/>
              </a:rPr>
              <a:t>NorthEast</a:t>
            </a:r>
            <a:r>
              <a:rPr lang="en-IN" sz="1400" dirty="0">
                <a:latin typeface="Calibri" panose="020F0502020204030204" pitchFamily="34" charset="0"/>
                <a:ea typeface="Calibri" panose="020F0502020204030204" pitchFamily="34" charset="0"/>
                <a:cs typeface="Calibri" panose="020F0502020204030204" pitchFamily="34" charset="0"/>
              </a:rPr>
              <a:t> India </a:t>
            </a:r>
          </a:p>
          <a:p>
            <a:pPr marL="324000" indent="-342900" algn="just">
              <a:spcAft>
                <a:spcPts val="600"/>
              </a:spcAft>
              <a:buFont typeface="+mj-lt"/>
              <a:buAutoNum type="arabicPeriod"/>
            </a:pPr>
            <a:r>
              <a:rPr lang="en-IN" sz="1400" dirty="0">
                <a:latin typeface="Calibri" panose="020F0502020204030204" pitchFamily="34" charset="0"/>
                <a:ea typeface="Calibri" panose="020F0502020204030204" pitchFamily="34" charset="0"/>
                <a:cs typeface="Calibri" panose="020F0502020204030204" pitchFamily="34" charset="0"/>
              </a:rPr>
              <a:t>A multidisciplinary approach to assess zircon stability under </a:t>
            </a:r>
            <a:r>
              <a:rPr lang="en-IN" sz="1400" dirty="0" err="1">
                <a:latin typeface="Calibri" panose="020F0502020204030204" pitchFamily="34" charset="0"/>
                <a:ea typeface="Calibri" panose="020F0502020204030204" pitchFamily="34" charset="0"/>
                <a:cs typeface="Calibri" panose="020F0502020204030204" pitchFamily="34" charset="0"/>
              </a:rPr>
              <a:t>metamictization</a:t>
            </a:r>
            <a:r>
              <a:rPr lang="en-IN" sz="1400" dirty="0">
                <a:latin typeface="Calibri" panose="020F0502020204030204" pitchFamily="34" charset="0"/>
                <a:ea typeface="Calibri" panose="020F0502020204030204" pitchFamily="34" charset="0"/>
                <a:cs typeface="Calibri" panose="020F0502020204030204" pitchFamily="34" charset="0"/>
              </a:rPr>
              <a:t> and thermal alterations </a:t>
            </a:r>
          </a:p>
          <a:p>
            <a:pPr marL="324000" indent="-342900" algn="just">
              <a:spcAft>
                <a:spcPts val="600"/>
              </a:spcAft>
              <a:buFont typeface="+mj-lt"/>
              <a:buAutoNum type="arabicPeriod"/>
            </a:pPr>
            <a:r>
              <a:rPr lang="en-IN" sz="1400" dirty="0">
                <a:latin typeface="Calibri" panose="020F0502020204030204" pitchFamily="34" charset="0"/>
                <a:ea typeface="Calibri" panose="020F0502020204030204" pitchFamily="34" charset="0"/>
                <a:cs typeface="Calibri" panose="020F0502020204030204" pitchFamily="34" charset="0"/>
              </a:rPr>
              <a:t>Development of high temperature miniature tensile testing facility up to 1500</a:t>
            </a:r>
            <a:r>
              <a:rPr lang="en-IN" sz="1400" baseline="30000" dirty="0">
                <a:latin typeface="Calibri" panose="020F0502020204030204" pitchFamily="34" charset="0"/>
                <a:ea typeface="Calibri" panose="020F0502020204030204" pitchFamily="34" charset="0"/>
                <a:cs typeface="Calibri" panose="020F0502020204030204" pitchFamily="34" charset="0"/>
              </a:rPr>
              <a:t>0</a:t>
            </a:r>
            <a:r>
              <a:rPr lang="en-IN" sz="1400" dirty="0">
                <a:latin typeface="Calibri" panose="020F0502020204030204" pitchFamily="34" charset="0"/>
                <a:ea typeface="Calibri" panose="020F0502020204030204" pitchFamily="34" charset="0"/>
                <a:cs typeface="Calibri" panose="020F0502020204030204" pitchFamily="34" charset="0"/>
              </a:rPr>
              <a:t>C.</a:t>
            </a:r>
          </a:p>
          <a:p>
            <a:pPr marL="324000" indent="-342900" algn="just">
              <a:spcAft>
                <a:spcPts val="600"/>
              </a:spcAft>
              <a:buFont typeface="+mj-lt"/>
              <a:buAutoNum type="arabicPeriod"/>
            </a:pPr>
            <a:r>
              <a:rPr lang="en-IN" sz="1400" dirty="0">
                <a:latin typeface="Calibri" panose="020F0502020204030204" pitchFamily="34" charset="0"/>
                <a:ea typeface="Calibri" panose="020F0502020204030204" pitchFamily="34" charset="0"/>
                <a:cs typeface="Calibri" panose="020F0502020204030204" pitchFamily="34" charset="0"/>
              </a:rPr>
              <a:t>Development of a miniature constant true stress tensile creep testing facility up to 1000</a:t>
            </a:r>
            <a:r>
              <a:rPr lang="en-IN" sz="1400" baseline="30000" dirty="0">
                <a:latin typeface="Calibri" panose="020F0502020204030204" pitchFamily="34" charset="0"/>
                <a:ea typeface="Calibri" panose="020F0502020204030204" pitchFamily="34" charset="0"/>
                <a:cs typeface="Calibri" panose="020F0502020204030204" pitchFamily="34" charset="0"/>
              </a:rPr>
              <a:t>0</a:t>
            </a:r>
            <a:r>
              <a:rPr lang="en-IN" sz="1400" dirty="0">
                <a:latin typeface="Calibri" panose="020F0502020204030204" pitchFamily="34" charset="0"/>
                <a:ea typeface="Calibri" panose="020F0502020204030204" pitchFamily="34" charset="0"/>
                <a:cs typeface="Calibri" panose="020F0502020204030204" pitchFamily="34" charset="0"/>
              </a:rPr>
              <a:t>C, with option to use non-contact extensometers.</a:t>
            </a:r>
          </a:p>
          <a:p>
            <a:pPr marL="324000" indent="-342900" algn="just">
              <a:spcAft>
                <a:spcPts val="600"/>
              </a:spcAft>
              <a:buFont typeface="+mj-lt"/>
              <a:buAutoNum type="arabicPeriod"/>
            </a:pPr>
            <a:r>
              <a:rPr lang="en-IN" sz="1400" dirty="0">
                <a:latin typeface="Calibri" panose="020F0502020204030204" pitchFamily="34" charset="0"/>
                <a:ea typeface="Calibri" panose="020F0502020204030204" pitchFamily="34" charset="0"/>
                <a:cs typeface="Calibri" panose="020F0502020204030204" pitchFamily="34" charset="0"/>
              </a:rPr>
              <a:t>Development of a tensile split Hopkinson bar with high temperature testing up to 800</a:t>
            </a:r>
            <a:r>
              <a:rPr lang="en-IN" sz="1400" baseline="30000" dirty="0">
                <a:latin typeface="Calibri" panose="020F0502020204030204" pitchFamily="34" charset="0"/>
                <a:ea typeface="Calibri" panose="020F0502020204030204" pitchFamily="34" charset="0"/>
                <a:cs typeface="Calibri" panose="020F0502020204030204" pitchFamily="34" charset="0"/>
              </a:rPr>
              <a:t>0</a:t>
            </a:r>
            <a:r>
              <a:rPr lang="en-IN" sz="1400" dirty="0">
                <a:latin typeface="Calibri" panose="020F0502020204030204" pitchFamily="34" charset="0"/>
                <a:ea typeface="Calibri" panose="020F0502020204030204" pitchFamily="34" charset="0"/>
                <a:cs typeface="Calibri" panose="020F0502020204030204" pitchFamily="34" charset="0"/>
              </a:rPr>
              <a:t>C with provision to capture specimen images during testing.</a:t>
            </a:r>
          </a:p>
          <a:p>
            <a:pPr marL="324000" indent="-342900" algn="just">
              <a:spcAft>
                <a:spcPts val="600"/>
              </a:spcAft>
              <a:buFont typeface="+mj-lt"/>
              <a:buAutoNum type="arabicPeriod"/>
            </a:pPr>
            <a:r>
              <a:rPr lang="en-IN" sz="1400" dirty="0">
                <a:latin typeface="Calibri" panose="020F0502020204030204" pitchFamily="34" charset="0"/>
                <a:ea typeface="Calibri" panose="020F0502020204030204" pitchFamily="34" charset="0"/>
                <a:cs typeface="Calibri" panose="020F0502020204030204" pitchFamily="34" charset="0"/>
              </a:rPr>
              <a:t>Development of Silicon carbide composites and their joining techniques for nuclear application.</a:t>
            </a:r>
          </a:p>
          <a:p>
            <a:pPr marL="324000" indent="-342900" algn="just">
              <a:spcAft>
                <a:spcPts val="600"/>
              </a:spcAft>
              <a:buFont typeface="+mj-lt"/>
              <a:buAutoNum type="arabicPeriod"/>
            </a:pPr>
            <a:r>
              <a:rPr lang="en-IN" sz="1400" dirty="0">
                <a:latin typeface="Calibri" panose="020F0502020204030204" pitchFamily="34" charset="0"/>
                <a:ea typeface="Calibri" panose="020F0502020204030204" pitchFamily="34" charset="0"/>
                <a:cs typeface="Calibri" panose="020F0502020204030204" pitchFamily="34" charset="0"/>
              </a:rPr>
              <a:t>Development of piezoelectric materials with high Curie temperatures for under-sodium viewing / imaging and related technology.</a:t>
            </a:r>
          </a:p>
          <a:p>
            <a:pPr marL="324000" indent="-342900" algn="just">
              <a:spcAft>
                <a:spcPts val="600"/>
              </a:spcAft>
              <a:buFont typeface="+mj-lt"/>
              <a:buAutoNum type="arabicPeriod"/>
            </a:pPr>
            <a:r>
              <a:rPr lang="en-IN" sz="1400" dirty="0">
                <a:latin typeface="Calibri" panose="020F0502020204030204" pitchFamily="34" charset="0"/>
                <a:ea typeface="Calibri" panose="020F0502020204030204" pitchFamily="34" charset="0"/>
                <a:cs typeface="Calibri" panose="020F0502020204030204" pitchFamily="34" charset="0"/>
              </a:rPr>
              <a:t>Design and Development of materials related to fast breeder reactor programs</a:t>
            </a:r>
          </a:p>
          <a:p>
            <a:pPr marL="324000" indent="-342900" algn="just">
              <a:spcAft>
                <a:spcPts val="600"/>
              </a:spcAft>
              <a:buFont typeface="+mj-lt"/>
              <a:buAutoNum type="arabicPeriod"/>
            </a:pPr>
            <a:r>
              <a:rPr lang="en-IN" sz="1400" dirty="0">
                <a:latin typeface="Calibri" panose="020F0502020204030204" pitchFamily="34" charset="0"/>
                <a:ea typeface="Calibri" panose="020F0502020204030204" pitchFamily="34" charset="0"/>
                <a:cs typeface="Calibri" panose="020F0502020204030204" pitchFamily="34" charset="0"/>
              </a:rPr>
              <a:t>Development of gauntlets for glove boxes (import substitute)</a:t>
            </a:r>
          </a:p>
          <a:p>
            <a:pPr marL="324000" indent="-342900" algn="just">
              <a:spcAft>
                <a:spcPts val="600"/>
              </a:spcAft>
              <a:buFont typeface="+mj-lt"/>
              <a:buAutoNum type="arabicPeriod"/>
            </a:pPr>
            <a:r>
              <a:rPr lang="en-IN" sz="1400" dirty="0">
                <a:latin typeface="Calibri" panose="020F0502020204030204" pitchFamily="34" charset="0"/>
                <a:ea typeface="Calibri" panose="020F0502020204030204" pitchFamily="34" charset="0"/>
                <a:cs typeface="Calibri" panose="020F0502020204030204" pitchFamily="34" charset="0"/>
              </a:rPr>
              <a:t>High purity target material development for radioisotopes production </a:t>
            </a:r>
          </a:p>
        </p:txBody>
      </p:sp>
    </p:spTree>
    <p:extLst>
      <p:ext uri="{BB962C8B-B14F-4D97-AF65-F5344CB8AC3E}">
        <p14:creationId xmlns:p14="http://schemas.microsoft.com/office/powerpoint/2010/main" val="19006950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50228" y="384048"/>
            <a:ext cx="9144000" cy="292608"/>
          </a:xfrm>
          <a:prstGeom prst="rect">
            <a:avLst/>
          </a:prstGeom>
          <a:noFill/>
          <a:ln/>
        </p:spPr>
        <p:txBody>
          <a:bodyPr wrap="square" lIns="0" tIns="0" rIns="0" bIns="0" rtlCol="0" anchor="ctr"/>
          <a:lstStyle/>
          <a:p>
            <a:endParaRPr lang="en-US" sz="1300" dirty="0"/>
          </a:p>
        </p:txBody>
      </p:sp>
      <p:sp>
        <p:nvSpPr>
          <p:cNvPr id="3" name="Text 1"/>
          <p:cNvSpPr/>
          <p:nvPr/>
        </p:nvSpPr>
        <p:spPr>
          <a:xfrm>
            <a:off x="550228" y="676656"/>
            <a:ext cx="9601200" cy="777240"/>
          </a:xfrm>
          <a:prstGeom prst="rect">
            <a:avLst/>
          </a:prstGeom>
          <a:noFill/>
          <a:ln/>
        </p:spPr>
        <p:txBody>
          <a:bodyPr wrap="square" lIns="0" tIns="0" rIns="0" bIns="0" rtlCol="0" anchor="ctr"/>
          <a:lstStyle/>
          <a:p>
            <a:r>
              <a:rPr lang="en-US" sz="3000" b="1" dirty="0">
                <a:solidFill>
                  <a:srgbClr val="1B2A4A"/>
                </a:solidFill>
                <a:latin typeface="Cambria" pitchFamily="34" charset="0"/>
                <a:ea typeface="Cambria" pitchFamily="34" charset="-122"/>
                <a:cs typeface="Cambria" pitchFamily="34" charset="-120"/>
              </a:rPr>
              <a:t>AGENDA </a:t>
            </a:r>
            <a:endParaRPr lang="en-US" sz="3000" dirty="0"/>
          </a:p>
        </p:txBody>
      </p:sp>
      <p:sp>
        <p:nvSpPr>
          <p:cNvPr id="23" name="TextBox 22">
            <a:extLst>
              <a:ext uri="{FF2B5EF4-FFF2-40B4-BE49-F238E27FC236}">
                <a16:creationId xmlns:a16="http://schemas.microsoft.com/office/drawing/2014/main" id="{81952497-804E-4777-8972-09AE6405E323}"/>
              </a:ext>
            </a:extLst>
          </p:cNvPr>
          <p:cNvSpPr txBox="1"/>
          <p:nvPr/>
        </p:nvSpPr>
        <p:spPr>
          <a:xfrm>
            <a:off x="914400" y="2057400"/>
            <a:ext cx="10559562" cy="2462213"/>
          </a:xfrm>
          <a:prstGeom prst="rect">
            <a:avLst/>
          </a:prstGeom>
          <a:noFill/>
        </p:spPr>
        <p:txBody>
          <a:bodyPr wrap="square" rtlCol="0">
            <a:spAutoFit/>
          </a:bodyPr>
          <a:lstStyle/>
          <a:p>
            <a:pPr marL="342900" marR="0" lvl="0" indent="-342900" algn="l" defTabSz="447675" rtl="0" eaLnBrk="1" fontAlgn="auto" latinLnBrk="0" hangingPunct="1">
              <a:lnSpc>
                <a:spcPct val="150000"/>
              </a:lnSpc>
              <a:spcBef>
                <a:spcPts val="0"/>
              </a:spcBef>
              <a:spcAft>
                <a:spcPts val="0"/>
              </a:spcAft>
              <a:buClrTx/>
              <a:buSzTx/>
              <a:buFontTx/>
              <a:buAutoNum type="arabicPeriod"/>
              <a:tabLst>
                <a:tab pos="360363" algn="l"/>
              </a:tabLst>
              <a:defRPr/>
            </a:pPr>
            <a:r>
              <a:rPr kumimoji="0" lang="en-US" sz="1600" b="1" i="0" u="none" strike="noStrike" kern="1200" cap="none" spc="0" normalizeH="0" baseline="0" noProof="0" dirty="0">
                <a:ln>
                  <a:noFill/>
                </a:ln>
                <a:solidFill>
                  <a:srgbClr val="1B2A4A"/>
                </a:solidFill>
                <a:effectLst/>
                <a:uLnTx/>
                <a:uFillTx/>
                <a:latin typeface="+mj-lt"/>
                <a:ea typeface="Cambria" panose="02040503050406030204" pitchFamily="18" charset="0"/>
                <a:cs typeface="Calibri" pitchFamily="34" charset="-120"/>
              </a:rPr>
              <a:t>About BRNS</a:t>
            </a:r>
          </a:p>
          <a:p>
            <a:pPr marL="342900" indent="-342900" defTabSz="447675">
              <a:lnSpc>
                <a:spcPct val="150000"/>
              </a:lnSpc>
              <a:buFontTx/>
              <a:buAutoNum type="arabicPeriod"/>
              <a:tabLst>
                <a:tab pos="360363" algn="l"/>
              </a:tabLst>
              <a:defRPr/>
            </a:pPr>
            <a:r>
              <a:rPr lang="en-US" sz="1600" b="1" dirty="0">
                <a:solidFill>
                  <a:srgbClr val="1B2A4A"/>
                </a:solidFill>
                <a:latin typeface="+mj-lt"/>
                <a:ea typeface="Cambria" pitchFamily="34" charset="-122"/>
                <a:cs typeface="Cambria" pitchFamily="34" charset="-120"/>
              </a:rPr>
              <a:t>DAE’s Mandate in Materials Research</a:t>
            </a:r>
            <a:endParaRPr lang="en-US" sz="1600" b="1" dirty="0">
              <a:latin typeface="+mj-lt"/>
            </a:endParaRPr>
          </a:p>
          <a:p>
            <a:pPr marL="342900" marR="0" lvl="0" indent="-342900" algn="l" defTabSz="447675" rtl="0" eaLnBrk="1" fontAlgn="auto" latinLnBrk="0" hangingPunct="1">
              <a:lnSpc>
                <a:spcPct val="150000"/>
              </a:lnSpc>
              <a:spcBef>
                <a:spcPts val="0"/>
              </a:spcBef>
              <a:spcAft>
                <a:spcPts val="0"/>
              </a:spcAft>
              <a:buClrTx/>
              <a:buSzTx/>
              <a:buFontTx/>
              <a:buAutoNum type="arabicPeriod"/>
              <a:tabLst>
                <a:tab pos="360363" algn="l"/>
              </a:tabLst>
              <a:defRPr/>
            </a:pPr>
            <a:r>
              <a:rPr kumimoji="0" lang="en-US" sz="1600" b="1" i="0" u="none" strike="noStrike" kern="1200" cap="none" spc="0" normalizeH="0" baseline="0" noProof="0" dirty="0">
                <a:ln>
                  <a:noFill/>
                </a:ln>
                <a:solidFill>
                  <a:srgbClr val="1B2A4A"/>
                </a:solidFill>
                <a:effectLst/>
                <a:uLnTx/>
                <a:uFillTx/>
                <a:latin typeface="+mj-lt"/>
                <a:ea typeface="Cambria" panose="02040503050406030204" pitchFamily="18" charset="0"/>
                <a:cs typeface="Calibri" pitchFamily="34" charset="-120"/>
              </a:rPr>
              <a:t>Thrust Areas in Material Research</a:t>
            </a:r>
          </a:p>
          <a:p>
            <a:pPr marL="342900" marR="0" lvl="0" indent="-342900" algn="l" defTabSz="447675" rtl="0" eaLnBrk="1" fontAlgn="auto" latinLnBrk="0" hangingPunct="1">
              <a:lnSpc>
                <a:spcPct val="150000"/>
              </a:lnSpc>
              <a:spcBef>
                <a:spcPts val="0"/>
              </a:spcBef>
              <a:spcAft>
                <a:spcPts val="0"/>
              </a:spcAft>
              <a:buClrTx/>
              <a:buSzTx/>
              <a:buFontTx/>
              <a:buAutoNum type="arabicPeriod"/>
              <a:tabLst>
                <a:tab pos="360363" algn="l"/>
              </a:tabLst>
              <a:defRPr/>
            </a:pPr>
            <a:r>
              <a:rPr lang="en-US" sz="1600" b="1" dirty="0">
                <a:solidFill>
                  <a:srgbClr val="1B2A4A"/>
                </a:solidFill>
                <a:latin typeface="+mj-lt"/>
                <a:ea typeface="Cambria" panose="02040503050406030204" pitchFamily="18" charset="0"/>
                <a:cs typeface="Calibri" pitchFamily="34" charset="-120"/>
              </a:rPr>
              <a:t>Capability Development</a:t>
            </a:r>
          </a:p>
          <a:p>
            <a:pPr marL="342900" marR="0" lvl="0" indent="-342900" algn="l" defTabSz="447675" rtl="0" eaLnBrk="1" fontAlgn="auto" latinLnBrk="0" hangingPunct="1">
              <a:lnSpc>
                <a:spcPct val="150000"/>
              </a:lnSpc>
              <a:spcBef>
                <a:spcPts val="0"/>
              </a:spcBef>
              <a:spcAft>
                <a:spcPts val="0"/>
              </a:spcAft>
              <a:buClrTx/>
              <a:buSzTx/>
              <a:buFontTx/>
              <a:buAutoNum type="arabicPeriod"/>
              <a:tabLst>
                <a:tab pos="360363" algn="l"/>
              </a:tabLst>
              <a:defRPr/>
            </a:pPr>
            <a:r>
              <a:rPr lang="en-US" sz="1600" b="1" dirty="0">
                <a:solidFill>
                  <a:srgbClr val="1B2A4A"/>
                </a:solidFill>
                <a:latin typeface="+mj-lt"/>
                <a:ea typeface="Cambria" panose="02040503050406030204" pitchFamily="18" charset="0"/>
                <a:cs typeface="Calibri" pitchFamily="34" charset="-120"/>
              </a:rPr>
              <a:t>Infrastructure Available</a:t>
            </a:r>
            <a:endParaRPr kumimoji="0" lang="en-US" sz="1600" b="1" i="0" u="none" strike="noStrike" kern="1200" cap="none" spc="0" normalizeH="0" baseline="0" noProof="0" dirty="0">
              <a:ln>
                <a:noFill/>
              </a:ln>
              <a:solidFill>
                <a:srgbClr val="1B2A4A"/>
              </a:solidFill>
              <a:effectLst/>
              <a:uLnTx/>
              <a:uFillTx/>
              <a:latin typeface="+mj-lt"/>
              <a:ea typeface="Cambria" panose="02040503050406030204" pitchFamily="18" charset="0"/>
              <a:cs typeface="Calibri" pitchFamily="34" charset="-120"/>
            </a:endParaRPr>
          </a:p>
          <a:p>
            <a:pPr marL="342900" marR="0" lvl="0" indent="-342900" algn="l" defTabSz="447675" rtl="0" eaLnBrk="1" fontAlgn="auto" latinLnBrk="0" hangingPunct="1">
              <a:lnSpc>
                <a:spcPct val="100000"/>
              </a:lnSpc>
              <a:spcBef>
                <a:spcPts val="0"/>
              </a:spcBef>
              <a:spcAft>
                <a:spcPts val="0"/>
              </a:spcAft>
              <a:buClrTx/>
              <a:buSzTx/>
              <a:buFontTx/>
              <a:buAutoNum type="arabicPeriod"/>
              <a:tabLst>
                <a:tab pos="360363" algn="l"/>
              </a:tabLst>
              <a:defRPr/>
            </a:pPr>
            <a:endParaRPr kumimoji="0" lang="en-US" sz="1600" b="1" i="0" u="none" strike="noStrike" kern="1200" cap="none" spc="0" normalizeH="0" baseline="0" noProof="0" dirty="0">
              <a:ln>
                <a:noFill/>
              </a:ln>
              <a:solidFill>
                <a:prstClr val="black"/>
              </a:solidFill>
              <a:effectLst/>
              <a:uLnTx/>
              <a:uFillTx/>
              <a:latin typeface="+mj-lt"/>
              <a:ea typeface="Cambria" panose="02040503050406030204" pitchFamily="18" charset="0"/>
            </a:endParaRPr>
          </a:p>
          <a:p>
            <a:endParaRPr lang="en-IN" b="1" dirty="0">
              <a:latin typeface="+mj-lt"/>
            </a:endParaRPr>
          </a:p>
        </p:txBody>
      </p:sp>
    </p:spTree>
    <p:extLst>
      <p:ext uri="{BB962C8B-B14F-4D97-AF65-F5344CB8AC3E}">
        <p14:creationId xmlns:p14="http://schemas.microsoft.com/office/powerpoint/2010/main" val="17528237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50228" y="676656"/>
            <a:ext cx="9601200" cy="777240"/>
          </a:xfrm>
          <a:prstGeom prst="rect">
            <a:avLst/>
          </a:prstGeom>
          <a:noFill/>
          <a:ln/>
        </p:spPr>
        <p:txBody>
          <a:bodyPr wrap="square" lIns="0" tIns="0" rIns="0" bIns="0" rtlCol="0" anchor="ctr"/>
          <a:lstStyle/>
          <a:p>
            <a:r>
              <a:rPr lang="en-US" sz="3000" b="1" dirty="0">
                <a:solidFill>
                  <a:srgbClr val="1B2A4A"/>
                </a:solidFill>
                <a:latin typeface="Cambria" pitchFamily="34" charset="0"/>
                <a:ea typeface="Cambria" pitchFamily="34" charset="-122"/>
                <a:cs typeface="Cambria" pitchFamily="34" charset="-120"/>
              </a:rPr>
              <a:t>Capability Development</a:t>
            </a:r>
            <a:endParaRPr lang="en-US" sz="3000" dirty="0"/>
          </a:p>
        </p:txBody>
      </p:sp>
      <p:graphicFrame>
        <p:nvGraphicFramePr>
          <p:cNvPr id="6" name="Table 0"/>
          <p:cNvGraphicFramePr>
            <a:graphicFrameLocks noGrp="1"/>
          </p:cNvGraphicFramePr>
          <p:nvPr>
            <p:extLst>
              <p:ext uri="{D42A27DB-BD31-4B8C-83A1-F6EECF244321}">
                <p14:modId xmlns:p14="http://schemas.microsoft.com/office/powerpoint/2010/main" val="2657673167"/>
              </p:ext>
            </p:extLst>
          </p:nvPr>
        </p:nvGraphicFramePr>
        <p:xfrm>
          <a:off x="550164" y="1587891"/>
          <a:ext cx="11091672" cy="4389120"/>
        </p:xfrm>
        <a:graphic>
          <a:graphicData uri="http://schemas.openxmlformats.org/drawingml/2006/table">
            <a:tbl>
              <a:tblPr/>
              <a:tblGrid>
                <a:gridCol w="3291840">
                  <a:extLst>
                    <a:ext uri="{9D8B030D-6E8A-4147-A177-3AD203B41FA5}">
                      <a16:colId xmlns:a16="http://schemas.microsoft.com/office/drawing/2014/main" val="20000"/>
                    </a:ext>
                  </a:extLst>
                </a:gridCol>
                <a:gridCol w="7799832">
                  <a:extLst>
                    <a:ext uri="{9D8B030D-6E8A-4147-A177-3AD203B41FA5}">
                      <a16:colId xmlns:a16="http://schemas.microsoft.com/office/drawing/2014/main" val="20001"/>
                    </a:ext>
                  </a:extLst>
                </a:gridCol>
              </a:tblGrid>
              <a:tr h="502920">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Gap Area</a:t>
                      </a:r>
                      <a:endParaRPr lang="en-US" sz="1300" dirty="0">
                        <a:latin typeface="Calibri" charset="0"/>
                        <a:ea typeface="Calibri" charset="0"/>
                        <a:cs typeface="Calibri" charset="0"/>
                      </a:endParaRPr>
                    </a:p>
                  </a:txBody>
                  <a:tcPr marL="127000" marR="127000" marT="101600" marB="101600" anchor="ctr">
                    <a:lnL w="9525" cap="flat" cmpd="sng" algn="ctr">
                      <a:solidFill>
                        <a:srgbClr val="E3E6EC"/>
                      </a:solidFill>
                      <a:prstDash val="solid"/>
                      <a:round/>
                      <a:headEnd type="none" w="med" len="med"/>
                      <a:tailEnd type="none" w="med" len="med"/>
                    </a:lnL>
                    <a:lnR w="9525" cap="flat" cmpd="sng" algn="ctr">
                      <a:solidFill>
                        <a:srgbClr val="E3E6EC"/>
                      </a:solidFill>
                      <a:prstDash val="solid"/>
                      <a:round/>
                      <a:headEnd type="none" w="med" len="med"/>
                      <a:tailEnd type="none" w="med" len="med"/>
                    </a:lnR>
                    <a:lnT w="9525" cap="flat" cmpd="sng" algn="ctr">
                      <a:solidFill>
                        <a:srgbClr val="E3E6EC"/>
                      </a:solidFill>
                      <a:prstDash val="solid"/>
                      <a:round/>
                      <a:headEnd type="none" w="med" len="med"/>
                      <a:tailEnd type="none" w="med" len="med"/>
                    </a:lnT>
                    <a:lnB w="9525" cap="flat" cmpd="sng" algn="ctr">
                      <a:solidFill>
                        <a:srgbClr val="E3E6EC"/>
                      </a:solidFill>
                      <a:prstDash val="solid"/>
                      <a:round/>
                      <a:headEnd type="none" w="med" len="med"/>
                      <a:tailEnd type="none" w="med" len="med"/>
                    </a:lnB>
                    <a:solidFill>
                      <a:srgbClr val="1B2A4A"/>
                    </a:solidFill>
                  </a:tcPr>
                </a:tc>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What It Looks Like</a:t>
                      </a:r>
                      <a:endParaRPr lang="en-US" sz="1300" dirty="0">
                        <a:latin typeface="Calibri" charset="0"/>
                        <a:ea typeface="Calibri" charset="0"/>
                        <a:cs typeface="Calibri" charset="0"/>
                      </a:endParaRPr>
                    </a:p>
                  </a:txBody>
                  <a:tcPr marL="127000" marR="127000" marT="101600" marB="101600" anchor="ctr">
                    <a:lnL w="9525" cap="flat" cmpd="sng" algn="ctr">
                      <a:solidFill>
                        <a:srgbClr val="E3E6EC"/>
                      </a:solidFill>
                      <a:prstDash val="solid"/>
                      <a:round/>
                      <a:headEnd type="none" w="med" len="med"/>
                      <a:tailEnd type="none" w="med" len="med"/>
                    </a:lnL>
                    <a:lnR w="9525" cap="flat" cmpd="sng" algn="ctr">
                      <a:solidFill>
                        <a:srgbClr val="E3E6EC"/>
                      </a:solidFill>
                      <a:prstDash val="solid"/>
                      <a:round/>
                      <a:headEnd type="none" w="med" len="med"/>
                      <a:tailEnd type="none" w="med" len="med"/>
                    </a:lnR>
                    <a:lnT w="9525" cap="flat" cmpd="sng" algn="ctr">
                      <a:solidFill>
                        <a:srgbClr val="E3E6EC"/>
                      </a:solidFill>
                      <a:prstDash val="solid"/>
                      <a:round/>
                      <a:headEnd type="none" w="med" len="med"/>
                      <a:tailEnd type="none" w="med" len="med"/>
                    </a:lnT>
                    <a:lnB w="9525" cap="flat" cmpd="sng" algn="ctr">
                      <a:solidFill>
                        <a:srgbClr val="E3E6EC"/>
                      </a:solidFill>
                      <a:prstDash val="solid"/>
                      <a:round/>
                      <a:headEnd type="none" w="med" len="med"/>
                      <a:tailEnd type="none" w="med" len="med"/>
                    </a:lnB>
                    <a:solidFill>
                      <a:srgbClr val="1B2A4A"/>
                    </a:solidFill>
                  </a:tcPr>
                </a:tc>
                <a:extLst>
                  <a:ext uri="{0D108BD9-81ED-4DB2-BD59-A6C34878D82A}">
                    <a16:rowId xmlns:a16="http://schemas.microsoft.com/office/drawing/2014/main" val="10000"/>
                  </a:ext>
                </a:extLst>
              </a:tr>
              <a:tr h="777240">
                <a:tc>
                  <a:txBody>
                    <a:bodyPr/>
                    <a:lstStyle/>
                    <a:p>
                      <a:pPr marL="0" indent="0">
                        <a:buNone/>
                      </a:pPr>
                      <a:r>
                        <a:rPr lang="en-US" sz="1300" b="1" dirty="0">
                          <a:solidFill>
                            <a:srgbClr val="1B2A4A"/>
                          </a:solidFill>
                          <a:latin typeface="Calibri" pitchFamily="34" charset="0"/>
                          <a:ea typeface="Calibri" pitchFamily="34" charset="-122"/>
                          <a:cs typeface="Calibri" pitchFamily="34" charset="-120"/>
                        </a:rPr>
                        <a:t>Irradiation testing throughput</a:t>
                      </a:r>
                      <a:endParaRPr lang="en-US" sz="1300" dirty="0">
                        <a:latin typeface="Calibri" charset="0"/>
                        <a:ea typeface="Calibri" charset="0"/>
                        <a:cs typeface="Calibri" charset="0"/>
                      </a:endParaRPr>
                    </a:p>
                  </a:txBody>
                  <a:tcPr marL="127000" marR="127000" marT="101600" marB="101600" anchor="ctr">
                    <a:lnL w="9525" cap="flat" cmpd="sng" algn="ctr">
                      <a:solidFill>
                        <a:srgbClr val="E3E6EC"/>
                      </a:solidFill>
                      <a:prstDash val="solid"/>
                      <a:round/>
                      <a:headEnd type="none" w="med" len="med"/>
                      <a:tailEnd type="none" w="med" len="med"/>
                    </a:lnL>
                    <a:lnR w="9525" cap="flat" cmpd="sng" algn="ctr">
                      <a:solidFill>
                        <a:srgbClr val="E3E6EC"/>
                      </a:solidFill>
                      <a:prstDash val="solid"/>
                      <a:round/>
                      <a:headEnd type="none" w="med" len="med"/>
                      <a:tailEnd type="none" w="med" len="med"/>
                    </a:lnR>
                    <a:lnT w="9525" cap="flat" cmpd="sng" algn="ctr">
                      <a:solidFill>
                        <a:srgbClr val="E3E6EC"/>
                      </a:solidFill>
                      <a:prstDash val="solid"/>
                      <a:round/>
                      <a:headEnd type="none" w="med" len="med"/>
                      <a:tailEnd type="none" w="med" len="med"/>
                    </a:lnT>
                    <a:lnB w="9525" cap="flat" cmpd="sng" algn="ctr">
                      <a:solidFill>
                        <a:srgbClr val="E3E6EC"/>
                      </a:solidFill>
                      <a:prstDash val="solid"/>
                      <a:round/>
                      <a:headEnd type="none" w="med" len="med"/>
                      <a:tailEnd type="none" w="med" len="med"/>
                    </a:lnB>
                    <a:solidFill>
                      <a:srgbClr val="EEF1F6"/>
                    </a:solidFill>
                  </a:tcPr>
                </a:tc>
                <a:tc>
                  <a:txBody>
                    <a:bodyPr/>
                    <a:lstStyle/>
                    <a:p>
                      <a:pPr marL="0" indent="0">
                        <a:buNone/>
                      </a:pPr>
                      <a:r>
                        <a:rPr lang="en-US" sz="1300" dirty="0">
                          <a:solidFill>
                            <a:srgbClr val="394454"/>
                          </a:solidFill>
                          <a:latin typeface="Calibri" pitchFamily="34" charset="0"/>
                          <a:ea typeface="Calibri" pitchFamily="34" charset="-122"/>
                          <a:cs typeface="Calibri" pitchFamily="34" charset="-120"/>
                        </a:rPr>
                        <a:t>Hot-cell and post-irradiation examination (PIE) capacity trails demand across concurrent programmes</a:t>
                      </a:r>
                      <a:endParaRPr lang="en-US" sz="1300" dirty="0">
                        <a:latin typeface="Calibri" charset="0"/>
                        <a:ea typeface="Calibri" charset="0"/>
                        <a:cs typeface="Calibri" charset="0"/>
                      </a:endParaRPr>
                    </a:p>
                  </a:txBody>
                  <a:tcPr marL="127000" marR="127000" marT="101600" marB="101600" anchor="ctr">
                    <a:lnL w="9525" cap="flat" cmpd="sng" algn="ctr">
                      <a:solidFill>
                        <a:srgbClr val="E3E6EC"/>
                      </a:solidFill>
                      <a:prstDash val="solid"/>
                      <a:round/>
                      <a:headEnd type="none" w="med" len="med"/>
                      <a:tailEnd type="none" w="med" len="med"/>
                    </a:lnL>
                    <a:lnR w="9525" cap="flat" cmpd="sng" algn="ctr">
                      <a:solidFill>
                        <a:srgbClr val="E3E6EC"/>
                      </a:solidFill>
                      <a:prstDash val="solid"/>
                      <a:round/>
                      <a:headEnd type="none" w="med" len="med"/>
                      <a:tailEnd type="none" w="med" len="med"/>
                    </a:lnR>
                    <a:lnT w="9525" cap="flat" cmpd="sng" algn="ctr">
                      <a:solidFill>
                        <a:srgbClr val="E3E6EC"/>
                      </a:solidFill>
                      <a:prstDash val="solid"/>
                      <a:round/>
                      <a:headEnd type="none" w="med" len="med"/>
                      <a:tailEnd type="none" w="med" len="med"/>
                    </a:lnT>
                    <a:lnB w="9525" cap="flat" cmpd="sng" algn="ctr">
                      <a:solidFill>
                        <a:srgbClr val="E3E6EC"/>
                      </a:solidFill>
                      <a:prstDash val="solid"/>
                      <a:round/>
                      <a:headEnd type="none" w="med" len="med"/>
                      <a:tailEnd type="none" w="med" len="med"/>
                    </a:lnB>
                    <a:solidFill>
                      <a:srgbClr val="EEF1F6"/>
                    </a:solidFill>
                  </a:tcPr>
                </a:tc>
                <a:extLst>
                  <a:ext uri="{0D108BD9-81ED-4DB2-BD59-A6C34878D82A}">
                    <a16:rowId xmlns:a16="http://schemas.microsoft.com/office/drawing/2014/main" val="10001"/>
                  </a:ext>
                </a:extLst>
              </a:tr>
              <a:tr h="777240">
                <a:tc>
                  <a:txBody>
                    <a:bodyPr/>
                    <a:lstStyle/>
                    <a:p>
                      <a:pPr marL="0" indent="0">
                        <a:buNone/>
                      </a:pPr>
                      <a:r>
                        <a:rPr lang="en-US" sz="1300" b="1" dirty="0">
                          <a:solidFill>
                            <a:srgbClr val="1B2A4A"/>
                          </a:solidFill>
                          <a:latin typeface="Calibri" pitchFamily="34" charset="0"/>
                          <a:ea typeface="Calibri" pitchFamily="34" charset="-122"/>
                          <a:cs typeface="Calibri" pitchFamily="34" charset="-120"/>
                        </a:rPr>
                        <a:t>Advanced alloy manufacturing</a:t>
                      </a:r>
                      <a:endParaRPr lang="en-US" sz="1300" dirty="0">
                        <a:latin typeface="Calibri" charset="0"/>
                        <a:ea typeface="Calibri" charset="0"/>
                        <a:cs typeface="Calibri" charset="0"/>
                      </a:endParaRPr>
                    </a:p>
                  </a:txBody>
                  <a:tcPr marL="127000" marR="127000" marT="101600" marB="101600" anchor="ctr">
                    <a:lnL w="9525" cap="flat" cmpd="sng" algn="ctr">
                      <a:solidFill>
                        <a:srgbClr val="E3E6EC"/>
                      </a:solidFill>
                      <a:prstDash val="solid"/>
                      <a:round/>
                      <a:headEnd type="none" w="med" len="med"/>
                      <a:tailEnd type="none" w="med" len="med"/>
                    </a:lnL>
                    <a:lnR w="9525" cap="flat" cmpd="sng" algn="ctr">
                      <a:solidFill>
                        <a:srgbClr val="E3E6EC"/>
                      </a:solidFill>
                      <a:prstDash val="solid"/>
                      <a:round/>
                      <a:headEnd type="none" w="med" len="med"/>
                      <a:tailEnd type="none" w="med" len="med"/>
                    </a:lnR>
                    <a:lnT w="9525" cap="flat" cmpd="sng" algn="ctr">
                      <a:solidFill>
                        <a:srgbClr val="E3E6EC"/>
                      </a:solidFill>
                      <a:prstDash val="solid"/>
                      <a:round/>
                      <a:headEnd type="none" w="med" len="med"/>
                      <a:tailEnd type="none" w="med" len="med"/>
                    </a:lnT>
                    <a:lnB w="9525" cap="flat" cmpd="sng" algn="ctr">
                      <a:solidFill>
                        <a:srgbClr val="E3E6EC"/>
                      </a:solidFill>
                      <a:prstDash val="solid"/>
                      <a:round/>
                      <a:headEnd type="none" w="med" len="med"/>
                      <a:tailEnd type="none" w="med" len="med"/>
                    </a:lnB>
                    <a:solidFill>
                      <a:srgbClr val="FFFFFF"/>
                    </a:solidFill>
                  </a:tcPr>
                </a:tc>
                <a:tc>
                  <a:txBody>
                    <a:bodyPr/>
                    <a:lstStyle/>
                    <a:p>
                      <a:pPr marL="0" indent="0">
                        <a:buNone/>
                      </a:pPr>
                      <a:r>
                        <a:rPr lang="en-US" sz="1300" dirty="0">
                          <a:solidFill>
                            <a:srgbClr val="394454"/>
                          </a:solidFill>
                          <a:latin typeface="Calibri" pitchFamily="34" charset="0"/>
                          <a:ea typeface="Calibri" pitchFamily="34" charset="-122"/>
                          <a:cs typeface="Calibri" pitchFamily="34" charset="-120"/>
                        </a:rPr>
                        <a:t>Import dependence for select superalloys, refractory metals, and specialty additions</a:t>
                      </a:r>
                      <a:endParaRPr lang="en-US" sz="1300" dirty="0">
                        <a:latin typeface="Calibri" charset="0"/>
                        <a:ea typeface="Calibri" charset="0"/>
                        <a:cs typeface="Calibri" charset="0"/>
                      </a:endParaRPr>
                    </a:p>
                  </a:txBody>
                  <a:tcPr marL="127000" marR="127000" marT="101600" marB="101600" anchor="ctr">
                    <a:lnL w="9525" cap="flat" cmpd="sng" algn="ctr">
                      <a:solidFill>
                        <a:srgbClr val="E3E6EC"/>
                      </a:solidFill>
                      <a:prstDash val="solid"/>
                      <a:round/>
                      <a:headEnd type="none" w="med" len="med"/>
                      <a:tailEnd type="none" w="med" len="med"/>
                    </a:lnL>
                    <a:lnR w="9525" cap="flat" cmpd="sng" algn="ctr">
                      <a:solidFill>
                        <a:srgbClr val="E3E6EC"/>
                      </a:solidFill>
                      <a:prstDash val="solid"/>
                      <a:round/>
                      <a:headEnd type="none" w="med" len="med"/>
                      <a:tailEnd type="none" w="med" len="med"/>
                    </a:lnR>
                    <a:lnT w="9525" cap="flat" cmpd="sng" algn="ctr">
                      <a:solidFill>
                        <a:srgbClr val="E3E6EC"/>
                      </a:solidFill>
                      <a:prstDash val="solid"/>
                      <a:round/>
                      <a:headEnd type="none" w="med" len="med"/>
                      <a:tailEnd type="none" w="med" len="med"/>
                    </a:lnT>
                    <a:lnB w="9525" cap="flat" cmpd="sng" algn="ctr">
                      <a:solidFill>
                        <a:srgbClr val="E3E6EC"/>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777240">
                <a:tc>
                  <a:txBody>
                    <a:bodyPr/>
                    <a:lstStyle/>
                    <a:p>
                      <a:pPr marL="0" indent="0">
                        <a:buNone/>
                      </a:pPr>
                      <a:r>
                        <a:rPr lang="en-US" sz="1300" b="1" dirty="0">
                          <a:solidFill>
                            <a:srgbClr val="1B2A4A"/>
                          </a:solidFill>
                          <a:latin typeface="Calibri" pitchFamily="34" charset="0"/>
                          <a:ea typeface="Calibri" pitchFamily="34" charset="-122"/>
                          <a:cs typeface="Calibri" pitchFamily="34" charset="-120"/>
                        </a:rPr>
                        <a:t>Accelerated qualification</a:t>
                      </a:r>
                      <a:endParaRPr lang="en-US" sz="1300" dirty="0">
                        <a:latin typeface="Calibri" charset="0"/>
                        <a:ea typeface="Calibri" charset="0"/>
                        <a:cs typeface="Calibri" charset="0"/>
                      </a:endParaRPr>
                    </a:p>
                  </a:txBody>
                  <a:tcPr marL="127000" marR="127000" marT="101600" marB="101600" anchor="ctr">
                    <a:lnL w="9525" cap="flat" cmpd="sng" algn="ctr">
                      <a:solidFill>
                        <a:srgbClr val="E3E6EC"/>
                      </a:solidFill>
                      <a:prstDash val="solid"/>
                      <a:round/>
                      <a:headEnd type="none" w="med" len="med"/>
                      <a:tailEnd type="none" w="med" len="med"/>
                    </a:lnL>
                    <a:lnR w="9525" cap="flat" cmpd="sng" algn="ctr">
                      <a:solidFill>
                        <a:srgbClr val="E3E6EC"/>
                      </a:solidFill>
                      <a:prstDash val="solid"/>
                      <a:round/>
                      <a:headEnd type="none" w="med" len="med"/>
                      <a:tailEnd type="none" w="med" len="med"/>
                    </a:lnR>
                    <a:lnT w="9525" cap="flat" cmpd="sng" algn="ctr">
                      <a:solidFill>
                        <a:srgbClr val="E3E6EC"/>
                      </a:solidFill>
                      <a:prstDash val="solid"/>
                      <a:round/>
                      <a:headEnd type="none" w="med" len="med"/>
                      <a:tailEnd type="none" w="med" len="med"/>
                    </a:lnT>
                    <a:lnB w="9525" cap="flat" cmpd="sng" algn="ctr">
                      <a:solidFill>
                        <a:srgbClr val="E3E6EC"/>
                      </a:solidFill>
                      <a:prstDash val="solid"/>
                      <a:round/>
                      <a:headEnd type="none" w="med" len="med"/>
                      <a:tailEnd type="none" w="med" len="med"/>
                    </a:lnB>
                    <a:solidFill>
                      <a:srgbClr val="EEF1F6"/>
                    </a:solidFill>
                  </a:tcPr>
                </a:tc>
                <a:tc>
                  <a:txBody>
                    <a:bodyPr/>
                    <a:lstStyle/>
                    <a:p>
                      <a:pPr marL="0" indent="0">
                        <a:buNone/>
                      </a:pPr>
                      <a:r>
                        <a:rPr lang="en-US" sz="1300" dirty="0">
                          <a:solidFill>
                            <a:srgbClr val="394454"/>
                          </a:solidFill>
                          <a:latin typeface="Calibri" pitchFamily="34" charset="0"/>
                          <a:ea typeface="Calibri" pitchFamily="34" charset="-122"/>
                          <a:cs typeface="Calibri" pitchFamily="34" charset="-120"/>
                        </a:rPr>
                        <a:t>No harmonized accelerated-ageing protocol for new structural alloys across agencies</a:t>
                      </a:r>
                      <a:endParaRPr lang="en-US" sz="1300" dirty="0">
                        <a:latin typeface="Calibri" charset="0"/>
                        <a:ea typeface="Calibri" charset="0"/>
                        <a:cs typeface="Calibri" charset="0"/>
                      </a:endParaRPr>
                    </a:p>
                  </a:txBody>
                  <a:tcPr marL="127000" marR="127000" marT="101600" marB="101600" anchor="ctr">
                    <a:lnL w="9525" cap="flat" cmpd="sng" algn="ctr">
                      <a:solidFill>
                        <a:srgbClr val="E3E6EC"/>
                      </a:solidFill>
                      <a:prstDash val="solid"/>
                      <a:round/>
                      <a:headEnd type="none" w="med" len="med"/>
                      <a:tailEnd type="none" w="med" len="med"/>
                    </a:lnL>
                    <a:lnR w="9525" cap="flat" cmpd="sng" algn="ctr">
                      <a:solidFill>
                        <a:srgbClr val="E3E6EC"/>
                      </a:solidFill>
                      <a:prstDash val="solid"/>
                      <a:round/>
                      <a:headEnd type="none" w="med" len="med"/>
                      <a:tailEnd type="none" w="med" len="med"/>
                    </a:lnR>
                    <a:lnT w="9525" cap="flat" cmpd="sng" algn="ctr">
                      <a:solidFill>
                        <a:srgbClr val="E3E6EC"/>
                      </a:solidFill>
                      <a:prstDash val="solid"/>
                      <a:round/>
                      <a:headEnd type="none" w="med" len="med"/>
                      <a:tailEnd type="none" w="med" len="med"/>
                    </a:lnT>
                    <a:lnB w="9525" cap="flat" cmpd="sng" algn="ctr">
                      <a:solidFill>
                        <a:srgbClr val="E3E6EC"/>
                      </a:solidFill>
                      <a:prstDash val="solid"/>
                      <a:round/>
                      <a:headEnd type="none" w="med" len="med"/>
                      <a:tailEnd type="none" w="med" len="med"/>
                    </a:lnB>
                    <a:solidFill>
                      <a:srgbClr val="EEF1F6"/>
                    </a:solidFill>
                  </a:tcPr>
                </a:tc>
                <a:extLst>
                  <a:ext uri="{0D108BD9-81ED-4DB2-BD59-A6C34878D82A}">
                    <a16:rowId xmlns:a16="http://schemas.microsoft.com/office/drawing/2014/main" val="10003"/>
                  </a:ext>
                </a:extLst>
              </a:tr>
              <a:tr h="777240">
                <a:tc>
                  <a:txBody>
                    <a:bodyPr/>
                    <a:lstStyle/>
                    <a:p>
                      <a:pPr marL="0" indent="0">
                        <a:buNone/>
                      </a:pPr>
                      <a:r>
                        <a:rPr lang="en-US" sz="1300" b="1" dirty="0">
                          <a:solidFill>
                            <a:srgbClr val="1B2A4A"/>
                          </a:solidFill>
                          <a:latin typeface="Calibri" pitchFamily="34" charset="0"/>
                          <a:ea typeface="Calibri" pitchFamily="34" charset="-122"/>
                          <a:cs typeface="Calibri" pitchFamily="34" charset="-120"/>
                        </a:rPr>
                        <a:t>Modelling–experiment integration</a:t>
                      </a:r>
                      <a:endParaRPr lang="en-US" sz="1300" dirty="0">
                        <a:latin typeface="Calibri" charset="0"/>
                        <a:ea typeface="Calibri" charset="0"/>
                        <a:cs typeface="Calibri" charset="0"/>
                      </a:endParaRPr>
                    </a:p>
                  </a:txBody>
                  <a:tcPr marL="127000" marR="127000" marT="101600" marB="101600" anchor="ctr">
                    <a:lnL w="9525" cap="flat" cmpd="sng" algn="ctr">
                      <a:solidFill>
                        <a:srgbClr val="E3E6EC"/>
                      </a:solidFill>
                      <a:prstDash val="solid"/>
                      <a:round/>
                      <a:headEnd type="none" w="med" len="med"/>
                      <a:tailEnd type="none" w="med" len="med"/>
                    </a:lnL>
                    <a:lnR w="9525" cap="flat" cmpd="sng" algn="ctr">
                      <a:solidFill>
                        <a:srgbClr val="E3E6EC"/>
                      </a:solidFill>
                      <a:prstDash val="solid"/>
                      <a:round/>
                      <a:headEnd type="none" w="med" len="med"/>
                      <a:tailEnd type="none" w="med" len="med"/>
                    </a:lnR>
                    <a:lnT w="9525" cap="flat" cmpd="sng" algn="ctr">
                      <a:solidFill>
                        <a:srgbClr val="E3E6EC"/>
                      </a:solidFill>
                      <a:prstDash val="solid"/>
                      <a:round/>
                      <a:headEnd type="none" w="med" len="med"/>
                      <a:tailEnd type="none" w="med" len="med"/>
                    </a:lnT>
                    <a:lnB w="9525" cap="flat" cmpd="sng" algn="ctr">
                      <a:solidFill>
                        <a:srgbClr val="E3E6EC"/>
                      </a:solidFill>
                      <a:prstDash val="solid"/>
                      <a:round/>
                      <a:headEnd type="none" w="med" len="med"/>
                      <a:tailEnd type="none" w="med" len="med"/>
                    </a:lnB>
                    <a:solidFill>
                      <a:srgbClr val="FFFFFF"/>
                    </a:solidFill>
                  </a:tcPr>
                </a:tc>
                <a:tc>
                  <a:txBody>
                    <a:bodyPr/>
                    <a:lstStyle/>
                    <a:p>
                      <a:pPr marL="0" indent="0">
                        <a:buNone/>
                      </a:pPr>
                      <a:r>
                        <a:rPr lang="en-US" sz="1300" dirty="0">
                          <a:solidFill>
                            <a:srgbClr val="394454"/>
                          </a:solidFill>
                          <a:latin typeface="Calibri" pitchFamily="34" charset="0"/>
                          <a:ea typeface="Calibri" pitchFamily="34" charset="-122"/>
                          <a:cs typeface="Calibri" pitchFamily="34" charset="-120"/>
                        </a:rPr>
                        <a:t>Weak coupling between computational alloy design and experimental validation loops</a:t>
                      </a:r>
                      <a:endParaRPr lang="en-US" sz="1300" dirty="0">
                        <a:latin typeface="Calibri" charset="0"/>
                        <a:ea typeface="Calibri" charset="0"/>
                        <a:cs typeface="Calibri" charset="0"/>
                      </a:endParaRPr>
                    </a:p>
                  </a:txBody>
                  <a:tcPr marL="127000" marR="127000" marT="101600" marB="101600" anchor="ctr">
                    <a:lnL w="9525" cap="flat" cmpd="sng" algn="ctr">
                      <a:solidFill>
                        <a:srgbClr val="E3E6EC"/>
                      </a:solidFill>
                      <a:prstDash val="solid"/>
                      <a:round/>
                      <a:headEnd type="none" w="med" len="med"/>
                      <a:tailEnd type="none" w="med" len="med"/>
                    </a:lnL>
                    <a:lnR w="9525" cap="flat" cmpd="sng" algn="ctr">
                      <a:solidFill>
                        <a:srgbClr val="E3E6EC"/>
                      </a:solidFill>
                      <a:prstDash val="solid"/>
                      <a:round/>
                      <a:headEnd type="none" w="med" len="med"/>
                      <a:tailEnd type="none" w="med" len="med"/>
                    </a:lnR>
                    <a:lnT w="9525" cap="flat" cmpd="sng" algn="ctr">
                      <a:solidFill>
                        <a:srgbClr val="E3E6EC"/>
                      </a:solidFill>
                      <a:prstDash val="solid"/>
                      <a:round/>
                      <a:headEnd type="none" w="med" len="med"/>
                      <a:tailEnd type="none" w="med" len="med"/>
                    </a:lnT>
                    <a:lnB w="9525" cap="flat" cmpd="sng" algn="ctr">
                      <a:solidFill>
                        <a:srgbClr val="E3E6EC"/>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777240">
                <a:tc>
                  <a:txBody>
                    <a:bodyPr/>
                    <a:lstStyle/>
                    <a:p>
                      <a:pPr marL="0" indent="0">
                        <a:buNone/>
                      </a:pPr>
                      <a:r>
                        <a:rPr lang="en-US" sz="1300" b="1" dirty="0">
                          <a:solidFill>
                            <a:srgbClr val="1B2A4A"/>
                          </a:solidFill>
                          <a:latin typeface="Calibri" pitchFamily="34" charset="0"/>
                          <a:ea typeface="Calibri" pitchFamily="34" charset="-122"/>
                          <a:cs typeface="Calibri" pitchFamily="34" charset="-120"/>
                        </a:rPr>
                        <a:t>Specialist manpower</a:t>
                      </a:r>
                      <a:endParaRPr lang="en-US" sz="1300" dirty="0">
                        <a:latin typeface="Calibri" charset="0"/>
                        <a:ea typeface="Calibri" charset="0"/>
                        <a:cs typeface="Calibri" charset="0"/>
                      </a:endParaRPr>
                    </a:p>
                  </a:txBody>
                  <a:tcPr marL="127000" marR="127000" marT="101600" marB="101600" anchor="ctr">
                    <a:lnL w="9525" cap="flat" cmpd="sng" algn="ctr">
                      <a:solidFill>
                        <a:srgbClr val="E3E6EC"/>
                      </a:solidFill>
                      <a:prstDash val="solid"/>
                      <a:round/>
                      <a:headEnd type="none" w="med" len="med"/>
                      <a:tailEnd type="none" w="med" len="med"/>
                    </a:lnL>
                    <a:lnR w="9525" cap="flat" cmpd="sng" algn="ctr">
                      <a:solidFill>
                        <a:srgbClr val="E3E6EC"/>
                      </a:solidFill>
                      <a:prstDash val="solid"/>
                      <a:round/>
                      <a:headEnd type="none" w="med" len="med"/>
                      <a:tailEnd type="none" w="med" len="med"/>
                    </a:lnR>
                    <a:lnT w="9525" cap="flat" cmpd="sng" algn="ctr">
                      <a:solidFill>
                        <a:srgbClr val="E3E6EC"/>
                      </a:solidFill>
                      <a:prstDash val="solid"/>
                      <a:round/>
                      <a:headEnd type="none" w="med" len="med"/>
                      <a:tailEnd type="none" w="med" len="med"/>
                    </a:lnT>
                    <a:lnB w="9525" cap="flat" cmpd="sng" algn="ctr">
                      <a:solidFill>
                        <a:srgbClr val="E3E6EC"/>
                      </a:solidFill>
                      <a:prstDash val="solid"/>
                      <a:round/>
                      <a:headEnd type="none" w="med" len="med"/>
                      <a:tailEnd type="none" w="med" len="med"/>
                    </a:lnB>
                    <a:solidFill>
                      <a:srgbClr val="EEF1F6"/>
                    </a:solidFill>
                  </a:tcPr>
                </a:tc>
                <a:tc>
                  <a:txBody>
                    <a:bodyPr/>
                    <a:lstStyle/>
                    <a:p>
                      <a:pPr marL="0" indent="0">
                        <a:buNone/>
                      </a:pPr>
                      <a:r>
                        <a:rPr lang="en-US" sz="1300" dirty="0">
                          <a:solidFill>
                            <a:srgbClr val="394454"/>
                          </a:solidFill>
                          <a:latin typeface="Calibri" pitchFamily="34" charset="0"/>
                          <a:ea typeface="Calibri" pitchFamily="34" charset="-122"/>
                          <a:cs typeface="Calibri" pitchFamily="34" charset="-120"/>
                        </a:rPr>
                        <a:t>Shortage of trained irradiation-metallurgy and extreme-environment characterization specialists</a:t>
                      </a:r>
                      <a:endParaRPr lang="en-US" sz="1300" dirty="0">
                        <a:latin typeface="Calibri" charset="0"/>
                        <a:ea typeface="Calibri" charset="0"/>
                        <a:cs typeface="Calibri" charset="0"/>
                      </a:endParaRPr>
                    </a:p>
                  </a:txBody>
                  <a:tcPr marL="127000" marR="127000" marT="101600" marB="101600" anchor="ctr">
                    <a:lnL w="9525" cap="flat" cmpd="sng" algn="ctr">
                      <a:solidFill>
                        <a:srgbClr val="E3E6EC"/>
                      </a:solidFill>
                      <a:prstDash val="solid"/>
                      <a:round/>
                      <a:headEnd type="none" w="med" len="med"/>
                      <a:tailEnd type="none" w="med" len="med"/>
                    </a:lnL>
                    <a:lnR w="9525" cap="flat" cmpd="sng" algn="ctr">
                      <a:solidFill>
                        <a:srgbClr val="E3E6EC"/>
                      </a:solidFill>
                      <a:prstDash val="solid"/>
                      <a:round/>
                      <a:headEnd type="none" w="med" len="med"/>
                      <a:tailEnd type="none" w="med" len="med"/>
                    </a:lnR>
                    <a:lnT w="9525" cap="flat" cmpd="sng" algn="ctr">
                      <a:solidFill>
                        <a:srgbClr val="E3E6EC"/>
                      </a:solidFill>
                      <a:prstDash val="solid"/>
                      <a:round/>
                      <a:headEnd type="none" w="med" len="med"/>
                      <a:tailEnd type="none" w="med" len="med"/>
                    </a:lnT>
                    <a:lnB w="9525" cap="flat" cmpd="sng" algn="ctr">
                      <a:solidFill>
                        <a:srgbClr val="E3E6EC"/>
                      </a:solidFill>
                      <a:prstDash val="solid"/>
                      <a:round/>
                      <a:headEnd type="none" w="med" len="med"/>
                      <a:tailEnd type="none" w="med" len="med"/>
                    </a:lnB>
                    <a:solidFill>
                      <a:srgbClr val="EEF1F6"/>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50228" y="676656"/>
            <a:ext cx="9601200" cy="777240"/>
          </a:xfrm>
          <a:prstGeom prst="rect">
            <a:avLst/>
          </a:prstGeom>
          <a:noFill/>
          <a:ln/>
        </p:spPr>
        <p:txBody>
          <a:bodyPr wrap="square" lIns="0" tIns="0" rIns="0" bIns="0" rtlCol="0" anchor="ctr"/>
          <a:lstStyle/>
          <a:p>
            <a:r>
              <a:rPr lang="en-US" sz="3000" b="1" dirty="0">
                <a:solidFill>
                  <a:srgbClr val="1B2A4A"/>
                </a:solidFill>
                <a:latin typeface="Cambria" pitchFamily="34" charset="0"/>
                <a:ea typeface="Cambria" pitchFamily="34" charset="-122"/>
                <a:cs typeface="Cambria" pitchFamily="34" charset="-120"/>
              </a:rPr>
              <a:t>Infrastructure Available</a:t>
            </a:r>
            <a:endParaRPr lang="en-US" sz="3000" dirty="0"/>
          </a:p>
        </p:txBody>
      </p:sp>
      <p:sp>
        <p:nvSpPr>
          <p:cNvPr id="4" name="Shape 2"/>
          <p:cNvSpPr/>
          <p:nvPr/>
        </p:nvSpPr>
        <p:spPr>
          <a:xfrm>
            <a:off x="550228" y="1737360"/>
            <a:ext cx="658368" cy="658368"/>
          </a:xfrm>
          <a:prstGeom prst="hexagon">
            <a:avLst/>
          </a:prstGeom>
          <a:solidFill>
            <a:srgbClr val="1B2A4A"/>
          </a:solidFill>
          <a:ln/>
        </p:spPr>
      </p:sp>
      <p:pic>
        <p:nvPicPr>
          <p:cNvPr id="5" name="Image 0" descr="/home/claude/matres_deck/icons/reactor_white.png"/>
          <p:cNvPicPr>
            <a:picLocks noChangeAspect="1"/>
          </p:cNvPicPr>
          <p:nvPr/>
        </p:nvPicPr>
        <p:blipFill>
          <a:blip r:embed="rId3"/>
          <a:stretch>
            <a:fillRect/>
          </a:stretch>
        </p:blipFill>
        <p:spPr>
          <a:xfrm>
            <a:off x="721405" y="1908537"/>
            <a:ext cx="316017" cy="316017"/>
          </a:xfrm>
          <a:prstGeom prst="rect">
            <a:avLst/>
          </a:prstGeom>
        </p:spPr>
      </p:pic>
      <p:sp>
        <p:nvSpPr>
          <p:cNvPr id="6" name="Text 3"/>
          <p:cNvSpPr/>
          <p:nvPr/>
        </p:nvSpPr>
        <p:spPr>
          <a:xfrm>
            <a:off x="1418908" y="1682496"/>
            <a:ext cx="4937760" cy="365760"/>
          </a:xfrm>
          <a:prstGeom prst="rect">
            <a:avLst/>
          </a:prstGeom>
          <a:noFill/>
          <a:ln/>
        </p:spPr>
        <p:txBody>
          <a:bodyPr wrap="square" lIns="0" tIns="0" rIns="0" bIns="0" rtlCol="0" anchor="ctr"/>
          <a:lstStyle/>
          <a:p>
            <a:r>
              <a:rPr lang="en-US" sz="1450" b="1" dirty="0">
                <a:solidFill>
                  <a:srgbClr val="1B2A4A"/>
                </a:solidFill>
                <a:latin typeface="Calibri" pitchFamily="34" charset="0"/>
                <a:ea typeface="Calibri" pitchFamily="34" charset="-122"/>
                <a:cs typeface="Calibri" pitchFamily="34" charset="-120"/>
              </a:rPr>
              <a:t>Research reactors (Dhruva, FBTR)</a:t>
            </a:r>
            <a:endParaRPr lang="en-US" sz="1450" dirty="0"/>
          </a:p>
        </p:txBody>
      </p:sp>
      <p:sp>
        <p:nvSpPr>
          <p:cNvPr id="7" name="Text 4"/>
          <p:cNvSpPr/>
          <p:nvPr/>
        </p:nvSpPr>
        <p:spPr>
          <a:xfrm>
            <a:off x="1418908" y="2039112"/>
            <a:ext cx="9875520" cy="365760"/>
          </a:xfrm>
          <a:prstGeom prst="rect">
            <a:avLst/>
          </a:prstGeom>
          <a:noFill/>
          <a:ln/>
        </p:spPr>
        <p:txBody>
          <a:bodyPr wrap="square" lIns="0" tIns="0" rIns="0" bIns="0" rtlCol="0" anchor="ctr"/>
          <a:lstStyle/>
          <a:p>
            <a:r>
              <a:rPr lang="en-US" sz="1250" dirty="0">
                <a:solidFill>
                  <a:srgbClr val="788093"/>
                </a:solidFill>
                <a:latin typeface="Calibri" pitchFamily="34" charset="0"/>
                <a:ea typeface="Calibri" pitchFamily="34" charset="-122"/>
                <a:cs typeface="Calibri" pitchFamily="34" charset="-120"/>
              </a:rPr>
              <a:t>Irradiation and fuel-pin testing capability</a:t>
            </a:r>
            <a:endParaRPr lang="en-US" sz="1250" dirty="0"/>
          </a:p>
        </p:txBody>
      </p:sp>
      <p:sp>
        <p:nvSpPr>
          <p:cNvPr id="8" name="Shape 5"/>
          <p:cNvSpPr/>
          <p:nvPr/>
        </p:nvSpPr>
        <p:spPr>
          <a:xfrm>
            <a:off x="550228" y="2523744"/>
            <a:ext cx="10881360" cy="0"/>
          </a:xfrm>
          <a:prstGeom prst="line">
            <a:avLst/>
          </a:prstGeom>
          <a:noFill/>
          <a:ln w="12700">
            <a:solidFill>
              <a:srgbClr val="E3E6EC"/>
            </a:solidFill>
            <a:prstDash val="solid"/>
          </a:ln>
        </p:spPr>
      </p:sp>
      <p:sp>
        <p:nvSpPr>
          <p:cNvPr id="9" name="Shape 6"/>
          <p:cNvSpPr/>
          <p:nvPr/>
        </p:nvSpPr>
        <p:spPr>
          <a:xfrm>
            <a:off x="550228" y="2633472"/>
            <a:ext cx="658368" cy="658368"/>
          </a:xfrm>
          <a:prstGeom prst="hexagon">
            <a:avLst/>
          </a:prstGeom>
          <a:solidFill>
            <a:srgbClr val="C97B3E"/>
          </a:solidFill>
          <a:ln/>
        </p:spPr>
      </p:sp>
      <p:pic>
        <p:nvPicPr>
          <p:cNvPr id="10" name="Image 1" descr="/home/claude/matres_deck/icons/flask_white.png"/>
          <p:cNvPicPr>
            <a:picLocks noChangeAspect="1"/>
          </p:cNvPicPr>
          <p:nvPr/>
        </p:nvPicPr>
        <p:blipFill>
          <a:blip r:embed="rId4"/>
          <a:stretch>
            <a:fillRect/>
          </a:stretch>
        </p:blipFill>
        <p:spPr>
          <a:xfrm>
            <a:off x="721405" y="2804649"/>
            <a:ext cx="316017" cy="316017"/>
          </a:xfrm>
          <a:prstGeom prst="rect">
            <a:avLst/>
          </a:prstGeom>
        </p:spPr>
      </p:pic>
      <p:sp>
        <p:nvSpPr>
          <p:cNvPr id="11" name="Text 7"/>
          <p:cNvSpPr/>
          <p:nvPr/>
        </p:nvSpPr>
        <p:spPr>
          <a:xfrm>
            <a:off x="1418908" y="2578608"/>
            <a:ext cx="4937760" cy="365760"/>
          </a:xfrm>
          <a:prstGeom prst="rect">
            <a:avLst/>
          </a:prstGeom>
          <a:noFill/>
          <a:ln/>
        </p:spPr>
        <p:txBody>
          <a:bodyPr wrap="square" lIns="0" tIns="0" rIns="0" bIns="0" rtlCol="0" anchor="ctr"/>
          <a:lstStyle/>
          <a:p>
            <a:r>
              <a:rPr lang="en-US" sz="1450" b="1" dirty="0">
                <a:solidFill>
                  <a:srgbClr val="1B2A4A"/>
                </a:solidFill>
                <a:latin typeface="Calibri" pitchFamily="34" charset="0"/>
                <a:ea typeface="Calibri" pitchFamily="34" charset="-122"/>
                <a:cs typeface="Calibri" pitchFamily="34" charset="-120"/>
              </a:rPr>
              <a:t>Hot cells &amp; PIE facilities</a:t>
            </a:r>
            <a:endParaRPr lang="en-US" sz="1450" dirty="0"/>
          </a:p>
        </p:txBody>
      </p:sp>
      <p:sp>
        <p:nvSpPr>
          <p:cNvPr id="12" name="Text 8"/>
          <p:cNvSpPr/>
          <p:nvPr/>
        </p:nvSpPr>
        <p:spPr>
          <a:xfrm>
            <a:off x="1418908" y="2935224"/>
            <a:ext cx="9875520" cy="365760"/>
          </a:xfrm>
          <a:prstGeom prst="rect">
            <a:avLst/>
          </a:prstGeom>
          <a:noFill/>
          <a:ln/>
        </p:spPr>
        <p:txBody>
          <a:bodyPr wrap="square" lIns="0" tIns="0" rIns="0" bIns="0" rtlCol="0" anchor="ctr"/>
          <a:lstStyle/>
          <a:p>
            <a:r>
              <a:rPr lang="en-US" sz="1250" dirty="0">
                <a:solidFill>
                  <a:srgbClr val="788093"/>
                </a:solidFill>
                <a:latin typeface="Calibri" pitchFamily="34" charset="0"/>
                <a:ea typeface="Calibri" pitchFamily="34" charset="-122"/>
                <a:cs typeface="Calibri" pitchFamily="34" charset="-120"/>
              </a:rPr>
              <a:t>Post-irradiation examination at BARC and IGCAR</a:t>
            </a:r>
            <a:endParaRPr lang="en-US" sz="1250" dirty="0"/>
          </a:p>
        </p:txBody>
      </p:sp>
      <p:sp>
        <p:nvSpPr>
          <p:cNvPr id="13" name="Shape 9"/>
          <p:cNvSpPr/>
          <p:nvPr/>
        </p:nvSpPr>
        <p:spPr>
          <a:xfrm>
            <a:off x="550228" y="3419856"/>
            <a:ext cx="10881360" cy="0"/>
          </a:xfrm>
          <a:prstGeom prst="line">
            <a:avLst/>
          </a:prstGeom>
          <a:noFill/>
          <a:ln w="12700">
            <a:solidFill>
              <a:srgbClr val="E3E6EC"/>
            </a:solidFill>
            <a:prstDash val="solid"/>
          </a:ln>
        </p:spPr>
      </p:sp>
      <p:sp>
        <p:nvSpPr>
          <p:cNvPr id="14" name="Shape 10"/>
          <p:cNvSpPr/>
          <p:nvPr/>
        </p:nvSpPr>
        <p:spPr>
          <a:xfrm>
            <a:off x="550228" y="3529584"/>
            <a:ext cx="658368" cy="658368"/>
          </a:xfrm>
          <a:prstGeom prst="hexagon">
            <a:avLst/>
          </a:prstGeom>
          <a:solidFill>
            <a:srgbClr val="1B2A4A"/>
          </a:solidFill>
          <a:ln/>
        </p:spPr>
      </p:sp>
      <p:pic>
        <p:nvPicPr>
          <p:cNvPr id="15" name="Image 2" descr="/home/claude/matres_deck/icons/grid_white.png"/>
          <p:cNvPicPr>
            <a:picLocks noChangeAspect="1"/>
          </p:cNvPicPr>
          <p:nvPr/>
        </p:nvPicPr>
        <p:blipFill>
          <a:blip r:embed="rId5"/>
          <a:stretch>
            <a:fillRect/>
          </a:stretch>
        </p:blipFill>
        <p:spPr>
          <a:xfrm>
            <a:off x="721405" y="3700761"/>
            <a:ext cx="316017" cy="316017"/>
          </a:xfrm>
          <a:prstGeom prst="rect">
            <a:avLst/>
          </a:prstGeom>
        </p:spPr>
      </p:pic>
      <p:sp>
        <p:nvSpPr>
          <p:cNvPr id="16" name="Text 11"/>
          <p:cNvSpPr/>
          <p:nvPr/>
        </p:nvSpPr>
        <p:spPr>
          <a:xfrm>
            <a:off x="1418908" y="3474720"/>
            <a:ext cx="4937760" cy="365760"/>
          </a:xfrm>
          <a:prstGeom prst="rect">
            <a:avLst/>
          </a:prstGeom>
          <a:noFill/>
          <a:ln/>
        </p:spPr>
        <p:txBody>
          <a:bodyPr wrap="square" lIns="0" tIns="0" rIns="0" bIns="0" rtlCol="0" anchor="ctr"/>
          <a:lstStyle/>
          <a:p>
            <a:r>
              <a:rPr lang="en-US" sz="1450" b="1" dirty="0">
                <a:solidFill>
                  <a:srgbClr val="1B2A4A"/>
                </a:solidFill>
                <a:latin typeface="Calibri" pitchFamily="34" charset="0"/>
                <a:ea typeface="Calibri" pitchFamily="34" charset="-122"/>
                <a:cs typeface="Calibri" pitchFamily="34" charset="-120"/>
              </a:rPr>
              <a:t>Indus-1 / Indus-2 synchrotron (RRCAT)</a:t>
            </a:r>
            <a:endParaRPr lang="en-US" sz="1450" dirty="0"/>
          </a:p>
        </p:txBody>
      </p:sp>
      <p:sp>
        <p:nvSpPr>
          <p:cNvPr id="17" name="Text 12"/>
          <p:cNvSpPr/>
          <p:nvPr/>
        </p:nvSpPr>
        <p:spPr>
          <a:xfrm>
            <a:off x="1418908" y="3831336"/>
            <a:ext cx="9875520" cy="365760"/>
          </a:xfrm>
          <a:prstGeom prst="rect">
            <a:avLst/>
          </a:prstGeom>
          <a:noFill/>
          <a:ln/>
        </p:spPr>
        <p:txBody>
          <a:bodyPr wrap="square" lIns="0" tIns="0" rIns="0" bIns="0" rtlCol="0" anchor="ctr"/>
          <a:lstStyle/>
          <a:p>
            <a:r>
              <a:rPr lang="en-US" sz="1250" dirty="0">
                <a:solidFill>
                  <a:srgbClr val="788093"/>
                </a:solidFill>
                <a:latin typeface="Calibri" pitchFamily="34" charset="0"/>
                <a:ea typeface="Calibri" pitchFamily="34" charset="-122"/>
                <a:cs typeface="Calibri" pitchFamily="34" charset="-120"/>
              </a:rPr>
              <a:t>Advanced structural &amp; in-situ characterization</a:t>
            </a:r>
            <a:endParaRPr lang="en-US" sz="1250" dirty="0"/>
          </a:p>
        </p:txBody>
      </p:sp>
      <p:sp>
        <p:nvSpPr>
          <p:cNvPr id="18" name="Shape 13"/>
          <p:cNvSpPr/>
          <p:nvPr/>
        </p:nvSpPr>
        <p:spPr>
          <a:xfrm>
            <a:off x="550228" y="4315968"/>
            <a:ext cx="10881360" cy="0"/>
          </a:xfrm>
          <a:prstGeom prst="line">
            <a:avLst/>
          </a:prstGeom>
          <a:noFill/>
          <a:ln w="12700">
            <a:solidFill>
              <a:srgbClr val="E3E6EC"/>
            </a:solidFill>
            <a:prstDash val="solid"/>
          </a:ln>
        </p:spPr>
      </p:sp>
      <p:sp>
        <p:nvSpPr>
          <p:cNvPr id="19" name="Shape 14"/>
          <p:cNvSpPr/>
          <p:nvPr/>
        </p:nvSpPr>
        <p:spPr>
          <a:xfrm>
            <a:off x="550228" y="4425696"/>
            <a:ext cx="658368" cy="658368"/>
          </a:xfrm>
          <a:prstGeom prst="hexagon">
            <a:avLst/>
          </a:prstGeom>
          <a:solidFill>
            <a:srgbClr val="C97B3E"/>
          </a:solidFill>
          <a:ln/>
        </p:spPr>
      </p:sp>
      <p:pic>
        <p:nvPicPr>
          <p:cNvPr id="20" name="Image 3" descr="/home/claude/matres_deck/icons/cpu_white.png"/>
          <p:cNvPicPr>
            <a:picLocks noChangeAspect="1"/>
          </p:cNvPicPr>
          <p:nvPr/>
        </p:nvPicPr>
        <p:blipFill>
          <a:blip r:embed="rId6"/>
          <a:stretch>
            <a:fillRect/>
          </a:stretch>
        </p:blipFill>
        <p:spPr>
          <a:xfrm>
            <a:off x="721405" y="4596873"/>
            <a:ext cx="316017" cy="316017"/>
          </a:xfrm>
          <a:prstGeom prst="rect">
            <a:avLst/>
          </a:prstGeom>
        </p:spPr>
      </p:pic>
      <p:sp>
        <p:nvSpPr>
          <p:cNvPr id="21" name="Text 15"/>
          <p:cNvSpPr/>
          <p:nvPr/>
        </p:nvSpPr>
        <p:spPr>
          <a:xfrm>
            <a:off x="1418908" y="4370832"/>
            <a:ext cx="4937760" cy="365760"/>
          </a:xfrm>
          <a:prstGeom prst="rect">
            <a:avLst/>
          </a:prstGeom>
          <a:noFill/>
          <a:ln/>
        </p:spPr>
        <p:txBody>
          <a:bodyPr wrap="square" lIns="0" tIns="0" rIns="0" bIns="0" rtlCol="0" anchor="ctr"/>
          <a:lstStyle/>
          <a:p>
            <a:r>
              <a:rPr lang="en-US" sz="1450" b="1" dirty="0">
                <a:solidFill>
                  <a:srgbClr val="1B2A4A"/>
                </a:solidFill>
                <a:latin typeface="Calibri" pitchFamily="34" charset="0"/>
                <a:ea typeface="Calibri" pitchFamily="34" charset="-122"/>
                <a:cs typeface="Calibri" pitchFamily="34" charset="-120"/>
              </a:rPr>
              <a:t>National HPC clusters</a:t>
            </a:r>
            <a:endParaRPr lang="en-US" sz="1450" dirty="0"/>
          </a:p>
        </p:txBody>
      </p:sp>
      <p:sp>
        <p:nvSpPr>
          <p:cNvPr id="22" name="Text 16"/>
          <p:cNvSpPr/>
          <p:nvPr/>
        </p:nvSpPr>
        <p:spPr>
          <a:xfrm>
            <a:off x="1418908" y="4727448"/>
            <a:ext cx="9875520" cy="365760"/>
          </a:xfrm>
          <a:prstGeom prst="rect">
            <a:avLst/>
          </a:prstGeom>
          <a:noFill/>
          <a:ln/>
        </p:spPr>
        <p:txBody>
          <a:bodyPr wrap="square" lIns="0" tIns="0" rIns="0" bIns="0" rtlCol="0" anchor="ctr"/>
          <a:lstStyle/>
          <a:p>
            <a:r>
              <a:rPr lang="en-US" sz="1250" dirty="0">
                <a:solidFill>
                  <a:srgbClr val="788093"/>
                </a:solidFill>
                <a:latin typeface="Calibri" pitchFamily="34" charset="0"/>
                <a:ea typeface="Calibri" pitchFamily="34" charset="-122"/>
                <a:cs typeface="Calibri" pitchFamily="34" charset="-120"/>
              </a:rPr>
              <a:t>Multi-scale materials modelling and simulation</a:t>
            </a:r>
            <a:endParaRPr lang="en-US" sz="1250" dirty="0"/>
          </a:p>
        </p:txBody>
      </p:sp>
      <p:sp>
        <p:nvSpPr>
          <p:cNvPr id="23" name="Shape 17"/>
          <p:cNvSpPr/>
          <p:nvPr/>
        </p:nvSpPr>
        <p:spPr>
          <a:xfrm>
            <a:off x="550228" y="5212080"/>
            <a:ext cx="10881360" cy="0"/>
          </a:xfrm>
          <a:prstGeom prst="line">
            <a:avLst/>
          </a:prstGeom>
          <a:noFill/>
          <a:ln w="12700">
            <a:solidFill>
              <a:srgbClr val="E3E6EC"/>
            </a:solidFill>
            <a:prstDash val="solid"/>
          </a:ln>
        </p:spPr>
      </p:sp>
      <p:sp>
        <p:nvSpPr>
          <p:cNvPr id="24" name="Shape 18"/>
          <p:cNvSpPr/>
          <p:nvPr/>
        </p:nvSpPr>
        <p:spPr>
          <a:xfrm>
            <a:off x="550228" y="5321808"/>
            <a:ext cx="658368" cy="658368"/>
          </a:xfrm>
          <a:prstGeom prst="hexagon">
            <a:avLst/>
          </a:prstGeom>
          <a:solidFill>
            <a:srgbClr val="1B2A4A"/>
          </a:solidFill>
          <a:ln/>
        </p:spPr>
      </p:sp>
      <p:pic>
        <p:nvPicPr>
          <p:cNvPr id="25" name="Image 4" descr="/home/claude/matres_deck/icons/link_white.png"/>
          <p:cNvPicPr>
            <a:picLocks noChangeAspect="1"/>
          </p:cNvPicPr>
          <p:nvPr/>
        </p:nvPicPr>
        <p:blipFill>
          <a:blip r:embed="rId7"/>
          <a:stretch>
            <a:fillRect/>
          </a:stretch>
        </p:blipFill>
        <p:spPr>
          <a:xfrm>
            <a:off x="721405" y="5492985"/>
            <a:ext cx="316017" cy="316017"/>
          </a:xfrm>
          <a:prstGeom prst="rect">
            <a:avLst/>
          </a:prstGeom>
        </p:spPr>
      </p:pic>
      <p:sp>
        <p:nvSpPr>
          <p:cNvPr id="26" name="Text 19"/>
          <p:cNvSpPr/>
          <p:nvPr/>
        </p:nvSpPr>
        <p:spPr>
          <a:xfrm>
            <a:off x="1418908" y="5266944"/>
            <a:ext cx="4937760" cy="365760"/>
          </a:xfrm>
          <a:prstGeom prst="rect">
            <a:avLst/>
          </a:prstGeom>
          <a:noFill/>
          <a:ln/>
        </p:spPr>
        <p:txBody>
          <a:bodyPr wrap="square" lIns="0" tIns="0" rIns="0" bIns="0" rtlCol="0" anchor="ctr"/>
          <a:lstStyle/>
          <a:p>
            <a:r>
              <a:rPr lang="en-US" sz="1450" b="1" dirty="0">
                <a:solidFill>
                  <a:srgbClr val="1B2A4A"/>
                </a:solidFill>
                <a:latin typeface="Calibri" pitchFamily="34" charset="0"/>
                <a:ea typeface="Calibri" pitchFamily="34" charset="-122"/>
                <a:cs typeface="Calibri" pitchFamily="34" charset="-120"/>
              </a:rPr>
              <a:t>Existing cross-agency MoUs</a:t>
            </a:r>
            <a:endParaRPr lang="en-US" sz="1450" dirty="0"/>
          </a:p>
        </p:txBody>
      </p:sp>
      <p:sp>
        <p:nvSpPr>
          <p:cNvPr id="27" name="Text 20"/>
          <p:cNvSpPr/>
          <p:nvPr/>
        </p:nvSpPr>
        <p:spPr>
          <a:xfrm>
            <a:off x="1418908" y="5623560"/>
            <a:ext cx="9875520" cy="365760"/>
          </a:xfrm>
          <a:prstGeom prst="rect">
            <a:avLst/>
          </a:prstGeom>
          <a:noFill/>
          <a:ln/>
        </p:spPr>
        <p:txBody>
          <a:bodyPr wrap="square" lIns="0" tIns="0" rIns="0" bIns="0" rtlCol="0" anchor="ctr"/>
          <a:lstStyle/>
          <a:p>
            <a:r>
              <a:rPr lang="en-US" sz="1250" dirty="0">
                <a:solidFill>
                  <a:srgbClr val="788093"/>
                </a:solidFill>
                <a:latin typeface="Calibri" pitchFamily="34" charset="0"/>
                <a:ea typeface="Calibri" pitchFamily="34" charset="-122"/>
                <a:cs typeface="Calibri" pitchFamily="34" charset="-120"/>
              </a:rPr>
              <a:t>Limited but proven beam-time and facility access sharing</a:t>
            </a:r>
            <a:endParaRPr lang="en-US" sz="12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50228" y="676656"/>
            <a:ext cx="9601200" cy="777240"/>
          </a:xfrm>
          <a:prstGeom prst="rect">
            <a:avLst/>
          </a:prstGeom>
          <a:noFill/>
          <a:ln/>
        </p:spPr>
        <p:txBody>
          <a:bodyPr wrap="square" lIns="0" tIns="0" rIns="0" bIns="0" rtlCol="0" anchor="ctr"/>
          <a:lstStyle/>
          <a:p>
            <a:r>
              <a:rPr lang="en-US" sz="3000" b="1" dirty="0">
                <a:solidFill>
                  <a:srgbClr val="1B2A4A"/>
                </a:solidFill>
                <a:latin typeface="Cambria" pitchFamily="34" charset="0"/>
                <a:ea typeface="Cambria" pitchFamily="34" charset="-122"/>
                <a:cs typeface="Cambria" pitchFamily="34" charset="-120"/>
              </a:rPr>
              <a:t>Infrastructure Advancements</a:t>
            </a:r>
            <a:endParaRPr lang="en-US" sz="3000" dirty="0"/>
          </a:p>
        </p:txBody>
      </p:sp>
      <p:sp>
        <p:nvSpPr>
          <p:cNvPr id="4" name="Shape 2"/>
          <p:cNvSpPr/>
          <p:nvPr/>
        </p:nvSpPr>
        <p:spPr>
          <a:xfrm>
            <a:off x="550228" y="1783080"/>
            <a:ext cx="5349240" cy="1874520"/>
          </a:xfrm>
          <a:prstGeom prst="roundRect">
            <a:avLst>
              <a:gd name="adj" fmla="val 4390"/>
            </a:avLst>
          </a:prstGeom>
          <a:solidFill>
            <a:srgbClr val="FFFFFF"/>
          </a:solidFill>
          <a:ln w="12700">
            <a:solidFill>
              <a:srgbClr val="E3E6EC"/>
            </a:solidFill>
            <a:prstDash val="solid"/>
          </a:ln>
          <a:effectLst>
            <a:outerShdw blurRad="76200" dist="25400" dir="5400000" algn="bl" rotWithShape="0">
              <a:srgbClr val="121B30">
                <a:alpha val="18000"/>
              </a:srgbClr>
            </a:outerShdw>
          </a:effectLst>
        </p:spPr>
      </p:sp>
      <p:sp>
        <p:nvSpPr>
          <p:cNvPr id="5" name="Shape 3"/>
          <p:cNvSpPr/>
          <p:nvPr/>
        </p:nvSpPr>
        <p:spPr>
          <a:xfrm>
            <a:off x="824548" y="2075688"/>
            <a:ext cx="777240" cy="777240"/>
          </a:xfrm>
          <a:prstGeom prst="hexagon">
            <a:avLst/>
          </a:prstGeom>
          <a:solidFill>
            <a:srgbClr val="C97B3E"/>
          </a:solidFill>
          <a:ln/>
        </p:spPr>
      </p:sp>
      <p:pic>
        <p:nvPicPr>
          <p:cNvPr id="6" name="Image 0" descr="/home/claude/matres_deck/icons/share_white.png"/>
          <p:cNvPicPr>
            <a:picLocks noChangeAspect="1"/>
          </p:cNvPicPr>
          <p:nvPr/>
        </p:nvPicPr>
        <p:blipFill>
          <a:blip r:embed="rId3"/>
          <a:stretch>
            <a:fillRect/>
          </a:stretch>
        </p:blipFill>
        <p:spPr>
          <a:xfrm>
            <a:off x="1026631" y="2277771"/>
            <a:ext cx="373075" cy="373075"/>
          </a:xfrm>
          <a:prstGeom prst="rect">
            <a:avLst/>
          </a:prstGeom>
        </p:spPr>
      </p:pic>
      <p:sp>
        <p:nvSpPr>
          <p:cNvPr id="7" name="Text 4"/>
          <p:cNvSpPr/>
          <p:nvPr/>
        </p:nvSpPr>
        <p:spPr>
          <a:xfrm>
            <a:off x="1784668" y="1984248"/>
            <a:ext cx="3886200" cy="685800"/>
          </a:xfrm>
          <a:prstGeom prst="rect">
            <a:avLst/>
          </a:prstGeom>
          <a:noFill/>
          <a:ln/>
        </p:spPr>
        <p:txBody>
          <a:bodyPr wrap="square" lIns="0" tIns="0" rIns="0" bIns="0" rtlCol="0" anchor="ctr"/>
          <a:lstStyle/>
          <a:p>
            <a:pPr>
              <a:lnSpc>
                <a:spcPts val="1700"/>
              </a:lnSpc>
            </a:pPr>
            <a:r>
              <a:rPr lang="en-US" sz="1450" b="1" dirty="0">
                <a:solidFill>
                  <a:srgbClr val="1B2A4A"/>
                </a:solidFill>
                <a:latin typeface="Calibri" pitchFamily="34" charset="0"/>
                <a:ea typeface="Calibri" pitchFamily="34" charset="-122"/>
                <a:cs typeface="Calibri" pitchFamily="34" charset="-120"/>
              </a:rPr>
              <a:t>Common scheduling of slots</a:t>
            </a:r>
            <a:endParaRPr lang="en-US" sz="1450" dirty="0"/>
          </a:p>
        </p:txBody>
      </p:sp>
      <p:sp>
        <p:nvSpPr>
          <p:cNvPr id="8" name="Text 5"/>
          <p:cNvSpPr/>
          <p:nvPr/>
        </p:nvSpPr>
        <p:spPr>
          <a:xfrm>
            <a:off x="1784668" y="2679192"/>
            <a:ext cx="3886200" cy="868680"/>
          </a:xfrm>
          <a:prstGeom prst="rect">
            <a:avLst/>
          </a:prstGeom>
          <a:noFill/>
          <a:ln/>
        </p:spPr>
        <p:txBody>
          <a:bodyPr wrap="square" lIns="0" tIns="0" rIns="0" bIns="0" rtlCol="0" anchor="ctr"/>
          <a:lstStyle/>
          <a:p>
            <a:pPr>
              <a:lnSpc>
                <a:spcPts val="1400"/>
              </a:lnSpc>
            </a:pPr>
            <a:r>
              <a:rPr lang="en-US" sz="1150" dirty="0">
                <a:solidFill>
                  <a:srgbClr val="788093"/>
                </a:solidFill>
                <a:latin typeface="Calibri" pitchFamily="34" charset="0"/>
                <a:ea typeface="Calibri" pitchFamily="34" charset="-122"/>
                <a:cs typeface="Calibri" pitchFamily="34" charset="-120"/>
              </a:rPr>
              <a:t>For beam-time and hot-cell slots, usable across participating agencies</a:t>
            </a:r>
            <a:endParaRPr lang="en-US" sz="1150" dirty="0"/>
          </a:p>
        </p:txBody>
      </p:sp>
      <p:sp>
        <p:nvSpPr>
          <p:cNvPr id="9" name="Shape 6"/>
          <p:cNvSpPr/>
          <p:nvPr/>
        </p:nvSpPr>
        <p:spPr>
          <a:xfrm>
            <a:off x="6219508" y="1783080"/>
            <a:ext cx="5349240" cy="1874520"/>
          </a:xfrm>
          <a:prstGeom prst="roundRect">
            <a:avLst>
              <a:gd name="adj" fmla="val 4390"/>
            </a:avLst>
          </a:prstGeom>
          <a:solidFill>
            <a:srgbClr val="FFFFFF"/>
          </a:solidFill>
          <a:ln w="12700">
            <a:solidFill>
              <a:srgbClr val="E3E6EC"/>
            </a:solidFill>
            <a:prstDash val="solid"/>
          </a:ln>
          <a:effectLst>
            <a:outerShdw blurRad="76200" dist="25400" dir="5400000" algn="bl" rotWithShape="0">
              <a:srgbClr val="121B30">
                <a:alpha val="18000"/>
              </a:srgbClr>
            </a:outerShdw>
          </a:effectLst>
        </p:spPr>
      </p:sp>
      <p:sp>
        <p:nvSpPr>
          <p:cNvPr id="10" name="Shape 7"/>
          <p:cNvSpPr/>
          <p:nvPr/>
        </p:nvSpPr>
        <p:spPr>
          <a:xfrm>
            <a:off x="6493828" y="2075688"/>
            <a:ext cx="777240" cy="777240"/>
          </a:xfrm>
          <a:prstGeom prst="hexagon">
            <a:avLst/>
          </a:prstGeom>
          <a:solidFill>
            <a:srgbClr val="C97B3E"/>
          </a:solidFill>
          <a:ln/>
        </p:spPr>
      </p:sp>
      <p:pic>
        <p:nvPicPr>
          <p:cNvPr id="11" name="Image 1" descr="/home/claude/matres_deck/icons/cpu_white.png"/>
          <p:cNvPicPr>
            <a:picLocks noChangeAspect="1"/>
          </p:cNvPicPr>
          <p:nvPr/>
        </p:nvPicPr>
        <p:blipFill>
          <a:blip r:embed="rId4"/>
          <a:stretch>
            <a:fillRect/>
          </a:stretch>
        </p:blipFill>
        <p:spPr>
          <a:xfrm>
            <a:off x="6695911" y="2277771"/>
            <a:ext cx="373075" cy="373075"/>
          </a:xfrm>
          <a:prstGeom prst="rect">
            <a:avLst/>
          </a:prstGeom>
        </p:spPr>
      </p:pic>
      <p:sp>
        <p:nvSpPr>
          <p:cNvPr id="12" name="Text 8"/>
          <p:cNvSpPr/>
          <p:nvPr/>
        </p:nvSpPr>
        <p:spPr>
          <a:xfrm>
            <a:off x="7453948" y="1984248"/>
            <a:ext cx="3886200" cy="685800"/>
          </a:xfrm>
          <a:prstGeom prst="rect">
            <a:avLst/>
          </a:prstGeom>
          <a:noFill/>
          <a:ln/>
        </p:spPr>
        <p:txBody>
          <a:bodyPr wrap="square" lIns="0" tIns="0" rIns="0" bIns="0" rtlCol="0" anchor="ctr"/>
          <a:lstStyle/>
          <a:p>
            <a:pPr>
              <a:lnSpc>
                <a:spcPts val="1700"/>
              </a:lnSpc>
            </a:pPr>
            <a:r>
              <a:rPr lang="en-US" sz="1450" b="1" dirty="0">
                <a:solidFill>
                  <a:srgbClr val="1B2A4A"/>
                </a:solidFill>
                <a:latin typeface="Calibri" pitchFamily="34" charset="0"/>
                <a:ea typeface="Calibri" pitchFamily="34" charset="-122"/>
                <a:cs typeface="Calibri" pitchFamily="34" charset="-120"/>
              </a:rPr>
              <a:t>Joint program for high-value instruments</a:t>
            </a:r>
            <a:endParaRPr lang="en-US" sz="1450" dirty="0"/>
          </a:p>
        </p:txBody>
      </p:sp>
      <p:sp>
        <p:nvSpPr>
          <p:cNvPr id="13" name="Text 9"/>
          <p:cNvSpPr/>
          <p:nvPr/>
        </p:nvSpPr>
        <p:spPr>
          <a:xfrm>
            <a:off x="7453948" y="2679192"/>
            <a:ext cx="3886200" cy="868680"/>
          </a:xfrm>
          <a:prstGeom prst="rect">
            <a:avLst/>
          </a:prstGeom>
          <a:noFill/>
          <a:ln/>
        </p:spPr>
        <p:txBody>
          <a:bodyPr wrap="square" lIns="0" tIns="0" rIns="0" bIns="0" rtlCol="0" anchor="ctr"/>
          <a:lstStyle/>
          <a:p>
            <a:pPr>
              <a:lnSpc>
                <a:spcPts val="1400"/>
              </a:lnSpc>
            </a:pPr>
            <a:r>
              <a:rPr lang="en-US" sz="1150" dirty="0">
                <a:solidFill>
                  <a:srgbClr val="788093"/>
                </a:solidFill>
                <a:latin typeface="Calibri" pitchFamily="34" charset="0"/>
                <a:ea typeface="Calibri" pitchFamily="34" charset="-122"/>
                <a:cs typeface="Calibri" pitchFamily="34" charset="-120"/>
              </a:rPr>
              <a:t>Atom-probe tomography, in-situ heating/straining TEM, and similar capital equipment</a:t>
            </a:r>
            <a:endParaRPr lang="en-US" sz="1150" dirty="0"/>
          </a:p>
        </p:txBody>
      </p:sp>
      <p:sp>
        <p:nvSpPr>
          <p:cNvPr id="14" name="Shape 10"/>
          <p:cNvSpPr/>
          <p:nvPr/>
        </p:nvSpPr>
        <p:spPr>
          <a:xfrm>
            <a:off x="550228" y="3886200"/>
            <a:ext cx="5349240" cy="1874520"/>
          </a:xfrm>
          <a:prstGeom prst="roundRect">
            <a:avLst>
              <a:gd name="adj" fmla="val 4390"/>
            </a:avLst>
          </a:prstGeom>
          <a:solidFill>
            <a:srgbClr val="FFFFFF"/>
          </a:solidFill>
          <a:ln w="12700">
            <a:solidFill>
              <a:srgbClr val="E3E6EC"/>
            </a:solidFill>
            <a:prstDash val="solid"/>
          </a:ln>
          <a:effectLst>
            <a:outerShdw blurRad="76200" dist="25400" dir="5400000" algn="bl" rotWithShape="0">
              <a:srgbClr val="121B30">
                <a:alpha val="18000"/>
              </a:srgbClr>
            </a:outerShdw>
          </a:effectLst>
        </p:spPr>
      </p:sp>
      <p:sp>
        <p:nvSpPr>
          <p:cNvPr id="15" name="Shape 11"/>
          <p:cNvSpPr/>
          <p:nvPr/>
        </p:nvSpPr>
        <p:spPr>
          <a:xfrm>
            <a:off x="824548" y="4178808"/>
            <a:ext cx="777240" cy="777240"/>
          </a:xfrm>
          <a:prstGeom prst="hexagon">
            <a:avLst/>
          </a:prstGeom>
          <a:solidFill>
            <a:srgbClr val="C97B3E"/>
          </a:solidFill>
          <a:ln/>
        </p:spPr>
      </p:sp>
      <p:pic>
        <p:nvPicPr>
          <p:cNvPr id="16" name="Image 2" descr="/home/claude/matres_deck/icons/database_white.png"/>
          <p:cNvPicPr>
            <a:picLocks noChangeAspect="1"/>
          </p:cNvPicPr>
          <p:nvPr/>
        </p:nvPicPr>
        <p:blipFill>
          <a:blip r:embed="rId5"/>
          <a:stretch>
            <a:fillRect/>
          </a:stretch>
        </p:blipFill>
        <p:spPr>
          <a:xfrm>
            <a:off x="1026631" y="4380891"/>
            <a:ext cx="373075" cy="373075"/>
          </a:xfrm>
          <a:prstGeom prst="rect">
            <a:avLst/>
          </a:prstGeom>
        </p:spPr>
      </p:pic>
      <p:sp>
        <p:nvSpPr>
          <p:cNvPr id="17" name="Text 12"/>
          <p:cNvSpPr/>
          <p:nvPr/>
        </p:nvSpPr>
        <p:spPr>
          <a:xfrm>
            <a:off x="1784668" y="4087368"/>
            <a:ext cx="3886200" cy="685800"/>
          </a:xfrm>
          <a:prstGeom prst="rect">
            <a:avLst/>
          </a:prstGeom>
          <a:noFill/>
          <a:ln/>
        </p:spPr>
        <p:txBody>
          <a:bodyPr wrap="square" lIns="0" tIns="0" rIns="0" bIns="0" rtlCol="0" anchor="ctr"/>
          <a:lstStyle/>
          <a:p>
            <a:pPr>
              <a:lnSpc>
                <a:spcPts val="1700"/>
              </a:lnSpc>
            </a:pPr>
            <a:r>
              <a:rPr lang="en-US" sz="1450" b="1" dirty="0">
                <a:solidFill>
                  <a:srgbClr val="1B2A4A"/>
                </a:solidFill>
                <a:latin typeface="Calibri" pitchFamily="34" charset="0"/>
                <a:ea typeface="Calibri" pitchFamily="34" charset="-122"/>
                <a:cs typeface="Calibri" pitchFamily="34" charset="-120"/>
              </a:rPr>
              <a:t>A shared “materials genome” repository</a:t>
            </a:r>
            <a:endParaRPr lang="en-US" sz="1450" dirty="0"/>
          </a:p>
        </p:txBody>
      </p:sp>
      <p:sp>
        <p:nvSpPr>
          <p:cNvPr id="18" name="Text 13"/>
          <p:cNvSpPr/>
          <p:nvPr/>
        </p:nvSpPr>
        <p:spPr>
          <a:xfrm>
            <a:off x="1784668" y="4782312"/>
            <a:ext cx="3886200" cy="868680"/>
          </a:xfrm>
          <a:prstGeom prst="rect">
            <a:avLst/>
          </a:prstGeom>
          <a:noFill/>
          <a:ln/>
        </p:spPr>
        <p:txBody>
          <a:bodyPr wrap="square" lIns="0" tIns="0" rIns="0" bIns="0" rtlCol="0" anchor="ctr"/>
          <a:lstStyle/>
          <a:p>
            <a:pPr>
              <a:lnSpc>
                <a:spcPts val="1400"/>
              </a:lnSpc>
            </a:pPr>
            <a:r>
              <a:rPr lang="en-US" sz="1150" dirty="0">
                <a:solidFill>
                  <a:srgbClr val="788093"/>
                </a:solidFill>
                <a:latin typeface="Calibri" pitchFamily="34" charset="0"/>
                <a:ea typeface="Calibri" pitchFamily="34" charset="-122"/>
                <a:cs typeface="Calibri" pitchFamily="34" charset="-120"/>
              </a:rPr>
              <a:t>Structural-alloy performance data under Indian service conditions, open to all partner agencies</a:t>
            </a:r>
            <a:endParaRPr lang="en-US" sz="1150" dirty="0"/>
          </a:p>
        </p:txBody>
      </p:sp>
      <p:sp>
        <p:nvSpPr>
          <p:cNvPr id="19" name="Shape 14"/>
          <p:cNvSpPr/>
          <p:nvPr/>
        </p:nvSpPr>
        <p:spPr>
          <a:xfrm>
            <a:off x="6219508" y="3886200"/>
            <a:ext cx="5349240" cy="1874520"/>
          </a:xfrm>
          <a:prstGeom prst="roundRect">
            <a:avLst>
              <a:gd name="adj" fmla="val 4390"/>
            </a:avLst>
          </a:prstGeom>
          <a:solidFill>
            <a:srgbClr val="FFFFFF"/>
          </a:solidFill>
          <a:ln w="12700">
            <a:solidFill>
              <a:srgbClr val="E3E6EC"/>
            </a:solidFill>
            <a:prstDash val="solid"/>
          </a:ln>
          <a:effectLst>
            <a:outerShdw blurRad="76200" dist="25400" dir="5400000" algn="bl" rotWithShape="0">
              <a:srgbClr val="121B30">
                <a:alpha val="18000"/>
              </a:srgbClr>
            </a:outerShdw>
          </a:effectLst>
        </p:spPr>
      </p:sp>
      <p:sp>
        <p:nvSpPr>
          <p:cNvPr id="20" name="Shape 15"/>
          <p:cNvSpPr/>
          <p:nvPr/>
        </p:nvSpPr>
        <p:spPr>
          <a:xfrm>
            <a:off x="6493828" y="4178808"/>
            <a:ext cx="777240" cy="777240"/>
          </a:xfrm>
          <a:prstGeom prst="hexagon">
            <a:avLst/>
          </a:prstGeom>
          <a:solidFill>
            <a:srgbClr val="C97B3E"/>
          </a:solidFill>
          <a:ln/>
        </p:spPr>
      </p:sp>
      <p:pic>
        <p:nvPicPr>
          <p:cNvPr id="21" name="Image 3" descr="/home/claude/matres_deck/icons/settings_white.png"/>
          <p:cNvPicPr>
            <a:picLocks noChangeAspect="1"/>
          </p:cNvPicPr>
          <p:nvPr/>
        </p:nvPicPr>
        <p:blipFill>
          <a:blip r:embed="rId6"/>
          <a:stretch>
            <a:fillRect/>
          </a:stretch>
        </p:blipFill>
        <p:spPr>
          <a:xfrm>
            <a:off x="6695911" y="4380891"/>
            <a:ext cx="373075" cy="373075"/>
          </a:xfrm>
          <a:prstGeom prst="rect">
            <a:avLst/>
          </a:prstGeom>
        </p:spPr>
      </p:pic>
      <p:sp>
        <p:nvSpPr>
          <p:cNvPr id="22" name="Text 16"/>
          <p:cNvSpPr/>
          <p:nvPr/>
        </p:nvSpPr>
        <p:spPr>
          <a:xfrm>
            <a:off x="7453948" y="4087368"/>
            <a:ext cx="3886200" cy="685800"/>
          </a:xfrm>
          <a:prstGeom prst="rect">
            <a:avLst/>
          </a:prstGeom>
          <a:noFill/>
          <a:ln/>
        </p:spPr>
        <p:txBody>
          <a:bodyPr wrap="square" lIns="0" tIns="0" rIns="0" bIns="0" rtlCol="0" anchor="ctr"/>
          <a:lstStyle/>
          <a:p>
            <a:pPr>
              <a:lnSpc>
                <a:spcPts val="1700"/>
              </a:lnSpc>
            </a:pPr>
            <a:r>
              <a:rPr lang="en-US" sz="1450" b="1" dirty="0">
                <a:solidFill>
                  <a:srgbClr val="1B2A4A"/>
                </a:solidFill>
                <a:latin typeface="Calibri" pitchFamily="34" charset="0"/>
                <a:ea typeface="Calibri" pitchFamily="34" charset="-122"/>
                <a:cs typeface="Calibri" pitchFamily="34" charset="-120"/>
              </a:rPr>
              <a:t>Field-deployable, mobile NDE units</a:t>
            </a:r>
            <a:endParaRPr lang="en-US" sz="1450" dirty="0"/>
          </a:p>
        </p:txBody>
      </p:sp>
      <p:sp>
        <p:nvSpPr>
          <p:cNvPr id="23" name="Text 17"/>
          <p:cNvSpPr/>
          <p:nvPr/>
        </p:nvSpPr>
        <p:spPr>
          <a:xfrm>
            <a:off x="7453948" y="4782312"/>
            <a:ext cx="3886200" cy="868680"/>
          </a:xfrm>
          <a:prstGeom prst="rect">
            <a:avLst/>
          </a:prstGeom>
          <a:noFill/>
          <a:ln/>
        </p:spPr>
        <p:txBody>
          <a:bodyPr wrap="square" lIns="0" tIns="0" rIns="0" bIns="0" rtlCol="0" anchor="ctr"/>
          <a:lstStyle/>
          <a:p>
            <a:pPr>
              <a:lnSpc>
                <a:spcPts val="1400"/>
              </a:lnSpc>
            </a:pPr>
            <a:r>
              <a:rPr lang="en-US" sz="1150" dirty="0">
                <a:solidFill>
                  <a:srgbClr val="788093"/>
                </a:solidFill>
                <a:latin typeface="Calibri" pitchFamily="34" charset="0"/>
                <a:ea typeface="Calibri" pitchFamily="34" charset="-122"/>
                <a:cs typeface="Calibri" pitchFamily="34" charset="-120"/>
              </a:rPr>
              <a:t>Shared across sites for in-service inspection and component health monitoring</a:t>
            </a:r>
            <a:endParaRPr lang="en-US" sz="11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50228" y="676656"/>
            <a:ext cx="9601200" cy="777240"/>
          </a:xfrm>
          <a:prstGeom prst="rect">
            <a:avLst/>
          </a:prstGeom>
          <a:noFill/>
          <a:ln/>
        </p:spPr>
        <p:txBody>
          <a:bodyPr wrap="square" lIns="0" tIns="0" rIns="0" bIns="0" rtlCol="0" anchor="ctr"/>
          <a:lstStyle/>
          <a:p>
            <a:r>
              <a:rPr lang="en-US" sz="3000" b="1" dirty="0">
                <a:solidFill>
                  <a:srgbClr val="1B2A4A"/>
                </a:solidFill>
                <a:latin typeface="Cambria" pitchFamily="34" charset="0"/>
                <a:ea typeface="Cambria" pitchFamily="34" charset="-122"/>
                <a:cs typeface="Cambria" pitchFamily="34" charset="-120"/>
              </a:rPr>
              <a:t>Areas of National Importance</a:t>
            </a:r>
          </a:p>
        </p:txBody>
      </p:sp>
      <p:sp>
        <p:nvSpPr>
          <p:cNvPr id="4" name="Shape 2"/>
          <p:cNvSpPr/>
          <p:nvPr/>
        </p:nvSpPr>
        <p:spPr>
          <a:xfrm>
            <a:off x="550228" y="1783080"/>
            <a:ext cx="3429000" cy="4114800"/>
          </a:xfrm>
          <a:prstGeom prst="roundRect">
            <a:avLst>
              <a:gd name="adj" fmla="val 2667"/>
            </a:avLst>
          </a:prstGeom>
          <a:solidFill>
            <a:srgbClr val="FFFFFF"/>
          </a:solidFill>
          <a:ln w="12700">
            <a:solidFill>
              <a:srgbClr val="E3E6EC"/>
            </a:solidFill>
            <a:prstDash val="solid"/>
          </a:ln>
          <a:effectLst>
            <a:outerShdw blurRad="76200" dist="25400" dir="5400000" algn="bl" rotWithShape="0">
              <a:srgbClr val="121B30">
                <a:alpha val="18000"/>
              </a:srgbClr>
            </a:outerShdw>
          </a:effectLst>
        </p:spPr>
      </p:sp>
      <p:sp>
        <p:nvSpPr>
          <p:cNvPr id="5" name="Shape 3"/>
          <p:cNvSpPr/>
          <p:nvPr/>
        </p:nvSpPr>
        <p:spPr>
          <a:xfrm>
            <a:off x="2036128" y="2148840"/>
            <a:ext cx="457200" cy="457200"/>
          </a:xfrm>
          <a:prstGeom prst="hexagon">
            <a:avLst/>
          </a:prstGeom>
          <a:solidFill>
            <a:srgbClr val="C97B3E"/>
          </a:solidFill>
          <a:ln/>
        </p:spPr>
      </p:sp>
      <p:sp>
        <p:nvSpPr>
          <p:cNvPr id="6" name="Text 4"/>
          <p:cNvSpPr/>
          <p:nvPr/>
        </p:nvSpPr>
        <p:spPr>
          <a:xfrm>
            <a:off x="2036128" y="2148840"/>
            <a:ext cx="457200" cy="457200"/>
          </a:xfrm>
          <a:prstGeom prst="rect">
            <a:avLst/>
          </a:prstGeom>
          <a:noFill/>
          <a:ln/>
        </p:spPr>
        <p:txBody>
          <a:bodyPr wrap="square" lIns="0" tIns="0" rIns="0" bIns="0" rtlCol="0" anchor="ctr"/>
          <a:lstStyle/>
          <a:p>
            <a:pPr algn="ctr"/>
            <a:r>
              <a:rPr lang="en-US" b="1" dirty="0">
                <a:solidFill>
                  <a:srgbClr val="FFFFFF"/>
                </a:solidFill>
                <a:latin typeface="Cambria" pitchFamily="34" charset="0"/>
                <a:ea typeface="Cambria" pitchFamily="34" charset="-122"/>
                <a:cs typeface="Cambria" pitchFamily="34" charset="-120"/>
              </a:rPr>
              <a:t>1</a:t>
            </a:r>
            <a:endParaRPr lang="en-US" dirty="0"/>
          </a:p>
        </p:txBody>
      </p:sp>
      <p:sp>
        <p:nvSpPr>
          <p:cNvPr id="7" name="Shape 5"/>
          <p:cNvSpPr/>
          <p:nvPr/>
        </p:nvSpPr>
        <p:spPr>
          <a:xfrm>
            <a:off x="1716088" y="2834640"/>
            <a:ext cx="1097280" cy="1097280"/>
          </a:xfrm>
          <a:prstGeom prst="hexagon">
            <a:avLst/>
          </a:prstGeom>
          <a:solidFill>
            <a:srgbClr val="1B2A4A"/>
          </a:solidFill>
          <a:ln/>
        </p:spPr>
      </p:sp>
      <p:pic>
        <p:nvPicPr>
          <p:cNvPr id="8" name="Image 0" descr="/home/claude/matres_deck/icons/reactor_white.png"/>
          <p:cNvPicPr>
            <a:picLocks noChangeAspect="1"/>
          </p:cNvPicPr>
          <p:nvPr/>
        </p:nvPicPr>
        <p:blipFill>
          <a:blip r:embed="rId3"/>
          <a:stretch>
            <a:fillRect/>
          </a:stretch>
        </p:blipFill>
        <p:spPr>
          <a:xfrm>
            <a:off x="2001381" y="3119933"/>
            <a:ext cx="526694" cy="526694"/>
          </a:xfrm>
          <a:prstGeom prst="rect">
            <a:avLst/>
          </a:prstGeom>
        </p:spPr>
      </p:pic>
      <p:sp>
        <p:nvSpPr>
          <p:cNvPr id="9" name="Text 6"/>
          <p:cNvSpPr/>
          <p:nvPr/>
        </p:nvSpPr>
        <p:spPr>
          <a:xfrm>
            <a:off x="824548" y="4114800"/>
            <a:ext cx="2880360" cy="914400"/>
          </a:xfrm>
          <a:prstGeom prst="rect">
            <a:avLst/>
          </a:prstGeom>
          <a:noFill/>
          <a:ln/>
        </p:spPr>
        <p:txBody>
          <a:bodyPr wrap="square" lIns="0" tIns="0" rIns="0" bIns="0" rtlCol="0" anchor="ctr"/>
          <a:lstStyle/>
          <a:p>
            <a:pPr algn="ctr">
              <a:lnSpc>
                <a:spcPts val="1900"/>
              </a:lnSpc>
            </a:pPr>
            <a:r>
              <a:rPr lang="en-US" sz="1600" b="1" dirty="0">
                <a:solidFill>
                  <a:srgbClr val="1B2A4A"/>
                </a:solidFill>
                <a:latin typeface="Cambria" pitchFamily="34" charset="0"/>
                <a:ea typeface="Cambria" pitchFamily="34" charset="-122"/>
                <a:cs typeface="Cambria" pitchFamily="34" charset="-120"/>
              </a:rPr>
              <a:t>Advanced Structural Materials</a:t>
            </a:r>
            <a:endParaRPr lang="en-US" sz="1600" dirty="0"/>
          </a:p>
        </p:txBody>
      </p:sp>
      <p:sp>
        <p:nvSpPr>
          <p:cNvPr id="10" name="Text 7"/>
          <p:cNvSpPr/>
          <p:nvPr/>
        </p:nvSpPr>
        <p:spPr>
          <a:xfrm>
            <a:off x="824548" y="5029200"/>
            <a:ext cx="2880360" cy="777240"/>
          </a:xfrm>
          <a:prstGeom prst="rect">
            <a:avLst/>
          </a:prstGeom>
          <a:noFill/>
          <a:ln/>
        </p:spPr>
        <p:txBody>
          <a:bodyPr wrap="square" lIns="0" tIns="0" rIns="0" bIns="0" rtlCol="0" anchor="ctr"/>
          <a:lstStyle/>
          <a:p>
            <a:pPr algn="ctr"/>
            <a:r>
              <a:rPr lang="en-US" sz="1150" dirty="0">
                <a:solidFill>
                  <a:srgbClr val="788093"/>
                </a:solidFill>
                <a:latin typeface="Calibri" pitchFamily="34" charset="0"/>
                <a:ea typeface="Calibri" pitchFamily="34" charset="-122"/>
                <a:cs typeface="Calibri" pitchFamily="34" charset="-120"/>
              </a:rPr>
              <a:t>For next-generation fission and fusion-relevant reactors</a:t>
            </a:r>
            <a:endParaRPr lang="en-US" sz="1150" dirty="0"/>
          </a:p>
        </p:txBody>
      </p:sp>
      <p:sp>
        <p:nvSpPr>
          <p:cNvPr id="11" name="Shape 8"/>
          <p:cNvSpPr/>
          <p:nvPr/>
        </p:nvSpPr>
        <p:spPr>
          <a:xfrm>
            <a:off x="4235260" y="1783080"/>
            <a:ext cx="3429000" cy="4114800"/>
          </a:xfrm>
          <a:prstGeom prst="roundRect">
            <a:avLst>
              <a:gd name="adj" fmla="val 2667"/>
            </a:avLst>
          </a:prstGeom>
          <a:noFill/>
          <a:ln w="12700">
            <a:solidFill>
              <a:srgbClr val="E3E6EC"/>
            </a:solidFill>
            <a:prstDash val="solid"/>
          </a:ln>
          <a:effectLst>
            <a:outerShdw blurRad="76200" dist="25400" dir="5400000" algn="bl" rotWithShape="0">
              <a:srgbClr val="121B30">
                <a:alpha val="18000"/>
              </a:srgbClr>
            </a:outerShdw>
          </a:effectLst>
        </p:spPr>
      </p:sp>
      <p:sp>
        <p:nvSpPr>
          <p:cNvPr id="12" name="Shape 9"/>
          <p:cNvSpPr/>
          <p:nvPr/>
        </p:nvSpPr>
        <p:spPr>
          <a:xfrm>
            <a:off x="5721160" y="2148840"/>
            <a:ext cx="457200" cy="457200"/>
          </a:xfrm>
          <a:prstGeom prst="hexagon">
            <a:avLst/>
          </a:prstGeom>
          <a:solidFill>
            <a:srgbClr val="C97B3E"/>
          </a:solidFill>
          <a:ln/>
        </p:spPr>
      </p:sp>
      <p:sp>
        <p:nvSpPr>
          <p:cNvPr id="13" name="Text 10"/>
          <p:cNvSpPr/>
          <p:nvPr/>
        </p:nvSpPr>
        <p:spPr>
          <a:xfrm>
            <a:off x="5721160" y="2148840"/>
            <a:ext cx="457200" cy="457200"/>
          </a:xfrm>
          <a:prstGeom prst="rect">
            <a:avLst/>
          </a:prstGeom>
          <a:noFill/>
          <a:ln/>
        </p:spPr>
        <p:txBody>
          <a:bodyPr wrap="square" lIns="0" tIns="0" rIns="0" bIns="0" rtlCol="0" anchor="ctr"/>
          <a:lstStyle/>
          <a:p>
            <a:pPr algn="ctr"/>
            <a:r>
              <a:rPr lang="en-US" b="1" dirty="0">
                <a:solidFill>
                  <a:srgbClr val="FFFFFF"/>
                </a:solidFill>
                <a:latin typeface="Cambria" pitchFamily="34" charset="0"/>
                <a:ea typeface="Cambria" pitchFamily="34" charset="-122"/>
                <a:cs typeface="Cambria" pitchFamily="34" charset="-120"/>
              </a:rPr>
              <a:t>2</a:t>
            </a:r>
            <a:endParaRPr lang="en-US" dirty="0"/>
          </a:p>
        </p:txBody>
      </p:sp>
      <p:sp>
        <p:nvSpPr>
          <p:cNvPr id="14" name="Shape 11"/>
          <p:cNvSpPr/>
          <p:nvPr/>
        </p:nvSpPr>
        <p:spPr>
          <a:xfrm>
            <a:off x="5401120" y="2834640"/>
            <a:ext cx="1097280" cy="1097280"/>
          </a:xfrm>
          <a:prstGeom prst="hexagon">
            <a:avLst/>
          </a:prstGeom>
          <a:solidFill>
            <a:srgbClr val="1B2A4A"/>
          </a:solidFill>
          <a:ln/>
        </p:spPr>
      </p:sp>
      <p:pic>
        <p:nvPicPr>
          <p:cNvPr id="15" name="Image 1" descr="/home/claude/matres_deck/icons/flame_white.png"/>
          <p:cNvPicPr>
            <a:picLocks noChangeAspect="1"/>
          </p:cNvPicPr>
          <p:nvPr/>
        </p:nvPicPr>
        <p:blipFill>
          <a:blip r:embed="rId4"/>
          <a:stretch>
            <a:fillRect/>
          </a:stretch>
        </p:blipFill>
        <p:spPr>
          <a:xfrm>
            <a:off x="5686413" y="3119933"/>
            <a:ext cx="526694" cy="526694"/>
          </a:xfrm>
          <a:prstGeom prst="rect">
            <a:avLst/>
          </a:prstGeom>
        </p:spPr>
      </p:pic>
      <p:sp>
        <p:nvSpPr>
          <p:cNvPr id="16" name="Text 12"/>
          <p:cNvSpPr/>
          <p:nvPr/>
        </p:nvSpPr>
        <p:spPr>
          <a:xfrm>
            <a:off x="4509580" y="4114800"/>
            <a:ext cx="2880360" cy="914400"/>
          </a:xfrm>
          <a:prstGeom prst="rect">
            <a:avLst/>
          </a:prstGeom>
          <a:noFill/>
          <a:ln/>
        </p:spPr>
        <p:txBody>
          <a:bodyPr wrap="square" lIns="0" tIns="0" rIns="0" bIns="0" rtlCol="0" anchor="ctr"/>
          <a:lstStyle/>
          <a:p>
            <a:pPr algn="ctr">
              <a:lnSpc>
                <a:spcPts val="1900"/>
              </a:lnSpc>
            </a:pPr>
            <a:r>
              <a:rPr lang="en-US" sz="1600" b="1" dirty="0">
                <a:solidFill>
                  <a:srgbClr val="1B2A4A"/>
                </a:solidFill>
                <a:latin typeface="Cambria" pitchFamily="34" charset="0"/>
                <a:ea typeface="Cambria" pitchFamily="34" charset="-122"/>
              </a:rPr>
              <a:t>High-Temperature &amp; Corrosion-Resistant Alloys</a:t>
            </a:r>
          </a:p>
        </p:txBody>
      </p:sp>
      <p:sp>
        <p:nvSpPr>
          <p:cNvPr id="17" name="Text 13"/>
          <p:cNvSpPr/>
          <p:nvPr/>
        </p:nvSpPr>
        <p:spPr>
          <a:xfrm>
            <a:off x="4509580" y="5029200"/>
            <a:ext cx="2880360" cy="777240"/>
          </a:xfrm>
          <a:prstGeom prst="rect">
            <a:avLst/>
          </a:prstGeom>
          <a:noFill/>
          <a:ln/>
        </p:spPr>
        <p:txBody>
          <a:bodyPr wrap="square" lIns="0" tIns="0" rIns="0" bIns="0" rtlCol="0" anchor="ctr"/>
          <a:lstStyle/>
          <a:p>
            <a:pPr algn="ctr"/>
            <a:r>
              <a:rPr lang="en-US" sz="1150" dirty="0">
                <a:solidFill>
                  <a:srgbClr val="9FAAC4"/>
                </a:solidFill>
                <a:latin typeface="Calibri" pitchFamily="34" charset="0"/>
                <a:ea typeface="Calibri" pitchFamily="34" charset="-122"/>
                <a:cs typeface="Calibri" pitchFamily="34" charset="-120"/>
              </a:rPr>
              <a:t>For energy systems and demanding industrial service</a:t>
            </a:r>
            <a:endParaRPr lang="en-US" sz="1150" dirty="0"/>
          </a:p>
        </p:txBody>
      </p:sp>
      <p:sp>
        <p:nvSpPr>
          <p:cNvPr id="18" name="Shape 14"/>
          <p:cNvSpPr/>
          <p:nvPr/>
        </p:nvSpPr>
        <p:spPr>
          <a:xfrm>
            <a:off x="7920292" y="1783080"/>
            <a:ext cx="3429000" cy="4114800"/>
          </a:xfrm>
          <a:prstGeom prst="roundRect">
            <a:avLst>
              <a:gd name="adj" fmla="val 2667"/>
            </a:avLst>
          </a:prstGeom>
          <a:solidFill>
            <a:srgbClr val="FFFFFF"/>
          </a:solidFill>
          <a:ln w="12700">
            <a:solidFill>
              <a:srgbClr val="E3E6EC"/>
            </a:solidFill>
            <a:prstDash val="solid"/>
          </a:ln>
          <a:effectLst>
            <a:outerShdw blurRad="76200" dist="25400" dir="5400000" algn="bl" rotWithShape="0">
              <a:srgbClr val="121B30">
                <a:alpha val="18000"/>
              </a:srgbClr>
            </a:outerShdw>
          </a:effectLst>
        </p:spPr>
      </p:sp>
      <p:sp>
        <p:nvSpPr>
          <p:cNvPr id="19" name="Shape 15"/>
          <p:cNvSpPr/>
          <p:nvPr/>
        </p:nvSpPr>
        <p:spPr>
          <a:xfrm>
            <a:off x="9406192" y="2148840"/>
            <a:ext cx="457200" cy="457200"/>
          </a:xfrm>
          <a:prstGeom prst="hexagon">
            <a:avLst/>
          </a:prstGeom>
          <a:solidFill>
            <a:srgbClr val="C97B3E"/>
          </a:solidFill>
          <a:ln/>
        </p:spPr>
      </p:sp>
      <p:sp>
        <p:nvSpPr>
          <p:cNvPr id="20" name="Text 16"/>
          <p:cNvSpPr/>
          <p:nvPr/>
        </p:nvSpPr>
        <p:spPr>
          <a:xfrm>
            <a:off x="9406192" y="2148840"/>
            <a:ext cx="457200" cy="457200"/>
          </a:xfrm>
          <a:prstGeom prst="rect">
            <a:avLst/>
          </a:prstGeom>
          <a:noFill/>
          <a:ln/>
        </p:spPr>
        <p:txBody>
          <a:bodyPr wrap="square" lIns="0" tIns="0" rIns="0" bIns="0" rtlCol="0" anchor="ctr"/>
          <a:lstStyle/>
          <a:p>
            <a:pPr algn="ctr"/>
            <a:r>
              <a:rPr lang="en-US" b="1" dirty="0">
                <a:solidFill>
                  <a:srgbClr val="FFFFFF"/>
                </a:solidFill>
                <a:latin typeface="Cambria" pitchFamily="34" charset="0"/>
                <a:ea typeface="Cambria" pitchFamily="34" charset="-122"/>
                <a:cs typeface="Cambria" pitchFamily="34" charset="-120"/>
              </a:rPr>
              <a:t>3</a:t>
            </a:r>
            <a:endParaRPr lang="en-US" dirty="0"/>
          </a:p>
        </p:txBody>
      </p:sp>
      <p:sp>
        <p:nvSpPr>
          <p:cNvPr id="21" name="Shape 17"/>
          <p:cNvSpPr/>
          <p:nvPr/>
        </p:nvSpPr>
        <p:spPr>
          <a:xfrm>
            <a:off x="9086152" y="2834640"/>
            <a:ext cx="1097280" cy="1097280"/>
          </a:xfrm>
          <a:prstGeom prst="hexagon">
            <a:avLst/>
          </a:prstGeom>
          <a:solidFill>
            <a:srgbClr val="1B2A4A"/>
          </a:solidFill>
          <a:ln/>
        </p:spPr>
      </p:sp>
      <p:pic>
        <p:nvPicPr>
          <p:cNvPr id="22" name="Image 2" descr="/home/claude/matres_deck/icons/database_white.png"/>
          <p:cNvPicPr>
            <a:picLocks noChangeAspect="1"/>
          </p:cNvPicPr>
          <p:nvPr/>
        </p:nvPicPr>
        <p:blipFill>
          <a:blip r:embed="rId5"/>
          <a:stretch>
            <a:fillRect/>
          </a:stretch>
        </p:blipFill>
        <p:spPr>
          <a:xfrm>
            <a:off x="9371445" y="3119933"/>
            <a:ext cx="526694" cy="526694"/>
          </a:xfrm>
          <a:prstGeom prst="rect">
            <a:avLst/>
          </a:prstGeom>
        </p:spPr>
      </p:pic>
      <p:sp>
        <p:nvSpPr>
          <p:cNvPr id="23" name="Text 18"/>
          <p:cNvSpPr/>
          <p:nvPr/>
        </p:nvSpPr>
        <p:spPr>
          <a:xfrm>
            <a:off x="8194612" y="4114800"/>
            <a:ext cx="2880360" cy="914400"/>
          </a:xfrm>
          <a:prstGeom prst="rect">
            <a:avLst/>
          </a:prstGeom>
          <a:noFill/>
          <a:ln/>
        </p:spPr>
        <p:txBody>
          <a:bodyPr wrap="square" lIns="0" tIns="0" rIns="0" bIns="0" rtlCol="0" anchor="ctr"/>
          <a:lstStyle/>
          <a:p>
            <a:pPr algn="ctr">
              <a:lnSpc>
                <a:spcPts val="1900"/>
              </a:lnSpc>
            </a:pPr>
            <a:r>
              <a:rPr lang="en-US" sz="1600" b="1" dirty="0">
                <a:solidFill>
                  <a:srgbClr val="1B2A4A"/>
                </a:solidFill>
                <a:latin typeface="Cambria" pitchFamily="34" charset="0"/>
                <a:ea typeface="Cambria" pitchFamily="34" charset="-122"/>
                <a:cs typeface="Cambria" pitchFamily="34" charset="-120"/>
              </a:rPr>
              <a:t>Digital Materials Infrastructure</a:t>
            </a:r>
            <a:endParaRPr lang="en-US" sz="1600" dirty="0"/>
          </a:p>
        </p:txBody>
      </p:sp>
      <p:sp>
        <p:nvSpPr>
          <p:cNvPr id="24" name="Text 19"/>
          <p:cNvSpPr/>
          <p:nvPr/>
        </p:nvSpPr>
        <p:spPr>
          <a:xfrm>
            <a:off x="8194612" y="5029200"/>
            <a:ext cx="2880360" cy="777240"/>
          </a:xfrm>
          <a:prstGeom prst="rect">
            <a:avLst/>
          </a:prstGeom>
          <a:noFill/>
          <a:ln/>
        </p:spPr>
        <p:txBody>
          <a:bodyPr wrap="square" lIns="0" tIns="0" rIns="0" bIns="0" rtlCol="0" anchor="ctr"/>
          <a:lstStyle/>
          <a:p>
            <a:pPr algn="ctr"/>
            <a:r>
              <a:rPr lang="en-US" sz="1150" dirty="0">
                <a:solidFill>
                  <a:srgbClr val="788093"/>
                </a:solidFill>
                <a:latin typeface="Calibri" pitchFamily="34" charset="0"/>
                <a:ea typeface="Calibri" pitchFamily="34" charset="-122"/>
                <a:cs typeface="Calibri" pitchFamily="34" charset="-120"/>
              </a:rPr>
              <a:t>Shared data and AI-driven discovery across agencies</a:t>
            </a:r>
            <a:endParaRPr lang="en-US" sz="11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5608320"/>
            <a:ext cx="12192000" cy="1249680"/>
          </a:xfrm>
          <a:prstGeom prst="rect">
            <a:avLst/>
          </a:prstGeom>
          <a:solidFill>
            <a:schemeClr val="accent1">
              <a:lumMod val="60000"/>
              <a:lumOff val="40000"/>
            </a:schemeClr>
          </a:solidFill>
          <a:ln w="12700">
            <a:solidFill>
              <a:srgbClr val="E8A317"/>
            </a:solidFill>
            <a:prstDash val="solid"/>
          </a:ln>
        </p:spPr>
      </p:sp>
      <p:sp>
        <p:nvSpPr>
          <p:cNvPr id="4" name="Text 1"/>
          <p:cNvSpPr/>
          <p:nvPr/>
        </p:nvSpPr>
        <p:spPr>
          <a:xfrm>
            <a:off x="609600" y="975360"/>
            <a:ext cx="7924800" cy="1463040"/>
          </a:xfrm>
          <a:prstGeom prst="rect">
            <a:avLst/>
          </a:prstGeom>
          <a:noFill/>
          <a:ln/>
        </p:spPr>
        <p:txBody>
          <a:bodyPr wrap="square" lIns="0" tIns="0" rIns="0" bIns="0" rtlCol="0" anchor="ctr"/>
          <a:lstStyle/>
          <a:p>
            <a:r>
              <a:rPr lang="en-US" sz="6933" b="1" dirty="0">
                <a:solidFill>
                  <a:schemeClr val="tx2"/>
                </a:solidFill>
                <a:latin typeface="Calibri" pitchFamily="34" charset="0"/>
                <a:ea typeface="Calibri" pitchFamily="34" charset="-122"/>
                <a:cs typeface="Calibri" pitchFamily="34" charset="-120"/>
              </a:rPr>
              <a:t>Thank You</a:t>
            </a:r>
            <a:endParaRPr lang="en-US" sz="6933" dirty="0">
              <a:solidFill>
                <a:schemeClr val="tx2"/>
              </a:solidFill>
            </a:endParaRPr>
          </a:p>
        </p:txBody>
      </p:sp>
      <p:sp>
        <p:nvSpPr>
          <p:cNvPr id="5" name="Text 2"/>
          <p:cNvSpPr/>
          <p:nvPr/>
        </p:nvSpPr>
        <p:spPr>
          <a:xfrm>
            <a:off x="609600" y="2560320"/>
            <a:ext cx="6705600" cy="548640"/>
          </a:xfrm>
          <a:prstGeom prst="rect">
            <a:avLst/>
          </a:prstGeom>
          <a:noFill/>
          <a:ln/>
        </p:spPr>
        <p:txBody>
          <a:bodyPr wrap="square" lIns="0" tIns="0" rIns="0" bIns="0" rtlCol="0" anchor="ctr"/>
          <a:lstStyle/>
          <a:p>
            <a:r>
              <a:rPr lang="en-US" sz="2000" dirty="0">
                <a:solidFill>
                  <a:schemeClr val="accent2"/>
                </a:solidFill>
                <a:latin typeface="Calibri" pitchFamily="34" charset="0"/>
                <a:ea typeface="Calibri" pitchFamily="34" charset="-122"/>
                <a:cs typeface="Calibri" pitchFamily="34" charset="-120"/>
              </a:rPr>
              <a:t>For more information:</a:t>
            </a:r>
            <a:endParaRPr lang="en-US" sz="2000" dirty="0">
              <a:solidFill>
                <a:schemeClr val="accent2"/>
              </a:solidFill>
            </a:endParaRPr>
          </a:p>
        </p:txBody>
      </p:sp>
      <p:sp>
        <p:nvSpPr>
          <p:cNvPr id="6" name="Text 3"/>
          <p:cNvSpPr/>
          <p:nvPr/>
        </p:nvSpPr>
        <p:spPr>
          <a:xfrm>
            <a:off x="609600" y="3169920"/>
            <a:ext cx="10972800" cy="609600"/>
          </a:xfrm>
          <a:prstGeom prst="rect">
            <a:avLst/>
          </a:prstGeom>
          <a:noFill/>
          <a:ln/>
        </p:spPr>
        <p:txBody>
          <a:bodyPr wrap="square" lIns="0" tIns="0" rIns="0" bIns="0" rtlCol="0" anchor="ctr"/>
          <a:lstStyle/>
          <a:p>
            <a:r>
              <a:rPr lang="en-US" sz="1867" dirty="0">
                <a:solidFill>
                  <a:srgbClr val="0070C0"/>
                </a:solidFill>
                <a:latin typeface="Calibri" pitchFamily="34" charset="0"/>
                <a:ea typeface="Calibri" pitchFamily="34" charset="-122"/>
                <a:cs typeface="Calibri" pitchFamily="34" charset="-120"/>
              </a:rPr>
              <a:t>🌐  </a:t>
            </a:r>
            <a:r>
              <a:rPr lang="en-US" sz="1867" b="1" dirty="0">
                <a:solidFill>
                  <a:srgbClr val="0070C0"/>
                </a:solidFill>
                <a:latin typeface="Calibri" pitchFamily="34" charset="0"/>
                <a:ea typeface="Calibri" pitchFamily="34" charset="-122"/>
                <a:cs typeface="Calibri" pitchFamily="34" charset="-120"/>
              </a:rPr>
              <a:t>www.brns.res.in</a:t>
            </a:r>
            <a:r>
              <a:rPr lang="en-US" sz="1867" dirty="0">
                <a:solidFill>
                  <a:srgbClr val="0070C0"/>
                </a:solidFill>
                <a:latin typeface="Calibri" pitchFamily="34" charset="0"/>
                <a:ea typeface="Calibri" pitchFamily="34" charset="-122"/>
                <a:cs typeface="Calibri" pitchFamily="34" charset="-120"/>
              </a:rPr>
              <a:t>  |  ✉  </a:t>
            </a:r>
            <a:r>
              <a:rPr lang="en-US" sz="1867" b="1" dirty="0">
                <a:solidFill>
                  <a:srgbClr val="0070C0"/>
                </a:solidFill>
                <a:latin typeface="Calibri" pitchFamily="34" charset="0"/>
                <a:ea typeface="Calibri" pitchFamily="34" charset="-122"/>
                <a:cs typeface="Calibri" pitchFamily="34" charset="-120"/>
              </a:rPr>
              <a:t>helpdesk.brns@barc.gov.in</a:t>
            </a:r>
            <a:r>
              <a:rPr lang="en-US" sz="1867" dirty="0">
                <a:solidFill>
                  <a:srgbClr val="0070C0"/>
                </a:solidFill>
                <a:latin typeface="Calibri" pitchFamily="34" charset="0"/>
                <a:ea typeface="Calibri" pitchFamily="34" charset="-122"/>
                <a:cs typeface="Calibri" pitchFamily="34" charset="-120"/>
              </a:rPr>
              <a:t>  |  ☎  </a:t>
            </a:r>
            <a:r>
              <a:rPr lang="en-US" sz="1867" b="1" dirty="0">
                <a:solidFill>
                  <a:srgbClr val="0070C0"/>
                </a:solidFill>
                <a:latin typeface="Calibri" pitchFamily="34" charset="0"/>
                <a:ea typeface="Calibri" pitchFamily="34" charset="-122"/>
                <a:cs typeface="Calibri" pitchFamily="34" charset="-120"/>
              </a:rPr>
              <a:t>022 69290813</a:t>
            </a:r>
          </a:p>
        </p:txBody>
      </p:sp>
      <p:sp>
        <p:nvSpPr>
          <p:cNvPr id="7" name="Text 4"/>
          <p:cNvSpPr/>
          <p:nvPr/>
        </p:nvSpPr>
        <p:spPr>
          <a:xfrm>
            <a:off x="0" y="5608320"/>
            <a:ext cx="12192000" cy="1249680"/>
          </a:xfrm>
          <a:prstGeom prst="rect">
            <a:avLst/>
          </a:prstGeom>
          <a:noFill/>
          <a:ln/>
        </p:spPr>
        <p:txBody>
          <a:bodyPr wrap="square" lIns="0" tIns="0" rIns="0" bIns="0" rtlCol="0" anchor="ctr"/>
          <a:lstStyle/>
          <a:p>
            <a:pPr algn="ctr"/>
            <a:r>
              <a:rPr lang="en-US" sz="1867" b="1" dirty="0">
                <a:solidFill>
                  <a:srgbClr val="0D2B52"/>
                </a:solidFill>
                <a:latin typeface="Calibri" pitchFamily="34" charset="0"/>
                <a:ea typeface="Calibri" pitchFamily="34" charset="-122"/>
                <a:cs typeface="Calibri" pitchFamily="34" charset="-120"/>
              </a:rPr>
              <a:t>Board of Research in Nuclear Sciences  |  Department of Atomic Energy  |  Government of India</a:t>
            </a:r>
            <a:endParaRPr lang="en-US" sz="1867" dirty="0"/>
          </a:p>
        </p:txBody>
      </p:sp>
      <p:pic>
        <p:nvPicPr>
          <p:cNvPr id="10" name="Picture 9">
            <a:extLst>
              <a:ext uri="{FF2B5EF4-FFF2-40B4-BE49-F238E27FC236}">
                <a16:creationId xmlns:a16="http://schemas.microsoft.com/office/drawing/2014/main" id="{90B1BC36-6CE2-0B56-C5D8-9264A467E3AE}"/>
              </a:ext>
            </a:extLst>
          </p:cNvPr>
          <p:cNvPicPr>
            <a:picLocks noChangeAspect="1"/>
          </p:cNvPicPr>
          <p:nvPr/>
        </p:nvPicPr>
        <p:blipFill>
          <a:blip r:embed="rId3"/>
          <a:stretch>
            <a:fillRect/>
          </a:stretch>
        </p:blipFill>
        <p:spPr>
          <a:xfrm>
            <a:off x="10876084" y="324795"/>
            <a:ext cx="996194" cy="1139999"/>
          </a:xfrm>
          <a:prstGeom prst="rect">
            <a:avLst/>
          </a:prstGeom>
        </p:spPr>
      </p:pic>
    </p:spTree>
    <p:extLst>
      <p:ext uri="{BB962C8B-B14F-4D97-AF65-F5344CB8AC3E}">
        <p14:creationId xmlns:p14="http://schemas.microsoft.com/office/powerpoint/2010/main" val="2062024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877824"/>
          </a:xfrm>
          <a:prstGeom prst="rect">
            <a:avLst/>
          </a:prstGeom>
          <a:solidFill>
            <a:srgbClr val="0D2B52"/>
          </a:solidFill>
          <a:ln w="12700">
            <a:solidFill>
              <a:srgbClr val="0D2B52"/>
            </a:solidFill>
            <a:prstDash val="solid"/>
          </a:ln>
        </p:spPr>
      </p:sp>
      <p:sp>
        <p:nvSpPr>
          <p:cNvPr id="3" name="Text 1"/>
          <p:cNvSpPr/>
          <p:nvPr/>
        </p:nvSpPr>
        <p:spPr>
          <a:xfrm>
            <a:off x="426720" y="0"/>
            <a:ext cx="10972800" cy="877824"/>
          </a:xfrm>
          <a:prstGeom prst="rect">
            <a:avLst/>
          </a:prstGeom>
          <a:noFill/>
          <a:ln/>
        </p:spPr>
        <p:txBody>
          <a:bodyPr wrap="square" lIns="0" tIns="0" rIns="0" bIns="0" rtlCol="0" anchor="ctr"/>
          <a:lstStyle/>
          <a:p>
            <a:r>
              <a:rPr lang="en-US" sz="2933" b="1" dirty="0">
                <a:solidFill>
                  <a:srgbClr val="FFFFFF"/>
                </a:solidFill>
                <a:latin typeface="Calibri" pitchFamily="34" charset="0"/>
                <a:ea typeface="Calibri" pitchFamily="34" charset="-122"/>
                <a:cs typeface="Calibri" pitchFamily="34" charset="-120"/>
              </a:rPr>
              <a:t>BRNS — Historical Background</a:t>
            </a:r>
            <a:endParaRPr lang="en-US" sz="2933" dirty="0"/>
          </a:p>
        </p:txBody>
      </p:sp>
      <p:sp>
        <p:nvSpPr>
          <p:cNvPr id="6" name="Text 4"/>
          <p:cNvSpPr/>
          <p:nvPr/>
        </p:nvSpPr>
        <p:spPr>
          <a:xfrm>
            <a:off x="11216640" y="6559296"/>
            <a:ext cx="731520" cy="292608"/>
          </a:xfrm>
          <a:prstGeom prst="rect">
            <a:avLst/>
          </a:prstGeom>
          <a:noFill/>
          <a:ln/>
        </p:spPr>
        <p:txBody>
          <a:bodyPr wrap="square" lIns="0" tIns="0" rIns="0" bIns="0" rtlCol="0" anchor="ctr"/>
          <a:lstStyle/>
          <a:p>
            <a:pPr algn="r"/>
            <a:r>
              <a:rPr lang="en-US" sz="1067" dirty="0">
                <a:solidFill>
                  <a:srgbClr val="6B7A99"/>
                </a:solidFill>
                <a:latin typeface="Calibri" pitchFamily="34" charset="0"/>
                <a:ea typeface="Calibri" pitchFamily="34" charset="-122"/>
                <a:cs typeface="Calibri" pitchFamily="34" charset="-120"/>
              </a:rPr>
              <a:t>4</a:t>
            </a:r>
            <a:endParaRPr lang="en-US" sz="1067" dirty="0"/>
          </a:p>
        </p:txBody>
      </p:sp>
      <p:graphicFrame>
        <p:nvGraphicFramePr>
          <p:cNvPr id="32" name="Content Placeholder 23">
            <a:extLst>
              <a:ext uri="{FF2B5EF4-FFF2-40B4-BE49-F238E27FC236}">
                <a16:creationId xmlns:a16="http://schemas.microsoft.com/office/drawing/2014/main" id="{7C33737A-C15C-7DA0-6993-AB41966D5954}"/>
              </a:ext>
            </a:extLst>
          </p:cNvPr>
          <p:cNvGraphicFramePr>
            <a:graphicFrameLocks/>
          </p:cNvGraphicFramePr>
          <p:nvPr/>
        </p:nvGraphicFramePr>
        <p:xfrm>
          <a:off x="636696" y="2268024"/>
          <a:ext cx="10762825" cy="36857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95013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877824"/>
          </a:xfrm>
          <a:prstGeom prst="rect">
            <a:avLst/>
          </a:prstGeom>
          <a:solidFill>
            <a:srgbClr val="0D2B52"/>
          </a:solidFill>
          <a:ln w="12700">
            <a:solidFill>
              <a:srgbClr val="0D2B52"/>
            </a:solidFill>
            <a:prstDash val="solid"/>
          </a:ln>
        </p:spPr>
      </p:sp>
      <p:sp>
        <p:nvSpPr>
          <p:cNvPr id="3" name="Text 1"/>
          <p:cNvSpPr/>
          <p:nvPr/>
        </p:nvSpPr>
        <p:spPr>
          <a:xfrm>
            <a:off x="426720" y="0"/>
            <a:ext cx="10972800" cy="877824"/>
          </a:xfrm>
          <a:prstGeom prst="rect">
            <a:avLst/>
          </a:prstGeom>
          <a:noFill/>
          <a:ln/>
        </p:spPr>
        <p:txBody>
          <a:bodyPr wrap="square" lIns="0" tIns="0" rIns="0" bIns="0" rtlCol="0" anchor="ctr"/>
          <a:lstStyle/>
          <a:p>
            <a:r>
              <a:rPr lang="en-US" sz="2933" b="1" dirty="0">
                <a:solidFill>
                  <a:srgbClr val="FFFFFF"/>
                </a:solidFill>
                <a:latin typeface="Calibri" pitchFamily="34" charset="0"/>
                <a:ea typeface="Calibri" pitchFamily="34" charset="-122"/>
                <a:cs typeface="Calibri" pitchFamily="34" charset="-120"/>
              </a:rPr>
              <a:t>BRNS Organisational Structure</a:t>
            </a:r>
            <a:endParaRPr lang="en-US" sz="2933" dirty="0"/>
          </a:p>
        </p:txBody>
      </p:sp>
      <p:sp>
        <p:nvSpPr>
          <p:cNvPr id="6" name="Text 4"/>
          <p:cNvSpPr/>
          <p:nvPr/>
        </p:nvSpPr>
        <p:spPr>
          <a:xfrm>
            <a:off x="11216640" y="6559296"/>
            <a:ext cx="731520" cy="292608"/>
          </a:xfrm>
          <a:prstGeom prst="rect">
            <a:avLst/>
          </a:prstGeom>
          <a:noFill/>
          <a:ln/>
        </p:spPr>
        <p:txBody>
          <a:bodyPr wrap="square" lIns="0" tIns="0" rIns="0" bIns="0" rtlCol="0" anchor="ctr"/>
          <a:lstStyle/>
          <a:p>
            <a:pPr algn="r"/>
            <a:r>
              <a:rPr lang="en-US" sz="1067" dirty="0">
                <a:solidFill>
                  <a:srgbClr val="6B7A99"/>
                </a:solidFill>
                <a:latin typeface="Calibri" pitchFamily="34" charset="0"/>
                <a:ea typeface="Calibri" pitchFamily="34" charset="-122"/>
                <a:cs typeface="Calibri" pitchFamily="34" charset="-120"/>
              </a:rPr>
              <a:t>5</a:t>
            </a:r>
            <a:endParaRPr lang="en-US" sz="1067" dirty="0"/>
          </a:p>
        </p:txBody>
      </p:sp>
      <p:pic>
        <p:nvPicPr>
          <p:cNvPr id="24" name="Content Placeholder 3">
            <a:extLst>
              <a:ext uri="{FF2B5EF4-FFF2-40B4-BE49-F238E27FC236}">
                <a16:creationId xmlns:a16="http://schemas.microsoft.com/office/drawing/2014/main" id="{72B73018-48A0-CABA-C1C0-227F8027E104}"/>
              </a:ext>
            </a:extLst>
          </p:cNvPr>
          <p:cNvPicPr>
            <a:picLocks/>
          </p:cNvPicPr>
          <p:nvPr/>
        </p:nvPicPr>
        <p:blipFill>
          <a:blip r:embed="rId3">
            <a:extLst>
              <a:ext uri="{28A0092B-C50C-407E-A947-70E740481C1C}">
                <a14:useLocalDpi xmlns:a14="http://schemas.microsoft.com/office/drawing/2010/main" val="0"/>
              </a:ext>
            </a:extLst>
          </a:blip>
          <a:stretch>
            <a:fillRect/>
          </a:stretch>
        </p:blipFill>
        <p:spPr bwMode="auto">
          <a:xfrm>
            <a:off x="3634127" y="1846264"/>
            <a:ext cx="4984072" cy="4022725"/>
          </a:xfrm>
          <a:prstGeom prst="rect">
            <a:avLst/>
          </a:prstGeom>
          <a:solidFill>
            <a:schemeClr val="bg1"/>
          </a:solid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877824"/>
          </a:xfrm>
          <a:prstGeom prst="rect">
            <a:avLst/>
          </a:prstGeom>
          <a:solidFill>
            <a:srgbClr val="0D2B52"/>
          </a:solidFill>
          <a:ln w="12700">
            <a:solidFill>
              <a:srgbClr val="0D2B52"/>
            </a:solidFill>
            <a:prstDash val="solid"/>
          </a:ln>
        </p:spPr>
      </p:sp>
      <p:sp>
        <p:nvSpPr>
          <p:cNvPr id="3" name="Text 1"/>
          <p:cNvSpPr/>
          <p:nvPr/>
        </p:nvSpPr>
        <p:spPr>
          <a:xfrm>
            <a:off x="426720" y="0"/>
            <a:ext cx="10972800" cy="877824"/>
          </a:xfrm>
          <a:prstGeom prst="rect">
            <a:avLst/>
          </a:prstGeom>
          <a:noFill/>
          <a:ln/>
        </p:spPr>
        <p:txBody>
          <a:bodyPr wrap="square" lIns="0" tIns="0" rIns="0" bIns="0" rtlCol="0" anchor="ctr"/>
          <a:lstStyle/>
          <a:p>
            <a:r>
              <a:rPr lang="en-US" sz="2933" b="1" dirty="0">
                <a:solidFill>
                  <a:srgbClr val="FFFFFF"/>
                </a:solidFill>
                <a:latin typeface="Calibri" pitchFamily="34" charset="0"/>
                <a:ea typeface="Calibri" pitchFamily="34" charset="-122"/>
                <a:cs typeface="Calibri" pitchFamily="34" charset="-120"/>
              </a:rPr>
              <a:t>BRNS — Key Activities</a:t>
            </a:r>
            <a:endParaRPr lang="en-US" sz="2933" dirty="0"/>
          </a:p>
        </p:txBody>
      </p:sp>
      <p:sp>
        <p:nvSpPr>
          <p:cNvPr id="6" name="Text 4"/>
          <p:cNvSpPr/>
          <p:nvPr/>
        </p:nvSpPr>
        <p:spPr>
          <a:xfrm>
            <a:off x="11216640" y="6559296"/>
            <a:ext cx="731520" cy="292608"/>
          </a:xfrm>
          <a:prstGeom prst="rect">
            <a:avLst/>
          </a:prstGeom>
          <a:noFill/>
          <a:ln/>
        </p:spPr>
        <p:txBody>
          <a:bodyPr wrap="square" lIns="0" tIns="0" rIns="0" bIns="0" rtlCol="0" anchor="ctr"/>
          <a:lstStyle/>
          <a:p>
            <a:pPr algn="r"/>
            <a:r>
              <a:rPr lang="en-US" sz="1067" dirty="0">
                <a:solidFill>
                  <a:srgbClr val="6B7A99"/>
                </a:solidFill>
                <a:latin typeface="Calibri" pitchFamily="34" charset="0"/>
                <a:ea typeface="Calibri" pitchFamily="34" charset="-122"/>
                <a:cs typeface="Calibri" pitchFamily="34" charset="-120"/>
              </a:rPr>
              <a:t>6</a:t>
            </a:r>
            <a:endParaRPr lang="en-US" sz="1067" dirty="0"/>
          </a:p>
        </p:txBody>
      </p:sp>
      <p:sp>
        <p:nvSpPr>
          <p:cNvPr id="31" name="Content Placeholder 2">
            <a:extLst>
              <a:ext uri="{FF2B5EF4-FFF2-40B4-BE49-F238E27FC236}">
                <a16:creationId xmlns:a16="http://schemas.microsoft.com/office/drawing/2014/main" id="{EC8C2CED-B27D-1468-D7B6-F8A49FE49C1E}"/>
              </a:ext>
            </a:extLst>
          </p:cNvPr>
          <p:cNvSpPr txBox="1">
            <a:spLocks/>
          </p:cNvSpPr>
          <p:nvPr/>
        </p:nvSpPr>
        <p:spPr>
          <a:xfrm>
            <a:off x="344424" y="1163319"/>
            <a:ext cx="11503152" cy="5110481"/>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133" b="1" dirty="0"/>
              <a:t>Providing technical &amp; financial supports to following DAE activities</a:t>
            </a:r>
            <a:endParaRPr lang="en-IN" sz="2133" b="1" dirty="0">
              <a:solidFill>
                <a:srgbClr val="00B0F0"/>
              </a:solidFill>
            </a:endParaRPr>
          </a:p>
          <a:p>
            <a:pPr marL="0" indent="0">
              <a:buNone/>
            </a:pPr>
            <a:r>
              <a:rPr lang="en-IN" sz="2400" b="1" dirty="0">
                <a:solidFill>
                  <a:srgbClr val="00B0F0"/>
                </a:solidFill>
              </a:rPr>
              <a:t>Major Activities:</a:t>
            </a:r>
          </a:p>
          <a:p>
            <a:pPr marL="601118" indent="-601118">
              <a:buFont typeface="Wingdings" panose="05000000000000000000" pitchFamily="2" charset="2"/>
              <a:buChar char="q"/>
            </a:pPr>
            <a:r>
              <a:rPr lang="en-IN" sz="2133" dirty="0"/>
              <a:t>Research Projects Funding: </a:t>
            </a:r>
            <a:r>
              <a:rPr lang="en-IN" sz="1333" dirty="0"/>
              <a:t>encourages JRF/SRF/RA participation. </a:t>
            </a:r>
            <a:endParaRPr lang="en-US" sz="1333" dirty="0"/>
          </a:p>
          <a:p>
            <a:pPr marL="601118" indent="-601118">
              <a:buFont typeface="Wingdings" panose="05000000000000000000" pitchFamily="2" charset="2"/>
              <a:buChar char="q"/>
            </a:pPr>
            <a:r>
              <a:rPr lang="en-US" sz="2133" dirty="0"/>
              <a:t>Symposia/Conferences: </a:t>
            </a:r>
            <a:r>
              <a:rPr lang="en-US" sz="1333" dirty="0"/>
              <a:t>encourages students / young researchers participation. </a:t>
            </a:r>
          </a:p>
          <a:p>
            <a:pPr marL="601118" indent="-601118">
              <a:buFont typeface="Wingdings" panose="05000000000000000000" pitchFamily="2" charset="2"/>
              <a:buChar char="q"/>
            </a:pPr>
            <a:r>
              <a:rPr lang="en-US" sz="2133" dirty="0"/>
              <a:t>MoU / Mega Projects: </a:t>
            </a:r>
            <a:r>
              <a:rPr lang="en-US" sz="1333" dirty="0"/>
              <a:t>Building national facilities / research labs. </a:t>
            </a:r>
            <a:endParaRPr lang="en-IN" sz="1333" dirty="0"/>
          </a:p>
          <a:p>
            <a:pPr marL="601118" indent="-601118">
              <a:buFont typeface="Wingdings" panose="05000000000000000000" pitchFamily="2" charset="2"/>
              <a:buChar char="q"/>
            </a:pPr>
            <a:r>
              <a:rPr lang="en-US" sz="2133" dirty="0"/>
              <a:t>YSRP Projects: </a:t>
            </a:r>
            <a:r>
              <a:rPr lang="en-US" sz="1333" dirty="0"/>
              <a:t>encourages young researchers of age &lt; 35 yrs. </a:t>
            </a:r>
          </a:p>
          <a:p>
            <a:pPr marL="0" indent="0">
              <a:buNone/>
            </a:pPr>
            <a:endParaRPr lang="en-US" sz="933" dirty="0"/>
          </a:p>
          <a:p>
            <a:pPr marL="0" indent="0">
              <a:buNone/>
            </a:pPr>
            <a:endParaRPr lang="en-US" sz="1067" dirty="0"/>
          </a:p>
          <a:p>
            <a:pPr marL="0" indent="0">
              <a:buNone/>
            </a:pPr>
            <a:r>
              <a:rPr lang="en-US" sz="2400" b="1" dirty="0">
                <a:solidFill>
                  <a:srgbClr val="00B0F0"/>
                </a:solidFill>
              </a:rPr>
              <a:t>Supporting Activities: </a:t>
            </a:r>
          </a:p>
          <a:p>
            <a:pPr marL="601118" indent="-601118">
              <a:buFont typeface="Wingdings" panose="05000000000000000000" pitchFamily="2" charset="2"/>
              <a:buChar char="q"/>
            </a:pPr>
            <a:r>
              <a:rPr lang="en-IN" sz="1867" dirty="0"/>
              <a:t>International Science Olympiad for Indian Students </a:t>
            </a:r>
          </a:p>
          <a:p>
            <a:pPr marL="601118" indent="-601118">
              <a:buFont typeface="Wingdings" panose="05000000000000000000" pitchFamily="2" charset="2"/>
              <a:buChar char="q"/>
            </a:pPr>
            <a:r>
              <a:rPr lang="en-US" sz="1867" dirty="0"/>
              <a:t>DDFS (Ph. D.)/ DGFS (M. Tech.) </a:t>
            </a:r>
            <a:r>
              <a:rPr lang="en-US" sz="1867" dirty="0" err="1"/>
              <a:t>Programme</a:t>
            </a:r>
            <a:r>
              <a:rPr lang="en-US" sz="1867" dirty="0"/>
              <a:t>. </a:t>
            </a:r>
          </a:p>
          <a:p>
            <a:pPr marL="601118" indent="-601118">
              <a:buFont typeface="Wingdings" panose="05000000000000000000" pitchFamily="2" charset="2"/>
              <a:buChar char="q"/>
            </a:pPr>
            <a:r>
              <a:rPr lang="en-IN" sz="1867" dirty="0"/>
              <a:t>Supporting Indian Physics Association, Raman Lecture series</a:t>
            </a:r>
            <a:r>
              <a:rPr lang="en-US" sz="1867" dirty="0"/>
              <a:t>, Outreach - Spreading awareness on DAE Activities, Indian Women Scientist Association (IWSA), Current Science Journal, IANCAS activities.</a:t>
            </a:r>
            <a:endParaRPr lang="en-IN" sz="1867"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11216640" y="6559296"/>
            <a:ext cx="731520" cy="292608"/>
          </a:xfrm>
          <a:prstGeom prst="rect">
            <a:avLst/>
          </a:prstGeom>
          <a:noFill/>
          <a:ln/>
        </p:spPr>
        <p:txBody>
          <a:bodyPr wrap="square" lIns="0" tIns="0" rIns="0" bIns="0" rtlCol="0" anchor="ctr"/>
          <a:lstStyle/>
          <a:p>
            <a:pPr algn="r"/>
            <a:r>
              <a:rPr lang="en-US" sz="1067" dirty="0">
                <a:solidFill>
                  <a:srgbClr val="6B7A99"/>
                </a:solidFill>
                <a:latin typeface="Calibri" pitchFamily="34" charset="0"/>
                <a:ea typeface="Calibri" pitchFamily="34" charset="-122"/>
                <a:cs typeface="Calibri" pitchFamily="34" charset="-120"/>
              </a:rPr>
              <a:t>7</a:t>
            </a:r>
            <a:endParaRPr lang="en-US" sz="1067" dirty="0"/>
          </a:p>
        </p:txBody>
      </p:sp>
      <p:sp>
        <p:nvSpPr>
          <p:cNvPr id="5" name="Shape 3"/>
          <p:cNvSpPr/>
          <p:nvPr/>
        </p:nvSpPr>
        <p:spPr>
          <a:xfrm>
            <a:off x="0" y="0"/>
            <a:ext cx="12192000" cy="877824"/>
          </a:xfrm>
          <a:prstGeom prst="rect">
            <a:avLst/>
          </a:prstGeom>
          <a:solidFill>
            <a:srgbClr val="1A3F6F"/>
          </a:solidFill>
          <a:ln w="12700">
            <a:solidFill>
              <a:srgbClr val="1A3F6F"/>
            </a:solidFill>
            <a:prstDash val="solid"/>
          </a:ln>
        </p:spPr>
      </p:sp>
      <p:sp>
        <p:nvSpPr>
          <p:cNvPr id="6" name="Text 4"/>
          <p:cNvSpPr/>
          <p:nvPr/>
        </p:nvSpPr>
        <p:spPr>
          <a:xfrm>
            <a:off x="426720" y="0"/>
            <a:ext cx="10972800" cy="877824"/>
          </a:xfrm>
          <a:prstGeom prst="rect">
            <a:avLst/>
          </a:prstGeom>
          <a:noFill/>
          <a:ln/>
        </p:spPr>
        <p:txBody>
          <a:bodyPr wrap="square" lIns="0" tIns="0" rIns="0" bIns="0" rtlCol="0" anchor="ctr"/>
          <a:lstStyle/>
          <a:p>
            <a:r>
              <a:rPr lang="en-US" sz="2933" b="1" dirty="0">
                <a:solidFill>
                  <a:srgbClr val="FFFFFF"/>
                </a:solidFill>
                <a:latin typeface="Calibri" pitchFamily="34" charset="0"/>
                <a:ea typeface="Calibri" pitchFamily="34" charset="-122"/>
                <a:cs typeface="Calibri" pitchFamily="34" charset="-120"/>
              </a:rPr>
              <a:t>BRNS Committees</a:t>
            </a:r>
            <a:endParaRPr lang="en-US" sz="2933" dirty="0"/>
          </a:p>
        </p:txBody>
      </p:sp>
      <p:sp>
        <p:nvSpPr>
          <p:cNvPr id="7" name="Shape 5"/>
          <p:cNvSpPr/>
          <p:nvPr/>
        </p:nvSpPr>
        <p:spPr>
          <a:xfrm>
            <a:off x="365760" y="1072896"/>
            <a:ext cx="11460480" cy="1170432"/>
          </a:xfrm>
          <a:prstGeom prst="rect">
            <a:avLst/>
          </a:prstGeom>
          <a:solidFill>
            <a:srgbClr val="152A4A"/>
          </a:solidFill>
          <a:ln w="12700">
            <a:solidFill>
              <a:srgbClr val="1E5091"/>
            </a:solidFill>
            <a:prstDash val="solid"/>
          </a:ln>
          <a:effectLst>
            <a:outerShdw blurRad="101600" dist="38100" dir="2700000" algn="bl" rotWithShape="0">
              <a:srgbClr val="000000">
                <a:alpha val="13000"/>
              </a:srgbClr>
            </a:outerShdw>
          </a:effectLst>
        </p:spPr>
      </p:sp>
      <p:sp>
        <p:nvSpPr>
          <p:cNvPr id="8" name="Shape 6"/>
          <p:cNvSpPr/>
          <p:nvPr/>
        </p:nvSpPr>
        <p:spPr>
          <a:xfrm>
            <a:off x="365760" y="1072896"/>
            <a:ext cx="853440" cy="1170432"/>
          </a:xfrm>
          <a:prstGeom prst="rect">
            <a:avLst/>
          </a:prstGeom>
          <a:solidFill>
            <a:srgbClr val="1E5091"/>
          </a:solidFill>
          <a:ln w="12700">
            <a:solidFill>
              <a:srgbClr val="1E5091"/>
            </a:solidFill>
            <a:prstDash val="solid"/>
          </a:ln>
        </p:spPr>
      </p:sp>
      <p:sp>
        <p:nvSpPr>
          <p:cNvPr id="9" name="Text 7"/>
          <p:cNvSpPr/>
          <p:nvPr/>
        </p:nvSpPr>
        <p:spPr>
          <a:xfrm>
            <a:off x="365760" y="1072896"/>
            <a:ext cx="853440" cy="1170432"/>
          </a:xfrm>
          <a:prstGeom prst="rect">
            <a:avLst/>
          </a:prstGeom>
          <a:noFill/>
          <a:ln/>
        </p:spPr>
        <p:txBody>
          <a:bodyPr wrap="square" lIns="0" tIns="0" rIns="0" bIns="0" rtlCol="0" anchor="ctr"/>
          <a:lstStyle/>
          <a:p>
            <a:pPr algn="ctr"/>
            <a:r>
              <a:rPr lang="en-US" sz="1867" b="1" dirty="0">
                <a:solidFill>
                  <a:srgbClr val="FFFFFF"/>
                </a:solidFill>
                <a:latin typeface="Calibri" pitchFamily="34" charset="0"/>
                <a:ea typeface="Calibri" pitchFamily="34" charset="-122"/>
                <a:cs typeface="Calibri" pitchFamily="34" charset="-120"/>
              </a:rPr>
              <a:t>01</a:t>
            </a:r>
            <a:endParaRPr lang="en-US" sz="1867" dirty="0"/>
          </a:p>
        </p:txBody>
      </p:sp>
      <p:sp>
        <p:nvSpPr>
          <p:cNvPr id="10" name="Text 8"/>
          <p:cNvSpPr/>
          <p:nvPr/>
        </p:nvSpPr>
        <p:spPr>
          <a:xfrm>
            <a:off x="1341120" y="1133856"/>
            <a:ext cx="10241280" cy="463296"/>
          </a:xfrm>
          <a:prstGeom prst="rect">
            <a:avLst/>
          </a:prstGeom>
          <a:noFill/>
          <a:ln/>
        </p:spPr>
        <p:txBody>
          <a:bodyPr wrap="square" lIns="0" tIns="0" rIns="0" bIns="0" rtlCol="0" anchor="ctr"/>
          <a:lstStyle/>
          <a:p>
            <a:r>
              <a:rPr lang="en-US" sz="1733" b="1" dirty="0">
                <a:solidFill>
                  <a:srgbClr val="FFFFFF"/>
                </a:solidFill>
                <a:latin typeface="Calibri" pitchFamily="34" charset="0"/>
                <a:ea typeface="Calibri" pitchFamily="34" charset="-122"/>
                <a:cs typeface="Calibri" pitchFamily="34" charset="-120"/>
              </a:rPr>
              <a:t>NRFCC  —  Nuclear Reactor &amp; Fuel Cycle Committee</a:t>
            </a:r>
            <a:endParaRPr lang="en-US" sz="1733" dirty="0"/>
          </a:p>
        </p:txBody>
      </p:sp>
      <p:sp>
        <p:nvSpPr>
          <p:cNvPr id="11" name="Text 9"/>
          <p:cNvSpPr/>
          <p:nvPr/>
        </p:nvSpPr>
        <p:spPr>
          <a:xfrm>
            <a:off x="1341120" y="1658112"/>
            <a:ext cx="10241280" cy="512064"/>
          </a:xfrm>
          <a:prstGeom prst="rect">
            <a:avLst/>
          </a:prstGeom>
          <a:noFill/>
          <a:ln/>
        </p:spPr>
        <p:txBody>
          <a:bodyPr wrap="square" lIns="0" tIns="0" rIns="0" bIns="0" rtlCol="0" anchor="ctr"/>
          <a:lstStyle/>
          <a:p>
            <a:r>
              <a:rPr lang="en-US" sz="1467" dirty="0">
                <a:solidFill>
                  <a:srgbClr val="DDE3EE"/>
                </a:solidFill>
                <a:latin typeface="Calibri" pitchFamily="34" charset="0"/>
                <a:ea typeface="Calibri" pitchFamily="34" charset="-122"/>
                <a:cs typeface="Calibri" pitchFamily="34" charset="-120"/>
              </a:rPr>
              <a:t>Reactor physics, fuel cycle R&amp;D, back-end waste management, and next-generation reactor technologies</a:t>
            </a:r>
            <a:endParaRPr lang="en-US" sz="1467" dirty="0"/>
          </a:p>
        </p:txBody>
      </p:sp>
      <p:sp>
        <p:nvSpPr>
          <p:cNvPr id="12" name="Shape 10"/>
          <p:cNvSpPr/>
          <p:nvPr/>
        </p:nvSpPr>
        <p:spPr>
          <a:xfrm>
            <a:off x="365760" y="2389632"/>
            <a:ext cx="11460480" cy="1170432"/>
          </a:xfrm>
          <a:prstGeom prst="rect">
            <a:avLst/>
          </a:prstGeom>
          <a:solidFill>
            <a:srgbClr val="152A4A"/>
          </a:solidFill>
          <a:ln w="12700">
            <a:solidFill>
              <a:srgbClr val="1B6B72"/>
            </a:solidFill>
            <a:prstDash val="solid"/>
          </a:ln>
          <a:effectLst>
            <a:outerShdw blurRad="101600" dist="38100" dir="2700000" algn="bl" rotWithShape="0">
              <a:srgbClr val="000000">
                <a:alpha val="13000"/>
              </a:srgbClr>
            </a:outerShdw>
          </a:effectLst>
        </p:spPr>
      </p:sp>
      <p:sp>
        <p:nvSpPr>
          <p:cNvPr id="13" name="Shape 11"/>
          <p:cNvSpPr/>
          <p:nvPr/>
        </p:nvSpPr>
        <p:spPr>
          <a:xfrm>
            <a:off x="365760" y="2389632"/>
            <a:ext cx="853440" cy="1170432"/>
          </a:xfrm>
          <a:prstGeom prst="rect">
            <a:avLst/>
          </a:prstGeom>
          <a:solidFill>
            <a:srgbClr val="1B6B72"/>
          </a:solidFill>
          <a:ln w="12700">
            <a:solidFill>
              <a:srgbClr val="1B6B72"/>
            </a:solidFill>
            <a:prstDash val="solid"/>
          </a:ln>
        </p:spPr>
      </p:sp>
      <p:sp>
        <p:nvSpPr>
          <p:cNvPr id="14" name="Text 12"/>
          <p:cNvSpPr/>
          <p:nvPr/>
        </p:nvSpPr>
        <p:spPr>
          <a:xfrm>
            <a:off x="365760" y="2389632"/>
            <a:ext cx="853440" cy="1170432"/>
          </a:xfrm>
          <a:prstGeom prst="rect">
            <a:avLst/>
          </a:prstGeom>
          <a:noFill/>
          <a:ln/>
        </p:spPr>
        <p:txBody>
          <a:bodyPr wrap="square" lIns="0" tIns="0" rIns="0" bIns="0" rtlCol="0" anchor="ctr"/>
          <a:lstStyle/>
          <a:p>
            <a:pPr algn="ctr"/>
            <a:r>
              <a:rPr lang="en-US" sz="1867" b="1" dirty="0">
                <a:solidFill>
                  <a:srgbClr val="FFFFFF"/>
                </a:solidFill>
                <a:latin typeface="Calibri" pitchFamily="34" charset="0"/>
                <a:ea typeface="Calibri" pitchFamily="34" charset="-122"/>
                <a:cs typeface="Calibri" pitchFamily="34" charset="-120"/>
              </a:rPr>
              <a:t>02</a:t>
            </a:r>
            <a:endParaRPr lang="en-US" sz="1867" dirty="0"/>
          </a:p>
        </p:txBody>
      </p:sp>
      <p:sp>
        <p:nvSpPr>
          <p:cNvPr id="15" name="Text 13"/>
          <p:cNvSpPr/>
          <p:nvPr/>
        </p:nvSpPr>
        <p:spPr>
          <a:xfrm>
            <a:off x="1341120" y="2450592"/>
            <a:ext cx="10241280" cy="463296"/>
          </a:xfrm>
          <a:prstGeom prst="rect">
            <a:avLst/>
          </a:prstGeom>
          <a:noFill/>
          <a:ln/>
        </p:spPr>
        <p:txBody>
          <a:bodyPr wrap="square" lIns="0" tIns="0" rIns="0" bIns="0" rtlCol="0" anchor="ctr"/>
          <a:lstStyle/>
          <a:p>
            <a:r>
              <a:rPr lang="en-US" sz="1733" b="1" dirty="0">
                <a:solidFill>
                  <a:srgbClr val="FFFFFF"/>
                </a:solidFill>
                <a:latin typeface="Calibri" pitchFamily="34" charset="0"/>
                <a:ea typeface="Calibri" pitchFamily="34" charset="-122"/>
                <a:cs typeface="Calibri" pitchFamily="34" charset="-120"/>
              </a:rPr>
              <a:t>BSC  —  Basic Science Committee</a:t>
            </a:r>
            <a:endParaRPr lang="en-US" sz="1733" dirty="0"/>
          </a:p>
        </p:txBody>
      </p:sp>
      <p:sp>
        <p:nvSpPr>
          <p:cNvPr id="16" name="Text 14"/>
          <p:cNvSpPr/>
          <p:nvPr/>
        </p:nvSpPr>
        <p:spPr>
          <a:xfrm>
            <a:off x="1341120" y="2974848"/>
            <a:ext cx="10241280" cy="512064"/>
          </a:xfrm>
          <a:prstGeom prst="rect">
            <a:avLst/>
          </a:prstGeom>
          <a:noFill/>
          <a:ln/>
        </p:spPr>
        <p:txBody>
          <a:bodyPr wrap="square" lIns="0" tIns="0" rIns="0" bIns="0" rtlCol="0" anchor="ctr"/>
          <a:lstStyle/>
          <a:p>
            <a:r>
              <a:rPr lang="en-US" sz="1467" dirty="0">
                <a:solidFill>
                  <a:srgbClr val="DDE3EE"/>
                </a:solidFill>
                <a:latin typeface="Calibri" pitchFamily="34" charset="0"/>
                <a:ea typeface="Calibri" pitchFamily="34" charset="-122"/>
                <a:cs typeface="Calibri" pitchFamily="34" charset="-120"/>
              </a:rPr>
              <a:t>Materials science, radiation biology, quantum technologies, and fundamental research supporting DAE missions</a:t>
            </a:r>
            <a:endParaRPr lang="en-US" sz="1467" dirty="0"/>
          </a:p>
        </p:txBody>
      </p:sp>
      <p:sp>
        <p:nvSpPr>
          <p:cNvPr id="17" name="Shape 15"/>
          <p:cNvSpPr/>
          <p:nvPr/>
        </p:nvSpPr>
        <p:spPr>
          <a:xfrm>
            <a:off x="365760" y="3706368"/>
            <a:ext cx="11460480" cy="1170432"/>
          </a:xfrm>
          <a:prstGeom prst="rect">
            <a:avLst/>
          </a:prstGeom>
          <a:solidFill>
            <a:srgbClr val="152A4A"/>
          </a:solidFill>
          <a:ln w="12700">
            <a:solidFill>
              <a:srgbClr val="1A7A4A"/>
            </a:solidFill>
            <a:prstDash val="solid"/>
          </a:ln>
          <a:effectLst>
            <a:outerShdw blurRad="101600" dist="38100" dir="2700000" algn="bl" rotWithShape="0">
              <a:srgbClr val="000000">
                <a:alpha val="13000"/>
              </a:srgbClr>
            </a:outerShdw>
          </a:effectLst>
        </p:spPr>
      </p:sp>
      <p:sp>
        <p:nvSpPr>
          <p:cNvPr id="18" name="Shape 16"/>
          <p:cNvSpPr/>
          <p:nvPr/>
        </p:nvSpPr>
        <p:spPr>
          <a:xfrm>
            <a:off x="365760" y="3706368"/>
            <a:ext cx="853440" cy="1170432"/>
          </a:xfrm>
          <a:prstGeom prst="rect">
            <a:avLst/>
          </a:prstGeom>
          <a:solidFill>
            <a:srgbClr val="1A7A4A"/>
          </a:solidFill>
          <a:ln w="12700">
            <a:solidFill>
              <a:srgbClr val="1A7A4A"/>
            </a:solidFill>
            <a:prstDash val="solid"/>
          </a:ln>
        </p:spPr>
      </p:sp>
      <p:sp>
        <p:nvSpPr>
          <p:cNvPr id="19" name="Text 17"/>
          <p:cNvSpPr/>
          <p:nvPr/>
        </p:nvSpPr>
        <p:spPr>
          <a:xfrm>
            <a:off x="365760" y="3706368"/>
            <a:ext cx="853440" cy="1170432"/>
          </a:xfrm>
          <a:prstGeom prst="rect">
            <a:avLst/>
          </a:prstGeom>
          <a:noFill/>
          <a:ln/>
        </p:spPr>
        <p:txBody>
          <a:bodyPr wrap="square" lIns="0" tIns="0" rIns="0" bIns="0" rtlCol="0" anchor="ctr"/>
          <a:lstStyle/>
          <a:p>
            <a:pPr algn="ctr"/>
            <a:r>
              <a:rPr lang="en-US" sz="1867" b="1" dirty="0">
                <a:solidFill>
                  <a:srgbClr val="FFFFFF"/>
                </a:solidFill>
                <a:latin typeface="Calibri" pitchFamily="34" charset="0"/>
                <a:ea typeface="Calibri" pitchFamily="34" charset="-122"/>
                <a:cs typeface="Calibri" pitchFamily="34" charset="-120"/>
              </a:rPr>
              <a:t>03</a:t>
            </a:r>
            <a:endParaRPr lang="en-US" sz="1867" dirty="0"/>
          </a:p>
        </p:txBody>
      </p:sp>
      <p:sp>
        <p:nvSpPr>
          <p:cNvPr id="20" name="Text 18"/>
          <p:cNvSpPr/>
          <p:nvPr/>
        </p:nvSpPr>
        <p:spPr>
          <a:xfrm>
            <a:off x="1341120" y="3767328"/>
            <a:ext cx="10241280" cy="463296"/>
          </a:xfrm>
          <a:prstGeom prst="rect">
            <a:avLst/>
          </a:prstGeom>
          <a:noFill/>
          <a:ln/>
        </p:spPr>
        <p:txBody>
          <a:bodyPr wrap="square" lIns="0" tIns="0" rIns="0" bIns="0" rtlCol="0" anchor="ctr"/>
          <a:lstStyle/>
          <a:p>
            <a:r>
              <a:rPr lang="en-US" sz="1733" b="1" dirty="0">
                <a:solidFill>
                  <a:srgbClr val="FFFFFF"/>
                </a:solidFill>
                <a:latin typeface="Calibri" pitchFamily="34" charset="0"/>
                <a:ea typeface="Calibri" pitchFamily="34" charset="-122"/>
                <a:cs typeface="Calibri" pitchFamily="34" charset="-120"/>
              </a:rPr>
              <a:t>ATC  —  Advance Technology Committee</a:t>
            </a:r>
            <a:endParaRPr lang="en-US" sz="1733" dirty="0"/>
          </a:p>
        </p:txBody>
      </p:sp>
      <p:sp>
        <p:nvSpPr>
          <p:cNvPr id="21" name="Text 19"/>
          <p:cNvSpPr/>
          <p:nvPr/>
        </p:nvSpPr>
        <p:spPr>
          <a:xfrm>
            <a:off x="1341120" y="4291584"/>
            <a:ext cx="10241280" cy="512064"/>
          </a:xfrm>
          <a:prstGeom prst="rect">
            <a:avLst/>
          </a:prstGeom>
          <a:noFill/>
          <a:ln/>
        </p:spPr>
        <p:txBody>
          <a:bodyPr wrap="square" lIns="0" tIns="0" rIns="0" bIns="0" rtlCol="0" anchor="ctr"/>
          <a:lstStyle/>
          <a:p>
            <a:r>
              <a:rPr lang="en-US" sz="1467" dirty="0">
                <a:solidFill>
                  <a:srgbClr val="DDE3EE"/>
                </a:solidFill>
                <a:latin typeface="Calibri" pitchFamily="34" charset="0"/>
                <a:ea typeface="Calibri" pitchFamily="34" charset="-122"/>
                <a:cs typeface="Calibri" pitchFamily="34" charset="-120"/>
              </a:rPr>
              <a:t>Accelerators, fusion, lasers, quantum computing, cryogenics, cybersecurity, and advanced instrumentation</a:t>
            </a:r>
            <a:endParaRPr lang="en-US" sz="1467" dirty="0"/>
          </a:p>
        </p:txBody>
      </p:sp>
      <p:sp>
        <p:nvSpPr>
          <p:cNvPr id="22" name="Shape 20"/>
          <p:cNvSpPr/>
          <p:nvPr/>
        </p:nvSpPr>
        <p:spPr>
          <a:xfrm>
            <a:off x="365760" y="5023104"/>
            <a:ext cx="11460480" cy="1170432"/>
          </a:xfrm>
          <a:prstGeom prst="rect">
            <a:avLst/>
          </a:prstGeom>
          <a:solidFill>
            <a:srgbClr val="152A4A"/>
          </a:solidFill>
          <a:ln w="12700">
            <a:solidFill>
              <a:srgbClr val="8B2252"/>
            </a:solidFill>
            <a:prstDash val="solid"/>
          </a:ln>
          <a:effectLst>
            <a:outerShdw blurRad="101600" dist="38100" dir="2700000" algn="bl" rotWithShape="0">
              <a:srgbClr val="000000">
                <a:alpha val="13000"/>
              </a:srgbClr>
            </a:outerShdw>
          </a:effectLst>
        </p:spPr>
      </p:sp>
      <p:sp>
        <p:nvSpPr>
          <p:cNvPr id="23" name="Shape 21"/>
          <p:cNvSpPr/>
          <p:nvPr/>
        </p:nvSpPr>
        <p:spPr>
          <a:xfrm>
            <a:off x="365760" y="5023104"/>
            <a:ext cx="853440" cy="1170432"/>
          </a:xfrm>
          <a:prstGeom prst="rect">
            <a:avLst/>
          </a:prstGeom>
          <a:solidFill>
            <a:srgbClr val="8B2252"/>
          </a:solidFill>
          <a:ln w="12700">
            <a:solidFill>
              <a:srgbClr val="8B2252"/>
            </a:solidFill>
            <a:prstDash val="solid"/>
          </a:ln>
        </p:spPr>
      </p:sp>
      <p:sp>
        <p:nvSpPr>
          <p:cNvPr id="24" name="Text 22"/>
          <p:cNvSpPr/>
          <p:nvPr/>
        </p:nvSpPr>
        <p:spPr>
          <a:xfrm>
            <a:off x="365760" y="5023104"/>
            <a:ext cx="853440" cy="1170432"/>
          </a:xfrm>
          <a:prstGeom prst="rect">
            <a:avLst/>
          </a:prstGeom>
          <a:noFill/>
          <a:ln/>
        </p:spPr>
        <p:txBody>
          <a:bodyPr wrap="square" lIns="0" tIns="0" rIns="0" bIns="0" rtlCol="0" anchor="ctr"/>
          <a:lstStyle/>
          <a:p>
            <a:pPr algn="ctr"/>
            <a:r>
              <a:rPr lang="en-US" sz="1867" b="1" dirty="0">
                <a:solidFill>
                  <a:srgbClr val="FFFFFF"/>
                </a:solidFill>
                <a:latin typeface="Calibri" pitchFamily="34" charset="0"/>
                <a:ea typeface="Calibri" pitchFamily="34" charset="-122"/>
                <a:cs typeface="Calibri" pitchFamily="34" charset="-120"/>
              </a:rPr>
              <a:t>04</a:t>
            </a:r>
            <a:endParaRPr lang="en-US" sz="1867" dirty="0"/>
          </a:p>
        </p:txBody>
      </p:sp>
      <p:sp>
        <p:nvSpPr>
          <p:cNvPr id="25" name="Text 23"/>
          <p:cNvSpPr/>
          <p:nvPr/>
        </p:nvSpPr>
        <p:spPr>
          <a:xfrm>
            <a:off x="1341120" y="5084064"/>
            <a:ext cx="10241280" cy="463296"/>
          </a:xfrm>
          <a:prstGeom prst="rect">
            <a:avLst/>
          </a:prstGeom>
          <a:noFill/>
          <a:ln/>
        </p:spPr>
        <p:txBody>
          <a:bodyPr wrap="square" lIns="0" tIns="0" rIns="0" bIns="0" rtlCol="0" anchor="ctr"/>
          <a:lstStyle/>
          <a:p>
            <a:r>
              <a:rPr lang="en-US" sz="1733" b="1" dirty="0">
                <a:solidFill>
                  <a:srgbClr val="FFFFFF"/>
                </a:solidFill>
                <a:latin typeface="Calibri" pitchFamily="34" charset="0"/>
                <a:ea typeface="Calibri" pitchFamily="34" charset="-122"/>
                <a:cs typeface="Calibri" pitchFamily="34" charset="-120"/>
              </a:rPr>
              <a:t>RTSAC  —  Radiation Technology &amp; Societal Applications Committee</a:t>
            </a:r>
            <a:endParaRPr lang="en-US" sz="1733" dirty="0"/>
          </a:p>
        </p:txBody>
      </p:sp>
      <p:sp>
        <p:nvSpPr>
          <p:cNvPr id="26" name="Text 24"/>
          <p:cNvSpPr/>
          <p:nvPr/>
        </p:nvSpPr>
        <p:spPr>
          <a:xfrm>
            <a:off x="1341120" y="5608320"/>
            <a:ext cx="10241280" cy="512064"/>
          </a:xfrm>
          <a:prstGeom prst="rect">
            <a:avLst/>
          </a:prstGeom>
          <a:noFill/>
          <a:ln/>
        </p:spPr>
        <p:txBody>
          <a:bodyPr wrap="square" lIns="0" tIns="0" rIns="0" bIns="0" rtlCol="0" anchor="ctr"/>
          <a:lstStyle/>
          <a:p>
            <a:r>
              <a:rPr lang="en-US" sz="1467" dirty="0">
                <a:solidFill>
                  <a:srgbClr val="DDE3EE"/>
                </a:solidFill>
                <a:latin typeface="Calibri" pitchFamily="34" charset="0"/>
                <a:ea typeface="Calibri" pitchFamily="34" charset="-122"/>
                <a:cs typeface="Calibri" pitchFamily="34" charset="-120"/>
              </a:rPr>
              <a:t>Food preservation, nuclear agriculture, radiopharmaceuticals, water purification, and waste management</a:t>
            </a:r>
            <a:endParaRPr lang="en-US" sz="1467"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877824"/>
          </a:xfrm>
          <a:prstGeom prst="rect">
            <a:avLst/>
          </a:prstGeom>
          <a:solidFill>
            <a:srgbClr val="0D2B52"/>
          </a:solidFill>
          <a:ln w="12700">
            <a:solidFill>
              <a:srgbClr val="0D2B52"/>
            </a:solidFill>
            <a:prstDash val="solid"/>
          </a:ln>
        </p:spPr>
      </p:sp>
      <p:sp>
        <p:nvSpPr>
          <p:cNvPr id="3" name="Text 1"/>
          <p:cNvSpPr/>
          <p:nvPr/>
        </p:nvSpPr>
        <p:spPr>
          <a:xfrm>
            <a:off x="426720" y="0"/>
            <a:ext cx="10972800" cy="877824"/>
          </a:xfrm>
          <a:prstGeom prst="rect">
            <a:avLst/>
          </a:prstGeom>
          <a:noFill/>
          <a:ln/>
        </p:spPr>
        <p:txBody>
          <a:bodyPr wrap="square" lIns="0" tIns="0" rIns="0" bIns="0" rtlCol="0" anchor="ctr"/>
          <a:lstStyle/>
          <a:p>
            <a:r>
              <a:rPr lang="en-US" sz="2933" b="1" dirty="0">
                <a:solidFill>
                  <a:srgbClr val="FFFFFF"/>
                </a:solidFill>
                <a:latin typeface="Calibri" pitchFamily="34" charset="0"/>
                <a:ea typeface="Calibri" pitchFamily="34" charset="-122"/>
                <a:cs typeface="Calibri" pitchFamily="34" charset="-120"/>
              </a:rPr>
              <a:t>Nuclear Reactor &amp; Fuel Cycle Committee (NRFCC)</a:t>
            </a:r>
            <a:endParaRPr lang="en-US" sz="2933" dirty="0"/>
          </a:p>
        </p:txBody>
      </p:sp>
      <p:sp>
        <p:nvSpPr>
          <p:cNvPr id="6" name="Text 4"/>
          <p:cNvSpPr/>
          <p:nvPr/>
        </p:nvSpPr>
        <p:spPr>
          <a:xfrm>
            <a:off x="11216640" y="6559296"/>
            <a:ext cx="731520" cy="292608"/>
          </a:xfrm>
          <a:prstGeom prst="rect">
            <a:avLst/>
          </a:prstGeom>
          <a:noFill/>
          <a:ln/>
        </p:spPr>
        <p:txBody>
          <a:bodyPr wrap="square" lIns="0" tIns="0" rIns="0" bIns="0" rtlCol="0" anchor="ctr"/>
          <a:lstStyle/>
          <a:p>
            <a:pPr algn="r"/>
            <a:r>
              <a:rPr lang="en-US" sz="1067" dirty="0">
                <a:solidFill>
                  <a:srgbClr val="6B7A99"/>
                </a:solidFill>
                <a:latin typeface="Calibri" pitchFamily="34" charset="0"/>
                <a:ea typeface="Calibri" pitchFamily="34" charset="-122"/>
                <a:cs typeface="Calibri" pitchFamily="34" charset="-120"/>
              </a:rPr>
              <a:t>9</a:t>
            </a:r>
            <a:endParaRPr lang="en-US" sz="1067" dirty="0"/>
          </a:p>
        </p:txBody>
      </p:sp>
      <p:sp>
        <p:nvSpPr>
          <p:cNvPr id="23" name="Content Placeholder 5">
            <a:extLst>
              <a:ext uri="{FF2B5EF4-FFF2-40B4-BE49-F238E27FC236}">
                <a16:creationId xmlns:a16="http://schemas.microsoft.com/office/drawing/2014/main" id="{C8D6FB87-336D-5412-88E1-D372840DABEB}"/>
              </a:ext>
            </a:extLst>
          </p:cNvPr>
          <p:cNvSpPr txBox="1">
            <a:spLocks/>
          </p:cNvSpPr>
          <p:nvPr/>
        </p:nvSpPr>
        <p:spPr>
          <a:xfrm>
            <a:off x="592668" y="1352811"/>
            <a:ext cx="10972801" cy="489558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79988" indent="-479988">
              <a:buFont typeface="Wingdings" panose="05000000000000000000" pitchFamily="2" charset="2"/>
              <a:buChar char="q"/>
            </a:pPr>
            <a:r>
              <a:rPr lang="en-IN" sz="2400" dirty="0"/>
              <a:t>Nuclear Reactor: Reactor physics, Nuclear Data, Reactor engineering, Structural &amp; Engineering design and analysis, Thermal hydraulic design &amp; safety analysis, Design against External hazards (Seismic, Floods, Wind, Tsunami), Containment structures for Reactors, Construction technologies.</a:t>
            </a:r>
          </a:p>
          <a:p>
            <a:pPr marL="479988" indent="-479988">
              <a:buFont typeface="Wingdings" panose="05000000000000000000" pitchFamily="2" charset="2"/>
              <a:buChar char="q"/>
            </a:pPr>
            <a:r>
              <a:rPr lang="en-IN" sz="2400" dirty="0"/>
              <a:t>Types of Reactors: </a:t>
            </a:r>
            <a:r>
              <a:rPr lang="en-IN" sz="2400" b="1" dirty="0">
                <a:solidFill>
                  <a:srgbClr val="0070C0"/>
                </a:solidFill>
              </a:rPr>
              <a:t>PHWR, PWR, FBRs, including future reactors such as MSR, HTGR, Subcritical Reactors (Fusion and Accelerator driven) </a:t>
            </a:r>
          </a:p>
          <a:p>
            <a:pPr marL="479988" indent="-479988">
              <a:buFont typeface="Wingdings" panose="05000000000000000000" pitchFamily="2" charset="2"/>
              <a:buChar char="q"/>
            </a:pPr>
            <a:r>
              <a:rPr lang="en-IN" sz="2400" dirty="0"/>
              <a:t>Front end Fuel Cycle – Minerals &amp; exploration, </a:t>
            </a:r>
            <a:r>
              <a:rPr lang="en-IN" sz="2400" b="1" dirty="0">
                <a:solidFill>
                  <a:srgbClr val="0070C0"/>
                </a:solidFill>
              </a:rPr>
              <a:t>advanced fuel design including Accident Tolerant Fuel</a:t>
            </a:r>
            <a:r>
              <a:rPr lang="en-IN" sz="2400" dirty="0"/>
              <a:t>, Rare earth separation</a:t>
            </a:r>
          </a:p>
          <a:p>
            <a:pPr marL="479988" indent="-479988">
              <a:buFont typeface="Wingdings" panose="05000000000000000000" pitchFamily="2" charset="2"/>
              <a:buChar char="q"/>
            </a:pPr>
            <a:r>
              <a:rPr lang="en-IN" sz="2400" dirty="0"/>
              <a:t>Back end Fuel Cycle – R&amp;D related to development of related chemical, process, reprocessing &amp; waste management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877824"/>
          </a:xfrm>
          <a:prstGeom prst="rect">
            <a:avLst/>
          </a:prstGeom>
          <a:solidFill>
            <a:srgbClr val="0D2B52"/>
          </a:solidFill>
          <a:ln w="12700">
            <a:solidFill>
              <a:srgbClr val="0D2B52"/>
            </a:solidFill>
            <a:prstDash val="solid"/>
          </a:ln>
        </p:spPr>
      </p:sp>
      <p:sp>
        <p:nvSpPr>
          <p:cNvPr id="3" name="Text 1"/>
          <p:cNvSpPr/>
          <p:nvPr/>
        </p:nvSpPr>
        <p:spPr>
          <a:xfrm>
            <a:off x="426720" y="0"/>
            <a:ext cx="10972800" cy="877824"/>
          </a:xfrm>
          <a:prstGeom prst="rect">
            <a:avLst/>
          </a:prstGeom>
          <a:noFill/>
          <a:ln/>
        </p:spPr>
        <p:txBody>
          <a:bodyPr wrap="square" lIns="0" tIns="0" rIns="0" bIns="0" rtlCol="0" anchor="ctr"/>
          <a:lstStyle/>
          <a:p>
            <a:r>
              <a:rPr lang="en-US" sz="2933" b="1" dirty="0">
                <a:solidFill>
                  <a:srgbClr val="FFFFFF"/>
                </a:solidFill>
                <a:latin typeface="Calibri" pitchFamily="34" charset="0"/>
                <a:ea typeface="Calibri" pitchFamily="34" charset="-122"/>
                <a:cs typeface="Calibri" pitchFamily="34" charset="-120"/>
              </a:rPr>
              <a:t>Basic Science Committee (BSC)</a:t>
            </a:r>
            <a:endParaRPr lang="en-US" sz="2933" dirty="0"/>
          </a:p>
        </p:txBody>
      </p:sp>
      <p:sp>
        <p:nvSpPr>
          <p:cNvPr id="5" name="Text 3"/>
          <p:cNvSpPr/>
          <p:nvPr/>
        </p:nvSpPr>
        <p:spPr>
          <a:xfrm>
            <a:off x="365760" y="6644640"/>
            <a:ext cx="8534400" cy="207264"/>
          </a:xfrm>
          <a:prstGeom prst="rect">
            <a:avLst/>
          </a:prstGeom>
          <a:noFill/>
          <a:ln/>
        </p:spPr>
        <p:txBody>
          <a:bodyPr wrap="square" lIns="0" tIns="0" rIns="0" bIns="0" rtlCol="0" anchor="ctr"/>
          <a:lstStyle/>
          <a:p>
            <a:r>
              <a:rPr lang="en-US" sz="1000" dirty="0">
                <a:solidFill>
                  <a:srgbClr val="6B7A99"/>
                </a:solidFill>
                <a:latin typeface="Calibri" pitchFamily="34" charset="0"/>
                <a:ea typeface="Calibri" pitchFamily="34" charset="-122"/>
                <a:cs typeface="Calibri" pitchFamily="34" charset="-120"/>
              </a:rPr>
              <a:t>Board of Research in Nuclear Sciences | Department of Atomic Energy</a:t>
            </a:r>
            <a:endParaRPr lang="en-US" sz="1000" dirty="0"/>
          </a:p>
        </p:txBody>
      </p:sp>
      <p:sp>
        <p:nvSpPr>
          <p:cNvPr id="6" name="Text 4"/>
          <p:cNvSpPr/>
          <p:nvPr/>
        </p:nvSpPr>
        <p:spPr>
          <a:xfrm>
            <a:off x="11216640" y="6559296"/>
            <a:ext cx="731520" cy="292608"/>
          </a:xfrm>
          <a:prstGeom prst="rect">
            <a:avLst/>
          </a:prstGeom>
          <a:noFill/>
          <a:ln/>
        </p:spPr>
        <p:txBody>
          <a:bodyPr wrap="square" lIns="0" tIns="0" rIns="0" bIns="0" rtlCol="0" anchor="ctr"/>
          <a:lstStyle/>
          <a:p>
            <a:pPr algn="r"/>
            <a:r>
              <a:rPr lang="en-US" sz="1067" dirty="0">
                <a:solidFill>
                  <a:srgbClr val="6B7A99"/>
                </a:solidFill>
                <a:latin typeface="Calibri" pitchFamily="34" charset="0"/>
                <a:ea typeface="Calibri" pitchFamily="34" charset="-122"/>
                <a:cs typeface="Calibri" pitchFamily="34" charset="-120"/>
              </a:rPr>
              <a:t>10</a:t>
            </a:r>
            <a:endParaRPr lang="en-US" sz="1067" dirty="0"/>
          </a:p>
        </p:txBody>
      </p:sp>
      <p:sp>
        <p:nvSpPr>
          <p:cNvPr id="19" name="Content Placeholder 5">
            <a:extLst>
              <a:ext uri="{FF2B5EF4-FFF2-40B4-BE49-F238E27FC236}">
                <a16:creationId xmlns:a16="http://schemas.microsoft.com/office/drawing/2014/main" id="{D49ECB07-E3F6-E0C9-58D6-426043CFB0B2}"/>
              </a:ext>
            </a:extLst>
          </p:cNvPr>
          <p:cNvSpPr txBox="1">
            <a:spLocks/>
          </p:cNvSpPr>
          <p:nvPr/>
        </p:nvSpPr>
        <p:spPr>
          <a:xfrm>
            <a:off x="296334" y="1434592"/>
            <a:ext cx="11599333" cy="4693920"/>
          </a:xfrm>
          <a:prstGeom prst="rect">
            <a:avLst/>
          </a:prstGeom>
        </p:spPr>
        <p:txBody>
          <a:bodyPr>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79988" indent="-479988">
              <a:buFont typeface="Wingdings" panose="05000000000000000000" pitchFamily="2" charset="2"/>
              <a:buChar char="q"/>
            </a:pPr>
            <a:r>
              <a:rPr lang="en-IN" sz="2667" dirty="0"/>
              <a:t>Development of </a:t>
            </a:r>
            <a:r>
              <a:rPr lang="en-IN" sz="2667" b="1" dirty="0">
                <a:solidFill>
                  <a:srgbClr val="0070C0"/>
                </a:solidFill>
              </a:rPr>
              <a:t>low dimensional materials</a:t>
            </a:r>
            <a:r>
              <a:rPr lang="en-IN" sz="2667" b="1" dirty="0"/>
              <a:t>, </a:t>
            </a:r>
            <a:r>
              <a:rPr lang="en-IN" sz="2667" b="1" dirty="0">
                <a:solidFill>
                  <a:srgbClr val="0070C0"/>
                </a:solidFill>
              </a:rPr>
              <a:t>meta materials</a:t>
            </a:r>
            <a:r>
              <a:rPr lang="en-IN" sz="2667" dirty="0"/>
              <a:t>, Tera Hertz Spectroscopy, Ultrafast Spectroscopy, </a:t>
            </a:r>
            <a:r>
              <a:rPr lang="en-IN" sz="2667" dirty="0">
                <a:solidFill>
                  <a:srgbClr val="0070C0"/>
                </a:solidFill>
              </a:rPr>
              <a:t>Quantum materials</a:t>
            </a:r>
            <a:r>
              <a:rPr lang="en-IN" sz="2667" dirty="0"/>
              <a:t>, Bio physics, laser-matter interaction, multi-wavelength Astro Physics, </a:t>
            </a:r>
            <a:r>
              <a:rPr lang="en-IN" sz="2667" dirty="0">
                <a:solidFill>
                  <a:srgbClr val="0070C0"/>
                </a:solidFill>
              </a:rPr>
              <a:t>materials, sensor, </a:t>
            </a:r>
            <a:r>
              <a:rPr lang="en-IN" sz="2667" dirty="0"/>
              <a:t>and detector development, ultra-high purity single crystal growth.</a:t>
            </a:r>
          </a:p>
          <a:p>
            <a:pPr marL="479988" indent="-479988">
              <a:buFont typeface="Wingdings" panose="05000000000000000000" pitchFamily="2" charset="2"/>
              <a:buChar char="q"/>
            </a:pPr>
            <a:r>
              <a:rPr lang="en-IN" sz="2667" b="1" dirty="0">
                <a:solidFill>
                  <a:srgbClr val="0070C0"/>
                </a:solidFill>
              </a:rPr>
              <a:t>Materials for nuclear technologies</a:t>
            </a:r>
            <a:r>
              <a:rPr lang="en-IN" sz="2667" dirty="0"/>
              <a:t>, Reactor water Chemistry, Catalyst for hydrogen generation, </a:t>
            </a:r>
            <a:r>
              <a:rPr lang="en-IN" sz="2667" b="1" dirty="0">
                <a:solidFill>
                  <a:srgbClr val="0070C0"/>
                </a:solidFill>
              </a:rPr>
              <a:t>materials for hydrogen storage</a:t>
            </a:r>
            <a:r>
              <a:rPr lang="en-IN" sz="2667" b="1" dirty="0"/>
              <a:t>, </a:t>
            </a:r>
            <a:r>
              <a:rPr lang="en-IN" sz="2667" b="1" dirty="0">
                <a:solidFill>
                  <a:srgbClr val="0070C0"/>
                </a:solidFill>
              </a:rPr>
              <a:t>Materials for cancer diagnostics and therapy</a:t>
            </a:r>
            <a:r>
              <a:rPr lang="en-IN" sz="2667" b="1" dirty="0"/>
              <a:t>, </a:t>
            </a:r>
            <a:r>
              <a:rPr lang="en-IN" sz="2667" b="1" dirty="0">
                <a:solidFill>
                  <a:srgbClr val="0070C0"/>
                </a:solidFill>
              </a:rPr>
              <a:t>Materials for energy conversion and storage</a:t>
            </a:r>
            <a:r>
              <a:rPr lang="en-IN" sz="2667" dirty="0"/>
              <a:t>, Environmental and Separation Science, Chemistry with laser and accelerator, Bio-fouling studies, analytical chemistry, Computational Chemistry, actinide separation</a:t>
            </a:r>
          </a:p>
          <a:p>
            <a:pPr marL="479988" indent="-479988">
              <a:buFont typeface="Wingdings" panose="05000000000000000000" pitchFamily="2" charset="2"/>
              <a:buChar char="q"/>
            </a:pPr>
            <a:r>
              <a:rPr lang="en-IN" sz="2667" dirty="0"/>
              <a:t>Radiation Biology, Chronic and Acute radiation exposure, Cancer Biology, Targeted Chemo/Radiotherapy, Immunotherapy, DNA repair, Epigenetics, Radiation resistance, Radioprotectors, Cancer diagnostics, CRISPR biology and applications, Molecular biology, Stress adaptation, Metal bioremediation, Structural Biology of proteins, Applied genomics, Boron Neutron Capture therapy, AI and ML in Biological systems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877824"/>
          </a:xfrm>
          <a:prstGeom prst="rect">
            <a:avLst/>
          </a:prstGeom>
          <a:solidFill>
            <a:srgbClr val="0D2B52"/>
          </a:solidFill>
          <a:ln w="12700">
            <a:solidFill>
              <a:srgbClr val="0D2B52"/>
            </a:solidFill>
            <a:prstDash val="solid"/>
          </a:ln>
        </p:spPr>
      </p:sp>
      <p:sp>
        <p:nvSpPr>
          <p:cNvPr id="3" name="Text 1"/>
          <p:cNvSpPr/>
          <p:nvPr/>
        </p:nvSpPr>
        <p:spPr>
          <a:xfrm>
            <a:off x="426720" y="0"/>
            <a:ext cx="10972800" cy="877824"/>
          </a:xfrm>
          <a:prstGeom prst="rect">
            <a:avLst/>
          </a:prstGeom>
          <a:noFill/>
          <a:ln/>
        </p:spPr>
        <p:txBody>
          <a:bodyPr wrap="square" lIns="0" tIns="0" rIns="0" bIns="0" rtlCol="0" anchor="ctr"/>
          <a:lstStyle/>
          <a:p>
            <a:r>
              <a:rPr lang="en-US" sz="2933" b="1" dirty="0">
                <a:solidFill>
                  <a:srgbClr val="FFFFFF"/>
                </a:solidFill>
                <a:latin typeface="Calibri" pitchFamily="34" charset="0"/>
                <a:ea typeface="Calibri" pitchFamily="34" charset="-122"/>
                <a:cs typeface="Calibri" pitchFamily="34" charset="-120"/>
              </a:rPr>
              <a:t>Advance Technology Committee (ATC)</a:t>
            </a:r>
            <a:endParaRPr lang="en-US" sz="2933" dirty="0"/>
          </a:p>
        </p:txBody>
      </p:sp>
      <p:sp>
        <p:nvSpPr>
          <p:cNvPr id="5" name="Text 3"/>
          <p:cNvSpPr/>
          <p:nvPr/>
        </p:nvSpPr>
        <p:spPr>
          <a:xfrm>
            <a:off x="365760" y="6644640"/>
            <a:ext cx="8534400" cy="207264"/>
          </a:xfrm>
          <a:prstGeom prst="rect">
            <a:avLst/>
          </a:prstGeom>
          <a:noFill/>
          <a:ln/>
        </p:spPr>
        <p:txBody>
          <a:bodyPr wrap="square" lIns="0" tIns="0" rIns="0" bIns="0" rtlCol="0" anchor="ctr"/>
          <a:lstStyle/>
          <a:p>
            <a:r>
              <a:rPr lang="en-US" sz="1000" dirty="0">
                <a:solidFill>
                  <a:srgbClr val="6B7A99"/>
                </a:solidFill>
                <a:latin typeface="Calibri" pitchFamily="34" charset="0"/>
                <a:ea typeface="Calibri" pitchFamily="34" charset="-122"/>
                <a:cs typeface="Calibri" pitchFamily="34" charset="-120"/>
              </a:rPr>
              <a:t>Board of Research in Nuclear Sciences | Department of Atomic Energy</a:t>
            </a:r>
            <a:endParaRPr lang="en-US" sz="1000" dirty="0"/>
          </a:p>
        </p:txBody>
      </p:sp>
      <p:sp>
        <p:nvSpPr>
          <p:cNvPr id="6" name="Text 4"/>
          <p:cNvSpPr/>
          <p:nvPr/>
        </p:nvSpPr>
        <p:spPr>
          <a:xfrm>
            <a:off x="11216640" y="6559296"/>
            <a:ext cx="731520" cy="292608"/>
          </a:xfrm>
          <a:prstGeom prst="rect">
            <a:avLst/>
          </a:prstGeom>
          <a:noFill/>
          <a:ln/>
        </p:spPr>
        <p:txBody>
          <a:bodyPr wrap="square" lIns="0" tIns="0" rIns="0" bIns="0" rtlCol="0" anchor="ctr"/>
          <a:lstStyle/>
          <a:p>
            <a:pPr algn="r"/>
            <a:r>
              <a:rPr lang="en-US" sz="1067" dirty="0">
                <a:solidFill>
                  <a:srgbClr val="6B7A99"/>
                </a:solidFill>
                <a:latin typeface="Calibri" pitchFamily="34" charset="0"/>
                <a:ea typeface="Calibri" pitchFamily="34" charset="-122"/>
                <a:cs typeface="Calibri" pitchFamily="34" charset="-120"/>
              </a:rPr>
              <a:t>11</a:t>
            </a:r>
            <a:endParaRPr lang="en-US" sz="1067" dirty="0"/>
          </a:p>
        </p:txBody>
      </p:sp>
      <p:sp>
        <p:nvSpPr>
          <p:cNvPr id="19" name="Content Placeholder 4">
            <a:extLst>
              <a:ext uri="{FF2B5EF4-FFF2-40B4-BE49-F238E27FC236}">
                <a16:creationId xmlns:a16="http://schemas.microsoft.com/office/drawing/2014/main" id="{3C4C4FD7-BE68-0CE8-E24C-0E05590FF20E}"/>
              </a:ext>
            </a:extLst>
          </p:cNvPr>
          <p:cNvSpPr txBox="1">
            <a:spLocks/>
          </p:cNvSpPr>
          <p:nvPr/>
        </p:nvSpPr>
        <p:spPr>
          <a:xfrm>
            <a:off x="365760" y="1456944"/>
            <a:ext cx="11582400" cy="4608576"/>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79988" indent="-479988">
              <a:buFont typeface="Wingdings" panose="05000000000000000000" pitchFamily="2" charset="2"/>
              <a:buChar char="q"/>
            </a:pPr>
            <a:r>
              <a:rPr lang="en-IN" dirty="0"/>
              <a:t>Design of components for </a:t>
            </a:r>
            <a:r>
              <a:rPr lang="en-IN" b="1" dirty="0">
                <a:solidFill>
                  <a:srgbClr val="0070C0"/>
                </a:solidFill>
              </a:rPr>
              <a:t>Accelerators, Fusion, Laser, Klystron</a:t>
            </a:r>
            <a:r>
              <a:rPr lang="en-IN" dirty="0"/>
              <a:t>, electron sources, Magnetron, RF amplifiers</a:t>
            </a:r>
            <a:r>
              <a:rPr lang="en-IN" dirty="0">
                <a:solidFill>
                  <a:srgbClr val="0070C0"/>
                </a:solidFill>
              </a:rPr>
              <a:t>, </a:t>
            </a:r>
            <a:r>
              <a:rPr lang="en-IN" b="1" dirty="0">
                <a:solidFill>
                  <a:srgbClr val="0070C0"/>
                </a:solidFill>
              </a:rPr>
              <a:t>Critical materials such as Niobium, Plasma, Cyclotron</a:t>
            </a:r>
            <a:r>
              <a:rPr lang="en-IN" dirty="0"/>
              <a:t>, Special stable power supplies, Cryogenics, Cybersecurity, Robotics, Cyber physical systems</a:t>
            </a:r>
          </a:p>
          <a:p>
            <a:pPr marL="479988" indent="-479988">
              <a:buFont typeface="Wingdings" panose="05000000000000000000" pitchFamily="2" charset="2"/>
              <a:buChar char="q"/>
            </a:pPr>
            <a:r>
              <a:rPr lang="en-IN" dirty="0"/>
              <a:t>Quantum communication, Quantum encryption, Quantum computing, Teleportation, </a:t>
            </a:r>
            <a:r>
              <a:rPr lang="en-IN" b="1" dirty="0">
                <a:solidFill>
                  <a:srgbClr val="0070C0"/>
                </a:solidFill>
              </a:rPr>
              <a:t>Development of sensors</a:t>
            </a:r>
            <a:r>
              <a:rPr lang="en-IN" dirty="0"/>
              <a:t>, radiation detectors, sensitive mass spectrometry, Development of high speed Camera</a:t>
            </a:r>
          </a:p>
        </p:txBody>
      </p:sp>
    </p:spTree>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Cambria">
      <a:maj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709</TotalTime>
  <Words>2226</Words>
  <Application>Microsoft Office PowerPoint</Application>
  <PresentationFormat>Widescreen</PresentationFormat>
  <Paragraphs>254</Paragraphs>
  <Slides>24</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Cambria</vt:lpstr>
      <vt:lpstr>Wingdings</vt:lpstr>
      <vt:lpstr>Retrospect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Hemant Prakash</dc:creator>
  <cp:lastModifiedBy>Hemant Prakash</cp:lastModifiedBy>
  <cp:revision>8</cp:revision>
  <dcterms:created xsi:type="dcterms:W3CDTF">2026-08-24T12:05:15Z</dcterms:created>
  <dcterms:modified xsi:type="dcterms:W3CDTF">2026-08-28T12:25:07Z</dcterms:modified>
</cp:coreProperties>
</file>