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630" r:id="rId2"/>
    <p:sldId id="633" r:id="rId3"/>
    <p:sldId id="259" r:id="rId4"/>
    <p:sldId id="258" r:id="rId5"/>
    <p:sldId id="534" r:id="rId6"/>
    <p:sldId id="591" r:id="rId7"/>
    <p:sldId id="282" r:id="rId8"/>
    <p:sldId id="618" r:id="rId9"/>
    <p:sldId id="620" r:id="rId10"/>
    <p:sldId id="619" r:id="rId11"/>
    <p:sldId id="634" r:id="rId12"/>
    <p:sldId id="283" r:id="rId13"/>
    <p:sldId id="621" r:id="rId14"/>
    <p:sldId id="635" r:id="rId15"/>
    <p:sldId id="595" r:id="rId16"/>
    <p:sldId id="298" r:id="rId17"/>
    <p:sldId id="579" r:id="rId18"/>
    <p:sldId id="280" r:id="rId19"/>
    <p:sldId id="589" r:id="rId20"/>
    <p:sldId id="590" r:id="rId21"/>
    <p:sldId id="581" r:id="rId22"/>
    <p:sldId id="582" r:id="rId23"/>
    <p:sldId id="287" r:id="rId24"/>
    <p:sldId id="586" r:id="rId25"/>
    <p:sldId id="587" r:id="rId26"/>
    <p:sldId id="294" r:id="rId27"/>
    <p:sldId id="580" r:id="rId28"/>
    <p:sldId id="588" r:id="rId29"/>
    <p:sldId id="599" r:id="rId30"/>
    <p:sldId id="594" r:id="rId31"/>
    <p:sldId id="615" r:id="rId32"/>
    <p:sldId id="603" r:id="rId33"/>
    <p:sldId id="261" r:id="rId34"/>
    <p:sldId id="616" r:id="rId35"/>
    <p:sldId id="604" r:id="rId36"/>
    <p:sldId id="605" r:id="rId37"/>
    <p:sldId id="606" r:id="rId38"/>
    <p:sldId id="277" r:id="rId39"/>
    <p:sldId id="625" r:id="rId40"/>
    <p:sldId id="609" r:id="rId41"/>
    <p:sldId id="608" r:id="rId42"/>
    <p:sldId id="278" r:id="rId43"/>
    <p:sldId id="622" r:id="rId44"/>
    <p:sldId id="611" r:id="rId45"/>
    <p:sldId id="279" r:id="rId46"/>
    <p:sldId id="636" r:id="rId47"/>
    <p:sldId id="623" r:id="rId48"/>
    <p:sldId id="637" r:id="rId49"/>
    <p:sldId id="638" r:id="rId50"/>
    <p:sldId id="596" r:id="rId51"/>
    <p:sldId id="597" r:id="rId52"/>
    <p:sldId id="613" r:id="rId53"/>
    <p:sldId id="614" r:id="rId54"/>
    <p:sldId id="296" r:id="rId55"/>
    <p:sldId id="598" r:id="rId56"/>
    <p:sldId id="639" r:id="rId57"/>
    <p:sldId id="521" r:id="rId58"/>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6"/>
  </p:normalViewPr>
  <p:slideViewPr>
    <p:cSldViewPr snapToGrid="0">
      <p:cViewPr varScale="1">
        <p:scale>
          <a:sx n="107" d="100"/>
          <a:sy n="107" d="100"/>
        </p:scale>
        <p:origin x="7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52E38-4133-9D4D-BCDD-4F8A04FC8064}" type="datetimeFigureOut">
              <a:rPr lang="en-SE" smtClean="0"/>
              <a:t>2025-01-18</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8BDC9-2D95-6342-8B26-E7E146C71948}" type="slidenum">
              <a:rPr lang="en-SE" smtClean="0"/>
              <a:t>‹#›</a:t>
            </a:fld>
            <a:endParaRPr lang="en-SE"/>
          </a:p>
        </p:txBody>
      </p:sp>
    </p:spTree>
    <p:extLst>
      <p:ext uri="{BB962C8B-B14F-4D97-AF65-F5344CB8AC3E}">
        <p14:creationId xmlns:p14="http://schemas.microsoft.com/office/powerpoint/2010/main" val="3972518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BFB7-EB73-89AE-A7AC-387BEB8BD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467F3-C2A9-B8CE-0B1F-973BBF254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3110B-5ACB-EFDB-D003-6A1E82E7DEA4}"/>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0D602E45-A5FC-C9FF-A1A2-F2312584F642}"/>
              </a:ext>
            </a:extLst>
          </p:cNvPr>
          <p:cNvSpPr>
            <a:spLocks noGrp="1"/>
          </p:cNvSpPr>
          <p:nvPr>
            <p:ph type="sldNum" sz="quarter" idx="5"/>
          </p:nvPr>
        </p:nvSpPr>
        <p:spPr/>
        <p:txBody>
          <a:bodyPr/>
          <a:lstStyle/>
          <a:p>
            <a:fld id="{3E48BDC9-2D95-6342-8B26-E7E146C71948}" type="slidenum">
              <a:rPr lang="en-SE" smtClean="0"/>
              <a:t>1</a:t>
            </a:fld>
            <a:endParaRPr lang="en-SE"/>
          </a:p>
        </p:txBody>
      </p:sp>
    </p:spTree>
    <p:extLst>
      <p:ext uri="{BB962C8B-B14F-4D97-AF65-F5344CB8AC3E}">
        <p14:creationId xmlns:p14="http://schemas.microsoft.com/office/powerpoint/2010/main" val="101578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D7C99-14C4-331C-9914-B52918969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B6A6A-01CF-39F4-2298-61E6AAA76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F4A2A-CB19-2D4B-5A32-7D455810E53E}"/>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D80F0B10-B383-7DE7-5AF7-752DB4EFC2CF}"/>
              </a:ext>
            </a:extLst>
          </p:cNvPr>
          <p:cNvSpPr>
            <a:spLocks noGrp="1"/>
          </p:cNvSpPr>
          <p:nvPr>
            <p:ph type="sldNum" sz="quarter" idx="5"/>
          </p:nvPr>
        </p:nvSpPr>
        <p:spPr/>
        <p:txBody>
          <a:bodyPr/>
          <a:lstStyle/>
          <a:p>
            <a:fld id="{3E48BDC9-2D95-6342-8B26-E7E146C71948}" type="slidenum">
              <a:rPr lang="en-SE" smtClean="0"/>
              <a:t>2</a:t>
            </a:fld>
            <a:endParaRPr lang="en-SE"/>
          </a:p>
        </p:txBody>
      </p:sp>
    </p:spTree>
    <p:extLst>
      <p:ext uri="{BB962C8B-B14F-4D97-AF65-F5344CB8AC3E}">
        <p14:creationId xmlns:p14="http://schemas.microsoft.com/office/powerpoint/2010/main" val="420187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BE86-A0F8-AE8A-1910-6EE5F272653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9843602C-7057-2128-B3B0-360025CC2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C6501B15-994E-3CC6-7782-55204723F289}"/>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5" name="Footer Placeholder 4">
            <a:extLst>
              <a:ext uri="{FF2B5EF4-FFF2-40B4-BE49-F238E27FC236}">
                <a16:creationId xmlns:a16="http://schemas.microsoft.com/office/drawing/2014/main" id="{D3CD310E-5805-73B9-6B14-A215D4710C3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9BFE954-3B0B-6068-E01E-8C135E200B71}"/>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248295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7A86-814C-4CCC-A1F7-523731A431AC}"/>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0F8BBD5D-3C2C-B51F-F7C1-E137A5C118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2D686F85-C6B6-5848-0D59-E3EEC0AE8318}"/>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5" name="Footer Placeholder 4">
            <a:extLst>
              <a:ext uri="{FF2B5EF4-FFF2-40B4-BE49-F238E27FC236}">
                <a16:creationId xmlns:a16="http://schemas.microsoft.com/office/drawing/2014/main" id="{F66356BE-92A8-06F6-56CC-4B7CD7C1A9E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DAC4673-6C4C-64EE-2671-A55662B6046E}"/>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123085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5AFFC8-C502-266D-F726-A43BE3820D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1188FBBA-94BC-9B17-080B-3CB4204EB90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FDEF0F8-F54C-7652-02FB-90582B35C330}"/>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5" name="Footer Placeholder 4">
            <a:extLst>
              <a:ext uri="{FF2B5EF4-FFF2-40B4-BE49-F238E27FC236}">
                <a16:creationId xmlns:a16="http://schemas.microsoft.com/office/drawing/2014/main" id="{A7BD36B2-2DC5-ECE7-B0B4-D1C110BF5D55}"/>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38B45EA-9368-9EE4-5BC2-2FA618945B00}"/>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295371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2AA1-7FA3-EE73-3C4F-FBD77551D8ED}"/>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E3998B5F-EAAB-139D-89AD-3B1660F48C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E8CA589B-ECC5-8384-0965-7F9C0633EBF5}"/>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5" name="Footer Placeholder 4">
            <a:extLst>
              <a:ext uri="{FF2B5EF4-FFF2-40B4-BE49-F238E27FC236}">
                <a16:creationId xmlns:a16="http://schemas.microsoft.com/office/drawing/2014/main" id="{FADD0EF8-8132-D541-CD18-C55386EA26C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BC38AE5C-77A3-4B4D-1C7E-AAC99C6AE577}"/>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45327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8C81-1337-1596-A5D7-B526FC5781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E672DECC-6B26-F3F6-A74C-DE9C26BC6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D73049-EA5E-CA71-ED9D-EF50533A832F}"/>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5" name="Footer Placeholder 4">
            <a:extLst>
              <a:ext uri="{FF2B5EF4-FFF2-40B4-BE49-F238E27FC236}">
                <a16:creationId xmlns:a16="http://schemas.microsoft.com/office/drawing/2014/main" id="{BAA9254A-0B8B-121A-9567-14CCBA25106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E097981-9446-506B-0DCF-A4625B325C01}"/>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224044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846D-D4B8-E139-44A8-4F0D1667CD84}"/>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20B0989D-7314-29A8-9542-47803F5DEB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0EF281E0-87D7-DF5E-F776-90099DD5EF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0D5E1BCF-B48A-44B3-4281-78330E9C6F56}"/>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6" name="Footer Placeholder 5">
            <a:extLst>
              <a:ext uri="{FF2B5EF4-FFF2-40B4-BE49-F238E27FC236}">
                <a16:creationId xmlns:a16="http://schemas.microsoft.com/office/drawing/2014/main" id="{A8E38F15-E8D0-6A2D-1536-C2CFA3C8C50D}"/>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98E20948-704F-7EDA-1F00-8CD58F871C9B}"/>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340196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69B3-03E2-DE94-AD1F-20E4E700E3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6F0BE2FD-C6C8-F09D-7502-0EBDB72B0B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792502-FDDD-D1B4-12A2-6365DA20A5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213C5D85-9F72-60A3-928D-3FA967208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4293898-B2C2-471E-33D5-53F0915F76B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3DDF10EE-5BE4-71C6-C032-F656B21A8350}"/>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8" name="Footer Placeholder 7">
            <a:extLst>
              <a:ext uri="{FF2B5EF4-FFF2-40B4-BE49-F238E27FC236}">
                <a16:creationId xmlns:a16="http://schemas.microsoft.com/office/drawing/2014/main" id="{7C001FFB-6CFF-FCB4-316A-355352B8C8F8}"/>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942C5DF7-35AE-CA99-7D87-B16959B80E46}"/>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215557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6CEA-3B5D-4A2A-F032-CD7BEDC0980E}"/>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BF9AC0D3-7106-D214-9573-AD757BFE9D46}"/>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4" name="Footer Placeholder 3">
            <a:extLst>
              <a:ext uri="{FF2B5EF4-FFF2-40B4-BE49-F238E27FC236}">
                <a16:creationId xmlns:a16="http://schemas.microsoft.com/office/drawing/2014/main" id="{89226698-12B1-8D4C-6AEF-220C55D279F6}"/>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F63147A9-0BD6-E965-ACDF-03AF3E1150A6}"/>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7339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05BCE-6C5D-BAD8-0D9F-6A9F28947030}"/>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3" name="Footer Placeholder 2">
            <a:extLst>
              <a:ext uri="{FF2B5EF4-FFF2-40B4-BE49-F238E27FC236}">
                <a16:creationId xmlns:a16="http://schemas.microsoft.com/office/drawing/2014/main" id="{C9E25246-F764-A51E-787C-47840C99F936}"/>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90B7FFB1-684B-5A5B-5EC0-2CA6D3C402C7}"/>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387359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E7E4-27B7-AF02-47EA-47796775A1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23091153-F0A7-63DF-2275-623583235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70642553-6714-3790-E8ED-2D8499CC3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B1FC41-8EB3-4886-ECBD-4111360BEFF2}"/>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6" name="Footer Placeholder 5">
            <a:extLst>
              <a:ext uri="{FF2B5EF4-FFF2-40B4-BE49-F238E27FC236}">
                <a16:creationId xmlns:a16="http://schemas.microsoft.com/office/drawing/2014/main" id="{041E5E1B-1183-8781-3291-A86BD7E821B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B49035EB-688A-83F0-DE7E-81B545A2EB9C}"/>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301747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0EB4-15FA-41D3-B320-772ABEC2E6F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9DF90B30-CA9C-2A6F-61BC-A985778655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29E961B8-8F29-FF0E-6AE9-2D8A76B01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326977-8967-545E-2DA0-87C2A91612EF}"/>
              </a:ext>
            </a:extLst>
          </p:cNvPr>
          <p:cNvSpPr>
            <a:spLocks noGrp="1"/>
          </p:cNvSpPr>
          <p:nvPr>
            <p:ph type="dt" sz="half" idx="10"/>
          </p:nvPr>
        </p:nvSpPr>
        <p:spPr/>
        <p:txBody>
          <a:bodyPr/>
          <a:lstStyle/>
          <a:p>
            <a:fld id="{EDD85A56-C480-B04B-B640-B76CE8B535A9}" type="datetimeFigureOut">
              <a:rPr lang="en-SE" smtClean="0"/>
              <a:t>2025-01-18</a:t>
            </a:fld>
            <a:endParaRPr lang="en-SE"/>
          </a:p>
        </p:txBody>
      </p:sp>
      <p:sp>
        <p:nvSpPr>
          <p:cNvPr id="6" name="Footer Placeholder 5">
            <a:extLst>
              <a:ext uri="{FF2B5EF4-FFF2-40B4-BE49-F238E27FC236}">
                <a16:creationId xmlns:a16="http://schemas.microsoft.com/office/drawing/2014/main" id="{5177BBAF-F689-DF93-91AE-87C275803FCA}"/>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F293C8CF-8048-01AE-45F9-28874BAD555C}"/>
              </a:ext>
            </a:extLst>
          </p:cNvPr>
          <p:cNvSpPr>
            <a:spLocks noGrp="1"/>
          </p:cNvSpPr>
          <p:nvPr>
            <p:ph type="sldNum" sz="quarter" idx="12"/>
          </p:nvPr>
        </p:nvSpPr>
        <p:spPr/>
        <p:txBody>
          <a:bodyPr/>
          <a:lstStyle/>
          <a:p>
            <a:fld id="{5026AED5-B349-1746-8DE1-C2C51DD5837E}" type="slidenum">
              <a:rPr lang="en-SE" smtClean="0"/>
              <a:t>‹#›</a:t>
            </a:fld>
            <a:endParaRPr lang="en-SE"/>
          </a:p>
        </p:txBody>
      </p:sp>
    </p:spTree>
    <p:extLst>
      <p:ext uri="{BB962C8B-B14F-4D97-AF65-F5344CB8AC3E}">
        <p14:creationId xmlns:p14="http://schemas.microsoft.com/office/powerpoint/2010/main" val="348665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1F105-B710-E708-08A2-73C762DC94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E4033675-582E-5E98-5EC1-044936FB4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D5DEC4C-ECB7-5D4A-0B7C-C97CB18F3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85A56-C480-B04B-B640-B76CE8B535A9}" type="datetimeFigureOut">
              <a:rPr lang="en-SE" smtClean="0"/>
              <a:t>2025-01-18</a:t>
            </a:fld>
            <a:endParaRPr lang="en-SE"/>
          </a:p>
        </p:txBody>
      </p:sp>
      <p:sp>
        <p:nvSpPr>
          <p:cNvPr id="5" name="Footer Placeholder 4">
            <a:extLst>
              <a:ext uri="{FF2B5EF4-FFF2-40B4-BE49-F238E27FC236}">
                <a16:creationId xmlns:a16="http://schemas.microsoft.com/office/drawing/2014/main" id="{9C1904FC-8333-4C43-4975-B9312BE70D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06BA9771-9680-EA1D-DB84-414060DF14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6AED5-B349-1746-8DE1-C2C51DD5837E}" type="slidenum">
              <a:rPr lang="en-SE" smtClean="0"/>
              <a:t>‹#›</a:t>
            </a:fld>
            <a:endParaRPr lang="en-SE"/>
          </a:p>
        </p:txBody>
      </p:sp>
    </p:spTree>
    <p:extLst>
      <p:ext uri="{BB962C8B-B14F-4D97-AF65-F5344CB8AC3E}">
        <p14:creationId xmlns:p14="http://schemas.microsoft.com/office/powerpoint/2010/main" val="3283608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file:////Users/sreenathkizhakkumpurathmanikandan/Library/Group%20Containers/UBF8T346G9.ms/WebArchiveCopyPasteTempFiles/com.microsoft.Word/image.jpg" TargetMode="External"/><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NUL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10.png"/><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9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NULL"/><Relationship Id="rId7" Type="http://schemas.openxmlformats.org/officeDocument/2006/relationships/image" Target="../media/image9.pn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em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1.emf"/><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1.em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media/image10.png"/><Relationship Id="rId21" Type="http://schemas.openxmlformats.org/officeDocument/2006/relationships/image" Target="../media/image45.png"/><Relationship Id="rId7" Type="http://schemas.openxmlformats.org/officeDocument/2006/relationships/image" Target="../media/image41.pn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9.png"/><Relationship Id="rId16" Type="http://schemas.openxmlformats.org/officeDocument/2006/relationships/image" Target="NULL"/><Relationship Id="rId20"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5" Type="http://schemas.openxmlformats.org/officeDocument/2006/relationships/image" Target="NULL"/><Relationship Id="rId19" Type="http://schemas.openxmlformats.org/officeDocument/2006/relationships/image" Target="../media/image32.gif"/><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10.png"/><Relationship Id="rId21" Type="http://schemas.openxmlformats.org/officeDocument/2006/relationships/image" Target="../media/image380.png"/><Relationship Id="rId7" Type="http://schemas.openxmlformats.org/officeDocument/2006/relationships/image" Target="NULL"/><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image" Target="../media/image9.png"/><Relationship Id="rId16" Type="http://schemas.openxmlformats.org/officeDocument/2006/relationships/image" Target="../media/image49.png"/><Relationship Id="rId20"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15" Type="http://schemas.openxmlformats.org/officeDocument/2006/relationships/image" Target="../media/image48.png"/><Relationship Id="rId10" Type="http://schemas.openxmlformats.org/officeDocument/2006/relationships/image" Target="NULL"/><Relationship Id="rId19" Type="http://schemas.openxmlformats.org/officeDocument/2006/relationships/image" Target="../media/image32.gif"/><Relationship Id="rId9" Type="http://schemas.openxmlformats.org/officeDocument/2006/relationships/image" Target="NULL"/><Relationship Id="rId14"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5" Type="http://schemas.openxmlformats.org/officeDocument/2006/relationships/image" Target="../media/image261.png"/><Relationship Id="rId10" Type="http://schemas.openxmlformats.org/officeDocument/2006/relationships/image" Target="../media/image32.gif"/><Relationship Id="rId4" Type="http://schemas.openxmlformats.org/officeDocument/2006/relationships/image" Target="../media/image33.gif"/><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35.png"/><Relationship Id="rId17" Type="http://schemas.openxmlformats.org/officeDocument/2006/relationships/image" Target="../media/image58.png"/><Relationship Id="rId2" Type="http://schemas.openxmlformats.org/officeDocument/2006/relationships/image" Target="../media/image9.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2.gif"/><Relationship Id="rId5" Type="http://schemas.openxmlformats.org/officeDocument/2006/relationships/image" Target="../media/image57.png"/><Relationship Id="rId15" Type="http://schemas.openxmlformats.org/officeDocument/2006/relationships/image" Target="../media/image261.png"/><Relationship Id="rId10" Type="http://schemas.openxmlformats.org/officeDocument/2006/relationships/image" Target="../media/image62.png"/><Relationship Id="rId4" Type="http://schemas.openxmlformats.org/officeDocument/2006/relationships/image" Target="../media/image33.gif"/><Relationship Id="rId9" Type="http://schemas.openxmlformats.org/officeDocument/2006/relationships/image" Target="../media/image611.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1.emf"/><Relationship Id="rId10" Type="http://schemas.openxmlformats.org/officeDocument/2006/relationships/image" Target="NULL"/><Relationship Id="rId4" Type="http://schemas.openxmlformats.org/officeDocument/2006/relationships/image" Target="../media/image33.gif"/><Relationship Id="rId9"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image" Target="../media/image7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230.png"/><Relationship Id="rId5" Type="http://schemas.openxmlformats.org/officeDocument/2006/relationships/image" Target="../media/image16.png"/><Relationship Id="rId10" Type="http://schemas.openxmlformats.org/officeDocument/2006/relationships/image" Target="../media/image220.png"/><Relationship Id="rId4" Type="http://schemas.openxmlformats.org/officeDocument/2006/relationships/image" Target="../media/image15.png"/><Relationship Id="rId9" Type="http://schemas.openxmlformats.org/officeDocument/2006/relationships/image" Target="../media/image2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1.png"/><Relationship Id="rId4" Type="http://schemas.openxmlformats.org/officeDocument/2006/relationships/image" Target="../media/image30.png"/><Relationship Id="rId9" Type="http://schemas.openxmlformats.org/officeDocument/2006/relationships/image" Target="../media/image350.png"/></Relationships>
</file>

<file path=ppt/slides/_rels/slide39.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image" Target="../media/image10.png"/><Relationship Id="rId7" Type="http://schemas.openxmlformats.org/officeDocument/2006/relationships/image" Target="../media/image7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50.png"/></Relationships>
</file>

<file path=ppt/slides/_rels/slide41.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10.png"/><Relationship Id="rId7" Type="http://schemas.openxmlformats.org/officeDocument/2006/relationships/image" Target="../media/image47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6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71.png"/><Relationship Id="rId4" Type="http://schemas.openxmlformats.org/officeDocument/2006/relationships/image" Target="../media/image480.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71.png"/><Relationship Id="rId4" Type="http://schemas.openxmlformats.org/officeDocument/2006/relationships/image" Target="../media/image490.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01.png"/><Relationship Id="rId5" Type="http://schemas.openxmlformats.org/officeDocument/2006/relationships/image" Target="../media/image510.png"/><Relationship Id="rId4" Type="http://schemas.openxmlformats.org/officeDocument/2006/relationships/image" Target="../media/image481.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70.png"/><Relationship Id="rId5" Type="http://schemas.openxmlformats.org/officeDocument/2006/relationships/image" Target="../media/image561.png"/><Relationship Id="rId4" Type="http://schemas.openxmlformats.org/officeDocument/2006/relationships/image" Target="../media/image550.png"/></Relationships>
</file>

<file path=ppt/slides/_rels/slide47.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10.png"/><Relationship Id="rId7" Type="http://schemas.openxmlformats.org/officeDocument/2006/relationships/image" Target="../media/image57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61.png"/><Relationship Id="rId5" Type="http://schemas.openxmlformats.org/officeDocument/2006/relationships/image" Target="../media/image550.png"/><Relationship Id="rId4" Type="http://schemas.openxmlformats.org/officeDocument/2006/relationships/image" Target="../media/image581.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6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78.png"/><Relationship Id="rId4" Type="http://schemas.openxmlformats.org/officeDocument/2006/relationships/image" Target="../media/image56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png"/><Relationship Id="rId7"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0.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41.png"/><Relationship Id="rId4" Type="http://schemas.openxmlformats.org/officeDocument/2006/relationships/image" Target="../media/image730.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62.png"/><Relationship Id="rId5" Type="http://schemas.openxmlformats.org/officeDocument/2006/relationships/image" Target="../media/image750.png"/><Relationship Id="rId4" Type="http://schemas.openxmlformats.org/officeDocument/2006/relationships/image" Target="../media/image751.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7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file:////Users/sreenathkizhakkumpurathmanikandan/Library/Group%20Containers/UBF8T346G9.ms/WebArchiveCopyPasteTempFiles/com.microsoft.Word/image.jpg" TargetMode="External"/><Relationship Id="rId4" Type="http://schemas.openxmlformats.org/officeDocument/2006/relationships/image" Target="../media/image8.jpeg"/></Relationships>
</file>

<file path=ppt/slides/_rels/slide5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3.png"/><Relationship Id="rId5" Type="http://schemas.openxmlformats.org/officeDocument/2006/relationships/image" Target="../media/image12.jpeg"/><Relationship Id="rId10" Type="http://schemas.openxmlformats.org/officeDocument/2006/relationships/image" Target="file:////Users/sreenathkizhakkumpurathmanikandan/Library/Group%20Containers/UBF8T346G9.ms/WebArchiveCopyPasteTempFiles/com.microsoft.Word/image.jpg" TargetMode="External"/><Relationship Id="rId4" Type="http://schemas.openxmlformats.org/officeDocument/2006/relationships/image" Target="../media/image11.jpeg"/><Relationship Id="rId9" Type="http://schemas.openxmlformats.org/officeDocument/2006/relationships/image" Target="../media/image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emf"/></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10.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60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68C67-6177-9C10-F3F4-486D76E0B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C4698-E511-EBAC-8006-436A03CDF3E3}"/>
              </a:ext>
            </a:extLst>
          </p:cNvPr>
          <p:cNvSpPr>
            <a:spLocks noGrp="1"/>
          </p:cNvSpPr>
          <p:nvPr>
            <p:ph type="ctrTitle"/>
          </p:nvPr>
        </p:nvSpPr>
        <p:spPr>
          <a:xfrm>
            <a:off x="1464272" y="1952553"/>
            <a:ext cx="9144000" cy="887790"/>
          </a:xfrm>
          <a:effectLst>
            <a:outerShdw blurRad="50800" dist="38100" dir="2700000" algn="tl" rotWithShape="0">
              <a:prstClr val="black">
                <a:alpha val="40000"/>
              </a:prstClr>
            </a:outerShdw>
          </a:effectLst>
        </p:spPr>
        <p:txBody>
          <a:bodyPr>
            <a:normAutofit fontScale="90000"/>
          </a:bodyPr>
          <a:lstStyle/>
          <a:p>
            <a:r>
              <a:rPr lang="en-US" sz="3200" dirty="0">
                <a:latin typeface="Times New Roman" panose="02020603050405020304" pitchFamily="18" charset="0"/>
                <a:cs typeface="Times New Roman" panose="02020603050405020304" pitchFamily="18" charset="0"/>
              </a:rPr>
              <a:t>Detecting Single Gravitons and Probing their </a:t>
            </a:r>
            <a:r>
              <a:rPr lang="en-US" sz="3200" dirty="0" err="1">
                <a:latin typeface="Times New Roman" panose="02020603050405020304" pitchFamily="18" charset="0"/>
                <a:cs typeface="Times New Roman" panose="02020603050405020304" pitchFamily="18" charset="0"/>
              </a:rPr>
              <a:t>Acoherence</a:t>
            </a:r>
            <a:r>
              <a:rPr lang="en-US" sz="3200" dirty="0">
                <a:latin typeface="Times New Roman" panose="02020603050405020304" pitchFamily="18" charset="0"/>
                <a:cs typeface="Times New Roman" panose="02020603050405020304" pitchFamily="18" charset="0"/>
              </a:rPr>
              <a:t> with Continuous Quantum Sensing</a:t>
            </a:r>
          </a:p>
        </p:txBody>
      </p:sp>
      <p:sp>
        <p:nvSpPr>
          <p:cNvPr id="3" name="Subtitle 2">
            <a:extLst>
              <a:ext uri="{FF2B5EF4-FFF2-40B4-BE49-F238E27FC236}">
                <a16:creationId xmlns:a16="http://schemas.microsoft.com/office/drawing/2014/main" id="{626FC0B5-5ABC-853F-EBA5-13109884CC99}"/>
              </a:ext>
            </a:extLst>
          </p:cNvPr>
          <p:cNvSpPr>
            <a:spLocks noGrp="1"/>
          </p:cNvSpPr>
          <p:nvPr>
            <p:ph type="subTitle" idx="1"/>
          </p:nvPr>
        </p:nvSpPr>
        <p:spPr>
          <a:xfrm>
            <a:off x="1172724" y="5063188"/>
            <a:ext cx="9727096" cy="833382"/>
          </a:xfrm>
        </p:spPr>
        <p:txBody>
          <a:bodyPr>
            <a:normAutofit/>
          </a:bodyPr>
          <a:lstStyle/>
          <a:p>
            <a:r>
              <a:rPr lang="en-US" sz="2000" dirty="0">
                <a:solidFill>
                  <a:schemeClr val="accent6">
                    <a:lumMod val="50000"/>
                  </a:schemeClr>
                </a:solidFill>
                <a:latin typeface="Times New Roman" panose="02020603050405020304" pitchFamily="18" charset="0"/>
                <a:cs typeface="Times New Roman" panose="02020603050405020304" pitchFamily="18" charset="0"/>
              </a:rPr>
              <a:t>Speaker: Sreenath K. Manikandan, Researcher in theoretical physics</a:t>
            </a:r>
          </a:p>
          <a:p>
            <a:r>
              <a:rPr lang="en-US" sz="2000" dirty="0" err="1">
                <a:solidFill>
                  <a:schemeClr val="accent6">
                    <a:lumMod val="50000"/>
                  </a:schemeClr>
                </a:solidFill>
                <a:latin typeface="Times New Roman" panose="02020603050405020304" pitchFamily="18" charset="0"/>
                <a:cs typeface="Times New Roman" panose="02020603050405020304" pitchFamily="18" charset="0"/>
              </a:rPr>
              <a:t>Nordita</a:t>
            </a:r>
            <a:r>
              <a:rPr lang="en-US" sz="2000" dirty="0">
                <a:solidFill>
                  <a:schemeClr val="accent6">
                    <a:lumMod val="50000"/>
                  </a:schemeClr>
                </a:solidFill>
                <a:latin typeface="Times New Roman" panose="02020603050405020304" pitchFamily="18" charset="0"/>
                <a:cs typeface="Times New Roman" panose="02020603050405020304" pitchFamily="18" charset="0"/>
              </a:rPr>
              <a:t>, Stockholm University and KTH Royal Institute of Technology, Stockholm, Sweden</a:t>
            </a:r>
          </a:p>
        </p:txBody>
      </p:sp>
      <p:pic>
        <p:nvPicPr>
          <p:cNvPr id="1032" name="Picture 8" descr="Multimedia Gallery - NSF logo | NSF - National Science ...">
            <a:extLst>
              <a:ext uri="{FF2B5EF4-FFF2-40B4-BE49-F238E27FC236}">
                <a16:creationId xmlns:a16="http://schemas.microsoft.com/office/drawing/2014/main" id="{8CF14E9E-EDA9-BC23-2284-83D1D377E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966" y="6085530"/>
            <a:ext cx="738072" cy="7380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uropean Research Council - Wikipedia">
            <a:extLst>
              <a:ext uri="{FF2B5EF4-FFF2-40B4-BE49-F238E27FC236}">
                <a16:creationId xmlns:a16="http://schemas.microsoft.com/office/drawing/2014/main" id="{1E6806E1-0336-35E7-CD67-848233A66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9141" y="6099502"/>
            <a:ext cx="704665" cy="7101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ss - Vetenskapsrådet">
            <a:extLst>
              <a:ext uri="{FF2B5EF4-FFF2-40B4-BE49-F238E27FC236}">
                <a16:creationId xmlns:a16="http://schemas.microsoft.com/office/drawing/2014/main" id="{7652BA2D-7E73-1BE0-169A-ECE766B92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968" y="6232430"/>
            <a:ext cx="945254" cy="4442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ted States Department of Energy - Wikipedia">
            <a:extLst>
              <a:ext uri="{FF2B5EF4-FFF2-40B4-BE49-F238E27FC236}">
                <a16:creationId xmlns:a16="http://schemas.microsoft.com/office/drawing/2014/main" id="{27F316CC-0792-842F-F478-7D29797C1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697" y="6196198"/>
            <a:ext cx="565571" cy="5655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ellowships, Post Doc Program, Science, Research Funding - The Branco Weiss  Fellowship - Society in Science">
            <a:extLst>
              <a:ext uri="{FF2B5EF4-FFF2-40B4-BE49-F238E27FC236}">
                <a16:creationId xmlns:a16="http://schemas.microsoft.com/office/drawing/2014/main" id="{41BDAA4C-D7E6-6F4D-528A-AD1EA269F9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371" y="6156745"/>
            <a:ext cx="1211492" cy="6370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e General Sir John Monash Awards | General Sir John Monash ...">
            <a:extLst>
              <a:ext uri="{FF2B5EF4-FFF2-40B4-BE49-F238E27FC236}">
                <a16:creationId xmlns:a16="http://schemas.microsoft.com/office/drawing/2014/main" id="{D003D6C8-0DA9-EAF8-E934-275BD163A4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3680" y="6203094"/>
            <a:ext cx="1009914" cy="558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B9D82D-6342-38E1-538A-5D1B87638DF3}"/>
              </a:ext>
            </a:extLst>
          </p:cNvPr>
          <p:cNvPicPr>
            <a:picLocks noChangeAspect="1"/>
          </p:cNvPicPr>
          <p:nvPr/>
        </p:nvPicPr>
        <p:blipFill>
          <a:blip r:embed="rId9"/>
          <a:stretch>
            <a:fillRect/>
          </a:stretch>
        </p:blipFill>
        <p:spPr>
          <a:xfrm>
            <a:off x="3617773" y="207080"/>
            <a:ext cx="4956453" cy="1486119"/>
          </a:xfrm>
          <a:prstGeom prst="rect">
            <a:avLst/>
          </a:prstGeom>
        </p:spPr>
      </p:pic>
      <p:sp>
        <p:nvSpPr>
          <p:cNvPr id="10" name="Rectangle 4">
            <a:extLst>
              <a:ext uri="{FF2B5EF4-FFF2-40B4-BE49-F238E27FC236}">
                <a16:creationId xmlns:a16="http://schemas.microsoft.com/office/drawing/2014/main" id="{7D93514B-D3E9-75E1-1706-0FB193D7BEC9}"/>
              </a:ext>
            </a:extLst>
          </p:cNvPr>
          <p:cNvSpPr>
            <a:spLocks noChangeArrowheads="1"/>
          </p:cNvSpPr>
          <p:nvPr/>
        </p:nvSpPr>
        <p:spPr bwMode="auto">
          <a:xfrm flipV="1">
            <a:off x="4799456" y="2004560"/>
            <a:ext cx="79532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SE"/>
          </a:p>
        </p:txBody>
      </p:sp>
      <p:pic>
        <p:nvPicPr>
          <p:cNvPr id="1027" name="Picture 1" descr="Scientists worked out how single gravitons can be detected. Igor Pikovski Group">
            <a:extLst>
              <a:ext uri="{FF2B5EF4-FFF2-40B4-BE49-F238E27FC236}">
                <a16:creationId xmlns:a16="http://schemas.microsoft.com/office/drawing/2014/main" id="{6DD3553D-78AD-417F-6059-F5D5DDB3C834}"/>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4799455" y="2988166"/>
            <a:ext cx="2593087" cy="18557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0154C0-D0C8-6F73-54EC-A44A8F0F6862}"/>
              </a:ext>
            </a:extLst>
          </p:cNvPr>
          <p:cNvPicPr>
            <a:picLocks noChangeAspect="1"/>
          </p:cNvPicPr>
          <p:nvPr/>
        </p:nvPicPr>
        <p:blipFill>
          <a:blip r:embed="rId12"/>
          <a:stretch>
            <a:fillRect/>
          </a:stretch>
        </p:blipFill>
        <p:spPr>
          <a:xfrm>
            <a:off x="126681" y="135165"/>
            <a:ext cx="1168882" cy="461670"/>
          </a:xfrm>
          <a:prstGeom prst="rect">
            <a:avLst/>
          </a:prstGeom>
        </p:spPr>
      </p:pic>
      <p:pic>
        <p:nvPicPr>
          <p:cNvPr id="6" name="Picture 16" descr="Nordic Institute for Theoretical Physics - Wikipedia">
            <a:extLst>
              <a:ext uri="{FF2B5EF4-FFF2-40B4-BE49-F238E27FC236}">
                <a16:creationId xmlns:a16="http://schemas.microsoft.com/office/drawing/2014/main" id="{AB67F198-EB6C-5B99-1F40-E9FE55E097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C10C6E2-5566-4B49-B56C-153E52669D42}"/>
              </a:ext>
            </a:extLst>
          </p:cNvPr>
          <p:cNvSpPr txBox="1"/>
          <p:nvPr/>
        </p:nvSpPr>
        <p:spPr>
          <a:xfrm>
            <a:off x="6299054" y="4630389"/>
            <a:ext cx="1221809" cy="215444"/>
          </a:xfrm>
          <a:prstGeom prst="rect">
            <a:avLst/>
          </a:prstGeom>
          <a:noFill/>
        </p:spPr>
        <p:txBody>
          <a:bodyPr wrap="none" rtlCol="0">
            <a:spAutoFit/>
          </a:bodyPr>
          <a:lstStyle/>
          <a:p>
            <a:r>
              <a:rPr lang="en-SE" sz="800" dirty="0">
                <a:solidFill>
                  <a:schemeClr val="bg1"/>
                </a:solidFill>
              </a:rPr>
              <a:t>Image credits: I Pikovski</a:t>
            </a:r>
          </a:p>
        </p:txBody>
      </p:sp>
    </p:spTree>
    <p:extLst>
      <p:ext uri="{BB962C8B-B14F-4D97-AF65-F5344CB8AC3E}">
        <p14:creationId xmlns:p14="http://schemas.microsoft.com/office/powerpoint/2010/main" val="24489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6B1B-7DCB-0A7B-80B1-B4F057DF68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BCFE66-CB16-35E9-5D39-DBE2C2A64E93}"/>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gravitational waves</a:t>
            </a:r>
          </a:p>
        </p:txBody>
      </p:sp>
      <p:pic>
        <p:nvPicPr>
          <p:cNvPr id="7" name="Picture 6">
            <a:extLst>
              <a:ext uri="{FF2B5EF4-FFF2-40B4-BE49-F238E27FC236}">
                <a16:creationId xmlns:a16="http://schemas.microsoft.com/office/drawing/2014/main" id="{44BB77FC-9256-0F0F-FE55-F7F099199949}"/>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E161F7D4-167D-6496-C19D-5A6D595CF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3CAF34F-2257-4976-7616-90C58A87BDDA}"/>
              </a:ext>
            </a:extLst>
          </p:cNvPr>
          <p:cNvSpPr txBox="1"/>
          <p:nvPr/>
        </p:nvSpPr>
        <p:spPr>
          <a:xfrm>
            <a:off x="449394" y="845792"/>
            <a:ext cx="10986885" cy="5632311"/>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Linearized gravity, low energy regime: </a:t>
            </a:r>
            <a:r>
              <a:rPr lang="en-US" sz="2000" dirty="0">
                <a:latin typeface="Times New Roman" panose="02020603050405020304" pitchFamily="18" charset="0"/>
                <a:cs typeface="Times New Roman" panose="02020603050405020304" pitchFamily="18" charset="0"/>
              </a:rPr>
              <a:t>Bronstein 1935, Feynman 1963, Dyson 1969, Weinberg1972, Lightman 1973, </a:t>
            </a:r>
            <a:r>
              <a:rPr lang="en-US" sz="2000" dirty="0" err="1">
                <a:latin typeface="Times New Roman" panose="02020603050405020304" pitchFamily="18" charset="0"/>
                <a:cs typeface="Times New Roman" panose="02020603050405020304" pitchFamily="18" charset="0"/>
              </a:rPr>
              <a:t>Boughn</a:t>
            </a:r>
            <a:r>
              <a:rPr lang="en-US" sz="2000" dirty="0">
                <a:latin typeface="Times New Roman" panose="02020603050405020304" pitchFamily="18" charset="0"/>
                <a:cs typeface="Times New Roman" panose="02020603050405020304" pitchFamily="18" charset="0"/>
              </a:rPr>
              <a:t> &amp; Rothman 2006. For an electron in the local inertial frame: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GWs in TT-gauge: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In the local inertial frame (Fermi coordinates/proper detector frame):</a:t>
            </a: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C4AEB53-950D-FD94-D6FB-7F2A05DA60A7}"/>
                  </a:ext>
                </a:extLst>
              </p:cNvPr>
              <p:cNvSpPr txBox="1"/>
              <p:nvPr/>
            </p:nvSpPr>
            <p:spPr>
              <a:xfrm>
                <a:off x="856139" y="5185299"/>
                <a:ext cx="10580140" cy="608372"/>
              </a:xfrm>
              <a:prstGeom prst="rect">
                <a:avLst/>
              </a:prstGeom>
              <a:noFill/>
            </p:spPr>
            <p:txBody>
              <a:bodyPr wrap="none" lIns="0" tIns="0" rIns="0" bIns="0" rtlCol="0">
                <a:spAutoFit/>
              </a:bodyPr>
              <a:lstStyle/>
              <a:p>
                <a14:m>
                  <m:oMath xmlns:m="http://schemas.openxmlformats.org/officeDocument/2006/math">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𝐻</m:t>
                        </m:r>
                      </m:e>
                      <m:sub>
                        <m:r>
                          <a:rPr lang="en-US" sz="2800" b="0" i="1" smtClean="0">
                            <a:solidFill>
                              <a:schemeClr val="tx1">
                                <a:lumMod val="75000"/>
                                <a:lumOff val="25000"/>
                              </a:schemeClr>
                            </a:solidFill>
                            <a:latin typeface="Cambria Math" panose="02040503050406030204" pitchFamily="18" charset="0"/>
                          </a:rPr>
                          <m:t>𝑖𝑛𝑡</m:t>
                        </m:r>
                      </m:sub>
                    </m:sSub>
                    <m:r>
                      <a:rPr lang="en-US" sz="280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m:t>
                    </m:r>
                    <m:f>
                      <m:fPr>
                        <m:ctrlPr>
                          <a:rPr lang="en-US" sz="2800" i="1" smtClean="0">
                            <a:solidFill>
                              <a:schemeClr val="tx1">
                                <a:lumMod val="75000"/>
                                <a:lumOff val="25000"/>
                              </a:schemeClr>
                            </a:solidFill>
                            <a:latin typeface="Cambria Math" panose="02040503050406030204" pitchFamily="18" charset="0"/>
                          </a:rPr>
                        </m:ctrlPr>
                      </m:fPr>
                      <m:num>
                        <m:r>
                          <a:rPr lang="en-US" sz="2800" b="0" i="1" smtClean="0">
                            <a:solidFill>
                              <a:schemeClr val="tx1">
                                <a:lumMod val="75000"/>
                                <a:lumOff val="25000"/>
                              </a:schemeClr>
                            </a:solidFill>
                            <a:latin typeface="Cambria Math" panose="02040503050406030204" pitchFamily="18" charset="0"/>
                          </a:rPr>
                          <m:t>1</m:t>
                        </m:r>
                      </m:num>
                      <m:den>
                        <m:r>
                          <a:rPr lang="en-US" sz="2800" b="0" i="1" smtClean="0">
                            <a:solidFill>
                              <a:schemeClr val="tx1">
                                <a:lumMod val="75000"/>
                                <a:lumOff val="25000"/>
                              </a:schemeClr>
                            </a:solidFill>
                            <a:latin typeface="Cambria Math" panose="02040503050406030204" pitchFamily="18" charset="0"/>
                          </a:rPr>
                          <m:t>2</m:t>
                        </m:r>
                      </m:den>
                    </m:f>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h</m:t>
                        </m:r>
                      </m:e>
                      <m:sub>
                        <m:r>
                          <a:rPr lang="en-US" sz="2800" i="1" smtClean="0">
                            <a:solidFill>
                              <a:schemeClr val="tx1">
                                <a:lumMod val="75000"/>
                                <a:lumOff val="25000"/>
                              </a:schemeClr>
                            </a:solidFill>
                            <a:latin typeface="Cambria Math" panose="02040503050406030204" pitchFamily="18" charset="0"/>
                            <a:ea typeface="Cambria Math" panose="02040503050406030204" pitchFamily="18" charset="0"/>
                          </a:rPr>
                          <m:t>𝜇𝜈</m:t>
                        </m:r>
                      </m:sub>
                    </m:sSub>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𝑇</m:t>
                        </m:r>
                      </m:e>
                      <m:sup>
                        <m:r>
                          <a:rPr lang="en-US" sz="2800" i="1" smtClean="0">
                            <a:solidFill>
                              <a:schemeClr val="tx1">
                                <a:lumMod val="75000"/>
                                <a:lumOff val="25000"/>
                              </a:schemeClr>
                            </a:solidFill>
                            <a:latin typeface="Cambria Math" panose="02040503050406030204" pitchFamily="18" charset="0"/>
                            <a:ea typeface="Cambria Math" panose="02040503050406030204" pitchFamily="18" charset="0"/>
                          </a:rPr>
                          <m:t>𝜇𝜈</m:t>
                        </m:r>
                      </m:sup>
                    </m:s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1</m:t>
                        </m:r>
                      </m:num>
                      <m:den>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2</m:t>
                        </m:r>
                      </m:den>
                    </m:f>
                    <m:sSub>
                      <m:sSub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𝑚</m:t>
                        </m:r>
                      </m:e>
                      <m:sub>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𝑒</m:t>
                        </m:r>
                      </m:sub>
                    </m:sSub>
                    <m:sSub>
                      <m:sSub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00</m:t>
                        </m:r>
                      </m:sub>
                    </m:sSub>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1</m:t>
                        </m:r>
                      </m:num>
                      <m:den>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4</m:t>
                        </m:r>
                      </m:den>
                    </m:f>
                    <m:sSub>
                      <m:sSub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𝑚</m:t>
                        </m:r>
                      </m:e>
                      <m:sub>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𝑒</m:t>
                        </m:r>
                      </m:sub>
                    </m:sSub>
                    <m:sSup>
                      <m:sSup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
                      <m:sSub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sSup>
                      <m:sSup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𝑥</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𝑗</m:t>
                        </m:r>
                      </m:sup>
                    </m:sSup>
                    <m:sSup>
                      <m:sSup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𝑥</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𝑘</m:t>
                        </m:r>
                      </m:sup>
                    </m:sSup>
                    <m:sSub>
                      <m:sSubPr>
                        <m:ctrlP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𝑒</m:t>
                        </m:r>
                      </m:e>
                      <m:sub>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𝑗𝑘</m:t>
                        </m:r>
                      </m:sub>
                    </m:sSub>
                  </m:oMath>
                </a14:m>
                <a:r>
                  <a:rPr lang="en-US" sz="2800" dirty="0">
                    <a:solidFill>
                      <a:schemeClr val="tx1">
                        <a:lumMod val="75000"/>
                        <a:lumOff val="25000"/>
                      </a:schemeClr>
                    </a:solidFill>
                    <a:latin typeface="+mj-lt"/>
                  </a:rPr>
                  <a:t> + H. c.</a:t>
                </a:r>
              </a:p>
            </p:txBody>
          </p:sp>
        </mc:Choice>
        <mc:Fallback>
          <p:sp>
            <p:nvSpPr>
              <p:cNvPr id="14" name="TextBox 13">
                <a:extLst>
                  <a:ext uri="{FF2B5EF4-FFF2-40B4-BE49-F238E27FC236}">
                    <a16:creationId xmlns:a16="http://schemas.microsoft.com/office/drawing/2014/main" id="{5C4AEB53-950D-FD94-D6FB-7F2A05DA60A7}"/>
                  </a:ext>
                </a:extLst>
              </p:cNvPr>
              <p:cNvSpPr txBox="1">
                <a:spLocks noRot="1" noChangeAspect="1" noMove="1" noResize="1" noEditPoints="1" noAdjustHandles="1" noChangeArrowheads="1" noChangeShapeType="1" noTextEdit="1"/>
              </p:cNvSpPr>
              <p:nvPr/>
            </p:nvSpPr>
            <p:spPr>
              <a:xfrm>
                <a:off x="856139" y="5185299"/>
                <a:ext cx="10580140" cy="608372"/>
              </a:xfrm>
              <a:prstGeom prst="rect">
                <a:avLst/>
              </a:prstGeom>
              <a:blipFill>
                <a:blip r:embed="rId4"/>
                <a:stretch>
                  <a:fillRect l="-1199" t="-4082" r="-1079" b="-183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ADDEBC4-3639-21CC-16B6-AE74DB498E95}"/>
                  </a:ext>
                </a:extLst>
              </p:cNvPr>
              <p:cNvSpPr txBox="1"/>
              <p:nvPr/>
            </p:nvSpPr>
            <p:spPr>
              <a:xfrm>
                <a:off x="5861804" y="2135629"/>
                <a:ext cx="5574475" cy="1078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rPr>
                            <m:t>h</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𝑖𝑗</m:t>
                          </m:r>
                        </m:sup>
                      </m:sSup>
                      <m:r>
                        <a:rPr lang="en-US" sz="2800" i="1" smtClean="0">
                          <a:solidFill>
                            <a:schemeClr val="tx1">
                              <a:lumMod val="75000"/>
                              <a:lumOff val="25000"/>
                            </a:schemeClr>
                          </a:solidFill>
                          <a:latin typeface="Cambria Math" panose="02040503050406030204" pitchFamily="18" charset="0"/>
                        </a:rPr>
                        <m:t>=</m:t>
                      </m:r>
                      <m:f>
                        <m:fPr>
                          <m:ctrlPr>
                            <a:rPr lang="en-US" sz="2800" i="1" smtClean="0">
                              <a:solidFill>
                                <a:schemeClr val="tx1">
                                  <a:lumMod val="75000"/>
                                  <a:lumOff val="25000"/>
                                </a:schemeClr>
                              </a:solidFill>
                              <a:latin typeface="Cambria Math" panose="02040503050406030204" pitchFamily="18" charset="0"/>
                            </a:rPr>
                          </m:ctrlPr>
                        </m:fPr>
                        <m:num>
                          <m:r>
                            <a:rPr lang="en-US" sz="2800" b="0" i="1" smtClean="0">
                              <a:solidFill>
                                <a:schemeClr val="tx1">
                                  <a:lumMod val="75000"/>
                                  <a:lumOff val="25000"/>
                                </a:schemeClr>
                              </a:solidFill>
                              <a:latin typeface="Cambria Math" panose="02040503050406030204" pitchFamily="18" charset="0"/>
                            </a:rPr>
                            <m:t>1</m:t>
                          </m:r>
                        </m:num>
                        <m:den>
                          <m:rad>
                            <m:radPr>
                              <m:degHide m:val="on"/>
                              <m:ctrlPr>
                                <a:rPr lang="en-US" sz="2800" i="1" smtClean="0">
                                  <a:solidFill>
                                    <a:schemeClr val="tx1">
                                      <a:lumMod val="75000"/>
                                      <a:lumOff val="25000"/>
                                    </a:schemeClr>
                                  </a:solidFill>
                                  <a:latin typeface="Cambria Math" panose="02040503050406030204" pitchFamily="18" charset="0"/>
                                </a:rPr>
                              </m:ctrlPr>
                            </m:radPr>
                            <m:deg/>
                            <m:e>
                              <m:r>
                                <a:rPr lang="en-US" sz="2800" b="0" i="1" smtClean="0">
                                  <a:solidFill>
                                    <a:schemeClr val="tx1">
                                      <a:lumMod val="75000"/>
                                      <a:lumOff val="25000"/>
                                    </a:schemeClr>
                                  </a:solidFill>
                                  <a:latin typeface="Cambria Math" panose="02040503050406030204" pitchFamily="18" charset="0"/>
                                </a:rPr>
                                <m:t>𝑉</m:t>
                              </m:r>
                            </m:e>
                          </m:rad>
                        </m:den>
                      </m:f>
                      <m:nary>
                        <m:naryPr>
                          <m:chr m:val="∑"/>
                          <m:supHide m:val="on"/>
                          <m:ctrlPr>
                            <a:rPr lang="en-US" sz="2800" i="1" smtClean="0">
                              <a:solidFill>
                                <a:schemeClr val="tx1">
                                  <a:lumMod val="75000"/>
                                  <a:lumOff val="25000"/>
                                </a:schemeClr>
                              </a:solidFill>
                              <a:latin typeface="Cambria Math" panose="02040503050406030204" pitchFamily="18" charset="0"/>
                            </a:rPr>
                          </m:ctrlPr>
                        </m:naryPr>
                        <m:sub>
                          <m:r>
                            <m:rPr>
                              <m:brk m:alnAt="7"/>
                            </m:rPr>
                            <a:rPr lang="en-US" sz="2800" b="1" i="1" smtClean="0">
                              <a:solidFill>
                                <a:schemeClr val="tx1">
                                  <a:lumMod val="75000"/>
                                  <a:lumOff val="25000"/>
                                </a:schemeClr>
                              </a:solidFill>
                              <a:latin typeface="Cambria Math" panose="02040503050406030204" pitchFamily="18" charset="0"/>
                            </a:rPr>
                            <m:t>𝒌</m:t>
                          </m:r>
                          <m:r>
                            <m:rPr>
                              <m:brk m:alnAt="7"/>
                            </m:rP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up/>
                        <m:e>
                          <m:sSubSup>
                            <m:sSubSupPr>
                              <m:ctrlPr>
                                <a:rPr lang="en-US" sz="280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𝑒</m:t>
                              </m:r>
                            </m:e>
                            <m:sub>
                              <m:r>
                                <a:rPr lang="en-US" sz="2800" b="1" i="1">
                                  <a:solidFill>
                                    <a:schemeClr val="tx1">
                                      <a:lumMod val="75000"/>
                                      <a:lumOff val="25000"/>
                                    </a:schemeClr>
                                  </a:solidFill>
                                  <a:latin typeface="Cambria Math" panose="02040503050406030204" pitchFamily="18" charset="0"/>
                                </a:rPr>
                                <m:t>𝒌</m:t>
                              </m:r>
                              <m:r>
                                <a:rPr lang="en-US" sz="2800" i="1">
                                  <a:solidFill>
                                    <a:schemeClr val="tx1">
                                      <a:lumMod val="75000"/>
                                      <a:lumOff val="25000"/>
                                    </a:schemeClr>
                                  </a:solidFill>
                                  <a:latin typeface="Cambria Math" panose="02040503050406030204" pitchFamily="18" charset="0"/>
                                </a:rPr>
                                <m:t>,</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𝜆</m:t>
                              </m:r>
                            </m:sub>
                            <m:sup>
                              <m:r>
                                <a:rPr lang="en-US" sz="2800" b="0" i="1" smtClean="0">
                                  <a:solidFill>
                                    <a:schemeClr val="tx1">
                                      <a:lumMod val="75000"/>
                                      <a:lumOff val="25000"/>
                                    </a:schemeClr>
                                  </a:solidFill>
                                  <a:latin typeface="Cambria Math" panose="02040503050406030204" pitchFamily="18" charset="0"/>
                                </a:rPr>
                                <m:t>𝑖𝑗</m:t>
                              </m:r>
                            </m:sup>
                          </m:sSubSup>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h</m:t>
                              </m:r>
                            </m:e>
                            <m:sub>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e>
                      </m:nary>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𝑐𝑐</m:t>
                      </m:r>
                    </m:oMath>
                  </m:oMathPara>
                </a14:m>
                <a:endParaRPr lang="en-US" sz="2800" dirty="0">
                  <a:solidFill>
                    <a:schemeClr val="tx1">
                      <a:lumMod val="75000"/>
                      <a:lumOff val="25000"/>
                    </a:schemeClr>
                  </a:solidFill>
                </a:endParaRPr>
              </a:p>
            </p:txBody>
          </p:sp>
        </mc:Choice>
        <mc:Fallback xmlns="">
          <p:sp>
            <p:nvSpPr>
              <p:cNvPr id="33" name="TextBox 32">
                <a:extLst>
                  <a:ext uri="{FF2B5EF4-FFF2-40B4-BE49-F238E27FC236}">
                    <a16:creationId xmlns:a16="http://schemas.microsoft.com/office/drawing/2014/main" id="{F15B1D63-9AF5-4B78-9FEB-DA884A50B008}"/>
                  </a:ext>
                </a:extLst>
              </p:cNvPr>
              <p:cNvSpPr txBox="1">
                <a:spLocks noRot="1" noChangeAspect="1" noMove="1" noResize="1" noEditPoints="1" noAdjustHandles="1" noChangeArrowheads="1" noChangeShapeType="1" noTextEdit="1"/>
              </p:cNvSpPr>
              <p:nvPr/>
            </p:nvSpPr>
            <p:spPr>
              <a:xfrm>
                <a:off x="5861804" y="2135629"/>
                <a:ext cx="5574475" cy="10785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2E5B102-754E-BE62-FBFD-73F66F5EA7F8}"/>
                  </a:ext>
                </a:extLst>
              </p:cNvPr>
              <p:cNvSpPr txBox="1"/>
              <p:nvPr/>
            </p:nvSpPr>
            <p:spPr>
              <a:xfrm>
                <a:off x="1173097" y="2877711"/>
                <a:ext cx="4148507" cy="5049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rPr>
                            <m:t>h</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0</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𝜇</m:t>
                          </m:r>
                        </m:sup>
                      </m:sSup>
                      <m:r>
                        <a:rPr lang="en-US" sz="2800" i="1" smtClean="0">
                          <a:solidFill>
                            <a:schemeClr val="tx1">
                              <a:lumMod val="75000"/>
                              <a:lumOff val="25000"/>
                            </a:schemeClr>
                          </a:solidFill>
                          <a:latin typeface="Cambria Math" panose="02040503050406030204" pitchFamily="18" charset="0"/>
                        </a:rPr>
                        <m:t>=0</m:t>
                      </m:r>
                      <m:r>
                        <a:rPr lang="en-US" sz="2800" b="0" i="1" smtClean="0">
                          <a:solidFill>
                            <a:schemeClr val="tx1">
                              <a:lumMod val="75000"/>
                              <a:lumOff val="25000"/>
                            </a:schemeClr>
                          </a:solidFill>
                          <a:latin typeface="Cambria Math" panose="02040503050406030204" pitchFamily="18" charset="0"/>
                        </a:rPr>
                        <m:t>, </m:t>
                      </m:r>
                      <m:sSubSup>
                        <m:sSubSupPr>
                          <m:ctrlPr>
                            <a:rPr lang="en-US" sz="2800" b="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𝑖</m:t>
                          </m:r>
                        </m:sub>
                        <m:sup>
                          <m:r>
                            <a:rPr lang="en-US" sz="2800" b="0" i="1" smtClean="0">
                              <a:solidFill>
                                <a:schemeClr val="tx1">
                                  <a:lumMod val="75000"/>
                                  <a:lumOff val="25000"/>
                                </a:schemeClr>
                              </a:solidFill>
                              <a:latin typeface="Cambria Math" panose="02040503050406030204" pitchFamily="18" charset="0"/>
                            </a:rPr>
                            <m:t>𝑖</m:t>
                          </m:r>
                        </m:sup>
                      </m:sSubSup>
                      <m:r>
                        <a:rPr lang="en-US" sz="2800" b="0" i="1" smtClean="0">
                          <a:solidFill>
                            <a:schemeClr val="tx1">
                              <a:lumMod val="75000"/>
                              <a:lumOff val="25000"/>
                            </a:schemeClr>
                          </a:solidFill>
                          <a:latin typeface="Cambria Math" panose="02040503050406030204" pitchFamily="18" charset="0"/>
                        </a:rPr>
                        <m:t>=0</m:t>
                      </m:r>
                      <m:r>
                        <a:rPr lang="it-IT" sz="2800" b="0" i="1" smtClean="0">
                          <a:solidFill>
                            <a:schemeClr val="tx1">
                              <a:lumMod val="75000"/>
                              <a:lumOff val="25000"/>
                            </a:schemeClr>
                          </a:solidFill>
                          <a:latin typeface="Cambria Math" panose="02040503050406030204" pitchFamily="18" charset="0"/>
                        </a:rPr>
                        <m:t>, </m:t>
                      </m:r>
                      <m:sSup>
                        <m:sSupPr>
                          <m:ctrlPr>
                            <a:rPr lang="it-IT" sz="2800" b="0" i="1" smtClean="0">
                              <a:solidFill>
                                <a:schemeClr val="tx1">
                                  <a:lumMod val="75000"/>
                                  <a:lumOff val="25000"/>
                                </a:schemeClr>
                              </a:solidFill>
                              <a:latin typeface="Cambria Math" panose="02040503050406030204" pitchFamily="18" charset="0"/>
                            </a:rPr>
                          </m:ctrlPr>
                        </m:sSupPr>
                        <m:e>
                          <m:r>
                            <a:rPr lang="it-IT" sz="2800" b="0" i="1" smtClean="0">
                              <a:solidFill>
                                <a:schemeClr val="tx1">
                                  <a:lumMod val="75000"/>
                                  <a:lumOff val="25000"/>
                                </a:schemeClr>
                              </a:solidFill>
                              <a:latin typeface="Cambria Math" panose="02040503050406030204" pitchFamily="18" charset="0"/>
                            </a:rPr>
                            <m:t>𝜕</m:t>
                          </m:r>
                        </m:e>
                        <m:sup>
                          <m:r>
                            <a:rPr lang="it-IT" sz="2800" b="0" i="1" smtClean="0">
                              <a:solidFill>
                                <a:schemeClr val="tx1">
                                  <a:lumMod val="75000"/>
                                  <a:lumOff val="25000"/>
                                </a:schemeClr>
                              </a:solidFill>
                              <a:latin typeface="Cambria Math" panose="02040503050406030204" pitchFamily="18" charset="0"/>
                            </a:rPr>
                            <m:t>𝑗</m:t>
                          </m:r>
                        </m:sup>
                      </m:sSup>
                      <m:sSub>
                        <m:sSubPr>
                          <m:ctrlPr>
                            <a:rPr lang="it-IT" sz="2800" b="0" i="1" smtClean="0">
                              <a:solidFill>
                                <a:schemeClr val="tx1">
                                  <a:lumMod val="75000"/>
                                  <a:lumOff val="25000"/>
                                </a:schemeClr>
                              </a:solidFill>
                              <a:latin typeface="Cambria Math" panose="02040503050406030204" pitchFamily="18" charset="0"/>
                            </a:rPr>
                          </m:ctrlPr>
                        </m:sSubPr>
                        <m:e>
                          <m:r>
                            <a:rPr lang="it-IT" sz="2800" b="0" i="1" smtClean="0">
                              <a:solidFill>
                                <a:schemeClr val="tx1">
                                  <a:lumMod val="75000"/>
                                  <a:lumOff val="25000"/>
                                </a:schemeClr>
                              </a:solidFill>
                              <a:latin typeface="Cambria Math" panose="02040503050406030204" pitchFamily="18" charset="0"/>
                            </a:rPr>
                            <m:t>h</m:t>
                          </m:r>
                        </m:e>
                        <m:sub>
                          <m:r>
                            <a:rPr lang="it-IT" sz="2800" b="0" i="1" smtClean="0">
                              <a:solidFill>
                                <a:schemeClr val="tx1">
                                  <a:lumMod val="75000"/>
                                  <a:lumOff val="25000"/>
                                </a:schemeClr>
                              </a:solidFill>
                              <a:latin typeface="Cambria Math" panose="02040503050406030204" pitchFamily="18" charset="0"/>
                            </a:rPr>
                            <m:t>𝑖𝑗</m:t>
                          </m:r>
                        </m:sub>
                      </m:sSub>
                      <m:r>
                        <a:rPr lang="it-IT" sz="2800" b="0" i="1" smtClean="0">
                          <a:solidFill>
                            <a:schemeClr val="tx1">
                              <a:lumMod val="75000"/>
                              <a:lumOff val="25000"/>
                            </a:schemeClr>
                          </a:solidFill>
                          <a:latin typeface="Cambria Math" panose="02040503050406030204" pitchFamily="18" charset="0"/>
                        </a:rPr>
                        <m:t>=0.</m:t>
                      </m:r>
                    </m:oMath>
                  </m:oMathPara>
                </a14:m>
                <a:endParaRPr lang="en-US" sz="2800" dirty="0">
                  <a:solidFill>
                    <a:schemeClr val="tx1">
                      <a:lumMod val="75000"/>
                      <a:lumOff val="25000"/>
                    </a:schemeClr>
                  </a:solidFill>
                </a:endParaRPr>
              </a:p>
            </p:txBody>
          </p:sp>
        </mc:Choice>
        <mc:Fallback xmlns="">
          <p:sp>
            <p:nvSpPr>
              <p:cNvPr id="34" name="TextBox 33">
                <a:extLst>
                  <a:ext uri="{FF2B5EF4-FFF2-40B4-BE49-F238E27FC236}">
                    <a16:creationId xmlns:a16="http://schemas.microsoft.com/office/drawing/2014/main" id="{A557DEE2-F479-4517-9021-DAC917B4025A}"/>
                  </a:ext>
                </a:extLst>
              </p:cNvPr>
              <p:cNvSpPr txBox="1">
                <a:spLocks noRot="1" noChangeAspect="1" noMove="1" noResize="1" noEditPoints="1" noAdjustHandles="1" noChangeArrowheads="1" noChangeShapeType="1" noTextEdit="1"/>
              </p:cNvSpPr>
              <p:nvPr/>
            </p:nvSpPr>
            <p:spPr>
              <a:xfrm>
                <a:off x="1173097" y="2877711"/>
                <a:ext cx="4148507" cy="504946"/>
              </a:xfrm>
              <a:prstGeom prst="rect">
                <a:avLst/>
              </a:prstGeom>
              <a:blipFill>
                <a:blip r:embed="rId6"/>
                <a:stretch>
                  <a:fillRect/>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5F3806B1-7974-C137-0AF3-3C939E0B0305}"/>
              </a:ext>
            </a:extLst>
          </p:cNvPr>
          <p:cNvCxnSpPr>
            <a:cxnSpLocks/>
          </p:cNvCxnSpPr>
          <p:nvPr/>
        </p:nvCxnSpPr>
        <p:spPr>
          <a:xfrm flipH="1" flipV="1">
            <a:off x="8243452" y="3004263"/>
            <a:ext cx="519513" cy="690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834E509-3177-8801-8AF9-CE6CB5531E0A}"/>
              </a:ext>
            </a:extLst>
          </p:cNvPr>
          <p:cNvSpPr txBox="1"/>
          <p:nvPr/>
        </p:nvSpPr>
        <p:spPr>
          <a:xfrm>
            <a:off x="8565544" y="3717430"/>
            <a:ext cx="1387452" cy="615553"/>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Polarization tensor</a:t>
            </a:r>
          </a:p>
        </p:txBody>
      </p:sp>
      <p:cxnSp>
        <p:nvCxnSpPr>
          <p:cNvPr id="37" name="Straight Arrow Connector 36">
            <a:extLst>
              <a:ext uri="{FF2B5EF4-FFF2-40B4-BE49-F238E27FC236}">
                <a16:creationId xmlns:a16="http://schemas.microsoft.com/office/drawing/2014/main" id="{70DD124B-ED75-DDB5-01DB-7ED6C9E56605}"/>
              </a:ext>
            </a:extLst>
          </p:cNvPr>
          <p:cNvCxnSpPr>
            <a:cxnSpLocks/>
          </p:cNvCxnSpPr>
          <p:nvPr/>
        </p:nvCxnSpPr>
        <p:spPr>
          <a:xfrm flipH="1" flipV="1">
            <a:off x="8866075" y="2973817"/>
            <a:ext cx="1613304" cy="826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94564B2-C562-A2AB-2483-5AAEA03AB6FD}"/>
              </a:ext>
            </a:extLst>
          </p:cNvPr>
          <p:cNvSpPr txBox="1"/>
          <p:nvPr/>
        </p:nvSpPr>
        <p:spPr>
          <a:xfrm>
            <a:off x="10427092" y="3595741"/>
            <a:ext cx="1387452" cy="615553"/>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Fourier amplitudes</a:t>
            </a:r>
          </a:p>
        </p:txBody>
      </p:sp>
      <p:cxnSp>
        <p:nvCxnSpPr>
          <p:cNvPr id="39" name="Straight Arrow Connector 38">
            <a:extLst>
              <a:ext uri="{FF2B5EF4-FFF2-40B4-BE49-F238E27FC236}">
                <a16:creationId xmlns:a16="http://schemas.microsoft.com/office/drawing/2014/main" id="{03A71AA6-6241-7989-85D1-B0CEBE6B8219}"/>
              </a:ext>
            </a:extLst>
          </p:cNvPr>
          <p:cNvCxnSpPr>
            <a:cxnSpLocks/>
          </p:cNvCxnSpPr>
          <p:nvPr/>
        </p:nvCxnSpPr>
        <p:spPr>
          <a:xfrm flipV="1">
            <a:off x="6951908" y="3209721"/>
            <a:ext cx="172876" cy="48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BB751E0-F53B-CDDA-1AE2-A47197B1FAA6}"/>
              </a:ext>
            </a:extLst>
          </p:cNvPr>
          <p:cNvSpPr txBox="1"/>
          <p:nvPr/>
        </p:nvSpPr>
        <p:spPr>
          <a:xfrm>
            <a:off x="5720354" y="3721184"/>
            <a:ext cx="1643585"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Normalization</a:t>
            </a:r>
          </a:p>
        </p:txBody>
      </p:sp>
      <p:sp>
        <p:nvSpPr>
          <p:cNvPr id="41" name="TextBox 40">
            <a:extLst>
              <a:ext uri="{FF2B5EF4-FFF2-40B4-BE49-F238E27FC236}">
                <a16:creationId xmlns:a16="http://schemas.microsoft.com/office/drawing/2014/main" id="{4466D23C-ECDD-7EE6-E282-3276106E6535}"/>
              </a:ext>
            </a:extLst>
          </p:cNvPr>
          <p:cNvSpPr txBox="1"/>
          <p:nvPr/>
        </p:nvSpPr>
        <p:spPr>
          <a:xfrm>
            <a:off x="7173514" y="4088582"/>
            <a:ext cx="1387452"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Polarization</a:t>
            </a:r>
          </a:p>
        </p:txBody>
      </p:sp>
      <p:cxnSp>
        <p:nvCxnSpPr>
          <p:cNvPr id="42" name="Straight Arrow Connector 41">
            <a:extLst>
              <a:ext uri="{FF2B5EF4-FFF2-40B4-BE49-F238E27FC236}">
                <a16:creationId xmlns:a16="http://schemas.microsoft.com/office/drawing/2014/main" id="{535DF375-7103-D8BA-22E3-AFC82E9F1856}"/>
              </a:ext>
            </a:extLst>
          </p:cNvPr>
          <p:cNvCxnSpPr>
            <a:cxnSpLocks/>
          </p:cNvCxnSpPr>
          <p:nvPr/>
        </p:nvCxnSpPr>
        <p:spPr>
          <a:xfrm flipH="1" flipV="1">
            <a:off x="7737026" y="3307734"/>
            <a:ext cx="41275" cy="77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F6128D-8CEF-F83D-1288-4337CF628FD3}"/>
              </a:ext>
            </a:extLst>
          </p:cNvPr>
          <p:cNvSpPr txBox="1"/>
          <p:nvPr/>
        </p:nvSpPr>
        <p:spPr>
          <a:xfrm>
            <a:off x="8394790" y="4828806"/>
            <a:ext cx="1460656" cy="400110"/>
          </a:xfrm>
          <a:prstGeom prst="rect">
            <a:avLst/>
          </a:prstGeom>
          <a:noFill/>
        </p:spPr>
        <p:txBody>
          <a:bodyPr wrap="none" rtlCol="0">
            <a:spAutoFit/>
          </a:bodyPr>
          <a:lstStyle/>
          <a:p>
            <a:r>
              <a:rPr lang="en-US" sz="2000" b="1" dirty="0">
                <a:solidFill>
                  <a:schemeClr val="accent5">
                    <a:lumMod val="75000"/>
                  </a:schemeClr>
                </a:solidFill>
              </a:rPr>
              <a:t>Quadrupole</a:t>
            </a:r>
          </a:p>
        </p:txBody>
      </p:sp>
      <p:sp>
        <p:nvSpPr>
          <p:cNvPr id="44" name="TextBox 43">
            <a:extLst>
              <a:ext uri="{FF2B5EF4-FFF2-40B4-BE49-F238E27FC236}">
                <a16:creationId xmlns:a16="http://schemas.microsoft.com/office/drawing/2014/main" id="{4799FE21-BBC0-FA13-3C23-ED91E68D7DD3}"/>
              </a:ext>
            </a:extLst>
          </p:cNvPr>
          <p:cNvSpPr txBox="1"/>
          <p:nvPr/>
        </p:nvSpPr>
        <p:spPr>
          <a:xfrm>
            <a:off x="212853" y="6088771"/>
            <a:ext cx="11852467" cy="523220"/>
          </a:xfrm>
          <a:prstGeom prst="rect">
            <a:avLst/>
          </a:prstGeom>
          <a:noFill/>
        </p:spPr>
        <p:txBody>
          <a:bodyPr wrap="square">
            <a:spAutoFit/>
          </a:bodyPr>
          <a:lstStyle/>
          <a:p>
            <a:pPr algn="just"/>
            <a:r>
              <a:rPr lang="en-US" sz="1400" dirty="0" err="1"/>
              <a:t>Boughn</a:t>
            </a:r>
            <a:r>
              <a:rPr lang="en-US" sz="1400" dirty="0"/>
              <a:t>, S., &amp; Rothman, T. (2006). Aspects of graviton detection: graviton emission and absorption by atomic hydrogen. Classical and Quantum Gravity, 23(20), 5839. Also see Maggiore, M. (2007). Gravitational waves: Volume 1: Theory and experiments. OUP Oxford.</a:t>
            </a:r>
          </a:p>
        </p:txBody>
      </p:sp>
      <p:sp>
        <p:nvSpPr>
          <p:cNvPr id="2" name="Slide Number Placeholder 1">
            <a:extLst>
              <a:ext uri="{FF2B5EF4-FFF2-40B4-BE49-F238E27FC236}">
                <a16:creationId xmlns:a16="http://schemas.microsoft.com/office/drawing/2014/main" id="{91246812-46E4-14A5-264F-F3D6293AB304}"/>
              </a:ext>
            </a:extLst>
          </p:cNvPr>
          <p:cNvSpPr>
            <a:spLocks noGrp="1"/>
          </p:cNvSpPr>
          <p:nvPr>
            <p:ph type="sldNum" sz="quarter" idx="12"/>
          </p:nvPr>
        </p:nvSpPr>
        <p:spPr/>
        <p:txBody>
          <a:bodyPr/>
          <a:lstStyle/>
          <a:p>
            <a:fld id="{0067D5D4-6F2E-49F1-95CA-E92BF4E0B552}" type="slidenum">
              <a:rPr lang="en-US" smtClean="0"/>
              <a:t>10</a:t>
            </a:fld>
            <a:endParaRPr lang="en-US"/>
          </a:p>
        </p:txBody>
      </p:sp>
    </p:spTree>
    <p:extLst>
      <p:ext uri="{BB962C8B-B14F-4D97-AF65-F5344CB8AC3E}">
        <p14:creationId xmlns:p14="http://schemas.microsoft.com/office/powerpoint/2010/main" val="210197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467E9E-E9EE-43A8-9503-448D04C26E1D}"/>
              </a:ext>
            </a:extLst>
          </p:cNvPr>
          <p:cNvPicPr>
            <a:picLocks noChangeAspect="1"/>
          </p:cNvPicPr>
          <p:nvPr/>
        </p:nvPicPr>
        <p:blipFill>
          <a:blip r:embed="rId2"/>
          <a:stretch>
            <a:fillRect/>
          </a:stretch>
        </p:blipFill>
        <p:spPr>
          <a:xfrm>
            <a:off x="2833008" y="2730623"/>
            <a:ext cx="6525981" cy="3804150"/>
          </a:xfrm>
          <a:prstGeom prst="rect">
            <a:avLst/>
          </a:prstGeom>
        </p:spPr>
      </p:pic>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94FAF2B-EEBB-4D32-A436-2303EF4A01DF}"/>
              </a:ext>
            </a:extLst>
          </p:cNvPr>
          <p:cNvSpPr/>
          <p:nvPr/>
        </p:nvSpPr>
        <p:spPr>
          <a:xfrm>
            <a:off x="2652622" y="6215824"/>
            <a:ext cx="5499485" cy="448272"/>
          </a:xfrm>
          <a:prstGeom prst="roundRect">
            <a:avLst/>
          </a:prstGeom>
          <a:noFill/>
          <a:ln>
            <a:solidFill>
              <a:srgbClr val="FFFF00"/>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3B51C17-07BE-477E-B929-2BFC102A1B82}"/>
                  </a:ext>
                </a:extLst>
              </p:cNvPr>
              <p:cNvSpPr txBox="1"/>
              <p:nvPr/>
            </p:nvSpPr>
            <p:spPr>
              <a:xfrm>
                <a:off x="8670154" y="5591578"/>
                <a:ext cx="3395166" cy="400110"/>
              </a:xfrm>
              <a:prstGeom prst="rect">
                <a:avLst/>
              </a:prstGeom>
              <a:noFill/>
            </p:spPr>
            <p:txBody>
              <a:bodyPr wrap="square" rtlCol="0">
                <a:spAutoFit/>
              </a:bodyPr>
              <a:lstStyle/>
              <a:p>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Actually </a:t>
                </a:r>
                <a14:m>
                  <m:oMath xmlns:m="http://schemas.openxmlformats.org/officeDocument/2006/math">
                    <m:r>
                      <m:rPr>
                        <m:sty m:val="p"/>
                      </m:rPr>
                      <a:rPr lang="el-GR" sz="2000" i="1" smtClean="0">
                        <a:solidFill>
                          <a:schemeClr val="tx1">
                            <a:lumMod val="75000"/>
                            <a:lumOff val="25000"/>
                          </a:schemeClr>
                        </a:solidFill>
                        <a:latin typeface="Cambria Math" panose="02040503050406030204" pitchFamily="18" charset="0"/>
                        <a:ea typeface="Cambria Math" panose="02040503050406030204" pitchFamily="18" charset="0"/>
                      </a:rPr>
                      <m:t>Γ</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=5.7×</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10</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−40</m:t>
                        </m:r>
                      </m:sup>
                    </m:s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 </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m:t>
                        </m:r>
                      </m:sup>
                    </m:sSup>
                  </m:oMath>
                </a14:m>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3B51C17-07BE-477E-B929-2BFC102A1B82}"/>
                  </a:ext>
                </a:extLst>
              </p:cNvPr>
              <p:cNvSpPr txBox="1">
                <a:spLocks noRot="1" noChangeAspect="1" noMove="1" noResize="1" noEditPoints="1" noAdjustHandles="1" noChangeArrowheads="1" noChangeShapeType="1" noTextEdit="1"/>
              </p:cNvSpPr>
              <p:nvPr/>
            </p:nvSpPr>
            <p:spPr>
              <a:xfrm>
                <a:off x="8670154" y="5591578"/>
                <a:ext cx="3395166" cy="400110"/>
              </a:xfrm>
              <a:prstGeom prst="rect">
                <a:avLst/>
              </a:prstGeom>
              <a:blipFill>
                <a:blip r:embed="rId5"/>
                <a:stretch>
                  <a:fillRect l="-1795" t="-7576" b="-25758"/>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F1F2B3F-1417-4A86-98CE-ABF3E9714401}"/>
              </a:ext>
            </a:extLst>
          </p:cNvPr>
          <p:cNvSpPr txBox="1"/>
          <p:nvPr/>
        </p:nvSpPr>
        <p:spPr>
          <a:xfrm>
            <a:off x="9025531" y="6079685"/>
            <a:ext cx="2867216" cy="400110"/>
          </a:xfrm>
          <a:prstGeom prst="rect">
            <a:avLst/>
          </a:prstGeom>
          <a:noFill/>
        </p:spPr>
        <p:txBody>
          <a:bodyPr wrap="square" rtlCol="0">
            <a:spAutoFit/>
          </a:bodyPr>
          <a:lstStyle/>
          <a:p>
            <a:r>
              <a:rPr lang="en-US" sz="2000" dirty="0" err="1">
                <a:solidFill>
                  <a:srgbClr val="002060"/>
                </a:solidFill>
                <a:latin typeface="Times New Roman" panose="02020603050405020304" pitchFamily="18" charset="0"/>
                <a:cs typeface="Times New Roman" panose="02020603050405020304" pitchFamily="18" charset="0"/>
              </a:rPr>
              <a:t>Boughn</a:t>
            </a:r>
            <a:r>
              <a:rPr lang="en-US" sz="2000" dirty="0">
                <a:solidFill>
                  <a:srgbClr val="002060"/>
                </a:solidFill>
                <a:latin typeface="Times New Roman" panose="02020603050405020304" pitchFamily="18" charset="0"/>
                <a:cs typeface="Times New Roman" panose="02020603050405020304" pitchFamily="18" charset="0"/>
              </a:rPr>
              <a:t> &amp; Rothman 2006</a:t>
            </a:r>
          </a:p>
        </p:txBody>
      </p:sp>
      <p:pic>
        <p:nvPicPr>
          <p:cNvPr id="18" name="Picture 2" descr="Steven Weinberg">
            <a:extLst>
              <a:ext uri="{FF2B5EF4-FFF2-40B4-BE49-F238E27FC236}">
                <a16:creationId xmlns:a16="http://schemas.microsoft.com/office/drawing/2014/main" id="{D4BB069A-E5B7-4B41-8594-5FA6CD89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988" y="4520988"/>
            <a:ext cx="1210717" cy="12083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61BD1B-F38A-44A5-99F9-43A9B1D9AD8A}"/>
              </a:ext>
            </a:extLst>
          </p:cNvPr>
          <p:cNvSpPr txBox="1"/>
          <p:nvPr/>
        </p:nvSpPr>
        <p:spPr>
          <a:xfrm>
            <a:off x="3978968" y="2301404"/>
            <a:ext cx="4621755" cy="369332"/>
          </a:xfrm>
          <a:prstGeom prst="rect">
            <a:avLst/>
          </a:prstGeom>
          <a:noFill/>
        </p:spPr>
        <p:txBody>
          <a:bodyPr wrap="square">
            <a:spAutoFit/>
          </a:bodyPr>
          <a:lstStyle/>
          <a:p>
            <a:r>
              <a:rPr lang="en-US" b="1" dirty="0">
                <a:solidFill>
                  <a:schemeClr val="accent6">
                    <a:lumMod val="50000"/>
                  </a:schemeClr>
                </a:solidFill>
                <a:latin typeface="+mj-lt"/>
              </a:rPr>
              <a:t>Weinberg, “Gravitation and Cosmology” 1972:</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3B9ADA2-D28B-4562-8CA2-A97E0E5B45B5}"/>
                  </a:ext>
                </a:extLst>
              </p:cNvPr>
              <p:cNvSpPr txBox="1"/>
              <p:nvPr/>
            </p:nvSpPr>
            <p:spPr>
              <a:xfrm>
                <a:off x="126682" y="1128712"/>
                <a:ext cx="11938638"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dirty="0">
                    <a:solidFill>
                      <a:schemeClr val="tx1"/>
                    </a:solidFill>
                    <a:latin typeface="Times New Roman" panose="02020603050405020304" pitchFamily="18" charset="0"/>
                    <a:cs typeface="Times New Roman" panose="02020603050405020304" pitchFamily="18" charset="0"/>
                  </a:rPr>
                  <a:t>Weinberg computed  the rate for spontaneous atomic processes involving a graviton, and obtained</a:t>
                </a:r>
              </a:p>
              <a:p>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b="0" i="0" smtClean="0">
                        <a:solidFill>
                          <a:schemeClr val="tx1"/>
                        </a:solidFill>
                        <a:latin typeface="Cambria Math" panose="02040503050406030204" pitchFamily="18" charset="0"/>
                      </a:rPr>
                      <m:t>Γ</m:t>
                    </m:r>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−44</m:t>
                        </m:r>
                      </m:sup>
                    </m:sSup>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𝑠</m:t>
                        </m:r>
                      </m:e>
                      <m:sup>
                        <m:r>
                          <a:rPr lang="en-US" sz="2000" b="0" i="1" smtClean="0">
                            <a:solidFill>
                              <a:schemeClr val="tx1"/>
                            </a:solidFill>
                            <a:latin typeface="Cambria Math" panose="02040503050406030204" pitchFamily="18" charset="0"/>
                          </a:rPr>
                          <m:t>−1</m:t>
                        </m:r>
                      </m:sup>
                    </m:sSup>
                    <m:r>
                      <a:rPr lang="en-US" sz="2000" b="0" i="1" smtClean="0">
                        <a:solidFill>
                          <a:schemeClr val="tx1"/>
                        </a:solidFill>
                        <a:latin typeface="Cambria Math" panose="02040503050406030204" pitchFamily="18" charset="0"/>
                      </a:rPr>
                      <m:t> </m:t>
                    </m:r>
                    <m:r>
                      <a:rPr lang="en-US" sz="2000" b="0" i="0"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actually</m:t>
                    </m:r>
                    <m:r>
                      <a:rPr lang="en-US" sz="2000" b="0" i="1" smtClean="0">
                        <a:solidFill>
                          <a:schemeClr val="tx1"/>
                        </a:solidFill>
                        <a:latin typeface="Cambria Math" panose="02040503050406030204" pitchFamily="18" charset="0"/>
                      </a:rPr>
                      <m:t> </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10</m:t>
                        </m:r>
                      </m:e>
                      <m:sup>
                        <m:r>
                          <a:rPr lang="en-US" sz="2000" i="1">
                            <a:solidFill>
                              <a:schemeClr val="tx1"/>
                            </a:solidFill>
                            <a:latin typeface="Cambria Math" panose="02040503050406030204" pitchFamily="18" charset="0"/>
                          </a:rPr>
                          <m:t>−40</m:t>
                        </m:r>
                      </m:sup>
                    </m:sSup>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𝑠</m:t>
                        </m:r>
                      </m:e>
                      <m:sup>
                        <m:r>
                          <a:rPr lang="en-US" sz="2000" i="1">
                            <a:solidFill>
                              <a:schemeClr val="tx1"/>
                            </a:solidFill>
                            <a:latin typeface="Cambria Math" panose="02040503050406030204" pitchFamily="18" charset="0"/>
                          </a:rPr>
                          <m:t>−1</m:t>
                        </m:r>
                      </m:sup>
                    </m:sSup>
                    <m:r>
                      <a:rPr lang="en-US" sz="2000" b="0" i="0" smtClean="0">
                        <a:solidFill>
                          <a:schemeClr val="tx1"/>
                        </a:solidFill>
                        <a:latin typeface="Cambria Math" panose="02040503050406030204" pitchFamily="18" charset="0"/>
                      </a:rPr>
                      <m:t>)</m:t>
                    </m:r>
                  </m:oMath>
                </a14:m>
                <a:r>
                  <a:rPr lang="en-US" sz="2000" dirty="0">
                    <a:solidFill>
                      <a:schemeClr val="tx1"/>
                    </a:solidFill>
                    <a:latin typeface="Times New Roman" panose="02020603050405020304" pitchFamily="18" charset="0"/>
                    <a:cs typeface="Times New Roman" panose="02020603050405020304" pitchFamily="18" charset="0"/>
                  </a:rPr>
                  <a:t>, Boughn &amp; Rothman 2006.</a:t>
                </a:r>
              </a:p>
            </p:txBody>
          </p:sp>
        </mc:Choice>
        <mc:Fallback xmlns="">
          <p:sp>
            <p:nvSpPr>
              <p:cNvPr id="20" name="TextBox 19">
                <a:extLst>
                  <a:ext uri="{FF2B5EF4-FFF2-40B4-BE49-F238E27FC236}">
                    <a16:creationId xmlns:a16="http://schemas.microsoft.com/office/drawing/2014/main" id="{E3B9ADA2-D28B-4562-8CA2-A97E0E5B45B5}"/>
                  </a:ext>
                </a:extLst>
              </p:cNvPr>
              <p:cNvSpPr txBox="1">
                <a:spLocks noRot="1" noChangeAspect="1" noMove="1" noResize="1" noEditPoints="1" noAdjustHandles="1" noChangeArrowheads="1" noChangeShapeType="1" noTextEdit="1"/>
              </p:cNvSpPr>
              <p:nvPr/>
            </p:nvSpPr>
            <p:spPr>
              <a:xfrm>
                <a:off x="126682" y="1128712"/>
                <a:ext cx="11938638" cy="707886"/>
              </a:xfrm>
              <a:prstGeom prst="rect">
                <a:avLst/>
              </a:prstGeom>
              <a:blipFill>
                <a:blip r:embed="rId7"/>
                <a:stretch>
                  <a:fillRect l="-532" t="-3509" b="-14035"/>
                </a:stretch>
              </a:blipFill>
            </p:spPr>
            <p:txBody>
              <a:bodyPr/>
              <a:lstStyle/>
              <a:p>
                <a:r>
                  <a:rPr lang="en-SE">
                    <a:noFill/>
                  </a:rPr>
                  <a:t> </a:t>
                </a:r>
              </a:p>
            </p:txBody>
          </p:sp>
        </mc:Fallback>
      </mc:AlternateContent>
      <p:sp>
        <p:nvSpPr>
          <p:cNvPr id="2" name="Title 1">
            <a:extLst>
              <a:ext uri="{FF2B5EF4-FFF2-40B4-BE49-F238E27FC236}">
                <a16:creationId xmlns:a16="http://schemas.microsoft.com/office/drawing/2014/main" id="{F0E22995-ECF2-B527-9D78-0AA6C108ED8C}"/>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Detecting single gravitons was thought to be impossible</a:t>
            </a:r>
          </a:p>
        </p:txBody>
      </p:sp>
    </p:spTree>
    <p:extLst>
      <p:ext uri="{BB962C8B-B14F-4D97-AF65-F5344CB8AC3E}">
        <p14:creationId xmlns:p14="http://schemas.microsoft.com/office/powerpoint/2010/main" val="1647800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87E0C-607C-44A1-BB8F-D9920F8A5E7D}"/>
              </a:ext>
            </a:extLst>
          </p:cNvPr>
          <p:cNvSpPr txBox="1"/>
          <p:nvPr/>
        </p:nvSpPr>
        <p:spPr>
          <a:xfrm>
            <a:off x="1024616" y="2288658"/>
            <a:ext cx="995465" cy="307777"/>
          </a:xfrm>
          <a:prstGeom prst="rect">
            <a:avLst/>
          </a:prstGeom>
          <a:noFill/>
        </p:spPr>
        <p:txBody>
          <a:bodyPr wrap="none" lIns="0" tIns="0" rIns="0" bIns="0" rtlCol="0">
            <a:spAutoFit/>
          </a:bodyPr>
          <a:lstStyle/>
          <a:p>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Quantize: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D51523-F6A7-40E9-B7C8-1C0E3E4A75C3}"/>
                  </a:ext>
                </a:extLst>
              </p:cNvPr>
              <p:cNvSpPr txBox="1"/>
              <p:nvPr/>
            </p:nvSpPr>
            <p:spPr>
              <a:xfrm>
                <a:off x="2762819" y="2021442"/>
                <a:ext cx="5530296" cy="1078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acc>
                            <m:accPr>
                              <m:chr m:val="̂"/>
                              <m:ctrlPr>
                                <a:rPr lang="en-US" sz="280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panose="02040503050406030204" pitchFamily="18" charset="0"/>
                                </a:rPr>
                                <m:t>h</m:t>
                              </m:r>
                            </m:e>
                          </m:acc>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𝑖𝑗</m:t>
                          </m:r>
                        </m:sup>
                      </m:sSup>
                      <m:r>
                        <a:rPr lang="en-US" sz="2800" i="1" smtClean="0">
                          <a:solidFill>
                            <a:schemeClr val="tx1">
                              <a:lumMod val="75000"/>
                              <a:lumOff val="25000"/>
                            </a:schemeClr>
                          </a:solidFill>
                          <a:latin typeface="Cambria Math" panose="02040503050406030204" pitchFamily="18" charset="0"/>
                        </a:rPr>
                        <m:t>=</m:t>
                      </m:r>
                      <m:nary>
                        <m:naryPr>
                          <m:chr m:val="∑"/>
                          <m:supHide m:val="on"/>
                          <m:ctrlPr>
                            <a:rPr lang="en-US" sz="2800" i="1" smtClean="0">
                              <a:solidFill>
                                <a:schemeClr val="tx1">
                                  <a:lumMod val="75000"/>
                                  <a:lumOff val="25000"/>
                                </a:schemeClr>
                              </a:solidFill>
                              <a:latin typeface="Cambria Math" panose="02040503050406030204" pitchFamily="18" charset="0"/>
                            </a:rPr>
                          </m:ctrlPr>
                        </m:naryPr>
                        <m:sub>
                          <m:r>
                            <m:rPr>
                              <m:brk m:alnAt="7"/>
                            </m:rPr>
                            <a:rPr lang="en-US" sz="2800" b="1" i="1" smtClean="0">
                              <a:solidFill>
                                <a:schemeClr val="tx1">
                                  <a:lumMod val="75000"/>
                                  <a:lumOff val="25000"/>
                                </a:schemeClr>
                              </a:solidFill>
                              <a:latin typeface="Cambria Math" panose="02040503050406030204" pitchFamily="18" charset="0"/>
                            </a:rPr>
                            <m:t>𝒌</m:t>
                          </m:r>
                          <m:r>
                            <m:rPr>
                              <m:brk m:alnAt="7"/>
                            </m:rP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up/>
                        <m:e>
                          <m:sSubSup>
                            <m:sSubSupPr>
                              <m:ctrlPr>
                                <a:rPr lang="en-US" sz="280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𝑒</m:t>
                              </m:r>
                            </m:e>
                            <m:sub>
                              <m:r>
                                <a:rPr lang="en-US" sz="2800" b="1" i="1">
                                  <a:solidFill>
                                    <a:schemeClr val="tx1">
                                      <a:lumMod val="75000"/>
                                      <a:lumOff val="25000"/>
                                    </a:schemeClr>
                                  </a:solidFill>
                                  <a:latin typeface="Cambria Math" panose="02040503050406030204" pitchFamily="18" charset="0"/>
                                </a:rPr>
                                <m:t>𝒌</m:t>
                              </m:r>
                              <m:r>
                                <a:rPr lang="en-US" sz="2800" i="1">
                                  <a:solidFill>
                                    <a:schemeClr val="tx1">
                                      <a:lumMod val="75000"/>
                                      <a:lumOff val="25000"/>
                                    </a:schemeClr>
                                  </a:solidFill>
                                  <a:latin typeface="Cambria Math" panose="02040503050406030204" pitchFamily="18" charset="0"/>
                                </a:rPr>
                                <m:t>,</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𝜆</m:t>
                              </m:r>
                            </m:sub>
                            <m:sup>
                              <m:r>
                                <a:rPr lang="en-US" sz="2800" b="0" i="1" smtClean="0">
                                  <a:solidFill>
                                    <a:schemeClr val="tx1">
                                      <a:lumMod val="75000"/>
                                      <a:lumOff val="25000"/>
                                    </a:schemeClr>
                                  </a:solidFill>
                                  <a:latin typeface="Cambria Math" panose="02040503050406030204" pitchFamily="18" charset="0"/>
                                </a:rPr>
                                <m:t>𝑖𝑗</m:t>
                              </m:r>
                            </m:sup>
                          </m:sSubSup>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rPr>
                                <m:t>𝑞</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acc>
                            <m:accPr>
                              <m:chr m:val="̂"/>
                              <m:ctrlPr>
                                <a:rPr lang="en-US" sz="280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panose="02040503050406030204" pitchFamily="18" charset="0"/>
                                </a:rPr>
                                <m:t>𝑎</m:t>
                              </m:r>
                            </m:e>
                          </m:acc>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e>
                      </m:nary>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𝑐𝑐</m:t>
                      </m:r>
                    </m:oMath>
                  </m:oMathPara>
                </a14:m>
                <a:endParaRPr lang="en-US" sz="2800" dirty="0">
                  <a:solidFill>
                    <a:schemeClr val="tx1">
                      <a:lumMod val="75000"/>
                      <a:lumOff val="25000"/>
                    </a:schemeClr>
                  </a:solidFill>
                </a:endParaRPr>
              </a:p>
            </p:txBody>
          </p:sp>
        </mc:Choice>
        <mc:Fallback xmlns="">
          <p:sp>
            <p:nvSpPr>
              <p:cNvPr id="5" name="TextBox 4">
                <a:extLst>
                  <a:ext uri="{FF2B5EF4-FFF2-40B4-BE49-F238E27FC236}">
                    <a16:creationId xmlns:a16="http://schemas.microsoft.com/office/drawing/2014/main" id="{F5D51523-F6A7-40E9-B7C8-1C0E3E4A75C3}"/>
                  </a:ext>
                </a:extLst>
              </p:cNvPr>
              <p:cNvSpPr txBox="1">
                <a:spLocks noRot="1" noChangeAspect="1" noMove="1" noResize="1" noEditPoints="1" noAdjustHandles="1" noChangeArrowheads="1" noChangeShapeType="1" noTextEdit="1"/>
              </p:cNvSpPr>
              <p:nvPr/>
            </p:nvSpPr>
            <p:spPr>
              <a:xfrm>
                <a:off x="2762819" y="2021442"/>
                <a:ext cx="5530296" cy="10785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528905-679C-417E-8483-C28461455FE4}"/>
                  </a:ext>
                </a:extLst>
              </p:cNvPr>
              <p:cNvSpPr txBox="1"/>
              <p:nvPr/>
            </p:nvSpPr>
            <p:spPr>
              <a:xfrm>
                <a:off x="8783126" y="1916478"/>
                <a:ext cx="2860929" cy="11835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lumMod val="75000"/>
                                  <a:lumOff val="25000"/>
                                </a:schemeClr>
                              </a:solidFill>
                              <a:latin typeface="Cambria Math" panose="02040503050406030204" pitchFamily="18" charset="0"/>
                            </a:rPr>
                          </m:ctrlPr>
                        </m:sSubPr>
                        <m:e>
                          <m:r>
                            <a:rPr lang="en-US" sz="2400" b="0" i="1" smtClean="0">
                              <a:solidFill>
                                <a:schemeClr val="tx1">
                                  <a:lumMod val="75000"/>
                                  <a:lumOff val="25000"/>
                                </a:schemeClr>
                              </a:solidFill>
                              <a:latin typeface="Cambria Math" panose="02040503050406030204" pitchFamily="18" charset="0"/>
                            </a:rPr>
                            <m:t> </m:t>
                          </m:r>
                          <m:r>
                            <a:rPr lang="en-US" sz="2400" b="0" i="1" smtClean="0">
                              <a:solidFill>
                                <a:schemeClr val="tx1">
                                  <a:lumMod val="75000"/>
                                  <a:lumOff val="25000"/>
                                </a:schemeClr>
                              </a:solidFill>
                              <a:latin typeface="Cambria Math" panose="02040503050406030204" pitchFamily="18" charset="0"/>
                            </a:rPr>
                            <m:t>h</m:t>
                          </m:r>
                        </m:e>
                        <m:sub>
                          <m:r>
                            <a:rPr lang="en-US" sz="2400" b="0" i="1" smtClean="0">
                              <a:solidFill>
                                <a:schemeClr val="tx1">
                                  <a:lumMod val="75000"/>
                                  <a:lumOff val="25000"/>
                                </a:schemeClr>
                              </a:solidFill>
                              <a:latin typeface="Cambria Math" panose="02040503050406030204" pitchFamily="18" charset="0"/>
                            </a:rPr>
                            <m:t>𝑞</m:t>
                          </m:r>
                          <m:r>
                            <a:rPr lang="en-US" sz="2400" b="1" i="1" smtClean="0">
                              <a:solidFill>
                                <a:schemeClr val="tx1">
                                  <a:lumMod val="75000"/>
                                  <a:lumOff val="25000"/>
                                </a:schemeClr>
                              </a:solidFill>
                              <a:latin typeface="Cambria Math" panose="02040503050406030204" pitchFamily="18" charset="0"/>
                            </a:rPr>
                            <m:t>𝒌</m:t>
                          </m:r>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m:t>
                      </m:r>
                      <m:rad>
                        <m:radPr>
                          <m:degHide m:val="on"/>
                          <m:ctrlP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f>
                            <m:fPr>
                              <m:ctrlPr>
                                <a:rPr lang="en-US" sz="2400" i="1">
                                  <a:solidFill>
                                    <a:schemeClr val="tx1">
                                      <a:lumMod val="75000"/>
                                      <a:lumOff val="25000"/>
                                    </a:schemeClr>
                                  </a:solidFill>
                                  <a:latin typeface="Cambria Math" panose="02040503050406030204" pitchFamily="18" charset="0"/>
                                </a:rPr>
                              </m:ctrlPr>
                            </m:fPr>
                            <m:num>
                              <m:r>
                                <a:rPr lang="en-US" sz="2400" i="1">
                                  <a:solidFill>
                                    <a:schemeClr val="tx1">
                                      <a:lumMod val="75000"/>
                                      <a:lumOff val="25000"/>
                                    </a:schemeClr>
                                  </a:solidFill>
                                  <a:latin typeface="Cambria Math" panose="02040503050406030204" pitchFamily="18" charset="0"/>
                                </a:rPr>
                                <m:t>16</m:t>
                              </m:r>
                              <m: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t>𝜋</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ℏ</m:t>
                              </m:r>
                            </m:num>
                            <m:den>
                              <m:sSup>
                                <m:sSupPr>
                                  <m:ctrlPr>
                                    <a:rPr lang="en-US" sz="2400" i="1" smtClean="0">
                                      <a:solidFill>
                                        <a:schemeClr val="tx1">
                                          <a:lumMod val="75000"/>
                                          <a:lumOff val="25000"/>
                                        </a:schemeClr>
                                      </a:solidFill>
                                      <a:latin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rPr>
                                    <m:t>𝑐</m:t>
                                  </m:r>
                                </m:e>
                                <m:sup>
                                  <m:r>
                                    <a:rPr lang="en-US" sz="2400" b="0" i="1" smtClean="0">
                                      <a:solidFill>
                                        <a:schemeClr val="tx1">
                                          <a:lumMod val="75000"/>
                                          <a:lumOff val="25000"/>
                                        </a:schemeClr>
                                      </a:solidFill>
                                      <a:latin typeface="Cambria Math" panose="02040503050406030204" pitchFamily="18" charset="0"/>
                                    </a:rPr>
                                    <m:t>2</m:t>
                                  </m:r>
                                </m:sup>
                              </m:sSup>
                              <m:sSub>
                                <m:sSubPr>
                                  <m:ctrlPr>
                                    <a:rPr lang="en-US" sz="2400" i="1">
                                      <a:solidFill>
                                        <a:schemeClr val="tx1">
                                          <a:lumMod val="75000"/>
                                          <a:lumOff val="25000"/>
                                        </a:schemeClr>
                                      </a:solidFill>
                                      <a:latin typeface="Cambria Math" panose="02040503050406030204" pitchFamily="18" charset="0"/>
                                    </a:rPr>
                                  </m:ctrlPr>
                                </m:sSubPr>
                                <m:e>
                                  <m:r>
                                    <a:rPr lang="en-US" sz="2400" i="1">
                                      <a:solidFill>
                                        <a:schemeClr val="tx1">
                                          <a:lumMod val="75000"/>
                                          <a:lumOff val="25000"/>
                                        </a:schemeClr>
                                      </a:solidFill>
                                      <a:latin typeface="Cambria Math" panose="02040503050406030204" pitchFamily="18" charset="0"/>
                                      <a:ea typeface="Cambria Math" panose="02040503050406030204" pitchFamily="18" charset="0"/>
                                    </a:rPr>
                                    <m:t>𝜈</m:t>
                                  </m:r>
                                </m:e>
                                <m:sub>
                                  <m:r>
                                    <a:rPr lang="en-US" sz="2400" b="1" i="1">
                                      <a:solidFill>
                                        <a:schemeClr val="tx1">
                                          <a:lumMod val="75000"/>
                                          <a:lumOff val="25000"/>
                                        </a:schemeClr>
                                      </a:solidFill>
                                      <a:latin typeface="Cambria Math" panose="02040503050406030204" pitchFamily="18" charset="0"/>
                                    </a:rPr>
                                    <m:t>𝒌</m:t>
                                  </m:r>
                                </m:sub>
                              </m:sSub>
                              <m:r>
                                <a:rPr lang="en-US" sz="2400" i="1">
                                  <a:solidFill>
                                    <a:schemeClr val="tx1">
                                      <a:lumMod val="75000"/>
                                      <a:lumOff val="25000"/>
                                    </a:schemeClr>
                                  </a:solidFill>
                                  <a:latin typeface="Cambria Math" panose="02040503050406030204" pitchFamily="18" charset="0"/>
                                </a:rPr>
                                <m:t>𝑉</m:t>
                              </m:r>
                            </m:den>
                          </m:f>
                        </m:e>
                      </m:rad>
                    </m:oMath>
                  </m:oMathPara>
                </a14:m>
                <a:endParaRPr lang="en-US" sz="2400" dirty="0"/>
              </a:p>
            </p:txBody>
          </p:sp>
        </mc:Choice>
        <mc:Fallback xmlns="">
          <p:sp>
            <p:nvSpPr>
              <p:cNvPr id="6" name="TextBox 5">
                <a:extLst>
                  <a:ext uri="{FF2B5EF4-FFF2-40B4-BE49-F238E27FC236}">
                    <a16:creationId xmlns:a16="http://schemas.microsoft.com/office/drawing/2014/main" id="{81528905-679C-417E-8483-C28461455FE4}"/>
                  </a:ext>
                </a:extLst>
              </p:cNvPr>
              <p:cNvSpPr txBox="1">
                <a:spLocks noRot="1" noChangeAspect="1" noMove="1" noResize="1" noEditPoints="1" noAdjustHandles="1" noChangeArrowheads="1" noChangeShapeType="1" noTextEdit="1"/>
              </p:cNvSpPr>
              <p:nvPr/>
            </p:nvSpPr>
            <p:spPr>
              <a:xfrm>
                <a:off x="8783126" y="1916478"/>
                <a:ext cx="2860929" cy="1183529"/>
              </a:xfrm>
              <a:prstGeom prst="rect">
                <a:avLst/>
              </a:prstGeom>
              <a:blipFill>
                <a:blip r:embed="rId4"/>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2BE2F18-BD3D-4861-AF51-5F4A03021E60}"/>
              </a:ext>
            </a:extLst>
          </p:cNvPr>
          <p:cNvPicPr>
            <a:picLocks noChangeAspect="1"/>
          </p:cNvPicPr>
          <p:nvPr/>
        </p:nvPicPr>
        <p:blipFill>
          <a:blip r:embed="rId5"/>
          <a:stretch>
            <a:fillRect/>
          </a:stretch>
        </p:blipFill>
        <p:spPr>
          <a:xfrm>
            <a:off x="126681" y="135165"/>
            <a:ext cx="1168882" cy="461670"/>
          </a:xfrm>
          <a:prstGeom prst="rect">
            <a:avLst/>
          </a:prstGeom>
        </p:spPr>
      </p:pic>
      <p:pic>
        <p:nvPicPr>
          <p:cNvPr id="12" name="Picture 16" descr="Nordic Institute for Theoretical Physics - Wikipedia">
            <a:extLst>
              <a:ext uri="{FF2B5EF4-FFF2-40B4-BE49-F238E27FC236}">
                <a16:creationId xmlns:a16="http://schemas.microsoft.com/office/drawing/2014/main" id="{D6A75884-2461-4125-A24B-CD60D8648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81D32B-F524-41E5-A5B6-CEB25B9729F8}"/>
              </a:ext>
            </a:extLst>
          </p:cNvPr>
          <p:cNvSpPr txBox="1"/>
          <p:nvPr/>
        </p:nvSpPr>
        <p:spPr>
          <a:xfrm>
            <a:off x="509265" y="933491"/>
            <a:ext cx="11298265" cy="707886"/>
          </a:xfrm>
          <a:prstGeom prst="rect">
            <a:avLst/>
          </a:prstGeom>
          <a:noFill/>
        </p:spPr>
        <p:txBody>
          <a:bodyPr wrap="square">
            <a:spAutoFit/>
          </a:bodyPr>
          <a:lstStyle/>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Linearized gravity, low energy regime: </a:t>
            </a:r>
            <a:r>
              <a:rPr lang="en-US" sz="2000" dirty="0">
                <a:latin typeface="Times New Roman" panose="02020603050405020304" pitchFamily="18" charset="0"/>
                <a:cs typeface="Times New Roman" panose="02020603050405020304" pitchFamily="18" charset="0"/>
              </a:rPr>
              <a:t>Bronstein 1935, Feynman 1963, Dyson 1969, Weinberg1972, Lightman 1973, </a:t>
            </a:r>
            <a:r>
              <a:rPr lang="en-US" sz="2000" dirty="0" err="1">
                <a:latin typeface="Times New Roman" panose="02020603050405020304" pitchFamily="18" charset="0"/>
                <a:cs typeface="Times New Roman" panose="02020603050405020304" pitchFamily="18" charset="0"/>
              </a:rPr>
              <a:t>Boughn</a:t>
            </a:r>
            <a:r>
              <a:rPr lang="en-US" sz="2000" dirty="0">
                <a:latin typeface="Times New Roman" panose="02020603050405020304" pitchFamily="18" charset="0"/>
                <a:cs typeface="Times New Roman" panose="02020603050405020304" pitchFamily="18" charset="0"/>
              </a:rPr>
              <a:t> &amp; Rothman 2006. For an electron in the local inertial frame:</a:t>
            </a:r>
          </a:p>
        </p:txBody>
      </p:sp>
      <p:sp>
        <p:nvSpPr>
          <p:cNvPr id="9" name="Slide Number Placeholder 8">
            <a:extLst>
              <a:ext uri="{FF2B5EF4-FFF2-40B4-BE49-F238E27FC236}">
                <a16:creationId xmlns:a16="http://schemas.microsoft.com/office/drawing/2014/main" id="{7AA1F898-E31B-4CFC-996B-34F42475EAAB}"/>
              </a:ext>
            </a:extLst>
          </p:cNvPr>
          <p:cNvSpPr>
            <a:spLocks noGrp="1"/>
          </p:cNvSpPr>
          <p:nvPr>
            <p:ph type="sldNum" sz="quarter" idx="12"/>
          </p:nvPr>
        </p:nvSpPr>
        <p:spPr/>
        <p:txBody>
          <a:bodyPr/>
          <a:lstStyle/>
          <a:p>
            <a:fld id="{0067D5D4-6F2E-49F1-95CA-E92BF4E0B552}" type="slidenum">
              <a:rPr lang="en-US" smtClean="0"/>
              <a:t>12</a:t>
            </a:fld>
            <a:endParaRPr lang="en-US"/>
          </a:p>
        </p:txBody>
      </p:sp>
      <p:sp>
        <p:nvSpPr>
          <p:cNvPr id="14" name="TextBox 13">
            <a:extLst>
              <a:ext uri="{FF2B5EF4-FFF2-40B4-BE49-F238E27FC236}">
                <a16:creationId xmlns:a16="http://schemas.microsoft.com/office/drawing/2014/main" id="{A52919BF-03EB-735C-8BA4-64BE1C522CF6}"/>
              </a:ext>
            </a:extLst>
          </p:cNvPr>
          <p:cNvSpPr txBox="1"/>
          <p:nvPr/>
        </p:nvSpPr>
        <p:spPr>
          <a:xfrm>
            <a:off x="212853" y="6088771"/>
            <a:ext cx="11852467" cy="523220"/>
          </a:xfrm>
          <a:prstGeom prst="rect">
            <a:avLst/>
          </a:prstGeom>
          <a:noFill/>
        </p:spPr>
        <p:txBody>
          <a:bodyPr wrap="square">
            <a:spAutoFit/>
          </a:bodyPr>
          <a:lstStyle/>
          <a:p>
            <a:pPr algn="just"/>
            <a:r>
              <a:rPr lang="en-US" sz="1400" dirty="0" err="1"/>
              <a:t>Boughn</a:t>
            </a:r>
            <a:r>
              <a:rPr lang="en-US" sz="1400" dirty="0"/>
              <a:t>, S., &amp; Rothman, T. (2006). Aspects of graviton detection: graviton emission and absorption by atomic hydrogen. Classical and Quantum Gravity, 23(20), 5839.; Weinberg, “Gravitation and Cosmology” 1972</a:t>
            </a:r>
          </a:p>
        </p:txBody>
      </p:sp>
      <p:sp>
        <p:nvSpPr>
          <p:cNvPr id="17" name="Title 1">
            <a:extLst>
              <a:ext uri="{FF2B5EF4-FFF2-40B4-BE49-F238E27FC236}">
                <a16:creationId xmlns:a16="http://schemas.microsoft.com/office/drawing/2014/main" id="{11B5E21B-53C7-BC5B-6406-3F354EFC5109}"/>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Detecting single gravitons was thought to be impossible</a:t>
            </a:r>
          </a:p>
        </p:txBody>
      </p:sp>
    </p:spTree>
    <p:extLst>
      <p:ext uri="{BB962C8B-B14F-4D97-AF65-F5344CB8AC3E}">
        <p14:creationId xmlns:p14="http://schemas.microsoft.com/office/powerpoint/2010/main" val="4107749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7DA5E-E8E7-C58D-498A-3E98DA66ED0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DD79CD-30ED-078D-0083-37E3E3799D31}"/>
                  </a:ext>
                </a:extLst>
              </p:cNvPr>
              <p:cNvSpPr txBox="1"/>
              <p:nvPr/>
            </p:nvSpPr>
            <p:spPr>
              <a:xfrm>
                <a:off x="1845566" y="4028012"/>
                <a:ext cx="7529946" cy="8094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280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sz="2800"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𝑎𝑡𝑜𝑚</m:t>
                          </m:r>
                        </m:sub>
                      </m:sSub>
                      <m:r>
                        <a:rPr lang="el-GR" sz="2800" i="1" smtClean="0">
                          <a:solidFill>
                            <a:schemeClr val="tx1">
                              <a:lumMod val="75000"/>
                              <a:lumOff val="25000"/>
                            </a:schemeClr>
                          </a:solidFill>
                          <a:latin typeface="Cambria Math" panose="02040503050406030204" pitchFamily="18" charset="0"/>
                          <a:ea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(3</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𝑑</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2→1</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𝑠</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800"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800" i="1">
                              <a:solidFill>
                                <a:schemeClr val="tx1">
                                  <a:lumMod val="75000"/>
                                  <a:lumOff val="25000"/>
                                </a:schemeClr>
                              </a:solidFill>
                              <a:latin typeface="Cambria Math" panose="02040503050406030204" pitchFamily="18" charset="0"/>
                              <a:ea typeface="Cambria Math" panose="02040503050406030204" pitchFamily="18" charset="0"/>
                            </a:rPr>
                            <m:t>2</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𝜋</m:t>
                          </m:r>
                        </m:num>
                        <m:den>
                          <m:r>
                            <a:rPr lang="en-US" sz="2800" i="1">
                              <a:solidFill>
                                <a:schemeClr val="tx1">
                                  <a:lumMod val="75000"/>
                                  <a:lumOff val="25000"/>
                                </a:schemeClr>
                              </a:solidFill>
                              <a:latin typeface="Cambria Math" panose="02040503050406030204" pitchFamily="18" charset="0"/>
                              <a:ea typeface="Cambria Math" panose="02040503050406030204" pitchFamily="18" charset="0"/>
                            </a:rPr>
                            <m:t>ℏ</m:t>
                          </m:r>
                        </m:den>
                      </m:f>
                      <m:sSup>
                        <m:sSupPr>
                          <m:ctrlPr>
                            <a:rPr lang="en-US" sz="2800"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sz="2800" i="1">
                                  <a:solidFill>
                                    <a:schemeClr val="tx1">
                                      <a:lumMod val="75000"/>
                                      <a:lumOff val="25000"/>
                                    </a:schemeClr>
                                  </a:solidFill>
                                  <a:latin typeface="Cambria Math" panose="02040503050406030204" pitchFamily="18" charset="0"/>
                                  <a:ea typeface="Cambria Math" panose="02040503050406030204" pitchFamily="18" charset="0"/>
                                </a:rPr>
                              </m:ctrlPr>
                            </m:dPr>
                            <m:e>
                              <m:d>
                                <m:dPr>
                                  <m:begChr m:val="⟨"/>
                                  <m:endChr m:val="⟩"/>
                                  <m:ctrlPr>
                                    <a:rPr lang="en-US" sz="2800"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1</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𝑠</m:t>
                                  </m:r>
                                </m:e>
                                <m:e>
                                  <m:r>
                                    <a:rPr lang="en-US" sz="2800" i="1">
                                      <a:solidFill>
                                        <a:schemeClr val="tx1">
                                          <a:lumMod val="75000"/>
                                          <a:lumOff val="25000"/>
                                        </a:schemeClr>
                                      </a:solidFill>
                                      <a:latin typeface="Cambria Math" panose="02040503050406030204" pitchFamily="18" charset="0"/>
                                      <a:ea typeface="Cambria Math" panose="02040503050406030204" pitchFamily="18" charset="0"/>
                                    </a:rPr>
                                    <m:t> </m:t>
                                  </m:r>
                                  <m:d>
                                    <m:dPr>
                                      <m:begChr m:val="⟨"/>
                                      <m:endChr m:val="⟩"/>
                                      <m:ctrlPr>
                                        <a:rPr lang="en-US" sz="280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1</m:t>
                                      </m:r>
                                    </m:e>
                                    <m:e>
                                      <m:sSub>
                                        <m:sSubPr>
                                          <m:ctrlPr>
                                            <a:rPr lang="en-US" sz="2800" i="1">
                                              <a:solidFill>
                                                <a:schemeClr val="tx1">
                                                  <a:lumMod val="75000"/>
                                                  <a:lumOff val="25000"/>
                                                </a:schemeClr>
                                              </a:solidFill>
                                              <a:latin typeface="Cambria Math" panose="02040503050406030204" pitchFamily="18" charset="0"/>
                                            </a:rPr>
                                          </m:ctrlPr>
                                        </m:sSubPr>
                                        <m:e>
                                          <m:acc>
                                            <m:accPr>
                                              <m:chr m:val="̂"/>
                                              <m:ctrlPr>
                                                <a:rPr lang="en-US" sz="28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800" i="1">
                                                  <a:solidFill>
                                                    <a:schemeClr val="tx1">
                                                      <a:lumMod val="75000"/>
                                                      <a:lumOff val="25000"/>
                                                    </a:schemeClr>
                                                  </a:solidFill>
                                                  <a:latin typeface="Cambria Math" panose="02040503050406030204" pitchFamily="18" charset="0"/>
                                                </a:rPr>
                                                <m:t>𝐻</m:t>
                                              </m:r>
                                            </m:e>
                                          </m:acc>
                                        </m:e>
                                        <m:sub>
                                          <m:r>
                                            <a:rPr lang="en-US" sz="2800" i="1">
                                              <a:solidFill>
                                                <a:schemeClr val="tx1">
                                                  <a:lumMod val="75000"/>
                                                  <a:lumOff val="25000"/>
                                                </a:schemeClr>
                                              </a:solidFill>
                                              <a:latin typeface="Cambria Math" panose="02040503050406030204" pitchFamily="18" charset="0"/>
                                            </a:rPr>
                                            <m:t>𝑖𝑛𝑡</m:t>
                                          </m:r>
                                        </m:sub>
                                      </m:sSub>
                                    </m:e>
                                    <m:e>
                                      <m:r>
                                        <a:rPr lang="en-US" sz="2800" b="0" i="1" smtClean="0">
                                          <a:solidFill>
                                            <a:schemeClr val="tx1">
                                              <a:lumMod val="75000"/>
                                              <a:lumOff val="25000"/>
                                            </a:schemeClr>
                                          </a:solidFill>
                                          <a:latin typeface="Cambria Math" panose="02040503050406030204" pitchFamily="18" charset="0"/>
                                        </a:rPr>
                                        <m:t>0</m:t>
                                      </m:r>
                                    </m:e>
                                  </m:d>
                                  <m:r>
                                    <a:rPr lang="en-US" sz="2800" i="1">
                                      <a:solidFill>
                                        <a:schemeClr val="tx1">
                                          <a:lumMod val="75000"/>
                                          <a:lumOff val="25000"/>
                                        </a:schemeClr>
                                      </a:solidFill>
                                      <a:latin typeface="Cambria Math" panose="02040503050406030204" pitchFamily="18" charset="0"/>
                                      <a:ea typeface="Cambria Math" panose="02040503050406030204" pitchFamily="18" charset="0"/>
                                    </a:rPr>
                                    <m:t> </m:t>
                                  </m:r>
                                </m:e>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3</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𝑑</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2</m:t>
                                  </m:r>
                                </m:e>
                              </m:d>
                            </m:e>
                          </m:d>
                        </m:e>
                        <m:sup>
                          <m:r>
                            <a:rPr lang="en-US" sz="2800" i="1">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𝜌</m:t>
                      </m:r>
                    </m:oMath>
                  </m:oMathPara>
                </a14:m>
                <a:endParaRPr lang="en-US" sz="2800" dirty="0">
                  <a:solidFill>
                    <a:schemeClr val="tx1">
                      <a:lumMod val="75000"/>
                      <a:lumOff val="25000"/>
                    </a:schemeClr>
                  </a:solidFill>
                </a:endParaRPr>
              </a:p>
            </p:txBody>
          </p:sp>
        </mc:Choice>
        <mc:Fallback xmlns="">
          <p:sp>
            <p:nvSpPr>
              <p:cNvPr id="2" name="TextBox 1">
                <a:extLst>
                  <a:ext uri="{FF2B5EF4-FFF2-40B4-BE49-F238E27FC236}">
                    <a16:creationId xmlns:a16="http://schemas.microsoft.com/office/drawing/2014/main" id="{530C3895-1999-43A2-A5F0-924134BA21D3}"/>
                  </a:ext>
                </a:extLst>
              </p:cNvPr>
              <p:cNvSpPr txBox="1">
                <a:spLocks noRot="1" noChangeAspect="1" noMove="1" noResize="1" noEditPoints="1" noAdjustHandles="1" noChangeArrowheads="1" noChangeShapeType="1" noTextEdit="1"/>
              </p:cNvSpPr>
              <p:nvPr/>
            </p:nvSpPr>
            <p:spPr>
              <a:xfrm>
                <a:off x="1845566" y="4028012"/>
                <a:ext cx="7529946" cy="809452"/>
              </a:xfrm>
              <a:prstGeom prst="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1F0DAE2-9DF6-BB7B-0705-D9D99C6F5A88}"/>
              </a:ext>
            </a:extLst>
          </p:cNvPr>
          <p:cNvSpPr txBox="1"/>
          <p:nvPr/>
        </p:nvSpPr>
        <p:spPr>
          <a:xfrm>
            <a:off x="1024616" y="3774233"/>
            <a:ext cx="2457404" cy="307777"/>
          </a:xfrm>
          <a:prstGeom prst="rect">
            <a:avLst/>
          </a:prstGeom>
          <a:noFill/>
        </p:spPr>
        <p:txBody>
          <a:bodyPr wrap="none" lIns="0" tIns="0" rIns="0" bIns="0" rtlCol="0">
            <a:spAutoFit/>
          </a:bodyPr>
          <a:lstStyle/>
          <a:p>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Graviton transition rate:</a:t>
            </a:r>
          </a:p>
        </p:txBody>
      </p:sp>
      <p:sp>
        <p:nvSpPr>
          <p:cNvPr id="4" name="TextBox 3">
            <a:extLst>
              <a:ext uri="{FF2B5EF4-FFF2-40B4-BE49-F238E27FC236}">
                <a16:creationId xmlns:a16="http://schemas.microsoft.com/office/drawing/2014/main" id="{B325114D-A51E-AF2F-D5F6-5AC8EAE9D88F}"/>
              </a:ext>
            </a:extLst>
          </p:cNvPr>
          <p:cNvSpPr txBox="1"/>
          <p:nvPr/>
        </p:nvSpPr>
        <p:spPr>
          <a:xfrm>
            <a:off x="1024616" y="2288658"/>
            <a:ext cx="995465" cy="307777"/>
          </a:xfrm>
          <a:prstGeom prst="rect">
            <a:avLst/>
          </a:prstGeom>
          <a:noFill/>
        </p:spPr>
        <p:txBody>
          <a:bodyPr wrap="none" lIns="0" tIns="0" rIns="0" bIns="0" rtlCol="0">
            <a:spAutoFit/>
          </a:bodyPr>
          <a:lstStyle/>
          <a:p>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Quantize: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B1B4783-CBD4-75DD-D819-8C4DFA6571BD}"/>
                  </a:ext>
                </a:extLst>
              </p:cNvPr>
              <p:cNvSpPr txBox="1"/>
              <p:nvPr/>
            </p:nvSpPr>
            <p:spPr>
              <a:xfrm>
                <a:off x="2762819" y="2021442"/>
                <a:ext cx="5530296" cy="1078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acc>
                            <m:accPr>
                              <m:chr m:val="̂"/>
                              <m:ctrlPr>
                                <a:rPr lang="en-US" sz="280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panose="02040503050406030204" pitchFamily="18" charset="0"/>
                                </a:rPr>
                                <m:t>h</m:t>
                              </m:r>
                            </m:e>
                          </m:acc>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𝑖𝑗</m:t>
                          </m:r>
                        </m:sup>
                      </m:sSup>
                      <m:r>
                        <a:rPr lang="en-US" sz="2800" i="1" smtClean="0">
                          <a:solidFill>
                            <a:schemeClr val="tx1">
                              <a:lumMod val="75000"/>
                              <a:lumOff val="25000"/>
                            </a:schemeClr>
                          </a:solidFill>
                          <a:latin typeface="Cambria Math" panose="02040503050406030204" pitchFamily="18" charset="0"/>
                        </a:rPr>
                        <m:t>=</m:t>
                      </m:r>
                      <m:nary>
                        <m:naryPr>
                          <m:chr m:val="∑"/>
                          <m:supHide m:val="on"/>
                          <m:ctrlPr>
                            <a:rPr lang="en-US" sz="2800" i="1" smtClean="0">
                              <a:solidFill>
                                <a:schemeClr val="tx1">
                                  <a:lumMod val="75000"/>
                                  <a:lumOff val="25000"/>
                                </a:schemeClr>
                              </a:solidFill>
                              <a:latin typeface="Cambria Math" panose="02040503050406030204" pitchFamily="18" charset="0"/>
                            </a:rPr>
                          </m:ctrlPr>
                        </m:naryPr>
                        <m:sub>
                          <m:r>
                            <m:rPr>
                              <m:brk m:alnAt="7"/>
                            </m:rPr>
                            <a:rPr lang="en-US" sz="2800" b="1" i="1" smtClean="0">
                              <a:solidFill>
                                <a:schemeClr val="tx1">
                                  <a:lumMod val="75000"/>
                                  <a:lumOff val="25000"/>
                                </a:schemeClr>
                              </a:solidFill>
                              <a:latin typeface="Cambria Math" panose="02040503050406030204" pitchFamily="18" charset="0"/>
                            </a:rPr>
                            <m:t>𝒌</m:t>
                          </m:r>
                          <m:r>
                            <m:rPr>
                              <m:brk m:alnAt="7"/>
                            </m:rP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up/>
                        <m:e>
                          <m:sSubSup>
                            <m:sSubSupPr>
                              <m:ctrlPr>
                                <a:rPr lang="en-US" sz="280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𝑒</m:t>
                              </m:r>
                            </m:e>
                            <m:sub>
                              <m:r>
                                <a:rPr lang="en-US" sz="2800" b="1" i="1">
                                  <a:solidFill>
                                    <a:schemeClr val="tx1">
                                      <a:lumMod val="75000"/>
                                      <a:lumOff val="25000"/>
                                    </a:schemeClr>
                                  </a:solidFill>
                                  <a:latin typeface="Cambria Math" panose="02040503050406030204" pitchFamily="18" charset="0"/>
                                </a:rPr>
                                <m:t>𝒌</m:t>
                              </m:r>
                              <m:r>
                                <a:rPr lang="en-US" sz="2800" i="1">
                                  <a:solidFill>
                                    <a:schemeClr val="tx1">
                                      <a:lumMod val="75000"/>
                                      <a:lumOff val="25000"/>
                                    </a:schemeClr>
                                  </a:solidFill>
                                  <a:latin typeface="Cambria Math" panose="02040503050406030204" pitchFamily="18" charset="0"/>
                                </a:rPr>
                                <m:t>,</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𝜆</m:t>
                              </m:r>
                            </m:sub>
                            <m:sup>
                              <m:r>
                                <a:rPr lang="en-US" sz="2800" b="0" i="1" smtClean="0">
                                  <a:solidFill>
                                    <a:schemeClr val="tx1">
                                      <a:lumMod val="75000"/>
                                      <a:lumOff val="25000"/>
                                    </a:schemeClr>
                                  </a:solidFill>
                                  <a:latin typeface="Cambria Math" panose="02040503050406030204" pitchFamily="18" charset="0"/>
                                </a:rPr>
                                <m:t>𝑖𝑗</m:t>
                              </m:r>
                            </m:sup>
                          </m:sSubSup>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rPr>
                                <m:t>𝑞</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acc>
                            <m:accPr>
                              <m:chr m:val="̂"/>
                              <m:ctrlPr>
                                <a:rPr lang="en-US" sz="280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panose="02040503050406030204" pitchFamily="18" charset="0"/>
                                </a:rPr>
                                <m:t>𝑎</m:t>
                              </m:r>
                            </m:e>
                          </m:acc>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e>
                      </m:nary>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𝑐𝑐</m:t>
                      </m:r>
                    </m:oMath>
                  </m:oMathPara>
                </a14:m>
                <a:endParaRPr lang="en-US" sz="2800" dirty="0">
                  <a:solidFill>
                    <a:schemeClr val="tx1">
                      <a:lumMod val="75000"/>
                      <a:lumOff val="25000"/>
                    </a:schemeClr>
                  </a:solidFill>
                </a:endParaRPr>
              </a:p>
            </p:txBody>
          </p:sp>
        </mc:Choice>
        <mc:Fallback xmlns="">
          <p:sp>
            <p:nvSpPr>
              <p:cNvPr id="5" name="TextBox 4">
                <a:extLst>
                  <a:ext uri="{FF2B5EF4-FFF2-40B4-BE49-F238E27FC236}">
                    <a16:creationId xmlns:a16="http://schemas.microsoft.com/office/drawing/2014/main" id="{F5D51523-F6A7-40E9-B7C8-1C0E3E4A75C3}"/>
                  </a:ext>
                </a:extLst>
              </p:cNvPr>
              <p:cNvSpPr txBox="1">
                <a:spLocks noRot="1" noChangeAspect="1" noMove="1" noResize="1" noEditPoints="1" noAdjustHandles="1" noChangeArrowheads="1" noChangeShapeType="1" noTextEdit="1"/>
              </p:cNvSpPr>
              <p:nvPr/>
            </p:nvSpPr>
            <p:spPr>
              <a:xfrm>
                <a:off x="2762819" y="2021442"/>
                <a:ext cx="5530296" cy="10785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9A4E87D-042C-9C0D-8D3F-84949A2D9F73}"/>
                  </a:ext>
                </a:extLst>
              </p:cNvPr>
              <p:cNvSpPr txBox="1"/>
              <p:nvPr/>
            </p:nvSpPr>
            <p:spPr>
              <a:xfrm>
                <a:off x="8783126" y="1916478"/>
                <a:ext cx="2860929" cy="11835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lumMod val="75000"/>
                                  <a:lumOff val="25000"/>
                                </a:schemeClr>
                              </a:solidFill>
                              <a:latin typeface="Cambria Math" panose="02040503050406030204" pitchFamily="18" charset="0"/>
                            </a:rPr>
                          </m:ctrlPr>
                        </m:sSubPr>
                        <m:e>
                          <m:r>
                            <a:rPr lang="en-US" sz="2400" b="0" i="1" smtClean="0">
                              <a:solidFill>
                                <a:schemeClr val="tx1">
                                  <a:lumMod val="75000"/>
                                  <a:lumOff val="25000"/>
                                </a:schemeClr>
                              </a:solidFill>
                              <a:latin typeface="Cambria Math" panose="02040503050406030204" pitchFamily="18" charset="0"/>
                            </a:rPr>
                            <m:t> </m:t>
                          </m:r>
                          <m:r>
                            <a:rPr lang="en-US" sz="2400" b="0" i="1" smtClean="0">
                              <a:solidFill>
                                <a:schemeClr val="tx1">
                                  <a:lumMod val="75000"/>
                                  <a:lumOff val="25000"/>
                                </a:schemeClr>
                              </a:solidFill>
                              <a:latin typeface="Cambria Math" panose="02040503050406030204" pitchFamily="18" charset="0"/>
                            </a:rPr>
                            <m:t>h</m:t>
                          </m:r>
                        </m:e>
                        <m:sub>
                          <m:r>
                            <a:rPr lang="en-US" sz="2400" b="0" i="1" smtClean="0">
                              <a:solidFill>
                                <a:schemeClr val="tx1">
                                  <a:lumMod val="75000"/>
                                  <a:lumOff val="25000"/>
                                </a:schemeClr>
                              </a:solidFill>
                              <a:latin typeface="Cambria Math" panose="02040503050406030204" pitchFamily="18" charset="0"/>
                            </a:rPr>
                            <m:t>𝑞</m:t>
                          </m:r>
                          <m:r>
                            <a:rPr lang="en-US" sz="2400" b="1" i="1" smtClean="0">
                              <a:solidFill>
                                <a:schemeClr val="tx1">
                                  <a:lumMod val="75000"/>
                                  <a:lumOff val="25000"/>
                                </a:schemeClr>
                              </a:solidFill>
                              <a:latin typeface="Cambria Math" panose="02040503050406030204" pitchFamily="18" charset="0"/>
                            </a:rPr>
                            <m:t>𝒌</m:t>
                          </m:r>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m:t>
                      </m:r>
                      <m:rad>
                        <m:radPr>
                          <m:degHide m:val="on"/>
                          <m:ctrlP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f>
                            <m:fPr>
                              <m:ctrlPr>
                                <a:rPr lang="en-US" sz="2400" i="1">
                                  <a:solidFill>
                                    <a:schemeClr val="tx1">
                                      <a:lumMod val="75000"/>
                                      <a:lumOff val="25000"/>
                                    </a:schemeClr>
                                  </a:solidFill>
                                  <a:latin typeface="Cambria Math" panose="02040503050406030204" pitchFamily="18" charset="0"/>
                                </a:rPr>
                              </m:ctrlPr>
                            </m:fPr>
                            <m:num>
                              <m:r>
                                <a:rPr lang="en-US" sz="2400" i="1">
                                  <a:solidFill>
                                    <a:schemeClr val="tx1">
                                      <a:lumMod val="75000"/>
                                      <a:lumOff val="25000"/>
                                    </a:schemeClr>
                                  </a:solidFill>
                                  <a:latin typeface="Cambria Math" panose="02040503050406030204" pitchFamily="18" charset="0"/>
                                </a:rPr>
                                <m:t>16</m:t>
                              </m:r>
                              <m: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t>𝜋</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ℏ</m:t>
                              </m:r>
                            </m:num>
                            <m:den>
                              <m:sSup>
                                <m:sSupPr>
                                  <m:ctrlPr>
                                    <a:rPr lang="en-US" sz="2400" i="1" smtClean="0">
                                      <a:solidFill>
                                        <a:schemeClr val="tx1">
                                          <a:lumMod val="75000"/>
                                          <a:lumOff val="25000"/>
                                        </a:schemeClr>
                                      </a:solidFill>
                                      <a:latin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rPr>
                                    <m:t>𝑐</m:t>
                                  </m:r>
                                </m:e>
                                <m:sup>
                                  <m:r>
                                    <a:rPr lang="en-US" sz="2400" b="0" i="1" smtClean="0">
                                      <a:solidFill>
                                        <a:schemeClr val="tx1">
                                          <a:lumMod val="75000"/>
                                          <a:lumOff val="25000"/>
                                        </a:schemeClr>
                                      </a:solidFill>
                                      <a:latin typeface="Cambria Math" panose="02040503050406030204" pitchFamily="18" charset="0"/>
                                    </a:rPr>
                                    <m:t>2</m:t>
                                  </m:r>
                                </m:sup>
                              </m:sSup>
                              <m:sSub>
                                <m:sSubPr>
                                  <m:ctrlPr>
                                    <a:rPr lang="en-US" sz="2400" i="1">
                                      <a:solidFill>
                                        <a:schemeClr val="tx1">
                                          <a:lumMod val="75000"/>
                                          <a:lumOff val="25000"/>
                                        </a:schemeClr>
                                      </a:solidFill>
                                      <a:latin typeface="Cambria Math" panose="02040503050406030204" pitchFamily="18" charset="0"/>
                                    </a:rPr>
                                  </m:ctrlPr>
                                </m:sSubPr>
                                <m:e>
                                  <m:r>
                                    <a:rPr lang="en-US" sz="2400" i="1">
                                      <a:solidFill>
                                        <a:schemeClr val="tx1">
                                          <a:lumMod val="75000"/>
                                          <a:lumOff val="25000"/>
                                        </a:schemeClr>
                                      </a:solidFill>
                                      <a:latin typeface="Cambria Math" panose="02040503050406030204" pitchFamily="18" charset="0"/>
                                      <a:ea typeface="Cambria Math" panose="02040503050406030204" pitchFamily="18" charset="0"/>
                                    </a:rPr>
                                    <m:t>𝜈</m:t>
                                  </m:r>
                                </m:e>
                                <m:sub>
                                  <m:r>
                                    <a:rPr lang="en-US" sz="2400" b="1" i="1">
                                      <a:solidFill>
                                        <a:schemeClr val="tx1">
                                          <a:lumMod val="75000"/>
                                          <a:lumOff val="25000"/>
                                        </a:schemeClr>
                                      </a:solidFill>
                                      <a:latin typeface="Cambria Math" panose="02040503050406030204" pitchFamily="18" charset="0"/>
                                    </a:rPr>
                                    <m:t>𝒌</m:t>
                                  </m:r>
                                </m:sub>
                              </m:sSub>
                              <m:r>
                                <a:rPr lang="en-US" sz="2400" i="1">
                                  <a:solidFill>
                                    <a:schemeClr val="tx1">
                                      <a:lumMod val="75000"/>
                                      <a:lumOff val="25000"/>
                                    </a:schemeClr>
                                  </a:solidFill>
                                  <a:latin typeface="Cambria Math" panose="02040503050406030204" pitchFamily="18" charset="0"/>
                                </a:rPr>
                                <m:t>𝑉</m:t>
                              </m:r>
                            </m:den>
                          </m:f>
                        </m:e>
                      </m:rad>
                    </m:oMath>
                  </m:oMathPara>
                </a14:m>
                <a:endParaRPr lang="en-US" sz="2400" dirty="0"/>
              </a:p>
            </p:txBody>
          </p:sp>
        </mc:Choice>
        <mc:Fallback xmlns="">
          <p:sp>
            <p:nvSpPr>
              <p:cNvPr id="6" name="TextBox 5">
                <a:extLst>
                  <a:ext uri="{FF2B5EF4-FFF2-40B4-BE49-F238E27FC236}">
                    <a16:creationId xmlns:a16="http://schemas.microsoft.com/office/drawing/2014/main" id="{81528905-679C-417E-8483-C28461455FE4}"/>
                  </a:ext>
                </a:extLst>
              </p:cNvPr>
              <p:cNvSpPr txBox="1">
                <a:spLocks noRot="1" noChangeAspect="1" noMove="1" noResize="1" noEditPoints="1" noAdjustHandles="1" noChangeArrowheads="1" noChangeShapeType="1" noTextEdit="1"/>
              </p:cNvSpPr>
              <p:nvPr/>
            </p:nvSpPr>
            <p:spPr>
              <a:xfrm>
                <a:off x="8783126" y="1916478"/>
                <a:ext cx="2860929" cy="11835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8DEA98-85F9-602E-0EDC-973999D49D00}"/>
                  </a:ext>
                </a:extLst>
              </p:cNvPr>
              <p:cNvSpPr txBox="1"/>
              <p:nvPr/>
            </p:nvSpPr>
            <p:spPr>
              <a:xfrm>
                <a:off x="9355932" y="4018716"/>
                <a:ext cx="2041488" cy="8560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t>𝜌</m:t>
                      </m:r>
                      <m: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400" i="1">
                              <a:solidFill>
                                <a:schemeClr val="tx1">
                                  <a:lumMod val="75000"/>
                                  <a:lumOff val="25000"/>
                                </a:schemeClr>
                              </a:solidFill>
                              <a:latin typeface="Cambria Math" panose="02040503050406030204" pitchFamily="18" charset="0"/>
                            </a:rPr>
                          </m:ctrlPr>
                        </m:fPr>
                        <m:num>
                          <m:r>
                            <a:rPr lang="en-US" sz="2400" b="0" i="1" smtClean="0">
                              <a:solidFill>
                                <a:schemeClr val="tx1">
                                  <a:lumMod val="75000"/>
                                  <a:lumOff val="25000"/>
                                </a:schemeClr>
                              </a:solidFill>
                              <a:latin typeface="Cambria Math" panose="02040503050406030204" pitchFamily="18" charset="0"/>
                            </a:rPr>
                            <m:t>𝑉</m:t>
                          </m:r>
                          <m:sSup>
                            <m:sSupPr>
                              <m:ctrlPr>
                                <a:rPr lang="en-US" sz="2400" i="1">
                                  <a:solidFill>
                                    <a:schemeClr val="tx1">
                                      <a:lumMod val="75000"/>
                                      <a:lumOff val="25000"/>
                                    </a:schemeClr>
                                  </a:solidFill>
                                  <a:latin typeface="Cambria Math" panose="02040503050406030204" pitchFamily="18" charset="0"/>
                                </a:rPr>
                              </m:ctrlPr>
                            </m:sSupPr>
                            <m:e>
                              <m:r>
                                <a:rPr lang="en-US" sz="2400" i="1">
                                  <a:solidFill>
                                    <a:schemeClr val="tx1">
                                      <a:lumMod val="75000"/>
                                      <a:lumOff val="25000"/>
                                    </a:schemeClr>
                                  </a:solidFill>
                                  <a:latin typeface="Cambria Math" panose="02040503050406030204" pitchFamily="18" charset="0"/>
                                  <a:ea typeface="Cambria Math" panose="02040503050406030204" pitchFamily="18" charset="0"/>
                                </a:rPr>
                                <m:t>𝜈</m:t>
                              </m:r>
                            </m:e>
                            <m:sup>
                              <m:r>
                                <a:rPr lang="en-US" sz="2400" i="1">
                                  <a:solidFill>
                                    <a:schemeClr val="tx1">
                                      <a:lumMod val="75000"/>
                                      <a:lumOff val="25000"/>
                                    </a:schemeClr>
                                  </a:solidFill>
                                  <a:latin typeface="Cambria Math" panose="02040503050406030204" pitchFamily="18" charset="0"/>
                                </a:rPr>
                                <m:t>2</m:t>
                              </m:r>
                            </m:sup>
                          </m:sSup>
                        </m:num>
                        <m:den>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2</m:t>
                          </m:r>
                          <m:sSup>
                            <m:sSupPr>
                              <m:ctrlPr>
                                <a:rPr lang="en-US" sz="2400" i="1">
                                  <a:solidFill>
                                    <a:schemeClr val="tx1">
                                      <a:lumMod val="75000"/>
                                      <a:lumOff val="25000"/>
                                    </a:schemeClr>
                                  </a:solidFill>
                                  <a:latin typeface="Cambria Math" panose="02040503050406030204" pitchFamily="18" charset="0"/>
                                </a:rPr>
                              </m:ctrlPr>
                            </m:sSupPr>
                            <m:e>
                              <m:r>
                                <a:rPr lang="en-US" sz="2400" i="1">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sz="2400" i="1">
                                  <a:solidFill>
                                    <a:schemeClr val="tx1">
                                      <a:lumMod val="75000"/>
                                      <a:lumOff val="25000"/>
                                    </a:schemeClr>
                                  </a:solidFill>
                                  <a:latin typeface="Cambria Math" panose="02040503050406030204" pitchFamily="18" charset="0"/>
                                </a:rPr>
                                <m:t>2</m:t>
                              </m:r>
                            </m:sup>
                          </m:sSup>
                          <m:r>
                            <a:rPr lang="en-US" sz="2400" i="1">
                              <a:solidFill>
                                <a:schemeClr val="tx1">
                                  <a:lumMod val="75000"/>
                                  <a:lumOff val="25000"/>
                                </a:schemeClr>
                              </a:solidFill>
                              <a:latin typeface="Cambria Math" panose="02040503050406030204" pitchFamily="18" charset="0"/>
                              <a:ea typeface="Cambria Math" panose="02040503050406030204" pitchFamily="18" charset="0"/>
                            </a:rPr>
                            <m:t>ℏ</m:t>
                          </m:r>
                          <m:sSup>
                            <m:sSupPr>
                              <m:ctrlP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den>
                      </m:f>
                    </m:oMath>
                  </m:oMathPara>
                </a14:m>
                <a:endParaRPr lang="en-US" sz="2400" dirty="0"/>
              </a:p>
            </p:txBody>
          </p:sp>
        </mc:Choice>
        <mc:Fallback xmlns="">
          <p:sp>
            <p:nvSpPr>
              <p:cNvPr id="7" name="TextBox 6">
                <a:extLst>
                  <a:ext uri="{FF2B5EF4-FFF2-40B4-BE49-F238E27FC236}">
                    <a16:creationId xmlns:a16="http://schemas.microsoft.com/office/drawing/2014/main" id="{C30F49C5-B9A5-46B0-A873-879CFA3D37F9}"/>
                  </a:ext>
                </a:extLst>
              </p:cNvPr>
              <p:cNvSpPr txBox="1">
                <a:spLocks noRot="1" noChangeAspect="1" noMove="1" noResize="1" noEditPoints="1" noAdjustHandles="1" noChangeArrowheads="1" noChangeShapeType="1" noTextEdit="1"/>
              </p:cNvSpPr>
              <p:nvPr/>
            </p:nvSpPr>
            <p:spPr>
              <a:xfrm>
                <a:off x="9355932" y="4018716"/>
                <a:ext cx="2041488" cy="856068"/>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B1BAC07-324B-4C32-8047-3036161529BA}"/>
              </a:ext>
            </a:extLst>
          </p:cNvPr>
          <p:cNvSpPr txBox="1"/>
          <p:nvPr/>
        </p:nvSpPr>
        <p:spPr>
          <a:xfrm>
            <a:off x="8990272" y="4937354"/>
            <a:ext cx="3294718"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Density of graviton states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261B2C-5BD4-8C05-8D48-F829EB17002E}"/>
                  </a:ext>
                </a:extLst>
              </p:cNvPr>
              <p:cNvSpPr txBox="1"/>
              <p:nvPr/>
            </p:nvSpPr>
            <p:spPr>
              <a:xfrm>
                <a:off x="4369309" y="5598399"/>
                <a:ext cx="19114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80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l-GR" sz="280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10</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−40</m:t>
                          </m:r>
                        </m:sup>
                      </m:sSup>
                      <m:sSup>
                        <m:sSupPr>
                          <m:ctrlPr>
                            <a:rPr lang="en-US" sz="2800"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ea typeface="Cambria Math" panose="02040503050406030204" pitchFamily="18" charset="0"/>
                            </a:rPr>
                            <m:t>𝑠</m:t>
                          </m:r>
                        </m:e>
                        <m:sup>
                          <m:r>
                            <a:rPr lang="en-US" sz="2800" i="1">
                              <a:solidFill>
                                <a:schemeClr val="tx1">
                                  <a:lumMod val="75000"/>
                                  <a:lumOff val="25000"/>
                                </a:schemeClr>
                              </a:solidFill>
                              <a:latin typeface="Cambria Math" panose="02040503050406030204" pitchFamily="18" charset="0"/>
                              <a:ea typeface="Cambria Math" panose="02040503050406030204" pitchFamily="18" charset="0"/>
                            </a:rPr>
                            <m:t>−1</m:t>
                          </m:r>
                        </m:sup>
                      </m:sSup>
                    </m:oMath>
                  </m:oMathPara>
                </a14:m>
                <a:endParaRPr lang="en-US" sz="2800" dirty="0">
                  <a:solidFill>
                    <a:schemeClr val="tx1">
                      <a:lumMod val="75000"/>
                      <a:lumOff val="25000"/>
                    </a:schemeClr>
                  </a:solidFill>
                </a:endParaRPr>
              </a:p>
            </p:txBody>
          </p:sp>
        </mc:Choice>
        <mc:Fallback xmlns="">
          <p:sp>
            <p:nvSpPr>
              <p:cNvPr id="10" name="TextBox 9">
                <a:extLst>
                  <a:ext uri="{FF2B5EF4-FFF2-40B4-BE49-F238E27FC236}">
                    <a16:creationId xmlns:a16="http://schemas.microsoft.com/office/drawing/2014/main" id="{F7AB5DC2-F42E-4DBE-B374-2B143894F046}"/>
                  </a:ext>
                </a:extLst>
              </p:cNvPr>
              <p:cNvSpPr txBox="1">
                <a:spLocks noRot="1" noChangeAspect="1" noMove="1" noResize="1" noEditPoints="1" noAdjustHandles="1" noChangeArrowheads="1" noChangeShapeType="1" noTextEdit="1"/>
              </p:cNvSpPr>
              <p:nvPr/>
            </p:nvSpPr>
            <p:spPr>
              <a:xfrm>
                <a:off x="4369309" y="5598399"/>
                <a:ext cx="1911421" cy="430887"/>
              </a:xfrm>
              <a:prstGeom prst="rect">
                <a:avLst/>
              </a:prstGeom>
              <a:blipFill>
                <a:blip r:embed="rId6"/>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B976F10-D25D-80DD-2395-9E2221C6541F}"/>
              </a:ext>
            </a:extLst>
          </p:cNvPr>
          <p:cNvPicPr>
            <a:picLocks noChangeAspect="1"/>
          </p:cNvPicPr>
          <p:nvPr/>
        </p:nvPicPr>
        <p:blipFill>
          <a:blip r:embed="rId7"/>
          <a:stretch>
            <a:fillRect/>
          </a:stretch>
        </p:blipFill>
        <p:spPr>
          <a:xfrm>
            <a:off x="126681" y="135165"/>
            <a:ext cx="1168882" cy="461670"/>
          </a:xfrm>
          <a:prstGeom prst="rect">
            <a:avLst/>
          </a:prstGeom>
        </p:spPr>
      </p:pic>
      <p:pic>
        <p:nvPicPr>
          <p:cNvPr id="12" name="Picture 16" descr="Nordic Institute for Theoretical Physics - Wikipedia">
            <a:extLst>
              <a:ext uri="{FF2B5EF4-FFF2-40B4-BE49-F238E27FC236}">
                <a16:creationId xmlns:a16="http://schemas.microsoft.com/office/drawing/2014/main" id="{6CD01451-DFA3-3C29-6B99-5EAD5FE73F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695F309-37A1-0CCB-B1CB-53A370B5C927}"/>
              </a:ext>
            </a:extLst>
          </p:cNvPr>
          <p:cNvSpPr txBox="1"/>
          <p:nvPr/>
        </p:nvSpPr>
        <p:spPr>
          <a:xfrm>
            <a:off x="509265" y="933491"/>
            <a:ext cx="11298265" cy="707886"/>
          </a:xfrm>
          <a:prstGeom prst="rect">
            <a:avLst/>
          </a:prstGeom>
          <a:noFill/>
        </p:spPr>
        <p:txBody>
          <a:bodyPr wrap="square">
            <a:spAutoFit/>
          </a:bodyPr>
          <a:lstStyle/>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Linearized gravity, low energy regime: </a:t>
            </a:r>
            <a:r>
              <a:rPr lang="en-US" sz="2000" dirty="0">
                <a:latin typeface="Times New Roman" panose="02020603050405020304" pitchFamily="18" charset="0"/>
                <a:cs typeface="Times New Roman" panose="02020603050405020304" pitchFamily="18" charset="0"/>
              </a:rPr>
              <a:t>Bronstein 1935, Feynman 1963, Dyson 1969, Weinberg1972, Lightman 1973, </a:t>
            </a:r>
            <a:r>
              <a:rPr lang="en-US" sz="2000" dirty="0" err="1">
                <a:latin typeface="Times New Roman" panose="02020603050405020304" pitchFamily="18" charset="0"/>
                <a:cs typeface="Times New Roman" panose="02020603050405020304" pitchFamily="18" charset="0"/>
              </a:rPr>
              <a:t>Boughn</a:t>
            </a:r>
            <a:r>
              <a:rPr lang="en-US" sz="2000" dirty="0">
                <a:latin typeface="Times New Roman" panose="02020603050405020304" pitchFamily="18" charset="0"/>
                <a:cs typeface="Times New Roman" panose="02020603050405020304" pitchFamily="18" charset="0"/>
              </a:rPr>
              <a:t> &amp; Rothman 2006. For an electron in the local inertial frame:</a:t>
            </a:r>
          </a:p>
        </p:txBody>
      </p:sp>
      <p:sp>
        <p:nvSpPr>
          <p:cNvPr id="9" name="Slide Number Placeholder 8">
            <a:extLst>
              <a:ext uri="{FF2B5EF4-FFF2-40B4-BE49-F238E27FC236}">
                <a16:creationId xmlns:a16="http://schemas.microsoft.com/office/drawing/2014/main" id="{4CA8140E-E59E-105C-40FF-AFC12C429C54}"/>
              </a:ext>
            </a:extLst>
          </p:cNvPr>
          <p:cNvSpPr>
            <a:spLocks noGrp="1"/>
          </p:cNvSpPr>
          <p:nvPr>
            <p:ph type="sldNum" sz="quarter" idx="12"/>
          </p:nvPr>
        </p:nvSpPr>
        <p:spPr/>
        <p:txBody>
          <a:bodyPr/>
          <a:lstStyle/>
          <a:p>
            <a:fld id="{0067D5D4-6F2E-49F1-95CA-E92BF4E0B552}" type="slidenum">
              <a:rPr lang="en-US" smtClean="0"/>
              <a:t>13</a:t>
            </a:fld>
            <a:endParaRPr lang="en-US"/>
          </a:p>
        </p:txBody>
      </p:sp>
      <p:sp>
        <p:nvSpPr>
          <p:cNvPr id="14" name="TextBox 13">
            <a:extLst>
              <a:ext uri="{FF2B5EF4-FFF2-40B4-BE49-F238E27FC236}">
                <a16:creationId xmlns:a16="http://schemas.microsoft.com/office/drawing/2014/main" id="{169DEEE3-E599-F6AD-9876-0D8172A9D30E}"/>
              </a:ext>
            </a:extLst>
          </p:cNvPr>
          <p:cNvSpPr txBox="1"/>
          <p:nvPr/>
        </p:nvSpPr>
        <p:spPr>
          <a:xfrm>
            <a:off x="212853" y="6088771"/>
            <a:ext cx="11852467" cy="523220"/>
          </a:xfrm>
          <a:prstGeom prst="rect">
            <a:avLst/>
          </a:prstGeom>
          <a:noFill/>
        </p:spPr>
        <p:txBody>
          <a:bodyPr wrap="square">
            <a:spAutoFit/>
          </a:bodyPr>
          <a:lstStyle/>
          <a:p>
            <a:pPr algn="just"/>
            <a:r>
              <a:rPr lang="en-US" sz="1400" dirty="0" err="1"/>
              <a:t>Boughn</a:t>
            </a:r>
            <a:r>
              <a:rPr lang="en-US" sz="1400" dirty="0"/>
              <a:t>, S., &amp; Rothman, T. (2006). Aspects of graviton detection: graviton emission and absorption by atomic hydrogen. Classical and Quantum Gravity, 23(20), 5839.; Weinberg, “Gravitation and Cosmology” 1972</a:t>
            </a:r>
          </a:p>
        </p:txBody>
      </p:sp>
      <p:sp>
        <p:nvSpPr>
          <p:cNvPr id="17" name="Title 1">
            <a:extLst>
              <a:ext uri="{FF2B5EF4-FFF2-40B4-BE49-F238E27FC236}">
                <a16:creationId xmlns:a16="http://schemas.microsoft.com/office/drawing/2014/main" id="{DDCDB2D4-EA5F-65A8-DA1D-674CF3CBF9B9}"/>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Detecting single gravitons was thought to be impossible</a:t>
            </a:r>
          </a:p>
        </p:txBody>
      </p:sp>
    </p:spTree>
    <p:extLst>
      <p:ext uri="{BB962C8B-B14F-4D97-AF65-F5344CB8AC3E}">
        <p14:creationId xmlns:p14="http://schemas.microsoft.com/office/powerpoint/2010/main" val="305956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A95B90-8BCA-4EA1-83B4-88EE875D3F92}"/>
              </a:ext>
            </a:extLst>
          </p:cNvPr>
          <p:cNvSpPr txBox="1"/>
          <p:nvPr/>
        </p:nvSpPr>
        <p:spPr>
          <a:xfrm>
            <a:off x="126680" y="1213540"/>
            <a:ext cx="11938639" cy="1015663"/>
          </a:xfrm>
          <a:prstGeom prst="rect">
            <a:avLst/>
          </a:prstGeom>
          <a:noFill/>
        </p:spPr>
        <p:txBody>
          <a:bodyPr wrap="square" rtlCol="0">
            <a:spAutoFit/>
          </a:bodyPr>
          <a:lstStyle/>
          <a:p>
            <a:pPr algn="just"/>
            <a:endParaRPr lang="en-US" sz="20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Dyson also looked at sensitivity required for LIGO to detect the strain amplitude corresponding to a single graviton:</a:t>
            </a:r>
          </a:p>
        </p:txBody>
      </p:sp>
      <p:pic>
        <p:nvPicPr>
          <p:cNvPr id="6146" name="Picture 2" descr="Dyson in a jacket">
            <a:extLst>
              <a:ext uri="{FF2B5EF4-FFF2-40B4-BE49-F238E27FC236}">
                <a16:creationId xmlns:a16="http://schemas.microsoft.com/office/drawing/2014/main" id="{07530544-D253-4E52-BC69-D63AE51D8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563" y="2964804"/>
            <a:ext cx="1207413" cy="16080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E257FBD-4E59-4D0F-B424-BBD299BBDF75}"/>
                  </a:ext>
                </a:extLst>
              </p:cNvPr>
              <p:cNvSpPr txBox="1"/>
              <p:nvPr/>
            </p:nvSpPr>
            <p:spPr>
              <a:xfrm>
                <a:off x="2794980" y="2535028"/>
                <a:ext cx="8558820" cy="2281522"/>
              </a:xfrm>
              <a:prstGeom prst="rect">
                <a:avLst/>
              </a:prstGeom>
              <a:noFill/>
            </p:spPr>
            <p:txBody>
              <a:bodyPr wrap="square" rtlCol="0">
                <a:spAutoFit/>
              </a:bodyPr>
              <a:lstStyle/>
              <a:p>
                <a:pPr marL="285750" indent="-285750">
                  <a:buFont typeface="Wingdings" panose="05000000000000000000" pitchFamily="2" charset="2"/>
                  <a:buChar char="q"/>
                </a:pPr>
                <a:r>
                  <a:rPr lang="en-US" sz="2000" dirty="0">
                    <a:solidFill>
                      <a:schemeClr val="tx1"/>
                    </a:solidFill>
                    <a:latin typeface="Times New Roman" panose="02020603050405020304" pitchFamily="18" charset="0"/>
                    <a:cs typeface="Times New Roman" panose="02020603050405020304" pitchFamily="18" charset="0"/>
                  </a:rPr>
                  <a:t>LIGO detects gravitational waves with ~10</a:t>
                </a:r>
                <a:r>
                  <a:rPr lang="en-US" sz="2000" baseline="30000" dirty="0">
                    <a:solidFill>
                      <a:schemeClr val="tx1"/>
                    </a:solidFill>
                    <a:latin typeface="Times New Roman" panose="02020603050405020304" pitchFamily="18" charset="0"/>
                    <a:cs typeface="Times New Roman" panose="02020603050405020304" pitchFamily="18" charset="0"/>
                  </a:rPr>
                  <a:t>36</a:t>
                </a:r>
                <a:r>
                  <a:rPr lang="en-US" sz="2000" dirty="0">
                    <a:solidFill>
                      <a:schemeClr val="tx1"/>
                    </a:solidFill>
                    <a:latin typeface="Times New Roman" panose="02020603050405020304" pitchFamily="18" charset="0"/>
                    <a:cs typeface="Times New Roman" panose="02020603050405020304" pitchFamily="18" charset="0"/>
                  </a:rPr>
                  <a:t> gravitons: Need 36 orders of magnitude better sensitivity, in the Planck scale.</a:t>
                </a:r>
              </a:p>
              <a:p>
                <a:pPr marL="285750" indent="-285750">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Energy density of GW:  </a:t>
                </a:r>
                <a14:m>
                  <m:oMath xmlns:m="http://schemas.openxmlformats.org/officeDocument/2006/math">
                    <m:sSubSup>
                      <m:sSubSupPr>
                        <m:ctrlPr>
                          <a:rPr lang="en-US" sz="2000" b="0" i="1" smtClean="0">
                            <a:solidFill>
                              <a:schemeClr val="tx1"/>
                            </a:solidFill>
                            <a:latin typeface="Cambria Math" panose="02040503050406030204" pitchFamily="18" charset="0"/>
                          </a:rPr>
                        </m:ctrlPr>
                      </m:sSubSupPr>
                      <m:e>
                        <m:f>
                          <m:fPr>
                            <m:ctrlPr>
                              <a:rPr lang="en-US" sz="2000" i="1">
                                <a:solidFill>
                                  <a:schemeClr val="tx1"/>
                                </a:solidFill>
                                <a:latin typeface="Cambria Math" panose="02040503050406030204" pitchFamily="18" charset="0"/>
                              </a:rPr>
                            </m:ctrlPr>
                          </m:fPr>
                          <m:num>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𝑐</m:t>
                                </m:r>
                              </m:e>
                              <m:sup>
                                <m:r>
                                  <a:rPr lang="en-US" sz="2000" i="1">
                                    <a:solidFill>
                                      <a:schemeClr val="tx1"/>
                                    </a:solidFill>
                                    <a:latin typeface="Cambria Math" panose="02040503050406030204" pitchFamily="18" charset="0"/>
                                  </a:rPr>
                                  <m:t>2</m:t>
                                </m:r>
                              </m:sup>
                            </m:sSup>
                          </m:num>
                          <m:den>
                            <m:r>
                              <a:rPr lang="en-US" sz="2000" i="1">
                                <a:solidFill>
                                  <a:schemeClr val="tx1"/>
                                </a:solidFill>
                                <a:latin typeface="Cambria Math" panose="02040503050406030204" pitchFamily="18" charset="0"/>
                              </a:rPr>
                              <m:t>32</m:t>
                            </m:r>
                            <m:r>
                              <a:rPr lang="en-US" sz="2000" i="1">
                                <a:solidFill>
                                  <a:schemeClr val="tx1"/>
                                </a:solidFill>
                                <a:latin typeface="Cambria Math" panose="02040503050406030204" pitchFamily="18" charset="0"/>
                              </a:rPr>
                              <m:t>𝜋</m:t>
                            </m:r>
                            <m:r>
                              <m:rPr>
                                <m:sty m:val="p"/>
                              </m:rPr>
                              <a:rPr lang="en-US" sz="2000" i="1">
                                <a:solidFill>
                                  <a:schemeClr val="tx1"/>
                                </a:solidFill>
                                <a:latin typeface="Cambria Math" panose="02040503050406030204" pitchFamily="18" charset="0"/>
                              </a:rPr>
                              <m:t>G</m:t>
                            </m:r>
                          </m:den>
                        </m:f>
                        <m:r>
                          <a:rPr lang="en-US" sz="2000" b="0" i="1" smtClean="0">
                            <a:solidFill>
                              <a:schemeClr val="tx1"/>
                            </a:solidFill>
                            <a:latin typeface="Cambria Math" panose="02040503050406030204" pitchFamily="18" charset="0"/>
                          </a:rPr>
                          <m:t>h</m:t>
                        </m:r>
                      </m:e>
                      <m:sub>
                        <m:r>
                          <a:rPr lang="en-US" sz="2000" b="0" i="1" smtClean="0">
                            <a:solidFill>
                              <a:schemeClr val="tx1"/>
                            </a:solidFill>
                            <a:latin typeface="Cambria Math" panose="02040503050406030204" pitchFamily="18" charset="0"/>
                          </a:rPr>
                          <m:t>0</m:t>
                        </m:r>
                      </m:sub>
                      <m:sup>
                        <m:r>
                          <a:rPr lang="en-US" sz="2000" b="0" i="1" smtClean="0">
                            <a:solidFill>
                              <a:schemeClr val="tx1"/>
                            </a:solidFill>
                            <a:latin typeface="Cambria Math" panose="02040503050406030204" pitchFamily="18" charset="0"/>
                          </a:rPr>
                          <m:t>2</m:t>
                        </m:r>
                      </m:sup>
                    </m:sSubSup>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𝜔</m:t>
                        </m:r>
                      </m:e>
                      <m:sup>
                        <m:r>
                          <a:rPr lang="en-US" sz="2000" b="0" i="1" smtClean="0">
                            <a:solidFill>
                              <a:schemeClr val="tx1"/>
                            </a:solidFill>
                            <a:latin typeface="Cambria Math" panose="02040503050406030204" pitchFamily="18" charset="0"/>
                          </a:rPr>
                          <m:t>2</m:t>
                        </m:r>
                      </m:sup>
                    </m:sSup>
                  </m:oMath>
                </a14:m>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Energy density of gravitons: </a:t>
                </a:r>
                <a14:m>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ℏ</m:t>
                        </m:r>
                        <m:r>
                          <a:rPr lang="en-US" sz="2000" b="0" i="1" smtClean="0">
                            <a:solidFill>
                              <a:schemeClr val="tx1"/>
                            </a:solidFill>
                            <a:latin typeface="Cambria Math" panose="02040503050406030204" pitchFamily="18" charset="0"/>
                          </a:rPr>
                          <m:t>𝜔</m:t>
                        </m:r>
                      </m:num>
                      <m:den>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𝐿</m:t>
                            </m:r>
                          </m:e>
                          <m:sup>
                            <m:r>
                              <a:rPr lang="en-US" sz="2000" b="0" i="1" smtClean="0">
                                <a:solidFill>
                                  <a:schemeClr val="tx1"/>
                                </a:solidFill>
                                <a:latin typeface="Cambria Math" panose="02040503050406030204" pitchFamily="18" charset="0"/>
                              </a:rPr>
                              <m:t>3</m:t>
                            </m:r>
                          </m:sup>
                        </m:sSup>
                      </m:den>
                    </m:f>
                    <m:r>
                      <a:rPr lang="en-US" sz="2000" b="0" i="1" smtClean="0">
                        <a:solidFill>
                          <a:schemeClr val="tx1"/>
                        </a:solidFill>
                        <a:latin typeface="Cambria Math" panose="02040503050406030204" pitchFamily="18" charset="0"/>
                      </a:rPr>
                      <m:t>,</m:t>
                    </m:r>
                  </m:oMath>
                </a14:m>
                <a:r>
                  <a:rPr lang="en-US" sz="2000" dirty="0">
                    <a:solidFill>
                      <a:schemeClr val="tx1"/>
                    </a:solidFill>
                    <a:latin typeface="Times New Roman" panose="02020603050405020304" pitchFamily="18" charset="0"/>
                    <a:cs typeface="Times New Roman" panose="02020603050405020304" pitchFamily="18" charset="0"/>
                  </a:rPr>
                  <a:t> where </a:t>
                </a:r>
                <a14:m>
                  <m:oMath xmlns:m="http://schemas.openxmlformats.org/officeDocument/2006/math">
                    <m:r>
                      <a:rPr lang="en-US" sz="2000" b="0" i="1" smtClean="0">
                        <a:solidFill>
                          <a:schemeClr val="tx1"/>
                        </a:solidFill>
                        <a:latin typeface="Cambria Math" panose="02040503050406030204" pitchFamily="18" charset="0"/>
                      </a:rPr>
                      <m:t>𝐿</m:t>
                    </m:r>
                    <m:r>
                      <a:rPr lang="en-US" sz="2000" b="0" i="1" smtClean="0">
                        <a:solidFill>
                          <a:schemeClr val="tx1"/>
                        </a:solidFill>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𝑐</m:t>
                        </m:r>
                      </m:num>
                      <m:den>
                        <m:r>
                          <a:rPr lang="en-US" sz="2000" b="0" i="1" smtClean="0">
                            <a:solidFill>
                              <a:schemeClr val="tx1"/>
                            </a:solidFill>
                            <a:latin typeface="Cambria Math" panose="02040503050406030204" pitchFamily="18" charset="0"/>
                          </a:rPr>
                          <m:t>𝜔</m:t>
                        </m:r>
                      </m:den>
                    </m:f>
                    <m:r>
                      <a:rPr lang="en-US" sz="2000" b="0" i="1" smtClean="0">
                        <a:solidFill>
                          <a:schemeClr val="tx1"/>
                        </a:solidFill>
                        <a:latin typeface="Cambria Math" panose="02040503050406030204" pitchFamily="18" charset="0"/>
                      </a:rPr>
                      <m:t>.</m:t>
                    </m:r>
                  </m:oMath>
                </a14:m>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2000" dirty="0">
                    <a:solidFill>
                      <a:schemeClr val="tx1"/>
                    </a:solidFill>
                    <a:latin typeface="Times New Roman" panose="02020603050405020304" pitchFamily="18" charset="0"/>
                    <a:cs typeface="Times New Roman" panose="02020603050405020304" pitchFamily="18" charset="0"/>
                  </a:rPr>
                  <a:t>Graviton absorption cross-section: </a:t>
                </a:r>
                <a14:m>
                  <m:oMath xmlns:m="http://schemas.openxmlformats.org/officeDocument/2006/math">
                    <m:r>
                      <a:rPr lang="en-US" sz="2000" i="1" dirty="0" smtClean="0">
                        <a:solidFill>
                          <a:schemeClr val="tx1"/>
                        </a:solidFill>
                        <a:latin typeface="Cambria Math" panose="02040503050406030204" pitchFamily="18" charset="0"/>
                      </a:rPr>
                      <m:t>𝜎</m:t>
                    </m:r>
                    <m:r>
                      <a:rPr lang="en-US" sz="2000" i="1" dirty="0" smtClean="0">
                        <a:solidFill>
                          <a:schemeClr val="tx1"/>
                        </a:solidFill>
                        <a:latin typeface="Cambria Math" panose="02040503050406030204" pitchFamily="18" charset="0"/>
                      </a:rPr>
                      <m:t>~</m:t>
                    </m:r>
                    <m:sSubSup>
                      <m:sSubSupPr>
                        <m:ctrlPr>
                          <a:rPr lang="en-US" sz="2000" i="1" dirty="0" smtClean="0">
                            <a:solidFill>
                              <a:schemeClr val="tx1"/>
                            </a:solidFill>
                            <a:latin typeface="Cambria Math" panose="02040503050406030204" pitchFamily="18" charset="0"/>
                          </a:rPr>
                        </m:ctrlPr>
                      </m:sSubSupPr>
                      <m:e>
                        <m:r>
                          <a:rPr lang="en-US" sz="2000" i="1" dirty="0" smtClean="0">
                            <a:solidFill>
                              <a:schemeClr val="tx1"/>
                            </a:solidFill>
                            <a:latin typeface="Cambria Math" panose="02040503050406030204" pitchFamily="18" charset="0"/>
                          </a:rPr>
                          <m:t>𝑙</m:t>
                        </m:r>
                      </m:e>
                      <m:sub>
                        <m:r>
                          <a:rPr lang="en-US" sz="2000" i="1" dirty="0" smtClean="0">
                            <a:solidFill>
                              <a:schemeClr val="tx1"/>
                            </a:solidFill>
                            <a:latin typeface="Cambria Math" panose="02040503050406030204" pitchFamily="18" charset="0"/>
                          </a:rPr>
                          <m:t>𝑝</m:t>
                        </m:r>
                      </m:sub>
                      <m:sup>
                        <m:r>
                          <a:rPr lang="en-US" sz="2000" i="1" dirty="0" smtClean="0">
                            <a:solidFill>
                              <a:schemeClr val="tx1"/>
                            </a:solidFill>
                            <a:latin typeface="Cambria Math" panose="02040503050406030204" pitchFamily="18" charset="0"/>
                          </a:rPr>
                          <m:t>2</m:t>
                        </m:r>
                      </m:sup>
                    </m:sSubSup>
                  </m:oMath>
                </a14:m>
                <a:endParaRPr lang="en-US" sz="2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9E257FBD-4E59-4D0F-B424-BBD299BBDF75}"/>
                  </a:ext>
                </a:extLst>
              </p:cNvPr>
              <p:cNvSpPr txBox="1">
                <a:spLocks noRot="1" noChangeAspect="1" noMove="1" noResize="1" noEditPoints="1" noAdjustHandles="1" noChangeArrowheads="1" noChangeShapeType="1" noTextEdit="1"/>
              </p:cNvSpPr>
              <p:nvPr/>
            </p:nvSpPr>
            <p:spPr>
              <a:xfrm>
                <a:off x="2794980" y="2535028"/>
                <a:ext cx="8558820" cy="2281522"/>
              </a:xfrm>
              <a:prstGeom prst="rect">
                <a:avLst/>
              </a:prstGeom>
              <a:blipFill>
                <a:blip r:embed="rId5"/>
                <a:stretch>
                  <a:fillRect l="-592" t="-1657" b="-2762"/>
                </a:stretch>
              </a:blipFill>
            </p:spPr>
            <p:txBody>
              <a:bodyPr/>
              <a:lstStyle/>
              <a:p>
                <a:r>
                  <a:rPr lang="en-SE">
                    <a:noFill/>
                  </a:rPr>
                  <a:t> </a:t>
                </a:r>
              </a:p>
            </p:txBody>
          </p:sp>
        </mc:Fallback>
      </mc:AlternateContent>
      <p:sp>
        <p:nvSpPr>
          <p:cNvPr id="9" name="TextBox 8">
            <a:extLst>
              <a:ext uri="{FF2B5EF4-FFF2-40B4-BE49-F238E27FC236}">
                <a16:creationId xmlns:a16="http://schemas.microsoft.com/office/drawing/2014/main" id="{5756FB34-43C6-4CC5-B966-175E295EDEDC}"/>
              </a:ext>
            </a:extLst>
          </p:cNvPr>
          <p:cNvSpPr txBox="1"/>
          <p:nvPr/>
        </p:nvSpPr>
        <p:spPr>
          <a:xfrm>
            <a:off x="827658" y="5816291"/>
            <a:ext cx="10605925" cy="1169551"/>
          </a:xfrm>
          <a:prstGeom prst="rect">
            <a:avLst/>
          </a:prstGeom>
          <a:noFill/>
        </p:spPr>
        <p:txBody>
          <a:bodyPr wrap="square">
            <a:spAutoFit/>
          </a:bodyPr>
          <a:lstStyle/>
          <a:p>
            <a:pPr marL="285750" indent="-285750">
              <a:buFont typeface="Courier New" panose="02070309020205020404" pitchFamily="49" charset="0"/>
              <a:buChar char="o"/>
            </a:pPr>
            <a:r>
              <a:rPr lang="en-US" sz="1400" dirty="0">
                <a:latin typeface="+mj-lt"/>
              </a:rPr>
              <a:t>Dyson, F. (2013). Is a graviton detectable?. International Journal of Modern Physics A, 28(25), 1330041.</a:t>
            </a:r>
          </a:p>
          <a:p>
            <a:pPr marL="285750" indent="-285750">
              <a:buFont typeface="Courier New" panose="02070309020205020404" pitchFamily="49" charset="0"/>
              <a:buChar char="o"/>
            </a:pPr>
            <a:r>
              <a:rPr lang="en-US" sz="1400" dirty="0">
                <a:latin typeface="+mj-lt"/>
              </a:rPr>
              <a:t>Weinberg, “Gravitation and Cosmology” 1972</a:t>
            </a:r>
          </a:p>
          <a:p>
            <a:pPr marL="285750" indent="-285750">
              <a:buFont typeface="Courier New" panose="02070309020205020404" pitchFamily="49" charset="0"/>
              <a:buChar char="o"/>
            </a:pPr>
            <a:r>
              <a:rPr lang="en-US" sz="1400" dirty="0" err="1">
                <a:latin typeface="+mj-lt"/>
              </a:rPr>
              <a:t>Boughn</a:t>
            </a:r>
            <a:r>
              <a:rPr lang="en-US" sz="1400" dirty="0">
                <a:latin typeface="+mj-lt"/>
              </a:rPr>
              <a:t>, S., &amp; Rothman, T. (2006). Aspects of graviton detection: graviton emission and absorption by atomic hydrogen. Classical and Quantum Gravity, 23(20), 5839. </a:t>
            </a:r>
          </a:p>
          <a:p>
            <a:endParaRPr lang="en-US" sz="1400" dirty="0">
              <a:latin typeface="+mj-lt"/>
            </a:endParaRPr>
          </a:p>
        </p:txBody>
      </p:sp>
      <p:sp>
        <p:nvSpPr>
          <p:cNvPr id="5" name="Slide Number Placeholder 4">
            <a:extLst>
              <a:ext uri="{FF2B5EF4-FFF2-40B4-BE49-F238E27FC236}">
                <a16:creationId xmlns:a16="http://schemas.microsoft.com/office/drawing/2014/main" id="{9BB68901-BACD-4E0D-B360-2CD3E15FC705}"/>
              </a:ext>
            </a:extLst>
          </p:cNvPr>
          <p:cNvSpPr>
            <a:spLocks noGrp="1"/>
          </p:cNvSpPr>
          <p:nvPr>
            <p:ph type="sldNum" sz="quarter" idx="12"/>
          </p:nvPr>
        </p:nvSpPr>
        <p:spPr/>
        <p:txBody>
          <a:bodyPr/>
          <a:lstStyle/>
          <a:p>
            <a:fld id="{0067D5D4-6F2E-49F1-95CA-E92BF4E0B552}" type="slidenum">
              <a:rPr lang="en-US" smtClean="0"/>
              <a:t>14</a:t>
            </a:fld>
            <a:endParaRPr lang="en-US"/>
          </a:p>
        </p:txBody>
      </p:sp>
      <p:sp>
        <p:nvSpPr>
          <p:cNvPr id="10" name="Title 1">
            <a:extLst>
              <a:ext uri="{FF2B5EF4-FFF2-40B4-BE49-F238E27FC236}">
                <a16:creationId xmlns:a16="http://schemas.microsoft.com/office/drawing/2014/main" id="{1BA18151-6BAF-CBBA-DC4A-67E0DB7EB5D1}"/>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Detecting single gravitons was thought to be impossible</a:t>
            </a:r>
          </a:p>
        </p:txBody>
      </p:sp>
    </p:spTree>
    <p:extLst>
      <p:ext uri="{BB962C8B-B14F-4D97-AF65-F5344CB8AC3E}">
        <p14:creationId xmlns:p14="http://schemas.microsoft.com/office/powerpoint/2010/main" val="139111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185672" y="538243"/>
            <a:ext cx="10168128"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Single gravitons can be detected</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A95B90-8BCA-4EA1-83B4-88EE875D3F92}"/>
              </a:ext>
            </a:extLst>
          </p:cNvPr>
          <p:cNvSpPr txBox="1"/>
          <p:nvPr/>
        </p:nvSpPr>
        <p:spPr>
          <a:xfrm>
            <a:off x="126681" y="1213009"/>
            <a:ext cx="11938639" cy="707886"/>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dirty="0">
                <a:solidFill>
                  <a:schemeClr val="accent5">
                    <a:lumMod val="50000"/>
                  </a:schemeClr>
                </a:solidFill>
                <a:latin typeface="Times New Roman" panose="02020603050405020304" pitchFamily="18" charset="0"/>
                <a:cs typeface="Times New Roman" panose="02020603050405020304" pitchFamily="18" charset="0"/>
              </a:rPr>
              <a:t>Germain Tobar*, S. K. Manikandan*, Thomas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Beitel</a:t>
            </a:r>
            <a:r>
              <a:rPr lang="en-US" sz="2000" dirty="0">
                <a:solidFill>
                  <a:schemeClr val="accent5">
                    <a:lumMod val="50000"/>
                  </a:schemeClr>
                </a:solidFill>
                <a:latin typeface="Times New Roman" panose="02020603050405020304" pitchFamily="18" charset="0"/>
                <a:cs typeface="Times New Roman" panose="02020603050405020304" pitchFamily="18" charset="0"/>
              </a:rPr>
              <a:t>, &amp; Igor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Pikovski</a:t>
            </a:r>
            <a:r>
              <a:rPr lang="en-US" sz="2000" dirty="0">
                <a:solidFill>
                  <a:schemeClr val="accent5">
                    <a:lumMod val="50000"/>
                  </a:schemeClr>
                </a:solidFill>
                <a:latin typeface="Times New Roman" panose="02020603050405020304" pitchFamily="18" charset="0"/>
                <a:cs typeface="Times New Roman" panose="02020603050405020304" pitchFamily="18" charset="0"/>
              </a:rPr>
              <a:t>, (2023). Nature Communications 15, 7229 (2024).</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descr="Dyson in a jacket">
            <a:extLst>
              <a:ext uri="{FF2B5EF4-FFF2-40B4-BE49-F238E27FC236}">
                <a16:creationId xmlns:a16="http://schemas.microsoft.com/office/drawing/2014/main" id="{07530544-D253-4E52-BC69-D63AE51D8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58" y="2324923"/>
            <a:ext cx="1207413" cy="1608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57FBD-4E59-4D0F-B424-BBD299BBDF75}"/>
              </a:ext>
            </a:extLst>
          </p:cNvPr>
          <p:cNvSpPr txBox="1"/>
          <p:nvPr/>
        </p:nvSpPr>
        <p:spPr>
          <a:xfrm>
            <a:off x="2125133" y="2258029"/>
            <a:ext cx="9228667" cy="3785652"/>
          </a:xfrm>
          <a:prstGeom prst="rect">
            <a:avLst/>
          </a:prstGeom>
          <a:noFill/>
        </p:spPr>
        <p:txBody>
          <a:bodyPr wrap="square" rtlCol="0">
            <a:spAutoFit/>
          </a:bodyPr>
          <a:lstStyle/>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We do not need a single graviton to arrive (or sensitivity at the single graviton level) to infer the exchange of single quantum of energy with the matter side, just as was the case with the photo-electric effect for photons.</a:t>
            </a:r>
          </a:p>
          <a:p>
            <a:pPr marL="285750" indent="-285750" algn="just">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To infer energy exchanges we should measure quantized energy transitions on the matter side, so LIGO may not be the best detector for this purpose.</a:t>
            </a:r>
          </a:p>
          <a:p>
            <a:pPr marL="285750" indent="-285750" algn="just">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We </a:t>
            </a:r>
          </a:p>
          <a:p>
            <a:pPr lvl="1" algn="just"/>
            <a:r>
              <a:rPr lang="en-US" sz="2000" dirty="0">
                <a:latin typeface="Times New Roman" panose="02020603050405020304" pitchFamily="18" charset="0"/>
                <a:cs typeface="Times New Roman" panose="02020603050405020304" pitchFamily="18" charset="0"/>
              </a:rPr>
              <a:t>(1) focus on massive quantum systems, and </a:t>
            </a:r>
          </a:p>
          <a:p>
            <a:pPr lvl="1" algn="just"/>
            <a:r>
              <a:rPr lang="en-US" sz="2000" dirty="0">
                <a:latin typeface="Times New Roman" panose="02020603050405020304" pitchFamily="18" charset="0"/>
                <a:cs typeface="Times New Roman" panose="02020603050405020304" pitchFamily="18" charset="0"/>
              </a:rPr>
              <a:t>(2) stimulated processes in the LIGO-band (kHz frequencies)</a:t>
            </a:r>
          </a:p>
          <a:p>
            <a:pPr lvl="1" algn="just"/>
            <a:r>
              <a:rPr lang="en-US" sz="2000" dirty="0">
                <a:latin typeface="Times New Roman" panose="02020603050405020304" pitchFamily="18" charset="0"/>
                <a:cs typeface="Times New Roman" panose="02020603050405020304" pitchFamily="18" charset="0"/>
              </a:rPr>
              <a:t>(3) combined with quantum sensing of energy that allow us to infer single graviton exchange events </a:t>
            </a:r>
          </a:p>
        </p:txBody>
      </p:sp>
      <p:sp>
        <p:nvSpPr>
          <p:cNvPr id="5" name="Slide Number Placeholder 4">
            <a:extLst>
              <a:ext uri="{FF2B5EF4-FFF2-40B4-BE49-F238E27FC236}">
                <a16:creationId xmlns:a16="http://schemas.microsoft.com/office/drawing/2014/main" id="{9BB68901-BACD-4E0D-B360-2CD3E15FC705}"/>
              </a:ext>
            </a:extLst>
          </p:cNvPr>
          <p:cNvSpPr>
            <a:spLocks noGrp="1"/>
          </p:cNvSpPr>
          <p:nvPr>
            <p:ph type="sldNum" sz="quarter" idx="12"/>
          </p:nvPr>
        </p:nvSpPr>
        <p:spPr/>
        <p:txBody>
          <a:bodyPr/>
          <a:lstStyle/>
          <a:p>
            <a:fld id="{0067D5D4-6F2E-49F1-95CA-E92BF4E0B552}" type="slidenum">
              <a:rPr lang="en-US" smtClean="0"/>
              <a:t>15</a:t>
            </a:fld>
            <a:endParaRPr lang="en-US"/>
          </a:p>
        </p:txBody>
      </p:sp>
      <p:pic>
        <p:nvPicPr>
          <p:cNvPr id="6" name="Picture 2" descr="Steven Weinberg">
            <a:extLst>
              <a:ext uri="{FF2B5EF4-FFF2-40B4-BE49-F238E27FC236}">
                <a16:creationId xmlns:a16="http://schemas.microsoft.com/office/drawing/2014/main" id="{1D67AFBC-49F1-2958-2951-9E740F858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58" y="4049916"/>
            <a:ext cx="1210717" cy="120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6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Niobium Bar">
            <a:extLst>
              <a:ext uri="{FF2B5EF4-FFF2-40B4-BE49-F238E27FC236}">
                <a16:creationId xmlns:a16="http://schemas.microsoft.com/office/drawing/2014/main" id="{07E105C0-AA8B-4006-97B1-5A857FAB4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7919" y="2672033"/>
            <a:ext cx="1972392" cy="1972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iobium Bar">
            <a:extLst>
              <a:ext uri="{FF2B5EF4-FFF2-40B4-BE49-F238E27FC236}">
                <a16:creationId xmlns:a16="http://schemas.microsoft.com/office/drawing/2014/main" id="{01C4EE2A-2507-4E19-9EC9-F431A1FBF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727" y="4911254"/>
            <a:ext cx="1972392" cy="19723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617D132-9F7D-49E7-A99E-8EA5E459448D}"/>
              </a:ext>
            </a:extLst>
          </p:cNvPr>
          <p:cNvSpPr txBox="1">
            <a:spLocks/>
          </p:cNvSpPr>
          <p:nvPr/>
        </p:nvSpPr>
        <p:spPr>
          <a:xfrm>
            <a:off x="1506848" y="351728"/>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We propose to use </a:t>
            </a:r>
          </a:p>
          <a:p>
            <a:pPr algn="ctr"/>
            <a:r>
              <a:rPr lang="en-US" sz="3200" dirty="0">
                <a:latin typeface="Times New Roman" panose="02020603050405020304" pitchFamily="18" charset="0"/>
                <a:cs typeface="Times New Roman" panose="02020603050405020304" pitchFamily="18" charset="0"/>
              </a:rPr>
              <a:t>Weber bars with a quantum twist</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7A3A27-75FF-4940-B904-EEFD8128CC76}"/>
              </a:ext>
            </a:extLst>
          </p:cNvPr>
          <p:cNvSpPr txBox="1"/>
          <p:nvPr/>
        </p:nvSpPr>
        <p:spPr>
          <a:xfrm>
            <a:off x="933718" y="4709788"/>
            <a:ext cx="10682415" cy="1631216"/>
          </a:xfrm>
          <a:prstGeom prst="rect">
            <a:avLst/>
          </a:prstGeom>
          <a:noFill/>
        </p:spPr>
        <p:txBody>
          <a:bodyPr wrap="square" rtlCol="0">
            <a:spAutoFit/>
          </a:bodyPr>
          <a:lstStyle/>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We (1) focus on massive quantum systems, and (2) stimulated processes in the LIGO-band, (3) combined with quantum sensing of energy levels that allow us to infer single graviton exchange events</a:t>
            </a:r>
          </a:p>
          <a:p>
            <a:pPr marL="285750" indent="-285750" algn="just">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We use Weber bars with a quantum twist: </a:t>
            </a:r>
          </a:p>
        </p:txBody>
      </p:sp>
      <p:sp>
        <p:nvSpPr>
          <p:cNvPr id="10" name="Rectangle 9">
            <a:extLst>
              <a:ext uri="{FF2B5EF4-FFF2-40B4-BE49-F238E27FC236}">
                <a16:creationId xmlns:a16="http://schemas.microsoft.com/office/drawing/2014/main" id="{5A847430-39EF-4F8B-9216-5AE4F0424668}"/>
              </a:ext>
            </a:extLst>
          </p:cNvPr>
          <p:cNvSpPr/>
          <p:nvPr/>
        </p:nvSpPr>
        <p:spPr>
          <a:xfrm>
            <a:off x="860852" y="4644425"/>
            <a:ext cx="10867815" cy="1758676"/>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F833B706-A9CE-4820-B1B0-DAE274109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455" y="1755769"/>
            <a:ext cx="3677676" cy="20686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ignal observed by each LIGO detector">
            <a:extLst>
              <a:ext uri="{FF2B5EF4-FFF2-40B4-BE49-F238E27FC236}">
                <a16:creationId xmlns:a16="http://schemas.microsoft.com/office/drawing/2014/main" id="{4F53C74B-B4AF-4CA7-8053-81737312F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031" y="1755769"/>
            <a:ext cx="1654954" cy="20686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F16D3FF-1308-41C1-BF87-2C1DD81C03E9}"/>
              </a:ext>
            </a:extLst>
          </p:cNvPr>
          <p:cNvPicPr>
            <a:picLocks noChangeAspect="1"/>
          </p:cNvPicPr>
          <p:nvPr/>
        </p:nvPicPr>
        <p:blipFill>
          <a:blip r:embed="rId7"/>
          <a:stretch>
            <a:fillRect/>
          </a:stretch>
        </p:blipFill>
        <p:spPr>
          <a:xfrm>
            <a:off x="8015885" y="2121075"/>
            <a:ext cx="2950604" cy="1092510"/>
          </a:xfrm>
          <a:prstGeom prst="rect">
            <a:avLst/>
          </a:prstGeom>
        </p:spPr>
      </p:pic>
      <p:sp>
        <p:nvSpPr>
          <p:cNvPr id="2" name="TextBox 1">
            <a:extLst>
              <a:ext uri="{FF2B5EF4-FFF2-40B4-BE49-F238E27FC236}">
                <a16:creationId xmlns:a16="http://schemas.microsoft.com/office/drawing/2014/main" id="{0E92C764-7586-45AF-AC27-DAD02F4E9AA9}"/>
              </a:ext>
            </a:extLst>
          </p:cNvPr>
          <p:cNvSpPr txBox="1"/>
          <p:nvPr/>
        </p:nvSpPr>
        <p:spPr>
          <a:xfrm>
            <a:off x="1801678" y="3878571"/>
            <a:ext cx="2637260" cy="400110"/>
          </a:xfrm>
          <a:prstGeom prst="rect">
            <a:avLst/>
          </a:prstGeom>
          <a:noFill/>
        </p:spPr>
        <p:txBody>
          <a:bodyPr wrap="none" rtlCol="0">
            <a:spAutoFit/>
          </a:bodyPr>
          <a:lstStyle/>
          <a:p>
            <a:r>
              <a:rPr lang="en-US" sz="2000" dirty="0">
                <a:solidFill>
                  <a:schemeClr val="accent6">
                    <a:lumMod val="50000"/>
                  </a:schemeClr>
                </a:solidFill>
              </a:rPr>
              <a:t>Acoustic bar resonators</a:t>
            </a:r>
          </a:p>
        </p:txBody>
      </p:sp>
      <p:sp>
        <p:nvSpPr>
          <p:cNvPr id="29" name="TextBox 28">
            <a:extLst>
              <a:ext uri="{FF2B5EF4-FFF2-40B4-BE49-F238E27FC236}">
                <a16:creationId xmlns:a16="http://schemas.microsoft.com/office/drawing/2014/main" id="{98D1FE6E-5D86-462B-94F6-265DF90A9C2F}"/>
              </a:ext>
            </a:extLst>
          </p:cNvPr>
          <p:cNvSpPr txBox="1"/>
          <p:nvPr/>
        </p:nvSpPr>
        <p:spPr>
          <a:xfrm>
            <a:off x="5914891" y="3884541"/>
            <a:ext cx="1433662" cy="400110"/>
          </a:xfrm>
          <a:prstGeom prst="rect">
            <a:avLst/>
          </a:prstGeom>
          <a:noFill/>
        </p:spPr>
        <p:txBody>
          <a:bodyPr wrap="none" rtlCol="0">
            <a:spAutoFit/>
          </a:bodyPr>
          <a:lstStyle/>
          <a:p>
            <a:r>
              <a:rPr lang="en-US" sz="2000" dirty="0">
                <a:solidFill>
                  <a:schemeClr val="accent6">
                    <a:lumMod val="50000"/>
                  </a:schemeClr>
                </a:solidFill>
              </a:rPr>
              <a:t>LIGO events</a:t>
            </a:r>
          </a:p>
        </p:txBody>
      </p:sp>
      <p:sp>
        <p:nvSpPr>
          <p:cNvPr id="30" name="TextBox 29">
            <a:extLst>
              <a:ext uri="{FF2B5EF4-FFF2-40B4-BE49-F238E27FC236}">
                <a16:creationId xmlns:a16="http://schemas.microsoft.com/office/drawing/2014/main" id="{445B8FC4-91DF-4B78-9DC0-00E46337AADE}"/>
              </a:ext>
            </a:extLst>
          </p:cNvPr>
          <p:cNvSpPr txBox="1"/>
          <p:nvPr/>
        </p:nvSpPr>
        <p:spPr>
          <a:xfrm>
            <a:off x="8405954" y="3878571"/>
            <a:ext cx="2011320" cy="400110"/>
          </a:xfrm>
          <a:prstGeom prst="rect">
            <a:avLst/>
          </a:prstGeom>
          <a:noFill/>
        </p:spPr>
        <p:txBody>
          <a:bodyPr wrap="none" rtlCol="0">
            <a:spAutoFit/>
          </a:bodyPr>
          <a:lstStyle/>
          <a:p>
            <a:r>
              <a:rPr lang="en-US" sz="2000" dirty="0">
                <a:solidFill>
                  <a:schemeClr val="accent6">
                    <a:lumMod val="50000"/>
                  </a:schemeClr>
                </a:solidFill>
              </a:rPr>
              <a:t>Quantum sensing</a:t>
            </a:r>
          </a:p>
        </p:txBody>
      </p:sp>
      <p:sp>
        <p:nvSpPr>
          <p:cNvPr id="3" name="Slide Number Placeholder 2">
            <a:extLst>
              <a:ext uri="{FF2B5EF4-FFF2-40B4-BE49-F238E27FC236}">
                <a16:creationId xmlns:a16="http://schemas.microsoft.com/office/drawing/2014/main" id="{E59F49A4-3BAF-4A73-A7F5-976EEAE01033}"/>
              </a:ext>
            </a:extLst>
          </p:cNvPr>
          <p:cNvSpPr>
            <a:spLocks noGrp="1"/>
          </p:cNvSpPr>
          <p:nvPr>
            <p:ph type="sldNum" sz="quarter" idx="12"/>
          </p:nvPr>
        </p:nvSpPr>
        <p:spPr/>
        <p:txBody>
          <a:bodyPr/>
          <a:lstStyle/>
          <a:p>
            <a:fld id="{0067D5D4-6F2E-49F1-95CA-E92BF4E0B552}" type="slidenum">
              <a:rPr lang="en-US" smtClean="0"/>
              <a:t>16</a:t>
            </a:fld>
            <a:endParaRPr lang="en-US"/>
          </a:p>
        </p:txBody>
      </p:sp>
    </p:spTree>
    <p:extLst>
      <p:ext uri="{BB962C8B-B14F-4D97-AF65-F5344CB8AC3E}">
        <p14:creationId xmlns:p14="http://schemas.microsoft.com/office/powerpoint/2010/main" val="140500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iobium Bar">
            <a:extLst>
              <a:ext uri="{FF2B5EF4-FFF2-40B4-BE49-F238E27FC236}">
                <a16:creationId xmlns:a16="http://schemas.microsoft.com/office/drawing/2014/main" id="{01C4EE2A-2507-4E19-9EC9-F431A1FBF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60" y="923260"/>
            <a:ext cx="1972392" cy="19723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617D132-9F7D-49E7-A99E-8EA5E459448D}"/>
              </a:ext>
            </a:extLst>
          </p:cNvPr>
          <p:cNvSpPr txBox="1">
            <a:spLocks/>
          </p:cNvSpPr>
          <p:nvPr/>
        </p:nvSpPr>
        <p:spPr>
          <a:xfrm>
            <a:off x="1295563" y="603193"/>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Acoustic modes of a Weber bar</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BBE5279-566F-498E-8D24-B75D5F4CE968}"/>
              </a:ext>
            </a:extLst>
          </p:cNvPr>
          <p:cNvPicPr>
            <a:picLocks noChangeAspect="1"/>
          </p:cNvPicPr>
          <p:nvPr/>
        </p:nvPicPr>
        <p:blipFill>
          <a:blip r:embed="rId5"/>
          <a:stretch>
            <a:fillRect/>
          </a:stretch>
        </p:blipFill>
        <p:spPr>
          <a:xfrm>
            <a:off x="4009521" y="1413998"/>
            <a:ext cx="7072919" cy="844247"/>
          </a:xfrm>
          <a:prstGeom prst="rect">
            <a:avLst/>
          </a:prstGeom>
        </p:spPr>
      </p:pic>
      <p:sp>
        <p:nvSpPr>
          <p:cNvPr id="2" name="Arrow: Right 1">
            <a:extLst>
              <a:ext uri="{FF2B5EF4-FFF2-40B4-BE49-F238E27FC236}">
                <a16:creationId xmlns:a16="http://schemas.microsoft.com/office/drawing/2014/main" id="{14471441-2B8C-4CCF-AD59-AAD3477C4A4C}"/>
              </a:ext>
            </a:extLst>
          </p:cNvPr>
          <p:cNvSpPr/>
          <p:nvPr/>
        </p:nvSpPr>
        <p:spPr>
          <a:xfrm>
            <a:off x="3282712" y="1734855"/>
            <a:ext cx="441702" cy="33321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F44DBEC-599F-4399-8597-922DBF162AB7}"/>
                  </a:ext>
                </a:extLst>
              </p:cNvPr>
              <p:cNvSpPr txBox="1"/>
              <p:nvPr/>
            </p:nvSpPr>
            <p:spPr>
              <a:xfrm>
                <a:off x="917356" y="2439852"/>
                <a:ext cx="10436444" cy="3814955"/>
              </a:xfrm>
              <a:prstGeom prst="rect">
                <a:avLst/>
              </a:prstGeom>
              <a:noFill/>
            </p:spPr>
            <p:txBody>
              <a:bodyPr wrap="square">
                <a:spAutoFit/>
              </a:bodyPr>
              <a:lstStyle/>
              <a:p>
                <a:pPr marL="569912" indent="-285750">
                  <a:buFont typeface="Wingdings" panose="05000000000000000000" pitchFamily="2" charset="2"/>
                  <a:buChar char="v"/>
                </a:pPr>
                <a14:m>
                  <m:oMath xmlns:m="http://schemas.openxmlformats.org/officeDocument/2006/math">
                    <m:r>
                      <a:rPr lang="en-US" sz="2000" i="1" dirty="0" smtClean="0">
                        <a:latin typeface="Cambria Math" panose="02040503050406030204" pitchFamily="18" charset="0"/>
                      </a:rPr>
                      <m:t>𝑁</m:t>
                    </m:r>
                    <m:r>
                      <a:rPr lang="en-US" sz="2000" i="1" dirty="0" smtClean="0">
                        <a:latin typeface="Cambria Math" panose="02040503050406030204" pitchFamily="18" charset="0"/>
                      </a:rPr>
                      <m:t>+1</m:t>
                    </m:r>
                  </m:oMath>
                </a14:m>
                <a:r>
                  <a:rPr lang="en-US" sz="2000" dirty="0">
                    <a:latin typeface="Times New Roman" panose="02020603050405020304" pitchFamily="18" charset="0"/>
                    <a:cs typeface="Times New Roman" panose="02020603050405020304" pitchFamily="18" charset="0"/>
                  </a:rPr>
                  <a:t> atoms with mass </a:t>
                </a:r>
                <a14:m>
                  <m:oMath xmlns:m="http://schemas.openxmlformats.org/officeDocument/2006/math">
                    <m:r>
                      <a:rPr lang="en-US" sz="2000" b="0" i="1" smtClean="0">
                        <a:latin typeface="Cambria Math" panose="02040503050406030204" pitchFamily="18" charset="0"/>
                      </a:rPr>
                      <m:t>𝑚</m:t>
                    </m:r>
                  </m:oMath>
                </a14:m>
                <a:r>
                  <a:rPr lang="en-US" sz="2000" dirty="0">
                    <a:latin typeface="Times New Roman" panose="02020603050405020304" pitchFamily="18" charset="0"/>
                    <a:cs typeface="Times New Roman" panose="02020603050405020304" pitchFamily="18" charset="0"/>
                  </a:rPr>
                  <a:t>, distance </a:t>
                </a:r>
                <a14:m>
                  <m:oMath xmlns:m="http://schemas.openxmlformats.org/officeDocument/2006/math">
                    <m:r>
                      <a:rPr lang="en-US" sz="2000" i="1" dirty="0" smtClean="0">
                        <a:latin typeface="Cambria Math" panose="02040503050406030204" pitchFamily="18" charset="0"/>
                      </a:rPr>
                      <m:t>𝑎</m:t>
                    </m:r>
                  </m:oMath>
                </a14:m>
                <a:r>
                  <a:rPr lang="en-US" sz="2000" dirty="0">
                    <a:latin typeface="Times New Roman" panose="02020603050405020304" pitchFamily="18" charset="0"/>
                    <a:cs typeface="Times New Roman" panose="02020603050405020304" pitchFamily="18" charset="0"/>
                  </a:rPr>
                  <a:t> apart, </a:t>
                </a:r>
                <a14:m>
                  <m:oMath xmlns:m="http://schemas.openxmlformats.org/officeDocument/2006/math">
                    <m:r>
                      <a:rPr lang="en-US" sz="2000" b="0" i="1" smtClean="0">
                        <a:latin typeface="Cambria Math" panose="02040503050406030204" pitchFamily="18" charset="0"/>
                      </a:rPr>
                      <m:t>𝑀</m:t>
                    </m:r>
                    <m:r>
                      <a:rPr lang="en-US" sz="2000" b="0" i="1" smtClean="0">
                        <a:latin typeface="Cambria Math" panose="02040503050406030204" pitchFamily="18" charset="0"/>
                      </a:rPr>
                      <m:t>=</m:t>
                    </m:r>
                    <m:r>
                      <a:rPr lang="en-US" sz="2000" b="0" i="1" smtClean="0">
                        <a:latin typeface="Cambria Math" panose="02040503050406030204" pitchFamily="18" charset="0"/>
                      </a:rPr>
                      <m:t>𝑚</m:t>
                    </m:r>
                    <m:r>
                      <a:rPr lang="en-US" sz="2000" b="0" i="1" smtClean="0">
                        <a:latin typeface="Cambria Math" panose="02040503050406030204" pitchFamily="18" charset="0"/>
                      </a:rPr>
                      <m:t>(</m:t>
                    </m:r>
                    <m:r>
                      <a:rPr lang="en-US" sz="2000" b="0" i="1" smtClean="0">
                        <a:latin typeface="Cambria Math" panose="02040503050406030204" pitchFamily="18" charset="0"/>
                      </a:rPr>
                      <m:t>𝑁</m:t>
                    </m:r>
                    <m:r>
                      <a:rPr lang="en-US" sz="2000" b="0" i="1" smtClean="0">
                        <a:latin typeface="Cambria Math" panose="02040503050406030204" pitchFamily="18" charset="0"/>
                      </a:rPr>
                      <m:t>+1)</m:t>
                    </m:r>
                  </m:oMath>
                </a14:m>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Vibrate with Debye frequency </a:t>
                </a:r>
                <a14:m>
                  <m:oMath xmlns:m="http://schemas.openxmlformats.org/officeDocument/2006/math">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𝐷</m:t>
                        </m:r>
                      </m:sub>
                    </m:sSub>
                  </m:oMath>
                </a14:m>
                <a:r>
                  <a:rPr lang="en-US" sz="2000" dirty="0">
                    <a:latin typeface="Times New Roman" panose="02020603050405020304" pitchFamily="18" charset="0"/>
                    <a:cs typeface="Times New Roman" panose="02020603050405020304" pitchFamily="18" charset="0"/>
                  </a:rPr>
                  <a:t> around their mean positions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𝑗</m:t>
                        </m:r>
                      </m:sub>
                    </m:sSub>
                    <m:r>
                      <a:rPr lang="en-US" sz="2000" b="0" i="1" smtClean="0">
                        <a:latin typeface="Cambria Math" panose="02040503050406030204" pitchFamily="18" charset="0"/>
                      </a:rPr>
                      <m:t>=</m:t>
                    </m:r>
                    <m:r>
                      <a:rPr lang="en-US" sz="2000" b="0" i="1" smtClean="0">
                        <a:latin typeface="Cambria Math" panose="02040503050406030204" pitchFamily="18" charset="0"/>
                      </a:rPr>
                      <m:t>𝑎𝑗</m:t>
                    </m:r>
                    <m:r>
                      <a:rPr lang="en-US" sz="2000" b="0" i="1" smtClean="0">
                        <a:latin typeface="Cambria Math" panose="02040503050406030204" pitchFamily="18" charset="0"/>
                      </a:rPr>
                      <m:t>/2</m:t>
                    </m:r>
                  </m:oMath>
                </a14:m>
                <a:r>
                  <a:rPr lang="en-US" sz="2000" dirty="0">
                    <a:latin typeface="Times New Roman" panose="02020603050405020304" pitchFamily="18" charset="0"/>
                    <a:cs typeface="Times New Roman" panose="02020603050405020304" pitchFamily="18" charset="0"/>
                  </a:rPr>
                  <a:t>, </a:t>
                </a:r>
                <a14:m>
                  <m:oMath xmlns:m="http://schemas.openxmlformats.org/officeDocument/2006/math">
                    <m:r>
                      <a:rPr lang="en-US" sz="2000" i="1" dirty="0" smtClean="0">
                        <a:latin typeface="Cambria Math" panose="02040503050406030204" pitchFamily="18" charset="0"/>
                      </a:rPr>
                      <m:t>𝑗</m:t>
                    </m:r>
                  </m:oMath>
                </a14:m>
                <a:r>
                  <a:rPr lang="en-US" sz="2000" dirty="0">
                    <a:latin typeface="Times New Roman" panose="02020603050405020304" pitchFamily="18" charset="0"/>
                    <a:cs typeface="Times New Roman" panose="02020603050405020304" pitchFamily="18" charset="0"/>
                  </a:rPr>
                  <a:t> odd</a:t>
                </a:r>
              </a:p>
              <a:p>
                <a:pPr marL="569912" indent="-285750">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Local displacements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𝜉</m:t>
                        </m:r>
                      </m:e>
                      <m:sub>
                        <m:r>
                          <a:rPr lang="en-US" sz="2000" b="0" i="1" smtClean="0">
                            <a:latin typeface="Cambria Math" panose="02040503050406030204" pitchFamily="18" charset="0"/>
                          </a:rPr>
                          <m:t>𝑗</m:t>
                        </m:r>
                      </m:sub>
                    </m:sSub>
                  </m:oMath>
                </a14:m>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𝜉</m:t>
                        </m:r>
                      </m:e>
                      <m:sub>
                        <m:r>
                          <a:rPr lang="en-US" sz="2000" i="1">
                            <a:latin typeface="Cambria Math" panose="02040503050406030204" pitchFamily="18" charset="0"/>
                          </a:rPr>
                          <m:t>𝑗</m:t>
                        </m:r>
                      </m:sub>
                    </m:sSub>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𝑙</m:t>
                        </m:r>
                        <m:r>
                          <a:rPr lang="en-US" sz="2000" i="1">
                            <a:latin typeface="Cambria Math" panose="02040503050406030204" pitchFamily="18" charset="0"/>
                          </a:rPr>
                          <m:t>=0,2…</m:t>
                        </m:r>
                      </m:sub>
                      <m:sup>
                        <m:r>
                          <a:rPr lang="en-US" sz="2000" i="1">
                            <a:latin typeface="Cambria Math" panose="02040503050406030204" pitchFamily="18" charset="0"/>
                          </a:rPr>
                          <m:t>𝑁</m:t>
                        </m:r>
                        <m:r>
                          <a:rPr lang="en-US" sz="2000" i="1">
                            <a:latin typeface="Cambria Math" panose="02040503050406030204" pitchFamily="18" charset="0"/>
                          </a:rPr>
                          <m:t>−1</m:t>
                        </m:r>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𝜒</m:t>
                            </m:r>
                          </m:e>
                          <m:sub>
                            <m:r>
                              <a:rPr lang="en-US" sz="2000" i="1">
                                <a:latin typeface="Cambria Math" panose="02040503050406030204" pitchFamily="18" charset="0"/>
                              </a:rPr>
                              <m:t>𝑙</m:t>
                            </m:r>
                          </m:sub>
                        </m:sSub>
                      </m:e>
                    </m:nary>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𝑗𝑙</m:t>
                            </m:r>
                            <m:r>
                              <a:rPr lang="en-US" sz="2000" b="0" i="1" smtClean="0">
                                <a:latin typeface="Cambria Math" panose="02040503050406030204" pitchFamily="18" charset="0"/>
                                <a:ea typeface="Cambria Math" panose="02040503050406030204" pitchFamily="18" charset="0"/>
                              </a:rPr>
                              <m:t>𝜋</m:t>
                            </m:r>
                          </m:num>
                          <m:den>
                            <m:r>
                              <a:rPr lang="en-US" sz="2000" b="0" i="1" smtClean="0">
                                <a:latin typeface="Cambria Math" panose="02040503050406030204" pitchFamily="18" charset="0"/>
                              </a:rPr>
                              <m:t>2</m:t>
                            </m:r>
                            <m:r>
                              <a:rPr lang="en-US" sz="2000" b="0" i="1" smtClean="0">
                                <a:latin typeface="Cambria Math" panose="02040503050406030204" pitchFamily="18" charset="0"/>
                              </a:rPr>
                              <m:t>𝑁</m:t>
                            </m:r>
                            <m:r>
                              <a:rPr lang="en-US" sz="2000" b="0" i="1" smtClean="0">
                                <a:latin typeface="Cambria Math" panose="02040503050406030204" pitchFamily="18" charset="0"/>
                              </a:rPr>
                              <m:t>+2</m:t>
                            </m:r>
                          </m:den>
                        </m:f>
                      </m:e>
                    </m:func>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𝑙</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3</m:t>
                        </m:r>
                        <m:r>
                          <a:rPr lang="en-US" sz="2000" i="1">
                            <a:latin typeface="Cambria Math" panose="02040503050406030204" pitchFamily="18" charset="0"/>
                          </a:rPr>
                          <m:t>…</m:t>
                        </m:r>
                      </m:sub>
                      <m:sup>
                        <m:r>
                          <a:rPr lang="en-US" sz="2000" i="1">
                            <a:latin typeface="Cambria Math" panose="02040503050406030204" pitchFamily="18" charset="0"/>
                          </a:rPr>
                          <m:t>𝑁</m:t>
                        </m:r>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𝜒</m:t>
                            </m:r>
                          </m:e>
                          <m:sub>
                            <m:r>
                              <a:rPr lang="en-US" sz="2000" i="1">
                                <a:latin typeface="Cambria Math" panose="02040503050406030204" pitchFamily="18" charset="0"/>
                              </a:rPr>
                              <m:t>𝑙</m:t>
                            </m:r>
                          </m:sub>
                        </m:sSub>
                      </m:e>
                    </m:nary>
                    <m:d>
                      <m:dPr>
                        <m:ctrlPr>
                          <a:rPr lang="en-US" sz="2000" i="1">
                            <a:latin typeface="Cambria Math" panose="02040503050406030204" pitchFamily="18" charset="0"/>
                          </a:rPr>
                        </m:ctrlPr>
                      </m:dPr>
                      <m:e>
                        <m:r>
                          <a:rPr lang="en-US" sz="2000" i="1">
                            <a:latin typeface="Cambria Math" panose="02040503050406030204" pitchFamily="18" charset="0"/>
                          </a:rPr>
                          <m:t>𝑡</m:t>
                        </m:r>
                      </m:e>
                    </m:d>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sin</m:t>
                        </m:r>
                      </m:fName>
                      <m:e>
                        <m:f>
                          <m:fPr>
                            <m:ctrlPr>
                              <a:rPr lang="en-US" sz="2000" i="1">
                                <a:latin typeface="Cambria Math" panose="02040503050406030204" pitchFamily="18" charset="0"/>
                              </a:rPr>
                            </m:ctrlPr>
                          </m:fPr>
                          <m:num>
                            <m:r>
                              <a:rPr lang="en-US" sz="2000" i="1">
                                <a:latin typeface="Cambria Math" panose="02040503050406030204" pitchFamily="18" charset="0"/>
                              </a:rPr>
                              <m:t>𝑗𝑙</m:t>
                            </m:r>
                            <m:r>
                              <a:rPr lang="en-US" sz="2000" i="1">
                                <a:latin typeface="Cambria Math" panose="02040503050406030204" pitchFamily="18" charset="0"/>
                                <a:ea typeface="Cambria Math" panose="02040503050406030204" pitchFamily="18" charset="0"/>
                              </a:rPr>
                              <m:t>𝜋</m:t>
                            </m:r>
                          </m:num>
                          <m:den>
                            <m:r>
                              <a:rPr lang="en-US" sz="2000" i="1">
                                <a:latin typeface="Cambria Math" panose="02040503050406030204" pitchFamily="18" charset="0"/>
                              </a:rPr>
                              <m:t>2</m:t>
                            </m:r>
                            <m:r>
                              <a:rPr lang="en-US" sz="2000" i="1">
                                <a:latin typeface="Cambria Math" panose="02040503050406030204" pitchFamily="18" charset="0"/>
                              </a:rPr>
                              <m:t>𝑁</m:t>
                            </m:r>
                            <m:r>
                              <a:rPr lang="en-US" sz="2000" i="1">
                                <a:latin typeface="Cambria Math" panose="02040503050406030204" pitchFamily="18" charset="0"/>
                              </a:rPr>
                              <m:t>+2</m:t>
                            </m:r>
                          </m:den>
                        </m:f>
                      </m:e>
                    </m:func>
                  </m:oMath>
                </a14:m>
                <a:r>
                  <a:rPr lang="en-US" sz="2000" dirty="0">
                    <a:latin typeface="Times New Roman" panose="02020603050405020304" pitchFamily="18" charset="0"/>
                    <a:cs typeface="Times New Roman" panose="02020603050405020304" pitchFamily="18" charset="0"/>
                  </a:rPr>
                  <a:t>, new collective modes </a:t>
                </a:r>
                <a14:m>
                  <m:oMath xmlns:m="http://schemas.openxmlformats.org/officeDocument/2006/math">
                    <m:sSub>
                      <m:sSubPr>
                        <m:ctrlPr>
                          <a:rPr lang="en-US" sz="2000" i="1">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𝜒</m:t>
                            </m:r>
                          </m:e>
                        </m:acc>
                      </m:e>
                      <m:sub>
                        <m:r>
                          <a:rPr lang="en-US" sz="2000" i="1">
                            <a:latin typeface="Cambria Math" panose="02040503050406030204" pitchFamily="18" charset="0"/>
                          </a:rPr>
                          <m:t>𝑙</m:t>
                        </m:r>
                      </m:sub>
                    </m:sSub>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𝑙</m:t>
                        </m:r>
                      </m:sub>
                      <m:sup>
                        <m:r>
                          <a:rPr lang="en-US" sz="2000" b="0" i="1" smtClean="0">
                            <a:latin typeface="Cambria Math" panose="02040503050406030204" pitchFamily="18" charset="0"/>
                          </a:rPr>
                          <m:t>2</m:t>
                        </m:r>
                      </m:sup>
                    </m:sSubSup>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𝜒</m:t>
                        </m:r>
                      </m:e>
                      <m:sub>
                        <m:r>
                          <a:rPr lang="en-US" sz="2000" i="1">
                            <a:latin typeface="Cambria Math" panose="02040503050406030204" pitchFamily="18" charset="0"/>
                          </a:rPr>
                          <m:t>𝑙</m:t>
                        </m:r>
                      </m:sub>
                    </m:sSub>
                  </m:oMath>
                </a14:m>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Total </a:t>
                </a:r>
                <a14:m>
                  <m:oMath xmlns:m="http://schemas.openxmlformats.org/officeDocument/2006/math">
                    <m:r>
                      <a:rPr lang="en-US" sz="2000" b="0" i="1" smtClean="0">
                        <a:latin typeface="Cambria Math" panose="02040503050406030204" pitchFamily="18" charset="0"/>
                      </a:rPr>
                      <m:t>𝐸</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𝑚</m:t>
                    </m:r>
                    <m:nary>
                      <m:naryPr>
                        <m:chr m:val="∑"/>
                        <m:ctrlPr>
                          <a:rPr lang="en-US" sz="2000" i="1">
                            <a:latin typeface="Cambria Math" panose="02040503050406030204" pitchFamily="18" charset="0"/>
                          </a:rPr>
                        </m:ctrlPr>
                      </m:naryPr>
                      <m:sub>
                        <m:r>
                          <a:rPr lang="en-US" sz="2000" b="0" i="1" smtClean="0">
                            <a:latin typeface="Cambria Math" panose="02040503050406030204" pitchFamily="18" charset="0"/>
                          </a:rPr>
                          <m:t>𝑗</m:t>
                        </m:r>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𝑁</m:t>
                        </m:r>
                      </m:sub>
                      <m:sup>
                        <m:r>
                          <a:rPr lang="en-US" sz="2000" i="1">
                            <a:latin typeface="Cambria Math" panose="02040503050406030204" pitchFamily="18" charset="0"/>
                          </a:rPr>
                          <m:t>𝑁</m:t>
                        </m:r>
                      </m:sup>
                      <m:e>
                        <m:sSubSup>
                          <m:sSubSupPr>
                            <m:ctrlPr>
                              <a:rPr lang="en-US" sz="2000" i="1" smtClean="0">
                                <a:latin typeface="Cambria Math" panose="02040503050406030204" pitchFamily="18" charset="0"/>
                              </a:rPr>
                            </m:ctrlPr>
                          </m:sSubSupPr>
                          <m:e>
                            <m:acc>
                              <m:accPr>
                                <m:chr m:val="̇"/>
                                <m:ctrlPr>
                                  <a:rPr lang="en-US" sz="2000" b="0" i="1" smtClean="0">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𝜉</m:t>
                                </m:r>
                              </m:e>
                            </m:acc>
                          </m:e>
                          <m:sub>
                            <m:r>
                              <a:rPr lang="en-US" sz="2000" b="0" i="1" smtClean="0">
                                <a:latin typeface="Cambria Math" panose="02040503050406030204" pitchFamily="18" charset="0"/>
                              </a:rPr>
                              <m:t>𝑗</m:t>
                            </m:r>
                          </m:sub>
                          <m:sup>
                            <m:r>
                              <a:rPr lang="en-US" sz="2000" b="0" i="1" smtClean="0">
                                <a:latin typeface="Cambria Math" panose="02040503050406030204" pitchFamily="18" charset="0"/>
                              </a:rPr>
                              <m:t>2</m:t>
                            </m:r>
                          </m:sup>
                        </m:sSubSup>
                      </m:e>
                    </m:nary>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r>
                      <a:rPr lang="en-US" sz="2000" i="1">
                        <a:latin typeface="Cambria Math" panose="02040503050406030204" pitchFamily="18" charset="0"/>
                      </a:rPr>
                      <m:t>𝑚</m:t>
                    </m:r>
                    <m:sSubSup>
                      <m:sSubSupPr>
                        <m:ctrlPr>
                          <a:rPr lang="en-US" sz="2000" i="1" smtClean="0">
                            <a:latin typeface="Cambria Math" panose="02040503050406030204" pitchFamily="18" charset="0"/>
                          </a:rPr>
                        </m:ctrlPr>
                      </m:sSubSup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𝐷</m:t>
                        </m:r>
                      </m:sub>
                      <m:sup>
                        <m:r>
                          <a:rPr lang="en-US" sz="2000" b="0" i="1" smtClean="0">
                            <a:latin typeface="Cambria Math" panose="02040503050406030204" pitchFamily="18" charset="0"/>
                          </a:rPr>
                          <m:t>2</m:t>
                        </m:r>
                      </m:sup>
                    </m:sSubSup>
                    <m:nary>
                      <m:naryPr>
                        <m:chr m:val="∑"/>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1">
                            <a:latin typeface="Cambria Math" panose="02040503050406030204" pitchFamily="18" charset="0"/>
                          </a:rPr>
                          <m:t>=−</m:t>
                        </m:r>
                        <m:r>
                          <a:rPr lang="en-US" sz="2000" i="1">
                            <a:latin typeface="Cambria Math" panose="02040503050406030204" pitchFamily="18" charset="0"/>
                          </a:rPr>
                          <m:t>𝑁</m:t>
                        </m:r>
                      </m:sub>
                      <m:sup>
                        <m:r>
                          <a:rPr lang="en-US" sz="2000" i="1">
                            <a:latin typeface="Cambria Math" panose="02040503050406030204" pitchFamily="18" charset="0"/>
                          </a:rPr>
                          <m:t>𝑁</m:t>
                        </m:r>
                        <m:r>
                          <a:rPr lang="en-US" sz="2000" b="0" i="1" smtClean="0">
                            <a:latin typeface="Cambria Math" panose="02040503050406030204" pitchFamily="18" charset="0"/>
                          </a:rPr>
                          <m:t>−2</m:t>
                        </m:r>
                      </m:sup>
                      <m:e>
                        <m:sSup>
                          <m:sSupPr>
                            <m:ctrlPr>
                              <a:rPr lang="en-US" sz="2000" i="1" smtClean="0">
                                <a:latin typeface="Cambria Math" panose="02040503050406030204" pitchFamily="18" charset="0"/>
                              </a:rPr>
                            </m:ctrlPr>
                          </m:sSupPr>
                          <m:e>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𝜉</m:t>
                                    </m:r>
                                  </m:e>
                                  <m:sub>
                                    <m:r>
                                      <a:rPr lang="en-US" sz="2000" i="1">
                                        <a:latin typeface="Cambria Math" panose="02040503050406030204" pitchFamily="18" charset="0"/>
                                      </a:rPr>
                                      <m:t>𝑗</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𝜉</m:t>
                                    </m:r>
                                  </m:e>
                                  <m:sub>
                                    <m:r>
                                      <a:rPr lang="en-US" sz="2000" i="1">
                                        <a:latin typeface="Cambria Math" panose="02040503050406030204" pitchFamily="18" charset="0"/>
                                      </a:rPr>
                                      <m:t>𝑗</m:t>
                                    </m:r>
                                  </m:sub>
                                </m:sSub>
                              </m:e>
                            </m:d>
                          </m:e>
                          <m:sup>
                            <m:r>
                              <a:rPr lang="en-US" sz="2000" b="0" i="1" smtClean="0">
                                <a:latin typeface="Cambria Math" panose="02040503050406030204" pitchFamily="18" charset="0"/>
                              </a:rPr>
                              <m:t>2</m:t>
                            </m:r>
                          </m:sup>
                        </m:sSup>
                      </m:e>
                    </m:nary>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𝑀</m:t>
                        </m:r>
                      </m:num>
                      <m:den>
                        <m:r>
                          <a:rPr lang="en-US" sz="2000" b="0" i="1" smtClean="0">
                            <a:latin typeface="Cambria Math" panose="02040503050406030204" pitchFamily="18" charset="0"/>
                          </a:rPr>
                          <m:t>4</m:t>
                        </m:r>
                      </m:den>
                    </m:f>
                    <m:nary>
                      <m:naryPr>
                        <m:chr m:val="∑"/>
                        <m:ctrlPr>
                          <a:rPr lang="en-US" sz="2000" i="1">
                            <a:latin typeface="Cambria Math" panose="02040503050406030204" pitchFamily="18" charset="0"/>
                          </a:rPr>
                        </m:ctrlPr>
                      </m:naryPr>
                      <m:sub>
                        <m:r>
                          <a:rPr lang="en-US" sz="2000" i="1">
                            <a:latin typeface="Cambria Math" panose="02040503050406030204" pitchFamily="18" charset="0"/>
                          </a:rPr>
                          <m:t>𝑙</m:t>
                        </m:r>
                        <m:r>
                          <a:rPr lang="en-US" sz="2000" i="1">
                            <a:latin typeface="Cambria Math" panose="02040503050406030204" pitchFamily="18" charset="0"/>
                          </a:rPr>
                          <m:t>=0</m:t>
                        </m:r>
                      </m:sub>
                      <m:sup>
                        <m:r>
                          <a:rPr lang="en-US" sz="2000" i="1">
                            <a:latin typeface="Cambria Math" panose="02040503050406030204" pitchFamily="18" charset="0"/>
                          </a:rPr>
                          <m:t>𝑁</m:t>
                        </m:r>
                      </m:sup>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smtClean="0">
                                        <a:latin typeface="Cambria Math" panose="02040503050406030204" pitchFamily="18" charset="0"/>
                                        <a:ea typeface="Cambria Math" panose="02040503050406030204" pitchFamily="18" charset="0"/>
                                      </a:rPr>
                                      <m:t>𝜒</m:t>
                                    </m:r>
                                  </m:e>
                                </m:acc>
                              </m:e>
                              <m:sub>
                                <m:r>
                                  <a:rPr lang="en-US" sz="2000" i="1">
                                    <a:latin typeface="Cambria Math" panose="02040503050406030204" pitchFamily="18" charset="0"/>
                                  </a:rPr>
                                  <m:t>𝑗</m:t>
                                </m:r>
                              </m:sub>
                              <m:sup>
                                <m:r>
                                  <a:rPr lang="en-US" sz="2000" i="1">
                                    <a:latin typeface="Cambria Math" panose="02040503050406030204" pitchFamily="18" charset="0"/>
                                  </a:rPr>
                                  <m:t>2</m:t>
                                </m:r>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𝜔</m:t>
                                </m:r>
                              </m:e>
                              <m:sub>
                                <m:r>
                                  <a:rPr lang="en-US" sz="2000" i="1">
                                    <a:latin typeface="Cambria Math" panose="02040503050406030204" pitchFamily="18" charset="0"/>
                                  </a:rPr>
                                  <m:t>𝑙</m:t>
                                </m:r>
                              </m:sub>
                              <m:sup>
                                <m:r>
                                  <a:rPr lang="en-US" sz="2000" i="1">
                                    <a:latin typeface="Cambria Math" panose="02040503050406030204" pitchFamily="18" charset="0"/>
                                  </a:rPr>
                                  <m:t>2</m:t>
                                </m:r>
                              </m:sup>
                            </m:sSubSup>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𝜒</m:t>
                                </m:r>
                              </m:e>
                              <m:sub>
                                <m:r>
                                  <a:rPr lang="en-US" sz="2000" i="1">
                                    <a:latin typeface="Cambria Math" panose="02040503050406030204" pitchFamily="18" charset="0"/>
                                  </a:rPr>
                                  <m:t>𝑙</m:t>
                                </m:r>
                              </m:sub>
                              <m:sup>
                                <m:r>
                                  <a:rPr lang="en-US" sz="2000" i="1">
                                    <a:latin typeface="Cambria Math" panose="02040503050406030204" pitchFamily="18" charset="0"/>
                                  </a:rPr>
                                  <m:t>2</m:t>
                                </m:r>
                              </m:sup>
                            </m:sSubSup>
                          </m:e>
                        </m:d>
                      </m:e>
                    </m:nary>
                  </m:oMath>
                </a14:m>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569912"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Collective oscillators with mass </a:t>
                </a:r>
                <a14:m>
                  <m:oMath xmlns:m="http://schemas.openxmlformats.org/officeDocument/2006/math">
                    <m:r>
                      <a:rPr lang="en-US" sz="2000" b="0" i="1" smtClean="0">
                        <a:latin typeface="Cambria Math" panose="02040503050406030204" pitchFamily="18" charset="0"/>
                      </a:rPr>
                      <m:t>𝑀</m:t>
                    </m:r>
                    <m:r>
                      <a:rPr lang="en-US" sz="2000" b="0" i="1" smtClean="0">
                        <a:latin typeface="Cambria Math" panose="02040503050406030204" pitchFamily="18" charset="0"/>
                      </a:rPr>
                      <m:t>/2</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AF44DBEC-599F-4399-8597-922DBF162AB7}"/>
                  </a:ext>
                </a:extLst>
              </p:cNvPr>
              <p:cNvSpPr txBox="1">
                <a:spLocks noRot="1" noChangeAspect="1" noMove="1" noResize="1" noEditPoints="1" noAdjustHandles="1" noChangeArrowheads="1" noChangeShapeType="1" noTextEdit="1"/>
              </p:cNvSpPr>
              <p:nvPr/>
            </p:nvSpPr>
            <p:spPr>
              <a:xfrm>
                <a:off x="917356" y="2439852"/>
                <a:ext cx="10436444" cy="3814955"/>
              </a:xfrm>
              <a:prstGeom prst="rect">
                <a:avLst/>
              </a:prstGeom>
              <a:blipFill>
                <a:blip r:embed="rId6"/>
                <a:stretch>
                  <a:fillRect t="-799" b="-191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868CEE4-A770-4A06-934B-E29BE4DEE3CC}"/>
              </a:ext>
            </a:extLst>
          </p:cNvPr>
          <p:cNvSpPr>
            <a:spLocks noGrp="1"/>
          </p:cNvSpPr>
          <p:nvPr>
            <p:ph type="sldNum" sz="quarter" idx="12"/>
          </p:nvPr>
        </p:nvSpPr>
        <p:spPr/>
        <p:txBody>
          <a:bodyPr/>
          <a:lstStyle/>
          <a:p>
            <a:fld id="{0067D5D4-6F2E-49F1-95CA-E92BF4E0B552}" type="slidenum">
              <a:rPr lang="en-US" smtClean="0"/>
              <a:t>17</a:t>
            </a:fld>
            <a:endParaRPr lang="en-US"/>
          </a:p>
        </p:txBody>
      </p:sp>
      <p:sp>
        <p:nvSpPr>
          <p:cNvPr id="11" name="TextBox 10">
            <a:extLst>
              <a:ext uri="{FF2B5EF4-FFF2-40B4-BE49-F238E27FC236}">
                <a16:creationId xmlns:a16="http://schemas.microsoft.com/office/drawing/2014/main" id="{E1059B07-757B-4286-ACA4-FA9DFAD7ABA1}"/>
              </a:ext>
            </a:extLst>
          </p:cNvPr>
          <p:cNvSpPr txBox="1"/>
          <p:nvPr/>
        </p:nvSpPr>
        <p:spPr>
          <a:xfrm>
            <a:off x="0" y="6169580"/>
            <a:ext cx="12766833" cy="738664"/>
          </a:xfrm>
          <a:prstGeom prst="rect">
            <a:avLst/>
          </a:prstGeom>
          <a:noFill/>
        </p:spPr>
        <p:txBody>
          <a:bodyPr wrap="square">
            <a:spAutoFit/>
          </a:bodyPr>
          <a:lstStyle/>
          <a:p>
            <a:pPr marL="285750" indent="-285750">
              <a:buFont typeface="Wingdings" panose="05000000000000000000" pitchFamily="2" charset="2"/>
              <a:buChar char="q"/>
            </a:pPr>
            <a:r>
              <a:rPr lang="en-US" sz="1400" dirty="0" err="1">
                <a:latin typeface="+mj-lt"/>
              </a:rPr>
              <a:t>Grishchuk</a:t>
            </a:r>
            <a:r>
              <a:rPr lang="en-US" sz="1400" dirty="0">
                <a:latin typeface="+mj-lt"/>
              </a:rPr>
              <a:t>, L. P. (1992). Quantum mechanics of a solid-state bar gravitational antenna. Physical Review D, 45(8), 2601.</a:t>
            </a:r>
          </a:p>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pPr marL="285750" indent="-285750">
              <a:buFont typeface="Wingdings" panose="05000000000000000000" pitchFamily="2" charset="2"/>
              <a:buChar char="q"/>
            </a:pPr>
            <a:r>
              <a:rPr lang="en-US" sz="1400" dirty="0">
                <a:latin typeface="+mj-lt"/>
              </a:rPr>
              <a:t>Nature Communications 15, 7229 (2024)`</a:t>
            </a:r>
          </a:p>
        </p:txBody>
      </p:sp>
    </p:spTree>
    <p:extLst>
      <p:ext uri="{BB962C8B-B14F-4D97-AF65-F5344CB8AC3E}">
        <p14:creationId xmlns:p14="http://schemas.microsoft.com/office/powerpoint/2010/main" val="940185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iobium Bar">
            <a:extLst>
              <a:ext uri="{FF2B5EF4-FFF2-40B4-BE49-F238E27FC236}">
                <a16:creationId xmlns:a16="http://schemas.microsoft.com/office/drawing/2014/main" id="{01C4EE2A-2507-4E19-9EC9-F431A1FBF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297" y="1144669"/>
            <a:ext cx="1972392" cy="19723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617D132-9F7D-49E7-A99E-8EA5E459448D}"/>
              </a:ext>
            </a:extLst>
          </p:cNvPr>
          <p:cNvSpPr txBox="1">
            <a:spLocks/>
          </p:cNvSpPr>
          <p:nvPr/>
        </p:nvSpPr>
        <p:spPr>
          <a:xfrm>
            <a:off x="1113297" y="688633"/>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macroscopic interaction</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BBE5279-566F-498E-8D24-B75D5F4CE968}"/>
              </a:ext>
            </a:extLst>
          </p:cNvPr>
          <p:cNvPicPr>
            <a:picLocks noChangeAspect="1"/>
          </p:cNvPicPr>
          <p:nvPr/>
        </p:nvPicPr>
        <p:blipFill>
          <a:blip r:embed="rId5"/>
          <a:stretch>
            <a:fillRect/>
          </a:stretch>
        </p:blipFill>
        <p:spPr>
          <a:xfrm>
            <a:off x="4225158" y="1635407"/>
            <a:ext cx="7072919" cy="844247"/>
          </a:xfrm>
          <a:prstGeom prst="rect">
            <a:avLst/>
          </a:prstGeom>
        </p:spPr>
      </p:pic>
      <p:sp>
        <p:nvSpPr>
          <p:cNvPr id="2" name="Arrow: Right 1">
            <a:extLst>
              <a:ext uri="{FF2B5EF4-FFF2-40B4-BE49-F238E27FC236}">
                <a16:creationId xmlns:a16="http://schemas.microsoft.com/office/drawing/2014/main" id="{14471441-2B8C-4CCF-AD59-AAD3477C4A4C}"/>
              </a:ext>
            </a:extLst>
          </p:cNvPr>
          <p:cNvSpPr/>
          <p:nvPr/>
        </p:nvSpPr>
        <p:spPr>
          <a:xfrm>
            <a:off x="3498349" y="1956264"/>
            <a:ext cx="441702" cy="33321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F2606DD-7D01-4883-809E-8299BF32B4C1}"/>
                  </a:ext>
                </a:extLst>
              </p:cNvPr>
              <p:cNvSpPr txBox="1"/>
              <p:nvPr/>
            </p:nvSpPr>
            <p:spPr>
              <a:xfrm>
                <a:off x="846297" y="3030132"/>
                <a:ext cx="10703443" cy="942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𝐻</m:t>
                          </m:r>
                        </m:e>
                        <m:sub>
                          <m:r>
                            <a:rPr lang="en-US" sz="2000" b="0" i="1" smtClean="0">
                              <a:solidFill>
                                <a:schemeClr val="tx1">
                                  <a:lumMod val="75000"/>
                                  <a:lumOff val="25000"/>
                                </a:schemeClr>
                              </a:solidFill>
                              <a:latin typeface="Cambria Math" panose="02040503050406030204" pitchFamily="18" charset="0"/>
                            </a:rPr>
                            <m:t>𝑖𝑛𝑡</m:t>
                          </m:r>
                        </m:sub>
                      </m:sSub>
                      <m:r>
                        <a:rPr lang="en-US" sz="200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rPr>
                        <m:t>−</m:t>
                      </m:r>
                      <m:f>
                        <m:fPr>
                          <m:ctrlPr>
                            <a:rPr lang="en-US" sz="2000" i="1" smtClean="0">
                              <a:solidFill>
                                <a:schemeClr val="tx1">
                                  <a:lumMod val="75000"/>
                                  <a:lumOff val="25000"/>
                                </a:schemeClr>
                              </a:solidFill>
                              <a:latin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rPr>
                            <m:t>1</m:t>
                          </m:r>
                        </m:num>
                        <m:den>
                          <m:r>
                            <a:rPr lang="en-US" sz="2000" b="0" i="1" smtClean="0">
                              <a:solidFill>
                                <a:schemeClr val="tx1">
                                  <a:lumMod val="75000"/>
                                  <a:lumOff val="25000"/>
                                </a:schemeClr>
                              </a:solidFill>
                              <a:latin typeface="Cambria Math" panose="02040503050406030204" pitchFamily="18" charset="0"/>
                            </a:rPr>
                            <m:t>2</m:t>
                          </m:r>
                        </m:den>
                      </m:f>
                      <m:sSub>
                        <m:sSubPr>
                          <m:ctrlPr>
                            <a:rPr lang="en-US" sz="200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h</m:t>
                          </m:r>
                        </m:e>
                        <m:sub>
                          <m: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t>𝜇𝜈</m:t>
                          </m:r>
                        </m:sub>
                      </m:sSub>
                      <m:sSup>
                        <m:sSupPr>
                          <m:ctrlPr>
                            <a:rPr lang="en-US" sz="2000" i="1" smtClean="0">
                              <a:solidFill>
                                <a:schemeClr val="tx1">
                                  <a:lumMod val="75000"/>
                                  <a:lumOff val="25000"/>
                                </a:schemeClr>
                              </a:solidFill>
                              <a:latin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rPr>
                            <m:t>𝑇</m:t>
                          </m:r>
                        </m:e>
                        <m:sup>
                          <m: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t>𝜇𝜈</m:t>
                          </m:r>
                        </m:sup>
                      </m:s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𝑚</m:t>
                      </m:r>
                      <m:nary>
                        <m:naryPr>
                          <m:chr m:val="∑"/>
                          <m:supHide m:val="on"/>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𝑛</m:t>
                          </m:r>
                        </m:sub>
                        <m:sup/>
                        <m:e>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m:t>
                              </m:r>
                            </m:num>
                            <m:den>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4</m:t>
                              </m:r>
                            </m:den>
                          </m:f>
                          <m:sSub>
                            <m:sSubPr>
                              <m:ctrlPr>
                                <a:rPr lang="en-US" sz="2000" i="1" smtClean="0">
                                  <a:latin typeface="Cambria Math" panose="02040503050406030204" pitchFamily="18" charset="0"/>
                                  <a:ea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h</m:t>
                                  </m:r>
                                </m:e>
                              </m:acc>
                            </m:e>
                            <m:sub>
                              <m:r>
                                <a:rPr lang="en-US" sz="2000" i="1">
                                  <a:latin typeface="Cambria Math" panose="02040503050406030204" pitchFamily="18" charset="0"/>
                                  <a:ea typeface="Cambria Math" panose="02040503050406030204" pitchFamily="18" charset="0"/>
                                </a:rPr>
                                <m:t>𝑥𝑥</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sSub>
                            <m:sSub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𝑥</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𝑛</m:t>
                              </m:r>
                            </m:sub>
                          </m:s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𝜉</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𝑛</m:t>
                              </m:r>
                            </m:sub>
                          </m:sSub>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e>
                      </m:nary>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𝑀𝐿</m:t>
                          </m:r>
                          <m:sSub>
                            <m:sSubPr>
                              <m:ctrlPr>
                                <a:rPr lang="en-US" sz="2000" i="1" smtClean="0">
                                  <a:latin typeface="Cambria Math" panose="02040503050406030204" pitchFamily="18" charset="0"/>
                                  <a:ea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h</m:t>
                                  </m:r>
                                </m:e>
                              </m:acc>
                            </m:e>
                            <m:sub>
                              <m:r>
                                <a:rPr lang="en-US" sz="2000" i="1">
                                  <a:latin typeface="Cambria Math" panose="02040503050406030204" pitchFamily="18" charset="0"/>
                                  <a:ea typeface="Cambria Math" panose="02040503050406030204" pitchFamily="18" charset="0"/>
                                </a:rPr>
                                <m:t>𝑥𝑥</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num>
                        <m:den>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den>
                      </m:f>
                      <m:nary>
                        <m:naryPr>
                          <m:chr m:val="∑"/>
                          <m:supHide m:val="on"/>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𝑙</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=1,3,5..</m:t>
                          </m:r>
                        </m:sub>
                        <m:sup/>
                        <m:e>
                          <m:sSub>
                            <m:sSub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m:t>
                                          </m:r>
                                        </m:e>
                                      </m:d>
                                    </m:e>
                                    <m:sup>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𝑙</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m:t>
                                          </m:r>
                                        </m:num>
                                        <m:den>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den>
                                      </m:f>
                                    </m:sup>
                                  </m:sSup>
                                </m:num>
                                <m:den>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den>
                              </m:f>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𝜒</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𝑙</m:t>
                              </m:r>
                            </m:sub>
                          </m:s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e>
                      </m:nary>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𝑀</m:t>
                          </m:r>
                          <m:sSub>
                            <m:sSubPr>
                              <m:ctrlPr>
                                <a:rPr lang="en-US" sz="2000" i="1" smtClean="0">
                                  <a:latin typeface="Cambria Math" panose="02040503050406030204" pitchFamily="18" charset="0"/>
                                  <a:ea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h</m:t>
                                  </m:r>
                                </m:e>
                              </m:acc>
                            </m:e>
                            <m:sub>
                              <m:r>
                                <a:rPr lang="en-US" sz="2000" i="1">
                                  <a:latin typeface="Cambria Math" panose="02040503050406030204" pitchFamily="18" charset="0"/>
                                  <a:ea typeface="Cambria Math" panose="02040503050406030204" pitchFamily="18" charset="0"/>
                                </a:rPr>
                                <m:t>𝑥𝑥</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num>
                        <m:den>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8</m:t>
                          </m:r>
                        </m:den>
                      </m:f>
                      <m:nary>
                        <m:naryPr>
                          <m:chr m:val="∑"/>
                          <m:supHide m:val="on"/>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e>
                          <m:sSubSup>
                            <m:sSub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𝜒</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e>
                      </m:nary>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2000" dirty="0">
                  <a:solidFill>
                    <a:schemeClr val="tx1">
                      <a:lumMod val="75000"/>
                      <a:lumOff val="25000"/>
                    </a:schemeClr>
                  </a:solidFill>
                </a:endParaRPr>
              </a:p>
            </p:txBody>
          </p:sp>
        </mc:Choice>
        <mc:Fallback xmlns="">
          <p:sp>
            <p:nvSpPr>
              <p:cNvPr id="14" name="TextBox 13">
                <a:extLst>
                  <a:ext uri="{FF2B5EF4-FFF2-40B4-BE49-F238E27FC236}">
                    <a16:creationId xmlns:a16="http://schemas.microsoft.com/office/drawing/2014/main" id="{FF2606DD-7D01-4883-809E-8299BF32B4C1}"/>
                  </a:ext>
                </a:extLst>
              </p:cNvPr>
              <p:cNvSpPr txBox="1">
                <a:spLocks noRot="1" noChangeAspect="1" noMove="1" noResize="1" noEditPoints="1" noAdjustHandles="1" noChangeArrowheads="1" noChangeShapeType="1" noTextEdit="1"/>
              </p:cNvSpPr>
              <p:nvPr/>
            </p:nvSpPr>
            <p:spPr>
              <a:xfrm>
                <a:off x="846297" y="3030132"/>
                <a:ext cx="10703443" cy="942374"/>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A9C8ACD-5562-4868-9740-224BD3216A11}"/>
              </a:ext>
            </a:extLst>
          </p:cNvPr>
          <p:cNvSpPr txBox="1"/>
          <p:nvPr/>
        </p:nvSpPr>
        <p:spPr>
          <a:xfrm>
            <a:off x="330218" y="5150248"/>
            <a:ext cx="11840031" cy="400110"/>
          </a:xfrm>
          <a:prstGeom prst="rect">
            <a:avLst/>
          </a:prstGeom>
          <a:noFill/>
        </p:spPr>
        <p:txBody>
          <a:bodyPr wrap="square" rtlCol="0">
            <a:spAutoFit/>
          </a:bodyPr>
          <a:lstStyle/>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The leading coupling to GW increases with the mass of the bar Weber bar as well as length of the Weber bar.</a:t>
            </a:r>
          </a:p>
        </p:txBody>
      </p:sp>
      <p:sp>
        <p:nvSpPr>
          <p:cNvPr id="11" name="Rectangle 10">
            <a:extLst>
              <a:ext uri="{FF2B5EF4-FFF2-40B4-BE49-F238E27FC236}">
                <a16:creationId xmlns:a16="http://schemas.microsoft.com/office/drawing/2014/main" id="{8BB562BA-E35F-4F57-A5F9-A5B38FD80DCD}"/>
              </a:ext>
            </a:extLst>
          </p:cNvPr>
          <p:cNvSpPr/>
          <p:nvPr/>
        </p:nvSpPr>
        <p:spPr>
          <a:xfrm>
            <a:off x="330218" y="5035524"/>
            <a:ext cx="11531563" cy="629558"/>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467617-31E6-4585-BDA0-B9D09D948A12}"/>
              </a:ext>
            </a:extLst>
          </p:cNvPr>
          <p:cNvSpPr txBox="1"/>
          <p:nvPr/>
        </p:nvSpPr>
        <p:spPr>
          <a:xfrm>
            <a:off x="6383416" y="4022411"/>
            <a:ext cx="2344231" cy="400110"/>
          </a:xfrm>
          <a:prstGeom prst="rect">
            <a:avLst/>
          </a:prstGeom>
          <a:noFill/>
        </p:spPr>
        <p:txBody>
          <a:bodyPr wrap="none" rtlCol="0">
            <a:spAutoFit/>
          </a:bodyPr>
          <a:lstStyle/>
          <a:p>
            <a:r>
              <a:rPr lang="en-US" sz="2000" dirty="0">
                <a:solidFill>
                  <a:srgbClr val="0070C0"/>
                </a:solidFill>
              </a:rPr>
              <a:t>Leading contribution</a:t>
            </a:r>
          </a:p>
        </p:txBody>
      </p:sp>
      <p:sp>
        <p:nvSpPr>
          <p:cNvPr id="5" name="Slide Number Placeholder 4">
            <a:extLst>
              <a:ext uri="{FF2B5EF4-FFF2-40B4-BE49-F238E27FC236}">
                <a16:creationId xmlns:a16="http://schemas.microsoft.com/office/drawing/2014/main" id="{3792CE1D-D858-422E-872A-5DF3251D3734}"/>
              </a:ext>
            </a:extLst>
          </p:cNvPr>
          <p:cNvSpPr>
            <a:spLocks noGrp="1"/>
          </p:cNvSpPr>
          <p:nvPr>
            <p:ph type="sldNum" sz="quarter" idx="12"/>
          </p:nvPr>
        </p:nvSpPr>
        <p:spPr/>
        <p:txBody>
          <a:bodyPr/>
          <a:lstStyle/>
          <a:p>
            <a:fld id="{0067D5D4-6F2E-49F1-95CA-E92BF4E0B552}" type="slidenum">
              <a:rPr lang="en-US" smtClean="0"/>
              <a:t>18</a:t>
            </a:fld>
            <a:endParaRPr lang="en-US"/>
          </a:p>
        </p:txBody>
      </p:sp>
      <p:sp>
        <p:nvSpPr>
          <p:cNvPr id="15" name="TextBox 14">
            <a:extLst>
              <a:ext uri="{FF2B5EF4-FFF2-40B4-BE49-F238E27FC236}">
                <a16:creationId xmlns:a16="http://schemas.microsoft.com/office/drawing/2014/main" id="{318FFD45-7B75-4E2E-84D3-5A6407BAA003}"/>
              </a:ext>
            </a:extLst>
          </p:cNvPr>
          <p:cNvSpPr txBox="1"/>
          <p:nvPr/>
        </p:nvSpPr>
        <p:spPr>
          <a:xfrm>
            <a:off x="379828" y="6015478"/>
            <a:ext cx="12766833" cy="523220"/>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r>
              <a:rPr lang="en-US" sz="1400" dirty="0">
                <a:latin typeface="+mj-lt"/>
              </a:rPr>
              <a:t>Nature Communications 15, 7229 (2024)</a:t>
            </a:r>
          </a:p>
        </p:txBody>
      </p:sp>
      <p:sp>
        <p:nvSpPr>
          <p:cNvPr id="16" name="TextBox 15">
            <a:extLst>
              <a:ext uri="{FF2B5EF4-FFF2-40B4-BE49-F238E27FC236}">
                <a16:creationId xmlns:a16="http://schemas.microsoft.com/office/drawing/2014/main" id="{E81FB186-7BB4-4F3D-A5CD-887607854D3E}"/>
              </a:ext>
            </a:extLst>
          </p:cNvPr>
          <p:cNvSpPr txBox="1"/>
          <p:nvPr/>
        </p:nvSpPr>
        <p:spPr>
          <a:xfrm>
            <a:off x="8322365" y="4121274"/>
            <a:ext cx="3869635" cy="707886"/>
          </a:xfrm>
          <a:prstGeom prst="rect">
            <a:avLst/>
          </a:prstGeom>
          <a:noFill/>
        </p:spPr>
        <p:txBody>
          <a:bodyPr wrap="square">
            <a:spAutoFit/>
          </a:bodyPr>
          <a:lstStyle/>
          <a:p>
            <a:pPr algn="ctr"/>
            <a:r>
              <a:rPr lang="en-US" sz="2000" dirty="0">
                <a:solidFill>
                  <a:schemeClr val="accent6">
                    <a:lumMod val="50000"/>
                  </a:schemeClr>
                </a:solidFill>
              </a:rPr>
              <a:t>Sub-leading correction:</a:t>
            </a:r>
          </a:p>
          <a:p>
            <a:pPr algn="ctr"/>
            <a:r>
              <a:rPr lang="en-US" sz="2000" dirty="0">
                <a:solidFill>
                  <a:schemeClr val="accent6">
                    <a:lumMod val="50000"/>
                  </a:schemeClr>
                </a:solidFill>
              </a:rPr>
              <a:t>Weinberg-like effect on each atoms</a:t>
            </a:r>
          </a:p>
        </p:txBody>
      </p:sp>
    </p:spTree>
    <p:extLst>
      <p:ext uri="{BB962C8B-B14F-4D97-AF65-F5344CB8AC3E}">
        <p14:creationId xmlns:p14="http://schemas.microsoft.com/office/powerpoint/2010/main" val="2592323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080363" y="511677"/>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Rates for spontaneous and stimulated processes</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92CE1D-D858-422E-872A-5DF3251D3734}"/>
              </a:ext>
            </a:extLst>
          </p:cNvPr>
          <p:cNvSpPr>
            <a:spLocks noGrp="1"/>
          </p:cNvSpPr>
          <p:nvPr>
            <p:ph type="sldNum" sz="quarter" idx="12"/>
          </p:nvPr>
        </p:nvSpPr>
        <p:spPr/>
        <p:txBody>
          <a:bodyPr/>
          <a:lstStyle/>
          <a:p>
            <a:fld id="{0067D5D4-6F2E-49F1-95CA-E92BF4E0B552}" type="slidenum">
              <a:rPr lang="en-US" smtClean="0"/>
              <a:t>19</a:t>
            </a:fld>
            <a:endParaRPr lang="en-US"/>
          </a:p>
        </p:txBody>
      </p:sp>
      <p:sp>
        <p:nvSpPr>
          <p:cNvPr id="15" name="TextBox 14">
            <a:extLst>
              <a:ext uri="{FF2B5EF4-FFF2-40B4-BE49-F238E27FC236}">
                <a16:creationId xmlns:a16="http://schemas.microsoft.com/office/drawing/2014/main" id="{318FFD45-7B75-4E2E-84D3-5A6407BAA003}"/>
              </a:ext>
            </a:extLst>
          </p:cNvPr>
          <p:cNvSpPr txBox="1"/>
          <p:nvPr/>
        </p:nvSpPr>
        <p:spPr>
          <a:xfrm>
            <a:off x="126681" y="6387213"/>
            <a:ext cx="12766833" cy="523220"/>
          </a:xfrm>
          <a:prstGeom prst="rect">
            <a:avLst/>
          </a:prstGeom>
          <a:noFill/>
        </p:spPr>
        <p:txBody>
          <a:bodyPr wrap="square">
            <a:spAutoFit/>
          </a:bodyPr>
          <a:lstStyle/>
          <a:p>
            <a:pPr marL="285750" indent="-285750">
              <a:buFont typeface="Wingdings" panose="05000000000000000000" pitchFamily="2" charset="2"/>
              <a:buChar char="q"/>
            </a:pPr>
            <a:r>
              <a:rPr lang="en-US" sz="1400" dirty="0">
                <a:solidFill>
                  <a:schemeClr val="accent6">
                    <a:lumMod val="50000"/>
                  </a:schemeClr>
                </a:solidFill>
                <a:latin typeface="+mj-lt"/>
              </a:rPr>
              <a:t>Tobar, Germain*, Sreenath K. Manikandan*, Thomas </a:t>
            </a:r>
            <a:r>
              <a:rPr lang="en-US" sz="1400" dirty="0" err="1">
                <a:solidFill>
                  <a:schemeClr val="accent6">
                    <a:lumMod val="50000"/>
                  </a:schemeClr>
                </a:solidFill>
                <a:latin typeface="+mj-lt"/>
              </a:rPr>
              <a:t>Beitel</a:t>
            </a:r>
            <a:r>
              <a:rPr lang="en-US" sz="1400" dirty="0">
                <a:solidFill>
                  <a:schemeClr val="accent6">
                    <a:lumMod val="50000"/>
                  </a:schemeClr>
                </a:solidFill>
                <a:latin typeface="+mj-lt"/>
              </a:rPr>
              <a:t>, and Igor </a:t>
            </a:r>
            <a:r>
              <a:rPr lang="en-US" sz="1400" dirty="0" err="1">
                <a:solidFill>
                  <a:schemeClr val="accent6">
                    <a:lumMod val="50000"/>
                  </a:schemeClr>
                </a:solidFill>
                <a:latin typeface="+mj-lt"/>
              </a:rPr>
              <a:t>Pikovski</a:t>
            </a:r>
            <a:r>
              <a:rPr lang="en-US" sz="1400" dirty="0">
                <a:solidFill>
                  <a:schemeClr val="accent6">
                    <a:lumMod val="50000"/>
                  </a:schemeClr>
                </a:solidFill>
                <a:latin typeface="+mj-lt"/>
              </a:rPr>
              <a:t>. "Detecting single gravitons with quantum sensing." </a:t>
            </a:r>
          </a:p>
          <a:p>
            <a:r>
              <a:rPr lang="en-US" sz="1400" dirty="0">
                <a:solidFill>
                  <a:schemeClr val="accent6">
                    <a:lumMod val="50000"/>
                  </a:schemeClr>
                </a:solidFill>
                <a:latin typeface="+mj-lt"/>
              </a:rPr>
              <a:t>Nature Communications 15, 7229 (2024)</a:t>
            </a:r>
          </a:p>
        </p:txBody>
      </p:sp>
      <p:sp>
        <p:nvSpPr>
          <p:cNvPr id="6" name="Rectangle 5">
            <a:extLst>
              <a:ext uri="{FF2B5EF4-FFF2-40B4-BE49-F238E27FC236}">
                <a16:creationId xmlns:a16="http://schemas.microsoft.com/office/drawing/2014/main" id="{A26455E0-0F7F-4BFD-B55D-9C6DF3BD5222}"/>
              </a:ext>
            </a:extLst>
          </p:cNvPr>
          <p:cNvSpPr/>
          <p:nvPr/>
        </p:nvSpPr>
        <p:spPr>
          <a:xfrm>
            <a:off x="466531" y="4450835"/>
            <a:ext cx="5508171" cy="185899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AEE73D-0F7A-4E6A-9D30-435C9ED0D649}"/>
              </a:ext>
            </a:extLst>
          </p:cNvPr>
          <p:cNvSpPr/>
          <p:nvPr/>
        </p:nvSpPr>
        <p:spPr>
          <a:xfrm>
            <a:off x="6178061" y="4455184"/>
            <a:ext cx="5508171" cy="185899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612393-7589-40B3-AE66-A68147889FBE}"/>
              </a:ext>
            </a:extLst>
          </p:cNvPr>
          <p:cNvSpPr txBox="1"/>
          <p:nvPr/>
        </p:nvSpPr>
        <p:spPr>
          <a:xfrm>
            <a:off x="466531" y="4486165"/>
            <a:ext cx="5402441" cy="400110"/>
          </a:xfrm>
          <a:prstGeom prst="rect">
            <a:avLst/>
          </a:prstGeom>
          <a:noFill/>
        </p:spPr>
        <p:txBody>
          <a:bodyPr wrap="none" rtlCol="0">
            <a:spAutoFit/>
          </a:bodyPr>
          <a:lstStyle/>
          <a:p>
            <a:r>
              <a:rPr lang="en-US" sz="2000" dirty="0">
                <a:solidFill>
                  <a:schemeClr val="accent6">
                    <a:lumMod val="50000"/>
                  </a:schemeClr>
                </a:solidFill>
                <a:latin typeface="Times New Roman" panose="02020603050405020304" pitchFamily="18" charset="0"/>
                <a:cs typeface="Times New Roman" panose="02020603050405020304" pitchFamily="18" charset="0"/>
              </a:rPr>
              <a:t>Spontaneous emission rate for a Niobium cylinder:</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B90D0D6-375B-4A7B-92DC-6F0E94233406}"/>
                  </a:ext>
                </a:extLst>
              </p:cNvPr>
              <p:cNvSpPr txBox="1"/>
              <p:nvPr/>
            </p:nvSpPr>
            <p:spPr>
              <a:xfrm>
                <a:off x="1042228" y="2517750"/>
                <a:ext cx="6821291" cy="561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𝑠𝑝𝑜𝑛</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1→0</m:t>
                          </m:r>
                        </m:e>
                      </m:d>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2</m:t>
                          </m:r>
                          <m:r>
                            <a:rPr lang="en-US" i="1">
                              <a:solidFill>
                                <a:schemeClr val="tx1">
                                  <a:lumMod val="75000"/>
                                  <a:lumOff val="25000"/>
                                </a:schemeClr>
                              </a:solidFill>
                              <a:latin typeface="Cambria Math" panose="02040503050406030204" pitchFamily="18" charset="0"/>
                              <a:ea typeface="Cambria Math" panose="02040503050406030204" pitchFamily="18" charset="0"/>
                            </a:rPr>
                            <m:t>𝜋</m:t>
                          </m:r>
                        </m:num>
                        <m:den>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d>
                                <m:dPr>
                                  <m:begChr m:val="⟨"/>
                                  <m:endChr m:val="⟩"/>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m:t>
                                  </m:r>
                                </m:e>
                                <m:e>
                                  <m:r>
                                    <a:rPr lang="en-US" i="1">
                                      <a:solidFill>
                                        <a:schemeClr val="tx1">
                                          <a:lumMod val="75000"/>
                                          <a:lumOff val="25000"/>
                                        </a:schemeClr>
                                      </a:solidFill>
                                      <a:latin typeface="Cambria Math" panose="02040503050406030204" pitchFamily="18" charset="0"/>
                                      <a:ea typeface="Cambria Math" panose="02040503050406030204" pitchFamily="18" charset="0"/>
                                    </a:rPr>
                                    <m:t> </m:t>
                                  </m:r>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a:solidFill>
                                            <a:schemeClr val="tx1">
                                              <a:lumMod val="75000"/>
                                              <a:lumOff val="25000"/>
                                            </a:schemeClr>
                                          </a:solidFill>
                                          <a:latin typeface="Cambria Math" panose="02040503050406030204" pitchFamily="18" charset="0"/>
                                          <a:ea typeface="Cambria Math" panose="02040503050406030204" pitchFamily="18" charset="0"/>
                                        </a:rPr>
                                        <m:t>0</m:t>
                                      </m:r>
                                    </m:e>
                                    <m:e>
                                      <m:sSub>
                                        <m:sSubPr>
                                          <m:ctrlPr>
                                            <a:rPr lang="en-US" i="1">
                                              <a:solidFill>
                                                <a:schemeClr val="tx1">
                                                  <a:lumMod val="75000"/>
                                                  <a:lumOff val="25000"/>
                                                </a:schemeClr>
                                              </a:solidFill>
                                              <a:latin typeface="Cambria Math" panose="02040503050406030204" pitchFamily="18" charset="0"/>
                                            </a:rPr>
                                          </m:ctrlPr>
                                        </m:sSubPr>
                                        <m:e>
                                          <m:acc>
                                            <m:accPr>
                                              <m: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i="1">
                                                  <a:solidFill>
                                                    <a:schemeClr val="tx1">
                                                      <a:lumMod val="75000"/>
                                                      <a:lumOff val="25000"/>
                                                    </a:schemeClr>
                                                  </a:solidFill>
                                                  <a:latin typeface="Cambria Math" panose="02040503050406030204" pitchFamily="18" charset="0"/>
                                                </a:rPr>
                                                <m:t>𝐻</m:t>
                                              </m:r>
                                            </m:e>
                                          </m:acc>
                                        </m:e>
                                        <m:sub>
                                          <m:r>
                                            <a:rPr lang="en-US" i="1">
                                              <a:solidFill>
                                                <a:schemeClr val="tx1">
                                                  <a:lumMod val="75000"/>
                                                  <a:lumOff val="25000"/>
                                                </a:schemeClr>
                                              </a:solidFill>
                                              <a:latin typeface="Cambria Math" panose="02040503050406030204" pitchFamily="18" charset="0"/>
                                            </a:rPr>
                                            <m:t>𝑖𝑛𝑡</m:t>
                                          </m:r>
                                        </m:sub>
                                      </m:sSub>
                                    </m:e>
                                    <m:e>
                                      <m:r>
                                        <a:rPr lang="en-US" i="1">
                                          <a:solidFill>
                                            <a:schemeClr val="tx1">
                                              <a:lumMod val="75000"/>
                                              <a:lumOff val="25000"/>
                                            </a:schemeClr>
                                          </a:solidFill>
                                          <a:latin typeface="Cambria Math" panose="02040503050406030204" pitchFamily="18" charset="0"/>
                                          <a:ea typeface="Cambria Math" panose="02040503050406030204" pitchFamily="18" charset="0"/>
                                        </a:rPr>
                                        <m:t>1</m:t>
                                      </m:r>
                                    </m:e>
                                  </m:d>
                                  <m:r>
                                    <a:rPr lang="en-US" i="1">
                                      <a:solidFill>
                                        <a:schemeClr val="tx1">
                                          <a:lumMod val="75000"/>
                                          <a:lumOff val="25000"/>
                                        </a:schemeClr>
                                      </a:solidFill>
                                      <a:latin typeface="Cambria Math" panose="02040503050406030204" pitchFamily="18" charset="0"/>
                                      <a:ea typeface="Cambria Math" panose="02040503050406030204" pitchFamily="18" charset="0"/>
                                    </a:rPr>
                                    <m:t> </m:t>
                                  </m:r>
                                </m:e>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e>
                              </m:d>
                            </m:e>
                          </m:d>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𝜌</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8</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𝐺𝑀</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bSup>
                        </m:num>
                        <m:den>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up>
                          </m:sSup>
                        </m:den>
                      </m:f>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8</m:t>
                          </m:r>
                          <m:r>
                            <a:rPr lang="en-US" i="1">
                              <a:solidFill>
                                <a:schemeClr val="tx1">
                                  <a:lumMod val="75000"/>
                                  <a:lumOff val="25000"/>
                                </a:schemeClr>
                              </a:solidFill>
                              <a:latin typeface="Cambria Math" panose="02040503050406030204" pitchFamily="18" charset="0"/>
                              <a:ea typeface="Cambria Math" panose="02040503050406030204" pitchFamily="18" charset="0"/>
                            </a:rPr>
                            <m:t>𝜋</m:t>
                          </m:r>
                          <m:r>
                            <a:rPr lang="en-US" i="1">
                              <a:solidFill>
                                <a:schemeClr val="tx1">
                                  <a:lumMod val="75000"/>
                                  <a:lumOff val="25000"/>
                                </a:schemeClr>
                              </a:solidFill>
                              <a:latin typeface="Cambria Math" panose="02040503050406030204" pitchFamily="18" charset="0"/>
                              <a:ea typeface="Cambria Math" panose="02040503050406030204" pitchFamily="18" charset="0"/>
                            </a:rPr>
                            <m:t>𝐺</m:t>
                          </m:r>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ea typeface="Cambria Math" panose="02040503050406030204" pitchFamily="18" charset="0"/>
                                </a:rPr>
                                <m:t>𝜌</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sub>
                          </m:sSub>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𝑅</m:t>
                              </m:r>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sub>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b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i="1">
                                  <a:solidFill>
                                    <a:schemeClr val="tx1">
                                      <a:lumMod val="75000"/>
                                      <a:lumOff val="25000"/>
                                    </a:schemeClr>
                                  </a:solidFill>
                                  <a:latin typeface="Cambria Math" panose="02040503050406030204" pitchFamily="18" charset="0"/>
                                  <a:ea typeface="Cambria Math" panose="02040503050406030204" pitchFamily="18" charset="0"/>
                                </a:rPr>
                                <m:t>5</m:t>
                              </m:r>
                            </m:sup>
                          </m:sSup>
                        </m:den>
                      </m:f>
                    </m:oMath>
                  </m:oMathPara>
                </a14:m>
                <a:endParaRPr lang="en-US" dirty="0">
                  <a:solidFill>
                    <a:schemeClr val="tx1">
                      <a:lumMod val="75000"/>
                      <a:lumOff val="25000"/>
                    </a:schemeClr>
                  </a:solidFill>
                </a:endParaRPr>
              </a:p>
            </p:txBody>
          </p:sp>
        </mc:Choice>
        <mc:Fallback xmlns="">
          <p:sp>
            <p:nvSpPr>
              <p:cNvPr id="26" name="TextBox 25">
                <a:extLst>
                  <a:ext uri="{FF2B5EF4-FFF2-40B4-BE49-F238E27FC236}">
                    <a16:creationId xmlns:a16="http://schemas.microsoft.com/office/drawing/2014/main" id="{7B90D0D6-375B-4A7B-92DC-6F0E94233406}"/>
                  </a:ext>
                </a:extLst>
              </p:cNvPr>
              <p:cNvSpPr txBox="1">
                <a:spLocks noRot="1" noChangeAspect="1" noMove="1" noResize="1" noEditPoints="1" noAdjustHandles="1" noChangeArrowheads="1" noChangeShapeType="1" noTextEdit="1"/>
              </p:cNvSpPr>
              <p:nvPr/>
            </p:nvSpPr>
            <p:spPr>
              <a:xfrm>
                <a:off x="1042228" y="2517750"/>
                <a:ext cx="6821291" cy="5619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4BF6ADD-05EC-4322-A730-0C18714D849C}"/>
                  </a:ext>
                </a:extLst>
              </p:cNvPr>
              <p:cNvSpPr txBox="1"/>
              <p:nvPr/>
            </p:nvSpPr>
            <p:spPr>
              <a:xfrm>
                <a:off x="9441026" y="2199613"/>
                <a:ext cx="2226076" cy="369332"/>
              </a:xfrm>
              <a:prstGeom prst="rect">
                <a:avLst/>
              </a:prstGeom>
              <a:noFill/>
            </p:spPr>
            <p:txBody>
              <a:bodyPr wrap="square">
                <a:spAutoFit/>
              </a:bodyPr>
              <a:lstStyle/>
              <a:p>
                <a14:m>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ea typeface="Cambria Math" panose="02040503050406030204" pitchFamily="18" charset="0"/>
                          </a:rPr>
                          <m:t>𝜌</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sub>
                    </m:sSub>
                  </m:oMath>
                </a14:m>
                <a:r>
                  <a:rPr lang="en-US" dirty="0">
                    <a:solidFill>
                      <a:schemeClr val="tx1">
                        <a:lumMod val="75000"/>
                        <a:lumOff val="25000"/>
                      </a:schemeClr>
                    </a:solidFill>
                    <a:latin typeface="Times New Roman" panose="02020603050405020304" pitchFamily="18" charset="0"/>
                    <a:cs typeface="Times New Roman" panose="02020603050405020304" pitchFamily="18" charset="0"/>
                  </a:rPr>
                  <a:t>: mass density</a:t>
                </a:r>
              </a:p>
            </p:txBody>
          </p:sp>
        </mc:Choice>
        <mc:Fallback xmlns="">
          <p:sp>
            <p:nvSpPr>
              <p:cNvPr id="27" name="TextBox 26">
                <a:extLst>
                  <a:ext uri="{FF2B5EF4-FFF2-40B4-BE49-F238E27FC236}">
                    <a16:creationId xmlns:a16="http://schemas.microsoft.com/office/drawing/2014/main" id="{34BF6ADD-05EC-4322-A730-0C18714D849C}"/>
                  </a:ext>
                </a:extLst>
              </p:cNvPr>
              <p:cNvSpPr txBox="1">
                <a:spLocks noRot="1" noChangeAspect="1" noMove="1" noResize="1" noEditPoints="1" noAdjustHandles="1" noChangeArrowheads="1" noChangeShapeType="1" noTextEdit="1"/>
              </p:cNvSpPr>
              <p:nvPr/>
            </p:nvSpPr>
            <p:spPr>
              <a:xfrm>
                <a:off x="9441026" y="2199613"/>
                <a:ext cx="2226076" cy="369332"/>
              </a:xfrm>
              <a:prstGeom prst="rect">
                <a:avLst/>
              </a:prstGeom>
              <a:blipFill>
                <a:blip r:embed="rId5"/>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D6D89A2-E646-42E5-BD99-EA908B5A2AEE}"/>
                  </a:ext>
                </a:extLst>
              </p:cNvPr>
              <p:cNvSpPr txBox="1"/>
              <p:nvPr/>
            </p:nvSpPr>
            <p:spPr>
              <a:xfrm>
                <a:off x="9027017" y="2653189"/>
                <a:ext cx="2760146" cy="485646"/>
              </a:xfrm>
              <a:prstGeom prst="rect">
                <a:avLst/>
              </a:prstGeom>
              <a:noFill/>
            </p:spPr>
            <p:txBody>
              <a:bodyPr wrap="square">
                <a:spAutoFit/>
              </a:bodyPr>
              <a:lstStyle/>
              <a:p>
                <a14:m>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sub>
                    </m:s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sSub>
                          <m:sSub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Sub>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den>
                    </m:f>
                  </m:oMath>
                </a14:m>
                <a:r>
                  <a:rPr lang="en-US" dirty="0">
                    <a:solidFill>
                      <a:schemeClr val="tx1">
                        <a:lumMod val="75000"/>
                        <a:lumOff val="25000"/>
                      </a:schemeClr>
                    </a:solidFill>
                    <a:latin typeface="Times New Roman" panose="02020603050405020304" pitchFamily="18" charset="0"/>
                    <a:cs typeface="Times New Roman" panose="02020603050405020304" pitchFamily="18" charset="0"/>
                  </a:rPr>
                  <a:t>: sound speed,</a:t>
                </a:r>
              </a:p>
            </p:txBody>
          </p:sp>
        </mc:Choice>
        <mc:Fallback xmlns="">
          <p:sp>
            <p:nvSpPr>
              <p:cNvPr id="28" name="TextBox 27">
                <a:extLst>
                  <a:ext uri="{FF2B5EF4-FFF2-40B4-BE49-F238E27FC236}">
                    <a16:creationId xmlns:a16="http://schemas.microsoft.com/office/drawing/2014/main" id="{4D6D89A2-E646-42E5-BD99-EA908B5A2AEE}"/>
                  </a:ext>
                </a:extLst>
              </p:cNvPr>
              <p:cNvSpPr txBox="1">
                <a:spLocks noRot="1" noChangeAspect="1" noMove="1" noResize="1" noEditPoints="1" noAdjustHandles="1" noChangeArrowheads="1" noChangeShapeType="1" noTextEdit="1"/>
              </p:cNvSpPr>
              <p:nvPr/>
            </p:nvSpPr>
            <p:spPr>
              <a:xfrm>
                <a:off x="9027017" y="2653189"/>
                <a:ext cx="2760146" cy="485646"/>
              </a:xfrm>
              <a:prstGeom prst="rect">
                <a:avLst/>
              </a:prstGeom>
              <a:blipFill>
                <a:blip r:embed="rId6"/>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3639817-4622-4167-A542-8364D5FD7C74}"/>
                  </a:ext>
                </a:extLst>
              </p:cNvPr>
              <p:cNvSpPr txBox="1"/>
              <p:nvPr/>
            </p:nvSpPr>
            <p:spPr>
              <a:xfrm>
                <a:off x="890658" y="4843315"/>
                <a:ext cx="3495582" cy="67672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𝜌</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𝑚</m:t>
                          </m:r>
                        </m:sub>
                      </m:s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=8570</m:t>
                      </m:r>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𝑘𝑔</m:t>
                          </m:r>
                        </m:num>
                        <m:den>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𝑚</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den>
                      </m:f>
                    </m:oMath>
                  </m:oMathPara>
                </a14:m>
                <a:endParaRPr lang="en-US" sz="2000" dirty="0"/>
              </a:p>
            </p:txBody>
          </p:sp>
        </mc:Choice>
        <mc:Fallback xmlns="">
          <p:sp>
            <p:nvSpPr>
              <p:cNvPr id="29" name="TextBox 28">
                <a:extLst>
                  <a:ext uri="{FF2B5EF4-FFF2-40B4-BE49-F238E27FC236}">
                    <a16:creationId xmlns:a16="http://schemas.microsoft.com/office/drawing/2014/main" id="{13639817-4622-4167-A542-8364D5FD7C74}"/>
                  </a:ext>
                </a:extLst>
              </p:cNvPr>
              <p:cNvSpPr txBox="1">
                <a:spLocks noRot="1" noChangeAspect="1" noMove="1" noResize="1" noEditPoints="1" noAdjustHandles="1" noChangeArrowheads="1" noChangeShapeType="1" noTextEdit="1"/>
              </p:cNvSpPr>
              <p:nvPr/>
            </p:nvSpPr>
            <p:spPr>
              <a:xfrm>
                <a:off x="890658" y="4843315"/>
                <a:ext cx="3495582" cy="6767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CE3A26-793A-434C-8E83-26FF4789AB4C}"/>
                  </a:ext>
                </a:extLst>
              </p:cNvPr>
              <p:cNvSpPr txBox="1"/>
              <p:nvPr/>
            </p:nvSpPr>
            <p:spPr>
              <a:xfrm>
                <a:off x="3281761" y="4954074"/>
                <a:ext cx="2475856" cy="400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t>𝑅</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𝐿</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30" name="TextBox 29">
                <a:extLst>
                  <a:ext uri="{FF2B5EF4-FFF2-40B4-BE49-F238E27FC236}">
                    <a16:creationId xmlns:a16="http://schemas.microsoft.com/office/drawing/2014/main" id="{0ACE3A26-793A-434C-8E83-26FF4789AB4C}"/>
                  </a:ext>
                </a:extLst>
              </p:cNvPr>
              <p:cNvSpPr txBox="1">
                <a:spLocks noRot="1" noChangeAspect="1" noMove="1" noResize="1" noEditPoints="1" noAdjustHandles="1" noChangeArrowheads="1" noChangeShapeType="1" noTextEdit="1"/>
              </p:cNvSpPr>
              <p:nvPr/>
            </p:nvSpPr>
            <p:spPr>
              <a:xfrm>
                <a:off x="3281761" y="4954074"/>
                <a:ext cx="2475856"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C11E080-0834-4FFA-98E9-62769DF9E13B}"/>
                  </a:ext>
                </a:extLst>
              </p:cNvPr>
              <p:cNvSpPr txBox="1"/>
              <p:nvPr/>
            </p:nvSpPr>
            <p:spPr>
              <a:xfrm>
                <a:off x="133033" y="5461507"/>
                <a:ext cx="6094520" cy="429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sz="200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sz="2000"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𝑠𝑝𝑜𝑛</m:t>
                          </m:r>
                        </m:sub>
                      </m:sSub>
                      <m:r>
                        <a:rPr lang="el-GR" sz="2000" i="1" smtClean="0">
                          <a:solidFill>
                            <a:schemeClr val="tx1">
                              <a:lumMod val="75000"/>
                              <a:lumOff val="25000"/>
                            </a:schemeClr>
                          </a:solidFill>
                          <a:latin typeface="Cambria Math" panose="02040503050406030204" pitchFamily="18" charset="0"/>
                          <a:ea typeface="Cambria Math" panose="02040503050406030204" pitchFamily="18" charset="0"/>
                        </a:rPr>
                        <m:t> </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10</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−33</m:t>
                          </m:r>
                        </m:sup>
                      </m:sSup>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m:t>
                          </m:r>
                        </m:sup>
                      </m:sSup>
                    </m:oMath>
                  </m:oMathPara>
                </a14:m>
                <a:endParaRPr lang="en-US" sz="2000" dirty="0"/>
              </a:p>
            </p:txBody>
          </p:sp>
        </mc:Choice>
        <mc:Fallback xmlns="">
          <p:sp>
            <p:nvSpPr>
              <p:cNvPr id="31" name="TextBox 30">
                <a:extLst>
                  <a:ext uri="{FF2B5EF4-FFF2-40B4-BE49-F238E27FC236}">
                    <a16:creationId xmlns:a16="http://schemas.microsoft.com/office/drawing/2014/main" id="{AC11E080-0834-4FFA-98E9-62769DF9E13B}"/>
                  </a:ext>
                </a:extLst>
              </p:cNvPr>
              <p:cNvSpPr txBox="1">
                <a:spLocks noRot="1" noChangeAspect="1" noMove="1" noResize="1" noEditPoints="1" noAdjustHandles="1" noChangeArrowheads="1" noChangeShapeType="1" noTextEdit="1"/>
              </p:cNvSpPr>
              <p:nvPr/>
            </p:nvSpPr>
            <p:spPr>
              <a:xfrm>
                <a:off x="133033" y="5461507"/>
                <a:ext cx="6094520" cy="429990"/>
              </a:xfrm>
              <a:prstGeom prst="rect">
                <a:avLst/>
              </a:prstGeom>
              <a:blipFill>
                <a:blip r:embed="rId9"/>
                <a:stretch>
                  <a:fillRect b="-5714"/>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2A62081B-48A8-4CB1-9BB7-FA8D35133D35}"/>
              </a:ext>
            </a:extLst>
          </p:cNvPr>
          <p:cNvSpPr txBox="1"/>
          <p:nvPr/>
        </p:nvSpPr>
        <p:spPr>
          <a:xfrm>
            <a:off x="649848" y="5890085"/>
            <a:ext cx="5141536" cy="307777"/>
          </a:xfrm>
          <a:prstGeom prst="rect">
            <a:avLst/>
          </a:prstGeom>
          <a:noFill/>
        </p:spPr>
        <p:txBody>
          <a:bodyPr wrap="none" lIns="0" tIns="0" rIns="0" bIns="0" rtlCol="0">
            <a:spAutoFit/>
          </a:bodyPr>
          <a:lstStyle/>
          <a:p>
            <a:r>
              <a:rPr lang="en-US" sz="2000" dirty="0">
                <a:solidFill>
                  <a:srgbClr val="0070C0"/>
                </a:solidFill>
                <a:latin typeface="Times New Roman" panose="02020603050405020304" pitchFamily="18" charset="0"/>
                <a:cs typeface="Times New Roman" panose="02020603050405020304" pitchFamily="18" charset="0"/>
              </a:rPr>
              <a:t>Much better than Weinberg (atom), but still small!</a:t>
            </a:r>
          </a:p>
        </p:txBody>
      </p:sp>
      <p:sp>
        <p:nvSpPr>
          <p:cNvPr id="33" name="TextBox 32">
            <a:extLst>
              <a:ext uri="{FF2B5EF4-FFF2-40B4-BE49-F238E27FC236}">
                <a16:creationId xmlns:a16="http://schemas.microsoft.com/office/drawing/2014/main" id="{E0C22503-B6CA-4AFD-B82A-194D1F8E9720}"/>
              </a:ext>
            </a:extLst>
          </p:cNvPr>
          <p:cNvSpPr txBox="1"/>
          <p:nvPr/>
        </p:nvSpPr>
        <p:spPr>
          <a:xfrm>
            <a:off x="6217300" y="4523750"/>
            <a:ext cx="6447452" cy="369332"/>
          </a:xfrm>
          <a:prstGeom prst="rect">
            <a:avLst/>
          </a:prstGeom>
          <a:noFill/>
        </p:spPr>
        <p:txBody>
          <a:bodyPr wrap="square">
            <a:spAutoFit/>
          </a:bodyPr>
          <a:lstStyle/>
          <a:p>
            <a:r>
              <a:rPr lang="en-US" dirty="0">
                <a:solidFill>
                  <a:schemeClr val="accent6">
                    <a:lumMod val="50000"/>
                  </a:schemeClr>
                </a:solidFill>
              </a:rPr>
              <a:t>Stimulated emission rate for an </a:t>
            </a:r>
            <a:r>
              <a:rPr lang="en-US" dirty="0" err="1">
                <a:solidFill>
                  <a:schemeClr val="accent6">
                    <a:lumMod val="50000"/>
                  </a:schemeClr>
                </a:solidFill>
              </a:rPr>
              <a:t>aluminium</a:t>
            </a:r>
            <a:r>
              <a:rPr lang="en-US" dirty="0">
                <a:solidFill>
                  <a:schemeClr val="accent6">
                    <a:lumMod val="50000"/>
                  </a:schemeClr>
                </a:solidFill>
              </a:rPr>
              <a:t> cylinder:</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E066803-5EFF-4B37-B9BE-7FDCE8F54D50}"/>
                  </a:ext>
                </a:extLst>
              </p:cNvPr>
              <p:cNvSpPr txBox="1"/>
              <p:nvPr/>
            </p:nvSpPr>
            <p:spPr>
              <a:xfrm>
                <a:off x="492610" y="3514417"/>
                <a:ext cx="5709127" cy="561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𝑠𝑡𝑖𝑚</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1→0</m:t>
                          </m:r>
                        </m:e>
                      </m:d>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2</m:t>
                          </m:r>
                          <m:r>
                            <a:rPr lang="en-US" i="1">
                              <a:solidFill>
                                <a:schemeClr val="tx1">
                                  <a:lumMod val="75000"/>
                                  <a:lumOff val="25000"/>
                                </a:schemeClr>
                              </a:solidFill>
                              <a:latin typeface="Cambria Math" panose="02040503050406030204" pitchFamily="18" charset="0"/>
                              <a:ea typeface="Cambria Math" panose="02040503050406030204" pitchFamily="18" charset="0"/>
                            </a:rPr>
                            <m:t>𝜋</m:t>
                          </m:r>
                        </m:num>
                        <m:den>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d>
                                <m:dPr>
                                  <m:begChr m:val="⟨"/>
                                  <m:endChr m:val="⟩"/>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m:t>
                                  </m:r>
                                </m:e>
                                <m:e>
                                  <m:r>
                                    <a:rPr lang="en-US" i="1">
                                      <a:solidFill>
                                        <a:schemeClr val="tx1">
                                          <a:lumMod val="75000"/>
                                          <a:lumOff val="25000"/>
                                        </a:schemeClr>
                                      </a:solidFill>
                                      <a:latin typeface="Cambria Math" panose="02040503050406030204" pitchFamily="18" charset="0"/>
                                      <a:ea typeface="Cambria Math" panose="02040503050406030204" pitchFamily="18" charset="0"/>
                                    </a:rPr>
                                    <m:t> </m:t>
                                  </m:r>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smtClean="0">
                                          <a:solidFill>
                                            <a:schemeClr val="tx1">
                                              <a:lumMod val="75000"/>
                                              <a:lumOff val="25000"/>
                                            </a:schemeClr>
                                          </a:solidFill>
                                          <a:latin typeface="Cambria Math" panose="02040503050406030204" pitchFamily="18" charset="0"/>
                                          <a:ea typeface="Cambria Math" panose="02040503050406030204" pitchFamily="18" charset="0"/>
                                        </a:rPr>
                                        <m:t>𝛼</m:t>
                                      </m:r>
                                    </m:e>
                                    <m:e>
                                      <m:sSub>
                                        <m:sSubPr>
                                          <m:ctrlPr>
                                            <a:rPr lang="en-US" i="1">
                                              <a:solidFill>
                                                <a:schemeClr val="tx1">
                                                  <a:lumMod val="75000"/>
                                                  <a:lumOff val="25000"/>
                                                </a:schemeClr>
                                              </a:solidFill>
                                              <a:latin typeface="Cambria Math" panose="02040503050406030204" pitchFamily="18" charset="0"/>
                                            </a:rPr>
                                          </m:ctrlPr>
                                        </m:sSubPr>
                                        <m:e>
                                          <m:acc>
                                            <m:accPr>
                                              <m: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i="1">
                                                  <a:solidFill>
                                                    <a:schemeClr val="tx1">
                                                      <a:lumMod val="75000"/>
                                                      <a:lumOff val="25000"/>
                                                    </a:schemeClr>
                                                  </a:solidFill>
                                                  <a:latin typeface="Cambria Math" panose="02040503050406030204" pitchFamily="18" charset="0"/>
                                                </a:rPr>
                                                <m:t>𝐻</m:t>
                                              </m:r>
                                            </m:e>
                                          </m:acc>
                                        </m:e>
                                        <m:sub>
                                          <m:r>
                                            <a:rPr lang="en-US" i="1">
                                              <a:solidFill>
                                                <a:schemeClr val="tx1">
                                                  <a:lumMod val="75000"/>
                                                  <a:lumOff val="25000"/>
                                                </a:schemeClr>
                                              </a:solidFill>
                                              <a:latin typeface="Cambria Math" panose="02040503050406030204" pitchFamily="18" charset="0"/>
                                            </a:rPr>
                                            <m:t>𝑖𝑛𝑡</m:t>
                                          </m:r>
                                        </m:sub>
                                      </m:sSub>
                                    </m:e>
                                    <m:e>
                                      <m:r>
                                        <a:rPr lang="en-US" i="1" smtClean="0">
                                          <a:solidFill>
                                            <a:schemeClr val="tx1">
                                              <a:lumMod val="75000"/>
                                              <a:lumOff val="25000"/>
                                            </a:schemeClr>
                                          </a:solidFill>
                                          <a:latin typeface="Cambria Math" panose="02040503050406030204" pitchFamily="18" charset="0"/>
                                          <a:ea typeface="Cambria Math" panose="02040503050406030204" pitchFamily="18" charset="0"/>
                                        </a:rPr>
                                        <m:t>𝛼</m:t>
                                      </m:r>
                                    </m:e>
                                  </m:d>
                                  <m:r>
                                    <a:rPr lang="en-US" i="1">
                                      <a:solidFill>
                                        <a:schemeClr val="tx1">
                                          <a:lumMod val="75000"/>
                                          <a:lumOff val="25000"/>
                                        </a:schemeClr>
                                      </a:solidFill>
                                      <a:latin typeface="Cambria Math" panose="02040503050406030204" pitchFamily="18" charset="0"/>
                                      <a:ea typeface="Cambria Math" panose="02040503050406030204" pitchFamily="18" charset="0"/>
                                    </a:rPr>
                                    <m:t> </m:t>
                                  </m:r>
                                </m:e>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e>
                              </m:d>
                            </m:e>
                          </m:d>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𝜌</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𝛼</m:t>
                                  </m:r>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8</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𝐺𝑀</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bSup>
                        </m:num>
                        <m:den>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up>
                          </m:sSup>
                        </m:den>
                      </m:f>
                    </m:oMath>
                  </m:oMathPara>
                </a14:m>
                <a:endParaRPr lang="en-US" dirty="0">
                  <a:solidFill>
                    <a:schemeClr val="tx1">
                      <a:lumMod val="75000"/>
                      <a:lumOff val="25000"/>
                    </a:schemeClr>
                  </a:solidFill>
                </a:endParaRPr>
              </a:p>
            </p:txBody>
          </p:sp>
        </mc:Choice>
        <mc:Fallback xmlns="">
          <p:sp>
            <p:nvSpPr>
              <p:cNvPr id="43" name="TextBox 42">
                <a:extLst>
                  <a:ext uri="{FF2B5EF4-FFF2-40B4-BE49-F238E27FC236}">
                    <a16:creationId xmlns:a16="http://schemas.microsoft.com/office/drawing/2014/main" id="{1E066803-5EFF-4B37-B9BE-7FDCE8F54D50}"/>
                  </a:ext>
                </a:extLst>
              </p:cNvPr>
              <p:cNvSpPr txBox="1">
                <a:spLocks noRot="1" noChangeAspect="1" noMove="1" noResize="1" noEditPoints="1" noAdjustHandles="1" noChangeArrowheads="1" noChangeShapeType="1" noTextEdit="1"/>
              </p:cNvSpPr>
              <p:nvPr/>
            </p:nvSpPr>
            <p:spPr>
              <a:xfrm>
                <a:off x="492610" y="3514417"/>
                <a:ext cx="5709127" cy="56194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5F3C23A-1500-4C01-BE60-0B26000EE762}"/>
                  </a:ext>
                </a:extLst>
              </p:cNvPr>
              <p:cNvSpPr txBox="1"/>
              <p:nvPr/>
            </p:nvSpPr>
            <p:spPr>
              <a:xfrm>
                <a:off x="4311567" y="3482381"/>
                <a:ext cx="6094520" cy="7234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𝛼</m:t>
                              </m:r>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𝑁</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i="1">
                                  <a:solidFill>
                                    <a:schemeClr val="tx1">
                                      <a:lumMod val="75000"/>
                                      <a:lumOff val="25000"/>
                                    </a:schemeClr>
                                  </a:solidFill>
                                  <a:latin typeface="Cambria Math" panose="02040503050406030204" pitchFamily="18" charset="0"/>
                                  <a:ea typeface="Cambria Math" panose="02040503050406030204" pitchFamily="18" charset="0"/>
                                </a:rPr>
                                <m:t>5</m:t>
                              </m:r>
                            </m:sup>
                          </m:s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32</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ℏ</m:t>
                          </m:r>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i="1">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44" name="TextBox 43">
                <a:extLst>
                  <a:ext uri="{FF2B5EF4-FFF2-40B4-BE49-F238E27FC236}">
                    <a16:creationId xmlns:a16="http://schemas.microsoft.com/office/drawing/2014/main" id="{75F3C23A-1500-4C01-BE60-0B26000EE762}"/>
                  </a:ext>
                </a:extLst>
              </p:cNvPr>
              <p:cNvSpPr txBox="1">
                <a:spLocks noRot="1" noChangeAspect="1" noMove="1" noResize="1" noEditPoints="1" noAdjustHandles="1" noChangeArrowheads="1" noChangeShapeType="1" noTextEdit="1"/>
              </p:cNvSpPr>
              <p:nvPr/>
            </p:nvSpPr>
            <p:spPr>
              <a:xfrm>
                <a:off x="4311567" y="3482381"/>
                <a:ext cx="6094520" cy="72346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6E9C451-B1C2-4B86-8012-6C4D8F24EF6B}"/>
                  </a:ext>
                </a:extLst>
              </p:cNvPr>
              <p:cNvSpPr txBox="1"/>
              <p:nvPr/>
            </p:nvSpPr>
            <p:spPr>
              <a:xfrm>
                <a:off x="8610600" y="3524091"/>
                <a:ext cx="3160865" cy="640047"/>
              </a:xfrm>
              <a:prstGeom prst="rect">
                <a:avLst/>
              </a:prstGeom>
              <a:noFill/>
              <a:ln>
                <a:solidFill>
                  <a:schemeClr val="accent1"/>
                </a:solidFill>
              </a:ln>
            </p:spPr>
            <p:txBody>
              <a:bodyPr wrap="none" lIns="0" tIns="0" rIns="0" bIns="0" rtlCol="0" anchor="ctr">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𝑠𝑡𝑖𝑚</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𝑀</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up>
                          </m:sSup>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h</m:t>
                          </m:r>
                        </m:e>
                        <m:sub>
                          <m:r>
                            <a:rPr lang="en-US" i="1">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b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𝑀</m:t>
                          </m:r>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i="1">
                                  <a:solidFill>
                                    <a:schemeClr val="tx1">
                                      <a:lumMod val="75000"/>
                                      <a:lumOff val="25000"/>
                                    </a:schemeClr>
                                  </a:solidFill>
                                  <a:latin typeface="Cambria Math" panose="02040503050406030204" pitchFamily="18" charset="0"/>
                                  <a:ea typeface="Cambria Math" panose="02040503050406030204" pitchFamily="18" charset="0"/>
                                </a:rPr>
                                <m:t>𝑠</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num>
                        <m:den>
                          <m:r>
                            <a:rPr lang="en-US" i="1">
                              <a:solidFill>
                                <a:schemeClr val="tx1">
                                  <a:lumMod val="75000"/>
                                  <a:lumOff val="25000"/>
                                </a:schemeClr>
                              </a:solidFill>
                              <a:latin typeface="Cambria Math" panose="02040503050406030204" pitchFamily="18" charset="0"/>
                              <a:ea typeface="Cambria Math" panose="02040503050406030204" pitchFamily="18" charset="0"/>
                            </a:rPr>
                            <m:t>4</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h</m:t>
                          </m:r>
                        </m:e>
                        <m:sub>
                          <m:r>
                            <a:rPr lang="en-US" i="1">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bSup>
                    </m:oMath>
                  </m:oMathPara>
                </a14:m>
                <a:endParaRPr lang="en-US" dirty="0">
                  <a:solidFill>
                    <a:schemeClr val="tx1">
                      <a:lumMod val="75000"/>
                      <a:lumOff val="25000"/>
                    </a:schemeClr>
                  </a:solidFill>
                </a:endParaRPr>
              </a:p>
            </p:txBody>
          </p:sp>
        </mc:Choice>
        <mc:Fallback xmlns="">
          <p:sp>
            <p:nvSpPr>
              <p:cNvPr id="45" name="TextBox 44">
                <a:extLst>
                  <a:ext uri="{FF2B5EF4-FFF2-40B4-BE49-F238E27FC236}">
                    <a16:creationId xmlns:a16="http://schemas.microsoft.com/office/drawing/2014/main" id="{86E9C451-B1C2-4B86-8012-6C4D8F24EF6B}"/>
                  </a:ext>
                </a:extLst>
              </p:cNvPr>
              <p:cNvSpPr txBox="1">
                <a:spLocks noRot="1" noChangeAspect="1" noMove="1" noResize="1" noEditPoints="1" noAdjustHandles="1" noChangeArrowheads="1" noChangeShapeType="1" noTextEdit="1"/>
              </p:cNvSpPr>
              <p:nvPr/>
            </p:nvSpPr>
            <p:spPr>
              <a:xfrm>
                <a:off x="8610600" y="3524091"/>
                <a:ext cx="3160865" cy="640047"/>
              </a:xfrm>
              <a:prstGeom prst="rect">
                <a:avLst/>
              </a:prstGeom>
              <a:blipFill>
                <a:blip r:embed="rId14"/>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48C10E7-F483-4464-A4FB-4CD9655677DF}"/>
                  </a:ext>
                </a:extLst>
              </p:cNvPr>
              <p:cNvSpPr txBox="1"/>
              <p:nvPr/>
            </p:nvSpPr>
            <p:spPr>
              <a:xfrm>
                <a:off x="6335611" y="5402542"/>
                <a:ext cx="3495582"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i="1" smtClean="0">
                          <a:solidFill>
                            <a:schemeClr val="tx1">
                              <a:lumMod val="75000"/>
                              <a:lumOff val="25000"/>
                            </a:schemeClr>
                          </a:solidFill>
                          <a:latin typeface="Cambria Math" panose="02040503050406030204" pitchFamily="18" charset="0"/>
                          <a:ea typeface="Cambria Math" panose="02040503050406030204" pitchFamily="18" charset="0"/>
                        </a:rPr>
                        <m:t>𝑀</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=1800 </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𝑘𝑔</m:t>
                      </m:r>
                    </m:oMath>
                  </m:oMathPara>
                </a14:m>
                <a:endParaRPr lang="en-US" dirty="0"/>
              </a:p>
            </p:txBody>
          </p:sp>
        </mc:Choice>
        <mc:Fallback xmlns="">
          <p:sp>
            <p:nvSpPr>
              <p:cNvPr id="46" name="TextBox 45">
                <a:extLst>
                  <a:ext uri="{FF2B5EF4-FFF2-40B4-BE49-F238E27FC236}">
                    <a16:creationId xmlns:a16="http://schemas.microsoft.com/office/drawing/2014/main" id="{548C10E7-F483-4464-A4FB-4CD9655677DF}"/>
                  </a:ext>
                </a:extLst>
              </p:cNvPr>
              <p:cNvSpPr txBox="1">
                <a:spLocks noRot="1" noChangeAspect="1" noMove="1" noResize="1" noEditPoints="1" noAdjustHandles="1" noChangeArrowheads="1" noChangeShapeType="1" noTextEdit="1"/>
              </p:cNvSpPr>
              <p:nvPr/>
            </p:nvSpPr>
            <p:spPr>
              <a:xfrm>
                <a:off x="6335611" y="5402542"/>
                <a:ext cx="3495582" cy="369332"/>
              </a:xfrm>
              <a:prstGeom prst="rect">
                <a:avLst/>
              </a:prstGeom>
              <a:blipFill>
                <a:blip r:embed="rId1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99872-DE4D-4051-8A98-C8068A3CD1CB}"/>
                  </a:ext>
                </a:extLst>
              </p:cNvPr>
              <p:cNvSpPr txBox="1"/>
              <p:nvPr/>
            </p:nvSpPr>
            <p:spPr>
              <a:xfrm>
                <a:off x="10062445" y="4838677"/>
                <a:ext cx="2649452" cy="61831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sub>
                      </m:s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=5.4</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𝑘𝑚</m:t>
                          </m:r>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den>
                      </m:f>
                    </m:oMath>
                  </m:oMathPara>
                </a14:m>
                <a:endParaRPr lang="en-US" dirty="0"/>
              </a:p>
            </p:txBody>
          </p:sp>
        </mc:Choice>
        <mc:Fallback xmlns="">
          <p:sp>
            <p:nvSpPr>
              <p:cNvPr id="47" name="TextBox 46">
                <a:extLst>
                  <a:ext uri="{FF2B5EF4-FFF2-40B4-BE49-F238E27FC236}">
                    <a16:creationId xmlns:a16="http://schemas.microsoft.com/office/drawing/2014/main" id="{9CC99872-DE4D-4051-8A98-C8068A3CD1CB}"/>
                  </a:ext>
                </a:extLst>
              </p:cNvPr>
              <p:cNvSpPr txBox="1">
                <a:spLocks noRot="1" noChangeAspect="1" noMove="1" noResize="1" noEditPoints="1" noAdjustHandles="1" noChangeArrowheads="1" noChangeShapeType="1" noTextEdit="1"/>
              </p:cNvSpPr>
              <p:nvPr/>
            </p:nvSpPr>
            <p:spPr>
              <a:xfrm>
                <a:off x="10062445" y="4838677"/>
                <a:ext cx="2649452" cy="61831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27CCFF5-305F-42ED-9DD1-C0AFE93E901E}"/>
                  </a:ext>
                </a:extLst>
              </p:cNvPr>
              <p:cNvSpPr txBox="1"/>
              <p:nvPr/>
            </p:nvSpPr>
            <p:spPr>
              <a:xfrm>
                <a:off x="7433676" y="5402542"/>
                <a:ext cx="283197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chemeClr val="accent6">
                                  <a:lumMod val="50000"/>
                                </a:schemeClr>
                              </a:solidFill>
                              <a:latin typeface="Cambria Math" panose="02040503050406030204" pitchFamily="18" charset="0"/>
                              <a:ea typeface="Cambria Math" panose="02040503050406030204" pitchFamily="18" charset="0"/>
                            </a:rPr>
                          </m:ctrlPr>
                        </m:sSubPr>
                        <m:e>
                          <m:r>
                            <m:rPr>
                              <m:sty m:val="p"/>
                            </m:rPr>
                            <a:rPr lang="el-GR" i="1">
                              <a:solidFill>
                                <a:schemeClr val="accent6">
                                  <a:lumMod val="50000"/>
                                </a:schemeClr>
                              </a:solidFill>
                              <a:latin typeface="Cambria Math" panose="02040503050406030204" pitchFamily="18" charset="0"/>
                              <a:ea typeface="Cambria Math" panose="02040503050406030204" pitchFamily="18" charset="0"/>
                            </a:rPr>
                            <m:t>Γ</m:t>
                          </m:r>
                        </m:e>
                        <m:sub>
                          <m:r>
                            <a:rPr lang="en-US" b="0" i="1" smtClean="0">
                              <a:solidFill>
                                <a:schemeClr val="accent6">
                                  <a:lumMod val="50000"/>
                                </a:schemeClr>
                              </a:solidFill>
                              <a:latin typeface="Cambria Math" panose="02040503050406030204" pitchFamily="18" charset="0"/>
                              <a:ea typeface="Cambria Math" panose="02040503050406030204" pitchFamily="18" charset="0"/>
                            </a:rPr>
                            <m:t>𝑠𝑡𝑖𝑚</m:t>
                          </m:r>
                        </m:sub>
                      </m:sSub>
                      <m:r>
                        <a:rPr lang="el-GR" i="1" smtClean="0">
                          <a:solidFill>
                            <a:schemeClr val="accent6">
                              <a:lumMod val="50000"/>
                            </a:schemeClr>
                          </a:solidFill>
                          <a:latin typeface="Cambria Math" panose="02040503050406030204" pitchFamily="18" charset="0"/>
                          <a:ea typeface="Cambria Math" panose="02040503050406030204" pitchFamily="18" charset="0"/>
                        </a:rPr>
                        <m:t> </m:t>
                      </m:r>
                      <m:r>
                        <a:rPr lang="en-US" b="0" i="1" smtClean="0">
                          <a:solidFill>
                            <a:schemeClr val="accent6">
                              <a:lumMod val="50000"/>
                            </a:schemeClr>
                          </a:solidFill>
                          <a:latin typeface="Cambria Math" panose="02040503050406030204" pitchFamily="18" charset="0"/>
                          <a:ea typeface="Cambria Math" panose="02040503050406030204" pitchFamily="18" charset="0"/>
                        </a:rPr>
                        <m:t>=1 </m:t>
                      </m:r>
                      <m:r>
                        <a:rPr lang="en-US" b="0" i="1" smtClean="0">
                          <a:solidFill>
                            <a:schemeClr val="accent6">
                              <a:lumMod val="50000"/>
                            </a:schemeClr>
                          </a:solidFill>
                          <a:latin typeface="Cambria Math" panose="02040503050406030204" pitchFamily="18" charset="0"/>
                          <a:ea typeface="Cambria Math" panose="02040503050406030204" pitchFamily="18" charset="0"/>
                        </a:rPr>
                        <m:t>𝐻𝑧</m:t>
                      </m:r>
                    </m:oMath>
                  </m:oMathPara>
                </a14:m>
                <a:endParaRPr lang="en-US" dirty="0">
                  <a:solidFill>
                    <a:schemeClr val="accent6">
                      <a:lumMod val="50000"/>
                    </a:schemeClr>
                  </a:solidFill>
                </a:endParaRPr>
              </a:p>
            </p:txBody>
          </p:sp>
        </mc:Choice>
        <mc:Fallback xmlns="">
          <p:sp>
            <p:nvSpPr>
              <p:cNvPr id="48" name="TextBox 47">
                <a:extLst>
                  <a:ext uri="{FF2B5EF4-FFF2-40B4-BE49-F238E27FC236}">
                    <a16:creationId xmlns:a16="http://schemas.microsoft.com/office/drawing/2014/main" id="{A27CCFF5-305F-42ED-9DD1-C0AFE93E901E}"/>
                  </a:ext>
                </a:extLst>
              </p:cNvPr>
              <p:cNvSpPr txBox="1">
                <a:spLocks noRot="1" noChangeAspect="1" noMove="1" noResize="1" noEditPoints="1" noAdjustHandles="1" noChangeArrowheads="1" noChangeShapeType="1" noTextEdit="1"/>
              </p:cNvSpPr>
              <p:nvPr/>
            </p:nvSpPr>
            <p:spPr>
              <a:xfrm>
                <a:off x="7433676" y="5402542"/>
                <a:ext cx="2831977" cy="369332"/>
              </a:xfrm>
              <a:prstGeom prst="rect">
                <a:avLst/>
              </a:prstGeom>
              <a:blipFill>
                <a:blip r:embed="rId17"/>
                <a:stretch>
                  <a:fillRect/>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DF25A536-5FEE-4489-8118-DE880A6FB328}"/>
              </a:ext>
            </a:extLst>
          </p:cNvPr>
          <p:cNvSpPr txBox="1"/>
          <p:nvPr/>
        </p:nvSpPr>
        <p:spPr>
          <a:xfrm>
            <a:off x="7037531" y="5929238"/>
            <a:ext cx="6995604" cy="276999"/>
          </a:xfrm>
          <a:prstGeom prst="rect">
            <a:avLst/>
          </a:prstGeom>
          <a:noFill/>
        </p:spPr>
        <p:txBody>
          <a:bodyPr wrap="square" lIns="0" tIns="0" rIns="0" bIns="0" rtlCol="0">
            <a:spAutoFit/>
          </a:bodyPr>
          <a:lstStyle/>
          <a:p>
            <a:r>
              <a:rPr lang="en-US" dirty="0">
                <a:solidFill>
                  <a:schemeClr val="accent5">
                    <a:lumMod val="75000"/>
                  </a:schemeClr>
                </a:solidFill>
                <a:latin typeface="+mj-lt"/>
              </a:rPr>
              <a:t>One graviton emitted/absorbed per second.</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3893F50-4152-4291-823D-C54C93795EEA}"/>
                  </a:ext>
                </a:extLst>
              </p:cNvPr>
              <p:cNvSpPr txBox="1"/>
              <p:nvPr/>
            </p:nvSpPr>
            <p:spPr>
              <a:xfrm>
                <a:off x="6301501" y="4963146"/>
                <a:ext cx="2649452"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sub>
                      </m:s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10</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−22</m:t>
                          </m:r>
                        </m:sup>
                      </m:sSup>
                    </m:oMath>
                  </m:oMathPara>
                </a14:m>
                <a:endParaRPr lang="en-US" dirty="0"/>
              </a:p>
            </p:txBody>
          </p:sp>
        </mc:Choice>
        <mc:Fallback xmlns="">
          <p:sp>
            <p:nvSpPr>
              <p:cNvPr id="50" name="TextBox 49">
                <a:extLst>
                  <a:ext uri="{FF2B5EF4-FFF2-40B4-BE49-F238E27FC236}">
                    <a16:creationId xmlns:a16="http://schemas.microsoft.com/office/drawing/2014/main" id="{A3893F50-4152-4291-823D-C54C93795EEA}"/>
                  </a:ext>
                </a:extLst>
              </p:cNvPr>
              <p:cNvSpPr txBox="1">
                <a:spLocks noRot="1" noChangeAspect="1" noMove="1" noResize="1" noEditPoints="1" noAdjustHandles="1" noChangeArrowheads="1" noChangeShapeType="1" noTextEdit="1"/>
              </p:cNvSpPr>
              <p:nvPr/>
            </p:nvSpPr>
            <p:spPr>
              <a:xfrm>
                <a:off x="6301501" y="4963146"/>
                <a:ext cx="2649452" cy="369332"/>
              </a:xfrm>
              <a:prstGeom prst="rect">
                <a:avLst/>
              </a:prstGeom>
              <a:blipFill>
                <a:blip r:embed="rId18"/>
                <a:stretch>
                  <a:fillRect/>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B484A252-8BA1-466A-A06C-848566920D7E}"/>
              </a:ext>
            </a:extLst>
          </p:cNvPr>
          <p:cNvSpPr txBox="1"/>
          <p:nvPr/>
        </p:nvSpPr>
        <p:spPr>
          <a:xfrm>
            <a:off x="8083402" y="5003696"/>
            <a:ext cx="2269102" cy="276999"/>
          </a:xfrm>
          <a:prstGeom prst="rect">
            <a:avLst/>
          </a:prstGeom>
          <a:noFill/>
        </p:spPr>
        <p:txBody>
          <a:bodyPr wrap="square" lIns="0" tIns="0" rIns="0" bIns="0" rtlCol="0">
            <a:spAutoFit/>
          </a:bodyPr>
          <a:lstStyle/>
          <a:p>
            <a:r>
              <a:rPr lang="en-US" dirty="0">
                <a:solidFill>
                  <a:schemeClr val="tx1">
                    <a:lumMod val="75000"/>
                    <a:lumOff val="25000"/>
                  </a:schemeClr>
                </a:solidFill>
              </a:rPr>
              <a:t>(GW150914)</a:t>
            </a:r>
          </a:p>
        </p:txBody>
      </p:sp>
      <p:sp>
        <p:nvSpPr>
          <p:cNvPr id="52" name="Rectangle 51">
            <a:extLst>
              <a:ext uri="{FF2B5EF4-FFF2-40B4-BE49-F238E27FC236}">
                <a16:creationId xmlns:a16="http://schemas.microsoft.com/office/drawing/2014/main" id="{E7E79DB0-B671-4E98-B2D4-69DE27754ACD}"/>
              </a:ext>
            </a:extLst>
          </p:cNvPr>
          <p:cNvSpPr/>
          <p:nvPr/>
        </p:nvSpPr>
        <p:spPr>
          <a:xfrm>
            <a:off x="6096000" y="4252650"/>
            <a:ext cx="5702422" cy="232268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D15959E-5207-4C05-815E-11185127C508}"/>
              </a:ext>
            </a:extLst>
          </p:cNvPr>
          <p:cNvSpPr/>
          <p:nvPr/>
        </p:nvSpPr>
        <p:spPr>
          <a:xfrm>
            <a:off x="492258" y="3259585"/>
            <a:ext cx="11573062" cy="99751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6A77EBEE-F8BC-4308-97A9-0B3F72F7B8D2}"/>
              </a:ext>
            </a:extLst>
          </p:cNvPr>
          <p:cNvGrpSpPr/>
          <p:nvPr/>
        </p:nvGrpSpPr>
        <p:grpSpPr>
          <a:xfrm rot="10800000">
            <a:off x="4833170" y="914463"/>
            <a:ext cx="2729692" cy="1744986"/>
            <a:chOff x="8441419" y="1606372"/>
            <a:chExt cx="3443325" cy="2158040"/>
          </a:xfrm>
        </p:grpSpPr>
        <p:pic>
          <p:nvPicPr>
            <p:cNvPr id="56" name="Picture 55" descr="A circle with black dots&#10;&#10;Description automatically generated">
              <a:extLst>
                <a:ext uri="{FF2B5EF4-FFF2-40B4-BE49-F238E27FC236}">
                  <a16:creationId xmlns:a16="http://schemas.microsoft.com/office/drawing/2014/main" id="{BFEB19D1-7A2C-4D94-BAEF-0B35E75C29A4}"/>
                </a:ext>
              </a:extLst>
            </p:cNvPr>
            <p:cNvPicPr>
              <a:picLocks noChangeAspect="1"/>
            </p:cNvPicPr>
            <p:nvPr/>
          </p:nvPicPr>
          <p:blipFill>
            <a:blip r:embed="rId19">
              <a:alphaModFix amt="20000"/>
              <a:extLst>
                <a:ext uri="{28A0092B-C50C-407E-A947-70E740481C1C}">
                  <a14:useLocalDpi xmlns:a14="http://schemas.microsoft.com/office/drawing/2010/main" val="0"/>
                </a:ext>
              </a:extLst>
            </a:blip>
            <a:stretch>
              <a:fillRect/>
            </a:stretch>
          </p:blipFill>
          <p:spPr>
            <a:xfrm>
              <a:off x="8441419" y="1606372"/>
              <a:ext cx="3443325" cy="2158040"/>
            </a:xfrm>
            <a:prstGeom prst="rect">
              <a:avLst/>
            </a:prstGeom>
          </p:spPr>
        </p:pic>
        <p:grpSp>
          <p:nvGrpSpPr>
            <p:cNvPr id="57" name="Group 56">
              <a:extLst>
                <a:ext uri="{FF2B5EF4-FFF2-40B4-BE49-F238E27FC236}">
                  <a16:creationId xmlns:a16="http://schemas.microsoft.com/office/drawing/2014/main" id="{0E8A1137-3ED8-4D22-BA5A-5393AA1F4043}"/>
                </a:ext>
              </a:extLst>
            </p:cNvPr>
            <p:cNvGrpSpPr/>
            <p:nvPr/>
          </p:nvGrpSpPr>
          <p:grpSpPr>
            <a:xfrm>
              <a:off x="9584017" y="2395217"/>
              <a:ext cx="1138451" cy="533910"/>
              <a:chOff x="9372506" y="2598868"/>
              <a:chExt cx="2299316" cy="1258830"/>
            </a:xfrm>
          </p:grpSpPr>
          <p:cxnSp>
            <p:nvCxnSpPr>
              <p:cNvPr id="59" name="Straight Connector 58">
                <a:extLst>
                  <a:ext uri="{FF2B5EF4-FFF2-40B4-BE49-F238E27FC236}">
                    <a16:creationId xmlns:a16="http://schemas.microsoft.com/office/drawing/2014/main" id="{A529A191-3DC8-4716-8FD6-014B93817CA9}"/>
                  </a:ext>
                </a:extLst>
              </p:cNvPr>
              <p:cNvCxnSpPr>
                <a:cxnSpLocks/>
              </p:cNvCxnSpPr>
              <p:nvPr/>
            </p:nvCxnSpPr>
            <p:spPr>
              <a:xfrm flipV="1">
                <a:off x="9372506" y="3676447"/>
                <a:ext cx="2299316" cy="2218"/>
              </a:xfrm>
              <a:prstGeom prst="line">
                <a:avLst/>
              </a:prstGeom>
            </p:spPr>
            <p:style>
              <a:lnRef idx="1">
                <a:schemeClr val="accent2"/>
              </a:lnRef>
              <a:fillRef idx="0">
                <a:schemeClr val="accent2"/>
              </a:fillRef>
              <a:effectRef idx="0">
                <a:schemeClr val="accent2"/>
              </a:effectRef>
              <a:fontRef idx="minor">
                <a:schemeClr val="tx1"/>
              </a:fontRef>
            </p:style>
          </p:cxnSp>
          <p:sp>
            <p:nvSpPr>
              <p:cNvPr id="60" name="Oval 59">
                <a:extLst>
                  <a:ext uri="{FF2B5EF4-FFF2-40B4-BE49-F238E27FC236}">
                    <a16:creationId xmlns:a16="http://schemas.microsoft.com/office/drawing/2014/main" id="{9EBF3ECC-5097-48EB-9795-4D029C43F4E1}"/>
                  </a:ext>
                </a:extLst>
              </p:cNvPr>
              <p:cNvSpPr/>
              <p:nvPr/>
            </p:nvSpPr>
            <p:spPr>
              <a:xfrm>
                <a:off x="10346186" y="3502592"/>
                <a:ext cx="355107" cy="355106"/>
              </a:xfrm>
              <a:prstGeom prst="ellipse">
                <a:avLst/>
              </a:prstGeom>
              <a:no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8BF8824B-F039-4FF5-8BC0-D14E0641BA98}"/>
                  </a:ext>
                </a:extLst>
              </p:cNvPr>
              <p:cNvCxnSpPr>
                <a:cxnSpLocks/>
              </p:cNvCxnSpPr>
              <p:nvPr/>
            </p:nvCxnSpPr>
            <p:spPr>
              <a:xfrm>
                <a:off x="9372506" y="2776435"/>
                <a:ext cx="2299316"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62" name="Oval 61">
                <a:extLst>
                  <a:ext uri="{FF2B5EF4-FFF2-40B4-BE49-F238E27FC236}">
                    <a16:creationId xmlns:a16="http://schemas.microsoft.com/office/drawing/2014/main" id="{96420392-7EE2-48B4-B70D-E73F39D038AF}"/>
                  </a:ext>
                </a:extLst>
              </p:cNvPr>
              <p:cNvSpPr/>
              <p:nvPr/>
            </p:nvSpPr>
            <p:spPr>
              <a:xfrm>
                <a:off x="10346176" y="2598868"/>
                <a:ext cx="355106" cy="35510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2FFBE8D1-1622-40BF-91E5-18B849715F66}"/>
                  </a:ext>
                </a:extLst>
              </p:cNvPr>
              <p:cNvCxnSpPr>
                <a:cxnSpLocks/>
                <a:stCxn id="60" idx="0"/>
                <a:endCxn id="62" idx="4"/>
              </p:cNvCxnSpPr>
              <p:nvPr/>
            </p:nvCxnSpPr>
            <p:spPr>
              <a:xfrm flipV="1">
                <a:off x="10523740" y="2953988"/>
                <a:ext cx="0" cy="54860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BA4E86F-1BF7-4149-BAFB-30B5EF5BE7B5}"/>
                      </a:ext>
                    </a:extLst>
                  </p:cNvPr>
                  <p:cNvSpPr txBox="1"/>
                  <p:nvPr/>
                </p:nvSpPr>
                <p:spPr>
                  <a:xfrm rot="10800000">
                    <a:off x="9675502" y="2803713"/>
                    <a:ext cx="744434" cy="7660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C00000"/>
                              </a:solidFill>
                              <a:latin typeface="Cambria Math" panose="02040503050406030204" pitchFamily="18" charset="0"/>
                              <a:ea typeface="Cambria Math" panose="02040503050406030204" pitchFamily="18" charset="0"/>
                            </a:rPr>
                            <m:t>ℏ</m:t>
                          </m:r>
                          <m:r>
                            <a:rPr lang="en-US" sz="1400" i="1" smtClean="0">
                              <a:solidFill>
                                <a:srgbClr val="C00000"/>
                              </a:solidFill>
                              <a:latin typeface="Cambria Math" panose="02040503050406030204" pitchFamily="18" charset="0"/>
                              <a:ea typeface="Cambria Math" panose="02040503050406030204" pitchFamily="18" charset="0"/>
                            </a:rPr>
                            <m:t>𝜈</m:t>
                          </m:r>
                        </m:oMath>
                      </m:oMathPara>
                    </a14:m>
                    <a:endParaRPr lang="en-US" sz="1400" dirty="0">
                      <a:solidFill>
                        <a:srgbClr val="C00000"/>
                      </a:solidFill>
                    </a:endParaRPr>
                  </a:p>
                </p:txBody>
              </p:sp>
            </mc:Choice>
            <mc:Fallback xmlns="">
              <p:sp>
                <p:nvSpPr>
                  <p:cNvPr id="64" name="TextBox 63">
                    <a:extLst>
                      <a:ext uri="{FF2B5EF4-FFF2-40B4-BE49-F238E27FC236}">
                        <a16:creationId xmlns:a16="http://schemas.microsoft.com/office/drawing/2014/main" id="{4BA4E86F-1BF7-4149-BAFB-30B5EF5BE7B5}"/>
                      </a:ext>
                    </a:extLst>
                  </p:cNvPr>
                  <p:cNvSpPr txBox="1">
                    <a:spLocks noRot="1" noChangeAspect="1" noMove="1" noResize="1" noEditPoints="1" noAdjustHandles="1" noChangeArrowheads="1" noChangeShapeType="1" noTextEdit="1"/>
                  </p:cNvSpPr>
                  <p:nvPr/>
                </p:nvSpPr>
                <p:spPr>
                  <a:xfrm rot="10800000">
                    <a:off x="9675502" y="2803713"/>
                    <a:ext cx="744434" cy="766078"/>
                  </a:xfrm>
                  <a:prstGeom prst="rect">
                    <a:avLst/>
                  </a:prstGeom>
                  <a:blipFill>
                    <a:blip r:embed="rId20"/>
                    <a:stretch>
                      <a:fillRect l="-6250" r="-4167"/>
                    </a:stretch>
                  </a:blipFill>
                </p:spPr>
                <p:txBody>
                  <a:bodyPr/>
                  <a:lstStyle/>
                  <a:p>
                    <a:r>
                      <a:rPr lang="en-US">
                        <a:noFill/>
                      </a:rPr>
                      <a:t> </a:t>
                    </a:r>
                  </a:p>
                </p:txBody>
              </p:sp>
            </mc:Fallback>
          </mc:AlternateContent>
        </p:grpSp>
        <p:sp>
          <p:nvSpPr>
            <p:cNvPr id="58" name="Flowchart: Direct Access Storage 57">
              <a:extLst>
                <a:ext uri="{FF2B5EF4-FFF2-40B4-BE49-F238E27FC236}">
                  <a16:creationId xmlns:a16="http://schemas.microsoft.com/office/drawing/2014/main" id="{6015AEB6-A38C-4C42-A463-935196DF79D4}"/>
                </a:ext>
              </a:extLst>
            </p:cNvPr>
            <p:cNvSpPr/>
            <p:nvPr/>
          </p:nvSpPr>
          <p:spPr>
            <a:xfrm>
              <a:off x="9408855" y="2260487"/>
              <a:ext cx="1488774" cy="803364"/>
            </a:xfrm>
            <a:prstGeom prst="flowChartMagneticDrum">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BCBEE14-27CC-4BA8-9269-BC52C3FC594A}"/>
              </a:ext>
            </a:extLst>
          </p:cNvPr>
          <p:cNvSpPr txBox="1"/>
          <p:nvPr/>
        </p:nvSpPr>
        <p:spPr>
          <a:xfrm>
            <a:off x="7456867" y="1296908"/>
            <a:ext cx="2442785" cy="400110"/>
          </a:xfrm>
          <a:prstGeom prst="rect">
            <a:avLst/>
          </a:prstGeom>
          <a:noFill/>
        </p:spPr>
        <p:txBody>
          <a:bodyPr wrap="none" rtlCol="0">
            <a:spAutoFit/>
          </a:bodyPr>
          <a:lstStyle/>
          <a:p>
            <a:r>
              <a:rPr lang="en-US" sz="2000" dirty="0">
                <a:solidFill>
                  <a:schemeClr val="bg1">
                    <a:lumMod val="50000"/>
                  </a:schemeClr>
                </a:solidFill>
              </a:rPr>
              <a:t>Field in vacuum state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188A7E-A870-41B6-AF06-881A122BAF2B}"/>
                  </a:ext>
                </a:extLst>
              </p:cNvPr>
              <p:cNvSpPr txBox="1"/>
              <p:nvPr/>
            </p:nvSpPr>
            <p:spPr>
              <a:xfrm>
                <a:off x="9623329" y="1308355"/>
                <a:ext cx="128464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bg1">
                                  <a:lumMod val="50000"/>
                                </a:schemeClr>
                              </a:solidFill>
                              <a:latin typeface="Cambria Math" panose="02040503050406030204" pitchFamily="18" charset="0"/>
                            </a:rPr>
                          </m:ctrlPr>
                        </m:dPr>
                        <m:e>
                          <m:r>
                            <a:rPr lang="en-US" sz="2000" b="0" i="1" smtClean="0">
                              <a:solidFill>
                                <a:schemeClr val="bg1">
                                  <a:lumMod val="50000"/>
                                </a:schemeClr>
                              </a:solidFill>
                              <a:latin typeface="Cambria Math" panose="02040503050406030204" pitchFamily="18" charset="0"/>
                            </a:rPr>
                            <m:t>0</m:t>
                          </m:r>
                        </m:e>
                      </m:d>
                      <m:r>
                        <a:rPr lang="en-US" sz="2000" b="0" i="1" smtClean="0">
                          <a:solidFill>
                            <a:schemeClr val="bg1">
                              <a:lumMod val="50000"/>
                            </a:schemeClr>
                          </a:solidFill>
                          <a:latin typeface="Cambria Math" panose="02040503050406030204" pitchFamily="18" charset="0"/>
                        </a:rPr>
                        <m:t>→</m:t>
                      </m:r>
                      <m:d>
                        <m:dPr>
                          <m:begChr m:val="|"/>
                          <m:endChr m:val="⟩"/>
                          <m:ctrlPr>
                            <a:rPr lang="en-US" sz="2000" b="0" i="1" smtClean="0">
                              <a:solidFill>
                                <a:schemeClr val="bg1">
                                  <a:lumMod val="50000"/>
                                </a:schemeClr>
                              </a:solidFill>
                              <a:latin typeface="Cambria Math" panose="02040503050406030204" pitchFamily="18" charset="0"/>
                            </a:rPr>
                          </m:ctrlPr>
                        </m:dPr>
                        <m:e>
                          <m:r>
                            <a:rPr lang="en-US" sz="2000" b="0" i="1" smtClean="0">
                              <a:solidFill>
                                <a:schemeClr val="bg1">
                                  <a:lumMod val="50000"/>
                                </a:schemeClr>
                              </a:solidFill>
                              <a:latin typeface="Cambria Math" panose="02040503050406030204" pitchFamily="18" charset="0"/>
                            </a:rPr>
                            <m:t>1</m:t>
                          </m:r>
                        </m:e>
                      </m:d>
                      <m:r>
                        <a:rPr lang="en-US" sz="2000" b="0" i="1" smtClean="0">
                          <a:solidFill>
                            <a:schemeClr val="bg1">
                              <a:lumMod val="50000"/>
                            </a:schemeClr>
                          </a:solidFill>
                          <a:latin typeface="Cambria Math" panose="02040503050406030204" pitchFamily="18" charset="0"/>
                        </a:rPr>
                        <m:t>.</m:t>
                      </m:r>
                    </m:oMath>
                  </m:oMathPara>
                </a14:m>
                <a:endParaRPr lang="en-US" sz="2000" dirty="0">
                  <a:solidFill>
                    <a:schemeClr val="bg1">
                      <a:lumMod val="50000"/>
                    </a:schemeClr>
                  </a:solidFill>
                </a:endParaRPr>
              </a:p>
            </p:txBody>
          </p:sp>
        </mc:Choice>
        <mc:Fallback xmlns="">
          <p:sp>
            <p:nvSpPr>
              <p:cNvPr id="10" name="TextBox 9">
                <a:extLst>
                  <a:ext uri="{FF2B5EF4-FFF2-40B4-BE49-F238E27FC236}">
                    <a16:creationId xmlns:a16="http://schemas.microsoft.com/office/drawing/2014/main" id="{EF188A7E-A870-41B6-AF06-881A122BAF2B}"/>
                  </a:ext>
                </a:extLst>
              </p:cNvPr>
              <p:cNvSpPr txBox="1">
                <a:spLocks noRot="1" noChangeAspect="1" noMove="1" noResize="1" noEditPoints="1" noAdjustHandles="1" noChangeArrowheads="1" noChangeShapeType="1" noTextEdit="1"/>
              </p:cNvSpPr>
              <p:nvPr/>
            </p:nvSpPr>
            <p:spPr>
              <a:xfrm>
                <a:off x="9623329" y="1308355"/>
                <a:ext cx="1284647" cy="400110"/>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901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3322-4B66-A856-CF0D-DD3F43F1703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6E03489-96BE-B415-0588-81C173EF4A0E}"/>
              </a:ext>
            </a:extLst>
          </p:cNvPr>
          <p:cNvSpPr>
            <a:spLocks noChangeArrowheads="1"/>
          </p:cNvSpPr>
          <p:nvPr/>
        </p:nvSpPr>
        <p:spPr bwMode="auto">
          <a:xfrm flipV="1">
            <a:off x="4799456" y="2004560"/>
            <a:ext cx="79532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SE"/>
          </a:p>
        </p:txBody>
      </p:sp>
      <p:pic>
        <p:nvPicPr>
          <p:cNvPr id="4" name="Picture 3">
            <a:extLst>
              <a:ext uri="{FF2B5EF4-FFF2-40B4-BE49-F238E27FC236}">
                <a16:creationId xmlns:a16="http://schemas.microsoft.com/office/drawing/2014/main" id="{C4453694-30A3-327E-B015-FE70EE3E5ECC}"/>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6" name="Picture 16" descr="Nordic Institute for Theoretical Physics - Wikipedia">
            <a:extLst>
              <a:ext uri="{FF2B5EF4-FFF2-40B4-BE49-F238E27FC236}">
                <a16:creationId xmlns:a16="http://schemas.microsoft.com/office/drawing/2014/main" id="{AE6E9C60-B8E6-109E-E795-A4B3E5C26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omas Beitel - Stevens Institute of Technology - Medford ...">
            <a:extLst>
              <a:ext uri="{FF2B5EF4-FFF2-40B4-BE49-F238E27FC236}">
                <a16:creationId xmlns:a16="http://schemas.microsoft.com/office/drawing/2014/main" id="{00FC308B-0449-3AB9-D76C-62B7EC0CA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0" y="1613994"/>
            <a:ext cx="1017691" cy="1017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Igor PIKOVSKI | Postdoctoral Fellow | PhD | Harvard-Smithsonian Center for  Astrophysics, Cambridge | ITAMP | Research profile">
            <a:extLst>
              <a:ext uri="{FF2B5EF4-FFF2-40B4-BE49-F238E27FC236}">
                <a16:creationId xmlns:a16="http://schemas.microsoft.com/office/drawing/2014/main" id="{50406631-BE44-D048-A17D-9716EC53E0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6178" y="1616234"/>
            <a:ext cx="1008570" cy="10085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6FFF21-0F8D-423D-736C-CE3BB69718B7}"/>
              </a:ext>
            </a:extLst>
          </p:cNvPr>
          <p:cNvSpPr txBox="1"/>
          <p:nvPr/>
        </p:nvSpPr>
        <p:spPr>
          <a:xfrm>
            <a:off x="3166229" y="2778455"/>
            <a:ext cx="5846417" cy="923330"/>
          </a:xfrm>
          <a:prstGeom prst="rect">
            <a:avLst/>
          </a:prstGeom>
          <a:noFill/>
        </p:spPr>
        <p:txBody>
          <a:bodyPr wrap="square">
            <a:spAutoFit/>
          </a:bodyPr>
          <a:lstStyle/>
          <a:p>
            <a:pPr algn="just"/>
            <a:r>
              <a:rPr lang="en-US" dirty="0">
                <a:solidFill>
                  <a:srgbClr val="0070C0"/>
                </a:solidFill>
                <a:latin typeface="Times" pitchFamily="2" charset="0"/>
              </a:rPr>
              <a:t>Germain Tobar*, </a:t>
            </a:r>
            <a:r>
              <a:rPr lang="en-US" dirty="0" err="1">
                <a:solidFill>
                  <a:srgbClr val="0070C0"/>
                </a:solidFill>
                <a:latin typeface="Times" pitchFamily="2" charset="0"/>
              </a:rPr>
              <a:t>Sreenath</a:t>
            </a:r>
            <a:r>
              <a:rPr lang="en-US" dirty="0">
                <a:solidFill>
                  <a:srgbClr val="0070C0"/>
                </a:solidFill>
                <a:latin typeface="Times" pitchFamily="2" charset="0"/>
              </a:rPr>
              <a:t> K. Manikandan*, Thomas </a:t>
            </a:r>
            <a:r>
              <a:rPr lang="en-US" dirty="0" err="1">
                <a:solidFill>
                  <a:srgbClr val="0070C0"/>
                </a:solidFill>
                <a:latin typeface="Times" pitchFamily="2" charset="0"/>
              </a:rPr>
              <a:t>Beitel</a:t>
            </a:r>
            <a:r>
              <a:rPr lang="en-US" dirty="0">
                <a:solidFill>
                  <a:srgbClr val="0070C0"/>
                </a:solidFill>
                <a:latin typeface="Times" pitchFamily="2" charset="0"/>
              </a:rPr>
              <a:t>, and Igor </a:t>
            </a:r>
            <a:r>
              <a:rPr lang="en-US" dirty="0" err="1">
                <a:solidFill>
                  <a:srgbClr val="0070C0"/>
                </a:solidFill>
                <a:latin typeface="Times" pitchFamily="2" charset="0"/>
              </a:rPr>
              <a:t>Pikovski</a:t>
            </a:r>
            <a:r>
              <a:rPr lang="en-US" dirty="0">
                <a:solidFill>
                  <a:srgbClr val="0070C0"/>
                </a:solidFill>
                <a:latin typeface="Times" pitchFamily="2" charset="0"/>
              </a:rPr>
              <a:t>. “Detecting single gravitons with quantum sensing.” Nature Communications 15, 7229 (2024).</a:t>
            </a:r>
          </a:p>
        </p:txBody>
      </p:sp>
      <p:sp>
        <p:nvSpPr>
          <p:cNvPr id="14" name="Rectangle 13">
            <a:extLst>
              <a:ext uri="{FF2B5EF4-FFF2-40B4-BE49-F238E27FC236}">
                <a16:creationId xmlns:a16="http://schemas.microsoft.com/office/drawing/2014/main" id="{C0323C05-B380-AD1B-B1A3-F433962E1859}"/>
              </a:ext>
            </a:extLst>
          </p:cNvPr>
          <p:cNvSpPr/>
          <p:nvPr/>
        </p:nvSpPr>
        <p:spPr>
          <a:xfrm>
            <a:off x="3134285" y="3976139"/>
            <a:ext cx="5937229" cy="2023134"/>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8D4F44C-15F9-6301-8E3C-414B3DE4066F}"/>
              </a:ext>
            </a:extLst>
          </p:cNvPr>
          <p:cNvPicPr>
            <a:picLocks noChangeAspect="1"/>
          </p:cNvPicPr>
          <p:nvPr/>
        </p:nvPicPr>
        <p:blipFill>
          <a:blip r:embed="rId7"/>
          <a:stretch>
            <a:fillRect/>
          </a:stretch>
        </p:blipFill>
        <p:spPr>
          <a:xfrm>
            <a:off x="3870516" y="1642124"/>
            <a:ext cx="1147250" cy="1008490"/>
          </a:xfrm>
          <a:prstGeom prst="rect">
            <a:avLst/>
          </a:prstGeom>
        </p:spPr>
      </p:pic>
      <p:pic>
        <p:nvPicPr>
          <p:cNvPr id="16" name="Picture 15">
            <a:extLst>
              <a:ext uri="{FF2B5EF4-FFF2-40B4-BE49-F238E27FC236}">
                <a16:creationId xmlns:a16="http://schemas.microsoft.com/office/drawing/2014/main" id="{7AB632B3-74E3-61D3-4019-B2B66EC9B6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2968" y="1630875"/>
            <a:ext cx="851967" cy="1019739"/>
          </a:xfrm>
          <a:prstGeom prst="rect">
            <a:avLst/>
          </a:prstGeom>
        </p:spPr>
      </p:pic>
      <p:sp>
        <p:nvSpPr>
          <p:cNvPr id="17" name="TextBox 16">
            <a:extLst>
              <a:ext uri="{FF2B5EF4-FFF2-40B4-BE49-F238E27FC236}">
                <a16:creationId xmlns:a16="http://schemas.microsoft.com/office/drawing/2014/main" id="{2BDD30DA-9FF2-4871-BB15-0A35C820BDD4}"/>
              </a:ext>
            </a:extLst>
          </p:cNvPr>
          <p:cNvSpPr txBox="1"/>
          <p:nvPr/>
        </p:nvSpPr>
        <p:spPr>
          <a:xfrm>
            <a:off x="3236786" y="5251560"/>
            <a:ext cx="5718428" cy="646331"/>
          </a:xfrm>
          <a:prstGeom prst="rect">
            <a:avLst/>
          </a:prstGeom>
          <a:noFill/>
        </p:spPr>
        <p:txBody>
          <a:bodyPr wrap="square" rtlCol="0">
            <a:spAutoFit/>
          </a:bodyPr>
          <a:lstStyle/>
          <a:p>
            <a:pPr algn="just"/>
            <a:r>
              <a:rPr lang="en-SE" dirty="0">
                <a:solidFill>
                  <a:srgbClr val="0070C0"/>
                </a:solidFill>
                <a:latin typeface="Times" pitchFamily="2" charset="0"/>
              </a:rPr>
              <a:t>“Detecting acoherence in radiation fields.” Sreenath K. Manikandan and Frank Wilczek. arXiv: 2409.20378 (2024).</a:t>
            </a:r>
          </a:p>
        </p:txBody>
      </p:sp>
      <p:pic>
        <p:nvPicPr>
          <p:cNvPr id="18" name="Picture 8">
            <a:extLst>
              <a:ext uri="{FF2B5EF4-FFF2-40B4-BE49-F238E27FC236}">
                <a16:creationId xmlns:a16="http://schemas.microsoft.com/office/drawing/2014/main" id="{8BF4F7D3-9184-57F8-A22A-D814456F37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7949" y="4103980"/>
            <a:ext cx="893794" cy="10197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D45F7EC-9E00-68A0-699B-EB893EF2DA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7429" y="4103980"/>
            <a:ext cx="851967" cy="1019739"/>
          </a:xfrm>
          <a:prstGeom prst="rect">
            <a:avLst/>
          </a:prstGeom>
        </p:spPr>
      </p:pic>
      <p:sp>
        <p:nvSpPr>
          <p:cNvPr id="20" name="Rectangle 19">
            <a:extLst>
              <a:ext uri="{FF2B5EF4-FFF2-40B4-BE49-F238E27FC236}">
                <a16:creationId xmlns:a16="http://schemas.microsoft.com/office/drawing/2014/main" id="{8FFBC3A9-63CF-B278-BA00-E75DC29B6F70}"/>
              </a:ext>
            </a:extLst>
          </p:cNvPr>
          <p:cNvSpPr/>
          <p:nvPr/>
        </p:nvSpPr>
        <p:spPr>
          <a:xfrm>
            <a:off x="3134285" y="1452930"/>
            <a:ext cx="5878361" cy="2287278"/>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60ADB742-A415-57C2-75E1-0BDD9D4593D9}"/>
              </a:ext>
            </a:extLst>
          </p:cNvPr>
          <p:cNvSpPr txBox="1">
            <a:spLocks/>
          </p:cNvSpPr>
          <p:nvPr/>
        </p:nvSpPr>
        <p:spPr>
          <a:xfrm>
            <a:off x="1524000" y="664603"/>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Based on the following two articles:</a:t>
            </a:r>
          </a:p>
        </p:txBody>
      </p:sp>
    </p:spTree>
    <p:extLst>
      <p:ext uri="{BB962C8B-B14F-4D97-AF65-F5344CB8AC3E}">
        <p14:creationId xmlns:p14="http://schemas.microsoft.com/office/powerpoint/2010/main" val="2455312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064800" y="233121"/>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Rates for spontaneous and stimulated processes</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92CE1D-D858-422E-872A-5DF3251D3734}"/>
              </a:ext>
            </a:extLst>
          </p:cNvPr>
          <p:cNvSpPr>
            <a:spLocks noGrp="1"/>
          </p:cNvSpPr>
          <p:nvPr>
            <p:ph type="sldNum" sz="quarter" idx="12"/>
          </p:nvPr>
        </p:nvSpPr>
        <p:spPr/>
        <p:txBody>
          <a:bodyPr/>
          <a:lstStyle/>
          <a:p>
            <a:fld id="{0067D5D4-6F2E-49F1-95CA-E92BF4E0B552}" type="slidenum">
              <a:rPr lang="en-US" smtClean="0"/>
              <a:t>20</a:t>
            </a:fld>
            <a:endParaRPr lang="en-US"/>
          </a:p>
        </p:txBody>
      </p:sp>
      <p:sp>
        <p:nvSpPr>
          <p:cNvPr id="6" name="Rectangle 5">
            <a:extLst>
              <a:ext uri="{FF2B5EF4-FFF2-40B4-BE49-F238E27FC236}">
                <a16:creationId xmlns:a16="http://schemas.microsoft.com/office/drawing/2014/main" id="{A26455E0-0F7F-4BFD-B55D-9C6DF3BD5222}"/>
              </a:ext>
            </a:extLst>
          </p:cNvPr>
          <p:cNvSpPr/>
          <p:nvPr/>
        </p:nvSpPr>
        <p:spPr>
          <a:xfrm>
            <a:off x="466531" y="4450835"/>
            <a:ext cx="5508171" cy="185899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AEE73D-0F7A-4E6A-9D30-435C9ED0D649}"/>
              </a:ext>
            </a:extLst>
          </p:cNvPr>
          <p:cNvSpPr/>
          <p:nvPr/>
        </p:nvSpPr>
        <p:spPr>
          <a:xfrm>
            <a:off x="6178061" y="4455184"/>
            <a:ext cx="5508171" cy="185899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612393-7589-40B3-AE66-A68147889FBE}"/>
              </a:ext>
            </a:extLst>
          </p:cNvPr>
          <p:cNvSpPr txBox="1"/>
          <p:nvPr/>
        </p:nvSpPr>
        <p:spPr>
          <a:xfrm>
            <a:off x="466531" y="4486165"/>
            <a:ext cx="4921604" cy="369332"/>
          </a:xfrm>
          <a:prstGeom prst="rect">
            <a:avLst/>
          </a:prstGeom>
          <a:noFill/>
        </p:spPr>
        <p:txBody>
          <a:bodyPr wrap="none" rtlCol="0">
            <a:spAutoFit/>
          </a:bodyPr>
          <a:lstStyle/>
          <a:p>
            <a:r>
              <a:rPr lang="en-US" dirty="0">
                <a:solidFill>
                  <a:schemeClr val="accent6">
                    <a:lumMod val="50000"/>
                  </a:schemeClr>
                </a:solidFill>
              </a:rPr>
              <a:t>Spontaneous emission rate for a Niobium cylinder:</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B90D0D6-375B-4A7B-92DC-6F0E94233406}"/>
                  </a:ext>
                </a:extLst>
              </p:cNvPr>
              <p:cNvSpPr txBox="1"/>
              <p:nvPr/>
            </p:nvSpPr>
            <p:spPr>
              <a:xfrm>
                <a:off x="492610" y="2520758"/>
                <a:ext cx="6821291" cy="561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𝑠𝑝𝑜𝑛</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1→0</m:t>
                          </m:r>
                        </m:e>
                      </m:d>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2</m:t>
                          </m:r>
                          <m:r>
                            <a:rPr lang="en-US" i="1">
                              <a:solidFill>
                                <a:schemeClr val="tx1">
                                  <a:lumMod val="75000"/>
                                  <a:lumOff val="25000"/>
                                </a:schemeClr>
                              </a:solidFill>
                              <a:latin typeface="Cambria Math" panose="02040503050406030204" pitchFamily="18" charset="0"/>
                              <a:ea typeface="Cambria Math" panose="02040503050406030204" pitchFamily="18" charset="0"/>
                            </a:rPr>
                            <m:t>𝜋</m:t>
                          </m:r>
                        </m:num>
                        <m:den>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d>
                                <m:dPr>
                                  <m:begChr m:val="⟨"/>
                                  <m:endChr m:val="⟩"/>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m:t>
                                  </m:r>
                                </m:e>
                                <m:e>
                                  <m:r>
                                    <a:rPr lang="en-US" i="1">
                                      <a:solidFill>
                                        <a:schemeClr val="tx1">
                                          <a:lumMod val="75000"/>
                                          <a:lumOff val="25000"/>
                                        </a:schemeClr>
                                      </a:solidFill>
                                      <a:latin typeface="Cambria Math" panose="02040503050406030204" pitchFamily="18" charset="0"/>
                                      <a:ea typeface="Cambria Math" panose="02040503050406030204" pitchFamily="18" charset="0"/>
                                    </a:rPr>
                                    <m:t> </m:t>
                                  </m:r>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a:solidFill>
                                            <a:schemeClr val="tx1">
                                              <a:lumMod val="75000"/>
                                              <a:lumOff val="25000"/>
                                            </a:schemeClr>
                                          </a:solidFill>
                                          <a:latin typeface="Cambria Math" panose="02040503050406030204" pitchFamily="18" charset="0"/>
                                          <a:ea typeface="Cambria Math" panose="02040503050406030204" pitchFamily="18" charset="0"/>
                                        </a:rPr>
                                        <m:t>0</m:t>
                                      </m:r>
                                    </m:e>
                                    <m:e>
                                      <m:sSub>
                                        <m:sSubPr>
                                          <m:ctrlPr>
                                            <a:rPr lang="en-US" i="1">
                                              <a:solidFill>
                                                <a:schemeClr val="tx1">
                                                  <a:lumMod val="75000"/>
                                                  <a:lumOff val="25000"/>
                                                </a:schemeClr>
                                              </a:solidFill>
                                              <a:latin typeface="Cambria Math" panose="02040503050406030204" pitchFamily="18" charset="0"/>
                                            </a:rPr>
                                          </m:ctrlPr>
                                        </m:sSubPr>
                                        <m:e>
                                          <m:acc>
                                            <m:accPr>
                                              <m: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i="1">
                                                  <a:solidFill>
                                                    <a:schemeClr val="tx1">
                                                      <a:lumMod val="75000"/>
                                                      <a:lumOff val="25000"/>
                                                    </a:schemeClr>
                                                  </a:solidFill>
                                                  <a:latin typeface="Cambria Math" panose="02040503050406030204" pitchFamily="18" charset="0"/>
                                                </a:rPr>
                                                <m:t>𝐻</m:t>
                                              </m:r>
                                            </m:e>
                                          </m:acc>
                                        </m:e>
                                        <m:sub>
                                          <m:r>
                                            <a:rPr lang="en-US" i="1">
                                              <a:solidFill>
                                                <a:schemeClr val="tx1">
                                                  <a:lumMod val="75000"/>
                                                  <a:lumOff val="25000"/>
                                                </a:schemeClr>
                                              </a:solidFill>
                                              <a:latin typeface="Cambria Math" panose="02040503050406030204" pitchFamily="18" charset="0"/>
                                            </a:rPr>
                                            <m:t>𝑖𝑛𝑡</m:t>
                                          </m:r>
                                        </m:sub>
                                      </m:sSub>
                                    </m:e>
                                    <m:e>
                                      <m:r>
                                        <a:rPr lang="en-US" i="1">
                                          <a:solidFill>
                                            <a:schemeClr val="tx1">
                                              <a:lumMod val="75000"/>
                                              <a:lumOff val="25000"/>
                                            </a:schemeClr>
                                          </a:solidFill>
                                          <a:latin typeface="Cambria Math" panose="02040503050406030204" pitchFamily="18" charset="0"/>
                                          <a:ea typeface="Cambria Math" panose="02040503050406030204" pitchFamily="18" charset="0"/>
                                        </a:rPr>
                                        <m:t>1</m:t>
                                      </m:r>
                                    </m:e>
                                  </m:d>
                                  <m:r>
                                    <a:rPr lang="en-US" i="1">
                                      <a:solidFill>
                                        <a:schemeClr val="tx1">
                                          <a:lumMod val="75000"/>
                                          <a:lumOff val="25000"/>
                                        </a:schemeClr>
                                      </a:solidFill>
                                      <a:latin typeface="Cambria Math" panose="02040503050406030204" pitchFamily="18" charset="0"/>
                                      <a:ea typeface="Cambria Math" panose="02040503050406030204" pitchFamily="18" charset="0"/>
                                    </a:rPr>
                                    <m:t> </m:t>
                                  </m:r>
                                </m:e>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e>
                              </m:d>
                            </m:e>
                          </m:d>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𝜌</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8</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𝐺𝑀</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bSup>
                        </m:num>
                        <m:den>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up>
                          </m:sSup>
                        </m:den>
                      </m:f>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8</m:t>
                          </m:r>
                          <m:r>
                            <a:rPr lang="en-US" i="1">
                              <a:solidFill>
                                <a:schemeClr val="tx1">
                                  <a:lumMod val="75000"/>
                                  <a:lumOff val="25000"/>
                                </a:schemeClr>
                              </a:solidFill>
                              <a:latin typeface="Cambria Math" panose="02040503050406030204" pitchFamily="18" charset="0"/>
                              <a:ea typeface="Cambria Math" panose="02040503050406030204" pitchFamily="18" charset="0"/>
                            </a:rPr>
                            <m:t>𝜋</m:t>
                          </m:r>
                          <m:r>
                            <a:rPr lang="en-US" i="1">
                              <a:solidFill>
                                <a:schemeClr val="tx1">
                                  <a:lumMod val="75000"/>
                                  <a:lumOff val="25000"/>
                                </a:schemeClr>
                              </a:solidFill>
                              <a:latin typeface="Cambria Math" panose="02040503050406030204" pitchFamily="18" charset="0"/>
                              <a:ea typeface="Cambria Math" panose="02040503050406030204" pitchFamily="18" charset="0"/>
                            </a:rPr>
                            <m:t>𝐺</m:t>
                          </m:r>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ea typeface="Cambria Math" panose="02040503050406030204" pitchFamily="18" charset="0"/>
                                </a:rPr>
                                <m:t>𝜌</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sub>
                          </m:sSub>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𝑅</m:t>
                              </m:r>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sub>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b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i="1">
                                  <a:solidFill>
                                    <a:schemeClr val="tx1">
                                      <a:lumMod val="75000"/>
                                      <a:lumOff val="25000"/>
                                    </a:schemeClr>
                                  </a:solidFill>
                                  <a:latin typeface="Cambria Math" panose="02040503050406030204" pitchFamily="18" charset="0"/>
                                  <a:ea typeface="Cambria Math" panose="02040503050406030204" pitchFamily="18" charset="0"/>
                                </a:rPr>
                                <m:t>5</m:t>
                              </m:r>
                            </m:sup>
                          </m:sSup>
                        </m:den>
                      </m:f>
                    </m:oMath>
                  </m:oMathPara>
                </a14:m>
                <a:endParaRPr lang="en-US" dirty="0">
                  <a:solidFill>
                    <a:schemeClr val="tx1">
                      <a:lumMod val="75000"/>
                      <a:lumOff val="25000"/>
                    </a:schemeClr>
                  </a:solidFill>
                </a:endParaRPr>
              </a:p>
            </p:txBody>
          </p:sp>
        </mc:Choice>
        <mc:Fallback xmlns="">
          <p:sp>
            <p:nvSpPr>
              <p:cNvPr id="26" name="TextBox 25">
                <a:extLst>
                  <a:ext uri="{FF2B5EF4-FFF2-40B4-BE49-F238E27FC236}">
                    <a16:creationId xmlns:a16="http://schemas.microsoft.com/office/drawing/2014/main" id="{7B90D0D6-375B-4A7B-92DC-6F0E94233406}"/>
                  </a:ext>
                </a:extLst>
              </p:cNvPr>
              <p:cNvSpPr txBox="1">
                <a:spLocks noRot="1" noChangeAspect="1" noMove="1" noResize="1" noEditPoints="1" noAdjustHandles="1" noChangeArrowheads="1" noChangeShapeType="1" noTextEdit="1"/>
              </p:cNvSpPr>
              <p:nvPr/>
            </p:nvSpPr>
            <p:spPr>
              <a:xfrm>
                <a:off x="492610" y="2520758"/>
                <a:ext cx="6821291" cy="56194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4BF6ADD-05EC-4322-A730-0C18714D849C}"/>
                  </a:ext>
                </a:extLst>
              </p:cNvPr>
              <p:cNvSpPr txBox="1"/>
              <p:nvPr/>
            </p:nvSpPr>
            <p:spPr>
              <a:xfrm>
                <a:off x="9605713" y="2559081"/>
                <a:ext cx="2226076" cy="369332"/>
              </a:xfrm>
              <a:prstGeom prst="rect">
                <a:avLst/>
              </a:prstGeom>
              <a:noFill/>
            </p:spPr>
            <p:txBody>
              <a:bodyPr wrap="square">
                <a:spAutoFit/>
              </a:bodyPr>
              <a:lstStyle/>
              <a:p>
                <a14:m>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ea typeface="Cambria Math" panose="02040503050406030204" pitchFamily="18" charset="0"/>
                          </a:rPr>
                          <m:t>𝜌</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sub>
                    </m:sSub>
                  </m:oMath>
                </a14:m>
                <a:r>
                  <a:rPr lang="en-US" dirty="0">
                    <a:solidFill>
                      <a:schemeClr val="tx1">
                        <a:lumMod val="75000"/>
                        <a:lumOff val="25000"/>
                      </a:schemeClr>
                    </a:solidFill>
                  </a:rPr>
                  <a:t>: mass density</a:t>
                </a:r>
              </a:p>
            </p:txBody>
          </p:sp>
        </mc:Choice>
        <mc:Fallback xmlns="">
          <p:sp>
            <p:nvSpPr>
              <p:cNvPr id="27" name="TextBox 26">
                <a:extLst>
                  <a:ext uri="{FF2B5EF4-FFF2-40B4-BE49-F238E27FC236}">
                    <a16:creationId xmlns:a16="http://schemas.microsoft.com/office/drawing/2014/main" id="{34BF6ADD-05EC-4322-A730-0C18714D849C}"/>
                  </a:ext>
                </a:extLst>
              </p:cNvPr>
              <p:cNvSpPr txBox="1">
                <a:spLocks noRot="1" noChangeAspect="1" noMove="1" noResize="1" noEditPoints="1" noAdjustHandles="1" noChangeArrowheads="1" noChangeShapeType="1" noTextEdit="1"/>
              </p:cNvSpPr>
              <p:nvPr/>
            </p:nvSpPr>
            <p:spPr>
              <a:xfrm>
                <a:off x="9605713" y="2559081"/>
                <a:ext cx="2226076" cy="369332"/>
              </a:xfrm>
              <a:prstGeom prst="rect">
                <a:avLst/>
              </a:prstGeom>
              <a:blipFill>
                <a:blip r:embed="rId7"/>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D6D89A2-E646-42E5-BD99-EA908B5A2AEE}"/>
                  </a:ext>
                </a:extLst>
              </p:cNvPr>
              <p:cNvSpPr txBox="1"/>
              <p:nvPr/>
            </p:nvSpPr>
            <p:spPr>
              <a:xfrm>
                <a:off x="7358827" y="2520758"/>
                <a:ext cx="2760146" cy="485646"/>
              </a:xfrm>
              <a:prstGeom prst="rect">
                <a:avLst/>
              </a:prstGeom>
              <a:noFill/>
            </p:spPr>
            <p:txBody>
              <a:bodyPr wrap="square">
                <a:spAutoFit/>
              </a:bodyPr>
              <a:lstStyle/>
              <a:p>
                <a14:m>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sub>
                    </m:s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sSub>
                          <m:sSub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Sub>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den>
                    </m:f>
                  </m:oMath>
                </a14:m>
                <a:r>
                  <a:rPr lang="en-US" dirty="0">
                    <a:solidFill>
                      <a:schemeClr val="tx1">
                        <a:lumMod val="75000"/>
                        <a:lumOff val="25000"/>
                      </a:schemeClr>
                    </a:solidFill>
                  </a:rPr>
                  <a:t>: sound speed,</a:t>
                </a:r>
              </a:p>
            </p:txBody>
          </p:sp>
        </mc:Choice>
        <mc:Fallback xmlns="">
          <p:sp>
            <p:nvSpPr>
              <p:cNvPr id="28" name="TextBox 27">
                <a:extLst>
                  <a:ext uri="{FF2B5EF4-FFF2-40B4-BE49-F238E27FC236}">
                    <a16:creationId xmlns:a16="http://schemas.microsoft.com/office/drawing/2014/main" id="{4D6D89A2-E646-42E5-BD99-EA908B5A2AEE}"/>
                  </a:ext>
                </a:extLst>
              </p:cNvPr>
              <p:cNvSpPr txBox="1">
                <a:spLocks noRot="1" noChangeAspect="1" noMove="1" noResize="1" noEditPoints="1" noAdjustHandles="1" noChangeArrowheads="1" noChangeShapeType="1" noTextEdit="1"/>
              </p:cNvSpPr>
              <p:nvPr/>
            </p:nvSpPr>
            <p:spPr>
              <a:xfrm>
                <a:off x="7358827" y="2520758"/>
                <a:ext cx="2760146" cy="485646"/>
              </a:xfrm>
              <a:prstGeom prst="rect">
                <a:avLst/>
              </a:prstGeom>
              <a:blipFill>
                <a:blip r:embed="rId8"/>
                <a:stretch>
                  <a:fillRect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3639817-4622-4167-A542-8364D5FD7C74}"/>
                  </a:ext>
                </a:extLst>
              </p:cNvPr>
              <p:cNvSpPr txBox="1"/>
              <p:nvPr/>
            </p:nvSpPr>
            <p:spPr>
              <a:xfrm>
                <a:off x="505768" y="4925037"/>
                <a:ext cx="3495582" cy="61824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ea typeface="Cambria Math" panose="02040503050406030204" pitchFamily="18" charset="0"/>
                            </a:rPr>
                            <m:t>𝜌</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sub>
                      </m:s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=8570</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𝑘𝑔</m:t>
                          </m:r>
                        </m:num>
                        <m:den>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den>
                      </m:f>
                    </m:oMath>
                  </m:oMathPara>
                </a14:m>
                <a:endParaRPr lang="en-US" dirty="0"/>
              </a:p>
            </p:txBody>
          </p:sp>
        </mc:Choice>
        <mc:Fallback xmlns="">
          <p:sp>
            <p:nvSpPr>
              <p:cNvPr id="29" name="TextBox 28">
                <a:extLst>
                  <a:ext uri="{FF2B5EF4-FFF2-40B4-BE49-F238E27FC236}">
                    <a16:creationId xmlns:a16="http://schemas.microsoft.com/office/drawing/2014/main" id="{13639817-4622-4167-A542-8364D5FD7C74}"/>
                  </a:ext>
                </a:extLst>
              </p:cNvPr>
              <p:cNvSpPr txBox="1">
                <a:spLocks noRot="1" noChangeAspect="1" noMove="1" noResize="1" noEditPoints="1" noAdjustHandles="1" noChangeArrowheads="1" noChangeShapeType="1" noTextEdit="1"/>
              </p:cNvSpPr>
              <p:nvPr/>
            </p:nvSpPr>
            <p:spPr>
              <a:xfrm>
                <a:off x="505768" y="4925037"/>
                <a:ext cx="3495582" cy="61824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CE3A26-793A-434C-8E83-26FF4789AB4C}"/>
                  </a:ext>
                </a:extLst>
              </p:cNvPr>
              <p:cNvSpPr txBox="1"/>
              <p:nvPr/>
            </p:nvSpPr>
            <p:spPr>
              <a:xfrm>
                <a:off x="2253559" y="5087656"/>
                <a:ext cx="2475856"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r>
                        <a:rPr lang="en-US" i="1" smtClean="0">
                          <a:solidFill>
                            <a:schemeClr val="tx1">
                              <a:lumMod val="75000"/>
                              <a:lumOff val="25000"/>
                            </a:schemeClr>
                          </a:solidFill>
                          <a:latin typeface="Cambria Math" panose="02040503050406030204" pitchFamily="18" charset="0"/>
                          <a:ea typeface="Cambria Math" panose="02040503050406030204" pitchFamily="18" charset="0"/>
                        </a:rPr>
                        <m:t>𝑅</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30" name="TextBox 29">
                <a:extLst>
                  <a:ext uri="{FF2B5EF4-FFF2-40B4-BE49-F238E27FC236}">
                    <a16:creationId xmlns:a16="http://schemas.microsoft.com/office/drawing/2014/main" id="{0ACE3A26-793A-434C-8E83-26FF4789AB4C}"/>
                  </a:ext>
                </a:extLst>
              </p:cNvPr>
              <p:cNvSpPr txBox="1">
                <a:spLocks noRot="1" noChangeAspect="1" noMove="1" noResize="1" noEditPoints="1" noAdjustHandles="1" noChangeArrowheads="1" noChangeShapeType="1" noTextEdit="1"/>
              </p:cNvSpPr>
              <p:nvPr/>
            </p:nvSpPr>
            <p:spPr>
              <a:xfrm>
                <a:off x="2253559" y="5087656"/>
                <a:ext cx="247585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C11E080-0834-4FFA-98E9-62769DF9E13B}"/>
                  </a:ext>
                </a:extLst>
              </p:cNvPr>
              <p:cNvSpPr txBox="1"/>
              <p:nvPr/>
            </p:nvSpPr>
            <p:spPr>
              <a:xfrm>
                <a:off x="1926760" y="5053585"/>
                <a:ext cx="6094520" cy="3962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𝑠𝑝𝑜𝑛</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10</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−33</m:t>
                          </m:r>
                        </m:sup>
                      </m:sSup>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m:t>
                          </m:r>
                        </m:sup>
                      </m:sSup>
                    </m:oMath>
                  </m:oMathPara>
                </a14:m>
                <a:endParaRPr lang="en-US" dirty="0"/>
              </a:p>
            </p:txBody>
          </p:sp>
        </mc:Choice>
        <mc:Fallback xmlns="">
          <p:sp>
            <p:nvSpPr>
              <p:cNvPr id="31" name="TextBox 30">
                <a:extLst>
                  <a:ext uri="{FF2B5EF4-FFF2-40B4-BE49-F238E27FC236}">
                    <a16:creationId xmlns:a16="http://schemas.microsoft.com/office/drawing/2014/main" id="{AC11E080-0834-4FFA-98E9-62769DF9E13B}"/>
                  </a:ext>
                </a:extLst>
              </p:cNvPr>
              <p:cNvSpPr txBox="1">
                <a:spLocks noRot="1" noChangeAspect="1" noMove="1" noResize="1" noEditPoints="1" noAdjustHandles="1" noChangeArrowheads="1" noChangeShapeType="1" noTextEdit="1"/>
              </p:cNvSpPr>
              <p:nvPr/>
            </p:nvSpPr>
            <p:spPr>
              <a:xfrm>
                <a:off x="1926760" y="5053585"/>
                <a:ext cx="6094520" cy="396262"/>
              </a:xfrm>
              <a:prstGeom prst="rect">
                <a:avLst/>
              </a:prstGeom>
              <a:blipFill>
                <a:blip r:embed="rId11"/>
                <a:stretch>
                  <a:fillRect b="-3077"/>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2A62081B-48A8-4CB1-9BB7-FA8D35133D35}"/>
              </a:ext>
            </a:extLst>
          </p:cNvPr>
          <p:cNvSpPr txBox="1"/>
          <p:nvPr/>
        </p:nvSpPr>
        <p:spPr>
          <a:xfrm>
            <a:off x="1017448" y="5929102"/>
            <a:ext cx="4652043" cy="276999"/>
          </a:xfrm>
          <a:prstGeom prst="rect">
            <a:avLst/>
          </a:prstGeom>
          <a:noFill/>
        </p:spPr>
        <p:txBody>
          <a:bodyPr wrap="none" lIns="0" tIns="0" rIns="0" bIns="0" rtlCol="0">
            <a:spAutoFit/>
          </a:bodyPr>
          <a:lstStyle/>
          <a:p>
            <a:r>
              <a:rPr lang="en-US" dirty="0">
                <a:solidFill>
                  <a:srgbClr val="0070C0"/>
                </a:solidFill>
                <a:latin typeface="+mj-lt"/>
              </a:rPr>
              <a:t>Much better than Weinberg (atom), but still small!</a:t>
            </a:r>
          </a:p>
        </p:txBody>
      </p:sp>
      <p:sp>
        <p:nvSpPr>
          <p:cNvPr id="33" name="TextBox 32">
            <a:extLst>
              <a:ext uri="{FF2B5EF4-FFF2-40B4-BE49-F238E27FC236}">
                <a16:creationId xmlns:a16="http://schemas.microsoft.com/office/drawing/2014/main" id="{E0C22503-B6CA-4AFD-B82A-194D1F8E9720}"/>
              </a:ext>
            </a:extLst>
          </p:cNvPr>
          <p:cNvSpPr txBox="1"/>
          <p:nvPr/>
        </p:nvSpPr>
        <p:spPr>
          <a:xfrm>
            <a:off x="6217300" y="4523750"/>
            <a:ext cx="6447452" cy="400110"/>
          </a:xfrm>
          <a:prstGeom prst="rect">
            <a:avLst/>
          </a:prstGeom>
          <a:noFill/>
        </p:spPr>
        <p:txBody>
          <a:bodyPr wrap="square">
            <a:spAutoFit/>
          </a:bodyPr>
          <a:lstStyle/>
          <a:p>
            <a:r>
              <a:rPr lang="en-US" sz="2000" dirty="0">
                <a:solidFill>
                  <a:schemeClr val="accent6">
                    <a:lumMod val="50000"/>
                  </a:schemeClr>
                </a:solidFill>
                <a:latin typeface="Times New Roman" panose="02020603050405020304" pitchFamily="18" charset="0"/>
                <a:cs typeface="Times New Roman" panose="02020603050405020304" pitchFamily="18" charset="0"/>
              </a:rPr>
              <a:t>Stimulated emission rate for an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aluminium</a:t>
            </a:r>
            <a:r>
              <a:rPr lang="en-US" sz="2000" dirty="0">
                <a:solidFill>
                  <a:schemeClr val="accent6">
                    <a:lumMod val="50000"/>
                  </a:schemeClr>
                </a:solidFill>
                <a:latin typeface="Times New Roman" panose="02020603050405020304" pitchFamily="18" charset="0"/>
                <a:cs typeface="Times New Roman" panose="02020603050405020304" pitchFamily="18" charset="0"/>
              </a:rPr>
              <a:t> cylinder:</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E066803-5EFF-4B37-B9BE-7FDCE8F54D50}"/>
                  </a:ext>
                </a:extLst>
              </p:cNvPr>
              <p:cNvSpPr txBox="1"/>
              <p:nvPr/>
            </p:nvSpPr>
            <p:spPr>
              <a:xfrm>
                <a:off x="492610" y="3514417"/>
                <a:ext cx="5709127" cy="561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𝑠𝑡𝑖𝑚</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1→0</m:t>
                          </m:r>
                        </m:e>
                      </m:d>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2</m:t>
                          </m:r>
                          <m:r>
                            <a:rPr lang="en-US" i="1">
                              <a:solidFill>
                                <a:schemeClr val="tx1">
                                  <a:lumMod val="75000"/>
                                  <a:lumOff val="25000"/>
                                </a:schemeClr>
                              </a:solidFill>
                              <a:latin typeface="Cambria Math" panose="02040503050406030204" pitchFamily="18" charset="0"/>
                              <a:ea typeface="Cambria Math" panose="02040503050406030204" pitchFamily="18" charset="0"/>
                            </a:rPr>
                            <m:t>𝜋</m:t>
                          </m:r>
                        </m:num>
                        <m:den>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d>
                                <m:dPr>
                                  <m:begChr m:val="⟨"/>
                                  <m:endChr m:val="⟩"/>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m:t>
                                  </m:r>
                                </m:e>
                                <m:e>
                                  <m:r>
                                    <a:rPr lang="en-US" i="1">
                                      <a:solidFill>
                                        <a:schemeClr val="tx1">
                                          <a:lumMod val="75000"/>
                                          <a:lumOff val="25000"/>
                                        </a:schemeClr>
                                      </a:solidFill>
                                      <a:latin typeface="Cambria Math" panose="02040503050406030204" pitchFamily="18" charset="0"/>
                                      <a:ea typeface="Cambria Math" panose="02040503050406030204" pitchFamily="18" charset="0"/>
                                    </a:rPr>
                                    <m:t> </m:t>
                                  </m:r>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smtClean="0">
                                          <a:solidFill>
                                            <a:schemeClr val="tx1">
                                              <a:lumMod val="75000"/>
                                              <a:lumOff val="25000"/>
                                            </a:schemeClr>
                                          </a:solidFill>
                                          <a:latin typeface="Cambria Math" panose="02040503050406030204" pitchFamily="18" charset="0"/>
                                          <a:ea typeface="Cambria Math" panose="02040503050406030204" pitchFamily="18" charset="0"/>
                                        </a:rPr>
                                        <m:t>𝛼</m:t>
                                      </m:r>
                                    </m:e>
                                    <m:e>
                                      <m:sSub>
                                        <m:sSubPr>
                                          <m:ctrlPr>
                                            <a:rPr lang="en-US" i="1">
                                              <a:solidFill>
                                                <a:schemeClr val="tx1">
                                                  <a:lumMod val="75000"/>
                                                  <a:lumOff val="25000"/>
                                                </a:schemeClr>
                                              </a:solidFill>
                                              <a:latin typeface="Cambria Math" panose="02040503050406030204" pitchFamily="18" charset="0"/>
                                            </a:rPr>
                                          </m:ctrlPr>
                                        </m:sSubPr>
                                        <m:e>
                                          <m:acc>
                                            <m:accPr>
                                              <m: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i="1">
                                                  <a:solidFill>
                                                    <a:schemeClr val="tx1">
                                                      <a:lumMod val="75000"/>
                                                      <a:lumOff val="25000"/>
                                                    </a:schemeClr>
                                                  </a:solidFill>
                                                  <a:latin typeface="Cambria Math" panose="02040503050406030204" pitchFamily="18" charset="0"/>
                                                </a:rPr>
                                                <m:t>𝐻</m:t>
                                              </m:r>
                                            </m:e>
                                          </m:acc>
                                        </m:e>
                                        <m:sub>
                                          <m:r>
                                            <a:rPr lang="en-US" i="1">
                                              <a:solidFill>
                                                <a:schemeClr val="tx1">
                                                  <a:lumMod val="75000"/>
                                                  <a:lumOff val="25000"/>
                                                </a:schemeClr>
                                              </a:solidFill>
                                              <a:latin typeface="Cambria Math" panose="02040503050406030204" pitchFamily="18" charset="0"/>
                                            </a:rPr>
                                            <m:t>𝑖𝑛𝑡</m:t>
                                          </m:r>
                                        </m:sub>
                                      </m:sSub>
                                    </m:e>
                                    <m:e>
                                      <m:r>
                                        <a:rPr lang="en-US" i="1" smtClean="0">
                                          <a:solidFill>
                                            <a:schemeClr val="tx1">
                                              <a:lumMod val="75000"/>
                                              <a:lumOff val="25000"/>
                                            </a:schemeClr>
                                          </a:solidFill>
                                          <a:latin typeface="Cambria Math" panose="02040503050406030204" pitchFamily="18" charset="0"/>
                                          <a:ea typeface="Cambria Math" panose="02040503050406030204" pitchFamily="18" charset="0"/>
                                        </a:rPr>
                                        <m:t>𝛼</m:t>
                                      </m:r>
                                    </m:e>
                                  </m:d>
                                  <m:r>
                                    <a:rPr lang="en-US" i="1">
                                      <a:solidFill>
                                        <a:schemeClr val="tx1">
                                          <a:lumMod val="75000"/>
                                          <a:lumOff val="25000"/>
                                        </a:schemeClr>
                                      </a:solidFill>
                                      <a:latin typeface="Cambria Math" panose="02040503050406030204" pitchFamily="18" charset="0"/>
                                      <a:ea typeface="Cambria Math" panose="02040503050406030204" pitchFamily="18" charset="0"/>
                                    </a:rPr>
                                    <m:t> </m:t>
                                  </m:r>
                                </m:e>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e>
                              </m:d>
                            </m:e>
                          </m:d>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𝜌</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𝛼</m:t>
                                  </m:r>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8</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𝐺𝑀</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bSup>
                        </m:num>
                        <m:den>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up>
                          </m:sSup>
                        </m:den>
                      </m:f>
                    </m:oMath>
                  </m:oMathPara>
                </a14:m>
                <a:endParaRPr lang="en-US" dirty="0">
                  <a:solidFill>
                    <a:schemeClr val="tx1">
                      <a:lumMod val="75000"/>
                      <a:lumOff val="25000"/>
                    </a:schemeClr>
                  </a:solidFill>
                </a:endParaRPr>
              </a:p>
            </p:txBody>
          </p:sp>
        </mc:Choice>
        <mc:Fallback xmlns="">
          <p:sp>
            <p:nvSpPr>
              <p:cNvPr id="43" name="TextBox 42">
                <a:extLst>
                  <a:ext uri="{FF2B5EF4-FFF2-40B4-BE49-F238E27FC236}">
                    <a16:creationId xmlns:a16="http://schemas.microsoft.com/office/drawing/2014/main" id="{1E066803-5EFF-4B37-B9BE-7FDCE8F54D50}"/>
                  </a:ext>
                </a:extLst>
              </p:cNvPr>
              <p:cNvSpPr txBox="1">
                <a:spLocks noRot="1" noChangeAspect="1" noMove="1" noResize="1" noEditPoints="1" noAdjustHandles="1" noChangeArrowheads="1" noChangeShapeType="1" noTextEdit="1"/>
              </p:cNvSpPr>
              <p:nvPr/>
            </p:nvSpPr>
            <p:spPr>
              <a:xfrm>
                <a:off x="492610" y="3514417"/>
                <a:ext cx="5709127" cy="56194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5F3C23A-1500-4C01-BE60-0B26000EE762}"/>
                  </a:ext>
                </a:extLst>
              </p:cNvPr>
              <p:cNvSpPr txBox="1"/>
              <p:nvPr/>
            </p:nvSpPr>
            <p:spPr>
              <a:xfrm>
                <a:off x="4311567" y="3482381"/>
                <a:ext cx="6094520" cy="7234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𝛼</m:t>
                              </m:r>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𝑁</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i="1">
                                  <a:solidFill>
                                    <a:schemeClr val="tx1">
                                      <a:lumMod val="75000"/>
                                      <a:lumOff val="25000"/>
                                    </a:schemeClr>
                                  </a:solidFill>
                                  <a:latin typeface="Cambria Math" panose="02040503050406030204" pitchFamily="18" charset="0"/>
                                  <a:ea typeface="Cambria Math" panose="02040503050406030204" pitchFamily="18" charset="0"/>
                                </a:rPr>
                                <m:t>5</m:t>
                              </m:r>
                            </m:sup>
                          </m:s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32</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ℏ</m:t>
                          </m:r>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i="1">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44" name="TextBox 43">
                <a:extLst>
                  <a:ext uri="{FF2B5EF4-FFF2-40B4-BE49-F238E27FC236}">
                    <a16:creationId xmlns:a16="http://schemas.microsoft.com/office/drawing/2014/main" id="{75F3C23A-1500-4C01-BE60-0B26000EE762}"/>
                  </a:ext>
                </a:extLst>
              </p:cNvPr>
              <p:cNvSpPr txBox="1">
                <a:spLocks noRot="1" noChangeAspect="1" noMove="1" noResize="1" noEditPoints="1" noAdjustHandles="1" noChangeArrowheads="1" noChangeShapeType="1" noTextEdit="1"/>
              </p:cNvSpPr>
              <p:nvPr/>
            </p:nvSpPr>
            <p:spPr>
              <a:xfrm>
                <a:off x="4311567" y="3482381"/>
                <a:ext cx="6094520" cy="72346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6E9C451-B1C2-4B86-8012-6C4D8F24EF6B}"/>
                  </a:ext>
                </a:extLst>
              </p:cNvPr>
              <p:cNvSpPr txBox="1"/>
              <p:nvPr/>
            </p:nvSpPr>
            <p:spPr>
              <a:xfrm>
                <a:off x="8610600" y="3524091"/>
                <a:ext cx="3160865" cy="640047"/>
              </a:xfrm>
              <a:prstGeom prst="rect">
                <a:avLst/>
              </a:prstGeom>
              <a:noFill/>
              <a:ln>
                <a:solidFill>
                  <a:schemeClr val="accent1"/>
                </a:solidFill>
              </a:ln>
            </p:spPr>
            <p:txBody>
              <a:bodyPr wrap="none" lIns="0" tIns="0" rIns="0" bIns="0" rtlCol="0" anchor="ctr">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bPr>
                        <m:e>
                          <m:r>
                            <m:rPr>
                              <m:sty m:val="p"/>
                            </m:rPr>
                            <a:rPr lang="el-GR" i="1">
                              <a:solidFill>
                                <a:schemeClr val="tx1">
                                  <a:lumMod val="75000"/>
                                  <a:lumOff val="25000"/>
                                </a:schemeClr>
                              </a:solidFill>
                              <a:latin typeface="Cambria Math" panose="02040503050406030204" pitchFamily="18" charset="0"/>
                              <a:ea typeface="Cambria Math" panose="02040503050406030204" pitchFamily="18" charset="0"/>
                            </a:rPr>
                            <m:t>Γ</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𝑠𝑡𝑖𝑚</m:t>
                          </m:r>
                        </m:sub>
                      </m:sSub>
                      <m:r>
                        <a:rPr lang="el-GR" i="1" smtClean="0">
                          <a:solidFill>
                            <a:schemeClr val="tx1">
                              <a:lumMod val="75000"/>
                              <a:lumOff val="25000"/>
                            </a:schemeClr>
                          </a:solidFill>
                          <a:latin typeface="Cambria Math" panose="02040503050406030204" pitchFamily="18" charset="0"/>
                          <a:ea typeface="Cambria Math" panose="02040503050406030204" pitchFamily="18" charset="0"/>
                        </a:rPr>
                        <m:t> </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𝑀</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SubSup>
                            <m:sSub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𝑙</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4</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sup>
                          </m:sSup>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h</m:t>
                          </m:r>
                        </m:e>
                        <m:sub>
                          <m:r>
                            <a:rPr lang="en-US" i="1">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b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fPr>
                        <m:num>
                          <m:r>
                            <a:rPr lang="en-US" i="1">
                              <a:solidFill>
                                <a:schemeClr val="tx1">
                                  <a:lumMod val="75000"/>
                                  <a:lumOff val="25000"/>
                                </a:schemeClr>
                              </a:solidFill>
                              <a:latin typeface="Cambria Math" panose="02040503050406030204" pitchFamily="18" charset="0"/>
                              <a:ea typeface="Cambria Math" panose="02040503050406030204" pitchFamily="18" charset="0"/>
                            </a:rPr>
                            <m:t>𝑀</m:t>
                          </m:r>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i="1">
                                  <a:solidFill>
                                    <a:schemeClr val="tx1">
                                      <a:lumMod val="75000"/>
                                      <a:lumOff val="25000"/>
                                    </a:schemeClr>
                                  </a:solidFill>
                                  <a:latin typeface="Cambria Math" panose="02040503050406030204" pitchFamily="18" charset="0"/>
                                  <a:ea typeface="Cambria Math" panose="02040503050406030204" pitchFamily="18" charset="0"/>
                                </a:rPr>
                                <m:t>𝑠</m:t>
                              </m:r>
                            </m:sub>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bSup>
                        </m:num>
                        <m:den>
                          <m:r>
                            <a:rPr lang="en-US" i="1">
                              <a:solidFill>
                                <a:schemeClr val="tx1">
                                  <a:lumMod val="75000"/>
                                  <a:lumOff val="25000"/>
                                </a:schemeClr>
                              </a:solidFill>
                              <a:latin typeface="Cambria Math" panose="02040503050406030204" pitchFamily="18" charset="0"/>
                              <a:ea typeface="Cambria Math" panose="02040503050406030204" pitchFamily="18" charset="0"/>
                            </a:rPr>
                            <m:t>4</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𝑙</m:t>
                              </m:r>
                            </m:e>
                            <m:sup>
                              <m:r>
                                <a:rPr lang="en-US" i="1">
                                  <a:solidFill>
                                    <a:schemeClr val="tx1">
                                      <a:lumMod val="75000"/>
                                      <a:lumOff val="25000"/>
                                    </a:schemeClr>
                                  </a:solidFill>
                                  <a:latin typeface="Cambria Math" panose="02040503050406030204" pitchFamily="18" charset="0"/>
                                  <a:ea typeface="Cambria Math" panose="02040503050406030204" pitchFamily="18" charset="0"/>
                                </a:rPr>
                                <m:t>4</m:t>
                              </m:r>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r>
                            <a:rPr lang="en-US" i="1">
                              <a:solidFill>
                                <a:schemeClr val="tx1">
                                  <a:lumMod val="75000"/>
                                  <a:lumOff val="25000"/>
                                </a:schemeClr>
                              </a:solidFill>
                              <a:latin typeface="Cambria Math" panose="02040503050406030204" pitchFamily="18" charset="0"/>
                              <a:ea typeface="Cambria Math" panose="02040503050406030204" pitchFamily="18" charset="0"/>
                            </a:rPr>
                            <m:t>ℏ</m:t>
                          </m:r>
                        </m:den>
                      </m:f>
                      <m:sSubSup>
                        <m:sSub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ea typeface="Cambria Math" panose="02040503050406030204" pitchFamily="18" charset="0"/>
                            </a:rPr>
                            <m:t>h</m:t>
                          </m:r>
                        </m:e>
                        <m:sub>
                          <m:r>
                            <a:rPr lang="en-US" i="1">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bSup>
                    </m:oMath>
                  </m:oMathPara>
                </a14:m>
                <a:endParaRPr lang="en-US" dirty="0">
                  <a:solidFill>
                    <a:schemeClr val="tx1">
                      <a:lumMod val="75000"/>
                      <a:lumOff val="25000"/>
                    </a:schemeClr>
                  </a:solidFill>
                </a:endParaRPr>
              </a:p>
            </p:txBody>
          </p:sp>
        </mc:Choice>
        <mc:Fallback xmlns="">
          <p:sp>
            <p:nvSpPr>
              <p:cNvPr id="45" name="TextBox 44">
                <a:extLst>
                  <a:ext uri="{FF2B5EF4-FFF2-40B4-BE49-F238E27FC236}">
                    <a16:creationId xmlns:a16="http://schemas.microsoft.com/office/drawing/2014/main" id="{86E9C451-B1C2-4B86-8012-6C4D8F24EF6B}"/>
                  </a:ext>
                </a:extLst>
              </p:cNvPr>
              <p:cNvSpPr txBox="1">
                <a:spLocks noRot="1" noChangeAspect="1" noMove="1" noResize="1" noEditPoints="1" noAdjustHandles="1" noChangeArrowheads="1" noChangeShapeType="1" noTextEdit="1"/>
              </p:cNvSpPr>
              <p:nvPr/>
            </p:nvSpPr>
            <p:spPr>
              <a:xfrm>
                <a:off x="8610600" y="3524091"/>
                <a:ext cx="3160865" cy="640047"/>
              </a:xfrm>
              <a:prstGeom prst="rect">
                <a:avLst/>
              </a:prstGeom>
              <a:blipFill>
                <a:blip r:embed="rId14"/>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48C10E7-F483-4464-A4FB-4CD9655677DF}"/>
                  </a:ext>
                </a:extLst>
              </p:cNvPr>
              <p:cNvSpPr txBox="1"/>
              <p:nvPr/>
            </p:nvSpPr>
            <p:spPr>
              <a:xfrm>
                <a:off x="6335611" y="5402542"/>
                <a:ext cx="3495582" cy="400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t>𝑀</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=1800 </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𝑘𝑔</m:t>
                      </m:r>
                    </m:oMath>
                  </m:oMathPara>
                </a14:m>
                <a:endParaRPr lang="en-US" sz="2000" dirty="0"/>
              </a:p>
            </p:txBody>
          </p:sp>
        </mc:Choice>
        <mc:Fallback xmlns="">
          <p:sp>
            <p:nvSpPr>
              <p:cNvPr id="46" name="TextBox 45">
                <a:extLst>
                  <a:ext uri="{FF2B5EF4-FFF2-40B4-BE49-F238E27FC236}">
                    <a16:creationId xmlns:a16="http://schemas.microsoft.com/office/drawing/2014/main" id="{548C10E7-F483-4464-A4FB-4CD9655677DF}"/>
                  </a:ext>
                </a:extLst>
              </p:cNvPr>
              <p:cNvSpPr txBox="1">
                <a:spLocks noRot="1" noChangeAspect="1" noMove="1" noResize="1" noEditPoints="1" noAdjustHandles="1" noChangeArrowheads="1" noChangeShapeType="1" noTextEdit="1"/>
              </p:cNvSpPr>
              <p:nvPr/>
            </p:nvSpPr>
            <p:spPr>
              <a:xfrm>
                <a:off x="6335611" y="5402542"/>
                <a:ext cx="3495582" cy="400110"/>
              </a:xfrm>
              <a:prstGeom prst="rect">
                <a:avLst/>
              </a:prstGeom>
              <a:blipFill>
                <a:blip r:embed="rId15"/>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99872-DE4D-4051-8A98-C8068A3CD1CB}"/>
                  </a:ext>
                </a:extLst>
              </p:cNvPr>
              <p:cNvSpPr txBox="1"/>
              <p:nvPr/>
            </p:nvSpPr>
            <p:spPr>
              <a:xfrm>
                <a:off x="10062445" y="4838677"/>
                <a:ext cx="2649452" cy="67685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𝑣</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sub>
                      </m:s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=5.4</m:t>
                      </m:r>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𝑘𝑚</m:t>
                          </m:r>
                        </m:num>
                        <m:den>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den>
                      </m:f>
                    </m:oMath>
                  </m:oMathPara>
                </a14:m>
                <a:endParaRPr lang="en-US" sz="2000" dirty="0"/>
              </a:p>
            </p:txBody>
          </p:sp>
        </mc:Choice>
        <mc:Fallback xmlns="">
          <p:sp>
            <p:nvSpPr>
              <p:cNvPr id="47" name="TextBox 46">
                <a:extLst>
                  <a:ext uri="{FF2B5EF4-FFF2-40B4-BE49-F238E27FC236}">
                    <a16:creationId xmlns:a16="http://schemas.microsoft.com/office/drawing/2014/main" id="{9CC99872-DE4D-4051-8A98-C8068A3CD1CB}"/>
                  </a:ext>
                </a:extLst>
              </p:cNvPr>
              <p:cNvSpPr txBox="1">
                <a:spLocks noRot="1" noChangeAspect="1" noMove="1" noResize="1" noEditPoints="1" noAdjustHandles="1" noChangeArrowheads="1" noChangeShapeType="1" noTextEdit="1"/>
              </p:cNvSpPr>
              <p:nvPr/>
            </p:nvSpPr>
            <p:spPr>
              <a:xfrm>
                <a:off x="10062445" y="4838677"/>
                <a:ext cx="2649452" cy="67685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27CCFF5-305F-42ED-9DD1-C0AFE93E901E}"/>
                  </a:ext>
                </a:extLst>
              </p:cNvPr>
              <p:cNvSpPr txBox="1"/>
              <p:nvPr/>
            </p:nvSpPr>
            <p:spPr>
              <a:xfrm>
                <a:off x="7433676" y="5402542"/>
                <a:ext cx="283197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sz="2000" i="1" smtClean="0">
                              <a:solidFill>
                                <a:schemeClr val="accent6">
                                  <a:lumMod val="50000"/>
                                </a:schemeClr>
                              </a:solidFill>
                              <a:latin typeface="Cambria Math" panose="02040503050406030204" pitchFamily="18" charset="0"/>
                              <a:ea typeface="Cambria Math" panose="02040503050406030204" pitchFamily="18" charset="0"/>
                            </a:rPr>
                          </m:ctrlPr>
                        </m:sSubPr>
                        <m:e>
                          <m:r>
                            <m:rPr>
                              <m:sty m:val="p"/>
                            </m:rPr>
                            <a:rPr lang="el-GR" sz="2000" i="1">
                              <a:solidFill>
                                <a:schemeClr val="accent6">
                                  <a:lumMod val="50000"/>
                                </a:schemeClr>
                              </a:solidFill>
                              <a:latin typeface="Cambria Math" panose="02040503050406030204" pitchFamily="18" charset="0"/>
                              <a:ea typeface="Cambria Math" panose="02040503050406030204" pitchFamily="18" charset="0"/>
                            </a:rPr>
                            <m:t>Γ</m:t>
                          </m:r>
                        </m:e>
                        <m:sub>
                          <m:r>
                            <a:rPr lang="en-US" sz="2000" b="0" i="1" smtClean="0">
                              <a:solidFill>
                                <a:schemeClr val="accent6">
                                  <a:lumMod val="50000"/>
                                </a:schemeClr>
                              </a:solidFill>
                              <a:latin typeface="Cambria Math" panose="02040503050406030204" pitchFamily="18" charset="0"/>
                              <a:ea typeface="Cambria Math" panose="02040503050406030204" pitchFamily="18" charset="0"/>
                            </a:rPr>
                            <m:t>𝑠𝑡𝑖𝑚</m:t>
                          </m:r>
                        </m:sub>
                      </m:sSub>
                      <m:r>
                        <a:rPr lang="el-GR" sz="2000" i="1" smtClean="0">
                          <a:solidFill>
                            <a:schemeClr val="accent6">
                              <a:lumMod val="50000"/>
                            </a:schemeClr>
                          </a:solidFill>
                          <a:latin typeface="Cambria Math" panose="02040503050406030204" pitchFamily="18" charset="0"/>
                          <a:ea typeface="Cambria Math" panose="02040503050406030204" pitchFamily="18" charset="0"/>
                        </a:rPr>
                        <m:t> </m:t>
                      </m:r>
                      <m:r>
                        <a:rPr lang="en-US" sz="2000" b="0" i="1" smtClean="0">
                          <a:solidFill>
                            <a:schemeClr val="accent6">
                              <a:lumMod val="50000"/>
                            </a:schemeClr>
                          </a:solidFill>
                          <a:latin typeface="Cambria Math" panose="02040503050406030204" pitchFamily="18" charset="0"/>
                          <a:ea typeface="Cambria Math" panose="02040503050406030204" pitchFamily="18" charset="0"/>
                        </a:rPr>
                        <m:t>=1 </m:t>
                      </m:r>
                      <m:r>
                        <a:rPr lang="en-US" sz="2000" b="0" i="1" smtClean="0">
                          <a:solidFill>
                            <a:schemeClr val="accent6">
                              <a:lumMod val="50000"/>
                            </a:schemeClr>
                          </a:solidFill>
                          <a:latin typeface="Cambria Math" panose="02040503050406030204" pitchFamily="18" charset="0"/>
                          <a:ea typeface="Cambria Math" panose="02040503050406030204" pitchFamily="18" charset="0"/>
                        </a:rPr>
                        <m:t>𝐻𝑧</m:t>
                      </m:r>
                    </m:oMath>
                  </m:oMathPara>
                </a14:m>
                <a:endParaRPr lang="en-US" sz="2000" dirty="0">
                  <a:solidFill>
                    <a:schemeClr val="accent6">
                      <a:lumMod val="50000"/>
                    </a:schemeClr>
                  </a:solidFill>
                </a:endParaRPr>
              </a:p>
            </p:txBody>
          </p:sp>
        </mc:Choice>
        <mc:Fallback xmlns="">
          <p:sp>
            <p:nvSpPr>
              <p:cNvPr id="48" name="TextBox 47">
                <a:extLst>
                  <a:ext uri="{FF2B5EF4-FFF2-40B4-BE49-F238E27FC236}">
                    <a16:creationId xmlns:a16="http://schemas.microsoft.com/office/drawing/2014/main" id="{A27CCFF5-305F-42ED-9DD1-C0AFE93E901E}"/>
                  </a:ext>
                </a:extLst>
              </p:cNvPr>
              <p:cNvSpPr txBox="1">
                <a:spLocks noRot="1" noChangeAspect="1" noMove="1" noResize="1" noEditPoints="1" noAdjustHandles="1" noChangeArrowheads="1" noChangeShapeType="1" noTextEdit="1"/>
              </p:cNvSpPr>
              <p:nvPr/>
            </p:nvSpPr>
            <p:spPr>
              <a:xfrm>
                <a:off x="7433676" y="5402542"/>
                <a:ext cx="2831977" cy="400110"/>
              </a:xfrm>
              <a:prstGeom prst="rect">
                <a:avLst/>
              </a:prstGeom>
              <a:blipFill>
                <a:blip r:embed="rId17"/>
                <a:stretch>
                  <a:fillRect b="-1515"/>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DF25A536-5FEE-4489-8118-DE880A6FB328}"/>
              </a:ext>
            </a:extLst>
          </p:cNvPr>
          <p:cNvSpPr txBox="1"/>
          <p:nvPr/>
        </p:nvSpPr>
        <p:spPr>
          <a:xfrm>
            <a:off x="7037531" y="5929238"/>
            <a:ext cx="6995604" cy="307777"/>
          </a:xfrm>
          <a:prstGeom prst="rect">
            <a:avLst/>
          </a:prstGeom>
          <a:noFill/>
        </p:spPr>
        <p:txBody>
          <a:bodyPr wrap="square" lIns="0" tIns="0" rIns="0" bIns="0" rtlCol="0">
            <a:spAutoFit/>
          </a:bodyPr>
          <a:lstStyle/>
          <a:p>
            <a:r>
              <a:rPr lang="en-US" sz="2000" dirty="0">
                <a:solidFill>
                  <a:schemeClr val="accent5">
                    <a:lumMod val="75000"/>
                  </a:schemeClr>
                </a:solidFill>
                <a:latin typeface="Times New Roman" panose="02020603050405020304" pitchFamily="18" charset="0"/>
                <a:cs typeface="Times New Roman" panose="02020603050405020304" pitchFamily="18" charset="0"/>
              </a:rPr>
              <a:t>One graviton emitted/absorbed per second.</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3893F50-4152-4291-823D-C54C93795EEA}"/>
                  </a:ext>
                </a:extLst>
              </p:cNvPr>
              <p:cNvSpPr txBox="1"/>
              <p:nvPr/>
            </p:nvSpPr>
            <p:spPr>
              <a:xfrm>
                <a:off x="6301501" y="4963146"/>
                <a:ext cx="2649452" cy="400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0</m:t>
                          </m:r>
                        </m:sub>
                      </m:sSub>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=5×</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10</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−22</m:t>
                          </m:r>
                        </m:sup>
                      </m:sSup>
                    </m:oMath>
                  </m:oMathPara>
                </a14:m>
                <a:endParaRPr lang="en-US" sz="2000" dirty="0"/>
              </a:p>
            </p:txBody>
          </p:sp>
        </mc:Choice>
        <mc:Fallback xmlns="">
          <p:sp>
            <p:nvSpPr>
              <p:cNvPr id="50" name="TextBox 49">
                <a:extLst>
                  <a:ext uri="{FF2B5EF4-FFF2-40B4-BE49-F238E27FC236}">
                    <a16:creationId xmlns:a16="http://schemas.microsoft.com/office/drawing/2014/main" id="{A3893F50-4152-4291-823D-C54C93795EEA}"/>
                  </a:ext>
                </a:extLst>
              </p:cNvPr>
              <p:cNvSpPr txBox="1">
                <a:spLocks noRot="1" noChangeAspect="1" noMove="1" noResize="1" noEditPoints="1" noAdjustHandles="1" noChangeArrowheads="1" noChangeShapeType="1" noTextEdit="1"/>
              </p:cNvSpPr>
              <p:nvPr/>
            </p:nvSpPr>
            <p:spPr>
              <a:xfrm>
                <a:off x="6301501" y="4963146"/>
                <a:ext cx="2649452" cy="400110"/>
              </a:xfrm>
              <a:prstGeom prst="rect">
                <a:avLst/>
              </a:prstGeom>
              <a:blipFill>
                <a:blip r:embed="rId18"/>
                <a:stretch>
                  <a:fillRect/>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B484A252-8BA1-466A-A06C-848566920D7E}"/>
              </a:ext>
            </a:extLst>
          </p:cNvPr>
          <p:cNvSpPr txBox="1"/>
          <p:nvPr/>
        </p:nvSpPr>
        <p:spPr>
          <a:xfrm>
            <a:off x="8083402" y="5003696"/>
            <a:ext cx="2269102" cy="307777"/>
          </a:xfrm>
          <a:prstGeom prst="rect">
            <a:avLst/>
          </a:prstGeom>
          <a:noFill/>
        </p:spPr>
        <p:txBody>
          <a:bodyPr wrap="square" lIns="0" tIns="0" rIns="0" bIns="0" rtlCol="0">
            <a:spAutoFit/>
          </a:bodyPr>
          <a:lstStyle/>
          <a:p>
            <a:r>
              <a:rPr lang="en-US" sz="2000" dirty="0">
                <a:solidFill>
                  <a:schemeClr val="tx1">
                    <a:lumMod val="75000"/>
                    <a:lumOff val="25000"/>
                  </a:schemeClr>
                </a:solidFill>
              </a:rPr>
              <a:t>(GW150914)</a:t>
            </a:r>
          </a:p>
        </p:txBody>
      </p:sp>
      <p:sp>
        <p:nvSpPr>
          <p:cNvPr id="34" name="Rectangle 33">
            <a:extLst>
              <a:ext uri="{FF2B5EF4-FFF2-40B4-BE49-F238E27FC236}">
                <a16:creationId xmlns:a16="http://schemas.microsoft.com/office/drawing/2014/main" id="{6466D6D0-4574-4D7B-B3F1-1D176E7F2C97}"/>
              </a:ext>
            </a:extLst>
          </p:cNvPr>
          <p:cNvSpPr/>
          <p:nvPr/>
        </p:nvSpPr>
        <p:spPr>
          <a:xfrm>
            <a:off x="413517" y="4062720"/>
            <a:ext cx="5702422" cy="232268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F0AAF9A-AF1F-4795-8CB8-3BDF4C2D1346}"/>
              </a:ext>
            </a:extLst>
          </p:cNvPr>
          <p:cNvSpPr/>
          <p:nvPr/>
        </p:nvSpPr>
        <p:spPr>
          <a:xfrm>
            <a:off x="391530" y="2335544"/>
            <a:ext cx="11573062" cy="99751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49521AF-8052-4BF4-B123-8188023FB235}"/>
              </a:ext>
            </a:extLst>
          </p:cNvPr>
          <p:cNvGrpSpPr/>
          <p:nvPr/>
        </p:nvGrpSpPr>
        <p:grpSpPr>
          <a:xfrm>
            <a:off x="4606673" y="767027"/>
            <a:ext cx="2729691" cy="1744986"/>
            <a:chOff x="8441419" y="1606372"/>
            <a:chExt cx="3443325" cy="2158040"/>
          </a:xfrm>
        </p:grpSpPr>
        <p:pic>
          <p:nvPicPr>
            <p:cNvPr id="37" name="Picture 36" descr="A circle with black dots&#10;&#10;Description automatically generated">
              <a:extLst>
                <a:ext uri="{FF2B5EF4-FFF2-40B4-BE49-F238E27FC236}">
                  <a16:creationId xmlns:a16="http://schemas.microsoft.com/office/drawing/2014/main" id="{344C975B-23E9-4E0E-98C2-7F49054A820C}"/>
                </a:ext>
              </a:extLst>
            </p:cNvPr>
            <p:cNvPicPr>
              <a:picLocks noChangeAspect="1"/>
            </p:cNvPicPr>
            <p:nvPr/>
          </p:nvPicPr>
          <p:blipFill>
            <a:blip r:embed="rId19">
              <a:alphaModFix amt="20000"/>
              <a:extLst>
                <a:ext uri="{28A0092B-C50C-407E-A947-70E740481C1C}">
                  <a14:useLocalDpi xmlns:a14="http://schemas.microsoft.com/office/drawing/2010/main" val="0"/>
                </a:ext>
              </a:extLst>
            </a:blip>
            <a:stretch>
              <a:fillRect/>
            </a:stretch>
          </p:blipFill>
          <p:spPr>
            <a:xfrm>
              <a:off x="8441419" y="1606372"/>
              <a:ext cx="3443325" cy="2158040"/>
            </a:xfrm>
            <a:prstGeom prst="rect">
              <a:avLst/>
            </a:prstGeom>
          </p:spPr>
        </p:pic>
        <p:grpSp>
          <p:nvGrpSpPr>
            <p:cNvPr id="38" name="Group 37">
              <a:extLst>
                <a:ext uri="{FF2B5EF4-FFF2-40B4-BE49-F238E27FC236}">
                  <a16:creationId xmlns:a16="http://schemas.microsoft.com/office/drawing/2014/main" id="{C48A1637-2D5B-49C9-B4F2-AA00E9DB0D92}"/>
                </a:ext>
              </a:extLst>
            </p:cNvPr>
            <p:cNvGrpSpPr/>
            <p:nvPr/>
          </p:nvGrpSpPr>
          <p:grpSpPr>
            <a:xfrm>
              <a:off x="9584017" y="2395218"/>
              <a:ext cx="1138451" cy="533902"/>
              <a:chOff x="9372506" y="2598882"/>
              <a:chExt cx="2299316" cy="1258816"/>
            </a:xfrm>
          </p:grpSpPr>
          <p:cxnSp>
            <p:nvCxnSpPr>
              <p:cNvPr id="40" name="Straight Connector 39">
                <a:extLst>
                  <a:ext uri="{FF2B5EF4-FFF2-40B4-BE49-F238E27FC236}">
                    <a16:creationId xmlns:a16="http://schemas.microsoft.com/office/drawing/2014/main" id="{675E50B2-8627-4C42-B1DD-6E78B3FF1155}"/>
                  </a:ext>
                </a:extLst>
              </p:cNvPr>
              <p:cNvCxnSpPr>
                <a:cxnSpLocks/>
              </p:cNvCxnSpPr>
              <p:nvPr/>
            </p:nvCxnSpPr>
            <p:spPr>
              <a:xfrm flipV="1">
                <a:off x="9372506" y="3676447"/>
                <a:ext cx="2299316" cy="2218"/>
              </a:xfrm>
              <a:prstGeom prst="line">
                <a:avLst/>
              </a:prstGeom>
            </p:spPr>
            <p:style>
              <a:lnRef idx="1">
                <a:schemeClr val="accent2"/>
              </a:lnRef>
              <a:fillRef idx="0">
                <a:schemeClr val="accent2"/>
              </a:fillRef>
              <a:effectRef idx="0">
                <a:schemeClr val="accent2"/>
              </a:effectRef>
              <a:fontRef idx="minor">
                <a:schemeClr val="tx1"/>
              </a:fontRef>
            </p:style>
          </p:cxnSp>
          <p:sp>
            <p:nvSpPr>
              <p:cNvPr id="41" name="Oval 40">
                <a:extLst>
                  <a:ext uri="{FF2B5EF4-FFF2-40B4-BE49-F238E27FC236}">
                    <a16:creationId xmlns:a16="http://schemas.microsoft.com/office/drawing/2014/main" id="{00D5958C-8CBD-4B1F-B43F-08882926627F}"/>
                  </a:ext>
                </a:extLst>
              </p:cNvPr>
              <p:cNvSpPr/>
              <p:nvPr/>
            </p:nvSpPr>
            <p:spPr>
              <a:xfrm>
                <a:off x="10346186" y="3502592"/>
                <a:ext cx="355107" cy="355106"/>
              </a:xfrm>
              <a:prstGeom prst="ellipse">
                <a:avLst/>
              </a:prstGeom>
              <a:no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09E34B35-C2DB-4887-97A8-1B391BBCE796}"/>
                  </a:ext>
                </a:extLst>
              </p:cNvPr>
              <p:cNvCxnSpPr>
                <a:cxnSpLocks/>
              </p:cNvCxnSpPr>
              <p:nvPr/>
            </p:nvCxnSpPr>
            <p:spPr>
              <a:xfrm>
                <a:off x="9372506" y="2776435"/>
                <a:ext cx="2299316"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2" name="Oval 51">
                <a:extLst>
                  <a:ext uri="{FF2B5EF4-FFF2-40B4-BE49-F238E27FC236}">
                    <a16:creationId xmlns:a16="http://schemas.microsoft.com/office/drawing/2014/main" id="{491185E0-F424-457E-B65C-021A74EBB161}"/>
                  </a:ext>
                </a:extLst>
              </p:cNvPr>
              <p:cNvSpPr/>
              <p:nvPr/>
            </p:nvSpPr>
            <p:spPr>
              <a:xfrm>
                <a:off x="10346186" y="2598882"/>
                <a:ext cx="355107" cy="35510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71F4D40F-9F5E-45DB-86A0-9F83195F27CC}"/>
                  </a:ext>
                </a:extLst>
              </p:cNvPr>
              <p:cNvCxnSpPr>
                <a:cxnSpLocks/>
                <a:stCxn id="41" idx="0"/>
                <a:endCxn id="52" idx="4"/>
              </p:cNvCxnSpPr>
              <p:nvPr/>
            </p:nvCxnSpPr>
            <p:spPr>
              <a:xfrm flipV="1">
                <a:off x="10523740" y="2953988"/>
                <a:ext cx="0" cy="54860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2BACFFF-1B6F-49A3-8EA0-8514CEF28770}"/>
                      </a:ext>
                    </a:extLst>
                  </p:cNvPr>
                  <p:cNvSpPr txBox="1"/>
                  <p:nvPr/>
                </p:nvSpPr>
                <p:spPr>
                  <a:xfrm>
                    <a:off x="9675500" y="2803714"/>
                    <a:ext cx="744435" cy="766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C00000"/>
                              </a:solidFill>
                              <a:latin typeface="Cambria Math" panose="02040503050406030204" pitchFamily="18" charset="0"/>
                              <a:ea typeface="Cambria Math" panose="02040503050406030204" pitchFamily="18" charset="0"/>
                            </a:rPr>
                            <m:t>ℏ</m:t>
                          </m:r>
                          <m:r>
                            <a:rPr lang="en-US" sz="1400" i="1" smtClean="0">
                              <a:solidFill>
                                <a:srgbClr val="C00000"/>
                              </a:solidFill>
                              <a:latin typeface="Cambria Math" panose="02040503050406030204" pitchFamily="18" charset="0"/>
                              <a:ea typeface="Cambria Math" panose="02040503050406030204" pitchFamily="18" charset="0"/>
                            </a:rPr>
                            <m:t>𝜈</m:t>
                          </m:r>
                        </m:oMath>
                      </m:oMathPara>
                    </a14:m>
                    <a:endParaRPr lang="en-US" sz="1400" dirty="0">
                      <a:solidFill>
                        <a:srgbClr val="C00000"/>
                      </a:solidFill>
                    </a:endParaRPr>
                  </a:p>
                </p:txBody>
              </p:sp>
            </mc:Choice>
            <mc:Fallback xmlns="">
              <p:sp>
                <p:nvSpPr>
                  <p:cNvPr id="56" name="TextBox 55">
                    <a:extLst>
                      <a:ext uri="{FF2B5EF4-FFF2-40B4-BE49-F238E27FC236}">
                        <a16:creationId xmlns:a16="http://schemas.microsoft.com/office/drawing/2014/main" id="{F25A4D3A-F905-07F0-4BD9-415DE066D281}"/>
                      </a:ext>
                    </a:extLst>
                  </p:cNvPr>
                  <p:cNvSpPr txBox="1">
                    <a:spLocks noRot="1" noChangeAspect="1" noMove="1" noResize="1" noEditPoints="1" noAdjustHandles="1" noChangeArrowheads="1" noChangeShapeType="1" noTextEdit="1"/>
                  </p:cNvSpPr>
                  <p:nvPr/>
                </p:nvSpPr>
                <p:spPr>
                  <a:xfrm>
                    <a:off x="9675500" y="2803714"/>
                    <a:ext cx="744435" cy="766077"/>
                  </a:xfrm>
                  <a:prstGeom prst="rect">
                    <a:avLst/>
                  </a:prstGeom>
                  <a:blipFill>
                    <a:blip r:embed="rId20"/>
                    <a:stretch>
                      <a:fillRect l="-17073" r="-12195" b="-8571"/>
                    </a:stretch>
                  </a:blipFill>
                </p:spPr>
                <p:txBody>
                  <a:bodyPr/>
                  <a:lstStyle/>
                  <a:p>
                    <a:r>
                      <a:rPr lang="en-US">
                        <a:noFill/>
                      </a:rPr>
                      <a:t> </a:t>
                    </a:r>
                  </a:p>
                </p:txBody>
              </p:sp>
            </mc:Fallback>
          </mc:AlternateContent>
        </p:grpSp>
        <p:sp>
          <p:nvSpPr>
            <p:cNvPr id="39" name="Flowchart: Direct Access Storage 38">
              <a:extLst>
                <a:ext uri="{FF2B5EF4-FFF2-40B4-BE49-F238E27FC236}">
                  <a16:creationId xmlns:a16="http://schemas.microsoft.com/office/drawing/2014/main" id="{C250318D-6C42-468B-8CEE-85F145A7B908}"/>
                </a:ext>
              </a:extLst>
            </p:cNvPr>
            <p:cNvSpPr/>
            <p:nvPr/>
          </p:nvSpPr>
          <p:spPr>
            <a:xfrm>
              <a:off x="9408855" y="2260487"/>
              <a:ext cx="1488774" cy="803364"/>
            </a:xfrm>
            <a:prstGeom prst="flowChartMagneticDrum">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BA93422D-D42C-4297-A989-EF1B2771BCD4}"/>
              </a:ext>
            </a:extLst>
          </p:cNvPr>
          <p:cNvSpPr txBox="1"/>
          <p:nvPr/>
        </p:nvSpPr>
        <p:spPr>
          <a:xfrm>
            <a:off x="7456867" y="1296908"/>
            <a:ext cx="2487156" cy="369332"/>
          </a:xfrm>
          <a:prstGeom prst="rect">
            <a:avLst/>
          </a:prstGeom>
          <a:noFill/>
        </p:spPr>
        <p:txBody>
          <a:bodyPr wrap="none" rtlCol="0">
            <a:spAutoFit/>
          </a:bodyPr>
          <a:lstStyle/>
          <a:p>
            <a:r>
              <a:rPr lang="en-US" dirty="0">
                <a:solidFill>
                  <a:schemeClr val="bg1">
                    <a:lumMod val="50000"/>
                  </a:schemeClr>
                </a:solidFill>
              </a:rPr>
              <a:t>Field in a coherent state </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AA065F1-4DB0-47A0-A291-9A68451321C1}"/>
                  </a:ext>
                </a:extLst>
              </p:cNvPr>
              <p:cNvSpPr txBox="1"/>
              <p:nvPr/>
            </p:nvSpPr>
            <p:spPr>
              <a:xfrm>
                <a:off x="9747723" y="1295943"/>
                <a:ext cx="12095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bg1">
                                  <a:lumMod val="50000"/>
                                </a:schemeClr>
                              </a:solidFill>
                              <a:latin typeface="Cambria Math" panose="02040503050406030204" pitchFamily="18" charset="0"/>
                            </a:rPr>
                          </m:ctrlPr>
                        </m:dPr>
                        <m:e>
                          <m:r>
                            <a:rPr lang="en-US" b="0" i="1" smtClean="0">
                              <a:solidFill>
                                <a:schemeClr val="bg1">
                                  <a:lumMod val="50000"/>
                                </a:schemeClr>
                              </a:solidFill>
                              <a:latin typeface="Cambria Math" panose="02040503050406030204" pitchFamily="18" charset="0"/>
                            </a:rPr>
                            <m:t>𝛼</m:t>
                          </m:r>
                        </m:e>
                      </m:d>
                      <m:r>
                        <a:rPr lang="en-US" b="0" i="1" smtClean="0">
                          <a:solidFill>
                            <a:schemeClr val="bg1">
                              <a:lumMod val="50000"/>
                            </a:schemeClr>
                          </a:solidFill>
                          <a:latin typeface="Cambria Math" panose="02040503050406030204" pitchFamily="18" charset="0"/>
                        </a:rPr>
                        <m:t>→</m:t>
                      </m:r>
                      <m:d>
                        <m:dPr>
                          <m:begChr m:val="|"/>
                          <m:endChr m:val="⟩"/>
                          <m:ctrlPr>
                            <a:rPr lang="en-US" b="0" i="1" smtClean="0">
                              <a:solidFill>
                                <a:schemeClr val="bg1">
                                  <a:lumMod val="50000"/>
                                </a:schemeClr>
                              </a:solidFill>
                              <a:latin typeface="Cambria Math" panose="02040503050406030204" pitchFamily="18" charset="0"/>
                            </a:rPr>
                          </m:ctrlPr>
                        </m:dPr>
                        <m:e>
                          <m:r>
                            <a:rPr lang="en-US" b="0" i="1" smtClean="0">
                              <a:solidFill>
                                <a:schemeClr val="bg1">
                                  <a:lumMod val="50000"/>
                                </a:schemeClr>
                              </a:solidFill>
                              <a:latin typeface="Cambria Math" panose="02040503050406030204" pitchFamily="18" charset="0"/>
                            </a:rPr>
                            <m:t>𝛼</m:t>
                          </m:r>
                        </m:e>
                      </m:d>
                      <m:r>
                        <a:rPr lang="en-US" b="0" i="1" smtClean="0">
                          <a:solidFill>
                            <a:schemeClr val="bg1">
                              <a:lumMod val="50000"/>
                            </a:schemeClr>
                          </a:solidFill>
                          <a:latin typeface="Cambria Math" panose="02040503050406030204" pitchFamily="18" charset="0"/>
                        </a:rPr>
                        <m:t>.</m:t>
                      </m:r>
                    </m:oMath>
                  </m:oMathPara>
                </a14:m>
                <a:endParaRPr lang="en-US" dirty="0">
                  <a:solidFill>
                    <a:schemeClr val="bg1">
                      <a:lumMod val="50000"/>
                    </a:schemeClr>
                  </a:solidFill>
                </a:endParaRPr>
              </a:p>
            </p:txBody>
          </p:sp>
        </mc:Choice>
        <mc:Fallback xmlns="">
          <p:sp>
            <p:nvSpPr>
              <p:cNvPr id="56" name="TextBox 55">
                <a:extLst>
                  <a:ext uri="{FF2B5EF4-FFF2-40B4-BE49-F238E27FC236}">
                    <a16:creationId xmlns:a16="http://schemas.microsoft.com/office/drawing/2014/main" id="{DAA065F1-4DB0-47A0-A291-9A68451321C1}"/>
                  </a:ext>
                </a:extLst>
              </p:cNvPr>
              <p:cNvSpPr txBox="1">
                <a:spLocks noRot="1" noChangeAspect="1" noMove="1" noResize="1" noEditPoints="1" noAdjustHandles="1" noChangeArrowheads="1" noChangeShapeType="1" noTextEdit="1"/>
              </p:cNvSpPr>
              <p:nvPr/>
            </p:nvSpPr>
            <p:spPr>
              <a:xfrm>
                <a:off x="9747723" y="1295943"/>
                <a:ext cx="1209562" cy="369332"/>
              </a:xfrm>
              <a:prstGeom prst="rect">
                <a:avLst/>
              </a:prstGeom>
              <a:blipFill>
                <a:blip r:embed="rId21"/>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079C0EA2-4F64-4D8D-9C7C-2962459216AB}"/>
              </a:ext>
            </a:extLst>
          </p:cNvPr>
          <p:cNvSpPr txBox="1"/>
          <p:nvPr/>
        </p:nvSpPr>
        <p:spPr>
          <a:xfrm>
            <a:off x="126681" y="6387213"/>
            <a:ext cx="12766833" cy="523220"/>
          </a:xfrm>
          <a:prstGeom prst="rect">
            <a:avLst/>
          </a:prstGeom>
          <a:noFill/>
        </p:spPr>
        <p:txBody>
          <a:bodyPr wrap="square">
            <a:spAutoFit/>
          </a:bodyPr>
          <a:lstStyle/>
          <a:p>
            <a:pPr marL="285750" indent="-285750">
              <a:buFont typeface="Wingdings" panose="05000000000000000000" pitchFamily="2" charset="2"/>
              <a:buChar char="q"/>
            </a:pPr>
            <a:r>
              <a:rPr lang="en-US" sz="1400" dirty="0">
                <a:solidFill>
                  <a:schemeClr val="accent6">
                    <a:lumMod val="50000"/>
                  </a:schemeClr>
                </a:solidFill>
                <a:latin typeface="+mj-lt"/>
              </a:rPr>
              <a:t>Tobar, Germain*, Sreenath K. Manikandan*, Thomas </a:t>
            </a:r>
            <a:r>
              <a:rPr lang="en-US" sz="1400" dirty="0" err="1">
                <a:solidFill>
                  <a:schemeClr val="accent6">
                    <a:lumMod val="50000"/>
                  </a:schemeClr>
                </a:solidFill>
                <a:latin typeface="+mj-lt"/>
              </a:rPr>
              <a:t>Beitel</a:t>
            </a:r>
            <a:r>
              <a:rPr lang="en-US" sz="1400" dirty="0">
                <a:solidFill>
                  <a:schemeClr val="accent6">
                    <a:lumMod val="50000"/>
                  </a:schemeClr>
                </a:solidFill>
                <a:latin typeface="+mj-lt"/>
              </a:rPr>
              <a:t>, and Igor </a:t>
            </a:r>
            <a:r>
              <a:rPr lang="en-US" sz="1400" dirty="0" err="1">
                <a:solidFill>
                  <a:schemeClr val="accent6">
                    <a:lumMod val="50000"/>
                  </a:schemeClr>
                </a:solidFill>
                <a:latin typeface="+mj-lt"/>
              </a:rPr>
              <a:t>Pikovski</a:t>
            </a:r>
            <a:r>
              <a:rPr lang="en-US" sz="1400" dirty="0">
                <a:solidFill>
                  <a:schemeClr val="accent6">
                    <a:lumMod val="50000"/>
                  </a:schemeClr>
                </a:solidFill>
                <a:latin typeface="+mj-lt"/>
              </a:rPr>
              <a:t>. "Detecting single gravitons with quantum sensing." </a:t>
            </a:r>
          </a:p>
          <a:p>
            <a:r>
              <a:rPr lang="en-US" sz="1400" dirty="0">
                <a:solidFill>
                  <a:schemeClr val="accent6">
                    <a:lumMod val="50000"/>
                  </a:schemeClr>
                </a:solidFill>
                <a:latin typeface="+mj-lt"/>
              </a:rPr>
              <a:t>Nature Communications 15, 7229 (2024)</a:t>
            </a:r>
          </a:p>
        </p:txBody>
      </p:sp>
    </p:spTree>
    <p:extLst>
      <p:ext uri="{BB962C8B-B14F-4D97-AF65-F5344CB8AC3E}">
        <p14:creationId xmlns:p14="http://schemas.microsoft.com/office/powerpoint/2010/main" val="2383939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959063" y="316542"/>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We solve the full, time-dependent problem</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BB562BA-E35F-4F57-A5F9-A5B38FD80DCD}"/>
              </a:ext>
            </a:extLst>
          </p:cNvPr>
          <p:cNvSpPr/>
          <p:nvPr/>
        </p:nvSpPr>
        <p:spPr>
          <a:xfrm>
            <a:off x="731435" y="4659813"/>
            <a:ext cx="10867815" cy="1632499"/>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2" descr="NASA — When Dead Stars Collide!">
            <a:extLst>
              <a:ext uri="{FF2B5EF4-FFF2-40B4-BE49-F238E27FC236}">
                <a16:creationId xmlns:a16="http://schemas.microsoft.com/office/drawing/2014/main" id="{5E350730-5C40-4167-83D3-9BBE8A56E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148" y="1319323"/>
            <a:ext cx="2499253" cy="1402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1D3C18-FB84-4700-AFE7-442FBA4A3C20}"/>
              </a:ext>
            </a:extLst>
          </p:cNvPr>
          <p:cNvSpPr txBox="1"/>
          <p:nvPr/>
        </p:nvSpPr>
        <p:spPr>
          <a:xfrm>
            <a:off x="5228900" y="3211250"/>
            <a:ext cx="532966" cy="276999"/>
          </a:xfrm>
          <a:prstGeom prst="rect">
            <a:avLst/>
          </a:prstGeom>
          <a:noFill/>
        </p:spPr>
        <p:txBody>
          <a:bodyPr wrap="none" rtlCol="0">
            <a:spAutoFit/>
          </a:bodyPr>
          <a:lstStyle/>
          <a:p>
            <a:r>
              <a:rPr lang="en-US" sz="1200" dirty="0">
                <a:solidFill>
                  <a:schemeClr val="bg1"/>
                </a:solidFill>
              </a:rPr>
              <a:t>NASA</a:t>
            </a:r>
          </a:p>
        </p:txBody>
      </p:sp>
      <p:sp>
        <p:nvSpPr>
          <p:cNvPr id="22" name="TextBox 21">
            <a:extLst>
              <a:ext uri="{FF2B5EF4-FFF2-40B4-BE49-F238E27FC236}">
                <a16:creationId xmlns:a16="http://schemas.microsoft.com/office/drawing/2014/main" id="{2F59D40C-5249-4829-AE18-7C58D3209F71}"/>
              </a:ext>
            </a:extLst>
          </p:cNvPr>
          <p:cNvSpPr txBox="1"/>
          <p:nvPr/>
        </p:nvSpPr>
        <p:spPr>
          <a:xfrm>
            <a:off x="-1462713" y="936248"/>
            <a:ext cx="11144395" cy="400110"/>
          </a:xfrm>
          <a:prstGeom prst="rect">
            <a:avLst/>
          </a:prstGeom>
          <a:noFill/>
        </p:spPr>
        <p:txBody>
          <a:bodyPr wrap="square" rtlCol="0">
            <a:spAutoFit/>
          </a:bodyPr>
          <a:lstStyle/>
          <a:p>
            <a:pPr algn="ct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Interaction picture:</a:t>
            </a:r>
            <a:endParaRPr lang="en-US" sz="2000" dirty="0">
              <a:solidFill>
                <a:schemeClr val="accent2"/>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9998736-D46B-4D63-A711-524EA5A12164}"/>
              </a:ext>
            </a:extLst>
          </p:cNvPr>
          <p:cNvSpPr txBox="1"/>
          <p:nvPr/>
        </p:nvSpPr>
        <p:spPr>
          <a:xfrm>
            <a:off x="96716" y="4846371"/>
            <a:ext cx="12095284" cy="400110"/>
          </a:xfrm>
          <a:prstGeom prst="rect">
            <a:avLst/>
          </a:prstGeom>
          <a:noFill/>
        </p:spPr>
        <p:txBody>
          <a:bodyPr wrap="square" rtlCol="0">
            <a:spAutoFit/>
          </a:bodyPr>
          <a:lstStyle/>
          <a:p>
            <a:pPr algn="ct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Magnus expansion or Lie algebra or other methods:</a:t>
            </a:r>
            <a:endParaRPr lang="en-US" sz="2000" dirty="0">
              <a:solidFill>
                <a:schemeClr val="accent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943C554-36D8-436B-A298-87534EFD9095}"/>
                  </a:ext>
                </a:extLst>
              </p:cNvPr>
              <p:cNvSpPr txBox="1"/>
              <p:nvPr/>
            </p:nvSpPr>
            <p:spPr>
              <a:xfrm>
                <a:off x="6484600" y="2056038"/>
                <a:ext cx="3992247" cy="909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chemeClr val="tx1">
                                  <a:lumMod val="75000"/>
                                  <a:lumOff val="25000"/>
                                </a:schemeClr>
                              </a:solidFill>
                              <a:latin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rPr>
                            <m:t>𝐻</m:t>
                          </m:r>
                        </m:e>
                      </m:acc>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ℏ</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acc>
                            <m:accPr>
                              <m:chr m:val="̂"/>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𝑏</m:t>
                              </m:r>
                            </m:e>
                          </m:acc>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up>
                      </m:sSup>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𝐿</m:t>
                          </m:r>
                        </m:num>
                        <m:den>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den>
                      </m:f>
                      <m:rad>
                        <m:radPr>
                          <m:degHide m:val="on"/>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f>
                            <m:f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𝑀</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ℏ</m:t>
                              </m:r>
                            </m:num>
                            <m:den>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den>
                          </m:f>
                        </m:e>
                      </m:rad>
                      <m:acc>
                        <m:accPr>
                          <m:chr m:val="̈"/>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h</m:t>
                          </m:r>
                        </m:e>
                      </m:acc>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rPr>
                        <m:t>𝑡</m:t>
                      </m:r>
                      <m:r>
                        <a:rPr lang="en-US" sz="2000" b="0" i="1" smtClean="0">
                          <a:solidFill>
                            <a:schemeClr val="tx1">
                              <a:lumMod val="75000"/>
                              <a:lumOff val="25000"/>
                            </a:schemeClr>
                          </a:solidFill>
                          <a:latin typeface="Cambria Math" panose="02040503050406030204" pitchFamily="18" charset="0"/>
                        </a:rPr>
                        <m:t>)</m:t>
                      </m:r>
                      <m:d>
                        <m:dPr>
                          <m:ctrlPr>
                            <a:rPr lang="en-US" sz="2000" b="0" i="1" smtClean="0">
                              <a:solidFill>
                                <a:schemeClr val="tx1">
                                  <a:lumMod val="75000"/>
                                  <a:lumOff val="25000"/>
                                </a:schemeClr>
                              </a:solidFill>
                              <a:latin typeface="Cambria Math" panose="02040503050406030204" pitchFamily="18" charset="0"/>
                            </a:rPr>
                          </m:ctrlPr>
                        </m:dPr>
                        <m:e>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sSupPr>
                            <m:e>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e>
                            <m:sup>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sup>
                          </m:sSup>
                        </m:e>
                      </m:d>
                    </m:oMath>
                  </m:oMathPara>
                </a14:m>
                <a:endParaRPr lang="en-US" sz="2000" dirty="0">
                  <a:solidFill>
                    <a:schemeClr val="tx1">
                      <a:lumMod val="75000"/>
                      <a:lumOff val="25000"/>
                    </a:schemeClr>
                  </a:solidFill>
                </a:endParaRPr>
              </a:p>
            </p:txBody>
          </p:sp>
        </mc:Choice>
        <mc:Fallback xmlns="">
          <p:sp>
            <p:nvSpPr>
              <p:cNvPr id="24" name="TextBox 23">
                <a:extLst>
                  <a:ext uri="{FF2B5EF4-FFF2-40B4-BE49-F238E27FC236}">
                    <a16:creationId xmlns:a16="http://schemas.microsoft.com/office/drawing/2014/main" id="{D943C554-36D8-436B-A298-87534EFD9095}"/>
                  </a:ext>
                </a:extLst>
              </p:cNvPr>
              <p:cNvSpPr txBox="1">
                <a:spLocks noRot="1" noChangeAspect="1" noMove="1" noResize="1" noEditPoints="1" noAdjustHandles="1" noChangeArrowheads="1" noChangeShapeType="1" noTextEdit="1"/>
              </p:cNvSpPr>
              <p:nvPr/>
            </p:nvSpPr>
            <p:spPr>
              <a:xfrm>
                <a:off x="6484600" y="2056038"/>
                <a:ext cx="3992247" cy="9093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A15BF02-0166-48F0-B73E-24471894FB65}"/>
                  </a:ext>
                </a:extLst>
              </p:cNvPr>
              <p:cNvSpPr txBox="1"/>
              <p:nvPr/>
            </p:nvSpPr>
            <p:spPr>
              <a:xfrm>
                <a:off x="6490168" y="2988816"/>
                <a:ext cx="3840795" cy="413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lumMod val="75000"/>
                                  <a:lumOff val="25000"/>
                                </a:schemeClr>
                              </a:solidFill>
                              <a:latin typeface="Cambria Math" panose="02040503050406030204" pitchFamily="18" charset="0"/>
                            </a:rPr>
                          </m:ctrlPr>
                        </m:sSubPr>
                        <m:e>
                          <m:acc>
                            <m:accPr>
                              <m:chr m:val="̂"/>
                              <m:ctrlPr>
                                <a:rPr lang="en-US" sz="2000" i="1">
                                  <a:solidFill>
                                    <a:schemeClr val="tx1">
                                      <a:lumMod val="75000"/>
                                      <a:lumOff val="25000"/>
                                    </a:schemeClr>
                                  </a:solidFill>
                                  <a:latin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rPr>
                                <m:t>𝑈</m:t>
                              </m:r>
                            </m:e>
                          </m:acc>
                        </m:e>
                        <m:sub>
                          <m:r>
                            <a:rPr lang="en-US" sz="2000" b="0" i="1" smtClean="0">
                              <a:solidFill>
                                <a:schemeClr val="tx1">
                                  <a:lumMod val="75000"/>
                                  <a:lumOff val="25000"/>
                                </a:schemeClr>
                              </a:solidFill>
                              <a:latin typeface="Cambria Math" panose="02040503050406030204" pitchFamily="18" charset="0"/>
                            </a:rPr>
                            <m:t>𝑖𝑛𝑡</m:t>
                          </m:r>
                        </m:sub>
                      </m:sSub>
                      <m:r>
                        <a:rPr lang="en-US" sz="2000" b="0" i="1" smtClean="0">
                          <a:solidFill>
                            <a:schemeClr val="tx1">
                              <a:lumMod val="75000"/>
                              <a:lumOff val="25000"/>
                            </a:schemeClr>
                          </a:solidFill>
                          <a:latin typeface="Cambria Math" panose="02040503050406030204" pitchFamily="18" charset="0"/>
                        </a:rPr>
                        <m:t>=</m:t>
                      </m:r>
                      <m:acc>
                        <m:accPr>
                          <m:chr m:val="̂"/>
                          <m:ctrlPr>
                            <a:rPr lang="en-US" sz="2000" b="0" i="1" smtClean="0">
                              <a:solidFill>
                                <a:schemeClr val="tx1">
                                  <a:lumMod val="75000"/>
                                  <a:lumOff val="25000"/>
                                </a:schemeClr>
                              </a:solidFill>
                              <a:latin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𝒯</m:t>
                          </m:r>
                        </m:e>
                      </m:acc>
                      <m:sSup>
                        <m:sSupPr>
                          <m:ctrlPr>
                            <a:rPr lang="en-US" sz="2000" i="1" smtClean="0">
                              <a:solidFill>
                                <a:schemeClr val="tx1">
                                  <a:lumMod val="75000"/>
                                  <a:lumOff val="25000"/>
                                </a:schemeClr>
                              </a:solidFill>
                              <a:latin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rPr>
                            <m:t>𝑖</m:t>
                          </m:r>
                          <m:nary>
                            <m:naryPr>
                              <m:ctrlPr>
                                <a:rPr lang="en-US" sz="2000" b="0" i="1" smtClean="0">
                                  <a:solidFill>
                                    <a:schemeClr val="tx1">
                                      <a:lumMod val="75000"/>
                                      <a:lumOff val="25000"/>
                                    </a:schemeClr>
                                  </a:solidFill>
                                  <a:latin typeface="Cambria Math" panose="02040503050406030204" pitchFamily="18" charset="0"/>
                                </a:rPr>
                              </m:ctrlPr>
                            </m:naryPr>
                            <m:sub>
                              <m:r>
                                <m:rPr>
                                  <m:brk m:alnAt="23"/>
                                </m:rPr>
                                <a:rPr lang="en-US" sz="2000" b="0" i="1" smtClean="0">
                                  <a:solidFill>
                                    <a:schemeClr val="tx1">
                                      <a:lumMod val="75000"/>
                                      <a:lumOff val="25000"/>
                                    </a:schemeClr>
                                  </a:solidFill>
                                  <a:latin typeface="Cambria Math" panose="02040503050406030204" pitchFamily="18" charset="0"/>
                                </a:rPr>
                                <m:t>0</m:t>
                              </m:r>
                            </m:sub>
                            <m:sup>
                              <m:r>
                                <a:rPr lang="en-US" sz="2000" b="0" i="1" smtClean="0">
                                  <a:solidFill>
                                    <a:schemeClr val="tx1">
                                      <a:lumMod val="75000"/>
                                      <a:lumOff val="25000"/>
                                    </a:schemeClr>
                                  </a:solidFill>
                                  <a:latin typeface="Cambria Math" panose="02040503050406030204" pitchFamily="18" charset="0"/>
                                </a:rPr>
                                <m:t>𝑡</m:t>
                              </m:r>
                            </m:sup>
                            <m:e>
                              <m:r>
                                <a:rPr lang="en-US" sz="2000" b="0" i="1" smtClean="0">
                                  <a:solidFill>
                                    <a:schemeClr val="tx1">
                                      <a:lumMod val="75000"/>
                                      <a:lumOff val="25000"/>
                                    </a:schemeClr>
                                  </a:solidFill>
                                  <a:latin typeface="Cambria Math" panose="02040503050406030204" pitchFamily="18" charset="0"/>
                                </a:rPr>
                                <m:t>𝑑𝑠</m:t>
                              </m:r>
                              <m:d>
                                <m:dPr>
                                  <m:ctrlPr>
                                    <a:rPr lang="en-US" sz="2000" b="0" i="1" smtClean="0">
                                      <a:solidFill>
                                        <a:schemeClr val="tx1">
                                          <a:lumMod val="75000"/>
                                          <a:lumOff val="25000"/>
                                        </a:schemeClr>
                                      </a:solidFill>
                                      <a:latin typeface="Cambria Math" panose="02040503050406030204" pitchFamily="18" charset="0"/>
                                    </a:rPr>
                                  </m:ctrlPr>
                                </m:dPr>
                                <m:e>
                                  <m:r>
                                    <a:rPr lang="en-US" sz="2000" b="0" i="1" smtClean="0">
                                      <a:solidFill>
                                        <a:schemeClr val="tx1">
                                          <a:lumMod val="75000"/>
                                          <a:lumOff val="25000"/>
                                        </a:schemeClr>
                                      </a:solidFill>
                                      <a:latin typeface="Cambria Math" panose="02040503050406030204" pitchFamily="18" charset="0"/>
                                    </a:rPr>
                                    <m:t>𝑔</m:t>
                                  </m:r>
                                  <m:d>
                                    <m:dPr>
                                      <m:ctrlPr>
                                        <a:rPr lang="en-US" sz="2000" b="0" i="1" smtClean="0">
                                          <a:solidFill>
                                            <a:schemeClr val="tx1">
                                              <a:lumMod val="75000"/>
                                              <a:lumOff val="25000"/>
                                            </a:schemeClr>
                                          </a:solidFill>
                                          <a:latin typeface="Cambria Math" panose="02040503050406030204" pitchFamily="18" charset="0"/>
                                        </a:rPr>
                                      </m:ctrlPr>
                                    </m:dPr>
                                    <m:e>
                                      <m:r>
                                        <a:rPr lang="en-US" sz="2000" b="0" i="1" smtClean="0">
                                          <a:solidFill>
                                            <a:schemeClr val="tx1">
                                              <a:lumMod val="75000"/>
                                              <a:lumOff val="25000"/>
                                            </a:schemeClr>
                                          </a:solidFill>
                                          <a:latin typeface="Cambria Math" panose="02040503050406030204" pitchFamily="18" charset="0"/>
                                        </a:rPr>
                                        <m:t>𝑠</m:t>
                                      </m:r>
                                    </m:e>
                                  </m:d>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d>
                                    <m:d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e>
                                  </m:d>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𝑔</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up>
                                  </m:s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sSupPr>
                                    <m:e>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e>
                                    <m:sup>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sup>
                                  </m:s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e>
                              </m:d>
                            </m:e>
                          </m:nary>
                        </m:sup>
                      </m:sSup>
                    </m:oMath>
                  </m:oMathPara>
                </a14:m>
                <a:endParaRPr lang="en-US" sz="2000" dirty="0">
                  <a:solidFill>
                    <a:schemeClr val="tx1">
                      <a:lumMod val="75000"/>
                      <a:lumOff val="25000"/>
                    </a:schemeClr>
                  </a:solidFill>
                </a:endParaRPr>
              </a:p>
            </p:txBody>
          </p:sp>
        </mc:Choice>
        <mc:Fallback xmlns="">
          <p:sp>
            <p:nvSpPr>
              <p:cNvPr id="25" name="TextBox 24">
                <a:extLst>
                  <a:ext uri="{FF2B5EF4-FFF2-40B4-BE49-F238E27FC236}">
                    <a16:creationId xmlns:a16="http://schemas.microsoft.com/office/drawing/2014/main" id="{FA15BF02-0166-48F0-B73E-24471894FB65}"/>
                  </a:ext>
                </a:extLst>
              </p:cNvPr>
              <p:cNvSpPr txBox="1">
                <a:spLocks noRot="1" noChangeAspect="1" noMove="1" noResize="1" noEditPoints="1" noAdjustHandles="1" noChangeArrowheads="1" noChangeShapeType="1" noTextEdit="1"/>
              </p:cNvSpPr>
              <p:nvPr/>
            </p:nvSpPr>
            <p:spPr>
              <a:xfrm>
                <a:off x="6490168" y="2988816"/>
                <a:ext cx="3840795" cy="4131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BD13987-C5A6-4081-BFD7-BF919EE9F5E1}"/>
                  </a:ext>
                </a:extLst>
              </p:cNvPr>
              <p:cNvSpPr txBox="1"/>
              <p:nvPr/>
            </p:nvSpPr>
            <p:spPr>
              <a:xfrm>
                <a:off x="6250234" y="5403825"/>
                <a:ext cx="2565189" cy="688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t>𝛽</m:t>
                      </m:r>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rPr>
                        <m:t>𝑖</m:t>
                      </m:r>
                      <m:nary>
                        <m:naryPr>
                          <m:ctrlPr>
                            <a:rPr lang="en-US" sz="2000" i="1">
                              <a:solidFill>
                                <a:schemeClr val="tx1">
                                  <a:lumMod val="75000"/>
                                  <a:lumOff val="25000"/>
                                </a:schemeClr>
                              </a:solidFill>
                              <a:latin typeface="Cambria Math" panose="02040503050406030204" pitchFamily="18" charset="0"/>
                            </a:rPr>
                          </m:ctrlPr>
                        </m:naryPr>
                        <m:sub>
                          <m:r>
                            <m:rPr>
                              <m:brk m:alnAt="23"/>
                            </m:rPr>
                            <a:rPr lang="en-US" sz="2000" i="1">
                              <a:solidFill>
                                <a:schemeClr val="tx1">
                                  <a:lumMod val="75000"/>
                                  <a:lumOff val="25000"/>
                                </a:schemeClr>
                              </a:solidFill>
                              <a:latin typeface="Cambria Math" panose="02040503050406030204" pitchFamily="18" charset="0"/>
                            </a:rPr>
                            <m:t>0</m:t>
                          </m:r>
                        </m:sub>
                        <m:sup>
                          <m:r>
                            <a:rPr lang="en-US" sz="2000" i="1">
                              <a:solidFill>
                                <a:schemeClr val="tx1">
                                  <a:lumMod val="75000"/>
                                  <a:lumOff val="25000"/>
                                </a:schemeClr>
                              </a:solidFill>
                              <a:latin typeface="Cambria Math" panose="02040503050406030204" pitchFamily="18" charset="0"/>
                            </a:rPr>
                            <m:t>𝑡</m:t>
                          </m:r>
                        </m:sup>
                        <m:e>
                          <m:r>
                            <a:rPr lang="en-US" sz="2000" i="1">
                              <a:solidFill>
                                <a:schemeClr val="tx1">
                                  <a:lumMod val="75000"/>
                                  <a:lumOff val="25000"/>
                                </a:schemeClr>
                              </a:solidFill>
                              <a:latin typeface="Cambria Math" panose="02040503050406030204" pitchFamily="18" charset="0"/>
                            </a:rPr>
                            <m:t>𝑑𝑠</m:t>
                          </m:r>
                          <m:sSup>
                            <m:sSupPr>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 </m:t>
                              </m:r>
                              <m:r>
                                <a:rPr lang="en-US" sz="2000" i="1">
                                  <a:solidFill>
                                    <a:schemeClr val="tx1">
                                      <a:lumMod val="75000"/>
                                      <a:lumOff val="25000"/>
                                    </a:schemeClr>
                                  </a:solidFill>
                                  <a:latin typeface="Cambria Math" panose="02040503050406030204" pitchFamily="18" charset="0"/>
                                  <a:ea typeface="Cambria Math" panose="02040503050406030204" pitchFamily="18" charset="0"/>
                                </a:rPr>
                                <m:t>𝑔</m:t>
                              </m:r>
                            </m:e>
                            <m:sup>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sup>
                          </m:sSup>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r>
                            <a:rPr lang="en-US" sz="2000" i="1">
                              <a:solidFill>
                                <a:schemeClr val="tx1">
                                  <a:lumMod val="75000"/>
                                  <a:lumOff val="25000"/>
                                </a:schemeClr>
                              </a:solidFill>
                              <a:latin typeface="Cambria Math" panose="02040503050406030204" pitchFamily="18" charset="0"/>
                              <a:ea typeface="Cambria Math" panose="02040503050406030204" pitchFamily="18" charset="0"/>
                            </a:rPr>
                            <m:t>𝑠</m:t>
                          </m:r>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𝑖</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sup>
                          </m:sSup>
                        </m:e>
                      </m:nary>
                    </m:oMath>
                  </m:oMathPara>
                </a14:m>
                <a:endParaRPr lang="en-US" sz="2000" dirty="0">
                  <a:solidFill>
                    <a:schemeClr val="tx1">
                      <a:lumMod val="75000"/>
                      <a:lumOff val="25000"/>
                    </a:schemeClr>
                  </a:solidFill>
                </a:endParaRPr>
              </a:p>
            </p:txBody>
          </p:sp>
        </mc:Choice>
        <mc:Fallback xmlns="">
          <p:sp>
            <p:nvSpPr>
              <p:cNvPr id="26" name="TextBox 25">
                <a:extLst>
                  <a:ext uri="{FF2B5EF4-FFF2-40B4-BE49-F238E27FC236}">
                    <a16:creationId xmlns:a16="http://schemas.microsoft.com/office/drawing/2014/main" id="{BBD13987-C5A6-4081-BFD7-BF919EE9F5E1}"/>
                  </a:ext>
                </a:extLst>
              </p:cNvPr>
              <p:cNvSpPr txBox="1">
                <a:spLocks noRot="1" noChangeAspect="1" noMove="1" noResize="1" noEditPoints="1" noAdjustHandles="1" noChangeArrowheads="1" noChangeShapeType="1" noTextEdit="1"/>
              </p:cNvSpPr>
              <p:nvPr/>
            </p:nvSpPr>
            <p:spPr>
              <a:xfrm>
                <a:off x="6250234" y="5403825"/>
                <a:ext cx="2565189" cy="68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A2ECFAB-F44C-4695-AEEF-5B705E64463B}"/>
                  </a:ext>
                </a:extLst>
              </p:cNvPr>
              <p:cNvSpPr txBox="1"/>
              <p:nvPr/>
            </p:nvSpPr>
            <p:spPr>
              <a:xfrm>
                <a:off x="2953172" y="5476886"/>
                <a:ext cx="3501949" cy="3623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chemeClr val="tx1">
                                  <a:lumMod val="75000"/>
                                  <a:lumOff val="25000"/>
                                </a:schemeClr>
                              </a:solidFill>
                              <a:latin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rPr>
                            <m:t>𝑈</m:t>
                          </m:r>
                        </m:e>
                      </m:acc>
                      <m:r>
                        <a:rPr lang="en-US" sz="2000" b="0" i="1" smtClean="0">
                          <a:solidFill>
                            <a:schemeClr val="tx1">
                              <a:lumMod val="75000"/>
                              <a:lumOff val="25000"/>
                            </a:schemeClr>
                          </a:solidFill>
                          <a:latin typeface="Cambria Math" panose="02040503050406030204" pitchFamily="18" charset="0"/>
                        </a:rPr>
                        <m:t>=</m:t>
                      </m:r>
                      <m:sSup>
                        <m:sSupPr>
                          <m:ctrlPr>
                            <a:rPr lang="en-US" sz="2000" b="0" i="1" smtClean="0">
                              <a:solidFill>
                                <a:schemeClr val="tx1">
                                  <a:lumMod val="75000"/>
                                  <a:lumOff val="25000"/>
                                </a:schemeClr>
                              </a:solidFill>
                              <a:latin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rPr>
                            <m:t>𝑖</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𝜑</m:t>
                          </m:r>
                        </m:sup>
                      </m:sSup>
                      <m:sSup>
                        <m:sSupPr>
                          <m:ctrlPr>
                            <a:rPr lang="en-US" sz="2000" b="0" i="1" smtClean="0">
                              <a:solidFill>
                                <a:schemeClr val="tx1">
                                  <a:lumMod val="75000"/>
                                  <a:lumOff val="25000"/>
                                </a:schemeClr>
                              </a:solidFill>
                              <a:latin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𝑡</m:t>
                          </m:r>
                          <m:sSup>
                            <m:sSupPr>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sSupPr>
                            <m:e>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e>
                            <m:sup>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sup>
                          </m:sSup>
                          <m:acc>
                            <m:accPr>
                              <m: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𝑏</m:t>
                              </m:r>
                            </m:e>
                          </m:acc>
                        </m:sup>
                      </m:sSup>
                      <m:acc>
                        <m:accPr>
                          <m:chr m:val="̂"/>
                          <m:ctrlPr>
                            <a:rPr lang="en-US" sz="2000" b="0" i="1" smtClean="0">
                              <a:solidFill>
                                <a:schemeClr val="tx1">
                                  <a:lumMod val="75000"/>
                                  <a:lumOff val="25000"/>
                                </a:schemeClr>
                              </a:solidFill>
                              <a:latin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rPr>
                            <m:t>𝐷</m:t>
                          </m:r>
                        </m:e>
                      </m:acc>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𝛽</m:t>
                      </m:r>
                      <m:r>
                        <a:rPr lang="en-US" sz="2000" b="0" i="1" smtClean="0">
                          <a:solidFill>
                            <a:schemeClr val="tx1">
                              <a:lumMod val="75000"/>
                              <a:lumOff val="25000"/>
                            </a:schemeClr>
                          </a:solidFill>
                          <a:latin typeface="Cambria Math" panose="02040503050406030204" pitchFamily="18" charset="0"/>
                        </a:rPr>
                        <m:t>)</m:t>
                      </m:r>
                    </m:oMath>
                  </m:oMathPara>
                </a14:m>
                <a:endParaRPr lang="en-US" sz="2000" dirty="0">
                  <a:solidFill>
                    <a:schemeClr val="tx1">
                      <a:lumMod val="75000"/>
                      <a:lumOff val="25000"/>
                    </a:schemeClr>
                  </a:solidFill>
                </a:endParaRPr>
              </a:p>
            </p:txBody>
          </p:sp>
        </mc:Choice>
        <mc:Fallback xmlns="">
          <p:sp>
            <p:nvSpPr>
              <p:cNvPr id="27" name="TextBox 26">
                <a:extLst>
                  <a:ext uri="{FF2B5EF4-FFF2-40B4-BE49-F238E27FC236}">
                    <a16:creationId xmlns:a16="http://schemas.microsoft.com/office/drawing/2014/main" id="{3A2ECFAB-F44C-4695-AEEF-5B705E64463B}"/>
                  </a:ext>
                </a:extLst>
              </p:cNvPr>
              <p:cNvSpPr txBox="1">
                <a:spLocks noRot="1" noChangeAspect="1" noMove="1" noResize="1" noEditPoints="1" noAdjustHandles="1" noChangeArrowheads="1" noChangeShapeType="1" noTextEdit="1"/>
              </p:cNvSpPr>
              <p:nvPr/>
            </p:nvSpPr>
            <p:spPr>
              <a:xfrm>
                <a:off x="2953172" y="5476886"/>
                <a:ext cx="3501949" cy="362343"/>
              </a:xfrm>
              <a:prstGeom prst="rect">
                <a:avLst/>
              </a:prstGeom>
              <a:blipFill>
                <a:blip r:embed="rId8"/>
                <a:stretch>
                  <a:fillRect t="-11667" b="-28333"/>
                </a:stretch>
              </a:blipFill>
            </p:spPr>
            <p:txBody>
              <a:bodyPr/>
              <a:lstStyle/>
              <a:p>
                <a:r>
                  <a:rPr lang="en-US">
                    <a:noFill/>
                  </a:rPr>
                  <a:t> </a:t>
                </a:r>
              </a:p>
            </p:txBody>
          </p:sp>
        </mc:Fallback>
      </mc:AlternateContent>
      <p:pic>
        <p:nvPicPr>
          <p:cNvPr id="29" name="Picture 4" descr="Signal observed by each LIGO detector">
            <a:extLst>
              <a:ext uri="{FF2B5EF4-FFF2-40B4-BE49-F238E27FC236}">
                <a16:creationId xmlns:a16="http://schemas.microsoft.com/office/drawing/2014/main" id="{25B9EAE0-7821-454A-8F98-686D538ACC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9874" y="1674112"/>
            <a:ext cx="1729610" cy="21620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207B000-376E-4D0E-9AFB-27A09DFAF996}"/>
              </a:ext>
            </a:extLst>
          </p:cNvPr>
          <p:cNvSpPr>
            <a:spLocks noGrp="1"/>
          </p:cNvSpPr>
          <p:nvPr>
            <p:ph type="sldNum" sz="quarter" idx="12"/>
          </p:nvPr>
        </p:nvSpPr>
        <p:spPr/>
        <p:txBody>
          <a:bodyPr/>
          <a:lstStyle/>
          <a:p>
            <a:fld id="{0067D5D4-6F2E-49F1-95CA-E92BF4E0B552}" type="slidenum">
              <a:rPr lang="en-US" smtClean="0"/>
              <a:t>21</a:t>
            </a:fld>
            <a:endParaRPr lang="en-US"/>
          </a:p>
        </p:txBody>
      </p:sp>
      <p:grpSp>
        <p:nvGrpSpPr>
          <p:cNvPr id="18" name="Group 17">
            <a:extLst>
              <a:ext uri="{FF2B5EF4-FFF2-40B4-BE49-F238E27FC236}">
                <a16:creationId xmlns:a16="http://schemas.microsoft.com/office/drawing/2014/main" id="{79FB41BB-2FC8-4A3D-B099-BCE8EA7E982E}"/>
              </a:ext>
            </a:extLst>
          </p:cNvPr>
          <p:cNvGrpSpPr/>
          <p:nvPr/>
        </p:nvGrpSpPr>
        <p:grpSpPr>
          <a:xfrm>
            <a:off x="3167727" y="2913263"/>
            <a:ext cx="2729691" cy="1744986"/>
            <a:chOff x="8441419" y="1606372"/>
            <a:chExt cx="3443325" cy="2158040"/>
          </a:xfrm>
        </p:grpSpPr>
        <p:pic>
          <p:nvPicPr>
            <p:cNvPr id="20" name="Picture 19" descr="A circle with black dots&#10;&#10;Description automatically generated">
              <a:extLst>
                <a:ext uri="{FF2B5EF4-FFF2-40B4-BE49-F238E27FC236}">
                  <a16:creationId xmlns:a16="http://schemas.microsoft.com/office/drawing/2014/main" id="{BB6215A7-59D9-4701-B13F-755B53078D9D}"/>
                </a:ext>
              </a:extLst>
            </p:cNvPr>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8441419" y="1606372"/>
              <a:ext cx="3443325" cy="2158040"/>
            </a:xfrm>
            <a:prstGeom prst="rect">
              <a:avLst/>
            </a:prstGeom>
          </p:spPr>
        </p:pic>
        <p:grpSp>
          <p:nvGrpSpPr>
            <p:cNvPr id="21" name="Group 20">
              <a:extLst>
                <a:ext uri="{FF2B5EF4-FFF2-40B4-BE49-F238E27FC236}">
                  <a16:creationId xmlns:a16="http://schemas.microsoft.com/office/drawing/2014/main" id="{D6CF7C02-C808-4AF4-B0EA-74D6499DE594}"/>
                </a:ext>
              </a:extLst>
            </p:cNvPr>
            <p:cNvGrpSpPr/>
            <p:nvPr/>
          </p:nvGrpSpPr>
          <p:grpSpPr>
            <a:xfrm>
              <a:off x="9584017" y="2395218"/>
              <a:ext cx="1138451" cy="533902"/>
              <a:chOff x="9372506" y="2598882"/>
              <a:chExt cx="2299316" cy="1258816"/>
            </a:xfrm>
          </p:grpSpPr>
          <p:cxnSp>
            <p:nvCxnSpPr>
              <p:cNvPr id="31" name="Straight Connector 30">
                <a:extLst>
                  <a:ext uri="{FF2B5EF4-FFF2-40B4-BE49-F238E27FC236}">
                    <a16:creationId xmlns:a16="http://schemas.microsoft.com/office/drawing/2014/main" id="{1CB995B4-21FA-4C66-BA38-2BE105E8CC17}"/>
                  </a:ext>
                </a:extLst>
              </p:cNvPr>
              <p:cNvCxnSpPr>
                <a:cxnSpLocks/>
              </p:cNvCxnSpPr>
              <p:nvPr/>
            </p:nvCxnSpPr>
            <p:spPr>
              <a:xfrm flipV="1">
                <a:off x="9372506" y="3676447"/>
                <a:ext cx="2299316" cy="2218"/>
              </a:xfrm>
              <a:prstGeom prst="line">
                <a:avLst/>
              </a:prstGeom>
            </p:spPr>
            <p:style>
              <a:lnRef idx="1">
                <a:schemeClr val="accent2"/>
              </a:lnRef>
              <a:fillRef idx="0">
                <a:schemeClr val="accent2"/>
              </a:fillRef>
              <a:effectRef idx="0">
                <a:schemeClr val="accent2"/>
              </a:effectRef>
              <a:fontRef idx="minor">
                <a:schemeClr val="tx1"/>
              </a:fontRef>
            </p:style>
          </p:cxnSp>
          <p:sp>
            <p:nvSpPr>
              <p:cNvPr id="32" name="Oval 31">
                <a:extLst>
                  <a:ext uri="{FF2B5EF4-FFF2-40B4-BE49-F238E27FC236}">
                    <a16:creationId xmlns:a16="http://schemas.microsoft.com/office/drawing/2014/main" id="{186D81EF-627C-479E-9632-C010CEBF06C4}"/>
                  </a:ext>
                </a:extLst>
              </p:cNvPr>
              <p:cNvSpPr/>
              <p:nvPr/>
            </p:nvSpPr>
            <p:spPr>
              <a:xfrm>
                <a:off x="10346186" y="3502592"/>
                <a:ext cx="355107" cy="355106"/>
              </a:xfrm>
              <a:prstGeom prst="ellipse">
                <a:avLst/>
              </a:prstGeom>
              <a:no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0915EA8-9B85-4C0A-94C1-245F4A175654}"/>
                  </a:ext>
                </a:extLst>
              </p:cNvPr>
              <p:cNvCxnSpPr>
                <a:cxnSpLocks/>
              </p:cNvCxnSpPr>
              <p:nvPr/>
            </p:nvCxnSpPr>
            <p:spPr>
              <a:xfrm>
                <a:off x="9372506" y="2776435"/>
                <a:ext cx="2299316"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4" name="Oval 33">
                <a:extLst>
                  <a:ext uri="{FF2B5EF4-FFF2-40B4-BE49-F238E27FC236}">
                    <a16:creationId xmlns:a16="http://schemas.microsoft.com/office/drawing/2014/main" id="{DC824D5C-6B86-41AF-9FF8-7A8A3923BFA2}"/>
                  </a:ext>
                </a:extLst>
              </p:cNvPr>
              <p:cNvSpPr/>
              <p:nvPr/>
            </p:nvSpPr>
            <p:spPr>
              <a:xfrm>
                <a:off x="10346186" y="2598882"/>
                <a:ext cx="355107" cy="35510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1DBA9FC4-8698-485B-80BA-0E55F973199D}"/>
                  </a:ext>
                </a:extLst>
              </p:cNvPr>
              <p:cNvCxnSpPr>
                <a:cxnSpLocks/>
                <a:stCxn id="32" idx="0"/>
                <a:endCxn id="34" idx="4"/>
              </p:cNvCxnSpPr>
              <p:nvPr/>
            </p:nvCxnSpPr>
            <p:spPr>
              <a:xfrm flipV="1">
                <a:off x="10523740" y="2953988"/>
                <a:ext cx="0" cy="54860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63AB7C1-8A1B-4744-B092-FC8813F02AC4}"/>
                      </a:ext>
                    </a:extLst>
                  </p:cNvPr>
                  <p:cNvSpPr txBox="1"/>
                  <p:nvPr/>
                </p:nvSpPr>
                <p:spPr>
                  <a:xfrm>
                    <a:off x="9675500" y="2803714"/>
                    <a:ext cx="744435" cy="766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C00000"/>
                              </a:solidFill>
                              <a:latin typeface="Cambria Math" panose="02040503050406030204" pitchFamily="18" charset="0"/>
                              <a:ea typeface="Cambria Math" panose="02040503050406030204" pitchFamily="18" charset="0"/>
                            </a:rPr>
                            <m:t>ℏ</m:t>
                          </m:r>
                          <m:r>
                            <a:rPr lang="en-US" sz="1400" i="1" smtClean="0">
                              <a:solidFill>
                                <a:srgbClr val="C00000"/>
                              </a:solidFill>
                              <a:latin typeface="Cambria Math" panose="02040503050406030204" pitchFamily="18" charset="0"/>
                              <a:ea typeface="Cambria Math" panose="02040503050406030204" pitchFamily="18" charset="0"/>
                            </a:rPr>
                            <m:t>𝜈</m:t>
                          </m:r>
                        </m:oMath>
                      </m:oMathPara>
                    </a14:m>
                    <a:endParaRPr lang="en-US" sz="1400" dirty="0">
                      <a:solidFill>
                        <a:srgbClr val="C00000"/>
                      </a:solidFill>
                    </a:endParaRPr>
                  </a:p>
                </p:txBody>
              </p:sp>
            </mc:Choice>
            <mc:Fallback xmlns="">
              <p:sp>
                <p:nvSpPr>
                  <p:cNvPr id="56" name="TextBox 55">
                    <a:extLst>
                      <a:ext uri="{FF2B5EF4-FFF2-40B4-BE49-F238E27FC236}">
                        <a16:creationId xmlns:a16="http://schemas.microsoft.com/office/drawing/2014/main" id="{F25A4D3A-F905-07F0-4BD9-415DE066D281}"/>
                      </a:ext>
                    </a:extLst>
                  </p:cNvPr>
                  <p:cNvSpPr txBox="1">
                    <a:spLocks noRot="1" noChangeAspect="1" noMove="1" noResize="1" noEditPoints="1" noAdjustHandles="1" noChangeArrowheads="1" noChangeShapeType="1" noTextEdit="1"/>
                  </p:cNvSpPr>
                  <p:nvPr/>
                </p:nvSpPr>
                <p:spPr>
                  <a:xfrm>
                    <a:off x="9675500" y="2803714"/>
                    <a:ext cx="744435" cy="766077"/>
                  </a:xfrm>
                  <a:prstGeom prst="rect">
                    <a:avLst/>
                  </a:prstGeom>
                  <a:blipFill>
                    <a:blip r:embed="rId15"/>
                    <a:stretch>
                      <a:fillRect l="-17073" r="-12195" b="-8571"/>
                    </a:stretch>
                  </a:blipFill>
                </p:spPr>
                <p:txBody>
                  <a:bodyPr/>
                  <a:lstStyle/>
                  <a:p>
                    <a:r>
                      <a:rPr lang="en-US">
                        <a:noFill/>
                      </a:rPr>
                      <a:t> </a:t>
                    </a:r>
                  </a:p>
                </p:txBody>
              </p:sp>
            </mc:Fallback>
          </mc:AlternateContent>
        </p:grpSp>
        <p:sp>
          <p:nvSpPr>
            <p:cNvPr id="30" name="Flowchart: Direct Access Storage 29">
              <a:extLst>
                <a:ext uri="{FF2B5EF4-FFF2-40B4-BE49-F238E27FC236}">
                  <a16:creationId xmlns:a16="http://schemas.microsoft.com/office/drawing/2014/main" id="{5D0D7F3D-C30F-4CB2-8F35-882E68B575CA}"/>
                </a:ext>
              </a:extLst>
            </p:cNvPr>
            <p:cNvSpPr/>
            <p:nvPr/>
          </p:nvSpPr>
          <p:spPr>
            <a:xfrm>
              <a:off x="9408855" y="2260487"/>
              <a:ext cx="1488774" cy="803364"/>
            </a:xfrm>
            <a:prstGeom prst="flowChartMagneticDrum">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65A55E5-89DA-1A4D-69DC-FE3989A85EDB}"/>
              </a:ext>
            </a:extLst>
          </p:cNvPr>
          <p:cNvSpPr txBox="1"/>
          <p:nvPr/>
        </p:nvSpPr>
        <p:spPr>
          <a:xfrm>
            <a:off x="126681" y="6387213"/>
            <a:ext cx="12766833" cy="523220"/>
          </a:xfrm>
          <a:prstGeom prst="rect">
            <a:avLst/>
          </a:prstGeom>
          <a:noFill/>
        </p:spPr>
        <p:txBody>
          <a:bodyPr wrap="square">
            <a:spAutoFit/>
          </a:bodyPr>
          <a:lstStyle/>
          <a:p>
            <a:pPr marL="285750" indent="-285750">
              <a:buFont typeface="Wingdings" panose="05000000000000000000" pitchFamily="2" charset="2"/>
              <a:buChar char="q"/>
            </a:pPr>
            <a:r>
              <a:rPr lang="en-US" sz="1400" dirty="0">
                <a:solidFill>
                  <a:schemeClr val="accent6">
                    <a:lumMod val="50000"/>
                  </a:schemeClr>
                </a:solidFill>
                <a:latin typeface="+mj-lt"/>
              </a:rPr>
              <a:t>Tobar, Germain*, Sreenath K. Manikandan*, Thomas </a:t>
            </a:r>
            <a:r>
              <a:rPr lang="en-US" sz="1400" dirty="0" err="1">
                <a:solidFill>
                  <a:schemeClr val="accent6">
                    <a:lumMod val="50000"/>
                  </a:schemeClr>
                </a:solidFill>
                <a:latin typeface="+mj-lt"/>
              </a:rPr>
              <a:t>Beitel</a:t>
            </a:r>
            <a:r>
              <a:rPr lang="en-US" sz="1400" dirty="0">
                <a:solidFill>
                  <a:schemeClr val="accent6">
                    <a:lumMod val="50000"/>
                  </a:schemeClr>
                </a:solidFill>
                <a:latin typeface="+mj-lt"/>
              </a:rPr>
              <a:t>, and Igor </a:t>
            </a:r>
            <a:r>
              <a:rPr lang="en-US" sz="1400" dirty="0" err="1">
                <a:solidFill>
                  <a:schemeClr val="accent6">
                    <a:lumMod val="50000"/>
                  </a:schemeClr>
                </a:solidFill>
                <a:latin typeface="+mj-lt"/>
              </a:rPr>
              <a:t>Pikovski</a:t>
            </a:r>
            <a:r>
              <a:rPr lang="en-US" sz="1400" dirty="0">
                <a:solidFill>
                  <a:schemeClr val="accent6">
                    <a:lumMod val="50000"/>
                  </a:schemeClr>
                </a:solidFill>
                <a:latin typeface="+mj-lt"/>
              </a:rPr>
              <a:t>. "Detecting single gravitons with quantum sensing." </a:t>
            </a:r>
          </a:p>
          <a:p>
            <a:r>
              <a:rPr lang="en-US" sz="1400" dirty="0">
                <a:solidFill>
                  <a:schemeClr val="accent6">
                    <a:lumMod val="50000"/>
                  </a:schemeClr>
                </a:solidFill>
                <a:latin typeface="+mj-lt"/>
              </a:rPr>
              <a:t>Nature Communications 15, 7229 (2024)</a:t>
            </a:r>
          </a:p>
        </p:txBody>
      </p:sp>
    </p:spTree>
    <p:extLst>
      <p:ext uri="{BB962C8B-B14F-4D97-AF65-F5344CB8AC3E}">
        <p14:creationId xmlns:p14="http://schemas.microsoft.com/office/powerpoint/2010/main" val="1027912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301924" y="151060"/>
            <a:ext cx="9024731"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full, time-dependent problem is solved and gives analytical predictions </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BB562BA-E35F-4F57-A5F9-A5B38FD80DCD}"/>
              </a:ext>
            </a:extLst>
          </p:cNvPr>
          <p:cNvSpPr/>
          <p:nvPr/>
        </p:nvSpPr>
        <p:spPr>
          <a:xfrm>
            <a:off x="126681" y="4461660"/>
            <a:ext cx="3853192" cy="1632499"/>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2" descr="NASA — When Dead Stars Collide!">
            <a:extLst>
              <a:ext uri="{FF2B5EF4-FFF2-40B4-BE49-F238E27FC236}">
                <a16:creationId xmlns:a16="http://schemas.microsoft.com/office/drawing/2014/main" id="{5E350730-5C40-4167-83D3-9BBE8A56E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613" y="1340168"/>
            <a:ext cx="2499253" cy="1402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1D3C18-FB84-4700-AFE7-442FBA4A3C20}"/>
              </a:ext>
            </a:extLst>
          </p:cNvPr>
          <p:cNvSpPr txBox="1"/>
          <p:nvPr/>
        </p:nvSpPr>
        <p:spPr>
          <a:xfrm>
            <a:off x="5148484" y="2795082"/>
            <a:ext cx="532966" cy="276999"/>
          </a:xfrm>
          <a:prstGeom prst="rect">
            <a:avLst/>
          </a:prstGeom>
          <a:noFill/>
        </p:spPr>
        <p:txBody>
          <a:bodyPr wrap="none" rtlCol="0">
            <a:spAutoFit/>
          </a:bodyPr>
          <a:lstStyle/>
          <a:p>
            <a:r>
              <a:rPr lang="en-US" sz="1200" dirty="0">
                <a:solidFill>
                  <a:schemeClr val="bg1"/>
                </a:solidFill>
              </a:rPr>
              <a:t>NASA</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23B8486-0122-4FC1-AAD9-CB948FC2AC23}"/>
                  </a:ext>
                </a:extLst>
              </p:cNvPr>
              <p:cNvSpPr txBox="1"/>
              <p:nvPr/>
            </p:nvSpPr>
            <p:spPr>
              <a:xfrm>
                <a:off x="1994494" y="3530058"/>
                <a:ext cx="1979709" cy="533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chemeClr val="tx1">
                                  <a:lumMod val="75000"/>
                                  <a:lumOff val="25000"/>
                                </a:schemeClr>
                              </a:solidFill>
                              <a:latin typeface="Cambria Math" panose="02040503050406030204" pitchFamily="18" charset="0"/>
                            </a:rPr>
                          </m:ctrlPr>
                        </m:dPr>
                        <m:e>
                          <m:d>
                            <m:dPr>
                              <m:begChr m:val=""/>
                              <m:endChr m:val="⟩"/>
                              <m:ctrlPr>
                                <a:rPr lang="en-US" sz="2000" i="1">
                                  <a:solidFill>
                                    <a:schemeClr val="tx1">
                                      <a:lumMod val="75000"/>
                                      <a:lumOff val="25000"/>
                                    </a:schemeClr>
                                  </a:solidFill>
                                  <a:latin typeface="Cambria Math" panose="02040503050406030204" pitchFamily="18" charset="0"/>
                                </a:rPr>
                              </m:ctrlPr>
                            </m:dPr>
                            <m:e>
                              <m:d>
                                <m:dPr>
                                  <m:begChr m:val="|"/>
                                  <m:endChr m:val=""/>
                                  <m:ctrlPr>
                                    <a:rPr lang="en-US" sz="2000" i="1">
                                      <a:solidFill>
                                        <a:schemeClr val="tx1">
                                          <a:lumMod val="75000"/>
                                          <a:lumOff val="25000"/>
                                        </a:schemeClr>
                                      </a:solidFill>
                                      <a:latin typeface="Cambria Math" panose="02040503050406030204" pitchFamily="18" charset="0"/>
                                    </a:rPr>
                                  </m:ctrlPr>
                                </m:d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0</m:t>
                                  </m:r>
                                </m:e>
                              </m:d>
                            </m:e>
                          </m:d>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d>
                            <m:dPr>
                              <m:begChr m:val="|"/>
                              <m:endChr m:val=""/>
                              <m:ctrlPr>
                                <a:rPr lang="en-US" sz="2000" i="1" smtClean="0">
                                  <a:solidFill>
                                    <a:schemeClr val="tx1">
                                      <a:lumMod val="75000"/>
                                      <a:lumOff val="25000"/>
                                    </a:schemeClr>
                                  </a:solidFill>
                                  <a:latin typeface="Cambria Math" panose="02040503050406030204" pitchFamily="18" charset="0"/>
                                </a:rPr>
                              </m:ctrlPr>
                            </m:dPr>
                            <m:e>
                              <m: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t>𝛽</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𝑖</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𝑡</m:t>
                                  </m:r>
                                </m:sup>
                              </m:sSup>
                            </m:e>
                          </m:d>
                        </m:e>
                      </m:d>
                    </m:oMath>
                  </m:oMathPara>
                </a14:m>
                <a:endParaRPr lang="en-US" sz="2000" dirty="0">
                  <a:solidFill>
                    <a:schemeClr val="tx1">
                      <a:lumMod val="75000"/>
                      <a:lumOff val="25000"/>
                    </a:schemeClr>
                  </a:solidFill>
                </a:endParaRPr>
              </a:p>
            </p:txBody>
          </p:sp>
        </mc:Choice>
        <mc:Fallback xmlns="">
          <p:sp>
            <p:nvSpPr>
              <p:cNvPr id="18" name="TextBox 17">
                <a:extLst>
                  <a:ext uri="{FF2B5EF4-FFF2-40B4-BE49-F238E27FC236}">
                    <a16:creationId xmlns:a16="http://schemas.microsoft.com/office/drawing/2014/main" id="{323B8486-0122-4FC1-AAD9-CB948FC2AC23}"/>
                  </a:ext>
                </a:extLst>
              </p:cNvPr>
              <p:cNvSpPr txBox="1">
                <a:spLocks noRot="1" noChangeAspect="1" noMove="1" noResize="1" noEditPoints="1" noAdjustHandles="1" noChangeArrowheads="1" noChangeShapeType="1" noTextEdit="1"/>
              </p:cNvSpPr>
              <p:nvPr/>
            </p:nvSpPr>
            <p:spPr>
              <a:xfrm>
                <a:off x="1994494" y="3530058"/>
                <a:ext cx="1979709" cy="533159"/>
              </a:xfrm>
              <a:prstGeom prst="rect">
                <a:avLst/>
              </a:prstGeom>
              <a:blipFill>
                <a:blip r:embed="rId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54A3F39-2CFF-46F5-8662-366EB97D49F0}"/>
              </a:ext>
            </a:extLst>
          </p:cNvPr>
          <p:cNvSpPr txBox="1"/>
          <p:nvPr/>
        </p:nvSpPr>
        <p:spPr>
          <a:xfrm>
            <a:off x="259934" y="4468508"/>
            <a:ext cx="1979701" cy="400110"/>
          </a:xfrm>
          <a:prstGeom prst="rect">
            <a:avLst/>
          </a:prstGeom>
          <a:noFill/>
        </p:spPr>
        <p:txBody>
          <a:bodyPr wrap="square" rtlCol="0">
            <a:spAutoFit/>
          </a:bodyPr>
          <a:lstStyle/>
          <a:p>
            <a:pPr algn="ctr"/>
            <a:r>
              <a:rPr lang="en-US" sz="2000" dirty="0">
                <a:solidFill>
                  <a:srgbClr val="0070C0"/>
                </a:solidFill>
                <a:latin typeface="Times New Roman" panose="02020603050405020304" pitchFamily="18" charset="0"/>
                <a:cs typeface="Times New Roman" panose="02020603050405020304" pitchFamily="18" charset="0"/>
              </a:rPr>
              <a:t>Single transition:</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02D167CF-4CB8-4C2A-A738-9392CB9BF008}"/>
                  </a:ext>
                </a:extLst>
              </p:cNvPr>
              <p:cNvSpPr txBox="1"/>
              <p:nvPr/>
            </p:nvSpPr>
            <p:spPr>
              <a:xfrm>
                <a:off x="197551" y="4963874"/>
                <a:ext cx="3773918" cy="4081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𝑃</m:t>
                          </m:r>
                        </m:e>
                        <m:sub>
                          <m:r>
                            <a:rPr lang="en-US" sz="2000" b="0" i="1" smtClean="0">
                              <a:solidFill>
                                <a:schemeClr val="tx1">
                                  <a:lumMod val="75000"/>
                                  <a:lumOff val="25000"/>
                                </a:schemeClr>
                              </a:solidFill>
                              <a:latin typeface="Cambria Math" panose="02040503050406030204" pitchFamily="18" charset="0"/>
                            </a:rPr>
                            <m:t>0→1</m:t>
                          </m:r>
                        </m:sub>
                      </m:sSub>
                      <m:r>
                        <a:rPr lang="en-US" sz="2000" b="0" i="1" smtClean="0">
                          <a:solidFill>
                            <a:schemeClr val="tx1">
                              <a:lumMod val="75000"/>
                              <a:lumOff val="25000"/>
                            </a:schemeClr>
                          </a:solidFill>
                          <a:latin typeface="Cambria Math" panose="02040503050406030204" pitchFamily="18" charset="0"/>
                        </a:rPr>
                        <m:t>=</m:t>
                      </m:r>
                      <m:sSup>
                        <m:sSupPr>
                          <m:ctrlPr>
                            <a:rPr lang="en-US" sz="2000" i="1">
                              <a:solidFill>
                                <a:schemeClr val="tx1">
                                  <a:lumMod val="75000"/>
                                  <a:lumOff val="25000"/>
                                </a:schemeClr>
                              </a:solidFill>
                              <a:latin typeface="Cambria Math" panose="02040503050406030204" pitchFamily="18" charset="0"/>
                            </a:rPr>
                          </m:ctrlPr>
                        </m:sSupPr>
                        <m:e>
                          <m:d>
                            <m:dPr>
                              <m:begChr m:val="|"/>
                              <m:endChr m:val="|"/>
                              <m:ctrlPr>
                                <a:rPr lang="en-US" sz="2000" i="1">
                                  <a:solidFill>
                                    <a:schemeClr val="tx1">
                                      <a:lumMod val="75000"/>
                                      <a:lumOff val="25000"/>
                                    </a:schemeClr>
                                  </a:solidFill>
                                  <a:latin typeface="Cambria Math" panose="02040503050406030204" pitchFamily="18" charset="0"/>
                                </a:rPr>
                              </m:ctrlPr>
                            </m:dPr>
                            <m:e>
                              <m:d>
                                <m:dPr>
                                  <m:begChr m:val="⟨"/>
                                  <m:endChr m:val="⟩"/>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1</m:t>
                                  </m:r>
                                </m:e>
                                <m:e>
                                  <m:r>
                                    <a:rPr lang="en-US" sz="2000" i="1">
                                      <a:solidFill>
                                        <a:schemeClr val="tx1">
                                          <a:lumMod val="75000"/>
                                          <a:lumOff val="25000"/>
                                        </a:schemeClr>
                                      </a:solidFill>
                                      <a:latin typeface="Cambria Math" panose="02040503050406030204" pitchFamily="18" charset="0"/>
                                      <a:ea typeface="Cambria Math" panose="02040503050406030204" pitchFamily="18" charset="0"/>
                                    </a:rPr>
                                    <m:t>𝛽</m:t>
                                  </m:r>
                                  <m:sSup>
                                    <m:sSupPr>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sz="2000" i="1">
                                          <a:solidFill>
                                            <a:schemeClr val="tx1">
                                              <a:lumMod val="75000"/>
                                              <a:lumOff val="25000"/>
                                            </a:schemeClr>
                                          </a:solidFill>
                                          <a:latin typeface="Cambria Math" panose="02040503050406030204" pitchFamily="18" charset="0"/>
                                          <a:ea typeface="Cambria Math" panose="02040503050406030204" pitchFamily="18" charset="0"/>
                                        </a:rPr>
                                        <m:t>−</m:t>
                                      </m:r>
                                      <m:r>
                                        <a:rPr lang="en-US" sz="2000" i="1">
                                          <a:solidFill>
                                            <a:schemeClr val="tx1">
                                              <a:lumMod val="75000"/>
                                              <a:lumOff val="25000"/>
                                            </a:schemeClr>
                                          </a:solidFill>
                                          <a:latin typeface="Cambria Math" panose="02040503050406030204" pitchFamily="18" charset="0"/>
                                          <a:ea typeface="Cambria Math" panose="02040503050406030204" pitchFamily="18" charset="0"/>
                                        </a:rPr>
                                        <m:t>𝑖</m:t>
                                      </m:r>
                                      <m:r>
                                        <a:rPr lang="en-US" sz="2000" i="1">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i="1">
                                          <a:solidFill>
                                            <a:schemeClr val="tx1">
                                              <a:lumMod val="75000"/>
                                              <a:lumOff val="25000"/>
                                            </a:schemeClr>
                                          </a:solidFill>
                                          <a:latin typeface="Cambria Math" panose="02040503050406030204" pitchFamily="18" charset="0"/>
                                          <a:ea typeface="Cambria Math" panose="02040503050406030204" pitchFamily="18" charset="0"/>
                                        </a:rPr>
                                        <m:t>𝑡</m:t>
                                      </m:r>
                                    </m:sup>
                                  </m:sSup>
                                </m:e>
                              </m:d>
                            </m:e>
                          </m:d>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𝛽</m:t>
                                  </m:r>
                                </m:e>
                              </m:d>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up>
                      </m:sSup>
                      <m:sSup>
                        <m:sSupPr>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sz="2000"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𝛽</m:t>
                              </m:r>
                            </m:e>
                          </m:d>
                        </m:e>
                        <m:sup>
                          <m:r>
                            <a:rPr lang="en-US" sz="2000" i="1">
                              <a:solidFill>
                                <a:schemeClr val="tx1">
                                  <a:lumMod val="75000"/>
                                  <a:lumOff val="25000"/>
                                </a:schemeClr>
                              </a:solidFill>
                              <a:latin typeface="Cambria Math" panose="02040503050406030204" pitchFamily="18" charset="0"/>
                              <a:ea typeface="Cambria Math" panose="02040503050406030204" pitchFamily="18" charset="0"/>
                            </a:rPr>
                            <m:t>2</m:t>
                          </m:r>
                        </m:sup>
                      </m:sSup>
                    </m:oMath>
                  </m:oMathPara>
                </a14:m>
                <a:endParaRPr lang="en-US" sz="2000" dirty="0">
                  <a:solidFill>
                    <a:schemeClr val="tx1">
                      <a:lumMod val="75000"/>
                      <a:lumOff val="25000"/>
                    </a:schemeClr>
                  </a:solidFill>
                </a:endParaRPr>
              </a:p>
            </p:txBody>
          </p:sp>
        </mc:Choice>
        <mc:Fallback>
          <p:sp>
            <p:nvSpPr>
              <p:cNvPr id="21" name="TextBox 20">
                <a:extLst>
                  <a:ext uri="{FF2B5EF4-FFF2-40B4-BE49-F238E27FC236}">
                    <a16:creationId xmlns:a16="http://schemas.microsoft.com/office/drawing/2014/main" id="{02D167CF-4CB8-4C2A-A738-9392CB9BF008}"/>
                  </a:ext>
                </a:extLst>
              </p:cNvPr>
              <p:cNvSpPr txBox="1">
                <a:spLocks noRot="1" noChangeAspect="1" noMove="1" noResize="1" noEditPoints="1" noAdjustHandles="1" noChangeArrowheads="1" noChangeShapeType="1" noTextEdit="1"/>
              </p:cNvSpPr>
              <p:nvPr/>
            </p:nvSpPr>
            <p:spPr>
              <a:xfrm>
                <a:off x="197551" y="4963874"/>
                <a:ext cx="3773918" cy="408189"/>
              </a:xfrm>
              <a:prstGeom prst="rect">
                <a:avLst/>
              </a:prstGeom>
              <a:blipFill>
                <a:blip r:embed="rId6"/>
                <a:stretch>
                  <a:fillRect l="-1007" b="-21212"/>
                </a:stretch>
              </a:blipFill>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4CC14E81-D87A-4F3F-87DB-7692C408EBFA}"/>
                  </a:ext>
                </a:extLst>
              </p:cNvPr>
              <p:cNvSpPr txBox="1"/>
              <p:nvPr/>
            </p:nvSpPr>
            <p:spPr>
              <a:xfrm>
                <a:off x="432160" y="5468553"/>
                <a:ext cx="2170915" cy="578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𝑃</m:t>
                          </m:r>
                        </m:e>
                        <m:sub>
                          <m:r>
                            <a:rPr lang="en-US" sz="2000" b="0" i="1" smtClean="0">
                              <a:solidFill>
                                <a:schemeClr val="tx1">
                                  <a:lumMod val="75000"/>
                                  <a:lumOff val="25000"/>
                                </a:schemeClr>
                              </a:solidFill>
                              <a:latin typeface="Cambria Math" panose="02040503050406030204" pitchFamily="18" charset="0"/>
                            </a:rPr>
                            <m:t>𝑚𝑎𝑥</m:t>
                          </m:r>
                        </m:sub>
                      </m:sSub>
                      <m:r>
                        <a:rPr lang="en-US" sz="2000" b="0" i="1" smtClean="0">
                          <a:solidFill>
                            <a:schemeClr val="tx1">
                              <a:lumMod val="75000"/>
                              <a:lumOff val="25000"/>
                            </a:schemeClr>
                          </a:solidFill>
                          <a:latin typeface="Cambria Math" panose="02040503050406030204" pitchFamily="18" charset="0"/>
                        </a:rPr>
                        <m:t>=</m:t>
                      </m:r>
                      <m:f>
                        <m:fPr>
                          <m:ctrlPr>
                            <a:rPr lang="en-US" sz="2000" b="0" i="1" smtClean="0">
                              <a:solidFill>
                                <a:schemeClr val="tx1">
                                  <a:lumMod val="75000"/>
                                  <a:lumOff val="25000"/>
                                </a:schemeClr>
                              </a:solidFill>
                              <a:latin typeface="Cambria Math" panose="02040503050406030204" pitchFamily="18" charset="0"/>
                            </a:rPr>
                          </m:ctrlPr>
                        </m:fPr>
                        <m:num>
                          <m:r>
                            <a:rPr lang="en-US" sz="2000" i="1" smtClean="0">
                              <a:solidFill>
                                <a:schemeClr val="tx1">
                                  <a:lumMod val="75000"/>
                                  <a:lumOff val="25000"/>
                                </a:schemeClr>
                              </a:solidFill>
                              <a:latin typeface="Cambria Math" panose="02040503050406030204" pitchFamily="18" charset="0"/>
                            </a:rPr>
                            <m:t>1</m:t>
                          </m:r>
                        </m:num>
                        <m:den>
                          <m:r>
                            <a:rPr lang="en-US" sz="2000" b="0" i="1" smtClean="0">
                              <a:solidFill>
                                <a:schemeClr val="tx1">
                                  <a:lumMod val="75000"/>
                                  <a:lumOff val="25000"/>
                                </a:schemeClr>
                              </a:solidFill>
                              <a:latin typeface="Cambria Math" panose="02040503050406030204" pitchFamily="18" charset="0"/>
                            </a:rPr>
                            <m:t>𝑒</m:t>
                          </m:r>
                        </m:den>
                      </m:f>
                      <m:r>
                        <a:rPr lang="en-US" sz="2000" b="0" i="1" smtClean="0">
                          <a:solidFill>
                            <a:schemeClr val="tx1">
                              <a:lumMod val="75000"/>
                              <a:lumOff val="25000"/>
                            </a:schemeClr>
                          </a:solidFill>
                          <a:latin typeface="Cambria Math" panose="02040503050406030204" pitchFamily="18" charset="0"/>
                        </a:rPr>
                        <m:t>→ ∼36%</m:t>
                      </m:r>
                    </m:oMath>
                  </m:oMathPara>
                </a14:m>
                <a:endParaRPr lang="en-US" sz="2000" dirty="0">
                  <a:solidFill>
                    <a:schemeClr val="tx1">
                      <a:lumMod val="75000"/>
                      <a:lumOff val="25000"/>
                    </a:schemeClr>
                  </a:solidFill>
                </a:endParaRPr>
              </a:p>
            </p:txBody>
          </p:sp>
        </mc:Choice>
        <mc:Fallback>
          <p:sp>
            <p:nvSpPr>
              <p:cNvPr id="31" name="TextBox 30">
                <a:extLst>
                  <a:ext uri="{FF2B5EF4-FFF2-40B4-BE49-F238E27FC236}">
                    <a16:creationId xmlns:a16="http://schemas.microsoft.com/office/drawing/2014/main" id="{4CC14E81-D87A-4F3F-87DB-7692C408EBFA}"/>
                  </a:ext>
                </a:extLst>
              </p:cNvPr>
              <p:cNvSpPr txBox="1">
                <a:spLocks noRot="1" noChangeAspect="1" noMove="1" noResize="1" noEditPoints="1" noAdjustHandles="1" noChangeArrowheads="1" noChangeShapeType="1" noTextEdit="1"/>
              </p:cNvSpPr>
              <p:nvPr/>
            </p:nvSpPr>
            <p:spPr>
              <a:xfrm>
                <a:off x="432160" y="5468553"/>
                <a:ext cx="2170915" cy="578235"/>
              </a:xfrm>
              <a:prstGeom prst="rect">
                <a:avLst/>
              </a:prstGeom>
              <a:blipFill>
                <a:blip r:embed="rId7"/>
                <a:stretch>
                  <a:fillRect l="-2339" r="-2924" b="-10638"/>
                </a:stretch>
              </a:blipFill>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78BEECC0-2C90-46C1-9B9D-CC86DD2F6A9C}"/>
                  </a:ext>
                </a:extLst>
              </p:cNvPr>
              <p:cNvSpPr txBox="1"/>
              <p:nvPr/>
            </p:nvSpPr>
            <p:spPr>
              <a:xfrm>
                <a:off x="2662295" y="5587474"/>
                <a:ext cx="12788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rPr>
                          </m:ctrlPr>
                        </m:sSubPr>
                        <m:e>
                          <m:d>
                            <m:dPr>
                              <m:begChr m:val="|"/>
                              <m:endChr m:val="|"/>
                              <m:ctrlPr>
                                <a:rPr lang="en-US" sz="2000" b="0" i="1" smtClean="0">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𝛽</m:t>
                              </m:r>
                            </m:e>
                          </m:d>
                        </m:e>
                        <m:sub>
                          <m:r>
                            <a:rPr lang="en-US" sz="2000" b="0" i="1" smtClean="0">
                              <a:solidFill>
                                <a:schemeClr val="tx1">
                                  <a:lumMod val="75000"/>
                                  <a:lumOff val="25000"/>
                                </a:schemeClr>
                              </a:solidFill>
                              <a:latin typeface="Cambria Math" panose="02040503050406030204" pitchFamily="18" charset="0"/>
                            </a:rPr>
                            <m:t>𝑚𝑎𝑥</m:t>
                          </m:r>
                        </m:sub>
                      </m:sSub>
                      <m:r>
                        <a:rPr lang="en-US" sz="2000" b="0" i="1" smtClean="0">
                          <a:solidFill>
                            <a:schemeClr val="tx1">
                              <a:lumMod val="75000"/>
                              <a:lumOff val="25000"/>
                            </a:schemeClr>
                          </a:solidFill>
                          <a:latin typeface="Cambria Math" panose="02040503050406030204" pitchFamily="18" charset="0"/>
                        </a:rPr>
                        <m:t>=</m:t>
                      </m:r>
                      <m:r>
                        <a:rPr lang="en-US" sz="2000" i="1" smtClean="0">
                          <a:solidFill>
                            <a:schemeClr val="tx1">
                              <a:lumMod val="75000"/>
                              <a:lumOff val="25000"/>
                            </a:schemeClr>
                          </a:solidFill>
                          <a:latin typeface="Cambria Math" panose="02040503050406030204" pitchFamily="18" charset="0"/>
                        </a:rPr>
                        <m:t>1</m:t>
                      </m:r>
                    </m:oMath>
                  </m:oMathPara>
                </a14:m>
                <a:endParaRPr lang="en-US" sz="2000" dirty="0">
                  <a:solidFill>
                    <a:schemeClr val="tx1">
                      <a:lumMod val="75000"/>
                      <a:lumOff val="25000"/>
                    </a:schemeClr>
                  </a:solidFill>
                </a:endParaRPr>
              </a:p>
            </p:txBody>
          </p:sp>
        </mc:Choice>
        <mc:Fallback>
          <p:sp>
            <p:nvSpPr>
              <p:cNvPr id="32" name="TextBox 31">
                <a:extLst>
                  <a:ext uri="{FF2B5EF4-FFF2-40B4-BE49-F238E27FC236}">
                    <a16:creationId xmlns:a16="http://schemas.microsoft.com/office/drawing/2014/main" id="{78BEECC0-2C90-46C1-9B9D-CC86DD2F6A9C}"/>
                  </a:ext>
                </a:extLst>
              </p:cNvPr>
              <p:cNvSpPr txBox="1">
                <a:spLocks noRot="1" noChangeAspect="1" noMove="1" noResize="1" noEditPoints="1" noAdjustHandles="1" noChangeArrowheads="1" noChangeShapeType="1" noTextEdit="1"/>
              </p:cNvSpPr>
              <p:nvPr/>
            </p:nvSpPr>
            <p:spPr>
              <a:xfrm>
                <a:off x="2662295" y="5587474"/>
                <a:ext cx="1278812" cy="307777"/>
              </a:xfrm>
              <a:prstGeom prst="rect">
                <a:avLst/>
              </a:prstGeom>
              <a:blipFill>
                <a:blip r:embed="rId8"/>
                <a:stretch>
                  <a:fillRect r="-3922" b="-320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2FE6E5C-1281-4CBC-9AB2-14BC9210C321}"/>
                  </a:ext>
                </a:extLst>
              </p:cNvPr>
              <p:cNvSpPr txBox="1"/>
              <p:nvPr/>
            </p:nvSpPr>
            <p:spPr>
              <a:xfrm>
                <a:off x="4312826" y="3360780"/>
                <a:ext cx="2623090" cy="909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ea typeface="Cambria Math" panose="02040503050406030204" pitchFamily="18" charset="0"/>
                            </a:rPr>
                            <m:t>𝛽</m:t>
                          </m:r>
                        </m:e>
                      </m:d>
                      <m:r>
                        <a:rPr lang="en-US" sz="2000" b="0" i="1" smtClean="0">
                          <a:solidFill>
                            <a:schemeClr val="tx1">
                              <a:lumMod val="75000"/>
                              <a:lumOff val="25000"/>
                            </a:schemeClr>
                          </a:solidFill>
                          <a:latin typeface="Cambria Math" panose="02040503050406030204" pitchFamily="18" charset="0"/>
                        </a:rPr>
                        <m:t>=</m:t>
                      </m:r>
                      <m:f>
                        <m:fPr>
                          <m:ctrlPr>
                            <a:rPr lang="en-US" sz="2000" b="0" i="1" smtClean="0">
                              <a:solidFill>
                                <a:schemeClr val="tx1">
                                  <a:lumMod val="75000"/>
                                  <a:lumOff val="25000"/>
                                </a:schemeClr>
                              </a:solidFill>
                              <a:latin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rPr>
                            <m:t>𝐿</m:t>
                          </m:r>
                        </m:num>
                        <m:den>
                          <m:sSup>
                            <m:sSupPr>
                              <m:ctrlPr>
                                <a:rPr lang="en-US" sz="2000" b="0" i="1" smtClean="0">
                                  <a:solidFill>
                                    <a:schemeClr val="tx1">
                                      <a:lumMod val="75000"/>
                                      <a:lumOff val="25000"/>
                                    </a:schemeClr>
                                  </a:solidFill>
                                  <a:latin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sz="2000" b="0" i="1" smtClean="0">
                                  <a:solidFill>
                                    <a:schemeClr val="tx1">
                                      <a:lumMod val="75000"/>
                                      <a:lumOff val="25000"/>
                                    </a:schemeClr>
                                  </a:solidFill>
                                  <a:latin typeface="Cambria Math" panose="02040503050406030204" pitchFamily="18" charset="0"/>
                                </a:rPr>
                                <m:t>2</m:t>
                              </m:r>
                            </m:sup>
                          </m:sSup>
                        </m:den>
                      </m:f>
                      <m:rad>
                        <m:radPr>
                          <m:degHide m:val="on"/>
                          <m:ctrlPr>
                            <a:rPr lang="en-US" sz="2000" b="0" i="1" smtClean="0">
                              <a:solidFill>
                                <a:schemeClr val="tx1">
                                  <a:lumMod val="75000"/>
                                  <a:lumOff val="25000"/>
                                </a:schemeClr>
                              </a:solidFill>
                              <a:latin typeface="Cambria Math" panose="02040503050406030204" pitchFamily="18" charset="0"/>
                            </a:rPr>
                          </m:ctrlPr>
                        </m:radPr>
                        <m:deg/>
                        <m:e>
                          <m:f>
                            <m:fPr>
                              <m:ctrlPr>
                                <a:rPr lang="en-US" sz="2000" b="0" i="1" smtClean="0">
                                  <a:solidFill>
                                    <a:schemeClr val="tx1">
                                      <a:lumMod val="75000"/>
                                      <a:lumOff val="25000"/>
                                    </a:schemeClr>
                                  </a:solidFill>
                                  <a:latin typeface="Cambria Math" panose="02040503050406030204" pitchFamily="18" charset="0"/>
                                </a:rPr>
                              </m:ctrlPr>
                            </m:fPr>
                            <m:num>
                              <m:r>
                                <a:rPr lang="en-US" sz="2000" b="0" i="1" smtClean="0">
                                  <a:solidFill>
                                    <a:schemeClr val="tx1">
                                      <a:lumMod val="75000"/>
                                      <a:lumOff val="25000"/>
                                    </a:schemeClr>
                                  </a:solidFill>
                                  <a:latin typeface="Cambria Math" panose="02040503050406030204" pitchFamily="18" charset="0"/>
                                </a:rPr>
                                <m:t>𝑀</m:t>
                              </m:r>
                            </m:num>
                            <m:den>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l-GR" sz="2000" i="1">
                                  <a:solidFill>
                                    <a:schemeClr val="tx1">
                                      <a:lumMod val="75000"/>
                                      <a:lumOff val="25000"/>
                                    </a:schemeClr>
                                  </a:solidFill>
                                  <a:latin typeface="Cambria Math" panose="02040503050406030204" pitchFamily="18" charset="0"/>
                                  <a:ea typeface="Cambria Math" panose="02040503050406030204" pitchFamily="18" charset="0"/>
                                </a:rPr>
                                <m:t>ℏ</m:t>
                              </m:r>
                            </m:den>
                          </m:f>
                        </m:e>
                      </m:rad>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𝜒</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h</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2000" dirty="0">
                  <a:solidFill>
                    <a:schemeClr val="tx1">
                      <a:lumMod val="75000"/>
                      <a:lumOff val="25000"/>
                    </a:schemeClr>
                  </a:solidFill>
                </a:endParaRPr>
              </a:p>
            </p:txBody>
          </p:sp>
        </mc:Choice>
        <mc:Fallback xmlns="">
          <p:sp>
            <p:nvSpPr>
              <p:cNvPr id="33" name="TextBox 32">
                <a:extLst>
                  <a:ext uri="{FF2B5EF4-FFF2-40B4-BE49-F238E27FC236}">
                    <a16:creationId xmlns:a16="http://schemas.microsoft.com/office/drawing/2014/main" id="{72FE6E5C-1281-4CBC-9AB2-14BC9210C321}"/>
                  </a:ext>
                </a:extLst>
              </p:cNvPr>
              <p:cNvSpPr txBox="1">
                <a:spLocks noRot="1" noChangeAspect="1" noMove="1" noResize="1" noEditPoints="1" noAdjustHandles="1" noChangeArrowheads="1" noChangeShapeType="1" noTextEdit="1"/>
              </p:cNvSpPr>
              <p:nvPr/>
            </p:nvSpPr>
            <p:spPr>
              <a:xfrm>
                <a:off x="4312826" y="3360780"/>
                <a:ext cx="2623090" cy="909352"/>
              </a:xfrm>
              <a:prstGeom prst="rect">
                <a:avLst/>
              </a:prstGeom>
              <a:blipFill>
                <a:blip r:embed="rId9"/>
                <a:stretch>
                  <a:fillRect b="-6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FD91F82-1CE9-4C1F-A7F5-711B36A31274}"/>
                  </a:ext>
                </a:extLst>
              </p:cNvPr>
              <p:cNvSpPr txBox="1"/>
              <p:nvPr/>
            </p:nvSpPr>
            <p:spPr>
              <a:xfrm>
                <a:off x="7210612" y="3474504"/>
                <a:ext cx="3132524" cy="69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𝜒</m:t>
                      </m:r>
                      <m:d>
                        <m:d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h</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𝑡</m:t>
                          </m:r>
                        </m:e>
                      </m:d>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d>
                        <m:dPr>
                          <m:begChr m:val="|"/>
                          <m:endChr m:val="|"/>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dPr>
                        <m:e>
                          <m:nary>
                            <m:nary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m:rPr>
                                  <m:brk m:alnAt="23"/>
                                </m:r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0</m:t>
                              </m:r>
                            </m:sub>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𝑡</m:t>
                              </m:r>
                            </m:sup>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𝑑𝑠</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 </m:t>
                              </m:r>
                              <m:acc>
                                <m:accPr>
                                  <m:chr m:val="̈"/>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h</m:t>
                                  </m:r>
                                </m:e>
                              </m:acc>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𝑖</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000" b="0" i="1" smtClean="0">
                                      <a:solidFill>
                                        <a:schemeClr val="tx1">
                                          <a:lumMod val="75000"/>
                                          <a:lumOff val="25000"/>
                                        </a:schemeClr>
                                      </a:solidFill>
                                      <a:latin typeface="Cambria Math" panose="02040503050406030204" pitchFamily="18" charset="0"/>
                                      <a:ea typeface="Cambria Math" panose="02040503050406030204" pitchFamily="18" charset="0"/>
                                    </a:rPr>
                                    <m:t>𝑠</m:t>
                                  </m:r>
                                </m:sup>
                              </m:sSup>
                            </m:e>
                          </m:nary>
                        </m:e>
                      </m:d>
                    </m:oMath>
                  </m:oMathPara>
                </a14:m>
                <a:endParaRPr lang="en-US" sz="2000" dirty="0">
                  <a:solidFill>
                    <a:schemeClr val="tx1">
                      <a:lumMod val="75000"/>
                      <a:lumOff val="25000"/>
                    </a:schemeClr>
                  </a:solidFill>
                </a:endParaRPr>
              </a:p>
            </p:txBody>
          </p:sp>
        </mc:Choice>
        <mc:Fallback xmlns="">
          <p:sp>
            <p:nvSpPr>
              <p:cNvPr id="34" name="TextBox 33">
                <a:extLst>
                  <a:ext uri="{FF2B5EF4-FFF2-40B4-BE49-F238E27FC236}">
                    <a16:creationId xmlns:a16="http://schemas.microsoft.com/office/drawing/2014/main" id="{0FD91F82-1CE9-4C1F-A7F5-711B36A31274}"/>
                  </a:ext>
                </a:extLst>
              </p:cNvPr>
              <p:cNvSpPr txBox="1">
                <a:spLocks noRot="1" noChangeAspect="1" noMove="1" noResize="1" noEditPoints="1" noAdjustHandles="1" noChangeArrowheads="1" noChangeShapeType="1" noTextEdit="1"/>
              </p:cNvSpPr>
              <p:nvPr/>
            </p:nvSpPr>
            <p:spPr>
              <a:xfrm>
                <a:off x="7210612" y="3474504"/>
                <a:ext cx="3132524" cy="694101"/>
              </a:xfrm>
              <a:prstGeom prst="rect">
                <a:avLst/>
              </a:prstGeom>
              <a:blipFill>
                <a:blip r:embed="rId10"/>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754C72F6-6029-4C3B-8B99-8B2AC6696108}"/>
              </a:ext>
            </a:extLst>
          </p:cNvPr>
          <p:cNvSpPr txBox="1"/>
          <p:nvPr/>
        </p:nvSpPr>
        <p:spPr>
          <a:xfrm>
            <a:off x="6551422" y="2401400"/>
            <a:ext cx="532966" cy="276999"/>
          </a:xfrm>
          <a:prstGeom prst="rect">
            <a:avLst/>
          </a:prstGeom>
          <a:noFill/>
        </p:spPr>
        <p:txBody>
          <a:bodyPr wrap="none" rtlCol="0">
            <a:spAutoFit/>
          </a:bodyPr>
          <a:lstStyle/>
          <a:p>
            <a:r>
              <a:rPr lang="en-US" sz="1200" dirty="0">
                <a:solidFill>
                  <a:schemeClr val="bg1"/>
                </a:solidFill>
              </a:rPr>
              <a:t>NASA</a:t>
            </a:r>
          </a:p>
        </p:txBody>
      </p:sp>
      <p:sp>
        <p:nvSpPr>
          <p:cNvPr id="3" name="Slide Number Placeholder 2">
            <a:extLst>
              <a:ext uri="{FF2B5EF4-FFF2-40B4-BE49-F238E27FC236}">
                <a16:creationId xmlns:a16="http://schemas.microsoft.com/office/drawing/2014/main" id="{CFB9C747-B5FA-4429-8BD1-006972E0E5AB}"/>
              </a:ext>
            </a:extLst>
          </p:cNvPr>
          <p:cNvSpPr>
            <a:spLocks noGrp="1"/>
          </p:cNvSpPr>
          <p:nvPr>
            <p:ph type="sldNum" sz="quarter" idx="12"/>
          </p:nvPr>
        </p:nvSpPr>
        <p:spPr/>
        <p:txBody>
          <a:bodyPr/>
          <a:lstStyle/>
          <a:p>
            <a:fld id="{0067D5D4-6F2E-49F1-95CA-E92BF4E0B552}" type="slidenum">
              <a:rPr lang="en-US" smtClean="0"/>
              <a:t>22</a:t>
            </a:fld>
            <a:endParaRPr lang="en-US"/>
          </a:p>
        </p:txBody>
      </p:sp>
      <p:grpSp>
        <p:nvGrpSpPr>
          <p:cNvPr id="22" name="Group 21">
            <a:extLst>
              <a:ext uri="{FF2B5EF4-FFF2-40B4-BE49-F238E27FC236}">
                <a16:creationId xmlns:a16="http://schemas.microsoft.com/office/drawing/2014/main" id="{30440DCB-3DB9-4677-9598-E228BFBB34FA}"/>
              </a:ext>
            </a:extLst>
          </p:cNvPr>
          <p:cNvGrpSpPr/>
          <p:nvPr/>
        </p:nvGrpSpPr>
        <p:grpSpPr>
          <a:xfrm>
            <a:off x="5986025" y="1126436"/>
            <a:ext cx="2729691" cy="1744986"/>
            <a:chOff x="8441419" y="1606372"/>
            <a:chExt cx="3443325" cy="2158040"/>
          </a:xfrm>
        </p:grpSpPr>
        <p:pic>
          <p:nvPicPr>
            <p:cNvPr id="23" name="Picture 22" descr="A circle with black dots&#10;&#10;Description automatically generated">
              <a:extLst>
                <a:ext uri="{FF2B5EF4-FFF2-40B4-BE49-F238E27FC236}">
                  <a16:creationId xmlns:a16="http://schemas.microsoft.com/office/drawing/2014/main" id="{08362D86-AA04-41E3-A19E-D3270EEDC597}"/>
                </a:ext>
              </a:extLst>
            </p:cNvPr>
            <p:cNvPicPr>
              <a:picLocks noChangeAspect="1"/>
            </p:cNvPicPr>
            <p:nvPr/>
          </p:nvPicPr>
          <p:blipFill>
            <a:blip r:embed="rId11">
              <a:alphaModFix amt="20000"/>
              <a:extLst>
                <a:ext uri="{28A0092B-C50C-407E-A947-70E740481C1C}">
                  <a14:useLocalDpi xmlns:a14="http://schemas.microsoft.com/office/drawing/2010/main" val="0"/>
                </a:ext>
              </a:extLst>
            </a:blip>
            <a:stretch>
              <a:fillRect/>
            </a:stretch>
          </p:blipFill>
          <p:spPr>
            <a:xfrm>
              <a:off x="8441419" y="1606372"/>
              <a:ext cx="3443325" cy="2158040"/>
            </a:xfrm>
            <a:prstGeom prst="rect">
              <a:avLst/>
            </a:prstGeom>
          </p:spPr>
        </p:pic>
        <p:grpSp>
          <p:nvGrpSpPr>
            <p:cNvPr id="24" name="Group 23">
              <a:extLst>
                <a:ext uri="{FF2B5EF4-FFF2-40B4-BE49-F238E27FC236}">
                  <a16:creationId xmlns:a16="http://schemas.microsoft.com/office/drawing/2014/main" id="{B1883671-95F1-47CF-A296-071C75ABE4F0}"/>
                </a:ext>
              </a:extLst>
            </p:cNvPr>
            <p:cNvGrpSpPr/>
            <p:nvPr/>
          </p:nvGrpSpPr>
          <p:grpSpPr>
            <a:xfrm>
              <a:off x="9584017" y="2395218"/>
              <a:ext cx="1138451" cy="533902"/>
              <a:chOff x="9372506" y="2598882"/>
              <a:chExt cx="2299316" cy="1258816"/>
            </a:xfrm>
          </p:grpSpPr>
          <p:cxnSp>
            <p:nvCxnSpPr>
              <p:cNvPr id="26" name="Straight Connector 25">
                <a:extLst>
                  <a:ext uri="{FF2B5EF4-FFF2-40B4-BE49-F238E27FC236}">
                    <a16:creationId xmlns:a16="http://schemas.microsoft.com/office/drawing/2014/main" id="{B3217999-F5F2-4E9E-8DEB-E5023264F2A7}"/>
                  </a:ext>
                </a:extLst>
              </p:cNvPr>
              <p:cNvCxnSpPr>
                <a:cxnSpLocks/>
              </p:cNvCxnSpPr>
              <p:nvPr/>
            </p:nvCxnSpPr>
            <p:spPr>
              <a:xfrm flipV="1">
                <a:off x="9372506" y="3676447"/>
                <a:ext cx="2299316" cy="2218"/>
              </a:xfrm>
              <a:prstGeom prst="line">
                <a:avLst/>
              </a:prstGeom>
            </p:spPr>
            <p:style>
              <a:lnRef idx="1">
                <a:schemeClr val="accent2"/>
              </a:lnRef>
              <a:fillRef idx="0">
                <a:schemeClr val="accent2"/>
              </a:fillRef>
              <a:effectRef idx="0">
                <a:schemeClr val="accent2"/>
              </a:effectRef>
              <a:fontRef idx="minor">
                <a:schemeClr val="tx1"/>
              </a:fontRef>
            </p:style>
          </p:cxnSp>
          <p:sp>
            <p:nvSpPr>
              <p:cNvPr id="27" name="Oval 26">
                <a:extLst>
                  <a:ext uri="{FF2B5EF4-FFF2-40B4-BE49-F238E27FC236}">
                    <a16:creationId xmlns:a16="http://schemas.microsoft.com/office/drawing/2014/main" id="{F32A095D-B995-4535-BC3E-A63C1C11C7DA}"/>
                  </a:ext>
                </a:extLst>
              </p:cNvPr>
              <p:cNvSpPr/>
              <p:nvPr/>
            </p:nvSpPr>
            <p:spPr>
              <a:xfrm>
                <a:off x="10346186" y="3502592"/>
                <a:ext cx="355107" cy="355106"/>
              </a:xfrm>
              <a:prstGeom prst="ellipse">
                <a:avLst/>
              </a:prstGeom>
              <a:no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B345AD5C-9264-425E-AF68-77274C94FD0C}"/>
                  </a:ext>
                </a:extLst>
              </p:cNvPr>
              <p:cNvCxnSpPr>
                <a:cxnSpLocks/>
              </p:cNvCxnSpPr>
              <p:nvPr/>
            </p:nvCxnSpPr>
            <p:spPr>
              <a:xfrm>
                <a:off x="9372506" y="2776435"/>
                <a:ext cx="2299316"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0" name="Oval 29">
                <a:extLst>
                  <a:ext uri="{FF2B5EF4-FFF2-40B4-BE49-F238E27FC236}">
                    <a16:creationId xmlns:a16="http://schemas.microsoft.com/office/drawing/2014/main" id="{2ED85B6A-BCA7-4D7F-A97D-85D15070386D}"/>
                  </a:ext>
                </a:extLst>
              </p:cNvPr>
              <p:cNvSpPr/>
              <p:nvPr/>
            </p:nvSpPr>
            <p:spPr>
              <a:xfrm>
                <a:off x="10346186" y="2598882"/>
                <a:ext cx="355107" cy="35510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A00D5A2A-4FD9-4CE4-ADE2-7B4B2825BAEB}"/>
                  </a:ext>
                </a:extLst>
              </p:cNvPr>
              <p:cNvCxnSpPr>
                <a:cxnSpLocks/>
                <a:stCxn id="27" idx="0"/>
                <a:endCxn id="30" idx="4"/>
              </p:cNvCxnSpPr>
              <p:nvPr/>
            </p:nvCxnSpPr>
            <p:spPr>
              <a:xfrm flipV="1">
                <a:off x="10523740" y="2953988"/>
                <a:ext cx="0" cy="54860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1394EAE-00F4-4776-8C9B-56D179385FAB}"/>
                      </a:ext>
                    </a:extLst>
                  </p:cNvPr>
                  <p:cNvSpPr txBox="1"/>
                  <p:nvPr/>
                </p:nvSpPr>
                <p:spPr>
                  <a:xfrm>
                    <a:off x="9675500" y="2803714"/>
                    <a:ext cx="744435" cy="766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C00000"/>
                              </a:solidFill>
                              <a:latin typeface="Cambria Math" panose="02040503050406030204" pitchFamily="18" charset="0"/>
                              <a:ea typeface="Cambria Math" panose="02040503050406030204" pitchFamily="18" charset="0"/>
                            </a:rPr>
                            <m:t>ℏ</m:t>
                          </m:r>
                          <m:r>
                            <a:rPr lang="en-US" sz="1400" i="1" smtClean="0">
                              <a:solidFill>
                                <a:srgbClr val="C00000"/>
                              </a:solidFill>
                              <a:latin typeface="Cambria Math" panose="02040503050406030204" pitchFamily="18" charset="0"/>
                              <a:ea typeface="Cambria Math" panose="02040503050406030204" pitchFamily="18" charset="0"/>
                            </a:rPr>
                            <m:t>𝜈</m:t>
                          </m:r>
                        </m:oMath>
                      </m:oMathPara>
                    </a14:m>
                    <a:endParaRPr lang="en-US" sz="1400" dirty="0">
                      <a:solidFill>
                        <a:srgbClr val="C00000"/>
                      </a:solidFill>
                    </a:endParaRPr>
                  </a:p>
                </p:txBody>
              </p:sp>
            </mc:Choice>
            <mc:Fallback xmlns="">
              <p:sp>
                <p:nvSpPr>
                  <p:cNvPr id="56" name="TextBox 55">
                    <a:extLst>
                      <a:ext uri="{FF2B5EF4-FFF2-40B4-BE49-F238E27FC236}">
                        <a16:creationId xmlns:a16="http://schemas.microsoft.com/office/drawing/2014/main" id="{F25A4D3A-F905-07F0-4BD9-415DE066D281}"/>
                      </a:ext>
                    </a:extLst>
                  </p:cNvPr>
                  <p:cNvSpPr txBox="1">
                    <a:spLocks noRot="1" noChangeAspect="1" noMove="1" noResize="1" noEditPoints="1" noAdjustHandles="1" noChangeArrowheads="1" noChangeShapeType="1" noTextEdit="1"/>
                  </p:cNvSpPr>
                  <p:nvPr/>
                </p:nvSpPr>
                <p:spPr>
                  <a:xfrm>
                    <a:off x="9675500" y="2803714"/>
                    <a:ext cx="744435" cy="766077"/>
                  </a:xfrm>
                  <a:prstGeom prst="rect">
                    <a:avLst/>
                  </a:prstGeom>
                  <a:blipFill>
                    <a:blip r:embed="rId15"/>
                    <a:stretch>
                      <a:fillRect l="-17073" r="-12195" b="-8571"/>
                    </a:stretch>
                  </a:blipFill>
                </p:spPr>
                <p:txBody>
                  <a:bodyPr/>
                  <a:lstStyle/>
                  <a:p>
                    <a:r>
                      <a:rPr lang="en-US">
                        <a:noFill/>
                      </a:rPr>
                      <a:t> </a:t>
                    </a:r>
                  </a:p>
                </p:txBody>
              </p:sp>
            </mc:Fallback>
          </mc:AlternateContent>
        </p:grpSp>
        <p:sp>
          <p:nvSpPr>
            <p:cNvPr id="25" name="Flowchart: Direct Access Storage 24">
              <a:extLst>
                <a:ext uri="{FF2B5EF4-FFF2-40B4-BE49-F238E27FC236}">
                  <a16:creationId xmlns:a16="http://schemas.microsoft.com/office/drawing/2014/main" id="{F631B8DC-3B08-4E84-A440-743435264D31}"/>
                </a:ext>
              </a:extLst>
            </p:cNvPr>
            <p:cNvSpPr/>
            <p:nvPr/>
          </p:nvSpPr>
          <p:spPr>
            <a:xfrm>
              <a:off x="9408855" y="2260487"/>
              <a:ext cx="1488774" cy="803364"/>
            </a:xfrm>
            <a:prstGeom prst="flowChartMagneticDrum">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121BDC7-17A8-46E1-A669-4E4A6F8CF978}"/>
              </a:ext>
            </a:extLst>
          </p:cNvPr>
          <p:cNvSpPr txBox="1"/>
          <p:nvPr/>
        </p:nvSpPr>
        <p:spPr>
          <a:xfrm>
            <a:off x="126681" y="6387213"/>
            <a:ext cx="12766833" cy="523220"/>
          </a:xfrm>
          <a:prstGeom prst="rect">
            <a:avLst/>
          </a:prstGeom>
          <a:noFill/>
        </p:spPr>
        <p:txBody>
          <a:bodyPr wrap="square">
            <a:spAutoFit/>
          </a:bodyPr>
          <a:lstStyle/>
          <a:p>
            <a:pPr marL="285750" indent="-285750">
              <a:buFont typeface="Wingdings" panose="05000000000000000000" pitchFamily="2" charset="2"/>
              <a:buChar char="q"/>
            </a:pPr>
            <a:r>
              <a:rPr lang="en-US" sz="1400" dirty="0">
                <a:solidFill>
                  <a:schemeClr val="accent6">
                    <a:lumMod val="50000"/>
                  </a:schemeClr>
                </a:solidFill>
                <a:latin typeface="+mj-lt"/>
              </a:rPr>
              <a:t>Tobar, Germain*, Sreenath K. Manikandan*, Thomas </a:t>
            </a:r>
            <a:r>
              <a:rPr lang="en-US" sz="1400" dirty="0" err="1">
                <a:solidFill>
                  <a:schemeClr val="accent6">
                    <a:lumMod val="50000"/>
                  </a:schemeClr>
                </a:solidFill>
                <a:latin typeface="+mj-lt"/>
              </a:rPr>
              <a:t>Beitel</a:t>
            </a:r>
            <a:r>
              <a:rPr lang="en-US" sz="1400" dirty="0">
                <a:solidFill>
                  <a:schemeClr val="accent6">
                    <a:lumMod val="50000"/>
                  </a:schemeClr>
                </a:solidFill>
                <a:latin typeface="+mj-lt"/>
              </a:rPr>
              <a:t>, and Igor </a:t>
            </a:r>
            <a:r>
              <a:rPr lang="en-US" sz="1400" dirty="0" err="1">
                <a:solidFill>
                  <a:schemeClr val="accent6">
                    <a:lumMod val="50000"/>
                  </a:schemeClr>
                </a:solidFill>
                <a:latin typeface="+mj-lt"/>
              </a:rPr>
              <a:t>Pikovski</a:t>
            </a:r>
            <a:r>
              <a:rPr lang="en-US" sz="1400" dirty="0">
                <a:solidFill>
                  <a:schemeClr val="accent6">
                    <a:lumMod val="50000"/>
                  </a:schemeClr>
                </a:solidFill>
                <a:latin typeface="+mj-lt"/>
              </a:rPr>
              <a:t>. "Detecting single gravitons with quantum sensing." </a:t>
            </a:r>
          </a:p>
          <a:p>
            <a:r>
              <a:rPr lang="en-US" sz="1400" dirty="0">
                <a:solidFill>
                  <a:schemeClr val="accent6">
                    <a:lumMod val="50000"/>
                  </a:schemeClr>
                </a:solidFill>
                <a:latin typeface="+mj-lt"/>
              </a:rPr>
              <a:t>Nature Communications 15, 7229 (2024)</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15BA021-4058-394B-9865-10A27A8FB3E5}"/>
                  </a:ext>
                </a:extLst>
              </p:cNvPr>
              <p:cNvSpPr txBox="1"/>
              <p:nvPr/>
            </p:nvSpPr>
            <p:spPr>
              <a:xfrm>
                <a:off x="4420753" y="4989780"/>
                <a:ext cx="2686055"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𝜒</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h</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sub>
                      </m:sSub>
                      <m:rad>
                        <m:radPr>
                          <m:degHide m:val="on"/>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m:t>
                              </m:r>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24</m:t>
                              </m:r>
                            </m:den>
                          </m:f>
                        </m:e>
                      </m:rad>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𝑐</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𝐺</m:t>
                                  </m:r>
                                  <m:sSub>
                                    <m:sSub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𝑀</m:t>
                                      </m:r>
                                    </m:e>
                                    <m:sub>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𝑐</m:t>
                                      </m:r>
                                    </m:sub>
                                  </m:sSub>
                                </m:den>
                              </m:f>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5/6</m:t>
                          </m:r>
                        </m:sup>
                      </m:sSup>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1/6</m:t>
                          </m:r>
                        </m:sup>
                      </m:sSup>
                    </m:oMath>
                  </m:oMathPara>
                </a14:m>
                <a:endParaRPr lang="en-US" dirty="0">
                  <a:solidFill>
                    <a:schemeClr val="tx1">
                      <a:lumMod val="75000"/>
                      <a:lumOff val="25000"/>
                    </a:schemeClr>
                  </a:solidFill>
                </a:endParaRPr>
              </a:p>
            </p:txBody>
          </p:sp>
        </mc:Choice>
        <mc:Fallback>
          <p:sp>
            <p:nvSpPr>
              <p:cNvPr id="6" name="TextBox 5">
                <a:extLst>
                  <a:ext uri="{FF2B5EF4-FFF2-40B4-BE49-F238E27FC236}">
                    <a16:creationId xmlns:a16="http://schemas.microsoft.com/office/drawing/2014/main" id="{515BA021-4058-394B-9865-10A27A8FB3E5}"/>
                  </a:ext>
                </a:extLst>
              </p:cNvPr>
              <p:cNvSpPr txBox="1">
                <a:spLocks noRot="1" noChangeAspect="1" noMove="1" noResize="1" noEditPoints="1" noAdjustHandles="1" noChangeArrowheads="1" noChangeShapeType="1" noTextEdit="1"/>
              </p:cNvSpPr>
              <p:nvPr/>
            </p:nvSpPr>
            <p:spPr>
              <a:xfrm>
                <a:off x="4420753" y="4989780"/>
                <a:ext cx="2686055" cy="818366"/>
              </a:xfrm>
              <a:prstGeom prst="rect">
                <a:avLst/>
              </a:prstGeom>
              <a:blipFill>
                <a:blip r:embed="rId16"/>
                <a:stretch>
                  <a:fillRect l="-1415" r="-472"/>
                </a:stretch>
              </a:blipFill>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066D695-1DF3-110F-9995-C9AED461EE8C}"/>
                  </a:ext>
                </a:extLst>
              </p:cNvPr>
              <p:cNvSpPr txBox="1"/>
              <p:nvPr/>
            </p:nvSpPr>
            <p:spPr>
              <a:xfrm>
                <a:off x="7840591" y="4989780"/>
                <a:ext cx="3698898" cy="923330"/>
              </a:xfrm>
              <a:prstGeom prst="rect">
                <a:avLst/>
              </a:prstGeom>
              <a:noFill/>
            </p:spPr>
            <p:txBody>
              <a:bodyPr wrap="none" rtlCol="0">
                <a:spAutoFit/>
              </a:bodyPr>
              <a:lstStyle/>
              <a:p>
                <a:pPr marL="285750" indent="-285750">
                  <a:buFont typeface="Wingdings" panose="05000000000000000000" pitchFamily="2" charset="2"/>
                  <a:buChar char="q"/>
                </a:pPr>
                <a:r>
                  <a:rPr lang="en-US" dirty="0"/>
                  <a:t>GW chirp</a:t>
                </a:r>
              </a:p>
              <a:p>
                <a:pPr marL="285750" indent="-285750">
                  <a:buFont typeface="Wingdings" panose="05000000000000000000" pitchFamily="2" charset="2"/>
                  <a:buChar char="q"/>
                </a:pPr>
                <a:r>
                  <a:rPr lang="en-US" dirty="0"/>
                  <a:t>Binary source chirp mass, </a:t>
                </a:r>
                <a14:m>
                  <m:oMath xmlns:m="http://schemas.openxmlformats.org/officeDocument/2006/math">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𝑀</m:t>
                        </m:r>
                      </m:e>
                      <m:sub>
                        <m:r>
                          <a:rPr lang="en-US" b="0" i="1" smtClean="0">
                            <a:solidFill>
                              <a:schemeClr val="tx1">
                                <a:lumMod val="75000"/>
                                <a:lumOff val="25000"/>
                              </a:schemeClr>
                            </a:solidFill>
                            <a:latin typeface="Cambria Math" panose="02040503050406030204" pitchFamily="18" charset="0"/>
                          </a:rPr>
                          <m:t>𝑐</m:t>
                        </m:r>
                      </m:sub>
                    </m:sSub>
                  </m:oMath>
                </a14:m>
                <a:r>
                  <a:rPr lang="en-US" dirty="0"/>
                  <a:t>.</a:t>
                </a:r>
              </a:p>
              <a:p>
                <a:pPr marL="285750" indent="-285750">
                  <a:buFont typeface="Wingdings" panose="05000000000000000000" pitchFamily="2" charset="2"/>
                  <a:buChar char="q"/>
                </a:pPr>
                <a:r>
                  <a:rPr lang="en-US" dirty="0"/>
                  <a:t>Slow transition through resonance</a:t>
                </a:r>
              </a:p>
            </p:txBody>
          </p:sp>
        </mc:Choice>
        <mc:Fallback>
          <p:sp>
            <p:nvSpPr>
              <p:cNvPr id="9" name="TextBox 8">
                <a:extLst>
                  <a:ext uri="{FF2B5EF4-FFF2-40B4-BE49-F238E27FC236}">
                    <a16:creationId xmlns:a16="http://schemas.microsoft.com/office/drawing/2014/main" id="{E066D695-1DF3-110F-9995-C9AED461EE8C}"/>
                  </a:ext>
                </a:extLst>
              </p:cNvPr>
              <p:cNvSpPr txBox="1">
                <a:spLocks noRot="1" noChangeAspect="1" noMove="1" noResize="1" noEditPoints="1" noAdjustHandles="1" noChangeArrowheads="1" noChangeShapeType="1" noTextEdit="1"/>
              </p:cNvSpPr>
              <p:nvPr/>
            </p:nvSpPr>
            <p:spPr>
              <a:xfrm>
                <a:off x="7840591" y="4989780"/>
                <a:ext cx="3698898" cy="923330"/>
              </a:xfrm>
              <a:prstGeom prst="rect">
                <a:avLst/>
              </a:prstGeom>
              <a:blipFill>
                <a:blip r:embed="rId17"/>
                <a:stretch>
                  <a:fillRect l="-1027" t="-4110" r="-685" b="-9589"/>
                </a:stretch>
              </a:blipFill>
            </p:spPr>
            <p:txBody>
              <a:bodyPr/>
              <a:lstStyle/>
              <a:p>
                <a:r>
                  <a:rPr lang="en-SE">
                    <a:noFill/>
                  </a:rPr>
                  <a:t> </a:t>
                </a:r>
              </a:p>
            </p:txBody>
          </p:sp>
        </mc:Fallback>
      </mc:AlternateContent>
      <p:sp>
        <p:nvSpPr>
          <p:cNvPr id="10" name="Rectangle 9">
            <a:extLst>
              <a:ext uri="{FF2B5EF4-FFF2-40B4-BE49-F238E27FC236}">
                <a16:creationId xmlns:a16="http://schemas.microsoft.com/office/drawing/2014/main" id="{F20A2745-0011-A64D-1093-D64F867A20A1}"/>
              </a:ext>
            </a:extLst>
          </p:cNvPr>
          <p:cNvSpPr/>
          <p:nvPr/>
        </p:nvSpPr>
        <p:spPr>
          <a:xfrm>
            <a:off x="4285352" y="4458603"/>
            <a:ext cx="7474488" cy="1655643"/>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CE2082-C765-97CA-6401-28CDD7F23E59}"/>
              </a:ext>
            </a:extLst>
          </p:cNvPr>
          <p:cNvSpPr txBox="1"/>
          <p:nvPr/>
        </p:nvSpPr>
        <p:spPr>
          <a:xfrm>
            <a:off x="4328773" y="4515116"/>
            <a:ext cx="11340745" cy="369332"/>
          </a:xfrm>
          <a:prstGeom prst="rect">
            <a:avLst/>
          </a:prstGeom>
          <a:noFill/>
        </p:spPr>
        <p:txBody>
          <a:bodyPr wrap="square" rtlCol="0">
            <a:spAutoFit/>
          </a:bodyPr>
          <a:lstStyle/>
          <a:p>
            <a:r>
              <a:rPr lang="en-US" dirty="0"/>
              <a:t>Use LIGO data, or stationary phase method, or analytic approximation:</a:t>
            </a:r>
          </a:p>
        </p:txBody>
      </p:sp>
    </p:spTree>
    <p:extLst>
      <p:ext uri="{BB962C8B-B14F-4D97-AF65-F5344CB8AC3E}">
        <p14:creationId xmlns:p14="http://schemas.microsoft.com/office/powerpoint/2010/main" val="334603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316254" y="133052"/>
            <a:ext cx="9815187"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We compute the optimum mass required that maximizes the probability of single graviton exchange</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BB562BA-E35F-4F57-A5F9-A5B38FD80DCD}"/>
              </a:ext>
            </a:extLst>
          </p:cNvPr>
          <p:cNvSpPr/>
          <p:nvPr/>
        </p:nvSpPr>
        <p:spPr>
          <a:xfrm>
            <a:off x="3755557" y="5008525"/>
            <a:ext cx="4936583" cy="1295788"/>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2" descr="NASA — When Dead Stars Collide!">
            <a:extLst>
              <a:ext uri="{FF2B5EF4-FFF2-40B4-BE49-F238E27FC236}">
                <a16:creationId xmlns:a16="http://schemas.microsoft.com/office/drawing/2014/main" id="{5E350730-5C40-4167-83D3-9BBE8A56E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459" y="1239318"/>
            <a:ext cx="2499253" cy="1402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1D3C18-FB84-4700-AFE7-442FBA4A3C20}"/>
              </a:ext>
            </a:extLst>
          </p:cNvPr>
          <p:cNvSpPr txBox="1"/>
          <p:nvPr/>
        </p:nvSpPr>
        <p:spPr>
          <a:xfrm>
            <a:off x="5500120" y="3211250"/>
            <a:ext cx="532966" cy="276999"/>
          </a:xfrm>
          <a:prstGeom prst="rect">
            <a:avLst/>
          </a:prstGeom>
          <a:noFill/>
        </p:spPr>
        <p:txBody>
          <a:bodyPr wrap="none" rtlCol="0">
            <a:spAutoFit/>
          </a:bodyPr>
          <a:lstStyle/>
          <a:p>
            <a:r>
              <a:rPr lang="en-US" sz="1200" dirty="0">
                <a:solidFill>
                  <a:schemeClr val="bg1"/>
                </a:solidFill>
              </a:rPr>
              <a:t>NASA</a:t>
            </a:r>
          </a:p>
        </p:txBody>
      </p:sp>
      <p:pic>
        <p:nvPicPr>
          <p:cNvPr id="28" name="Picture 27">
            <a:extLst>
              <a:ext uri="{FF2B5EF4-FFF2-40B4-BE49-F238E27FC236}">
                <a16:creationId xmlns:a16="http://schemas.microsoft.com/office/drawing/2014/main" id="{85954777-3D24-4E76-AFB6-BB0D59CE900E}"/>
              </a:ext>
            </a:extLst>
          </p:cNvPr>
          <p:cNvPicPr>
            <a:picLocks noChangeAspect="1"/>
          </p:cNvPicPr>
          <p:nvPr/>
        </p:nvPicPr>
        <p:blipFill>
          <a:blip r:embed="rId5"/>
          <a:stretch>
            <a:fillRect/>
          </a:stretch>
        </p:blipFill>
        <p:spPr>
          <a:xfrm>
            <a:off x="3013131" y="2925061"/>
            <a:ext cx="6059837" cy="72332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23B8486-0122-4FC1-AAD9-CB948FC2AC23}"/>
                  </a:ext>
                </a:extLst>
              </p:cNvPr>
              <p:cNvSpPr txBox="1"/>
              <p:nvPr/>
            </p:nvSpPr>
            <p:spPr>
              <a:xfrm>
                <a:off x="2346130" y="3946226"/>
                <a:ext cx="1783565" cy="479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tx1">
                                  <a:lumMod val="75000"/>
                                  <a:lumOff val="25000"/>
                                </a:schemeClr>
                              </a:solidFill>
                              <a:latin typeface="Cambria Math" panose="02040503050406030204" pitchFamily="18" charset="0"/>
                            </a:rPr>
                          </m:ctrlPr>
                        </m:dPr>
                        <m:e>
                          <m:d>
                            <m:dPr>
                              <m:begChr m:val=""/>
                              <m:endChr m:val="⟩"/>
                              <m:ctrlPr>
                                <a:rPr lang="en-US" i="1">
                                  <a:solidFill>
                                    <a:schemeClr val="tx1">
                                      <a:lumMod val="75000"/>
                                      <a:lumOff val="25000"/>
                                    </a:schemeClr>
                                  </a:solidFill>
                                  <a:latin typeface="Cambria Math" panose="02040503050406030204" pitchFamily="18" charset="0"/>
                                </a:rPr>
                              </m:ctrlPr>
                            </m:dPr>
                            <m:e>
                              <m:d>
                                <m:dPr>
                                  <m:begChr m:val="|"/>
                                  <m:endChr m:val=""/>
                                  <m:ctrlPr>
                                    <a:rPr lang="en-US" i="1">
                                      <a:solidFill>
                                        <a:schemeClr val="tx1">
                                          <a:lumMod val="75000"/>
                                          <a:lumOff val="25000"/>
                                        </a:schemeClr>
                                      </a:solidFill>
                                      <a:latin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0</m:t>
                                  </m:r>
                                </m:e>
                              </m:d>
                            </m:e>
                          </m:d>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d>
                            <m:dPr>
                              <m:begChr m:val="|"/>
                              <m:endChr m:val=""/>
                              <m:ctrlPr>
                                <a:rPr lang="en-US" i="1" smtClean="0">
                                  <a:solidFill>
                                    <a:schemeClr val="tx1">
                                      <a:lumMod val="75000"/>
                                      <a:lumOff val="25000"/>
                                    </a:schemeClr>
                                  </a:solidFill>
                                  <a:latin typeface="Cambria Math" panose="02040503050406030204" pitchFamily="18" charset="0"/>
                                </a:rPr>
                              </m:ctrlPr>
                            </m:dPr>
                            <m:e>
                              <m:r>
                                <a:rPr lang="en-US" i="1" smtClean="0">
                                  <a:solidFill>
                                    <a:schemeClr val="tx1">
                                      <a:lumMod val="75000"/>
                                      <a:lumOff val="25000"/>
                                    </a:schemeClr>
                                  </a:solidFill>
                                  <a:latin typeface="Cambria Math" panose="02040503050406030204" pitchFamily="18" charset="0"/>
                                  <a:ea typeface="Cambria Math" panose="02040503050406030204" pitchFamily="18" charset="0"/>
                                </a:rPr>
                                <m:t>𝛽</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𝑖</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sup>
                              </m:sSup>
                            </m:e>
                          </m:d>
                        </m:e>
                      </m:d>
                    </m:oMath>
                  </m:oMathPara>
                </a14:m>
                <a:endParaRPr lang="en-US" dirty="0">
                  <a:solidFill>
                    <a:schemeClr val="tx1">
                      <a:lumMod val="75000"/>
                      <a:lumOff val="25000"/>
                    </a:schemeClr>
                  </a:solidFill>
                </a:endParaRPr>
              </a:p>
            </p:txBody>
          </p:sp>
        </mc:Choice>
        <mc:Fallback xmlns="">
          <p:sp>
            <p:nvSpPr>
              <p:cNvPr id="18" name="TextBox 17">
                <a:extLst>
                  <a:ext uri="{FF2B5EF4-FFF2-40B4-BE49-F238E27FC236}">
                    <a16:creationId xmlns:a16="http://schemas.microsoft.com/office/drawing/2014/main" id="{323B8486-0122-4FC1-AAD9-CB948FC2AC23}"/>
                  </a:ext>
                </a:extLst>
              </p:cNvPr>
              <p:cNvSpPr txBox="1">
                <a:spLocks noRot="1" noChangeAspect="1" noMove="1" noResize="1" noEditPoints="1" noAdjustHandles="1" noChangeArrowheads="1" noChangeShapeType="1" noTextEdit="1"/>
              </p:cNvSpPr>
              <p:nvPr/>
            </p:nvSpPr>
            <p:spPr>
              <a:xfrm>
                <a:off x="2346130" y="3946226"/>
                <a:ext cx="1783565" cy="479811"/>
              </a:xfrm>
              <a:prstGeom prst="rect">
                <a:avLst/>
              </a:prstGeom>
              <a:blipFill>
                <a:blip r:embed="rId6"/>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54A3F39-2CFF-46F5-8662-366EB97D49F0}"/>
              </a:ext>
            </a:extLst>
          </p:cNvPr>
          <p:cNvSpPr txBox="1"/>
          <p:nvPr/>
        </p:nvSpPr>
        <p:spPr>
          <a:xfrm>
            <a:off x="3461719" y="5053699"/>
            <a:ext cx="5541507" cy="369332"/>
          </a:xfrm>
          <a:prstGeom prst="rect">
            <a:avLst/>
          </a:prstGeom>
          <a:noFill/>
        </p:spPr>
        <p:txBody>
          <a:bodyPr wrap="square" rtlCol="0">
            <a:spAutoFit/>
          </a:bodyPr>
          <a:lstStyle/>
          <a:p>
            <a:pPr algn="ctr"/>
            <a:r>
              <a:rPr lang="en-US" dirty="0">
                <a:solidFill>
                  <a:srgbClr val="0070C0"/>
                </a:solidFill>
              </a:rPr>
              <a:t>Ideal mass, optimized for single graviton exchange: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2D167CF-4CB8-4C2A-A738-9392CB9BF008}"/>
                  </a:ext>
                </a:extLst>
              </p:cNvPr>
              <p:cNvSpPr txBox="1"/>
              <p:nvPr/>
            </p:nvSpPr>
            <p:spPr>
              <a:xfrm>
                <a:off x="4576147" y="4001439"/>
                <a:ext cx="3391441" cy="36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𝑃</m:t>
                          </m:r>
                        </m:e>
                        <m:sub>
                          <m:r>
                            <a:rPr lang="en-US" b="0" i="1" smtClean="0">
                              <a:solidFill>
                                <a:schemeClr val="tx1">
                                  <a:lumMod val="75000"/>
                                  <a:lumOff val="25000"/>
                                </a:schemeClr>
                              </a:solidFill>
                              <a:latin typeface="Cambria Math" panose="02040503050406030204" pitchFamily="18" charset="0"/>
                            </a:rPr>
                            <m:t>0→1</m:t>
                          </m:r>
                        </m:sub>
                      </m:sSub>
                      <m:r>
                        <a:rPr lang="en-US" b="0" i="1" smtClean="0">
                          <a:solidFill>
                            <a:schemeClr val="tx1">
                              <a:lumMod val="75000"/>
                              <a:lumOff val="25000"/>
                            </a:schemeClr>
                          </a:solidFill>
                          <a:latin typeface="Cambria Math" panose="02040503050406030204" pitchFamily="18" charset="0"/>
                        </a:rPr>
                        <m:t>=</m:t>
                      </m:r>
                      <m:sSup>
                        <m:sSupPr>
                          <m:ctrlPr>
                            <a:rPr lang="en-US" i="1">
                              <a:solidFill>
                                <a:schemeClr val="tx1">
                                  <a:lumMod val="75000"/>
                                  <a:lumOff val="25000"/>
                                </a:schemeClr>
                              </a:solidFill>
                              <a:latin typeface="Cambria Math" panose="02040503050406030204" pitchFamily="18" charset="0"/>
                            </a:rPr>
                          </m:ctrlPr>
                        </m:sSupPr>
                        <m:e>
                          <m:d>
                            <m:dPr>
                              <m:begChr m:val="|"/>
                              <m:endChr m:val="|"/>
                              <m:ctrlPr>
                                <a:rPr lang="en-US" i="1">
                                  <a:solidFill>
                                    <a:schemeClr val="tx1">
                                      <a:lumMod val="75000"/>
                                      <a:lumOff val="25000"/>
                                    </a:schemeClr>
                                  </a:solidFill>
                                  <a:latin typeface="Cambria Math" panose="02040503050406030204" pitchFamily="18" charset="0"/>
                                </a:rPr>
                              </m:ctrlPr>
                            </m:dPr>
                            <m:e>
                              <m:d>
                                <m:dPr>
                                  <m:begChr m:val="⟨"/>
                                  <m:endChr m:val="⟩"/>
                                  <m:ctrlPr>
                                    <a:rPr lang="en-US" i="1">
                                      <a:solidFill>
                                        <a:schemeClr val="tx1">
                                          <a:lumMod val="75000"/>
                                          <a:lumOff val="25000"/>
                                        </a:schemeClr>
                                      </a:solidFill>
                                      <a:latin typeface="Cambria Math" panose="02040503050406030204" pitchFamily="18" charset="0"/>
                                    </a:rPr>
                                  </m:ctrlPr>
                                </m:dPr>
                                <m:e>
                                  <m:r>
                                    <a:rPr lang="en-US" i="1">
                                      <a:solidFill>
                                        <a:schemeClr val="tx1">
                                          <a:lumMod val="75000"/>
                                          <a:lumOff val="25000"/>
                                        </a:schemeClr>
                                      </a:solidFill>
                                      <a:latin typeface="Cambria Math" panose="02040503050406030204" pitchFamily="18" charset="0"/>
                                    </a:rPr>
                                    <m:t>1</m:t>
                                  </m:r>
                                </m:e>
                                <m:e>
                                  <m:r>
                                    <a:rPr lang="en-US" i="1">
                                      <a:solidFill>
                                        <a:schemeClr val="tx1">
                                          <a:lumMod val="75000"/>
                                          <a:lumOff val="25000"/>
                                        </a:schemeClr>
                                      </a:solidFill>
                                      <a:latin typeface="Cambria Math" panose="02040503050406030204" pitchFamily="18" charset="0"/>
                                      <a:ea typeface="Cambria Math" panose="02040503050406030204" pitchFamily="18" charset="0"/>
                                    </a:rPr>
                                    <m:t>𝛽</m:t>
                                  </m:r>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i="1">
                                          <a:solidFill>
                                            <a:schemeClr val="tx1">
                                              <a:lumMod val="75000"/>
                                              <a:lumOff val="25000"/>
                                            </a:schemeClr>
                                          </a:solidFill>
                                          <a:latin typeface="Cambria Math" panose="02040503050406030204" pitchFamily="18" charset="0"/>
                                          <a:ea typeface="Cambria Math" panose="02040503050406030204" pitchFamily="18" charset="0"/>
                                        </a:rPr>
                                        <m:t>−</m:t>
                                      </m:r>
                                      <m:r>
                                        <a:rPr lang="en-US" i="1">
                                          <a:solidFill>
                                            <a:schemeClr val="tx1">
                                              <a:lumMod val="75000"/>
                                              <a:lumOff val="25000"/>
                                            </a:schemeClr>
                                          </a:solidFill>
                                          <a:latin typeface="Cambria Math" panose="02040503050406030204" pitchFamily="18" charset="0"/>
                                          <a:ea typeface="Cambria Math" panose="02040503050406030204" pitchFamily="18" charset="0"/>
                                        </a:rPr>
                                        <m:t>𝑖</m:t>
                                      </m:r>
                                      <m:r>
                                        <a:rPr lang="en-US" i="1">
                                          <a:solidFill>
                                            <a:schemeClr val="tx1">
                                              <a:lumMod val="75000"/>
                                              <a:lumOff val="25000"/>
                                            </a:schemeClr>
                                          </a:solidFill>
                                          <a:latin typeface="Cambria Math" panose="02040503050406030204" pitchFamily="18" charset="0"/>
                                          <a:ea typeface="Cambria Math" panose="02040503050406030204" pitchFamily="18" charset="0"/>
                                        </a:rPr>
                                        <m:t>𝜔</m:t>
                                      </m:r>
                                      <m:r>
                                        <a:rPr lang="en-US" i="1">
                                          <a:solidFill>
                                            <a:schemeClr val="tx1">
                                              <a:lumMod val="75000"/>
                                              <a:lumOff val="25000"/>
                                            </a:schemeClr>
                                          </a:solidFill>
                                          <a:latin typeface="Cambria Math" panose="02040503050406030204" pitchFamily="18" charset="0"/>
                                          <a:ea typeface="Cambria Math" panose="02040503050406030204" pitchFamily="18" charset="0"/>
                                        </a:rPr>
                                        <m:t>𝑡</m:t>
                                      </m:r>
                                    </m:sup>
                                  </m:sSup>
                                </m:e>
                              </m:d>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a:solidFill>
                                        <a:schemeClr val="tx1">
                                          <a:lumMod val="75000"/>
                                          <a:lumOff val="25000"/>
                                        </a:schemeClr>
                                      </a:solidFill>
                                      <a:latin typeface="Cambria Math" panose="02040503050406030204" pitchFamily="18" charset="0"/>
                                      <a:ea typeface="Cambria Math" panose="02040503050406030204" pitchFamily="18" charset="0"/>
                                    </a:rPr>
                                    <m:t>𝛽</m:t>
                                  </m:r>
                                </m:e>
                              </m:d>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sup>
                      </m:sSup>
                      <m:sSup>
                        <m:sSup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sSupPr>
                        <m:e>
                          <m:d>
                            <m:dPr>
                              <m:begChr m:val="|"/>
                              <m:endChr m:val="|"/>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a:solidFill>
                                    <a:schemeClr val="tx1">
                                      <a:lumMod val="75000"/>
                                      <a:lumOff val="25000"/>
                                    </a:schemeClr>
                                  </a:solidFill>
                                  <a:latin typeface="Cambria Math" panose="02040503050406030204" pitchFamily="18" charset="0"/>
                                  <a:ea typeface="Cambria Math" panose="02040503050406030204" pitchFamily="18" charset="0"/>
                                </a:rPr>
                                <m:t>𝛽</m:t>
                              </m:r>
                            </m:e>
                          </m:d>
                        </m:e>
                        <m:sup>
                          <m:r>
                            <a:rPr lang="en-US" i="1">
                              <a:solidFill>
                                <a:schemeClr val="tx1">
                                  <a:lumMod val="75000"/>
                                  <a:lumOff val="25000"/>
                                </a:schemeClr>
                              </a:solidFill>
                              <a:latin typeface="Cambria Math" panose="02040503050406030204" pitchFamily="18" charset="0"/>
                              <a:ea typeface="Cambria Math" panose="02040503050406030204" pitchFamily="18" charset="0"/>
                            </a:rPr>
                            <m:t>2</m:t>
                          </m:r>
                        </m:sup>
                      </m:sSup>
                    </m:oMath>
                  </m:oMathPara>
                </a14:m>
                <a:endParaRPr lang="en-US" dirty="0">
                  <a:solidFill>
                    <a:schemeClr val="tx1">
                      <a:lumMod val="75000"/>
                      <a:lumOff val="25000"/>
                    </a:schemeClr>
                  </a:solidFill>
                </a:endParaRPr>
              </a:p>
            </p:txBody>
          </p:sp>
        </mc:Choice>
        <mc:Fallback xmlns="">
          <p:sp>
            <p:nvSpPr>
              <p:cNvPr id="21" name="TextBox 20">
                <a:extLst>
                  <a:ext uri="{FF2B5EF4-FFF2-40B4-BE49-F238E27FC236}">
                    <a16:creationId xmlns:a16="http://schemas.microsoft.com/office/drawing/2014/main" id="{02D167CF-4CB8-4C2A-A738-9392CB9BF008}"/>
                  </a:ext>
                </a:extLst>
              </p:cNvPr>
              <p:cNvSpPr txBox="1">
                <a:spLocks noRot="1" noChangeAspect="1" noMove="1" noResize="1" noEditPoints="1" noAdjustHandles="1" noChangeArrowheads="1" noChangeShapeType="1" noTextEdit="1"/>
              </p:cNvSpPr>
              <p:nvPr/>
            </p:nvSpPr>
            <p:spPr>
              <a:xfrm>
                <a:off x="4576147" y="4001439"/>
                <a:ext cx="3391441" cy="367345"/>
              </a:xfrm>
              <a:prstGeom prst="rect">
                <a:avLst/>
              </a:prstGeom>
              <a:blipFill>
                <a:blip r:embed="rId7"/>
                <a:stretch>
                  <a:fillRect l="-1259" r="-360" b="-21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8BEECC0-2C90-46C1-9B9D-CC86DD2F6A9C}"/>
                  </a:ext>
                </a:extLst>
              </p:cNvPr>
              <p:cNvSpPr txBox="1"/>
              <p:nvPr/>
            </p:nvSpPr>
            <p:spPr>
              <a:xfrm>
                <a:off x="4420959" y="5639100"/>
                <a:ext cx="11513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lumMod val="75000"/>
                                  <a:lumOff val="25000"/>
                                </a:schemeClr>
                              </a:solidFill>
                              <a:latin typeface="Cambria Math" panose="02040503050406030204" pitchFamily="18" charset="0"/>
                            </a:rPr>
                          </m:ctrlPr>
                        </m:sSubPr>
                        <m:e>
                          <m:d>
                            <m:dPr>
                              <m:begChr m:val="|"/>
                              <m:endChr m:val="|"/>
                              <m:ctrlPr>
                                <a:rPr lang="en-US" b="0" i="1" smtClean="0">
                                  <a:solidFill>
                                    <a:schemeClr val="tx1">
                                      <a:lumMod val="75000"/>
                                      <a:lumOff val="25000"/>
                                    </a:schemeClr>
                                  </a:solidFill>
                                  <a:latin typeface="Cambria Math" panose="02040503050406030204" pitchFamily="18" charset="0"/>
                                </a:rPr>
                              </m:ctrlPr>
                            </m:dPr>
                            <m:e>
                              <m:r>
                                <a:rPr lang="en-US" i="1">
                                  <a:solidFill>
                                    <a:schemeClr val="tx1">
                                      <a:lumMod val="75000"/>
                                      <a:lumOff val="25000"/>
                                    </a:schemeClr>
                                  </a:solidFill>
                                  <a:latin typeface="Cambria Math" panose="02040503050406030204" pitchFamily="18" charset="0"/>
                                  <a:ea typeface="Cambria Math" panose="02040503050406030204" pitchFamily="18" charset="0"/>
                                </a:rPr>
                                <m:t>𝛽</m:t>
                              </m:r>
                            </m:e>
                          </m:d>
                        </m:e>
                        <m:sub>
                          <m:r>
                            <a:rPr lang="en-US" b="0" i="1" smtClean="0">
                              <a:solidFill>
                                <a:schemeClr val="tx1">
                                  <a:lumMod val="75000"/>
                                  <a:lumOff val="25000"/>
                                </a:schemeClr>
                              </a:solidFill>
                              <a:latin typeface="Cambria Math" panose="02040503050406030204" pitchFamily="18" charset="0"/>
                            </a:rPr>
                            <m:t>𝑚𝑎𝑥</m:t>
                          </m:r>
                        </m:sub>
                      </m:sSub>
                      <m:r>
                        <a:rPr lang="en-US" b="0" i="1" smtClean="0">
                          <a:solidFill>
                            <a:schemeClr val="tx1">
                              <a:lumMod val="75000"/>
                              <a:lumOff val="25000"/>
                            </a:schemeClr>
                          </a:solidFill>
                          <a:latin typeface="Cambria Math" panose="02040503050406030204" pitchFamily="18" charset="0"/>
                        </a:rPr>
                        <m:t>=</m:t>
                      </m:r>
                      <m:r>
                        <a:rPr lang="en-US" i="1" smtClean="0">
                          <a:solidFill>
                            <a:schemeClr val="tx1">
                              <a:lumMod val="75000"/>
                              <a:lumOff val="25000"/>
                            </a:schemeClr>
                          </a:solidFill>
                          <a:latin typeface="Cambria Math" panose="02040503050406030204" pitchFamily="18" charset="0"/>
                        </a:rPr>
                        <m:t>1</m:t>
                      </m:r>
                    </m:oMath>
                  </m:oMathPara>
                </a14:m>
                <a:endParaRPr lang="en-US" dirty="0">
                  <a:solidFill>
                    <a:schemeClr val="tx1">
                      <a:lumMod val="75000"/>
                      <a:lumOff val="25000"/>
                    </a:schemeClr>
                  </a:solidFill>
                </a:endParaRPr>
              </a:p>
            </p:txBody>
          </p:sp>
        </mc:Choice>
        <mc:Fallback xmlns="">
          <p:sp>
            <p:nvSpPr>
              <p:cNvPr id="32" name="TextBox 31">
                <a:extLst>
                  <a:ext uri="{FF2B5EF4-FFF2-40B4-BE49-F238E27FC236}">
                    <a16:creationId xmlns:a16="http://schemas.microsoft.com/office/drawing/2014/main" id="{78BEECC0-2C90-46C1-9B9D-CC86DD2F6A9C}"/>
                  </a:ext>
                </a:extLst>
              </p:cNvPr>
              <p:cNvSpPr txBox="1">
                <a:spLocks noRot="1" noChangeAspect="1" noMove="1" noResize="1" noEditPoints="1" noAdjustHandles="1" noChangeArrowheads="1" noChangeShapeType="1" noTextEdit="1"/>
              </p:cNvSpPr>
              <p:nvPr/>
            </p:nvSpPr>
            <p:spPr>
              <a:xfrm>
                <a:off x="4420959" y="5639100"/>
                <a:ext cx="1151341" cy="276999"/>
              </a:xfrm>
              <a:prstGeom prst="rect">
                <a:avLst/>
              </a:prstGeom>
              <a:blipFill>
                <a:blip r:embed="rId8"/>
                <a:stretch>
                  <a:fillRect l="-529" t="-2222" r="-476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D2462-118F-4194-8DED-203439440628}"/>
                  </a:ext>
                </a:extLst>
              </p:cNvPr>
              <p:cNvSpPr txBox="1"/>
              <p:nvPr/>
            </p:nvSpPr>
            <p:spPr>
              <a:xfrm>
                <a:off x="6235087" y="5471298"/>
                <a:ext cx="1705532" cy="612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𝑀</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rPr>
                          </m:ctrlPr>
                        </m:fPr>
                        <m:num>
                          <m:sSup>
                            <m:sSupPr>
                              <m:ctrlPr>
                                <a:rPr lang="en-US" i="1">
                                  <a:solidFill>
                                    <a:schemeClr val="tx1">
                                      <a:lumMod val="75000"/>
                                      <a:lumOff val="25000"/>
                                    </a:schemeClr>
                                  </a:solidFill>
                                  <a:latin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ea typeface="Cambria Math" panose="02040503050406030204" pitchFamily="18" charset="0"/>
                                </a:rPr>
                                <m:t>𝜋</m:t>
                              </m:r>
                            </m:e>
                            <m:sup>
                              <m:r>
                                <a:rPr lang="en-US" i="1">
                                  <a:solidFill>
                                    <a:schemeClr val="tx1">
                                      <a:lumMod val="75000"/>
                                      <a:lumOff val="25000"/>
                                    </a:schemeClr>
                                  </a:solidFill>
                                  <a:latin typeface="Cambria Math" panose="02040503050406030204" pitchFamily="18" charset="0"/>
                                </a:rPr>
                                <m:t>2</m:t>
                              </m:r>
                            </m:sup>
                          </m:sSup>
                          <m:r>
                            <a:rPr lang="el-GR" i="1">
                              <a:solidFill>
                                <a:schemeClr val="tx1">
                                  <a:lumMod val="75000"/>
                                  <a:lumOff val="25000"/>
                                </a:schemeClr>
                              </a:solidFill>
                              <a:latin typeface="Cambria Math" panose="02040503050406030204" pitchFamily="18" charset="0"/>
                              <a:ea typeface="Cambria Math" panose="02040503050406030204" pitchFamily="18" charset="0"/>
                            </a:rPr>
                            <m:t>ℏ</m:t>
                          </m:r>
                          <m:sSup>
                            <m:sSupPr>
                              <m:ctrlPr>
                                <a:rPr lang="el-GR"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l-GR" i="1" smtClean="0">
                                  <a:solidFill>
                                    <a:schemeClr val="tx1">
                                      <a:lumMod val="75000"/>
                                      <a:lumOff val="25000"/>
                                    </a:schemeClr>
                                  </a:solidFill>
                                  <a:latin typeface="Cambria Math" panose="02040503050406030204" pitchFamily="18" charset="0"/>
                                  <a:ea typeface="Cambria Math" panose="02040503050406030204" pitchFamily="18" charset="0"/>
                                </a:rPr>
                                <m:t>𝜔</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num>
                        <m:den>
                          <m:sSubSup>
                            <m:sSubSupPr>
                              <m:ctrlPr>
                                <a:rPr lang="en-US" i="1" smtClean="0">
                                  <a:solidFill>
                                    <a:schemeClr val="tx1">
                                      <a:lumMod val="75000"/>
                                      <a:lumOff val="25000"/>
                                    </a:schemeClr>
                                  </a:solidFill>
                                  <a:latin typeface="Cambria Math" panose="02040503050406030204" pitchFamily="18" charset="0"/>
                                </a:rPr>
                              </m:ctrlPr>
                            </m:sSubSupPr>
                            <m:e>
                              <m:r>
                                <a:rPr lang="en-US" b="0" i="1" smtClean="0">
                                  <a:solidFill>
                                    <a:schemeClr val="tx1">
                                      <a:lumMod val="75000"/>
                                      <a:lumOff val="25000"/>
                                    </a:schemeClr>
                                  </a:solidFill>
                                  <a:latin typeface="Cambria Math" panose="02040503050406030204" pitchFamily="18" charset="0"/>
                                </a:rPr>
                                <m:t>𝑣</m:t>
                              </m:r>
                            </m:e>
                            <m:sub>
                              <m:r>
                                <a:rPr lang="en-US" b="0" i="1" smtClean="0">
                                  <a:solidFill>
                                    <a:schemeClr val="tx1">
                                      <a:lumMod val="75000"/>
                                      <a:lumOff val="25000"/>
                                    </a:schemeClr>
                                  </a:solidFill>
                                  <a:latin typeface="Cambria Math" panose="02040503050406030204" pitchFamily="18" charset="0"/>
                                </a:rPr>
                                <m:t>𝑠</m:t>
                              </m:r>
                            </m:sub>
                            <m:sup>
                              <m:r>
                                <a:rPr lang="en-US" b="0" i="1" smtClean="0">
                                  <a:solidFill>
                                    <a:schemeClr val="tx1">
                                      <a:lumMod val="75000"/>
                                      <a:lumOff val="25000"/>
                                    </a:schemeClr>
                                  </a:solidFill>
                                  <a:latin typeface="Cambria Math" panose="02040503050406030204" pitchFamily="18" charset="0"/>
                                </a:rPr>
                                <m:t>2</m:t>
                              </m:r>
                            </m:sup>
                          </m:sSubSup>
                          <m:r>
                            <a:rPr lang="en-US" i="1">
                              <a:solidFill>
                                <a:schemeClr val="tx1">
                                  <a:lumMod val="75000"/>
                                  <a:lumOff val="25000"/>
                                </a:schemeClr>
                              </a:solidFill>
                              <a:latin typeface="Cambria Math" panose="02040503050406030204" pitchFamily="18" charset="0"/>
                              <a:ea typeface="Cambria Math" panose="02040503050406030204" pitchFamily="18" charset="0"/>
                            </a:rPr>
                            <m:t>𝜒</m:t>
                          </m:r>
                          <m:d>
                            <m:dPr>
                              <m:ctrlPr>
                                <a:rPr lang="en-US" i="1">
                                  <a:solidFill>
                                    <a:schemeClr val="tx1">
                                      <a:lumMod val="75000"/>
                                      <a:lumOff val="25000"/>
                                    </a:schemeClr>
                                  </a:solidFill>
                                  <a:latin typeface="Cambria Math" panose="02040503050406030204" pitchFamily="18" charset="0"/>
                                  <a:ea typeface="Cambria Math" panose="02040503050406030204" pitchFamily="18" charset="0"/>
                                </a:rPr>
                              </m:ctrlPr>
                            </m:dPr>
                            <m:e>
                              <m:r>
                                <a:rPr lang="en-US" i="1">
                                  <a:solidFill>
                                    <a:schemeClr val="tx1">
                                      <a:lumMod val="75000"/>
                                      <a:lumOff val="25000"/>
                                    </a:schemeClr>
                                  </a:solidFill>
                                  <a:latin typeface="Cambria Math" panose="02040503050406030204" pitchFamily="18" charset="0"/>
                                  <a:ea typeface="Cambria Math" panose="02040503050406030204" pitchFamily="18" charset="0"/>
                                </a:rPr>
                                <m:t>h</m:t>
                              </m:r>
                              <m:r>
                                <a:rPr lang="en-US" i="1">
                                  <a:solidFill>
                                    <a:schemeClr val="tx1">
                                      <a:lumMod val="75000"/>
                                      <a:lumOff val="25000"/>
                                    </a:schemeClr>
                                  </a:solidFill>
                                  <a:latin typeface="Cambria Math" panose="02040503050406030204" pitchFamily="18" charset="0"/>
                                  <a:ea typeface="Cambria Math" panose="02040503050406030204" pitchFamily="18" charset="0"/>
                                </a:rPr>
                                <m:t>,</m:t>
                              </m:r>
                              <m:r>
                                <a:rPr lang="en-US" i="1">
                                  <a:solidFill>
                                    <a:schemeClr val="tx1">
                                      <a:lumMod val="75000"/>
                                      <a:lumOff val="25000"/>
                                    </a:schemeClr>
                                  </a:solidFill>
                                  <a:latin typeface="Cambria Math" panose="02040503050406030204" pitchFamily="18" charset="0"/>
                                  <a:ea typeface="Cambria Math" panose="02040503050406030204" pitchFamily="18" charset="0"/>
                                </a:rPr>
                                <m:t>𝜔</m:t>
                              </m:r>
                              <m:r>
                                <a:rPr lang="en-US" i="1">
                                  <a:solidFill>
                                    <a:schemeClr val="tx1">
                                      <a:lumMod val="75000"/>
                                      <a:lumOff val="25000"/>
                                    </a:schemeClr>
                                  </a:solidFill>
                                  <a:latin typeface="Cambria Math" panose="02040503050406030204" pitchFamily="18" charset="0"/>
                                  <a:ea typeface="Cambria Math" panose="02040503050406030204" pitchFamily="18" charset="0"/>
                                </a:rPr>
                                <m:t>,</m:t>
                              </m:r>
                              <m:r>
                                <a:rPr lang="en-US" i="1">
                                  <a:solidFill>
                                    <a:schemeClr val="tx1">
                                      <a:lumMod val="75000"/>
                                      <a:lumOff val="25000"/>
                                    </a:schemeClr>
                                  </a:solidFill>
                                  <a:latin typeface="Cambria Math" panose="02040503050406030204" pitchFamily="18" charset="0"/>
                                  <a:ea typeface="Cambria Math" panose="02040503050406030204" pitchFamily="18" charset="0"/>
                                </a:rPr>
                                <m:t>𝑡</m:t>
                              </m:r>
                            </m:e>
                          </m:d>
                        </m:den>
                      </m:f>
                    </m:oMath>
                  </m:oMathPara>
                </a14:m>
                <a:endParaRPr lang="en-US" dirty="0">
                  <a:solidFill>
                    <a:schemeClr val="tx1">
                      <a:lumMod val="75000"/>
                      <a:lumOff val="25000"/>
                    </a:schemeClr>
                  </a:solidFill>
                </a:endParaRPr>
              </a:p>
            </p:txBody>
          </p:sp>
        </mc:Choice>
        <mc:Fallback xmlns="">
          <p:sp>
            <p:nvSpPr>
              <p:cNvPr id="16" name="TextBox 15">
                <a:extLst>
                  <a:ext uri="{FF2B5EF4-FFF2-40B4-BE49-F238E27FC236}">
                    <a16:creationId xmlns:a16="http://schemas.microsoft.com/office/drawing/2014/main" id="{6EED2462-118F-4194-8DED-203439440628}"/>
                  </a:ext>
                </a:extLst>
              </p:cNvPr>
              <p:cNvSpPr txBox="1">
                <a:spLocks noRot="1" noChangeAspect="1" noMove="1" noResize="1" noEditPoints="1" noAdjustHandles="1" noChangeArrowheads="1" noChangeShapeType="1" noTextEdit="1"/>
              </p:cNvSpPr>
              <p:nvPr/>
            </p:nvSpPr>
            <p:spPr>
              <a:xfrm>
                <a:off x="6235087" y="5471298"/>
                <a:ext cx="1705532" cy="612604"/>
              </a:xfrm>
              <a:prstGeom prst="rect">
                <a:avLst/>
              </a:prstGeom>
              <a:blipFill>
                <a:blip r:embed="rId9"/>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0F014D-FB13-488B-A44D-F0960628F0EF}"/>
              </a:ext>
            </a:extLst>
          </p:cNvPr>
          <p:cNvSpPr txBox="1"/>
          <p:nvPr/>
        </p:nvSpPr>
        <p:spPr>
          <a:xfrm>
            <a:off x="6821370" y="2388333"/>
            <a:ext cx="532966" cy="276999"/>
          </a:xfrm>
          <a:prstGeom prst="rect">
            <a:avLst/>
          </a:prstGeom>
          <a:noFill/>
        </p:spPr>
        <p:txBody>
          <a:bodyPr wrap="none" rtlCol="0">
            <a:spAutoFit/>
          </a:bodyPr>
          <a:lstStyle/>
          <a:p>
            <a:r>
              <a:rPr lang="en-US" sz="1200" dirty="0">
                <a:solidFill>
                  <a:schemeClr val="bg1"/>
                </a:solidFill>
              </a:rPr>
              <a:t>NASA</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0773A79-DCC5-4B01-A97B-F7B02DDABBCC}"/>
                  </a:ext>
                </a:extLst>
              </p:cNvPr>
              <p:cNvSpPr txBox="1"/>
              <p:nvPr/>
            </p:nvSpPr>
            <p:spPr>
              <a:xfrm>
                <a:off x="8414040" y="3946226"/>
                <a:ext cx="168738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𝑃</m:t>
                          </m:r>
                        </m:e>
                        <m:sub>
                          <m:r>
                            <a:rPr lang="en-US" b="0" i="1" smtClean="0">
                              <a:solidFill>
                                <a:schemeClr val="tx1">
                                  <a:lumMod val="75000"/>
                                  <a:lumOff val="25000"/>
                                </a:schemeClr>
                              </a:solidFill>
                              <a:latin typeface="Cambria Math" panose="02040503050406030204" pitchFamily="18" charset="0"/>
                            </a:rPr>
                            <m:t>𝑚𝑎𝑥</m:t>
                          </m:r>
                        </m:sub>
                      </m:sSub>
                      <m:r>
                        <a:rPr lang="en-US" b="0" i="1" smtClean="0">
                          <a:solidFill>
                            <a:schemeClr val="tx1">
                              <a:lumMod val="75000"/>
                              <a:lumOff val="25000"/>
                            </a:schemeClr>
                          </a:solidFill>
                          <a:latin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rPr>
                          </m:ctrlPr>
                        </m:fPr>
                        <m:num>
                          <m:r>
                            <a:rPr lang="en-US" i="1" smtClean="0">
                              <a:solidFill>
                                <a:schemeClr val="tx1">
                                  <a:lumMod val="75000"/>
                                  <a:lumOff val="25000"/>
                                </a:schemeClr>
                              </a:solidFill>
                              <a:latin typeface="Cambria Math" panose="02040503050406030204" pitchFamily="18" charset="0"/>
                            </a:rPr>
                            <m:t>1</m:t>
                          </m:r>
                        </m:num>
                        <m:den>
                          <m:r>
                            <a:rPr lang="en-US" b="0" i="1" smtClean="0">
                              <a:solidFill>
                                <a:schemeClr val="tx1">
                                  <a:lumMod val="75000"/>
                                  <a:lumOff val="25000"/>
                                </a:schemeClr>
                              </a:solidFill>
                              <a:latin typeface="Cambria Math" panose="02040503050406030204" pitchFamily="18" charset="0"/>
                            </a:rPr>
                            <m:t>𝑒</m:t>
                          </m:r>
                        </m:den>
                      </m:f>
                      <m:r>
                        <a:rPr lang="en-US" b="0" i="1" smtClean="0">
                          <a:solidFill>
                            <a:schemeClr val="tx1">
                              <a:lumMod val="75000"/>
                              <a:lumOff val="25000"/>
                            </a:schemeClr>
                          </a:solidFill>
                          <a:latin typeface="Cambria Math" panose="02040503050406030204" pitchFamily="18" charset="0"/>
                        </a:rPr>
                        <m:t>≈0.36</m:t>
                      </m:r>
                    </m:oMath>
                  </m:oMathPara>
                </a14:m>
                <a:endParaRPr lang="en-US" dirty="0">
                  <a:solidFill>
                    <a:schemeClr val="tx1">
                      <a:lumMod val="75000"/>
                      <a:lumOff val="25000"/>
                    </a:schemeClr>
                  </a:solidFill>
                </a:endParaRPr>
              </a:p>
            </p:txBody>
          </p:sp>
        </mc:Choice>
        <mc:Fallback xmlns="">
          <p:sp>
            <p:nvSpPr>
              <p:cNvPr id="19" name="TextBox 18">
                <a:extLst>
                  <a:ext uri="{FF2B5EF4-FFF2-40B4-BE49-F238E27FC236}">
                    <a16:creationId xmlns:a16="http://schemas.microsoft.com/office/drawing/2014/main" id="{70773A79-DCC5-4B01-A97B-F7B02DDABBCC}"/>
                  </a:ext>
                </a:extLst>
              </p:cNvPr>
              <p:cNvSpPr txBox="1">
                <a:spLocks noRot="1" noChangeAspect="1" noMove="1" noResize="1" noEditPoints="1" noAdjustHandles="1" noChangeArrowheads="1" noChangeShapeType="1" noTextEdit="1"/>
              </p:cNvSpPr>
              <p:nvPr/>
            </p:nvSpPr>
            <p:spPr>
              <a:xfrm>
                <a:off x="8414040" y="3946226"/>
                <a:ext cx="1687385" cy="520399"/>
              </a:xfrm>
              <a:prstGeom prst="rect">
                <a:avLst/>
              </a:prstGeom>
              <a:blipFill>
                <a:blip r:embed="rId10"/>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FF2836A-3031-4448-91EF-CA6D22A850E6}"/>
              </a:ext>
            </a:extLst>
          </p:cNvPr>
          <p:cNvSpPr>
            <a:spLocks noGrp="1"/>
          </p:cNvSpPr>
          <p:nvPr>
            <p:ph type="sldNum" sz="quarter" idx="12"/>
          </p:nvPr>
        </p:nvSpPr>
        <p:spPr/>
        <p:txBody>
          <a:bodyPr/>
          <a:lstStyle/>
          <a:p>
            <a:fld id="{0067D5D4-6F2E-49F1-95CA-E92BF4E0B552}" type="slidenum">
              <a:rPr lang="en-US" smtClean="0"/>
              <a:t>23</a:t>
            </a:fld>
            <a:endParaRPr lang="en-US"/>
          </a:p>
        </p:txBody>
      </p:sp>
      <p:sp>
        <p:nvSpPr>
          <p:cNvPr id="5" name="TextBox 4">
            <a:extLst>
              <a:ext uri="{FF2B5EF4-FFF2-40B4-BE49-F238E27FC236}">
                <a16:creationId xmlns:a16="http://schemas.microsoft.com/office/drawing/2014/main" id="{FB1A1767-D765-6DC9-4B8E-3E6337D3F475}"/>
              </a:ext>
            </a:extLst>
          </p:cNvPr>
          <p:cNvSpPr txBox="1"/>
          <p:nvPr/>
        </p:nvSpPr>
        <p:spPr>
          <a:xfrm>
            <a:off x="126681" y="6387213"/>
            <a:ext cx="12766833" cy="523220"/>
          </a:xfrm>
          <a:prstGeom prst="rect">
            <a:avLst/>
          </a:prstGeom>
          <a:noFill/>
        </p:spPr>
        <p:txBody>
          <a:bodyPr wrap="square">
            <a:spAutoFit/>
          </a:bodyPr>
          <a:lstStyle/>
          <a:p>
            <a:pPr marL="285750" indent="-285750">
              <a:buFont typeface="Wingdings" panose="05000000000000000000" pitchFamily="2" charset="2"/>
              <a:buChar char="q"/>
            </a:pPr>
            <a:r>
              <a:rPr lang="en-US" sz="1400" dirty="0">
                <a:solidFill>
                  <a:schemeClr val="accent6">
                    <a:lumMod val="50000"/>
                  </a:schemeClr>
                </a:solidFill>
                <a:latin typeface="+mj-lt"/>
              </a:rPr>
              <a:t>Tobar, Germain*, Sreenath K. Manikandan*, Thomas </a:t>
            </a:r>
            <a:r>
              <a:rPr lang="en-US" sz="1400" dirty="0" err="1">
                <a:solidFill>
                  <a:schemeClr val="accent6">
                    <a:lumMod val="50000"/>
                  </a:schemeClr>
                </a:solidFill>
                <a:latin typeface="+mj-lt"/>
              </a:rPr>
              <a:t>Beitel</a:t>
            </a:r>
            <a:r>
              <a:rPr lang="en-US" sz="1400" dirty="0">
                <a:solidFill>
                  <a:schemeClr val="accent6">
                    <a:lumMod val="50000"/>
                  </a:schemeClr>
                </a:solidFill>
                <a:latin typeface="+mj-lt"/>
              </a:rPr>
              <a:t>, and Igor </a:t>
            </a:r>
            <a:r>
              <a:rPr lang="en-US" sz="1400" dirty="0" err="1">
                <a:solidFill>
                  <a:schemeClr val="accent6">
                    <a:lumMod val="50000"/>
                  </a:schemeClr>
                </a:solidFill>
                <a:latin typeface="+mj-lt"/>
              </a:rPr>
              <a:t>Pikovski</a:t>
            </a:r>
            <a:r>
              <a:rPr lang="en-US" sz="1400" dirty="0">
                <a:solidFill>
                  <a:schemeClr val="accent6">
                    <a:lumMod val="50000"/>
                  </a:schemeClr>
                </a:solidFill>
                <a:latin typeface="+mj-lt"/>
              </a:rPr>
              <a:t>. "Detecting single gravitons with quantum sensing." </a:t>
            </a:r>
          </a:p>
          <a:p>
            <a:r>
              <a:rPr lang="en-US" sz="1400" dirty="0">
                <a:solidFill>
                  <a:schemeClr val="accent6">
                    <a:lumMod val="50000"/>
                  </a:schemeClr>
                </a:solidFill>
                <a:latin typeface="+mj-lt"/>
              </a:rPr>
              <a:t>Nature Communications 15, 7229 (2024)</a:t>
            </a:r>
          </a:p>
        </p:txBody>
      </p:sp>
    </p:spTree>
    <p:extLst>
      <p:ext uri="{BB962C8B-B14F-4D97-AF65-F5344CB8AC3E}">
        <p14:creationId xmlns:p14="http://schemas.microsoft.com/office/powerpoint/2010/main" val="3883796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2073964" y="288952"/>
            <a:ext cx="804407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We require continuous quantum sensing of energy levels of the Weber bar</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1D3C18-FB84-4700-AFE7-442FBA4A3C20}"/>
              </a:ext>
            </a:extLst>
          </p:cNvPr>
          <p:cNvSpPr txBox="1"/>
          <p:nvPr/>
        </p:nvSpPr>
        <p:spPr>
          <a:xfrm>
            <a:off x="7334162" y="2804742"/>
            <a:ext cx="532966" cy="276999"/>
          </a:xfrm>
          <a:prstGeom prst="rect">
            <a:avLst/>
          </a:prstGeom>
          <a:noFill/>
        </p:spPr>
        <p:txBody>
          <a:bodyPr wrap="none" rtlCol="0">
            <a:spAutoFit/>
          </a:bodyPr>
          <a:lstStyle/>
          <a:p>
            <a:r>
              <a:rPr lang="en-US" sz="1200" dirty="0">
                <a:solidFill>
                  <a:schemeClr val="bg1"/>
                </a:solidFill>
              </a:rPr>
              <a:t>NASA</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BFC70DD-2E0A-4D3A-A3D7-75C162E56592}"/>
                  </a:ext>
                </a:extLst>
              </p:cNvPr>
              <p:cNvSpPr txBox="1"/>
              <p:nvPr/>
            </p:nvSpPr>
            <p:spPr>
              <a:xfrm>
                <a:off x="4919189" y="3507617"/>
                <a:ext cx="2882199" cy="372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𝑟</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𝑁</m:t>
                              </m:r>
                            </m:e>
                          </m:acc>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e>
                      </m:d>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𝑚</m:t>
                              </m:r>
                            </m:sub>
                          </m:sSub>
                        </m:e>
                      </m:rad>
                      <m:r>
                        <a:rPr lang="en-US" sz="2000" b="0" i="1" smtClean="0">
                          <a:latin typeface="Cambria Math" panose="02040503050406030204" pitchFamily="18" charset="0"/>
                        </a:rPr>
                        <m:t> </m:t>
                      </m:r>
                      <m:r>
                        <a:rPr lang="en-US" sz="2000" b="0" i="1" smtClean="0">
                          <a:latin typeface="Cambria Math" panose="02040503050406030204" pitchFamily="18" charset="0"/>
                        </a:rPr>
                        <m:t>𝜁</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oMath>
                  </m:oMathPara>
                </a14:m>
                <a:endParaRPr lang="en-US" sz="2000" dirty="0"/>
              </a:p>
            </p:txBody>
          </p:sp>
        </mc:Choice>
        <mc:Fallback>
          <p:sp>
            <p:nvSpPr>
              <p:cNvPr id="3" name="TextBox 2">
                <a:extLst>
                  <a:ext uri="{FF2B5EF4-FFF2-40B4-BE49-F238E27FC236}">
                    <a16:creationId xmlns:a16="http://schemas.microsoft.com/office/drawing/2014/main" id="{0BFC70DD-2E0A-4D3A-A3D7-75C162E56592}"/>
                  </a:ext>
                </a:extLst>
              </p:cNvPr>
              <p:cNvSpPr txBox="1">
                <a:spLocks noRot="1" noChangeAspect="1" noMove="1" noResize="1" noEditPoints="1" noAdjustHandles="1" noChangeArrowheads="1" noChangeShapeType="1" noTextEdit="1"/>
              </p:cNvSpPr>
              <p:nvPr/>
            </p:nvSpPr>
            <p:spPr>
              <a:xfrm>
                <a:off x="4919189" y="3507617"/>
                <a:ext cx="2882199" cy="372731"/>
              </a:xfrm>
              <a:prstGeom prst="rect">
                <a:avLst/>
              </a:prstGeom>
              <a:blipFill>
                <a:blip r:embed="rId4"/>
                <a:stretch>
                  <a:fillRect l="-877" t="-6667" b="-23333"/>
                </a:stretch>
              </a:blipFill>
            </p:spPr>
            <p:txBody>
              <a:bodyPr/>
              <a:lstStyle/>
              <a:p>
                <a:r>
                  <a:rPr lang="en-SE">
                    <a:noFill/>
                  </a:rPr>
                  <a:t> </a:t>
                </a:r>
              </a:p>
            </p:txBody>
          </p:sp>
        </mc:Fallback>
      </mc:AlternateContent>
      <p:sp>
        <p:nvSpPr>
          <p:cNvPr id="24" name="Rectangle 23">
            <a:extLst>
              <a:ext uri="{FF2B5EF4-FFF2-40B4-BE49-F238E27FC236}">
                <a16:creationId xmlns:a16="http://schemas.microsoft.com/office/drawing/2014/main" id="{35B0FB45-D64F-4921-ACFC-6ECEF663705A}"/>
              </a:ext>
            </a:extLst>
          </p:cNvPr>
          <p:cNvSpPr/>
          <p:nvPr/>
        </p:nvSpPr>
        <p:spPr>
          <a:xfrm>
            <a:off x="3002773" y="3161588"/>
            <a:ext cx="6298727" cy="2680171"/>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77D575C-C0C3-4D9A-9B76-8083169895FC}"/>
              </a:ext>
            </a:extLst>
          </p:cNvPr>
          <p:cNvSpPr txBox="1"/>
          <p:nvPr/>
        </p:nvSpPr>
        <p:spPr>
          <a:xfrm>
            <a:off x="2863947" y="3161272"/>
            <a:ext cx="3318533" cy="400110"/>
          </a:xfrm>
          <a:prstGeom prst="rect">
            <a:avLst/>
          </a:prstGeom>
          <a:noFill/>
        </p:spPr>
        <p:txBody>
          <a:bodyPr wrap="square">
            <a:spAutoFit/>
          </a:bodyPr>
          <a:lstStyle/>
          <a:p>
            <a:pPr algn="ctr"/>
            <a:r>
              <a:rPr lang="en-US" sz="2000" dirty="0">
                <a:solidFill>
                  <a:srgbClr val="0070C0"/>
                </a:solidFill>
                <a:latin typeface="Times New Roman" panose="02020603050405020304" pitchFamily="18" charset="0"/>
                <a:cs typeface="Times New Roman" panose="02020603050405020304" pitchFamily="18" charset="0"/>
              </a:rPr>
              <a:t>Measurement model:</a:t>
            </a:r>
          </a:p>
        </p:txBody>
      </p:sp>
      <p:sp>
        <p:nvSpPr>
          <p:cNvPr id="5" name="Slide Number Placeholder 4">
            <a:extLst>
              <a:ext uri="{FF2B5EF4-FFF2-40B4-BE49-F238E27FC236}">
                <a16:creationId xmlns:a16="http://schemas.microsoft.com/office/drawing/2014/main" id="{969177FA-5DE1-47A7-BD20-0EE24B7C2875}"/>
              </a:ext>
            </a:extLst>
          </p:cNvPr>
          <p:cNvSpPr>
            <a:spLocks noGrp="1"/>
          </p:cNvSpPr>
          <p:nvPr>
            <p:ph type="sldNum" sz="quarter" idx="12"/>
          </p:nvPr>
        </p:nvSpPr>
        <p:spPr/>
        <p:txBody>
          <a:bodyPr/>
          <a:lstStyle/>
          <a:p>
            <a:fld id="{0067D5D4-6F2E-49F1-95CA-E92BF4E0B552}" type="slidenum">
              <a:rPr lang="en-US" smtClean="0"/>
              <a:t>24</a:t>
            </a:fld>
            <a:endParaRPr lang="en-US"/>
          </a:p>
        </p:txBody>
      </p:sp>
      <p:sp>
        <p:nvSpPr>
          <p:cNvPr id="44" name="TextBox 43">
            <a:extLst>
              <a:ext uri="{FF2B5EF4-FFF2-40B4-BE49-F238E27FC236}">
                <a16:creationId xmlns:a16="http://schemas.microsoft.com/office/drawing/2014/main" id="{64CB66B0-7B1E-4BDF-8A0E-863116AB6EF5}"/>
              </a:ext>
            </a:extLst>
          </p:cNvPr>
          <p:cNvSpPr txBox="1"/>
          <p:nvPr/>
        </p:nvSpPr>
        <p:spPr>
          <a:xfrm>
            <a:off x="0" y="5921606"/>
            <a:ext cx="11835163" cy="954107"/>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arXiv:2308.15440 (2023).</a:t>
            </a:r>
          </a:p>
          <a:p>
            <a:pPr marL="285750" indent="-285750">
              <a:buFont typeface="Wingdings" panose="05000000000000000000" pitchFamily="2" charset="2"/>
              <a:buChar char="q"/>
            </a:pPr>
            <a:r>
              <a:rPr lang="en-US" sz="1400" dirty="0">
                <a:latin typeface="+mj-lt"/>
              </a:rPr>
              <a:t>Lectures at Quantum Trajectories, ICTS, Jan 20</a:t>
            </a:r>
            <a:r>
              <a:rPr lang="en-US" sz="1400" baseline="30000" dirty="0">
                <a:latin typeface="+mj-lt"/>
              </a:rPr>
              <a:t>th</a:t>
            </a:r>
            <a:r>
              <a:rPr lang="en-US" sz="1400" dirty="0">
                <a:latin typeface="+mj-lt"/>
              </a:rPr>
              <a:t> – Feb 7</a:t>
            </a:r>
            <a:r>
              <a:rPr lang="en-US" sz="1400" baseline="30000" dirty="0">
                <a:latin typeface="+mj-lt"/>
              </a:rPr>
              <a:t>th</a:t>
            </a:r>
            <a:r>
              <a:rPr lang="en-US" sz="1400" dirty="0">
                <a:latin typeface="+mj-lt"/>
              </a:rPr>
              <a:t> 2025.</a:t>
            </a:r>
          </a:p>
          <a:p>
            <a:pPr marL="285750" indent="-285750">
              <a:buFont typeface="Wingdings" panose="05000000000000000000" pitchFamily="2" charset="2"/>
              <a:buChar char="q"/>
            </a:pPr>
            <a:r>
              <a:rPr lang="en-US" sz="1400" dirty="0">
                <a:latin typeface="+mj-lt"/>
              </a:rPr>
              <a:t>Andrew N. Jordan, and Irfan A. Siddiqi. Quantum Measurement: Theory and Practice. Cambridge University Press, 2024.</a:t>
            </a:r>
          </a:p>
          <a:p>
            <a:pPr marL="285750" indent="-285750">
              <a:buFont typeface="Wingdings" panose="05000000000000000000" pitchFamily="2" charset="2"/>
              <a:buChar char="q"/>
            </a:pPr>
            <a:r>
              <a:rPr lang="en-US" sz="1400" dirty="0">
                <a:latin typeface="+mj-lt"/>
              </a:rPr>
              <a:t>Wiseman HM, Milburn GJ. Quantum Measurement and Control. Cambridge University Press; 2009.</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1C5F3B9-3C73-4CD0-99B1-E38823A8FDA4}"/>
                  </a:ext>
                </a:extLst>
              </p:cNvPr>
              <p:cNvSpPr txBox="1"/>
              <p:nvPr/>
            </p:nvSpPr>
            <p:spPr>
              <a:xfrm flipH="1">
                <a:off x="3990716" y="3891069"/>
                <a:ext cx="4526860" cy="1007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𝑁</m:t>
                              </m:r>
                            </m:e>
                          </m:acc>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𝑟</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𝑚</m:t>
                                      </m:r>
                                    </m:sub>
                                  </m:sSub>
                                </m:num>
                                <m:den>
                                  <m:r>
                                    <a:rPr lang="en-US" sz="2000" b="0" i="1" smtClean="0">
                                      <a:latin typeface="Cambria Math" panose="02040503050406030204" pitchFamily="18" charset="0"/>
                                    </a:rPr>
                                    <m:t>𝑑𝑡</m:t>
                                  </m:r>
                                </m:den>
                              </m:f>
                            </m:e>
                          </m:d>
                        </m:e>
                        <m: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sup>
                      </m:sSup>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exp</m:t>
                          </m:r>
                        </m:fName>
                        <m:e>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𝑑𝑡</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𝑟</m:t>
                                          </m:r>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𝑁</m:t>
                                              </m:r>
                                            </m:e>
                                          </m:acc>
                                        </m:e>
                                      </m:d>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4</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𝑚</m:t>
                                      </m:r>
                                    </m:sub>
                                  </m:sSub>
                                </m:den>
                              </m:f>
                            </m:e>
                          </m:d>
                        </m:e>
                      </m:func>
                    </m:oMath>
                  </m:oMathPara>
                </a14:m>
                <a:endParaRPr lang="en-US" sz="2000" dirty="0"/>
              </a:p>
            </p:txBody>
          </p:sp>
        </mc:Choice>
        <mc:Fallback>
          <p:sp>
            <p:nvSpPr>
              <p:cNvPr id="6" name="TextBox 5">
                <a:extLst>
                  <a:ext uri="{FF2B5EF4-FFF2-40B4-BE49-F238E27FC236}">
                    <a16:creationId xmlns:a16="http://schemas.microsoft.com/office/drawing/2014/main" id="{51C5F3B9-3C73-4CD0-99B1-E38823A8FDA4}"/>
                  </a:ext>
                </a:extLst>
              </p:cNvPr>
              <p:cNvSpPr txBox="1">
                <a:spLocks noRot="1" noChangeAspect="1" noMove="1" noResize="1" noEditPoints="1" noAdjustHandles="1" noChangeArrowheads="1" noChangeShapeType="1" noTextEdit="1"/>
              </p:cNvSpPr>
              <p:nvPr/>
            </p:nvSpPr>
            <p:spPr>
              <a:xfrm flipH="1">
                <a:off x="3990716" y="3891069"/>
                <a:ext cx="4526860" cy="1007071"/>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2626DF6-209F-464C-8561-3B6D96E4A617}"/>
                  </a:ext>
                </a:extLst>
              </p:cNvPr>
              <p:cNvSpPr txBox="1"/>
              <p:nvPr/>
            </p:nvSpPr>
            <p:spPr>
              <a:xfrm>
                <a:off x="3002773" y="4909447"/>
                <a:ext cx="6344686" cy="9124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𝑑𝑡</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𝐷</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𝑑𝑡</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𝛽</m:t>
                                  </m:r>
                                </m:e>
                                <m:sup>
                                  <m:r>
                                    <a:rPr lang="en-US" sz="2000" b="0" i="1" smtClean="0">
                                      <a:latin typeface="Cambria Math" panose="02040503050406030204" pitchFamily="18" charset="0"/>
                                    </a:rPr>
                                    <m:t>′</m:t>
                                  </m:r>
                                </m:sup>
                              </m:s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𝑑𝑡</m:t>
                              </m:r>
                            </m:e>
                          </m:d>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𝑁</m:t>
                                  </m:r>
                                </m:e>
                              </m:acc>
                            </m:sub>
                          </m:sSub>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b="0" i="1" smtClean="0">
                              <a:latin typeface="Cambria Math" panose="02040503050406030204" pitchFamily="18" charset="0"/>
                            </a:rPr>
                            <m:t>𝜌</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𝑀</m:t>
                              </m:r>
                            </m:e>
                            <m:sub>
                              <m:r>
                                <a:rPr lang="en-US" sz="2000" b="0" i="1" smtClean="0">
                                  <a:latin typeface="Cambria Math" panose="02040503050406030204" pitchFamily="18" charset="0"/>
                                </a:rPr>
                                <m:t> </m:t>
                              </m:r>
                              <m:acc>
                                <m:accPr>
                                  <m:chr m:val="̂"/>
                                  <m:ctrlPr>
                                    <a:rPr lang="en-US" sz="2000" i="1">
                                      <a:latin typeface="Cambria Math" panose="02040503050406030204" pitchFamily="18" charset="0"/>
                                    </a:rPr>
                                  </m:ctrlPr>
                                </m:accPr>
                                <m:e>
                                  <m:r>
                                    <a:rPr lang="en-US" sz="2000" i="1">
                                      <a:latin typeface="Cambria Math" panose="02040503050406030204" pitchFamily="18" charset="0"/>
                                    </a:rPr>
                                    <m:t>𝑁</m:t>
                                  </m:r>
                                </m:e>
                              </m:acc>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b="0" i="1" smtClean="0">
                              <a:latin typeface="Cambria Math" panose="02040503050406030204" pitchFamily="18" charset="0"/>
                            </a:rPr>
                            <m:t>𝐷</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m:t>
                              </m:r>
                              <m:r>
                                <a:rPr lang="en-US" sz="2000" b="0" i="1" smtClean="0">
                                  <a:latin typeface="Cambria Math" panose="02040503050406030204" pitchFamily="18" charset="0"/>
                                </a:rPr>
                                <m:t>𝑑𝑡</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𝛽</m:t>
                                  </m:r>
                                </m:e>
                                <m:sup>
                                  <m:r>
                                    <a:rPr lang="en-US" sz="2000" b="0" i="1" smtClean="0">
                                      <a:latin typeface="Cambria Math" panose="02040503050406030204" pitchFamily="18" charset="0"/>
                                    </a:rPr>
                                    <m:t>′</m:t>
                                  </m:r>
                                </m:sup>
                              </m:s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e>
                          </m:d>
                        </m:num>
                        <m:den>
                          <m:r>
                            <a:rPr lang="en-US" sz="2000" b="0" i="1" smtClean="0">
                              <a:latin typeface="Cambria Math" panose="02040503050406030204" pitchFamily="18" charset="0"/>
                            </a:rPr>
                            <m:t>𝑡𝑟</m:t>
                          </m:r>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𝑁</m:t>
                                      </m:r>
                                    </m:e>
                                  </m:acc>
                                </m:sub>
                              </m:sSub>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i="1">
                                  <a:latin typeface="Cambria Math" panose="02040503050406030204" pitchFamily="18" charset="0"/>
                                </a:rPr>
                                <m:t>𝜌</m:t>
                              </m:r>
                              <m:d>
                                <m:dPr>
                                  <m:ctrlPr>
                                    <a:rPr lang="en-US" sz="2000" i="1">
                                      <a:latin typeface="Cambria Math" panose="02040503050406030204" pitchFamily="18" charset="0"/>
                                    </a:rPr>
                                  </m:ctrlPr>
                                </m:dPr>
                                <m:e>
                                  <m:r>
                                    <a:rPr lang="en-US" sz="2000" i="1">
                                      <a:latin typeface="Cambria Math" panose="02040503050406030204" pitchFamily="18" charset="0"/>
                                    </a:rPr>
                                    <m:t>𝑡</m:t>
                                  </m:r>
                                </m:e>
                              </m:d>
                              <m:sSubSup>
                                <m:sSubSupPr>
                                  <m:ctrlPr>
                                    <a:rPr lang="en-US" sz="2000" i="1">
                                      <a:latin typeface="Cambria Math" panose="02040503050406030204" pitchFamily="18" charset="0"/>
                                    </a:rPr>
                                  </m:ctrlPr>
                                </m:sSubSupPr>
                                <m:e>
                                  <m:r>
                                    <a:rPr lang="en-US" sz="2000" i="1">
                                      <a:latin typeface="Cambria Math" panose="02040503050406030204" pitchFamily="18" charset="0"/>
                                    </a:rPr>
                                    <m:t>𝑀</m:t>
                                  </m:r>
                                </m:e>
                                <m:sub>
                                  <m:r>
                                    <a:rPr lang="en-US" sz="2000" i="1">
                                      <a:latin typeface="Cambria Math" panose="02040503050406030204" pitchFamily="18" charset="0"/>
                                    </a:rPr>
                                    <m:t> </m:t>
                                  </m:r>
                                  <m:acc>
                                    <m:accPr>
                                      <m:chr m:val="̂"/>
                                      <m:ctrlPr>
                                        <a:rPr lang="en-US" sz="2000" i="1">
                                          <a:latin typeface="Cambria Math" panose="02040503050406030204" pitchFamily="18" charset="0"/>
                                        </a:rPr>
                                      </m:ctrlPr>
                                    </m:accPr>
                                    <m:e>
                                      <m:r>
                                        <a:rPr lang="en-US" sz="2000" i="1">
                                          <a:latin typeface="Cambria Math" panose="02040503050406030204" pitchFamily="18" charset="0"/>
                                        </a:rPr>
                                        <m:t>𝑁</m:t>
                                      </m:r>
                                    </m:e>
                                  </m:acc>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𝑟</m:t>
                                  </m:r>
                                </m:e>
                              </m:d>
                            </m:e>
                          </m:d>
                        </m:den>
                      </m:f>
                    </m:oMath>
                  </m:oMathPara>
                </a14:m>
                <a:endParaRPr lang="en-US" sz="2000" dirty="0"/>
              </a:p>
            </p:txBody>
          </p:sp>
        </mc:Choice>
        <mc:Fallback>
          <p:sp>
            <p:nvSpPr>
              <p:cNvPr id="10" name="TextBox 9">
                <a:extLst>
                  <a:ext uri="{FF2B5EF4-FFF2-40B4-BE49-F238E27FC236}">
                    <a16:creationId xmlns:a16="http://schemas.microsoft.com/office/drawing/2014/main" id="{A2626DF6-209F-464C-8561-3B6D96E4A617}"/>
                  </a:ext>
                </a:extLst>
              </p:cNvPr>
              <p:cNvSpPr txBox="1">
                <a:spLocks noRot="1" noChangeAspect="1" noMove="1" noResize="1" noEditPoints="1" noAdjustHandles="1" noChangeArrowheads="1" noChangeShapeType="1" noTextEdit="1"/>
              </p:cNvSpPr>
              <p:nvPr/>
            </p:nvSpPr>
            <p:spPr>
              <a:xfrm>
                <a:off x="3002773" y="4909447"/>
                <a:ext cx="6344686" cy="912429"/>
              </a:xfrm>
              <a:prstGeom prst="rect">
                <a:avLst/>
              </a:prstGeom>
              <a:blipFill>
                <a:blip r:embed="rId6"/>
                <a:stretch>
                  <a:fillRect b="-9589"/>
                </a:stretch>
              </a:blipFill>
            </p:spPr>
            <p:txBody>
              <a:bodyPr/>
              <a:lstStyle/>
              <a:p>
                <a:r>
                  <a:rPr lang="en-SE">
                    <a:noFill/>
                  </a:rPr>
                  <a:t> </a:t>
                </a:r>
              </a:p>
            </p:txBody>
          </p:sp>
        </mc:Fallback>
      </mc:AlternateContent>
      <p:pic>
        <p:nvPicPr>
          <p:cNvPr id="13" name="Picture 12">
            <a:extLst>
              <a:ext uri="{FF2B5EF4-FFF2-40B4-BE49-F238E27FC236}">
                <a16:creationId xmlns:a16="http://schemas.microsoft.com/office/drawing/2014/main" id="{CD87B6CB-4DC7-CE59-D279-6A1D9EF7499A}"/>
              </a:ext>
            </a:extLst>
          </p:cNvPr>
          <p:cNvPicPr>
            <a:picLocks noChangeAspect="1"/>
          </p:cNvPicPr>
          <p:nvPr/>
        </p:nvPicPr>
        <p:blipFill>
          <a:blip r:embed="rId7"/>
          <a:stretch>
            <a:fillRect/>
          </a:stretch>
        </p:blipFill>
        <p:spPr>
          <a:xfrm>
            <a:off x="2209799" y="1587281"/>
            <a:ext cx="7772400" cy="1246303"/>
          </a:xfrm>
          <a:prstGeom prst="rect">
            <a:avLst/>
          </a:prstGeom>
        </p:spPr>
      </p:pic>
    </p:spTree>
    <p:extLst>
      <p:ext uri="{BB962C8B-B14F-4D97-AF65-F5344CB8AC3E}">
        <p14:creationId xmlns:p14="http://schemas.microsoft.com/office/powerpoint/2010/main" val="1728539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295562" y="83491"/>
            <a:ext cx="9975817"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Time-continuous and weak number-resolving quantum measurements of a Weber bar</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66985D-06B4-4EF9-A61A-195CD8397066}"/>
              </a:ext>
            </a:extLst>
          </p:cNvPr>
          <p:cNvPicPr>
            <a:picLocks noChangeAspect="1"/>
          </p:cNvPicPr>
          <p:nvPr/>
        </p:nvPicPr>
        <p:blipFill>
          <a:blip r:embed="rId4"/>
          <a:stretch>
            <a:fillRect/>
          </a:stretch>
        </p:blipFill>
        <p:spPr>
          <a:xfrm>
            <a:off x="495300" y="1120280"/>
            <a:ext cx="11201400" cy="3584591"/>
          </a:xfrm>
          <a:prstGeom prst="rect">
            <a:avLst/>
          </a:prstGeom>
        </p:spPr>
      </p:pic>
      <p:sp>
        <p:nvSpPr>
          <p:cNvPr id="10" name="TextBox 9">
            <a:extLst>
              <a:ext uri="{FF2B5EF4-FFF2-40B4-BE49-F238E27FC236}">
                <a16:creationId xmlns:a16="http://schemas.microsoft.com/office/drawing/2014/main" id="{3C8C9CAC-3A07-4B26-9DF7-3DF9BAABB680}"/>
              </a:ext>
            </a:extLst>
          </p:cNvPr>
          <p:cNvSpPr txBox="1"/>
          <p:nvPr/>
        </p:nvSpPr>
        <p:spPr>
          <a:xfrm>
            <a:off x="2754021" y="5013655"/>
            <a:ext cx="6868501" cy="1015663"/>
          </a:xfrm>
          <a:prstGeom prst="rect">
            <a:avLst/>
          </a:prstGeom>
          <a:noFill/>
        </p:spPr>
        <p:txBody>
          <a:bodyPr wrap="square">
            <a:spAutoFit/>
          </a:bodyPr>
          <a:lstStyle/>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Time-continuous energy measurement, outcomes r</a:t>
            </a:r>
          </a:p>
          <a:p>
            <a:pPr marL="285750" indent="-285750">
              <a:buFont typeface="Wingdings" panose="05000000000000000000" pitchFamily="2" charset="2"/>
              <a:buChar char="q"/>
            </a:pPr>
            <a:r>
              <a:rPr lang="en-US" sz="2000" dirty="0" err="1">
                <a:latin typeface="Times New Roman" panose="02020603050405020304" pitchFamily="18" charset="0"/>
                <a:cs typeface="Times New Roman" panose="02020603050405020304" pitchFamily="18" charset="0"/>
              </a:rPr>
              <a:t>Fock</a:t>
            </a:r>
            <a:r>
              <a:rPr lang="en-US" sz="2000" dirty="0">
                <a:latin typeface="Times New Roman" panose="02020603050405020304" pitchFamily="18" charset="0"/>
                <a:cs typeface="Times New Roman" panose="02020603050405020304" pitchFamily="18" charset="0"/>
              </a:rPr>
              <a:t> state probabilities </a:t>
            </a:r>
          </a:p>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Blue dashed: re-cooling to ground state Pink: GW incidence</a:t>
            </a:r>
          </a:p>
        </p:txBody>
      </p:sp>
      <p:sp>
        <p:nvSpPr>
          <p:cNvPr id="11" name="Rectangle 10">
            <a:extLst>
              <a:ext uri="{FF2B5EF4-FFF2-40B4-BE49-F238E27FC236}">
                <a16:creationId xmlns:a16="http://schemas.microsoft.com/office/drawing/2014/main" id="{7EEC3C7D-C181-4397-885D-C271D78F25F0}"/>
              </a:ext>
            </a:extLst>
          </p:cNvPr>
          <p:cNvSpPr/>
          <p:nvPr/>
        </p:nvSpPr>
        <p:spPr>
          <a:xfrm>
            <a:off x="2754022" y="5013655"/>
            <a:ext cx="6546100" cy="1047680"/>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D59D9E3-79BD-47AA-A2C5-A3796CFF3013}"/>
              </a:ext>
            </a:extLst>
          </p:cNvPr>
          <p:cNvSpPr>
            <a:spLocks noGrp="1"/>
          </p:cNvSpPr>
          <p:nvPr>
            <p:ph type="sldNum" sz="quarter" idx="12"/>
          </p:nvPr>
        </p:nvSpPr>
        <p:spPr/>
        <p:txBody>
          <a:bodyPr/>
          <a:lstStyle/>
          <a:p>
            <a:fld id="{0067D5D4-6F2E-49F1-95CA-E92BF4E0B552}" type="slidenum">
              <a:rPr lang="en-US" smtClean="0"/>
              <a:t>25</a:t>
            </a:fld>
            <a:endParaRPr lang="en-US"/>
          </a:p>
        </p:txBody>
      </p:sp>
      <p:sp>
        <p:nvSpPr>
          <p:cNvPr id="21" name="TextBox 20">
            <a:extLst>
              <a:ext uri="{FF2B5EF4-FFF2-40B4-BE49-F238E27FC236}">
                <a16:creationId xmlns:a16="http://schemas.microsoft.com/office/drawing/2014/main" id="{91B53856-34DD-4A39-A875-6B3FC86CAF35}"/>
              </a:ext>
            </a:extLst>
          </p:cNvPr>
          <p:cNvSpPr txBox="1"/>
          <p:nvPr/>
        </p:nvSpPr>
        <p:spPr>
          <a:xfrm>
            <a:off x="-8406" y="6279364"/>
            <a:ext cx="11835163" cy="738664"/>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r>
              <a:rPr lang="en-US" sz="1400" dirty="0">
                <a:solidFill>
                  <a:schemeClr val="accent6">
                    <a:lumMod val="50000"/>
                  </a:schemeClr>
                </a:solidFill>
                <a:latin typeface="+mj-lt"/>
              </a:rPr>
              <a:t>Nature Communications 15, 7229 (2024)</a:t>
            </a:r>
          </a:p>
          <a:p>
            <a:pPr marL="285750" indent="-285750">
              <a:buFont typeface="Wingdings" panose="05000000000000000000" pitchFamily="2" charset="2"/>
              <a:buChar char="q"/>
            </a:pPr>
            <a:endParaRPr lang="en-US" sz="1400" dirty="0">
              <a:latin typeface="+mj-lt"/>
            </a:endParaRPr>
          </a:p>
        </p:txBody>
      </p:sp>
      <p:sp>
        <p:nvSpPr>
          <p:cNvPr id="3" name="Rectangle 2">
            <a:extLst>
              <a:ext uri="{FF2B5EF4-FFF2-40B4-BE49-F238E27FC236}">
                <a16:creationId xmlns:a16="http://schemas.microsoft.com/office/drawing/2014/main" id="{C7A23632-B99B-6FE9-E99E-FF56887732F3}"/>
              </a:ext>
            </a:extLst>
          </p:cNvPr>
          <p:cNvSpPr/>
          <p:nvPr/>
        </p:nvSpPr>
        <p:spPr>
          <a:xfrm>
            <a:off x="6096000" y="1045406"/>
            <a:ext cx="5875132" cy="37403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9" name="Picture 2">
            <a:extLst>
              <a:ext uri="{FF2B5EF4-FFF2-40B4-BE49-F238E27FC236}">
                <a16:creationId xmlns:a16="http://schemas.microsoft.com/office/drawing/2014/main" id="{B18E5537-A0F9-46A5-A382-DFD16718E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969" y="2400780"/>
            <a:ext cx="2461724" cy="95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53B3478B-CE87-477F-815E-CF8BC95BED39}"/>
              </a:ext>
            </a:extLst>
          </p:cNvPr>
          <p:cNvSpPr txBox="1"/>
          <p:nvPr/>
        </p:nvSpPr>
        <p:spPr>
          <a:xfrm>
            <a:off x="6548615" y="3369746"/>
            <a:ext cx="2799185" cy="215445"/>
          </a:xfrm>
          <a:prstGeom prst="rect">
            <a:avLst/>
          </a:prstGeom>
          <a:noFill/>
        </p:spPr>
        <p:txBody>
          <a:bodyPr wrap="square">
            <a:spAutoFit/>
          </a:bodyPr>
          <a:lstStyle/>
          <a:p>
            <a:pPr algn="ctr"/>
            <a:r>
              <a:rPr lang="en-US" sz="800" dirty="0">
                <a:solidFill>
                  <a:schemeClr val="tx1">
                    <a:lumMod val="50000"/>
                    <a:lumOff val="50000"/>
                  </a:schemeClr>
                </a:solidFill>
                <a:latin typeface="+mj-lt"/>
              </a:rPr>
              <a:t>Image ref: Andrew N Jordan, Nature </a:t>
            </a:r>
            <a:r>
              <a:rPr lang="en-US" sz="800" b="1" dirty="0">
                <a:solidFill>
                  <a:schemeClr val="tx1">
                    <a:lumMod val="50000"/>
                    <a:lumOff val="50000"/>
                  </a:schemeClr>
                </a:solidFill>
                <a:latin typeface="+mj-lt"/>
              </a:rPr>
              <a:t>502</a:t>
            </a:r>
            <a:r>
              <a:rPr lang="en-US" sz="800" dirty="0">
                <a:solidFill>
                  <a:schemeClr val="tx1">
                    <a:lumMod val="50000"/>
                    <a:lumOff val="50000"/>
                  </a:schemeClr>
                </a:solidFill>
                <a:latin typeface="+mj-lt"/>
              </a:rPr>
              <a:t>, 177 (2013) </a:t>
            </a:r>
          </a:p>
        </p:txBody>
      </p:sp>
      <p:sp>
        <p:nvSpPr>
          <p:cNvPr id="24" name="Arc 23">
            <a:extLst>
              <a:ext uri="{FF2B5EF4-FFF2-40B4-BE49-F238E27FC236}">
                <a16:creationId xmlns:a16="http://schemas.microsoft.com/office/drawing/2014/main" id="{2F37384E-3F46-484C-9AAE-35D209B680FD}"/>
              </a:ext>
            </a:extLst>
          </p:cNvPr>
          <p:cNvSpPr/>
          <p:nvPr/>
        </p:nvSpPr>
        <p:spPr>
          <a:xfrm rot="5400000">
            <a:off x="9891909" y="2154575"/>
            <a:ext cx="1035976" cy="725233"/>
          </a:xfrm>
          <a:prstGeom prst="arc">
            <a:avLst>
              <a:gd name="adj1" fmla="val 16448740"/>
              <a:gd name="adj2" fmla="val 5162152"/>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31FB6CD-C7FC-4300-A6CD-E35FD004ED63}"/>
              </a:ext>
            </a:extLst>
          </p:cNvPr>
          <p:cNvCxnSpPr>
            <a:cxnSpLocks/>
          </p:cNvCxnSpPr>
          <p:nvPr/>
        </p:nvCxnSpPr>
        <p:spPr>
          <a:xfrm>
            <a:off x="10246611" y="2951203"/>
            <a:ext cx="326571"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9E1166-DC69-4252-B982-019D93F5E8FB}"/>
              </a:ext>
            </a:extLst>
          </p:cNvPr>
          <p:cNvCxnSpPr>
            <a:cxnSpLocks/>
          </p:cNvCxnSpPr>
          <p:nvPr/>
        </p:nvCxnSpPr>
        <p:spPr>
          <a:xfrm>
            <a:off x="10162636" y="2805024"/>
            <a:ext cx="503853"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276E13-989C-4F9D-B88E-93FEDF44EAB3}"/>
              </a:ext>
            </a:extLst>
          </p:cNvPr>
          <p:cNvCxnSpPr>
            <a:cxnSpLocks/>
          </p:cNvCxnSpPr>
          <p:nvPr/>
        </p:nvCxnSpPr>
        <p:spPr>
          <a:xfrm>
            <a:off x="10106650" y="2640184"/>
            <a:ext cx="609878"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3F053619-DBE2-4BDF-9F6B-88E276499A43}"/>
              </a:ext>
            </a:extLst>
          </p:cNvPr>
          <p:cNvSpPr/>
          <p:nvPr/>
        </p:nvSpPr>
        <p:spPr>
          <a:xfrm>
            <a:off x="9622522" y="2697569"/>
            <a:ext cx="214604" cy="214909"/>
          </a:xfrm>
          <a:prstGeom prst="rightArrow">
            <a:avLst/>
          </a:prstGeom>
          <a:solidFill>
            <a:schemeClr val="tx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71D777D-53EE-47F4-8D3C-73060C79BAB8}"/>
              </a:ext>
            </a:extLst>
          </p:cNvPr>
          <p:cNvSpPr txBox="1"/>
          <p:nvPr/>
        </p:nvSpPr>
        <p:spPr>
          <a:xfrm>
            <a:off x="10842945" y="2665848"/>
            <a:ext cx="327334" cy="369332"/>
          </a:xfrm>
          <a:prstGeom prst="rect">
            <a:avLst/>
          </a:prstGeom>
          <a:noFill/>
        </p:spPr>
        <p:txBody>
          <a:bodyPr wrap="none" rtlCol="0">
            <a:spAutoFit/>
          </a:bodyPr>
          <a:lstStyle/>
          <a:p>
            <a:r>
              <a:rPr lang="en-US" dirty="0"/>
              <a:t>D</a:t>
            </a:r>
          </a:p>
        </p:txBody>
      </p:sp>
      <p:sp>
        <p:nvSpPr>
          <p:cNvPr id="30" name="Arc 29">
            <a:extLst>
              <a:ext uri="{FF2B5EF4-FFF2-40B4-BE49-F238E27FC236}">
                <a16:creationId xmlns:a16="http://schemas.microsoft.com/office/drawing/2014/main" id="{528A35A9-F0BC-4D66-ACDF-0C92274549F8}"/>
              </a:ext>
            </a:extLst>
          </p:cNvPr>
          <p:cNvSpPr/>
          <p:nvPr/>
        </p:nvSpPr>
        <p:spPr>
          <a:xfrm>
            <a:off x="10608661" y="2846447"/>
            <a:ext cx="914400" cy="914400"/>
          </a:xfrm>
          <a:prstGeom prst="arc">
            <a:avLst>
              <a:gd name="adj1" fmla="val 16200000"/>
              <a:gd name="adj2" fmla="val 1914867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tar: 5 Points 4">
            <a:extLst>
              <a:ext uri="{FF2B5EF4-FFF2-40B4-BE49-F238E27FC236}">
                <a16:creationId xmlns:a16="http://schemas.microsoft.com/office/drawing/2014/main" id="{155E92EF-4B89-4D58-BD69-008A797F5A44}"/>
              </a:ext>
            </a:extLst>
          </p:cNvPr>
          <p:cNvSpPr/>
          <p:nvPr/>
        </p:nvSpPr>
        <p:spPr>
          <a:xfrm>
            <a:off x="10345857" y="2707603"/>
            <a:ext cx="156208" cy="168722"/>
          </a:xfrm>
          <a:prstGeom prst="star5">
            <a:avLst/>
          </a:prstGeom>
          <a:solidFill>
            <a:srgbClr val="FFFF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A619AA7-40A7-492D-B130-105ED13BC7ED}"/>
              </a:ext>
            </a:extLst>
          </p:cNvPr>
          <p:cNvSpPr/>
          <p:nvPr/>
        </p:nvSpPr>
        <p:spPr>
          <a:xfrm>
            <a:off x="6468781" y="1840781"/>
            <a:ext cx="5227919" cy="1920066"/>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047AF05-7B1F-4702-A55C-46BDDDE57E04}"/>
              </a:ext>
            </a:extLst>
          </p:cNvPr>
          <p:cNvSpPr txBox="1"/>
          <p:nvPr/>
        </p:nvSpPr>
        <p:spPr>
          <a:xfrm>
            <a:off x="7042743" y="1983264"/>
            <a:ext cx="4223899" cy="400110"/>
          </a:xfrm>
          <a:prstGeom prst="rect">
            <a:avLst/>
          </a:prstGeom>
          <a:noFill/>
        </p:spPr>
        <p:txBody>
          <a:bodyPr wrap="square">
            <a:spAutoFit/>
          </a:bodyPr>
          <a:lstStyle/>
          <a:p>
            <a:r>
              <a:rPr lang="en-US" sz="2000" dirty="0">
                <a:solidFill>
                  <a:srgbClr val="0070C0"/>
                </a:solidFill>
                <a:latin typeface="+mj-lt"/>
              </a:rPr>
              <a:t>Gradual collapse of the wavefunction</a:t>
            </a:r>
          </a:p>
        </p:txBody>
      </p:sp>
    </p:spTree>
    <p:extLst>
      <p:ext uri="{BB962C8B-B14F-4D97-AF65-F5344CB8AC3E}">
        <p14:creationId xmlns:p14="http://schemas.microsoft.com/office/powerpoint/2010/main" val="3221958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D9A6F-C5F5-4DD7-84F3-923C4DD5229D}"/>
              </a:ext>
            </a:extLst>
          </p:cNvPr>
          <p:cNvPicPr>
            <a:picLocks noChangeAspect="1"/>
          </p:cNvPicPr>
          <p:nvPr/>
        </p:nvPicPr>
        <p:blipFill>
          <a:blip r:embed="rId2"/>
          <a:stretch>
            <a:fillRect/>
          </a:stretch>
        </p:blipFill>
        <p:spPr>
          <a:xfrm>
            <a:off x="1231262" y="580380"/>
            <a:ext cx="5552424" cy="2305198"/>
          </a:xfrm>
          <a:prstGeom prst="rect">
            <a:avLst/>
          </a:prstGeom>
        </p:spPr>
      </p:pic>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5F2DBE-3039-4794-AEA8-AF3F8909FCD2}"/>
              </a:ext>
            </a:extLst>
          </p:cNvPr>
          <p:cNvSpPr txBox="1"/>
          <p:nvPr/>
        </p:nvSpPr>
        <p:spPr>
          <a:xfrm>
            <a:off x="986195" y="3159998"/>
            <a:ext cx="10219610" cy="3170099"/>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Absorption happens at resonance (RWA):</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Classical LIGO can tell if there was a wave chirping through the resonant frequency.</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We see single excitations in the Weber bar: a </a:t>
            </a:r>
            <a:r>
              <a:rPr lang="en-US" sz="2000" dirty="0" err="1">
                <a:latin typeface="Times New Roman" panose="02020603050405020304" pitchFamily="18" charset="0"/>
                <a:cs typeface="Times New Roman" panose="02020603050405020304" pitchFamily="18" charset="0"/>
              </a:rPr>
              <a:t>gravito-phononic</a:t>
            </a:r>
            <a:r>
              <a:rPr lang="en-US" sz="2000" dirty="0">
                <a:latin typeface="Times New Roman" panose="02020603050405020304" pitchFamily="18" charset="0"/>
                <a:cs typeface="Times New Roman" panose="02020603050405020304" pitchFamily="18" charset="0"/>
              </a:rPr>
              <a:t> effect! Conservation of energy (which the conventional semi-classical limit of QED violates) suggests a quantum of energy (graviton) exchanged with the gravitational wave.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Not proof of quantum theory of gravity. But exchange of energy quanta analogous to photo-electric indication for photons.</a:t>
            </a:r>
          </a:p>
        </p:txBody>
      </p:sp>
      <p:sp>
        <p:nvSpPr>
          <p:cNvPr id="12" name="Rectangle 11">
            <a:extLst>
              <a:ext uri="{FF2B5EF4-FFF2-40B4-BE49-F238E27FC236}">
                <a16:creationId xmlns:a16="http://schemas.microsoft.com/office/drawing/2014/main" id="{E469A0D2-52FC-4493-8DA3-3B14AD5A7BA8}"/>
              </a:ext>
            </a:extLst>
          </p:cNvPr>
          <p:cNvSpPr/>
          <p:nvPr/>
        </p:nvSpPr>
        <p:spPr>
          <a:xfrm>
            <a:off x="922069" y="2920952"/>
            <a:ext cx="10431731" cy="3435398"/>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D59E70-2A7E-4E78-A377-E2000062AA1A}"/>
                  </a:ext>
                </a:extLst>
              </p:cNvPr>
              <p:cNvSpPr txBox="1"/>
              <p:nvPr/>
            </p:nvSpPr>
            <p:spPr>
              <a:xfrm>
                <a:off x="5591200" y="3021568"/>
                <a:ext cx="3891065" cy="665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0→1</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h</m:t>
                              </m:r>
                            </m:e>
                            <m:sub>
                              <m:r>
                                <a:rPr lang="en-US" sz="2000" b="0" i="1" smtClean="0">
                                  <a:latin typeface="Cambria Math" panose="02040503050406030204" pitchFamily="18" charset="0"/>
                                </a:rPr>
                                <m:t>0</m:t>
                              </m:r>
                            </m:sub>
                            <m:sup>
                              <m:r>
                                <a:rPr lang="en-US" sz="2000" b="0" i="1" smtClean="0">
                                  <a:latin typeface="Cambria Math" panose="02040503050406030204" pitchFamily="18" charset="0"/>
                                </a:rPr>
                                <m:t>2</m:t>
                              </m:r>
                            </m:sup>
                          </m:sSub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𝜔</m:t>
                              </m:r>
                            </m:e>
                            <m:sup>
                              <m:r>
                                <a:rPr lang="en-US" sz="2000" b="0" i="1" smtClean="0">
                                  <a:latin typeface="Cambria Math" panose="02040503050406030204" pitchFamily="18" charset="0"/>
                                </a:rPr>
                                <m:t>3</m:t>
                              </m:r>
                            </m:sup>
                          </m:sSup>
                          <m:r>
                            <a:rPr lang="en-US" sz="2000" b="0" i="1" smtClean="0">
                              <a:latin typeface="Cambria Math" panose="02040503050406030204" pitchFamily="18" charset="0"/>
                            </a:rPr>
                            <m:t>𝑀</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2</m:t>
                              </m:r>
                            </m:sup>
                          </m:sSup>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ℏ</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𝜋</m:t>
                                  </m:r>
                                </m:e>
                                <m:sup>
                                  <m:r>
                                    <a:rPr lang="en-US" sz="2000" b="0" i="1" smtClean="0">
                                      <a:latin typeface="Cambria Math" panose="02040503050406030204" pitchFamily="18" charset="0"/>
                                    </a:rPr>
                                    <m:t>4</m:t>
                                  </m:r>
                                </m:sup>
                              </m:s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𝜈</m:t>
                                  </m:r>
                                  <m:r>
                                    <a:rPr lang="en-US" sz="2000" b="0" i="1" smtClean="0">
                                      <a:latin typeface="Cambria Math" panose="02040503050406030204" pitchFamily="18" charset="0"/>
                                    </a:rPr>
                                    <m:t>−</m:t>
                                  </m:r>
                                  <m:r>
                                    <a:rPr lang="en-US" sz="2000" b="0" i="1" smtClean="0">
                                      <a:latin typeface="Cambria Math" panose="02040503050406030204" pitchFamily="18" charset="0"/>
                                    </a:rPr>
                                    <m:t>𝜔</m:t>
                                  </m:r>
                                </m:e>
                              </m:d>
                            </m:e>
                            <m:sup>
                              <m:r>
                                <a:rPr lang="en-US" sz="2000" b="0" i="1" smtClean="0">
                                  <a:latin typeface="Cambria Math" panose="02040503050406030204" pitchFamily="18" charset="0"/>
                                </a:rPr>
                                <m:t>2</m:t>
                              </m:r>
                            </m:sup>
                          </m:sSup>
                        </m:den>
                      </m:f>
                      <m:func>
                        <m:funcPr>
                          <m:ctrlPr>
                            <a:rPr lang="en-US" sz="2000" b="0" i="1" smtClean="0">
                              <a:latin typeface="Cambria Math" panose="02040503050406030204" pitchFamily="18" charset="0"/>
                            </a:rPr>
                          </m:ctrlPr>
                        </m:funcPr>
                        <m:fNa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sin</m:t>
                              </m:r>
                            </m:e>
                            <m:sup>
                              <m:r>
                                <a:rPr lang="en-US" sz="2000" b="0" i="1" smtClean="0">
                                  <a:latin typeface="Cambria Math" panose="02040503050406030204" pitchFamily="18" charset="0"/>
                                </a:rPr>
                                <m:t>2</m:t>
                              </m:r>
                            </m:sup>
                          </m:sSup>
                        </m:fName>
                        <m:e>
                          <m:f>
                            <m:fPr>
                              <m:ctrlPr>
                                <a:rPr lang="en-US" sz="2000" b="0" i="1" smtClean="0">
                                  <a:latin typeface="Cambria Math" panose="02040503050406030204" pitchFamily="18" charset="0"/>
                                </a:rPr>
                              </m:ctrlPr>
                            </m:fPr>
                            <m:num>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𝜈</m:t>
                                  </m:r>
                                  <m:r>
                                    <a:rPr lang="en-US" sz="2000" b="0" i="1" smtClean="0">
                                      <a:latin typeface="Cambria Math" panose="02040503050406030204" pitchFamily="18" charset="0"/>
                                    </a:rPr>
                                    <m:t>−</m:t>
                                  </m:r>
                                  <m:r>
                                    <a:rPr lang="en-US" sz="2000" b="0" i="1" smtClean="0">
                                      <a:latin typeface="Cambria Math" panose="02040503050406030204" pitchFamily="18" charset="0"/>
                                    </a:rPr>
                                    <m:t>𝜔</m:t>
                                  </m:r>
                                </m:e>
                              </m:d>
                              <m:r>
                                <a:rPr lang="en-US" sz="2000" b="0" i="1" smtClean="0">
                                  <a:latin typeface="Cambria Math" panose="02040503050406030204" pitchFamily="18" charset="0"/>
                                </a:rPr>
                                <m:t>𝑡</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e>
                      </m:func>
                    </m:oMath>
                  </m:oMathPara>
                </a14:m>
                <a:endParaRPr lang="en-US" sz="2000" dirty="0"/>
              </a:p>
            </p:txBody>
          </p:sp>
        </mc:Choice>
        <mc:Fallback xmlns="">
          <p:sp>
            <p:nvSpPr>
              <p:cNvPr id="14" name="TextBox 13">
                <a:extLst>
                  <a:ext uri="{FF2B5EF4-FFF2-40B4-BE49-F238E27FC236}">
                    <a16:creationId xmlns:a16="http://schemas.microsoft.com/office/drawing/2014/main" id="{62D59E70-2A7E-4E78-A377-E2000062AA1A}"/>
                  </a:ext>
                </a:extLst>
              </p:cNvPr>
              <p:cNvSpPr txBox="1">
                <a:spLocks noRot="1" noChangeAspect="1" noMove="1" noResize="1" noEditPoints="1" noAdjustHandles="1" noChangeArrowheads="1" noChangeShapeType="1" noTextEdit="1"/>
              </p:cNvSpPr>
              <p:nvPr/>
            </p:nvSpPr>
            <p:spPr>
              <a:xfrm>
                <a:off x="5591200" y="3021568"/>
                <a:ext cx="3891065" cy="665888"/>
              </a:xfrm>
              <a:prstGeom prst="rect">
                <a:avLst/>
              </a:prstGeom>
              <a:blipFill>
                <a:blip r:embed="rId5"/>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6DFE7AE0-655E-447B-AA18-4AD1DF675325}"/>
              </a:ext>
            </a:extLst>
          </p:cNvPr>
          <p:cNvSpPr>
            <a:spLocks noGrp="1"/>
          </p:cNvSpPr>
          <p:nvPr>
            <p:ph type="sldNum" sz="quarter" idx="12"/>
          </p:nvPr>
        </p:nvSpPr>
        <p:spPr/>
        <p:txBody>
          <a:bodyPr/>
          <a:lstStyle/>
          <a:p>
            <a:fld id="{0067D5D4-6F2E-49F1-95CA-E92BF4E0B552}" type="slidenum">
              <a:rPr lang="en-US" smtClean="0"/>
              <a:t>26</a:t>
            </a:fld>
            <a:endParaRPr lang="en-US"/>
          </a:p>
        </p:txBody>
      </p:sp>
      <p:sp>
        <p:nvSpPr>
          <p:cNvPr id="11" name="TextBox 10">
            <a:extLst>
              <a:ext uri="{FF2B5EF4-FFF2-40B4-BE49-F238E27FC236}">
                <a16:creationId xmlns:a16="http://schemas.microsoft.com/office/drawing/2014/main" id="{C993B94B-1B53-4FBF-9E78-254E94921084}"/>
              </a:ext>
            </a:extLst>
          </p:cNvPr>
          <p:cNvSpPr txBox="1"/>
          <p:nvPr/>
        </p:nvSpPr>
        <p:spPr>
          <a:xfrm>
            <a:off x="0" y="6352143"/>
            <a:ext cx="11835163" cy="738664"/>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r>
              <a:rPr lang="en-US" sz="1400" dirty="0">
                <a:solidFill>
                  <a:schemeClr val="accent6">
                    <a:lumMod val="50000"/>
                  </a:schemeClr>
                </a:solidFill>
                <a:latin typeface="+mj-lt"/>
              </a:rPr>
              <a:t>Nature Communications 15, 7229 (2024)</a:t>
            </a:r>
          </a:p>
          <a:p>
            <a:pPr marL="285750" indent="-285750">
              <a:buFont typeface="Wingdings" panose="05000000000000000000" pitchFamily="2" charset="2"/>
              <a:buChar char="q"/>
            </a:pPr>
            <a:endParaRPr lang="en-US" sz="1400" dirty="0">
              <a:latin typeface="+mj-lt"/>
            </a:endParaRPr>
          </a:p>
        </p:txBody>
      </p:sp>
      <p:sp>
        <p:nvSpPr>
          <p:cNvPr id="4" name="Title 1">
            <a:extLst>
              <a:ext uri="{FF2B5EF4-FFF2-40B4-BE49-F238E27FC236}">
                <a16:creationId xmlns:a16="http://schemas.microsoft.com/office/drawing/2014/main" id="{0617D132-9F7D-49E7-A99E-8EA5E459448D}"/>
              </a:ext>
            </a:extLst>
          </p:cNvPr>
          <p:cNvSpPr txBox="1">
            <a:spLocks/>
          </p:cNvSpPr>
          <p:nvPr/>
        </p:nvSpPr>
        <p:spPr>
          <a:xfrm>
            <a:off x="1595903" y="95262"/>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We can infer single graviton exchange events</a:t>
            </a:r>
          </a:p>
        </p:txBody>
      </p:sp>
      <p:pic>
        <p:nvPicPr>
          <p:cNvPr id="18" name="Picture 17">
            <a:extLst>
              <a:ext uri="{FF2B5EF4-FFF2-40B4-BE49-F238E27FC236}">
                <a16:creationId xmlns:a16="http://schemas.microsoft.com/office/drawing/2014/main" id="{9223381A-6DB5-AD16-46C6-D4F00F5CA673}"/>
              </a:ext>
            </a:extLst>
          </p:cNvPr>
          <p:cNvPicPr>
            <a:picLocks noChangeAspect="1"/>
          </p:cNvPicPr>
          <p:nvPr/>
        </p:nvPicPr>
        <p:blipFill>
          <a:blip r:embed="rId6"/>
          <a:stretch>
            <a:fillRect/>
          </a:stretch>
        </p:blipFill>
        <p:spPr>
          <a:xfrm>
            <a:off x="7251636" y="642374"/>
            <a:ext cx="4137055" cy="2421944"/>
          </a:xfrm>
          <a:prstGeom prst="rect">
            <a:avLst/>
          </a:prstGeom>
        </p:spPr>
      </p:pic>
    </p:spTree>
    <p:extLst>
      <p:ext uri="{BB962C8B-B14F-4D97-AF65-F5344CB8AC3E}">
        <p14:creationId xmlns:p14="http://schemas.microsoft.com/office/powerpoint/2010/main" val="2889152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717846" y="642176"/>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Requirements:</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674CF78-1BFE-41D9-8356-4D6482E89237}"/>
              </a:ext>
            </a:extLst>
          </p:cNvPr>
          <p:cNvSpPr>
            <a:spLocks noGrp="1"/>
          </p:cNvSpPr>
          <p:nvPr>
            <p:ph type="sldNum" sz="quarter" idx="12"/>
          </p:nvPr>
        </p:nvSpPr>
        <p:spPr/>
        <p:txBody>
          <a:bodyPr/>
          <a:lstStyle/>
          <a:p>
            <a:fld id="{0067D5D4-6F2E-49F1-95CA-E92BF4E0B552}" type="slidenum">
              <a:rPr lang="en-US" smtClean="0"/>
              <a:t>27</a:t>
            </a:fld>
            <a:endParaRPr lang="en-US"/>
          </a:p>
        </p:txBody>
      </p:sp>
      <p:pic>
        <p:nvPicPr>
          <p:cNvPr id="14" name="Picture 13">
            <a:extLst>
              <a:ext uri="{FF2B5EF4-FFF2-40B4-BE49-F238E27FC236}">
                <a16:creationId xmlns:a16="http://schemas.microsoft.com/office/drawing/2014/main" id="{35B1C990-64C5-4999-A3F8-AB1FB9875E41}"/>
              </a:ext>
            </a:extLst>
          </p:cNvPr>
          <p:cNvPicPr>
            <a:picLocks noChangeAspect="1"/>
          </p:cNvPicPr>
          <p:nvPr/>
        </p:nvPicPr>
        <p:blipFill>
          <a:blip r:embed="rId4"/>
          <a:stretch>
            <a:fillRect/>
          </a:stretch>
        </p:blipFill>
        <p:spPr>
          <a:xfrm>
            <a:off x="271462" y="1262583"/>
            <a:ext cx="11649075" cy="4857750"/>
          </a:xfrm>
          <a:prstGeom prst="rect">
            <a:avLst/>
          </a:prstGeom>
        </p:spPr>
      </p:pic>
      <p:sp>
        <p:nvSpPr>
          <p:cNvPr id="10" name="Rectangle: Rounded Corners 9">
            <a:extLst>
              <a:ext uri="{FF2B5EF4-FFF2-40B4-BE49-F238E27FC236}">
                <a16:creationId xmlns:a16="http://schemas.microsoft.com/office/drawing/2014/main" id="{E722FBDB-403A-4A14-9CCB-0E8B16F983F4}"/>
              </a:ext>
            </a:extLst>
          </p:cNvPr>
          <p:cNvSpPr/>
          <p:nvPr/>
        </p:nvSpPr>
        <p:spPr>
          <a:xfrm>
            <a:off x="1295563" y="1263823"/>
            <a:ext cx="1276197" cy="4857750"/>
          </a:xfrm>
          <a:prstGeom prst="roundRect">
            <a:avLst/>
          </a:prstGeom>
          <a:noFill/>
          <a:ln>
            <a:solidFill>
              <a:srgbClr val="FF0000"/>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615492-AD53-7267-5D0B-1AB3429CDBEB}"/>
              </a:ext>
            </a:extLst>
          </p:cNvPr>
          <p:cNvSpPr txBox="1"/>
          <p:nvPr/>
        </p:nvSpPr>
        <p:spPr>
          <a:xfrm>
            <a:off x="0" y="6352143"/>
            <a:ext cx="11835163" cy="738664"/>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r>
              <a:rPr lang="en-US" sz="1400" dirty="0">
                <a:solidFill>
                  <a:schemeClr val="accent6">
                    <a:lumMod val="50000"/>
                  </a:schemeClr>
                </a:solidFill>
                <a:latin typeface="+mj-lt"/>
              </a:rPr>
              <a:t>Nature Communications 15, 7229 (2024)</a:t>
            </a:r>
          </a:p>
          <a:p>
            <a:pPr marL="285750" indent="-285750">
              <a:buFont typeface="Wingdings" panose="05000000000000000000" pitchFamily="2" charset="2"/>
              <a:buChar char="q"/>
            </a:pPr>
            <a:endParaRPr lang="en-US" sz="1400" dirty="0">
              <a:latin typeface="+mj-lt"/>
            </a:endParaRPr>
          </a:p>
        </p:txBody>
      </p:sp>
    </p:spTree>
    <p:extLst>
      <p:ext uri="{BB962C8B-B14F-4D97-AF65-F5344CB8AC3E}">
        <p14:creationId xmlns:p14="http://schemas.microsoft.com/office/powerpoint/2010/main" val="2568058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717846" y="642176"/>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Requirements:</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674CF78-1BFE-41D9-8356-4D6482E89237}"/>
              </a:ext>
            </a:extLst>
          </p:cNvPr>
          <p:cNvSpPr>
            <a:spLocks noGrp="1"/>
          </p:cNvSpPr>
          <p:nvPr>
            <p:ph type="sldNum" sz="quarter" idx="12"/>
          </p:nvPr>
        </p:nvSpPr>
        <p:spPr/>
        <p:txBody>
          <a:bodyPr/>
          <a:lstStyle/>
          <a:p>
            <a:fld id="{0067D5D4-6F2E-49F1-95CA-E92BF4E0B552}" type="slidenum">
              <a:rPr lang="en-US" smtClean="0"/>
              <a:t>28</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16B416-313D-42DF-BE9B-89626FF31478}"/>
                  </a:ext>
                </a:extLst>
              </p:cNvPr>
              <p:cNvSpPr txBox="1"/>
              <p:nvPr/>
            </p:nvSpPr>
            <p:spPr>
              <a:xfrm>
                <a:off x="9768751" y="1725128"/>
                <a:ext cx="17626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𝜔</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𝑛</m:t>
                          </m:r>
                        </m:e>
                      </m:acc>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−1</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Γ</m:t>
                          </m:r>
                        </m:e>
                        <m:sub>
                          <m:r>
                            <a:rPr lang="en-US" sz="2000" b="0" i="1" smtClean="0">
                              <a:latin typeface="Cambria Math" panose="02040503050406030204" pitchFamily="18" charset="0"/>
                            </a:rPr>
                            <m:t>𝑠𝑡𝑖𝑚</m:t>
                          </m:r>
                        </m:sub>
                      </m:sSub>
                      <m:r>
                        <a:rPr lang="en-US" sz="2000" b="0" i="1" smtClean="0">
                          <a:latin typeface="Cambria Math" panose="02040503050406030204" pitchFamily="18" charset="0"/>
                        </a:rPr>
                        <m:t>.</m:t>
                      </m:r>
                    </m:oMath>
                  </m:oMathPara>
                </a14:m>
                <a:endParaRPr lang="en-US" sz="2000" dirty="0"/>
              </a:p>
            </p:txBody>
          </p:sp>
        </mc:Choice>
        <mc:Fallback xmlns="">
          <p:sp>
            <p:nvSpPr>
              <p:cNvPr id="3" name="TextBox 2">
                <a:extLst>
                  <a:ext uri="{FF2B5EF4-FFF2-40B4-BE49-F238E27FC236}">
                    <a16:creationId xmlns:a16="http://schemas.microsoft.com/office/drawing/2014/main" id="{1416B416-313D-42DF-BE9B-89626FF31478}"/>
                  </a:ext>
                </a:extLst>
              </p:cNvPr>
              <p:cNvSpPr txBox="1">
                <a:spLocks noRot="1" noChangeAspect="1" noMove="1" noResize="1" noEditPoints="1" noAdjustHandles="1" noChangeArrowheads="1" noChangeShapeType="1" noTextEdit="1"/>
              </p:cNvSpPr>
              <p:nvPr/>
            </p:nvSpPr>
            <p:spPr>
              <a:xfrm>
                <a:off x="9768751" y="1725128"/>
                <a:ext cx="1762662" cy="307777"/>
              </a:xfrm>
              <a:prstGeom prst="rect">
                <a:avLst/>
              </a:prstGeom>
              <a:blipFill>
                <a:blip r:embed="rId4"/>
                <a:stretch>
                  <a:fillRect l="-1379" b="-28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8E2C8861-E7FD-4A00-B3B3-9382EDF190E2}"/>
              </a:ext>
            </a:extLst>
          </p:cNvPr>
          <p:cNvPicPr>
            <a:picLocks noChangeAspect="1"/>
          </p:cNvPicPr>
          <p:nvPr/>
        </p:nvPicPr>
        <p:blipFill>
          <a:blip r:embed="rId5"/>
          <a:stretch>
            <a:fillRect/>
          </a:stretch>
        </p:blipFill>
        <p:spPr>
          <a:xfrm>
            <a:off x="2419377" y="1203565"/>
            <a:ext cx="6996407" cy="5132872"/>
          </a:xfrm>
          <a:prstGeom prst="rect">
            <a:avLst/>
          </a:prstGeom>
        </p:spPr>
      </p:pic>
      <p:sp>
        <p:nvSpPr>
          <p:cNvPr id="5" name="TextBox 4">
            <a:extLst>
              <a:ext uri="{FF2B5EF4-FFF2-40B4-BE49-F238E27FC236}">
                <a16:creationId xmlns:a16="http://schemas.microsoft.com/office/drawing/2014/main" id="{F4E8BA93-8860-5C46-716F-FF7CB03046EC}"/>
              </a:ext>
            </a:extLst>
          </p:cNvPr>
          <p:cNvSpPr txBox="1"/>
          <p:nvPr/>
        </p:nvSpPr>
        <p:spPr>
          <a:xfrm>
            <a:off x="0" y="6352143"/>
            <a:ext cx="11835163" cy="738664"/>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r>
              <a:rPr lang="en-US" sz="1400" dirty="0">
                <a:solidFill>
                  <a:schemeClr val="accent6">
                    <a:lumMod val="50000"/>
                  </a:schemeClr>
                </a:solidFill>
                <a:latin typeface="+mj-lt"/>
              </a:rPr>
              <a:t>Nature Communications 15, 7229 (2024)</a:t>
            </a:r>
          </a:p>
          <a:p>
            <a:pPr marL="285750" indent="-285750">
              <a:buFont typeface="Wingdings" panose="05000000000000000000" pitchFamily="2" charset="2"/>
              <a:buChar char="q"/>
            </a:pPr>
            <a:endParaRPr lang="en-US" sz="1400" dirty="0">
              <a:latin typeface="+mj-lt"/>
            </a:endParaRPr>
          </a:p>
        </p:txBody>
      </p:sp>
    </p:spTree>
    <p:extLst>
      <p:ext uri="{BB962C8B-B14F-4D97-AF65-F5344CB8AC3E}">
        <p14:creationId xmlns:p14="http://schemas.microsoft.com/office/powerpoint/2010/main" val="2761108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0CEA-1673-0F9B-C714-7DD929DA7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3AD4D-D514-BD20-2D3D-AFAD3B5487EA}"/>
              </a:ext>
            </a:extLst>
          </p:cNvPr>
          <p:cNvSpPr txBox="1">
            <a:spLocks/>
          </p:cNvSpPr>
          <p:nvPr/>
        </p:nvSpPr>
        <p:spPr>
          <a:xfrm>
            <a:off x="1524000" y="2887524"/>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a:t>
            </a:r>
            <a:r>
              <a:rPr lang="en-US" sz="3200" dirty="0" err="1">
                <a:latin typeface="Times New Roman" panose="02020603050405020304" pitchFamily="18" charset="0"/>
                <a:cs typeface="Times New Roman" panose="02020603050405020304" pitchFamily="18" charset="0"/>
              </a:rPr>
              <a:t>Acoherence</a:t>
            </a:r>
            <a:r>
              <a:rPr lang="en-US" sz="3200" dirty="0">
                <a:latin typeface="Times New Roman" panose="02020603050405020304" pitchFamily="18" charset="0"/>
                <a:cs typeface="Times New Roman" panose="02020603050405020304" pitchFamily="18" charset="0"/>
              </a:rPr>
              <a:t> of Gravitons</a:t>
            </a:r>
          </a:p>
        </p:txBody>
      </p:sp>
      <p:pic>
        <p:nvPicPr>
          <p:cNvPr id="3" name="Picture 2">
            <a:extLst>
              <a:ext uri="{FF2B5EF4-FFF2-40B4-BE49-F238E27FC236}">
                <a16:creationId xmlns:a16="http://schemas.microsoft.com/office/drawing/2014/main" id="{55AD84F8-E7AE-072C-92FE-C68CA983878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0650D4BB-D38F-AE29-D722-41F7CF48D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3341E4-4481-14B7-D1A8-1EFCED51EFB3}"/>
              </a:ext>
            </a:extLst>
          </p:cNvPr>
          <p:cNvSpPr txBox="1"/>
          <p:nvPr/>
        </p:nvSpPr>
        <p:spPr>
          <a:xfrm>
            <a:off x="203548" y="5522506"/>
            <a:ext cx="11784903" cy="1200329"/>
          </a:xfrm>
          <a:prstGeom prst="rect">
            <a:avLst/>
          </a:prstGeom>
          <a:noFill/>
        </p:spPr>
        <p:txBody>
          <a:bodyPr wrap="square">
            <a:spAutoFit/>
          </a:bodyPr>
          <a:lstStyle/>
          <a:p>
            <a:pPr marL="171450" indent="-171450">
              <a:buFont typeface="Courier New" panose="02070309020205020404" pitchFamily="49" charset="0"/>
              <a:buChar char="o"/>
            </a:pPr>
            <a:r>
              <a:rPr lang="en-SE" sz="1200" dirty="0">
                <a:latin typeface="Times" pitchFamily="2" charset="0"/>
              </a:rPr>
              <a:t>“Detecting acoherence in radiation fields.” Sreenath K. Manikandan and Frank Wilczek. arXiv: 2409.20378 (2024).</a:t>
            </a:r>
          </a:p>
          <a:p>
            <a:pPr marL="171450" indent="-171450">
              <a:buFont typeface="Courier New" panose="02070309020205020404" pitchFamily="49" charset="0"/>
              <a:buChar char="o"/>
            </a:pPr>
            <a:r>
              <a:rPr lang="en-GB" sz="1200" dirty="0">
                <a:latin typeface="Times" pitchFamily="2" charset="0"/>
              </a:rPr>
              <a:t>Germain Tobar*, </a:t>
            </a:r>
            <a:r>
              <a:rPr lang="en-GB" sz="1200" dirty="0" err="1">
                <a:latin typeface="Times" pitchFamily="2" charset="0"/>
              </a:rPr>
              <a:t>Sreenath</a:t>
            </a:r>
            <a:r>
              <a:rPr lang="en-GB" sz="1200" dirty="0">
                <a:latin typeface="Times" pitchFamily="2" charset="0"/>
              </a:rPr>
              <a:t> K. Manikandan*, Thomas </a:t>
            </a:r>
            <a:r>
              <a:rPr lang="en-GB" sz="1200" dirty="0" err="1">
                <a:latin typeface="Times" pitchFamily="2" charset="0"/>
              </a:rPr>
              <a:t>Beitel</a:t>
            </a:r>
            <a:r>
              <a:rPr lang="en-GB" sz="1200" dirty="0">
                <a:latin typeface="Times" pitchFamily="2" charset="0"/>
              </a:rPr>
              <a:t>, &amp; Igor </a:t>
            </a:r>
            <a:r>
              <a:rPr lang="en-GB" sz="1200" dirty="0" err="1">
                <a:latin typeface="Times" pitchFamily="2" charset="0"/>
              </a:rPr>
              <a:t>Pikovski</a:t>
            </a:r>
            <a:r>
              <a:rPr lang="en-GB" sz="1200" dirty="0">
                <a:latin typeface="Times" pitchFamily="2" charset="0"/>
              </a:rPr>
              <a:t>, (2023). Nature Communications 15, 7229 (2024).</a:t>
            </a:r>
          </a:p>
          <a:p>
            <a:pPr marL="171450" indent="-171450">
              <a:buFont typeface="Courier New" panose="02070309020205020404" pitchFamily="49" charset="0"/>
              <a:buChar char="o"/>
            </a:pPr>
            <a:r>
              <a:rPr lang="en-GB" sz="1200" dirty="0">
                <a:latin typeface="Times" pitchFamily="2" charset="0"/>
              </a:rPr>
              <a:t>Parikh, Maulik, Frank </a:t>
            </a:r>
            <a:r>
              <a:rPr lang="en-GB" sz="1200" dirty="0" err="1">
                <a:latin typeface="Times" pitchFamily="2" charset="0"/>
              </a:rPr>
              <a:t>Wilczek</a:t>
            </a:r>
            <a:r>
              <a:rPr lang="en-GB" sz="1200" dirty="0">
                <a:latin typeface="Times" pitchFamily="2" charset="0"/>
              </a:rPr>
              <a:t>, and George </a:t>
            </a:r>
            <a:r>
              <a:rPr lang="en-GB" sz="1200" dirty="0" err="1">
                <a:latin typeface="Times" pitchFamily="2" charset="0"/>
              </a:rPr>
              <a:t>Zahariade</a:t>
            </a:r>
            <a:r>
              <a:rPr lang="en-GB" sz="1200" dirty="0">
                <a:latin typeface="Times" pitchFamily="2" charset="0"/>
              </a:rPr>
              <a:t>. "Quantum mechanics of gravitational waves." Physical Review Letters 127.8 (2021): 081602.</a:t>
            </a:r>
          </a:p>
          <a:p>
            <a:pPr marL="171450" indent="-171450">
              <a:buFont typeface="Courier New" panose="02070309020205020404" pitchFamily="49" charset="0"/>
              <a:buChar char="o"/>
            </a:pPr>
            <a:r>
              <a:rPr lang="en-GB" sz="1200" dirty="0">
                <a:latin typeface="Times" pitchFamily="2" charset="0"/>
              </a:rPr>
              <a:t>Parikh, Maulik, Frank </a:t>
            </a:r>
            <a:r>
              <a:rPr lang="en-GB" sz="1200" dirty="0" err="1">
                <a:latin typeface="Times" pitchFamily="2" charset="0"/>
              </a:rPr>
              <a:t>Wilczek</a:t>
            </a:r>
            <a:r>
              <a:rPr lang="en-GB" sz="1200" dirty="0">
                <a:latin typeface="Times" pitchFamily="2" charset="0"/>
              </a:rPr>
              <a:t>, and George </a:t>
            </a:r>
            <a:r>
              <a:rPr lang="en-GB" sz="1200" dirty="0" err="1">
                <a:latin typeface="Times" pitchFamily="2" charset="0"/>
              </a:rPr>
              <a:t>Zahariade</a:t>
            </a:r>
            <a:r>
              <a:rPr lang="en-GB" sz="1200" dirty="0">
                <a:latin typeface="Times" pitchFamily="2" charset="0"/>
              </a:rPr>
              <a:t>. "Signatures of the quantization of gravity at gravitational wave detectors." Physical Review D 104.4 (2021): 046021.</a:t>
            </a:r>
          </a:p>
          <a:p>
            <a:pPr marL="171450" indent="-171450">
              <a:buFont typeface="Courier New" panose="02070309020205020404" pitchFamily="49" charset="0"/>
              <a:buChar char="o"/>
            </a:pPr>
            <a:r>
              <a:rPr lang="en-GB" sz="1200" dirty="0">
                <a:latin typeface="Times" pitchFamily="2" charset="0"/>
              </a:rPr>
              <a:t>Victoria </a:t>
            </a:r>
            <a:r>
              <a:rPr lang="en-GB" sz="1200" dirty="0" err="1">
                <a:latin typeface="Times" pitchFamily="2" charset="0"/>
              </a:rPr>
              <a:t>Shenderov</a:t>
            </a:r>
            <a:r>
              <a:rPr lang="en-GB" sz="1200" dirty="0">
                <a:latin typeface="Times" pitchFamily="2" charset="0"/>
              </a:rPr>
              <a:t>, Mark Suppiah, Thomas </a:t>
            </a:r>
            <a:r>
              <a:rPr lang="en-GB" sz="1200" dirty="0" err="1">
                <a:latin typeface="Times" pitchFamily="2" charset="0"/>
              </a:rPr>
              <a:t>Beitel</a:t>
            </a:r>
            <a:r>
              <a:rPr lang="en-GB" sz="1200" dirty="0">
                <a:latin typeface="Times" pitchFamily="2" charset="0"/>
              </a:rPr>
              <a:t>, Germain Tobar, </a:t>
            </a:r>
            <a:r>
              <a:rPr lang="en-GB" sz="1200" dirty="0" err="1">
                <a:latin typeface="Times" pitchFamily="2" charset="0"/>
              </a:rPr>
              <a:t>Sreenath</a:t>
            </a:r>
            <a:r>
              <a:rPr lang="en-GB" sz="1200" dirty="0">
                <a:latin typeface="Times" pitchFamily="2" charset="0"/>
              </a:rPr>
              <a:t> K. Manikandan, and Igor </a:t>
            </a:r>
            <a:r>
              <a:rPr lang="en-GB" sz="1200" dirty="0" err="1">
                <a:latin typeface="Times" pitchFamily="2" charset="0"/>
              </a:rPr>
              <a:t>Pikovski</a:t>
            </a:r>
            <a:r>
              <a:rPr lang="en-GB" sz="1200" dirty="0">
                <a:latin typeface="Times" pitchFamily="2" charset="0"/>
              </a:rPr>
              <a:t>.   "Stimulated absorption of single gravitons: First light on quantum gravity." arXiv:2407.11929 (2024).</a:t>
            </a:r>
            <a:endParaRPr lang="en-SE" sz="1200" dirty="0">
              <a:latin typeface="Times" pitchFamily="2" charset="0"/>
            </a:endParaRPr>
          </a:p>
        </p:txBody>
      </p:sp>
      <p:pic>
        <p:nvPicPr>
          <p:cNvPr id="8" name="Picture 8">
            <a:extLst>
              <a:ext uri="{FF2B5EF4-FFF2-40B4-BE49-F238E27FC236}">
                <a16:creationId xmlns:a16="http://schemas.microsoft.com/office/drawing/2014/main" id="{02886A19-C3B9-0D41-4089-FFAA99D42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9415" y="135165"/>
            <a:ext cx="893794" cy="101973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38303B2E-D90B-E4C0-384A-73841B8465F9}"/>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29</a:t>
            </a:fld>
            <a:endParaRPr lang="en-US"/>
          </a:p>
        </p:txBody>
      </p:sp>
    </p:spTree>
    <p:extLst>
      <p:ext uri="{BB962C8B-B14F-4D97-AF65-F5344CB8AC3E}">
        <p14:creationId xmlns:p14="http://schemas.microsoft.com/office/powerpoint/2010/main" val="281084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715704" y="244605"/>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Photons as quantized packets of energy exchanged with matter</a:t>
            </a:r>
          </a:p>
        </p:txBody>
      </p:sp>
      <p:pic>
        <p:nvPicPr>
          <p:cNvPr id="5" name="Picture 4">
            <a:extLst>
              <a:ext uri="{FF2B5EF4-FFF2-40B4-BE49-F238E27FC236}">
                <a16:creationId xmlns:a16="http://schemas.microsoft.com/office/drawing/2014/main" id="{337895EB-95A5-4C01-8482-B80D1CBA28AC}"/>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6" name="Picture 16" descr="Nordic Institute for Theoretical Physics - Wikipedia">
            <a:extLst>
              <a:ext uri="{FF2B5EF4-FFF2-40B4-BE49-F238E27FC236}">
                <a16:creationId xmlns:a16="http://schemas.microsoft.com/office/drawing/2014/main" id="{720EEA0E-A859-4C7C-82FD-F1E7E3CDD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D16A4C-6C40-4E1A-9FE4-DB04C11D3F3F}"/>
              </a:ext>
            </a:extLst>
          </p:cNvPr>
          <p:cNvSpPr txBox="1"/>
          <p:nvPr/>
        </p:nvSpPr>
        <p:spPr>
          <a:xfrm>
            <a:off x="719977" y="1225689"/>
            <a:ext cx="9843207" cy="5632311"/>
          </a:xfrm>
          <a:prstGeom prst="rect">
            <a:avLst/>
          </a:prstGeom>
          <a:noFill/>
        </p:spPr>
        <p:txBody>
          <a:bodyPr wrap="none" rtlCol="0">
            <a:spAutoFit/>
          </a:bodyPr>
          <a:lstStyle/>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1900: Planck’s explanation for the black body radiation spectrum:</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1905: Einstein’s explanation for the photoelectric effect, and the light-quantum hypothesis:</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1916: Millikan experimentally tests the photoelectric effect. </a:t>
            </a:r>
          </a:p>
        </p:txBody>
      </p:sp>
      <p:pic>
        <p:nvPicPr>
          <p:cNvPr id="2050" name="Picture 2" descr="upload.wikimedia.org/wikipedia/commons/thumb/c/...">
            <a:extLst>
              <a:ext uri="{FF2B5EF4-FFF2-40B4-BE49-F238E27FC236}">
                <a16:creationId xmlns:a16="http://schemas.microsoft.com/office/drawing/2014/main" id="{9C1B9C9C-A795-4922-AD4B-03E7EFC44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872" y="1809142"/>
            <a:ext cx="1304511" cy="16198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8C4D85-5F95-4D2B-A98E-4E0F105E0978}"/>
              </a:ext>
            </a:extLst>
          </p:cNvPr>
          <p:cNvPicPr>
            <a:picLocks noChangeAspect="1"/>
          </p:cNvPicPr>
          <p:nvPr/>
        </p:nvPicPr>
        <p:blipFill>
          <a:blip r:embed="rId5"/>
          <a:stretch>
            <a:fillRect/>
          </a:stretch>
        </p:blipFill>
        <p:spPr>
          <a:xfrm>
            <a:off x="1717846" y="1726823"/>
            <a:ext cx="2225952" cy="1940776"/>
          </a:xfrm>
          <a:prstGeom prst="rect">
            <a:avLst/>
          </a:prstGeom>
        </p:spPr>
      </p:pic>
      <p:sp>
        <p:nvSpPr>
          <p:cNvPr id="13" name="TextBox 12">
            <a:extLst>
              <a:ext uri="{FF2B5EF4-FFF2-40B4-BE49-F238E27FC236}">
                <a16:creationId xmlns:a16="http://schemas.microsoft.com/office/drawing/2014/main" id="{5CDB56D2-8265-4C45-8509-B6E6D1174AAF}"/>
              </a:ext>
            </a:extLst>
          </p:cNvPr>
          <p:cNvSpPr txBox="1"/>
          <p:nvPr/>
        </p:nvSpPr>
        <p:spPr>
          <a:xfrm>
            <a:off x="1249897" y="3698930"/>
            <a:ext cx="6096000" cy="246221"/>
          </a:xfrm>
          <a:prstGeom prst="rect">
            <a:avLst/>
          </a:prstGeom>
          <a:noFill/>
        </p:spPr>
        <p:txBody>
          <a:bodyPr wrap="square">
            <a:spAutoFit/>
          </a:bodyPr>
          <a:lstStyle/>
          <a:p>
            <a:r>
              <a:rPr lang="en-US" sz="1000" dirty="0">
                <a:solidFill>
                  <a:schemeClr val="bg1">
                    <a:lumMod val="75000"/>
                  </a:schemeClr>
                </a:solidFill>
              </a:rPr>
              <a:t>https://quantummechanics.ucsd.edu/ph130a/130_notes/node48.html</a:t>
            </a:r>
          </a:p>
        </p:txBody>
      </p:sp>
      <p:pic>
        <p:nvPicPr>
          <p:cNvPr id="2056" name="Picture 8" descr="Albert Einstein – Biographical - NobelPrize.org">
            <a:extLst>
              <a:ext uri="{FF2B5EF4-FFF2-40B4-BE49-F238E27FC236}">
                <a16:creationId xmlns:a16="http://schemas.microsoft.com/office/drawing/2014/main" id="{714E6021-CE47-44EF-9CAD-69B1577B76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9872" y="4441011"/>
            <a:ext cx="1221072" cy="183160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751540D3-1348-45F4-8685-2C2090232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7846" y="4441011"/>
            <a:ext cx="1884048" cy="18840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aph of a slope&#10;&#10;Description automatically generated">
            <a:extLst>
              <a:ext uri="{FF2B5EF4-FFF2-40B4-BE49-F238E27FC236}">
                <a16:creationId xmlns:a16="http://schemas.microsoft.com/office/drawing/2014/main" id="{550FE465-533C-42A4-ACEE-EE9CC06588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5137" y="4441010"/>
            <a:ext cx="2256346" cy="1884049"/>
          </a:xfrm>
          <a:prstGeom prst="rect">
            <a:avLst/>
          </a:prstGeom>
        </p:spPr>
      </p:pic>
      <p:sp>
        <p:nvSpPr>
          <p:cNvPr id="14" name="TextBox 13">
            <a:extLst>
              <a:ext uri="{FF2B5EF4-FFF2-40B4-BE49-F238E27FC236}">
                <a16:creationId xmlns:a16="http://schemas.microsoft.com/office/drawing/2014/main" id="{634A34ED-B7B6-4409-9B75-35FC34508460}"/>
              </a:ext>
            </a:extLst>
          </p:cNvPr>
          <p:cNvSpPr txBox="1"/>
          <p:nvPr/>
        </p:nvSpPr>
        <p:spPr>
          <a:xfrm>
            <a:off x="1343653" y="4384759"/>
            <a:ext cx="1132041" cy="246221"/>
          </a:xfrm>
          <a:prstGeom prst="rect">
            <a:avLst/>
          </a:prstGeom>
          <a:noFill/>
        </p:spPr>
        <p:txBody>
          <a:bodyPr wrap="none" rtlCol="0">
            <a:spAutoFit/>
          </a:bodyPr>
          <a:lstStyle/>
          <a:p>
            <a:r>
              <a:rPr lang="en-US" sz="1000" dirty="0">
                <a:solidFill>
                  <a:schemeClr val="bg1">
                    <a:lumMod val="50000"/>
                  </a:schemeClr>
                </a:solidFill>
              </a:rPr>
              <a:t>Credits: Wikipedia</a:t>
            </a:r>
          </a:p>
        </p:txBody>
      </p:sp>
      <p:sp>
        <p:nvSpPr>
          <p:cNvPr id="2" name="TextBox 1">
            <a:extLst>
              <a:ext uri="{FF2B5EF4-FFF2-40B4-BE49-F238E27FC236}">
                <a16:creationId xmlns:a16="http://schemas.microsoft.com/office/drawing/2014/main" id="{51AEC523-3679-46AC-9CFF-BA92B5F9F77A}"/>
              </a:ext>
            </a:extLst>
          </p:cNvPr>
          <p:cNvSpPr txBox="1"/>
          <p:nvPr/>
        </p:nvSpPr>
        <p:spPr>
          <a:xfrm>
            <a:off x="1015139" y="2157739"/>
            <a:ext cx="805912" cy="400110"/>
          </a:xfrm>
          <a:prstGeom prst="rect">
            <a:avLst/>
          </a:prstGeom>
          <a:noFill/>
        </p:spPr>
        <p:txBody>
          <a:bodyPr wrap="square" rtlCol="0">
            <a:spAutoFit/>
          </a:bodyPr>
          <a:lstStyle/>
          <a:p>
            <a:r>
              <a:rPr lang="en-US" sz="1000" dirty="0"/>
              <a:t>Radiation Intensity</a:t>
            </a:r>
          </a:p>
        </p:txBody>
      </p:sp>
    </p:spTree>
    <p:extLst>
      <p:ext uri="{BB962C8B-B14F-4D97-AF65-F5344CB8AC3E}">
        <p14:creationId xmlns:p14="http://schemas.microsoft.com/office/powerpoint/2010/main" val="2535732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1543-4505-C409-B57F-68FCCE99B7A0}"/>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semi-classical limit/optical equivalence</a:t>
            </a:r>
          </a:p>
        </p:txBody>
      </p:sp>
      <p:pic>
        <p:nvPicPr>
          <p:cNvPr id="3" name="Picture 2">
            <a:extLst>
              <a:ext uri="{FF2B5EF4-FFF2-40B4-BE49-F238E27FC236}">
                <a16:creationId xmlns:a16="http://schemas.microsoft.com/office/drawing/2014/main" id="{74F032EF-DD5A-5FA7-4EF9-48F8ED90A9A5}"/>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32EA4DFE-47D7-F09C-7761-712743DD0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CE894A-66EC-1BDB-8573-527B3C68C978}"/>
              </a:ext>
            </a:extLst>
          </p:cNvPr>
          <p:cNvSpPr txBox="1"/>
          <p:nvPr/>
        </p:nvSpPr>
        <p:spPr>
          <a:xfrm>
            <a:off x="711123" y="969350"/>
            <a:ext cx="10926708" cy="70788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Plane waves in linearized quantum field theories (quantum optics, quantum acoustics, </a:t>
            </a:r>
            <a:r>
              <a:rPr lang="en-GB" sz="2000" dirty="0">
                <a:latin typeface="Times" pitchFamily="2" charset="0"/>
              </a:rPr>
              <a:t>o</a:t>
            </a:r>
            <a:r>
              <a:rPr lang="en-SE" sz="2000" dirty="0">
                <a:latin typeface="Times" pitchFamily="2" charset="0"/>
              </a:rPr>
              <a:t>r linearized gravitational waves) can be decomposed generically as,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3B3AA0-8553-549D-C9B2-D1377A716F91}"/>
                  </a:ext>
                </a:extLst>
              </p:cNvPr>
              <p:cNvSpPr txBox="1"/>
              <p:nvPr/>
            </p:nvSpPr>
            <p:spPr>
              <a:xfrm>
                <a:off x="3735642" y="1913376"/>
                <a:ext cx="4842544" cy="693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𝐹</m:t>
                          </m:r>
                        </m:e>
                      </m:acc>
                      <m:r>
                        <a:rPr lang="en-US" i="1">
                          <a:latin typeface="Cambria Math" panose="02040503050406030204" pitchFamily="18" charset="0"/>
                        </a:rPr>
                        <m:t> </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𝑉</m:t>
                              </m:r>
                            </m:e>
                          </m:rad>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𝑠</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 </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p>
                                  <m:r>
                                    <a:rPr lang="en-US" i="1">
                                      <a:latin typeface="Cambria Math" panose="02040503050406030204" pitchFamily="18" charset="0"/>
                                    </a:rPr>
                                    <m:t>†</m:t>
                                  </m:r>
                                </m:sup>
                              </m:sSup>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b="0" i="1" smtClean="0">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m:t>
                          </m:r>
                          <m:r>
                            <m:rPr>
                              <m:nor/>
                            </m:rPr>
                            <a:rPr lang="en-US" b="0" i="0" dirty="0" smtClean="0"/>
                            <m:t>,</m:t>
                          </m:r>
                          <m:r>
                            <m:rPr>
                              <m:nor/>
                            </m:rPr>
                            <a:rPr lang="en-US" dirty="0"/>
                            <m:t> </m:t>
                          </m:r>
                        </m:e>
                      </m:nary>
                    </m:oMath>
                  </m:oMathPara>
                </a14:m>
                <a:endParaRPr lang="en-US" b="0" i="1"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7B3B3AA0-8553-549D-C9B2-D1377A716F91}"/>
                  </a:ext>
                </a:extLst>
              </p:cNvPr>
              <p:cNvSpPr txBox="1">
                <a:spLocks noRot="1" noChangeAspect="1" noMove="1" noResize="1" noEditPoints="1" noAdjustHandles="1" noChangeArrowheads="1" noChangeShapeType="1" noTextEdit="1"/>
              </p:cNvSpPr>
              <p:nvPr/>
            </p:nvSpPr>
            <p:spPr>
              <a:xfrm>
                <a:off x="3735642" y="1913376"/>
                <a:ext cx="4842544" cy="693395"/>
              </a:xfrm>
              <a:prstGeom prst="rect">
                <a:avLst/>
              </a:prstGeom>
              <a:blipFill>
                <a:blip r:embed="rId4"/>
                <a:stretch>
                  <a:fillRect l="-785" t="-139286" r="-1309" b="-189286"/>
                </a:stretch>
              </a:blipFill>
            </p:spPr>
            <p:txBody>
              <a:bodyPr/>
              <a:lstStyle/>
              <a:p>
                <a:r>
                  <a:rPr lang="en-SE">
                    <a:noFill/>
                  </a:rPr>
                  <a:t> </a:t>
                </a:r>
              </a:p>
            </p:txBody>
          </p:sp>
        </mc:Fallback>
      </mc:AlternateContent>
      <p:sp>
        <p:nvSpPr>
          <p:cNvPr id="23" name="TextBox 22">
            <a:extLst>
              <a:ext uri="{FF2B5EF4-FFF2-40B4-BE49-F238E27FC236}">
                <a16:creationId xmlns:a16="http://schemas.microsoft.com/office/drawing/2014/main" id="{1856EEEE-737C-7B86-526F-20D92EB012FD}"/>
              </a:ext>
            </a:extLst>
          </p:cNvPr>
          <p:cNvSpPr txBox="1"/>
          <p:nvPr/>
        </p:nvSpPr>
        <p:spPr>
          <a:xfrm>
            <a:off x="506760" y="6156310"/>
            <a:ext cx="11509248" cy="646331"/>
          </a:xfrm>
          <a:prstGeom prst="rect">
            <a:avLst/>
          </a:prstGeom>
          <a:noFill/>
        </p:spPr>
        <p:txBody>
          <a:bodyPr wrap="square">
            <a:spAutoFit/>
          </a:bodyPr>
          <a:lstStyle/>
          <a:p>
            <a:r>
              <a:rPr lang="en-SE" sz="1200" dirty="0"/>
              <a:t>Sudarshan, ECG. (1963). Equivalence of semiclassical and quantum mechanical descriptions of statistical light beams. Physical Review Letters, 10(7), 277. </a:t>
            </a:r>
          </a:p>
          <a:p>
            <a:r>
              <a:rPr lang="en-GB" sz="1200" dirty="0"/>
              <a:t>Glauber, R. J. (1963). Coherent and incoherent states of the radiation field. Physical Review, 131(6), 2766.</a:t>
            </a:r>
          </a:p>
          <a:p>
            <a:r>
              <a:rPr lang="en-GB" sz="1200" dirty="0"/>
              <a:t>Mandel L, Wolf E. Optical Coherence and Quantum Optics. Cambridge University Press; 1995.</a:t>
            </a:r>
            <a:endParaRPr lang="en-SE" sz="1200" dirty="0"/>
          </a:p>
        </p:txBody>
      </p:sp>
      <p:sp>
        <p:nvSpPr>
          <p:cNvPr id="5" name="Slide Number Placeholder 1">
            <a:extLst>
              <a:ext uri="{FF2B5EF4-FFF2-40B4-BE49-F238E27FC236}">
                <a16:creationId xmlns:a16="http://schemas.microsoft.com/office/drawing/2014/main" id="{187F3D14-25CB-209A-0808-73F6902A1601}"/>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30</a:t>
            </a:fld>
            <a:endParaRPr lang="en-US"/>
          </a:p>
        </p:txBody>
      </p:sp>
      <p:pic>
        <p:nvPicPr>
          <p:cNvPr id="20482" name="Picture 2" descr="WINDOW OF KNOWLEDGE: ECG SUDARSHAN WON PRESTIGIOUS DIRAC MEDAL">
            <a:extLst>
              <a:ext uri="{FF2B5EF4-FFF2-40B4-BE49-F238E27FC236}">
                <a16:creationId xmlns:a16="http://schemas.microsoft.com/office/drawing/2014/main" id="{C0ED87E6-EE76-AF7E-80F8-A95D2E5A3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5937" y="55359"/>
            <a:ext cx="723076" cy="92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737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20912-EE24-FD3A-37A7-5A1EBCC21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0BAEB-9DD0-FCF4-EE2F-C3366966E189}"/>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semi-classical limit/optical equivalence</a:t>
            </a:r>
          </a:p>
        </p:txBody>
      </p:sp>
      <p:pic>
        <p:nvPicPr>
          <p:cNvPr id="3" name="Picture 2">
            <a:extLst>
              <a:ext uri="{FF2B5EF4-FFF2-40B4-BE49-F238E27FC236}">
                <a16:creationId xmlns:a16="http://schemas.microsoft.com/office/drawing/2014/main" id="{D7E8B64A-E494-E06C-2E35-508FD51770DF}"/>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9DD639E2-FCC1-A8F1-570A-5ED926F9B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F75E57-8CEE-5FA3-9D1D-AEB2DE075C5D}"/>
              </a:ext>
            </a:extLst>
          </p:cNvPr>
          <p:cNvSpPr txBox="1"/>
          <p:nvPr/>
        </p:nvSpPr>
        <p:spPr>
          <a:xfrm>
            <a:off x="711123" y="969350"/>
            <a:ext cx="10926708" cy="70788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Plane waves in linearized quantum field theories (quantum optics, quantum acoustics, </a:t>
            </a:r>
            <a:r>
              <a:rPr lang="en-GB" sz="2000" dirty="0">
                <a:latin typeface="Times" pitchFamily="2" charset="0"/>
              </a:rPr>
              <a:t>o</a:t>
            </a:r>
            <a:r>
              <a:rPr lang="en-SE" sz="2000" dirty="0">
                <a:latin typeface="Times" pitchFamily="2" charset="0"/>
              </a:rPr>
              <a:t>r linearized gravitational waves) can be decomposed generically as,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8FF1E-1FF0-0875-914A-B6E81EC3FE28}"/>
                  </a:ext>
                </a:extLst>
              </p:cNvPr>
              <p:cNvSpPr txBox="1"/>
              <p:nvPr/>
            </p:nvSpPr>
            <p:spPr>
              <a:xfrm>
                <a:off x="3735642" y="1913376"/>
                <a:ext cx="4842544" cy="693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𝐹</m:t>
                          </m:r>
                        </m:e>
                      </m:acc>
                      <m:r>
                        <a:rPr lang="en-US" i="1">
                          <a:latin typeface="Cambria Math" panose="02040503050406030204" pitchFamily="18" charset="0"/>
                        </a:rPr>
                        <m:t> </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𝑉</m:t>
                              </m:r>
                            </m:e>
                          </m:rad>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𝑠</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 </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p>
                                  <m:r>
                                    <a:rPr lang="en-US" i="1">
                                      <a:latin typeface="Cambria Math" panose="02040503050406030204" pitchFamily="18" charset="0"/>
                                    </a:rPr>
                                    <m:t>†</m:t>
                                  </m:r>
                                </m:sup>
                              </m:sSup>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b="0" i="1" smtClean="0">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m:t>
                          </m:r>
                          <m:r>
                            <m:rPr>
                              <m:nor/>
                            </m:rPr>
                            <a:rPr lang="en-US" b="0" i="0" dirty="0" smtClean="0"/>
                            <m:t>,</m:t>
                          </m:r>
                          <m:r>
                            <m:rPr>
                              <m:nor/>
                            </m:rPr>
                            <a:rPr lang="en-US" dirty="0"/>
                            <m:t> </m:t>
                          </m:r>
                        </m:e>
                      </m:nary>
                    </m:oMath>
                  </m:oMathPara>
                </a14:m>
                <a:endParaRPr lang="en-US" b="0" i="1"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7798FF1E-1FF0-0875-914A-B6E81EC3FE28}"/>
                  </a:ext>
                </a:extLst>
              </p:cNvPr>
              <p:cNvSpPr txBox="1">
                <a:spLocks noRot="1" noChangeAspect="1" noMove="1" noResize="1" noEditPoints="1" noAdjustHandles="1" noChangeArrowheads="1" noChangeShapeType="1" noTextEdit="1"/>
              </p:cNvSpPr>
              <p:nvPr/>
            </p:nvSpPr>
            <p:spPr>
              <a:xfrm>
                <a:off x="3735642" y="1913376"/>
                <a:ext cx="4842544" cy="693395"/>
              </a:xfrm>
              <a:prstGeom prst="rect">
                <a:avLst/>
              </a:prstGeom>
              <a:blipFill>
                <a:blip r:embed="rId4"/>
                <a:stretch>
                  <a:fillRect l="-785" t="-139286" r="-1309" b="-189286"/>
                </a:stretch>
              </a:blipFill>
            </p:spPr>
            <p:txBody>
              <a:bodyPr/>
              <a:lstStyle/>
              <a:p>
                <a:r>
                  <a:rPr lang="en-SE">
                    <a:noFill/>
                  </a:rPr>
                  <a:t> </a:t>
                </a:r>
              </a:p>
            </p:txBody>
          </p:sp>
        </mc:Fallback>
      </mc:AlternateContent>
      <p:sp>
        <p:nvSpPr>
          <p:cNvPr id="9" name="TextBox 8">
            <a:extLst>
              <a:ext uri="{FF2B5EF4-FFF2-40B4-BE49-F238E27FC236}">
                <a16:creationId xmlns:a16="http://schemas.microsoft.com/office/drawing/2014/main" id="{40A38957-05F2-2A32-862F-A6638F2DD71B}"/>
              </a:ext>
            </a:extLst>
          </p:cNvPr>
          <p:cNvSpPr txBox="1"/>
          <p:nvPr/>
        </p:nvSpPr>
        <p:spPr>
          <a:xfrm>
            <a:off x="711122" y="2772106"/>
            <a:ext cx="10838619" cy="70788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For coherent states of the optical field we can substitute the field amplitude operators with complex field amplitudes,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72034F-1528-0E70-29F6-7594CD13700C}"/>
                  </a:ext>
                </a:extLst>
              </p:cNvPr>
              <p:cNvSpPr txBox="1"/>
              <p:nvPr/>
            </p:nvSpPr>
            <p:spPr>
              <a:xfrm>
                <a:off x="3048000" y="3408356"/>
                <a:ext cx="6096000" cy="7857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𝛼</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d>
                          <m:r>
                            <a:rPr lang="en-US" b="0" i="1" smtClean="0">
                              <a:latin typeface="Cambria Math" panose="02040503050406030204" pitchFamily="18" charset="0"/>
                            </a:rPr>
                            <m:t>{</m:t>
                          </m:r>
                          <m:r>
                            <a:rPr lang="en-US" i="1" dirty="0">
                              <a:latin typeface="Cambria Math" panose="02040503050406030204" pitchFamily="18" charset="0"/>
                            </a:rPr>
                            <m:t>𝛼</m:t>
                          </m:r>
                          <m:r>
                            <a:rPr lang="en-US" b="0" i="1" dirty="0" smtClean="0">
                              <a:latin typeface="Cambria Math" panose="02040503050406030204" pitchFamily="18" charset="0"/>
                            </a:rPr>
                            <m:t>}</m:t>
                          </m:r>
                        </m:e>
                      </m:d>
                      <m:r>
                        <a:rPr lang="en-US" b="0" i="1" dirty="0" smtClean="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ad>
                            <m:radPr>
                              <m:degHide m:val="on"/>
                              <m:ctrlPr>
                                <a:rPr lang="en-US" i="1" dirty="0">
                                  <a:latin typeface="Cambria Math" panose="02040503050406030204" pitchFamily="18" charset="0"/>
                                </a:rPr>
                              </m:ctrlPr>
                            </m:radPr>
                            <m:deg/>
                            <m:e>
                              <m:r>
                                <a:rPr lang="en-US" i="1" dirty="0">
                                  <a:latin typeface="Cambria Math" panose="02040503050406030204" pitchFamily="18" charset="0"/>
                                </a:rPr>
                                <m:t>𝑉</m:t>
                              </m:r>
                            </m:e>
                          </m:rad>
                        </m:den>
                      </m:f>
                      <m:nary>
                        <m:naryPr>
                          <m:chr m:val="∑"/>
                          <m:supHide m:val="on"/>
                          <m:ctrlPr>
                            <a:rPr lang="en-US" i="1">
                              <a:latin typeface="Cambria Math" panose="02040503050406030204" pitchFamily="18" charset="0"/>
                            </a:rPr>
                          </m:ctrlPr>
                        </m:naryPr>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𝛼</m:t>
                              </m:r>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𝛼</m:t>
                              </m:r>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up>
                              <m:r>
                                <a:rPr lang="en-US" b="0" i="1" smtClean="0">
                                  <a:latin typeface="Cambria Math" panose="02040503050406030204" pitchFamily="18" charset="0"/>
                                </a:rPr>
                                <m:t>∗</m:t>
                              </m:r>
                            </m:sup>
                          </m:sSub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b="0" i="1" smtClean="0">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m:t>
                          </m:r>
                          <m:r>
                            <m:rPr>
                              <m:nor/>
                            </m:rPr>
                            <a:rPr lang="en-US" b="0" i="0" dirty="0" smtClean="0"/>
                            <m:t>.</m:t>
                          </m:r>
                          <m:r>
                            <m:rPr>
                              <m:nor/>
                            </m:rPr>
                            <a:rPr lang="en-US" dirty="0"/>
                            <m:t> </m:t>
                          </m:r>
                        </m:e>
                      </m:nary>
                    </m:oMath>
                  </m:oMathPara>
                </a14:m>
                <a:endParaRPr lang="en-SE" dirty="0"/>
              </a:p>
            </p:txBody>
          </p:sp>
        </mc:Choice>
        <mc:Fallback xmlns="">
          <p:sp>
            <p:nvSpPr>
              <p:cNvPr id="11" name="TextBox 10">
                <a:extLst>
                  <a:ext uri="{FF2B5EF4-FFF2-40B4-BE49-F238E27FC236}">
                    <a16:creationId xmlns:a16="http://schemas.microsoft.com/office/drawing/2014/main" id="{1072034F-1528-0E70-29F6-7594CD13700C}"/>
                  </a:ext>
                </a:extLst>
              </p:cNvPr>
              <p:cNvSpPr txBox="1">
                <a:spLocks noRot="1" noChangeAspect="1" noMove="1" noResize="1" noEditPoints="1" noAdjustHandles="1" noChangeArrowheads="1" noChangeShapeType="1" noTextEdit="1"/>
              </p:cNvSpPr>
              <p:nvPr/>
            </p:nvSpPr>
            <p:spPr>
              <a:xfrm>
                <a:off x="3048000" y="3408356"/>
                <a:ext cx="6096000" cy="785728"/>
              </a:xfrm>
              <a:prstGeom prst="rect">
                <a:avLst/>
              </a:prstGeom>
              <a:blipFill>
                <a:blip r:embed="rId5"/>
                <a:stretch>
                  <a:fillRect t="-119048" b="-161905"/>
                </a:stretch>
              </a:blipFill>
            </p:spPr>
            <p:txBody>
              <a:bodyPr/>
              <a:lstStyle/>
              <a:p>
                <a:r>
                  <a:rPr lang="en-SE">
                    <a:noFill/>
                  </a:rPr>
                  <a:t> </a:t>
                </a:r>
              </a:p>
            </p:txBody>
          </p:sp>
        </mc:Fallback>
      </mc:AlternateContent>
      <p:sp>
        <p:nvSpPr>
          <p:cNvPr id="23" name="TextBox 22">
            <a:extLst>
              <a:ext uri="{FF2B5EF4-FFF2-40B4-BE49-F238E27FC236}">
                <a16:creationId xmlns:a16="http://schemas.microsoft.com/office/drawing/2014/main" id="{A14FC6E6-1BD2-F52C-2A36-2EEF330B4A16}"/>
              </a:ext>
            </a:extLst>
          </p:cNvPr>
          <p:cNvSpPr txBox="1"/>
          <p:nvPr/>
        </p:nvSpPr>
        <p:spPr>
          <a:xfrm>
            <a:off x="506760" y="6156310"/>
            <a:ext cx="11509248" cy="646331"/>
          </a:xfrm>
          <a:prstGeom prst="rect">
            <a:avLst/>
          </a:prstGeom>
          <a:noFill/>
        </p:spPr>
        <p:txBody>
          <a:bodyPr wrap="square">
            <a:spAutoFit/>
          </a:bodyPr>
          <a:lstStyle/>
          <a:p>
            <a:r>
              <a:rPr lang="en-SE" sz="1200" dirty="0"/>
              <a:t>Sudarshan, ECG. (1963). Equivalence of semiclassical and quantum mechanical descriptions of statistical light beams. Physical Review Letters, 10(7), 277. </a:t>
            </a:r>
          </a:p>
          <a:p>
            <a:r>
              <a:rPr lang="en-GB" sz="1200" dirty="0"/>
              <a:t>Glauber, R. J. (1963). Coherent and incoherent states of the radiation field. Physical Review, 131(6), 2766.</a:t>
            </a:r>
          </a:p>
          <a:p>
            <a:r>
              <a:rPr lang="en-GB" sz="1200" dirty="0"/>
              <a:t>Mandel L, Wolf E. Optical Coherence and Quantum Optics. Cambridge University Press; 1995.</a:t>
            </a:r>
            <a:endParaRPr lang="en-SE" sz="1200" dirty="0"/>
          </a:p>
        </p:txBody>
      </p:sp>
      <p:sp>
        <p:nvSpPr>
          <p:cNvPr id="5" name="Slide Number Placeholder 1">
            <a:extLst>
              <a:ext uri="{FF2B5EF4-FFF2-40B4-BE49-F238E27FC236}">
                <a16:creationId xmlns:a16="http://schemas.microsoft.com/office/drawing/2014/main" id="{B66622EC-586D-E624-B744-34E1820427CB}"/>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31</a:t>
            </a:fld>
            <a:endParaRPr lang="en-US"/>
          </a:p>
        </p:txBody>
      </p:sp>
      <p:pic>
        <p:nvPicPr>
          <p:cNvPr id="6" name="Picture 2" descr="WINDOW OF KNOWLEDGE: ECG SUDARSHAN WON PRESTIGIOUS DIRAC MEDAL">
            <a:extLst>
              <a:ext uri="{FF2B5EF4-FFF2-40B4-BE49-F238E27FC236}">
                <a16:creationId xmlns:a16="http://schemas.microsoft.com/office/drawing/2014/main" id="{C303ACCB-E95A-4631-2086-6E9310308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5937" y="55359"/>
            <a:ext cx="723076" cy="92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97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7331-97D3-8CD5-8579-D39866392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96E11-44BD-DB6D-51AA-2C83453DE577}"/>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semi-classical limit/optical equivalence</a:t>
            </a:r>
          </a:p>
        </p:txBody>
      </p:sp>
      <p:pic>
        <p:nvPicPr>
          <p:cNvPr id="3" name="Picture 2">
            <a:extLst>
              <a:ext uri="{FF2B5EF4-FFF2-40B4-BE49-F238E27FC236}">
                <a16:creationId xmlns:a16="http://schemas.microsoft.com/office/drawing/2014/main" id="{A1598ED6-0B9D-9A5C-227A-085D7A554C69}"/>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96B51E80-9CC7-6C17-35B7-A5887397F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37546D-05F4-302B-B748-CCFD1C40D962}"/>
              </a:ext>
            </a:extLst>
          </p:cNvPr>
          <p:cNvSpPr txBox="1"/>
          <p:nvPr/>
        </p:nvSpPr>
        <p:spPr>
          <a:xfrm>
            <a:off x="711123" y="969350"/>
            <a:ext cx="10926708" cy="70788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Plane waves in linearized quantum field theories (quantum optics, quantum acoustics, </a:t>
            </a:r>
            <a:r>
              <a:rPr lang="en-GB" sz="2000" dirty="0">
                <a:latin typeface="Times" pitchFamily="2" charset="0"/>
              </a:rPr>
              <a:t>o</a:t>
            </a:r>
            <a:r>
              <a:rPr lang="en-SE" sz="2000" dirty="0">
                <a:latin typeface="Times" pitchFamily="2" charset="0"/>
              </a:rPr>
              <a:t>r linearized gravitational waves) can be decomposed generically as,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92B8DE-06EA-FC4C-A2AD-4D55DB119105}"/>
                  </a:ext>
                </a:extLst>
              </p:cNvPr>
              <p:cNvSpPr txBox="1"/>
              <p:nvPr/>
            </p:nvSpPr>
            <p:spPr>
              <a:xfrm>
                <a:off x="3735642" y="1913376"/>
                <a:ext cx="4842544" cy="693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𝐹</m:t>
                          </m:r>
                        </m:e>
                      </m:acc>
                      <m:r>
                        <a:rPr lang="en-US" i="1">
                          <a:latin typeface="Cambria Math" panose="02040503050406030204" pitchFamily="18" charset="0"/>
                        </a:rPr>
                        <m:t> </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𝑉</m:t>
                              </m:r>
                            </m:e>
                          </m:rad>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𝑠</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 </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p>
                                  <m:r>
                                    <a:rPr lang="en-US" i="1">
                                      <a:latin typeface="Cambria Math" panose="02040503050406030204" pitchFamily="18" charset="0"/>
                                    </a:rPr>
                                    <m:t>†</m:t>
                                  </m:r>
                                </m:sup>
                              </m:sSup>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b="0" i="1" smtClean="0">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m:t>
                          </m:r>
                          <m:r>
                            <m:rPr>
                              <m:nor/>
                            </m:rPr>
                            <a:rPr lang="en-US" b="0" i="0" dirty="0" smtClean="0"/>
                            <m:t>,</m:t>
                          </m:r>
                          <m:r>
                            <m:rPr>
                              <m:nor/>
                            </m:rPr>
                            <a:rPr lang="en-US" dirty="0"/>
                            <m:t> </m:t>
                          </m:r>
                        </m:e>
                      </m:nary>
                    </m:oMath>
                  </m:oMathPara>
                </a14:m>
                <a:endParaRPr lang="en-US" b="0" i="1"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0492B8DE-06EA-FC4C-A2AD-4D55DB119105}"/>
                  </a:ext>
                </a:extLst>
              </p:cNvPr>
              <p:cNvSpPr txBox="1">
                <a:spLocks noRot="1" noChangeAspect="1" noMove="1" noResize="1" noEditPoints="1" noAdjustHandles="1" noChangeArrowheads="1" noChangeShapeType="1" noTextEdit="1"/>
              </p:cNvSpPr>
              <p:nvPr/>
            </p:nvSpPr>
            <p:spPr>
              <a:xfrm>
                <a:off x="3735642" y="1913376"/>
                <a:ext cx="4842544" cy="693395"/>
              </a:xfrm>
              <a:prstGeom prst="rect">
                <a:avLst/>
              </a:prstGeom>
              <a:blipFill>
                <a:blip r:embed="rId4"/>
                <a:stretch>
                  <a:fillRect l="-785" t="-139286" r="-1309" b="-189286"/>
                </a:stretch>
              </a:blipFill>
            </p:spPr>
            <p:txBody>
              <a:bodyPr/>
              <a:lstStyle/>
              <a:p>
                <a:r>
                  <a:rPr lang="en-SE">
                    <a:noFill/>
                  </a:rPr>
                  <a:t> </a:t>
                </a:r>
              </a:p>
            </p:txBody>
          </p:sp>
        </mc:Fallback>
      </mc:AlternateContent>
      <p:sp>
        <p:nvSpPr>
          <p:cNvPr id="9" name="TextBox 8">
            <a:extLst>
              <a:ext uri="{FF2B5EF4-FFF2-40B4-BE49-F238E27FC236}">
                <a16:creationId xmlns:a16="http://schemas.microsoft.com/office/drawing/2014/main" id="{15FBCDD8-DE2D-35CB-0BE2-E7290A419CE6}"/>
              </a:ext>
            </a:extLst>
          </p:cNvPr>
          <p:cNvSpPr txBox="1"/>
          <p:nvPr/>
        </p:nvSpPr>
        <p:spPr>
          <a:xfrm>
            <a:off x="711122" y="2772106"/>
            <a:ext cx="10838619" cy="70788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For coherent states of the optical field we can substitute the field amplitude operators with complex field amplitudes,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276D8A-2533-E4ED-EBC7-1EB923D1B32F}"/>
                  </a:ext>
                </a:extLst>
              </p:cNvPr>
              <p:cNvSpPr txBox="1"/>
              <p:nvPr/>
            </p:nvSpPr>
            <p:spPr>
              <a:xfrm>
                <a:off x="3048000" y="3408356"/>
                <a:ext cx="6096000" cy="7857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𝛼</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d>
                          <m:r>
                            <a:rPr lang="en-US" b="0" i="1" smtClean="0">
                              <a:latin typeface="Cambria Math" panose="02040503050406030204" pitchFamily="18" charset="0"/>
                            </a:rPr>
                            <m:t>{</m:t>
                          </m:r>
                          <m:r>
                            <a:rPr lang="en-US" i="1" dirty="0">
                              <a:latin typeface="Cambria Math" panose="02040503050406030204" pitchFamily="18" charset="0"/>
                            </a:rPr>
                            <m:t>𝛼</m:t>
                          </m:r>
                          <m:r>
                            <a:rPr lang="en-US" b="0" i="1" dirty="0" smtClean="0">
                              <a:latin typeface="Cambria Math" panose="02040503050406030204" pitchFamily="18" charset="0"/>
                            </a:rPr>
                            <m:t>}</m:t>
                          </m:r>
                        </m:e>
                      </m:d>
                      <m:r>
                        <a:rPr lang="en-US" b="0" i="1" dirty="0" smtClean="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ad>
                            <m:radPr>
                              <m:degHide m:val="on"/>
                              <m:ctrlPr>
                                <a:rPr lang="en-US" i="1" dirty="0">
                                  <a:latin typeface="Cambria Math" panose="02040503050406030204" pitchFamily="18" charset="0"/>
                                </a:rPr>
                              </m:ctrlPr>
                            </m:radPr>
                            <m:deg/>
                            <m:e>
                              <m:r>
                                <a:rPr lang="en-US" i="1" dirty="0">
                                  <a:latin typeface="Cambria Math" panose="02040503050406030204" pitchFamily="18" charset="0"/>
                                </a:rPr>
                                <m:t>𝑉</m:t>
                              </m:r>
                            </m:e>
                          </m:rad>
                        </m:den>
                      </m:f>
                      <m:nary>
                        <m:naryPr>
                          <m:chr m:val="∑"/>
                          <m:supHide m:val="on"/>
                          <m:ctrlPr>
                            <a:rPr lang="en-US" i="1">
                              <a:latin typeface="Cambria Math" panose="02040503050406030204" pitchFamily="18" charset="0"/>
                            </a:rPr>
                          </m:ctrlPr>
                        </m:naryPr>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𝛼</m:t>
                              </m:r>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𝛼</m:t>
                              </m:r>
                            </m:e>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𝑠</m:t>
                              </m:r>
                            </m:sub>
                            <m:sup>
                              <m:r>
                                <a:rPr lang="en-US" b="0" i="1" smtClean="0">
                                  <a:latin typeface="Cambria Math" panose="02040503050406030204" pitchFamily="18" charset="0"/>
                                </a:rPr>
                                <m:t>∗</m:t>
                              </m:r>
                            </m:sup>
                          </m:sSub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r>
                                <a:rPr lang="en-US" i="1">
                                  <a:latin typeface="Cambria Math" panose="02040503050406030204" pitchFamily="18" charset="0"/>
                                </a:rPr>
                                <m:t>𝑖𝑘</m:t>
                              </m:r>
                              <m:r>
                                <a:rPr lang="en-US" i="1">
                                  <a:latin typeface="Cambria Math" panose="02040503050406030204" pitchFamily="18" charset="0"/>
                                </a:rPr>
                                <m:t>.</m:t>
                              </m:r>
                              <m:r>
                                <a:rPr lang="en-US" i="1">
                                  <a:latin typeface="Cambria Math" panose="02040503050406030204" pitchFamily="18" charset="0"/>
                                </a:rPr>
                                <m:t>𝑟</m:t>
                              </m:r>
                              <m:r>
                                <a:rPr lang="en-US" b="0" i="1" smtClean="0">
                                  <a:latin typeface="Cambria Math" panose="02040503050406030204" pitchFamily="18" charset="0"/>
                                </a:rPr>
                                <m:t>+</m:t>
                              </m:r>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r>
                                <a:rPr lang="en-US" i="1">
                                  <a:latin typeface="Cambria Math" panose="02040503050406030204" pitchFamily="18" charset="0"/>
                                </a:rPr>
                                <m:t>𝑡</m:t>
                              </m:r>
                            </m:sup>
                          </m:sSup>
                          <m:r>
                            <m:rPr>
                              <m:nor/>
                            </m:rPr>
                            <a:rPr lang="en-US" dirty="0"/>
                            <m:t>)</m:t>
                          </m:r>
                          <m:r>
                            <m:rPr>
                              <m:nor/>
                            </m:rPr>
                            <a:rPr lang="en-US" b="0" i="0" dirty="0" smtClean="0"/>
                            <m:t>.</m:t>
                          </m:r>
                          <m:r>
                            <m:rPr>
                              <m:nor/>
                            </m:rPr>
                            <a:rPr lang="en-US" dirty="0"/>
                            <m:t> </m:t>
                          </m:r>
                        </m:e>
                      </m:nary>
                    </m:oMath>
                  </m:oMathPara>
                </a14:m>
                <a:endParaRPr lang="en-SE" dirty="0"/>
              </a:p>
            </p:txBody>
          </p:sp>
        </mc:Choice>
        <mc:Fallback xmlns="">
          <p:sp>
            <p:nvSpPr>
              <p:cNvPr id="11" name="TextBox 10">
                <a:extLst>
                  <a:ext uri="{FF2B5EF4-FFF2-40B4-BE49-F238E27FC236}">
                    <a16:creationId xmlns:a16="http://schemas.microsoft.com/office/drawing/2014/main" id="{80276D8A-2533-E4ED-EBC7-1EB923D1B32F}"/>
                  </a:ext>
                </a:extLst>
              </p:cNvPr>
              <p:cNvSpPr txBox="1">
                <a:spLocks noRot="1" noChangeAspect="1" noMove="1" noResize="1" noEditPoints="1" noAdjustHandles="1" noChangeArrowheads="1" noChangeShapeType="1" noTextEdit="1"/>
              </p:cNvSpPr>
              <p:nvPr/>
            </p:nvSpPr>
            <p:spPr>
              <a:xfrm>
                <a:off x="3048000" y="3408356"/>
                <a:ext cx="6096000" cy="785728"/>
              </a:xfrm>
              <a:prstGeom prst="rect">
                <a:avLst/>
              </a:prstGeom>
              <a:blipFill>
                <a:blip r:embed="rId5"/>
                <a:stretch>
                  <a:fillRect t="-119048" b="-161905"/>
                </a:stretch>
              </a:blipFill>
            </p:spPr>
            <p:txBody>
              <a:bodyPr/>
              <a:lstStyle/>
              <a:p>
                <a:r>
                  <a:rPr lang="en-SE">
                    <a:noFill/>
                  </a:rPr>
                  <a:t> </a:t>
                </a:r>
              </a:p>
            </p:txBody>
          </p:sp>
        </mc:Fallback>
      </mc:AlternateContent>
      <p:sp>
        <p:nvSpPr>
          <p:cNvPr id="12" name="TextBox 11">
            <a:extLst>
              <a:ext uri="{FF2B5EF4-FFF2-40B4-BE49-F238E27FC236}">
                <a16:creationId xmlns:a16="http://schemas.microsoft.com/office/drawing/2014/main" id="{1F2AA79C-9566-E21F-8A20-5D5E3D932EC0}"/>
              </a:ext>
            </a:extLst>
          </p:cNvPr>
          <p:cNvSpPr txBox="1"/>
          <p:nvPr/>
        </p:nvSpPr>
        <p:spPr>
          <a:xfrm>
            <a:off x="711122" y="4459461"/>
            <a:ext cx="11040523" cy="400110"/>
          </a:xfrm>
          <a:prstGeom prst="rect">
            <a:avLst/>
          </a:prstGeom>
          <a:noFill/>
        </p:spPr>
        <p:txBody>
          <a:bodyPr wrap="none" rtlCol="0">
            <a:spAutoFit/>
          </a:bodyPr>
          <a:lstStyle/>
          <a:p>
            <a:pPr marL="285750" indent="-285750">
              <a:buFont typeface="Wingdings" pitchFamily="2" charset="2"/>
              <a:buChar char="v"/>
            </a:pPr>
            <a:r>
              <a:rPr lang="en-SE" sz="2000" dirty="0">
                <a:latin typeface="Times" pitchFamily="2" charset="0"/>
              </a:rPr>
              <a:t> This can be done because coherent states have zero variance (noise) for </a:t>
            </a:r>
            <a:r>
              <a:rPr lang="en-GB" sz="2000" dirty="0">
                <a:latin typeface="Times" pitchFamily="2" charset="0"/>
              </a:rPr>
              <a:t>the</a:t>
            </a:r>
            <a:r>
              <a:rPr lang="en-SE" sz="2000" dirty="0">
                <a:latin typeface="Times" pitchFamily="2" charset="0"/>
              </a:rPr>
              <a:t> field amplitude operators,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1A41EB3-67A1-D5B5-31CD-6E5179B1C86B}"/>
                  </a:ext>
                </a:extLst>
              </p:cNvPr>
              <p:cNvSpPr txBox="1"/>
              <p:nvPr/>
            </p:nvSpPr>
            <p:spPr>
              <a:xfrm>
                <a:off x="388586" y="5019664"/>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m:t>
                      </m:r>
                      <m:r>
                        <a:rPr lang="en-US" b="0" i="1" smtClean="0">
                          <a:latin typeface="Cambria Math" panose="02040503050406030204" pitchFamily="18" charset="0"/>
                        </a:rPr>
                        <m:t>𝛼</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oMath>
                  </m:oMathPara>
                </a14:m>
                <a:endParaRPr lang="en-SE" dirty="0"/>
              </a:p>
            </p:txBody>
          </p:sp>
        </mc:Choice>
        <mc:Fallback xmlns="">
          <p:sp>
            <p:nvSpPr>
              <p:cNvPr id="14" name="TextBox 13">
                <a:extLst>
                  <a:ext uri="{FF2B5EF4-FFF2-40B4-BE49-F238E27FC236}">
                    <a16:creationId xmlns:a16="http://schemas.microsoft.com/office/drawing/2014/main" id="{E7C68A68-6E49-C845-8524-1A6662AFE4ED}"/>
                  </a:ext>
                </a:extLst>
              </p:cNvPr>
              <p:cNvSpPr txBox="1">
                <a:spLocks noRot="1" noChangeAspect="1" noMove="1" noResize="1" noEditPoints="1" noAdjustHandles="1" noChangeArrowheads="1" noChangeShapeType="1" noTextEdit="1"/>
              </p:cNvSpPr>
              <p:nvPr/>
            </p:nvSpPr>
            <p:spPr>
              <a:xfrm>
                <a:off x="388586" y="5019664"/>
                <a:ext cx="6096000"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6E96146-3C07-E8A7-84CD-3569E7A6192E}"/>
                  </a:ext>
                </a:extLst>
              </p:cNvPr>
              <p:cNvSpPr txBox="1"/>
              <p:nvPr/>
            </p:nvSpPr>
            <p:spPr>
              <a:xfrm>
                <a:off x="2405741" y="5014726"/>
                <a:ext cx="6096000" cy="374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p>
                          <m:r>
                            <a:rPr lang="en-US" b="0" i="1" smtClean="0">
                              <a:latin typeface="Cambria Math" panose="02040503050406030204" pitchFamily="18" charset="0"/>
                            </a:rPr>
                            <m:t>2</m:t>
                          </m:r>
                        </m:sup>
                      </m:s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2</m:t>
                          </m:r>
                        </m:sup>
                      </m:s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oMath>
                  </m:oMathPara>
                </a14:m>
                <a:endParaRPr lang="en-SE" dirty="0"/>
              </a:p>
            </p:txBody>
          </p:sp>
        </mc:Choice>
        <mc:Fallback xmlns="">
          <p:sp>
            <p:nvSpPr>
              <p:cNvPr id="16" name="TextBox 15">
                <a:extLst>
                  <a:ext uri="{FF2B5EF4-FFF2-40B4-BE49-F238E27FC236}">
                    <a16:creationId xmlns:a16="http://schemas.microsoft.com/office/drawing/2014/main" id="{47B9D4B3-73C4-3C6F-ADC1-96127C210AE7}"/>
                  </a:ext>
                </a:extLst>
              </p:cNvPr>
              <p:cNvSpPr txBox="1">
                <a:spLocks noRot="1" noChangeAspect="1" noMove="1" noResize="1" noEditPoints="1" noAdjustHandles="1" noChangeArrowheads="1" noChangeShapeType="1" noTextEdit="1"/>
              </p:cNvSpPr>
              <p:nvPr/>
            </p:nvSpPr>
            <p:spPr>
              <a:xfrm>
                <a:off x="2405741" y="5014726"/>
                <a:ext cx="6096000" cy="374270"/>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60FA9B6-BCA9-7B76-192F-A53F8065EAB0}"/>
                  </a:ext>
                </a:extLst>
              </p:cNvPr>
              <p:cNvSpPr txBox="1"/>
              <p:nvPr/>
            </p:nvSpPr>
            <p:spPr>
              <a:xfrm>
                <a:off x="5041169" y="5048756"/>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p>
                          <m:r>
                            <a:rPr lang="en-US" b="0" i="1" smtClean="0">
                              <a:latin typeface="Cambria Math" panose="02040503050406030204" pitchFamily="18" charset="0"/>
                            </a:rPr>
                            <m:t>2</m:t>
                          </m:r>
                        </m:sup>
                      </m:s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𝑎</m:t>
                                  </m:r>
                                </m:e>
                              </m:d>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r>
                        <a:rPr lang="en-US" b="0" i="1" smtClean="0">
                          <a:latin typeface="Cambria Math" panose="02040503050406030204" pitchFamily="18" charset="0"/>
                        </a:rPr>
                        <m:t>=0</m:t>
                      </m:r>
                    </m:oMath>
                  </m:oMathPara>
                </a14:m>
                <a:endParaRPr lang="en-SE" dirty="0"/>
              </a:p>
            </p:txBody>
          </p:sp>
        </mc:Choice>
        <mc:Fallback xmlns="">
          <p:sp>
            <p:nvSpPr>
              <p:cNvPr id="18" name="TextBox 17">
                <a:extLst>
                  <a:ext uri="{FF2B5EF4-FFF2-40B4-BE49-F238E27FC236}">
                    <a16:creationId xmlns:a16="http://schemas.microsoft.com/office/drawing/2014/main" id="{2EABFF45-7DFA-E119-B441-64E46101250E}"/>
                  </a:ext>
                </a:extLst>
              </p:cNvPr>
              <p:cNvSpPr txBox="1">
                <a:spLocks noRot="1" noChangeAspect="1" noMove="1" noResize="1" noEditPoints="1" noAdjustHandles="1" noChangeArrowheads="1" noChangeShapeType="1" noTextEdit="1"/>
              </p:cNvSpPr>
              <p:nvPr/>
            </p:nvSpPr>
            <p:spPr>
              <a:xfrm>
                <a:off x="5041169" y="5048756"/>
                <a:ext cx="6096000" cy="369332"/>
              </a:xfrm>
              <a:prstGeom prst="rect">
                <a:avLst/>
              </a:prstGeom>
              <a:blipFill>
                <a:blip r:embed="rId8"/>
                <a:stretch>
                  <a:fillRect b="-16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8C87681-35E3-32AC-96E1-9D982892C50B}"/>
                  </a:ext>
                </a:extLst>
              </p:cNvPr>
              <p:cNvSpPr txBox="1"/>
              <p:nvPr/>
            </p:nvSpPr>
            <p:spPr>
              <a:xfrm>
                <a:off x="2405741" y="5593747"/>
                <a:ext cx="6096000" cy="376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p>
                              <m:r>
                                <a:rPr lang="en-US" i="1">
                                  <a:latin typeface="Cambria Math" panose="02040503050406030204" pitchFamily="18" charset="0"/>
                                </a:rPr>
                                <m:t>†</m:t>
                              </m:r>
                            </m:sup>
                          </m:sSup>
                          <m:r>
                            <a:rPr lang="en-US" b="0" i="1"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𝛼</m:t>
                              </m:r>
                            </m:e>
                            <m:sup>
                              <m:r>
                                <a:rPr lang="en-US" b="0" i="1" smtClean="0">
                                  <a:latin typeface="Cambria Math" panose="02040503050406030204" pitchFamily="18" charset="0"/>
                                </a:rPr>
                                <m:t>∗</m:t>
                              </m:r>
                            </m:sup>
                          </m:sSup>
                          <m:r>
                            <a:rPr lang="en-US" b="0" i="1" smtClean="0">
                              <a:latin typeface="Cambria Math" panose="02040503050406030204" pitchFamily="18" charset="0"/>
                            </a:rPr>
                            <m:t>)</m:t>
                          </m:r>
                        </m:e>
                        <m:sup>
                          <m:r>
                            <a:rPr lang="en-US" b="0" i="1" smtClean="0">
                              <a:latin typeface="Cambria Math" panose="02040503050406030204" pitchFamily="18" charset="0"/>
                            </a:rPr>
                            <m:t>2</m:t>
                          </m:r>
                        </m:sup>
                      </m:sSup>
                    </m:oMath>
                  </m:oMathPara>
                </a14:m>
                <a:endParaRPr lang="en-SE" dirty="0"/>
              </a:p>
            </p:txBody>
          </p:sp>
        </mc:Choice>
        <mc:Fallback xmlns="">
          <p:sp>
            <p:nvSpPr>
              <p:cNvPr id="19" name="TextBox 18">
                <a:extLst>
                  <a:ext uri="{FF2B5EF4-FFF2-40B4-BE49-F238E27FC236}">
                    <a16:creationId xmlns:a16="http://schemas.microsoft.com/office/drawing/2014/main" id="{BCF0A1AC-82C3-12A1-9712-519A24610934}"/>
                  </a:ext>
                </a:extLst>
              </p:cNvPr>
              <p:cNvSpPr txBox="1">
                <a:spLocks noRot="1" noChangeAspect="1" noMove="1" noResize="1" noEditPoints="1" noAdjustHandles="1" noChangeArrowheads="1" noChangeShapeType="1" noTextEdit="1"/>
              </p:cNvSpPr>
              <p:nvPr/>
            </p:nvSpPr>
            <p:spPr>
              <a:xfrm>
                <a:off x="2405741" y="5593747"/>
                <a:ext cx="6096000" cy="376450"/>
              </a:xfrm>
              <a:prstGeom prst="rect">
                <a:avLst/>
              </a:prstGeom>
              <a:blipFill>
                <a:blip r:embed="rId9"/>
                <a:stretch>
                  <a:fillRect b="-16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E1B738F-3FA3-2B7B-11FC-0BCCD4200909}"/>
                  </a:ext>
                </a:extLst>
              </p:cNvPr>
              <p:cNvSpPr txBox="1"/>
              <p:nvPr/>
            </p:nvSpPr>
            <p:spPr>
              <a:xfrm>
                <a:off x="165384" y="5583835"/>
                <a:ext cx="6096000" cy="376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oMath>
                  </m:oMathPara>
                </a14:m>
                <a:endParaRPr lang="en-SE" dirty="0"/>
              </a:p>
            </p:txBody>
          </p:sp>
        </mc:Choice>
        <mc:Fallback xmlns="">
          <p:sp>
            <p:nvSpPr>
              <p:cNvPr id="20" name="TextBox 19">
                <a:extLst>
                  <a:ext uri="{FF2B5EF4-FFF2-40B4-BE49-F238E27FC236}">
                    <a16:creationId xmlns:a16="http://schemas.microsoft.com/office/drawing/2014/main" id="{AEFF838C-4C18-03DF-C91A-81002295E474}"/>
                  </a:ext>
                </a:extLst>
              </p:cNvPr>
              <p:cNvSpPr txBox="1">
                <a:spLocks noRot="1" noChangeAspect="1" noMove="1" noResize="1" noEditPoints="1" noAdjustHandles="1" noChangeArrowheads="1" noChangeShapeType="1" noTextEdit="1"/>
              </p:cNvSpPr>
              <p:nvPr/>
            </p:nvSpPr>
            <p:spPr>
              <a:xfrm>
                <a:off x="165384" y="5583835"/>
                <a:ext cx="6096000" cy="376450"/>
              </a:xfrm>
              <a:prstGeom prst="rect">
                <a:avLst/>
              </a:prstGeom>
              <a:blipFill>
                <a:blip r:embed="rId10"/>
                <a:stretch>
                  <a:fillRect b="-1612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4F29A9F-17DD-D9CC-9CAB-3B51F110832C}"/>
                  </a:ext>
                </a:extLst>
              </p:cNvPr>
              <p:cNvSpPr txBox="1"/>
              <p:nvPr/>
            </p:nvSpPr>
            <p:spPr>
              <a:xfrm>
                <a:off x="5453741" y="5593747"/>
                <a:ext cx="6096000" cy="376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p>
                              <m:r>
                                <a:rPr lang="en-US" i="1">
                                  <a:latin typeface="Cambria Math" panose="02040503050406030204" pitchFamily="18" charset="0"/>
                                </a:rPr>
                                <m:t>†</m:t>
                              </m:r>
                            </m:sup>
                          </m:sSup>
                          <m:r>
                            <a:rPr lang="en-US" b="0" i="1" smtClean="0">
                              <a:latin typeface="Cambria Math" panose="02040503050406030204" pitchFamily="18" charset="0"/>
                            </a:rPr>
                            <m:t>)</m:t>
                          </m:r>
                        </m:e>
                        <m:sup>
                          <m:r>
                            <a:rPr lang="en-US" b="0" i="1" smtClean="0">
                              <a:latin typeface="Cambria Math" panose="02040503050406030204" pitchFamily="18" charset="0"/>
                            </a:rPr>
                            <m:t>2</m:t>
                          </m:r>
                        </m:sup>
                      </m:s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𝑎</m:t>
                              </m:r>
                            </m:e>
                          </m:acc>
                        </m:e>
                        <m:sup>
                          <m:r>
                            <a:rPr lang="en-US" i="1">
                              <a:latin typeface="Cambria Math" panose="02040503050406030204" pitchFamily="18" charset="0"/>
                            </a:rPr>
                            <m:t>†</m:t>
                          </m:r>
                        </m:sup>
                      </m:sSup>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r>
                        <a:rPr lang="en-US" b="0" i="1" smtClean="0">
                          <a:latin typeface="Cambria Math" panose="02040503050406030204" pitchFamily="18" charset="0"/>
                        </a:rPr>
                        <m:t>=0.</m:t>
                      </m:r>
                    </m:oMath>
                  </m:oMathPara>
                </a14:m>
                <a:endParaRPr lang="en-SE" dirty="0"/>
              </a:p>
            </p:txBody>
          </p:sp>
        </mc:Choice>
        <mc:Fallback xmlns="">
          <p:sp>
            <p:nvSpPr>
              <p:cNvPr id="21" name="TextBox 20">
                <a:extLst>
                  <a:ext uri="{FF2B5EF4-FFF2-40B4-BE49-F238E27FC236}">
                    <a16:creationId xmlns:a16="http://schemas.microsoft.com/office/drawing/2014/main" id="{21948D00-2920-3A46-7F1A-98F183A7D1C7}"/>
                  </a:ext>
                </a:extLst>
              </p:cNvPr>
              <p:cNvSpPr txBox="1">
                <a:spLocks noRot="1" noChangeAspect="1" noMove="1" noResize="1" noEditPoints="1" noAdjustHandles="1" noChangeArrowheads="1" noChangeShapeType="1" noTextEdit="1"/>
              </p:cNvSpPr>
              <p:nvPr/>
            </p:nvSpPr>
            <p:spPr>
              <a:xfrm>
                <a:off x="5453741" y="5593747"/>
                <a:ext cx="6096000" cy="376450"/>
              </a:xfrm>
              <a:prstGeom prst="rect">
                <a:avLst/>
              </a:prstGeom>
              <a:blipFill>
                <a:blip r:embed="rId11"/>
                <a:stretch>
                  <a:fillRect b="-16667"/>
                </a:stretch>
              </a:blipFill>
            </p:spPr>
            <p:txBody>
              <a:bodyPr/>
              <a:lstStyle/>
              <a:p>
                <a:r>
                  <a:rPr lang="en-SE">
                    <a:noFill/>
                  </a:rPr>
                  <a:t> </a:t>
                </a:r>
              </a:p>
            </p:txBody>
          </p:sp>
        </mc:Fallback>
      </mc:AlternateContent>
      <p:sp>
        <p:nvSpPr>
          <p:cNvPr id="23" name="TextBox 22">
            <a:extLst>
              <a:ext uri="{FF2B5EF4-FFF2-40B4-BE49-F238E27FC236}">
                <a16:creationId xmlns:a16="http://schemas.microsoft.com/office/drawing/2014/main" id="{B3398C27-EBD5-82C0-78F0-C50E5DF9B887}"/>
              </a:ext>
            </a:extLst>
          </p:cNvPr>
          <p:cNvSpPr txBox="1"/>
          <p:nvPr/>
        </p:nvSpPr>
        <p:spPr>
          <a:xfrm>
            <a:off x="506760" y="6156310"/>
            <a:ext cx="11509248" cy="646331"/>
          </a:xfrm>
          <a:prstGeom prst="rect">
            <a:avLst/>
          </a:prstGeom>
          <a:noFill/>
        </p:spPr>
        <p:txBody>
          <a:bodyPr wrap="square">
            <a:spAutoFit/>
          </a:bodyPr>
          <a:lstStyle/>
          <a:p>
            <a:r>
              <a:rPr lang="en-SE" sz="1200" dirty="0"/>
              <a:t>Sudarshan, ECG. (1963). Equivalence of semiclassical and quantum mechanical descriptions of statistical light beams. Physical Review Letters, 10(7), 277. </a:t>
            </a:r>
          </a:p>
          <a:p>
            <a:r>
              <a:rPr lang="en-GB" sz="1200" dirty="0"/>
              <a:t>Glauber, R. J. (1963). Coherent and incoherent states of the radiation field. Physical Review, 131(6), 2766.</a:t>
            </a:r>
          </a:p>
          <a:p>
            <a:r>
              <a:rPr lang="en-GB" sz="1200" dirty="0"/>
              <a:t>Mandel L, Wolf E. Optical Coherence and Quantum Optics. Cambridge University Press; 1995.</a:t>
            </a:r>
            <a:endParaRPr lang="en-SE" sz="1200" dirty="0"/>
          </a:p>
        </p:txBody>
      </p:sp>
      <p:sp>
        <p:nvSpPr>
          <p:cNvPr id="5" name="Slide Number Placeholder 1">
            <a:extLst>
              <a:ext uri="{FF2B5EF4-FFF2-40B4-BE49-F238E27FC236}">
                <a16:creationId xmlns:a16="http://schemas.microsoft.com/office/drawing/2014/main" id="{1D057E9C-EEFD-0AC5-15D9-9E26489B8A7C}"/>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32</a:t>
            </a:fld>
            <a:endParaRPr lang="en-US"/>
          </a:p>
        </p:txBody>
      </p:sp>
      <p:pic>
        <p:nvPicPr>
          <p:cNvPr id="6" name="Picture 2" descr="WINDOW OF KNOWLEDGE: ECG SUDARSHAN WON PRESTIGIOUS DIRAC MEDAL">
            <a:extLst>
              <a:ext uri="{FF2B5EF4-FFF2-40B4-BE49-F238E27FC236}">
                <a16:creationId xmlns:a16="http://schemas.microsoft.com/office/drawing/2014/main" id="{BDBD2F6E-7B4E-AAC7-AB4F-8EBB8804B3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05937" y="55359"/>
            <a:ext cx="723076" cy="92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05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E83E-F1A2-6859-D624-085AD937F3E2}"/>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a resonant harmonic detector for radiation fields</a:t>
            </a:r>
          </a:p>
        </p:txBody>
      </p:sp>
      <p:pic>
        <p:nvPicPr>
          <p:cNvPr id="3" name="Picture 2">
            <a:extLst>
              <a:ext uri="{FF2B5EF4-FFF2-40B4-BE49-F238E27FC236}">
                <a16:creationId xmlns:a16="http://schemas.microsoft.com/office/drawing/2014/main" id="{31FB1D60-682E-A9D3-C5D0-29F968A13C5B}"/>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16934350-1A31-609B-5E90-19454CF9A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E54911-150C-DEFA-A0B3-1ACE3018EBFC}"/>
              </a:ext>
            </a:extLst>
          </p:cNvPr>
          <p:cNvSpPr txBox="1"/>
          <p:nvPr/>
        </p:nvSpPr>
        <p:spPr>
          <a:xfrm>
            <a:off x="632646" y="1420454"/>
            <a:ext cx="10926708" cy="1323439"/>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a:t>
            </a:r>
            <a:r>
              <a:rPr lang="en-US" sz="2000" dirty="0">
                <a:latin typeface="Times" pitchFamily="2" charset="0"/>
              </a:rPr>
              <a:t>The interaction (picture) Hamiltonian in the rotating wave approximation between the detector and the radiation field can be approximated as,</a:t>
            </a:r>
          </a:p>
          <a:p>
            <a:pPr marL="285750" indent="-285750">
              <a:buFont typeface="Wingdings" pitchFamily="2" charset="2"/>
              <a:buChar char="v"/>
            </a:pPr>
            <a:endParaRPr lang="en-US" sz="2000" dirty="0">
              <a:latin typeface="Times" pitchFamily="2" charset="0"/>
            </a:endParaRPr>
          </a:p>
          <a:p>
            <a:endParaRPr lang="en-US" sz="2000" dirty="0">
              <a:latin typeface="Times" pitchFamily="2"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3C607B-120B-99A7-ECCB-D2E8B64775B7}"/>
                  </a:ext>
                </a:extLst>
              </p:cNvPr>
              <p:cNvSpPr txBox="1"/>
              <p:nvPr/>
            </p:nvSpPr>
            <p:spPr>
              <a:xfrm>
                <a:off x="2646058" y="2258443"/>
                <a:ext cx="6924268"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𝐼</m:t>
                          </m:r>
                        </m:sub>
                      </m:sSub>
                      <m:r>
                        <a:rPr lang="en-US" b="0" i="1" smtClean="0">
                          <a:latin typeface="Cambria Math" panose="02040503050406030204" pitchFamily="18" charset="0"/>
                        </a:rPr>
                        <m:t>=ℏ</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e>
                      </m:ra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Assume</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m:t>
                      </m:r>
                    </m:oMath>
                  </m:oMathPara>
                </a14:m>
                <a:endParaRPr lang="en-SE" dirty="0"/>
              </a:p>
            </p:txBody>
          </p:sp>
        </mc:Choice>
        <mc:Fallback xmlns="">
          <p:sp>
            <p:nvSpPr>
              <p:cNvPr id="6" name="TextBox 5">
                <a:extLst>
                  <a:ext uri="{FF2B5EF4-FFF2-40B4-BE49-F238E27FC236}">
                    <a16:creationId xmlns:a16="http://schemas.microsoft.com/office/drawing/2014/main" id="{F03C607B-120B-99A7-ECCB-D2E8B64775B7}"/>
                  </a:ext>
                </a:extLst>
              </p:cNvPr>
              <p:cNvSpPr txBox="1">
                <a:spLocks noRot="1" noChangeAspect="1" noMove="1" noResize="1" noEditPoints="1" noAdjustHandles="1" noChangeArrowheads="1" noChangeShapeType="1" noTextEdit="1"/>
              </p:cNvSpPr>
              <p:nvPr/>
            </p:nvSpPr>
            <p:spPr>
              <a:xfrm>
                <a:off x="2646058" y="2258443"/>
                <a:ext cx="6924268" cy="312650"/>
              </a:xfrm>
              <a:prstGeom prst="rect">
                <a:avLst/>
              </a:prstGeom>
              <a:blipFill>
                <a:blip r:embed="rId5"/>
                <a:stretch>
                  <a:fillRect l="-366" b="-30769"/>
                </a:stretch>
              </a:blipFill>
            </p:spPr>
            <p:txBody>
              <a:bodyPr/>
              <a:lstStyle/>
              <a:p>
                <a:r>
                  <a:rPr lang="en-SE">
                    <a:noFill/>
                  </a:rPr>
                  <a:t> </a:t>
                </a:r>
              </a:p>
            </p:txBody>
          </p:sp>
        </mc:Fallback>
      </mc:AlternateContent>
      <p:sp>
        <p:nvSpPr>
          <p:cNvPr id="14" name="TextBox 13">
            <a:extLst>
              <a:ext uri="{FF2B5EF4-FFF2-40B4-BE49-F238E27FC236}">
                <a16:creationId xmlns:a16="http://schemas.microsoft.com/office/drawing/2014/main" id="{7B2C4912-B68A-3B6B-A9A5-7B908B87C862}"/>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7" name="Slide Number Placeholder 1">
            <a:extLst>
              <a:ext uri="{FF2B5EF4-FFF2-40B4-BE49-F238E27FC236}">
                <a16:creationId xmlns:a16="http://schemas.microsoft.com/office/drawing/2014/main" id="{DD5BB1B1-28FA-D0E7-2BD3-E4AAB0099D41}"/>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33</a:t>
            </a:fld>
            <a:endParaRPr lang="en-US"/>
          </a:p>
        </p:txBody>
      </p:sp>
    </p:spTree>
    <p:extLst>
      <p:ext uri="{BB962C8B-B14F-4D97-AF65-F5344CB8AC3E}">
        <p14:creationId xmlns:p14="http://schemas.microsoft.com/office/powerpoint/2010/main" val="351315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66F47-50F7-DEC6-8F35-54AE40E1D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97EF8-8ACE-4CB1-3755-F6252991759F}"/>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a resonant harmonic detector for radiation fields</a:t>
            </a:r>
          </a:p>
        </p:txBody>
      </p:sp>
      <p:pic>
        <p:nvPicPr>
          <p:cNvPr id="3" name="Picture 2">
            <a:extLst>
              <a:ext uri="{FF2B5EF4-FFF2-40B4-BE49-F238E27FC236}">
                <a16:creationId xmlns:a16="http://schemas.microsoft.com/office/drawing/2014/main" id="{579EB78E-FC92-6606-0B06-580A4CD70D30}"/>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69FF1ECC-30E2-5A15-33B2-7F3C72C3B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D28895-B10C-36C1-283D-7187C0283E0F}"/>
                  </a:ext>
                </a:extLst>
              </p:cNvPr>
              <p:cNvSpPr txBox="1"/>
              <p:nvPr/>
            </p:nvSpPr>
            <p:spPr>
              <a:xfrm>
                <a:off x="632646" y="1420454"/>
                <a:ext cx="10926708" cy="1938992"/>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a:t>
                </a:r>
                <a:r>
                  <a:rPr lang="en-US" sz="2000" dirty="0">
                    <a:latin typeface="Times" pitchFamily="2" charset="0"/>
                  </a:rPr>
                  <a:t>The interaction (picture) Hamiltonian in the rotating wave approximation between the detector and the radiation field can be approximated as,</a:t>
                </a:r>
              </a:p>
              <a:p>
                <a:pPr marL="285750" indent="-285750">
                  <a:buFont typeface="Wingdings" pitchFamily="2" charset="2"/>
                  <a:buChar char="v"/>
                </a:pPr>
                <a:endParaRPr lang="en-US" sz="2000" dirty="0">
                  <a:latin typeface="Times" pitchFamily="2" charset="0"/>
                </a:endParaRPr>
              </a:p>
              <a:p>
                <a:endParaRPr lang="en-US" sz="2000" dirty="0">
                  <a:latin typeface="Times" pitchFamily="2" charset="0"/>
                </a:endParaRPr>
              </a:p>
              <a:p>
                <a:pPr marL="342900" indent="-342900">
                  <a:buFont typeface="Courier New" panose="02070309020205020404" pitchFamily="49" charset="0"/>
                  <a:buChar char="o"/>
                </a:pPr>
                <a:r>
                  <a:rPr lang="en-US" sz="2000" dirty="0">
                    <a:solidFill>
                      <a:srgbClr val="0070C0"/>
                    </a:solidFill>
                    <a:latin typeface="Times" pitchFamily="2" charset="0"/>
                  </a:rPr>
                  <a:t>Here </a:t>
                </a:r>
                <a14:m>
                  <m:oMath xmlns:m="http://schemas.openxmlformats.org/officeDocument/2006/math">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𝛾</m:t>
                        </m:r>
                      </m:e>
                      <m:sub>
                        <m:r>
                          <a:rPr lang="en-US" sz="2000" b="0" i="1" smtClean="0">
                            <a:solidFill>
                              <a:srgbClr val="0070C0"/>
                            </a:solidFill>
                            <a:latin typeface="Cambria Math" panose="02040503050406030204" pitchFamily="18" charset="0"/>
                          </a:rPr>
                          <m:t>0</m:t>
                        </m:r>
                      </m:sub>
                    </m:sSub>
                  </m:oMath>
                </a14:m>
                <a:r>
                  <a:rPr lang="en-SE" sz="2000" dirty="0">
                    <a:solidFill>
                      <a:srgbClr val="0070C0"/>
                    </a:solidFill>
                    <a:latin typeface="Times" pitchFamily="2" charset="0"/>
                  </a:rPr>
                  <a:t> is the spontaneous emission rate of the detector for the radiation field, an intrinsic property of the detector.</a:t>
                </a:r>
              </a:p>
            </p:txBody>
          </p:sp>
        </mc:Choice>
        <mc:Fallback xmlns="">
          <p:sp>
            <p:nvSpPr>
              <p:cNvPr id="5" name="TextBox 4">
                <a:extLst>
                  <a:ext uri="{FF2B5EF4-FFF2-40B4-BE49-F238E27FC236}">
                    <a16:creationId xmlns:a16="http://schemas.microsoft.com/office/drawing/2014/main" id="{7FD28895-B10C-36C1-283D-7187C0283E0F}"/>
                  </a:ext>
                </a:extLst>
              </p:cNvPr>
              <p:cNvSpPr txBox="1">
                <a:spLocks noRot="1" noChangeAspect="1" noMove="1" noResize="1" noEditPoints="1" noAdjustHandles="1" noChangeArrowheads="1" noChangeShapeType="1" noTextEdit="1"/>
              </p:cNvSpPr>
              <p:nvPr/>
            </p:nvSpPr>
            <p:spPr>
              <a:xfrm>
                <a:off x="632646" y="1420454"/>
                <a:ext cx="10926708" cy="1938992"/>
              </a:xfrm>
              <a:prstGeom prst="rect">
                <a:avLst/>
              </a:prstGeom>
              <a:blipFill>
                <a:blip r:embed="rId4"/>
                <a:stretch>
                  <a:fillRect l="-464" t="-1299" r="-464" b="-454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559CE93-F030-5177-8D3E-111C11726066}"/>
                  </a:ext>
                </a:extLst>
              </p:cNvPr>
              <p:cNvSpPr txBox="1"/>
              <p:nvPr/>
            </p:nvSpPr>
            <p:spPr>
              <a:xfrm>
                <a:off x="2646058" y="2258443"/>
                <a:ext cx="6924268"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𝐼</m:t>
                          </m:r>
                        </m:sub>
                      </m:sSub>
                      <m:r>
                        <a:rPr lang="en-US" b="0" i="1" smtClean="0">
                          <a:latin typeface="Cambria Math" panose="02040503050406030204" pitchFamily="18" charset="0"/>
                        </a:rPr>
                        <m:t>=ℏ</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e>
                      </m:ra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Assume</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m:t>
                      </m:r>
                    </m:oMath>
                  </m:oMathPara>
                </a14:m>
                <a:endParaRPr lang="en-SE" dirty="0"/>
              </a:p>
            </p:txBody>
          </p:sp>
        </mc:Choice>
        <mc:Fallback xmlns="">
          <p:sp>
            <p:nvSpPr>
              <p:cNvPr id="6" name="TextBox 5">
                <a:extLst>
                  <a:ext uri="{FF2B5EF4-FFF2-40B4-BE49-F238E27FC236}">
                    <a16:creationId xmlns:a16="http://schemas.microsoft.com/office/drawing/2014/main" id="{F03C607B-120B-99A7-ECCB-D2E8B64775B7}"/>
                  </a:ext>
                </a:extLst>
              </p:cNvPr>
              <p:cNvSpPr txBox="1">
                <a:spLocks noRot="1" noChangeAspect="1" noMove="1" noResize="1" noEditPoints="1" noAdjustHandles="1" noChangeArrowheads="1" noChangeShapeType="1" noTextEdit="1"/>
              </p:cNvSpPr>
              <p:nvPr/>
            </p:nvSpPr>
            <p:spPr>
              <a:xfrm>
                <a:off x="2646058" y="2258443"/>
                <a:ext cx="6924268" cy="312650"/>
              </a:xfrm>
              <a:prstGeom prst="rect">
                <a:avLst/>
              </a:prstGeom>
              <a:blipFill>
                <a:blip r:embed="rId5"/>
                <a:stretch>
                  <a:fillRect l="-366" b="-30769"/>
                </a:stretch>
              </a:blipFill>
            </p:spPr>
            <p:txBody>
              <a:bodyPr/>
              <a:lstStyle/>
              <a:p>
                <a:r>
                  <a:rPr lang="en-SE">
                    <a:noFill/>
                  </a:rPr>
                  <a:t> </a:t>
                </a:r>
              </a:p>
            </p:txBody>
          </p:sp>
        </mc:Fallback>
      </mc:AlternateContent>
      <p:sp>
        <p:nvSpPr>
          <p:cNvPr id="14" name="TextBox 13">
            <a:extLst>
              <a:ext uri="{FF2B5EF4-FFF2-40B4-BE49-F238E27FC236}">
                <a16:creationId xmlns:a16="http://schemas.microsoft.com/office/drawing/2014/main" id="{7324153A-DB15-A69B-2A39-03CA4E99A596}"/>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7" name="Slide Number Placeholder 1">
            <a:extLst>
              <a:ext uri="{FF2B5EF4-FFF2-40B4-BE49-F238E27FC236}">
                <a16:creationId xmlns:a16="http://schemas.microsoft.com/office/drawing/2014/main" id="{0C5C33A0-A55D-A4F0-2A69-D8ABD435C699}"/>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34</a:t>
            </a:fld>
            <a:endParaRPr lang="en-US"/>
          </a:p>
        </p:txBody>
      </p:sp>
    </p:spTree>
    <p:extLst>
      <p:ext uri="{BB962C8B-B14F-4D97-AF65-F5344CB8AC3E}">
        <p14:creationId xmlns:p14="http://schemas.microsoft.com/office/powerpoint/2010/main" val="4225891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907FD-95E3-28CD-1C3C-664364E31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C76C4-2D18-ECD5-23F6-1FA02DF4B6F9}"/>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a resonant harmonic detector for radiation fields</a:t>
            </a:r>
          </a:p>
        </p:txBody>
      </p:sp>
      <p:pic>
        <p:nvPicPr>
          <p:cNvPr id="3" name="Picture 2">
            <a:extLst>
              <a:ext uri="{FF2B5EF4-FFF2-40B4-BE49-F238E27FC236}">
                <a16:creationId xmlns:a16="http://schemas.microsoft.com/office/drawing/2014/main" id="{C0A6550A-6F97-FA68-46FE-B0379A092CA0}"/>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5D9E290B-BB14-1B2D-78C8-2F2B4694A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1A5A73-9DC7-7E2A-00A9-28E3943DE8BC}"/>
                  </a:ext>
                </a:extLst>
              </p:cNvPr>
              <p:cNvSpPr txBox="1"/>
              <p:nvPr/>
            </p:nvSpPr>
            <p:spPr>
              <a:xfrm>
                <a:off x="632646" y="1420454"/>
                <a:ext cx="10926708" cy="1938992"/>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a:t>
                </a:r>
                <a:r>
                  <a:rPr lang="en-US" sz="2000" dirty="0">
                    <a:latin typeface="Times" pitchFamily="2" charset="0"/>
                  </a:rPr>
                  <a:t>The interaction (picture) Hamiltonian in the rotating wave approximation between the detector and the radiation field can be approximated as,</a:t>
                </a:r>
              </a:p>
              <a:p>
                <a:pPr marL="285750" indent="-285750">
                  <a:buFont typeface="Wingdings" pitchFamily="2" charset="2"/>
                  <a:buChar char="v"/>
                </a:pPr>
                <a:endParaRPr lang="en-US" sz="2000" dirty="0">
                  <a:latin typeface="Times" pitchFamily="2" charset="0"/>
                </a:endParaRPr>
              </a:p>
              <a:p>
                <a:endParaRPr lang="en-US" sz="2000" dirty="0">
                  <a:latin typeface="Times" pitchFamily="2" charset="0"/>
                </a:endParaRPr>
              </a:p>
              <a:p>
                <a:pPr marL="342900" indent="-342900">
                  <a:buFont typeface="Courier New" panose="02070309020205020404" pitchFamily="49" charset="0"/>
                  <a:buChar char="o"/>
                </a:pPr>
                <a:r>
                  <a:rPr lang="en-US" sz="2000" dirty="0">
                    <a:solidFill>
                      <a:srgbClr val="0070C0"/>
                    </a:solidFill>
                    <a:latin typeface="Times" pitchFamily="2" charset="0"/>
                  </a:rPr>
                  <a:t>Here </a:t>
                </a:r>
                <a14:m>
                  <m:oMath xmlns:m="http://schemas.openxmlformats.org/officeDocument/2006/math">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𝛾</m:t>
                        </m:r>
                      </m:e>
                      <m:sub>
                        <m:r>
                          <a:rPr lang="en-US" sz="2000" b="0" i="1" smtClean="0">
                            <a:solidFill>
                              <a:srgbClr val="0070C0"/>
                            </a:solidFill>
                            <a:latin typeface="Cambria Math" panose="02040503050406030204" pitchFamily="18" charset="0"/>
                          </a:rPr>
                          <m:t>0</m:t>
                        </m:r>
                      </m:sub>
                    </m:sSub>
                  </m:oMath>
                </a14:m>
                <a:r>
                  <a:rPr lang="en-SE" sz="2000" dirty="0">
                    <a:solidFill>
                      <a:srgbClr val="0070C0"/>
                    </a:solidFill>
                    <a:latin typeface="Times" pitchFamily="2" charset="0"/>
                  </a:rPr>
                  <a:t> is the spontaneous emission rate of the detector for the radiation field, an intrinsic property of the detector.</a:t>
                </a:r>
              </a:p>
            </p:txBody>
          </p:sp>
        </mc:Choice>
        <mc:Fallback xmlns="">
          <p:sp>
            <p:nvSpPr>
              <p:cNvPr id="5" name="TextBox 4">
                <a:extLst>
                  <a:ext uri="{FF2B5EF4-FFF2-40B4-BE49-F238E27FC236}">
                    <a16:creationId xmlns:a16="http://schemas.microsoft.com/office/drawing/2014/main" id="{ED1A5A73-9DC7-7E2A-00A9-28E3943DE8BC}"/>
                  </a:ext>
                </a:extLst>
              </p:cNvPr>
              <p:cNvSpPr txBox="1">
                <a:spLocks noRot="1" noChangeAspect="1" noMove="1" noResize="1" noEditPoints="1" noAdjustHandles="1" noChangeArrowheads="1" noChangeShapeType="1" noTextEdit="1"/>
              </p:cNvSpPr>
              <p:nvPr/>
            </p:nvSpPr>
            <p:spPr>
              <a:xfrm>
                <a:off x="632646" y="1420454"/>
                <a:ext cx="10926708" cy="1938992"/>
              </a:xfrm>
              <a:prstGeom prst="rect">
                <a:avLst/>
              </a:prstGeom>
              <a:blipFill>
                <a:blip r:embed="rId4"/>
                <a:stretch>
                  <a:fillRect l="-464" t="-1299" r="-464" b="-454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4CC2FA-1B91-34A0-BA70-5C3804C0544D}"/>
                  </a:ext>
                </a:extLst>
              </p:cNvPr>
              <p:cNvSpPr txBox="1"/>
              <p:nvPr/>
            </p:nvSpPr>
            <p:spPr>
              <a:xfrm>
                <a:off x="2646058" y="2258443"/>
                <a:ext cx="6924268"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𝐼</m:t>
                          </m:r>
                        </m:sub>
                      </m:sSub>
                      <m:r>
                        <a:rPr lang="en-US" b="0" i="1" smtClean="0">
                          <a:latin typeface="Cambria Math" panose="02040503050406030204" pitchFamily="18" charset="0"/>
                        </a:rPr>
                        <m:t>=ℏ</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e>
                      </m:ra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Assume</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m:t>
                      </m:r>
                    </m:oMath>
                  </m:oMathPara>
                </a14:m>
                <a:endParaRPr lang="en-SE" dirty="0"/>
              </a:p>
            </p:txBody>
          </p:sp>
        </mc:Choice>
        <mc:Fallback xmlns="">
          <p:sp>
            <p:nvSpPr>
              <p:cNvPr id="6" name="TextBox 5">
                <a:extLst>
                  <a:ext uri="{FF2B5EF4-FFF2-40B4-BE49-F238E27FC236}">
                    <a16:creationId xmlns:a16="http://schemas.microsoft.com/office/drawing/2014/main" id="{F03C607B-120B-99A7-ECCB-D2E8B64775B7}"/>
                  </a:ext>
                </a:extLst>
              </p:cNvPr>
              <p:cNvSpPr txBox="1">
                <a:spLocks noRot="1" noChangeAspect="1" noMove="1" noResize="1" noEditPoints="1" noAdjustHandles="1" noChangeArrowheads="1" noChangeShapeType="1" noTextEdit="1"/>
              </p:cNvSpPr>
              <p:nvPr/>
            </p:nvSpPr>
            <p:spPr>
              <a:xfrm>
                <a:off x="2646058" y="2258443"/>
                <a:ext cx="6924268" cy="312650"/>
              </a:xfrm>
              <a:prstGeom prst="rect">
                <a:avLst/>
              </a:prstGeom>
              <a:blipFill>
                <a:blip r:embed="rId5"/>
                <a:stretch>
                  <a:fillRect l="-366" b="-307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D89BDB-E7C0-785B-BA31-E9D303DD8221}"/>
                  </a:ext>
                </a:extLst>
              </p:cNvPr>
              <p:cNvSpPr txBox="1"/>
              <p:nvPr/>
            </p:nvSpPr>
            <p:spPr>
              <a:xfrm>
                <a:off x="280417" y="4104227"/>
                <a:ext cx="10781644" cy="7228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𝐼</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≈ℏ</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ra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𝑏</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ad>
                            <m:radPr>
                              <m:degHide m:val="on"/>
                              <m:ctrlPr>
                                <a:rPr lang="en-US" b="0" i="1" smtClean="0">
                                  <a:latin typeface="Cambria Math" panose="02040503050406030204" pitchFamily="18" charset="0"/>
                                  <a:ea typeface="Cambria Math" panose="02040503050406030204" pitchFamily="18" charset="0"/>
                                </a:rPr>
                              </m:ctrlPr>
                            </m:radPr>
                            <m:deg/>
                            <m:e>
                              <m:r>
                                <m:rPr>
                                  <m:sty m:val="p"/>
                                </m:rPr>
                                <a:rPr lang="en-US"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e>
                          </m:rad>
                        </m:den>
                      </m:f>
                      <m:nary>
                        <m:naryPr>
                          <m:ctrlPr>
                            <a:rPr lang="en-US" b="0" i="1" smtClean="0">
                              <a:latin typeface="Cambria Math" panose="02040503050406030204" pitchFamily="18" charset="0"/>
                              <a:ea typeface="Cambria Math" panose="02040503050406030204" pitchFamily="18" charset="0"/>
                            </a:rPr>
                          </m:ctrlPr>
                        </m:naryPr>
                        <m:sub>
                          <m:r>
                            <a:rPr lang="en-US" b="0" i="1" smtClean="0">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sup>
                        <m:e>
                          <m:r>
                            <a:rPr lang="en-US" b="0" i="1" smtClean="0">
                              <a:latin typeface="Cambria Math" panose="02040503050406030204" pitchFamily="18" charset="0"/>
                              <a:ea typeface="Cambria Math" panose="02040503050406030204" pitchFamily="18" charset="0"/>
                            </a:rPr>
                            <m:t>𝑑</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r>
                            <a:rPr lang="en-US" i="1">
                              <a:latin typeface="Cambria Math" panose="02040503050406030204" pitchFamily="18" charset="0"/>
                              <a:ea typeface="Cambria Math" panose="02040503050406030204" pitchFamily="18" charset="0"/>
                            </a:rPr>
                            <m:t>        </m:t>
                          </m:r>
                          <m:r>
                            <m:rPr>
                              <m:sty m:val="p"/>
                            </m:rPr>
                            <a:rPr lang="en-US" i="0">
                              <a:latin typeface="Cambria Math" panose="02040503050406030204" pitchFamily="18" charset="0"/>
                              <a:ea typeface="Cambria Math" panose="02040503050406030204" pitchFamily="18" charset="0"/>
                            </a:rPr>
                            <m:t>such</m:t>
                          </m:r>
                          <m:r>
                            <a:rPr lang="en-US" i="0">
                              <a:latin typeface="Cambria Math" panose="02040503050406030204" pitchFamily="18" charset="0"/>
                              <a:ea typeface="Cambria Math" panose="02040503050406030204" pitchFamily="18" charset="0"/>
                            </a:rPr>
                            <m:t> </m:t>
                          </m:r>
                          <m:r>
                            <m:rPr>
                              <m:sty m:val="p"/>
                            </m:rPr>
                            <a:rPr lang="en-US" i="0">
                              <a:latin typeface="Cambria Math" panose="02040503050406030204" pitchFamily="18" charset="0"/>
                              <a:ea typeface="Cambria Math" panose="02040503050406030204" pitchFamily="18" charset="0"/>
                            </a:rPr>
                            <m:t>that</m:t>
                          </m:r>
                          <m:r>
                            <a:rPr lang="en-US" i="1">
                              <a:latin typeface="Cambria Math" panose="02040503050406030204" pitchFamily="18" charset="0"/>
                              <a:ea typeface="Cambria Math" panose="02040503050406030204" pitchFamily="18" charset="0"/>
                            </a:rPr>
                            <m:t>          </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e>
                      </m:nary>
                    </m:oMath>
                  </m:oMathPara>
                </a14:m>
                <a:endParaRPr lang="en-SE" dirty="0"/>
              </a:p>
            </p:txBody>
          </p:sp>
        </mc:Choice>
        <mc:Fallback xmlns="">
          <p:sp>
            <p:nvSpPr>
              <p:cNvPr id="8" name="TextBox 7">
                <a:extLst>
                  <a:ext uri="{FF2B5EF4-FFF2-40B4-BE49-F238E27FC236}">
                    <a16:creationId xmlns:a16="http://schemas.microsoft.com/office/drawing/2014/main" id="{1A5B2659-6530-FE59-67BC-7BCF5CDA41C5}"/>
                  </a:ext>
                </a:extLst>
              </p:cNvPr>
              <p:cNvSpPr txBox="1">
                <a:spLocks noRot="1" noChangeAspect="1" noMove="1" noResize="1" noEditPoints="1" noAdjustHandles="1" noChangeArrowheads="1" noChangeShapeType="1" noTextEdit="1"/>
              </p:cNvSpPr>
              <p:nvPr/>
            </p:nvSpPr>
            <p:spPr>
              <a:xfrm>
                <a:off x="280417" y="4104227"/>
                <a:ext cx="10781644" cy="722827"/>
              </a:xfrm>
              <a:prstGeom prst="rect">
                <a:avLst/>
              </a:prstGeom>
              <a:blipFill>
                <a:blip r:embed="rId6"/>
                <a:stretch>
                  <a:fillRect t="-148276" b="-22586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D1B555B-A1C3-854A-EABB-044E2EE139E0}"/>
                  </a:ext>
                </a:extLst>
              </p:cNvPr>
              <p:cNvSpPr txBox="1"/>
              <p:nvPr/>
            </p:nvSpPr>
            <p:spPr>
              <a:xfrm>
                <a:off x="632646" y="3396341"/>
                <a:ext cx="10926708" cy="53155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a:t>
                </a:r>
                <a:r>
                  <a:rPr lang="en-US" sz="2000" dirty="0">
                    <a:latin typeface="Times" pitchFamily="2" charset="0"/>
                  </a:rPr>
                  <a:t>The time evolution operator can be approximated as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𝑈</m:t>
                        </m:r>
                      </m:e>
                      <m:sub>
                        <m:r>
                          <a:rPr lang="en-US" sz="2000" b="0" i="1" smtClean="0">
                            <a:latin typeface="Cambria Math" panose="02040503050406030204" pitchFamily="18" charset="0"/>
                          </a:rPr>
                          <m:t>𝐼</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r>
                          <a:rPr lang="en-US" sz="2000" b="0" i="1" smtClean="0">
                            <a:latin typeface="Cambria Math" panose="02040503050406030204" pitchFamily="18" charset="0"/>
                          </a:rPr>
                          <m:t>𝑖</m:t>
                        </m:r>
                        <m:r>
                          <a:rPr lang="en-US" sz="2000" b="0" i="1" smtClean="0">
                            <a:latin typeface="Cambria Math" panose="02040503050406030204" pitchFamily="18" charset="0"/>
                          </a:rPr>
                          <m:t>/ℏ</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𝑉</m:t>
                            </m:r>
                          </m:e>
                          <m:sub>
                            <m:r>
                              <a:rPr lang="en-US" sz="2000" b="0" i="1" smtClean="0">
                                <a:latin typeface="Cambria Math" panose="02040503050406030204" pitchFamily="18" charset="0"/>
                              </a:rPr>
                              <m:t>𝐼</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m:t>
                                </m:r>
                              </m:sup>
                            </m:sSup>
                          </m:e>
                        </m:d>
                        <m:r>
                          <a:rPr lang="en-US" sz="2000" b="0" i="1" smtClean="0">
                            <a:latin typeface="Cambria Math" panose="02040503050406030204" pitchFamily="18" charset="0"/>
                          </a:rPr>
                          <m:t>𝑑</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m:t>
                            </m:r>
                          </m:sup>
                        </m:sSup>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𝑖</m:t>
                            </m:r>
                          </m:num>
                          <m:den>
                            <m:r>
                              <a:rPr lang="en-US" sz="2000" b="0" i="1" smtClean="0">
                                <a:latin typeface="Cambria Math" panose="02040503050406030204" pitchFamily="18" charset="0"/>
                              </a:rPr>
                              <m:t>ℏ</m:t>
                            </m:r>
                          </m:den>
                        </m:f>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𝐼</m:t>
                            </m:r>
                          </m:sub>
                        </m:sSub>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sup>
                    </m:sSup>
                  </m:oMath>
                </a14:m>
                <a:r>
                  <a:rPr lang="en-SE" sz="2000" dirty="0">
                    <a:latin typeface="Times" pitchFamily="2" charset="0"/>
                  </a:rPr>
                  <a:t> where,</a:t>
                </a:r>
              </a:p>
            </p:txBody>
          </p:sp>
        </mc:Choice>
        <mc:Fallback xmlns="">
          <p:sp>
            <p:nvSpPr>
              <p:cNvPr id="9" name="TextBox 8">
                <a:extLst>
                  <a:ext uri="{FF2B5EF4-FFF2-40B4-BE49-F238E27FC236}">
                    <a16:creationId xmlns:a16="http://schemas.microsoft.com/office/drawing/2014/main" id="{F1D953DD-6B02-1E87-03EE-1E042ACD2B6A}"/>
                  </a:ext>
                </a:extLst>
              </p:cNvPr>
              <p:cNvSpPr txBox="1">
                <a:spLocks noRot="1" noChangeAspect="1" noMove="1" noResize="1" noEditPoints="1" noAdjustHandles="1" noChangeArrowheads="1" noChangeShapeType="1" noTextEdit="1"/>
              </p:cNvSpPr>
              <p:nvPr/>
            </p:nvSpPr>
            <p:spPr>
              <a:xfrm>
                <a:off x="632646" y="3396341"/>
                <a:ext cx="10926708" cy="531556"/>
              </a:xfrm>
              <a:prstGeom prst="rect">
                <a:avLst/>
              </a:prstGeom>
              <a:blipFill>
                <a:blip r:embed="rId7"/>
                <a:stretch>
                  <a:fillRect l="-464" b="-20930"/>
                </a:stretch>
              </a:blipFill>
            </p:spPr>
            <p:txBody>
              <a:bodyPr/>
              <a:lstStyle/>
              <a:p>
                <a:r>
                  <a:rPr lang="en-SE">
                    <a:noFill/>
                  </a:rPr>
                  <a:t> </a:t>
                </a:r>
              </a:p>
            </p:txBody>
          </p:sp>
        </mc:Fallback>
      </mc:AlternateContent>
      <p:sp>
        <p:nvSpPr>
          <p:cNvPr id="14" name="TextBox 13">
            <a:extLst>
              <a:ext uri="{FF2B5EF4-FFF2-40B4-BE49-F238E27FC236}">
                <a16:creationId xmlns:a16="http://schemas.microsoft.com/office/drawing/2014/main" id="{27D6A497-419B-AB14-BF25-8AEF2F1D127F}"/>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7" name="Slide Number Placeholder 1">
            <a:extLst>
              <a:ext uri="{FF2B5EF4-FFF2-40B4-BE49-F238E27FC236}">
                <a16:creationId xmlns:a16="http://schemas.microsoft.com/office/drawing/2014/main" id="{8EAD7EAD-C910-95DD-BAEF-014D1F442CA5}"/>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35</a:t>
            </a:fld>
            <a:endParaRPr lang="en-US"/>
          </a:p>
        </p:txBody>
      </p:sp>
    </p:spTree>
    <p:extLst>
      <p:ext uri="{BB962C8B-B14F-4D97-AF65-F5344CB8AC3E}">
        <p14:creationId xmlns:p14="http://schemas.microsoft.com/office/powerpoint/2010/main" val="3336118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496FD-2C5D-7816-4F83-F6066AEB2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6310E-BFE7-E5F9-B06F-57C87FFC1110}"/>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a resonant harmonic detector for radiation fields</a:t>
            </a:r>
          </a:p>
        </p:txBody>
      </p:sp>
      <p:pic>
        <p:nvPicPr>
          <p:cNvPr id="3" name="Picture 2">
            <a:extLst>
              <a:ext uri="{FF2B5EF4-FFF2-40B4-BE49-F238E27FC236}">
                <a16:creationId xmlns:a16="http://schemas.microsoft.com/office/drawing/2014/main" id="{DD862FF3-B44D-A674-FE01-29D0C3530E75}"/>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5AA16F25-BDD1-C373-F411-8D260B60A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A360E4-4BB9-DDE4-039A-D5890A684126}"/>
                  </a:ext>
                </a:extLst>
              </p:cNvPr>
              <p:cNvSpPr txBox="1"/>
              <p:nvPr/>
            </p:nvSpPr>
            <p:spPr>
              <a:xfrm>
                <a:off x="632646" y="1420454"/>
                <a:ext cx="10926708" cy="1938992"/>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a:t>
                </a:r>
                <a:r>
                  <a:rPr lang="en-US" sz="2000" dirty="0">
                    <a:latin typeface="Times" pitchFamily="2" charset="0"/>
                  </a:rPr>
                  <a:t>The interaction (picture) Hamiltonian in the rotating wave approximation between the detector and the radiation field can be approximated as,</a:t>
                </a:r>
              </a:p>
              <a:p>
                <a:pPr marL="285750" indent="-285750">
                  <a:buFont typeface="Wingdings" pitchFamily="2" charset="2"/>
                  <a:buChar char="v"/>
                </a:pPr>
                <a:endParaRPr lang="en-US" sz="2000" dirty="0">
                  <a:latin typeface="Times" pitchFamily="2" charset="0"/>
                </a:endParaRPr>
              </a:p>
              <a:p>
                <a:endParaRPr lang="en-US" sz="2000" dirty="0">
                  <a:latin typeface="Times" pitchFamily="2" charset="0"/>
                </a:endParaRPr>
              </a:p>
              <a:p>
                <a:pPr marL="342900" indent="-342900">
                  <a:buFont typeface="Courier New" panose="02070309020205020404" pitchFamily="49" charset="0"/>
                  <a:buChar char="o"/>
                </a:pPr>
                <a:r>
                  <a:rPr lang="en-US" sz="2000" dirty="0">
                    <a:solidFill>
                      <a:srgbClr val="0070C0"/>
                    </a:solidFill>
                    <a:latin typeface="Times" pitchFamily="2" charset="0"/>
                  </a:rPr>
                  <a:t>Here </a:t>
                </a:r>
                <a14:m>
                  <m:oMath xmlns:m="http://schemas.openxmlformats.org/officeDocument/2006/math">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𝛾</m:t>
                        </m:r>
                      </m:e>
                      <m:sub>
                        <m:r>
                          <a:rPr lang="en-US" sz="2000" b="0" i="1" smtClean="0">
                            <a:solidFill>
                              <a:srgbClr val="0070C0"/>
                            </a:solidFill>
                            <a:latin typeface="Cambria Math" panose="02040503050406030204" pitchFamily="18" charset="0"/>
                          </a:rPr>
                          <m:t>0</m:t>
                        </m:r>
                      </m:sub>
                    </m:sSub>
                  </m:oMath>
                </a14:m>
                <a:r>
                  <a:rPr lang="en-SE" sz="2000" dirty="0">
                    <a:solidFill>
                      <a:srgbClr val="0070C0"/>
                    </a:solidFill>
                    <a:latin typeface="Times" pitchFamily="2" charset="0"/>
                  </a:rPr>
                  <a:t> is the spontaneous emission rate of the detector for the radiation field, an intrinsic property of the detector.</a:t>
                </a:r>
              </a:p>
            </p:txBody>
          </p:sp>
        </mc:Choice>
        <mc:Fallback xmlns="">
          <p:sp>
            <p:nvSpPr>
              <p:cNvPr id="5" name="TextBox 4">
                <a:extLst>
                  <a:ext uri="{FF2B5EF4-FFF2-40B4-BE49-F238E27FC236}">
                    <a16:creationId xmlns:a16="http://schemas.microsoft.com/office/drawing/2014/main" id="{88A360E4-4BB9-DDE4-039A-D5890A684126}"/>
                  </a:ext>
                </a:extLst>
              </p:cNvPr>
              <p:cNvSpPr txBox="1">
                <a:spLocks noRot="1" noChangeAspect="1" noMove="1" noResize="1" noEditPoints="1" noAdjustHandles="1" noChangeArrowheads="1" noChangeShapeType="1" noTextEdit="1"/>
              </p:cNvSpPr>
              <p:nvPr/>
            </p:nvSpPr>
            <p:spPr>
              <a:xfrm>
                <a:off x="632646" y="1420454"/>
                <a:ext cx="10926708" cy="1938992"/>
              </a:xfrm>
              <a:prstGeom prst="rect">
                <a:avLst/>
              </a:prstGeom>
              <a:blipFill>
                <a:blip r:embed="rId4"/>
                <a:stretch>
                  <a:fillRect l="-464" t="-1299" r="-464" b="-454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C3D8BA-072B-4EF5-F8BF-F2196BF2F897}"/>
                  </a:ext>
                </a:extLst>
              </p:cNvPr>
              <p:cNvSpPr txBox="1"/>
              <p:nvPr/>
            </p:nvSpPr>
            <p:spPr>
              <a:xfrm>
                <a:off x="2646058" y="2258443"/>
                <a:ext cx="6924268"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𝐼</m:t>
                          </m:r>
                        </m:sub>
                      </m:sSub>
                      <m:r>
                        <a:rPr lang="en-US" b="0" i="1" smtClean="0">
                          <a:latin typeface="Cambria Math" panose="02040503050406030204" pitchFamily="18" charset="0"/>
                        </a:rPr>
                        <m:t>=ℏ</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e>
                      </m:ra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Assume</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m:t>
                      </m:r>
                    </m:oMath>
                  </m:oMathPara>
                </a14:m>
                <a:endParaRPr lang="en-SE" dirty="0"/>
              </a:p>
            </p:txBody>
          </p:sp>
        </mc:Choice>
        <mc:Fallback xmlns="">
          <p:sp>
            <p:nvSpPr>
              <p:cNvPr id="6" name="TextBox 5">
                <a:extLst>
                  <a:ext uri="{FF2B5EF4-FFF2-40B4-BE49-F238E27FC236}">
                    <a16:creationId xmlns:a16="http://schemas.microsoft.com/office/drawing/2014/main" id="{F03C607B-120B-99A7-ECCB-D2E8B64775B7}"/>
                  </a:ext>
                </a:extLst>
              </p:cNvPr>
              <p:cNvSpPr txBox="1">
                <a:spLocks noRot="1" noChangeAspect="1" noMove="1" noResize="1" noEditPoints="1" noAdjustHandles="1" noChangeArrowheads="1" noChangeShapeType="1" noTextEdit="1"/>
              </p:cNvSpPr>
              <p:nvPr/>
            </p:nvSpPr>
            <p:spPr>
              <a:xfrm>
                <a:off x="2646058" y="2258443"/>
                <a:ext cx="6924268" cy="312650"/>
              </a:xfrm>
              <a:prstGeom prst="rect">
                <a:avLst/>
              </a:prstGeom>
              <a:blipFill>
                <a:blip r:embed="rId5"/>
                <a:stretch>
                  <a:fillRect l="-366" b="-307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CF7C3A-C6F1-AA38-E2FB-463547CA9252}"/>
                  </a:ext>
                </a:extLst>
              </p:cNvPr>
              <p:cNvSpPr txBox="1"/>
              <p:nvPr/>
            </p:nvSpPr>
            <p:spPr>
              <a:xfrm>
                <a:off x="280417" y="4104227"/>
                <a:ext cx="10781644" cy="7228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𝐼</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≈ℏ</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ra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𝑏</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ad>
                            <m:radPr>
                              <m:degHide m:val="on"/>
                              <m:ctrlPr>
                                <a:rPr lang="en-US" b="0" i="1" smtClean="0">
                                  <a:latin typeface="Cambria Math" panose="02040503050406030204" pitchFamily="18" charset="0"/>
                                  <a:ea typeface="Cambria Math" panose="02040503050406030204" pitchFamily="18" charset="0"/>
                                </a:rPr>
                              </m:ctrlPr>
                            </m:radPr>
                            <m:deg/>
                            <m:e>
                              <m:r>
                                <m:rPr>
                                  <m:sty m:val="p"/>
                                </m:rPr>
                                <a:rPr lang="en-US"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e>
                          </m:rad>
                        </m:den>
                      </m:f>
                      <m:nary>
                        <m:naryPr>
                          <m:ctrlPr>
                            <a:rPr lang="en-US" b="0" i="1" smtClean="0">
                              <a:latin typeface="Cambria Math" panose="02040503050406030204" pitchFamily="18" charset="0"/>
                              <a:ea typeface="Cambria Math" panose="02040503050406030204" pitchFamily="18" charset="0"/>
                            </a:rPr>
                          </m:ctrlPr>
                        </m:naryPr>
                        <m:sub>
                          <m:r>
                            <a:rPr lang="en-US" b="0" i="1" smtClean="0">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sup>
                        <m:e>
                          <m:r>
                            <a:rPr lang="en-US" b="0" i="1" smtClean="0">
                              <a:latin typeface="Cambria Math" panose="02040503050406030204" pitchFamily="18" charset="0"/>
                              <a:ea typeface="Cambria Math" panose="02040503050406030204" pitchFamily="18" charset="0"/>
                            </a:rPr>
                            <m:t>𝑑</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e>
                          </m:d>
                          <m:r>
                            <a:rPr lang="en-US" i="1">
                              <a:latin typeface="Cambria Math" panose="02040503050406030204" pitchFamily="18" charset="0"/>
                              <a:ea typeface="Cambria Math" panose="02040503050406030204" pitchFamily="18" charset="0"/>
                            </a:rPr>
                            <m:t>        </m:t>
                          </m:r>
                          <m:r>
                            <m:rPr>
                              <m:sty m:val="p"/>
                            </m:rPr>
                            <a:rPr lang="en-US" i="0">
                              <a:latin typeface="Cambria Math" panose="02040503050406030204" pitchFamily="18" charset="0"/>
                              <a:ea typeface="Cambria Math" panose="02040503050406030204" pitchFamily="18" charset="0"/>
                            </a:rPr>
                            <m:t>such</m:t>
                          </m:r>
                          <m:r>
                            <a:rPr lang="en-US" i="0">
                              <a:latin typeface="Cambria Math" panose="02040503050406030204" pitchFamily="18" charset="0"/>
                              <a:ea typeface="Cambria Math" panose="02040503050406030204" pitchFamily="18" charset="0"/>
                            </a:rPr>
                            <m:t> </m:t>
                          </m:r>
                          <m:r>
                            <m:rPr>
                              <m:sty m:val="p"/>
                            </m:rPr>
                            <a:rPr lang="en-US" i="0">
                              <a:latin typeface="Cambria Math" panose="02040503050406030204" pitchFamily="18" charset="0"/>
                              <a:ea typeface="Cambria Math" panose="02040503050406030204" pitchFamily="18" charset="0"/>
                            </a:rPr>
                            <m:t>that</m:t>
                          </m:r>
                          <m:r>
                            <a:rPr lang="en-US" i="1">
                              <a:latin typeface="Cambria Math" panose="02040503050406030204" pitchFamily="18" charset="0"/>
                              <a:ea typeface="Cambria Math" panose="02040503050406030204" pitchFamily="18" charset="0"/>
                            </a:rPr>
                            <m:t>          </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e>
                      </m:nary>
                    </m:oMath>
                  </m:oMathPara>
                </a14:m>
                <a:endParaRPr lang="en-SE" dirty="0"/>
              </a:p>
            </p:txBody>
          </p:sp>
        </mc:Choice>
        <mc:Fallback xmlns="">
          <p:sp>
            <p:nvSpPr>
              <p:cNvPr id="8" name="TextBox 7">
                <a:extLst>
                  <a:ext uri="{FF2B5EF4-FFF2-40B4-BE49-F238E27FC236}">
                    <a16:creationId xmlns:a16="http://schemas.microsoft.com/office/drawing/2014/main" id="{1A5B2659-6530-FE59-67BC-7BCF5CDA41C5}"/>
                  </a:ext>
                </a:extLst>
              </p:cNvPr>
              <p:cNvSpPr txBox="1">
                <a:spLocks noRot="1" noChangeAspect="1" noMove="1" noResize="1" noEditPoints="1" noAdjustHandles="1" noChangeArrowheads="1" noChangeShapeType="1" noTextEdit="1"/>
              </p:cNvSpPr>
              <p:nvPr/>
            </p:nvSpPr>
            <p:spPr>
              <a:xfrm>
                <a:off x="280417" y="4104227"/>
                <a:ext cx="10781644" cy="722827"/>
              </a:xfrm>
              <a:prstGeom prst="rect">
                <a:avLst/>
              </a:prstGeom>
              <a:blipFill>
                <a:blip r:embed="rId6"/>
                <a:stretch>
                  <a:fillRect t="-148276" b="-22586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2A85DC5-2EA3-DA4F-509A-B66534207AF7}"/>
                  </a:ext>
                </a:extLst>
              </p:cNvPr>
              <p:cNvSpPr txBox="1"/>
              <p:nvPr/>
            </p:nvSpPr>
            <p:spPr>
              <a:xfrm>
                <a:off x="632646" y="3396341"/>
                <a:ext cx="10926708" cy="531556"/>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a:t>
                </a:r>
                <a:r>
                  <a:rPr lang="en-US" sz="2000" dirty="0">
                    <a:latin typeface="Times" pitchFamily="2" charset="0"/>
                  </a:rPr>
                  <a:t>The time evolution operator can be approximated as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𝑈</m:t>
                        </m:r>
                      </m:e>
                      <m:sub>
                        <m:r>
                          <a:rPr lang="en-US" sz="2000" b="0" i="1" smtClean="0">
                            <a:latin typeface="Cambria Math" panose="02040503050406030204" pitchFamily="18" charset="0"/>
                          </a:rPr>
                          <m:t>𝐼</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r>
                          <a:rPr lang="en-US" sz="2000" b="0" i="1" smtClean="0">
                            <a:latin typeface="Cambria Math" panose="02040503050406030204" pitchFamily="18" charset="0"/>
                          </a:rPr>
                          <m:t>𝑖</m:t>
                        </m:r>
                        <m:r>
                          <a:rPr lang="en-US" sz="2000" b="0" i="1" smtClean="0">
                            <a:latin typeface="Cambria Math" panose="02040503050406030204" pitchFamily="18" charset="0"/>
                          </a:rPr>
                          <m:t>/ℏ</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𝑉</m:t>
                            </m:r>
                          </m:e>
                          <m:sub>
                            <m:r>
                              <a:rPr lang="en-US" sz="2000" b="0" i="1" smtClean="0">
                                <a:latin typeface="Cambria Math" panose="02040503050406030204" pitchFamily="18" charset="0"/>
                              </a:rPr>
                              <m:t>𝐼</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m:t>
                                </m:r>
                              </m:sup>
                            </m:sSup>
                          </m:e>
                        </m:d>
                        <m:r>
                          <a:rPr lang="en-US" sz="2000" b="0" i="1" smtClean="0">
                            <a:latin typeface="Cambria Math" panose="02040503050406030204" pitchFamily="18" charset="0"/>
                          </a:rPr>
                          <m:t>𝑑</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m:t>
                            </m:r>
                          </m:sup>
                        </m:sSup>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𝑖</m:t>
                            </m:r>
                          </m:num>
                          <m:den>
                            <m:r>
                              <a:rPr lang="en-US" sz="2000" b="0" i="1" smtClean="0">
                                <a:latin typeface="Cambria Math" panose="02040503050406030204" pitchFamily="18" charset="0"/>
                              </a:rPr>
                              <m:t>ℏ</m:t>
                            </m:r>
                          </m:den>
                        </m:f>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𝐼</m:t>
                            </m:r>
                          </m:sub>
                        </m:sSub>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sup>
                    </m:sSup>
                  </m:oMath>
                </a14:m>
                <a:r>
                  <a:rPr lang="en-SE" sz="2000" dirty="0">
                    <a:latin typeface="Times" pitchFamily="2" charset="0"/>
                  </a:rPr>
                  <a:t> where,</a:t>
                </a:r>
              </a:p>
            </p:txBody>
          </p:sp>
        </mc:Choice>
        <mc:Fallback xmlns="">
          <p:sp>
            <p:nvSpPr>
              <p:cNvPr id="9" name="TextBox 8">
                <a:extLst>
                  <a:ext uri="{FF2B5EF4-FFF2-40B4-BE49-F238E27FC236}">
                    <a16:creationId xmlns:a16="http://schemas.microsoft.com/office/drawing/2014/main" id="{F1D953DD-6B02-1E87-03EE-1E042ACD2B6A}"/>
                  </a:ext>
                </a:extLst>
              </p:cNvPr>
              <p:cNvSpPr txBox="1">
                <a:spLocks noRot="1" noChangeAspect="1" noMove="1" noResize="1" noEditPoints="1" noAdjustHandles="1" noChangeArrowheads="1" noChangeShapeType="1" noTextEdit="1"/>
              </p:cNvSpPr>
              <p:nvPr/>
            </p:nvSpPr>
            <p:spPr>
              <a:xfrm>
                <a:off x="632646" y="3396341"/>
                <a:ext cx="10926708" cy="531556"/>
              </a:xfrm>
              <a:prstGeom prst="rect">
                <a:avLst/>
              </a:prstGeom>
              <a:blipFill>
                <a:blip r:embed="rId7"/>
                <a:stretch>
                  <a:fillRect l="-464" b="-2093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3CD609-1280-9150-C255-5C943F1F0BAC}"/>
                  </a:ext>
                </a:extLst>
              </p:cNvPr>
              <p:cNvSpPr txBox="1"/>
              <p:nvPr/>
            </p:nvSpPr>
            <p:spPr>
              <a:xfrm>
                <a:off x="711122" y="5003384"/>
                <a:ext cx="10926708" cy="400110"/>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Coherent state of the field, </a:t>
                </a:r>
                <a14:m>
                  <m:oMath xmlns:m="http://schemas.openxmlformats.org/officeDocument/2006/math">
                    <m:r>
                      <a:rPr lang="en-US" sz="2000" b="0" i="1" smtClean="0">
                        <a:latin typeface="Cambria Math" panose="02040503050406030204" pitchFamily="18" charset="0"/>
                      </a:rPr>
                      <m:t>𝑎</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𝛼</m:t>
                        </m:r>
                      </m:e>
                    </m:d>
                    <m:r>
                      <a:rPr lang="en-US" sz="2000" b="0" i="1" smtClean="0">
                        <a:latin typeface="Cambria Math" panose="02040503050406030204" pitchFamily="18" charset="0"/>
                      </a:rPr>
                      <m:t>=</m:t>
                    </m:r>
                    <m:r>
                      <a:rPr lang="en-US" sz="2000" b="0" i="1" smtClean="0">
                        <a:latin typeface="Cambria Math" panose="02040503050406030204" pitchFamily="18" charset="0"/>
                      </a:rPr>
                      <m:t>𝛼</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𝛼</m:t>
                        </m:r>
                      </m:e>
                    </m:d>
                    <m:r>
                      <a:rPr lang="en-US" sz="2000" b="0" i="1" smtClean="0">
                        <a:latin typeface="Cambria Math" panose="02040503050406030204" pitchFamily="18" charset="0"/>
                      </a:rPr>
                      <m:t>, </m:t>
                    </m:r>
                  </m:oMath>
                </a14:m>
                <a:r>
                  <a:rPr lang="en-SE" sz="2000" dirty="0">
                    <a:latin typeface="Times" pitchFamily="2" charset="0"/>
                  </a:rPr>
                  <a:t> coupled to the vacuum of the detector </a:t>
                </a:r>
                <a14:m>
                  <m:oMath xmlns:m="http://schemas.openxmlformats.org/officeDocument/2006/math">
                    <m:r>
                      <m:rPr>
                        <m:sty m:val="p"/>
                      </m:rPr>
                      <a:rPr lang="en-US" sz="2000" b="0" i="0" smtClean="0">
                        <a:latin typeface="Cambria Math" panose="02040503050406030204" pitchFamily="18" charset="0"/>
                      </a:rPr>
                      <m:t>b</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=0,</m:t>
                    </m:r>
                  </m:oMath>
                </a14:m>
                <a:r>
                  <a:rPr lang="en-SE" sz="2000" dirty="0">
                    <a:latin typeface="Times" pitchFamily="2" charset="0"/>
                  </a:rPr>
                  <a:t> evolves as, </a:t>
                </a:r>
              </a:p>
            </p:txBody>
          </p:sp>
        </mc:Choice>
        <mc:Fallback xmlns="">
          <p:sp>
            <p:nvSpPr>
              <p:cNvPr id="10" name="TextBox 9">
                <a:extLst>
                  <a:ext uri="{FF2B5EF4-FFF2-40B4-BE49-F238E27FC236}">
                    <a16:creationId xmlns:a16="http://schemas.microsoft.com/office/drawing/2014/main" id="{BAC9E3EA-8555-7EA2-CD00-7BE353204DD9}"/>
                  </a:ext>
                </a:extLst>
              </p:cNvPr>
              <p:cNvSpPr txBox="1">
                <a:spLocks noRot="1" noChangeAspect="1" noMove="1" noResize="1" noEditPoints="1" noAdjustHandles="1" noChangeArrowheads="1" noChangeShapeType="1" noTextEdit="1"/>
              </p:cNvSpPr>
              <p:nvPr/>
            </p:nvSpPr>
            <p:spPr>
              <a:xfrm>
                <a:off x="711122" y="5003384"/>
                <a:ext cx="10926708" cy="400110"/>
              </a:xfrm>
              <a:prstGeom prst="rect">
                <a:avLst/>
              </a:prstGeom>
              <a:blipFill>
                <a:blip r:embed="rId8"/>
                <a:stretch>
                  <a:fillRect l="-581" t="-9375" r="-116" b="-250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B0A881-1F62-860D-3543-78F48FB3D4E0}"/>
                  </a:ext>
                </a:extLst>
              </p:cNvPr>
              <p:cNvSpPr txBox="1"/>
              <p:nvPr/>
            </p:nvSpPr>
            <p:spPr>
              <a:xfrm>
                <a:off x="2450593" y="5575911"/>
                <a:ext cx="6096000" cy="53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𝑖</m:t>
                              </m:r>
                            </m:num>
                            <m:den>
                              <m:r>
                                <a:rPr lang="en-US" sz="1800" b="0" i="1" smtClean="0">
                                  <a:latin typeface="Cambria Math" panose="02040503050406030204" pitchFamily="18" charset="0"/>
                                </a:rPr>
                                <m:t>ℏ</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𝐻</m:t>
                              </m:r>
                            </m:e>
                            <m:sub>
                              <m:r>
                                <a:rPr lang="en-US" sz="1800" b="0" i="1" smtClean="0">
                                  <a:latin typeface="Cambria Math" panose="02040503050406030204" pitchFamily="18" charset="0"/>
                                </a:rPr>
                                <m:t>𝐼</m:t>
                              </m:r>
                            </m:sub>
                          </m:sSub>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sup>
                      </m:sSup>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𝛼</m:t>
                          </m:r>
                        </m:e>
                      </m:d>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m:t>
                          </m:r>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𝛼</m:t>
                          </m:r>
                          <m:r>
                            <a:rPr lang="en-US" sz="1800" b="0" i="1" smtClean="0">
                              <a:latin typeface="Cambria Math" panose="02040503050406030204" pitchFamily="18" charset="0"/>
                            </a:rPr>
                            <m:t> </m:t>
                          </m:r>
                          <m:r>
                            <m:rPr>
                              <m:sty m:val="p"/>
                            </m:rPr>
                            <a:rPr lang="en-US" sz="1800" b="0" i="1" smtClean="0">
                              <a:latin typeface="Cambria Math" panose="02040503050406030204" pitchFamily="18" charset="0"/>
                            </a:rPr>
                            <m:t>cos</m:t>
                          </m:r>
                          <m:d>
                            <m:dPr>
                              <m:ctrlPr>
                                <a:rPr lang="en-US" sz="1800" b="0" i="1" smtClean="0">
                                  <a:latin typeface="Cambria Math" panose="02040503050406030204" pitchFamily="18" charset="0"/>
                                </a:rPr>
                              </m:ctrlPr>
                            </m:dPr>
                            <m:e>
                              <m:rad>
                                <m:radPr>
                                  <m:degHide m:val="on"/>
                                  <m:ctrlPr>
                                    <a:rPr lang="en-US" sz="1800" b="0" i="1" smtClean="0">
                                      <a:latin typeface="Cambria Math" panose="02040503050406030204" pitchFamily="18" charset="0"/>
                                    </a:rPr>
                                  </m:ctrlPr>
                                </m:radPr>
                                <m:deg/>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r>
                                        <a:rPr lang="en-US" sz="1800" b="0" i="1" smtClean="0">
                                          <a:latin typeface="Cambria Math" panose="02040503050406030204" pitchFamily="18" charset="0"/>
                                        </a:rPr>
                                        <m:t>0</m:t>
                                      </m:r>
                                    </m:sub>
                                  </m:sSub>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e>
                              </m:rad>
                            </m:e>
                          </m:d>
                        </m:e>
                      </m:d>
                      <m:r>
                        <a:rPr lang="en-US" sz="1800" b="0" i="1" smtClean="0">
                          <a:latin typeface="Cambria Math" panose="02040503050406030204" pitchFamily="18" charset="0"/>
                        </a:rPr>
                        <m:t>|−</m:t>
                      </m:r>
                      <m:r>
                        <a:rPr lang="en-US" sz="1800" b="0" i="1" smtClean="0">
                          <a:latin typeface="Cambria Math" panose="02040503050406030204" pitchFamily="18" charset="0"/>
                        </a:rPr>
                        <m:t>𝑖</m:t>
                      </m:r>
                      <m:r>
                        <a:rPr lang="en-US" sz="1800" b="0" i="1" smtClean="0">
                          <a:latin typeface="Cambria Math" panose="02040503050406030204" pitchFamily="18" charset="0"/>
                        </a:rPr>
                        <m:t>𝛼</m:t>
                      </m:r>
                      <m:r>
                        <m:rPr>
                          <m:sty m:val="p"/>
                        </m:rPr>
                        <a:rPr lang="en-US" sz="1800" b="0" i="1" smtClean="0">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b="0" i="1" smtClean="0">
                          <a:latin typeface="Cambria Math" panose="02040503050406030204" pitchFamily="18" charset="0"/>
                        </a:rPr>
                        <m:t>⟩</m:t>
                      </m:r>
                    </m:oMath>
                  </m:oMathPara>
                </a14:m>
                <a:endParaRPr lang="en-SE" dirty="0"/>
              </a:p>
            </p:txBody>
          </p:sp>
        </mc:Choice>
        <mc:Fallback xmlns="">
          <p:sp>
            <p:nvSpPr>
              <p:cNvPr id="12" name="TextBox 11">
                <a:extLst>
                  <a:ext uri="{FF2B5EF4-FFF2-40B4-BE49-F238E27FC236}">
                    <a16:creationId xmlns:a16="http://schemas.microsoft.com/office/drawing/2014/main" id="{29E8E740-8645-F7B5-28B8-760FC0DA9402}"/>
                  </a:ext>
                </a:extLst>
              </p:cNvPr>
              <p:cNvSpPr txBox="1">
                <a:spLocks noRot="1" noChangeAspect="1" noMove="1" noResize="1" noEditPoints="1" noAdjustHandles="1" noChangeArrowheads="1" noChangeShapeType="1" noTextEdit="1"/>
              </p:cNvSpPr>
              <p:nvPr/>
            </p:nvSpPr>
            <p:spPr>
              <a:xfrm>
                <a:off x="2450593" y="5575911"/>
                <a:ext cx="6096000" cy="530082"/>
              </a:xfrm>
              <a:prstGeom prst="rect">
                <a:avLst/>
              </a:prstGeom>
              <a:blipFill>
                <a:blip r:embed="rId9"/>
                <a:stretch>
                  <a:fillRect b="-7143"/>
                </a:stretch>
              </a:blipFill>
            </p:spPr>
            <p:txBody>
              <a:bodyPr/>
              <a:lstStyle/>
              <a:p>
                <a:r>
                  <a:rPr lang="en-SE">
                    <a:noFill/>
                  </a:rPr>
                  <a:t> </a:t>
                </a:r>
              </a:p>
            </p:txBody>
          </p:sp>
        </mc:Fallback>
      </mc:AlternateContent>
      <p:sp>
        <p:nvSpPr>
          <p:cNvPr id="14" name="TextBox 13">
            <a:extLst>
              <a:ext uri="{FF2B5EF4-FFF2-40B4-BE49-F238E27FC236}">
                <a16:creationId xmlns:a16="http://schemas.microsoft.com/office/drawing/2014/main" id="{56C81A63-4CD5-8445-D71A-33639D0DA5E0}"/>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7" name="Slide Number Placeholder 1">
            <a:extLst>
              <a:ext uri="{FF2B5EF4-FFF2-40B4-BE49-F238E27FC236}">
                <a16:creationId xmlns:a16="http://schemas.microsoft.com/office/drawing/2014/main" id="{209B6ACE-997E-380C-17CF-5955D92751D9}"/>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36</a:t>
            </a:fld>
            <a:endParaRPr lang="en-US"/>
          </a:p>
        </p:txBody>
      </p:sp>
    </p:spTree>
    <p:extLst>
      <p:ext uri="{BB962C8B-B14F-4D97-AF65-F5344CB8AC3E}">
        <p14:creationId xmlns:p14="http://schemas.microsoft.com/office/powerpoint/2010/main" val="2313637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FD1C3-1D9B-8BED-5D9F-0B1520070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2E212-900E-EC7F-E5CF-5F70331C5C8E}"/>
              </a:ext>
            </a:extLst>
          </p:cNvPr>
          <p:cNvSpPr txBox="1">
            <a:spLocks/>
          </p:cNvSpPr>
          <p:nvPr/>
        </p:nvSpPr>
        <p:spPr>
          <a:xfrm>
            <a:off x="1524000" y="366000"/>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P representation and global counting statistics</a:t>
            </a:r>
          </a:p>
        </p:txBody>
      </p:sp>
      <p:pic>
        <p:nvPicPr>
          <p:cNvPr id="3" name="Picture 2">
            <a:extLst>
              <a:ext uri="{FF2B5EF4-FFF2-40B4-BE49-F238E27FC236}">
                <a16:creationId xmlns:a16="http://schemas.microsoft.com/office/drawing/2014/main" id="{EEE33D6C-FD29-7CCE-630C-674BDCD148F6}"/>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F815B263-D02E-0B52-FC70-26C7C1B05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8B41449-0F46-F9D6-B9D7-657BA64B94E7}"/>
                  </a:ext>
                </a:extLst>
              </p:cNvPr>
              <p:cNvSpPr txBox="1"/>
              <p:nvPr/>
            </p:nvSpPr>
            <p:spPr>
              <a:xfrm>
                <a:off x="632646" y="1399932"/>
                <a:ext cx="10926708" cy="400110"/>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Coherent state of the field, </a:t>
                </a:r>
                <a14:m>
                  <m:oMath xmlns:m="http://schemas.openxmlformats.org/officeDocument/2006/math">
                    <m:r>
                      <a:rPr lang="en-US" sz="2000" b="0" i="1" smtClean="0">
                        <a:latin typeface="Cambria Math" panose="02040503050406030204" pitchFamily="18" charset="0"/>
                      </a:rPr>
                      <m:t>𝑎</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𝛼</m:t>
                        </m:r>
                      </m:e>
                    </m:d>
                    <m:r>
                      <a:rPr lang="en-US" sz="2000" b="0" i="1" smtClean="0">
                        <a:latin typeface="Cambria Math" panose="02040503050406030204" pitchFamily="18" charset="0"/>
                      </a:rPr>
                      <m:t>=</m:t>
                    </m:r>
                    <m:r>
                      <a:rPr lang="en-US" sz="2000" b="0" i="1" smtClean="0">
                        <a:latin typeface="Cambria Math" panose="02040503050406030204" pitchFamily="18" charset="0"/>
                      </a:rPr>
                      <m:t>𝛼</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𝛼</m:t>
                        </m:r>
                      </m:e>
                    </m:d>
                    <m:r>
                      <a:rPr lang="en-US" sz="2000" b="0" i="1" smtClean="0">
                        <a:latin typeface="Cambria Math" panose="02040503050406030204" pitchFamily="18" charset="0"/>
                      </a:rPr>
                      <m:t>, </m:t>
                    </m:r>
                  </m:oMath>
                </a14:m>
                <a:r>
                  <a:rPr lang="en-SE" sz="2000" dirty="0">
                    <a:latin typeface="Times" pitchFamily="2" charset="0"/>
                  </a:rPr>
                  <a:t> coupled to the vacuum of the detector </a:t>
                </a:r>
                <a14:m>
                  <m:oMath xmlns:m="http://schemas.openxmlformats.org/officeDocument/2006/math">
                    <m:r>
                      <m:rPr>
                        <m:sty m:val="p"/>
                      </m:rPr>
                      <a:rPr lang="en-US" sz="2000" b="0" i="0" smtClean="0">
                        <a:latin typeface="Cambria Math" panose="02040503050406030204" pitchFamily="18" charset="0"/>
                      </a:rPr>
                      <m:t>b</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=0,</m:t>
                    </m:r>
                  </m:oMath>
                </a14:m>
                <a:r>
                  <a:rPr lang="en-SE" sz="2000" dirty="0">
                    <a:latin typeface="Times" pitchFamily="2" charset="0"/>
                  </a:rPr>
                  <a:t> evolves as, </a:t>
                </a:r>
              </a:p>
            </p:txBody>
          </p:sp>
        </mc:Choice>
        <mc:Fallback xmlns="">
          <p:sp>
            <p:nvSpPr>
              <p:cNvPr id="10" name="TextBox 9">
                <a:extLst>
                  <a:ext uri="{FF2B5EF4-FFF2-40B4-BE49-F238E27FC236}">
                    <a16:creationId xmlns:a16="http://schemas.microsoft.com/office/drawing/2014/main" id="{3500721E-4BC7-BF30-FA8A-27E89F592C92}"/>
                  </a:ext>
                </a:extLst>
              </p:cNvPr>
              <p:cNvSpPr txBox="1">
                <a:spLocks noRot="1" noChangeAspect="1" noMove="1" noResize="1" noEditPoints="1" noAdjustHandles="1" noChangeArrowheads="1" noChangeShapeType="1" noTextEdit="1"/>
              </p:cNvSpPr>
              <p:nvPr/>
            </p:nvSpPr>
            <p:spPr>
              <a:xfrm>
                <a:off x="632646" y="1399932"/>
                <a:ext cx="10926708" cy="400110"/>
              </a:xfrm>
              <a:prstGeom prst="rect">
                <a:avLst/>
              </a:prstGeom>
              <a:blipFill>
                <a:blip r:embed="rId4"/>
                <a:stretch>
                  <a:fillRect l="-464" t="-9375" r="-116" b="-2812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81CD662-641C-FACC-C345-FED74A7C416C}"/>
                  </a:ext>
                </a:extLst>
              </p:cNvPr>
              <p:cNvSpPr txBox="1"/>
              <p:nvPr/>
            </p:nvSpPr>
            <p:spPr>
              <a:xfrm>
                <a:off x="2372117" y="1972459"/>
                <a:ext cx="6096000" cy="53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𝑖</m:t>
                              </m:r>
                            </m:num>
                            <m:den>
                              <m:r>
                                <a:rPr lang="en-US" sz="1800" b="0" i="1" smtClean="0">
                                  <a:latin typeface="Cambria Math" panose="02040503050406030204" pitchFamily="18" charset="0"/>
                                </a:rPr>
                                <m:t>ℏ</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𝐻</m:t>
                              </m:r>
                            </m:e>
                            <m:sub>
                              <m:r>
                                <a:rPr lang="en-US" sz="1800" b="0" i="1" smtClean="0">
                                  <a:latin typeface="Cambria Math" panose="02040503050406030204" pitchFamily="18" charset="0"/>
                                </a:rPr>
                                <m:t>𝐼</m:t>
                              </m:r>
                            </m:sub>
                          </m:sSub>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sup>
                      </m:sSup>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𝛼</m:t>
                          </m:r>
                        </m:e>
                      </m:d>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m:t>
                          </m:r>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𝛼</m:t>
                          </m:r>
                          <m:r>
                            <a:rPr lang="en-US" sz="1800" b="0" i="1" smtClean="0">
                              <a:latin typeface="Cambria Math" panose="02040503050406030204" pitchFamily="18" charset="0"/>
                            </a:rPr>
                            <m:t> </m:t>
                          </m:r>
                          <m:r>
                            <m:rPr>
                              <m:sty m:val="p"/>
                            </m:rPr>
                            <a:rPr lang="en-US" sz="1800" b="0" i="1" smtClean="0">
                              <a:latin typeface="Cambria Math" panose="02040503050406030204" pitchFamily="18" charset="0"/>
                            </a:rPr>
                            <m:t>cos</m:t>
                          </m:r>
                          <m:d>
                            <m:dPr>
                              <m:ctrlPr>
                                <a:rPr lang="en-US" sz="1800" b="0" i="1" smtClean="0">
                                  <a:latin typeface="Cambria Math" panose="02040503050406030204" pitchFamily="18" charset="0"/>
                                </a:rPr>
                              </m:ctrlPr>
                            </m:dPr>
                            <m:e>
                              <m:rad>
                                <m:radPr>
                                  <m:degHide m:val="on"/>
                                  <m:ctrlPr>
                                    <a:rPr lang="en-US" sz="1800" b="0" i="1" smtClean="0">
                                      <a:latin typeface="Cambria Math" panose="02040503050406030204" pitchFamily="18" charset="0"/>
                                    </a:rPr>
                                  </m:ctrlPr>
                                </m:radPr>
                                <m:deg/>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r>
                                        <a:rPr lang="en-US" sz="1800" b="0" i="1" smtClean="0">
                                          <a:latin typeface="Cambria Math" panose="02040503050406030204" pitchFamily="18" charset="0"/>
                                        </a:rPr>
                                        <m:t>0</m:t>
                                      </m:r>
                                    </m:sub>
                                  </m:sSub>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e>
                              </m:rad>
                            </m:e>
                          </m:d>
                        </m:e>
                      </m:d>
                      <m:r>
                        <a:rPr lang="en-US" sz="1800" b="0" i="1" smtClean="0">
                          <a:latin typeface="Cambria Math" panose="02040503050406030204" pitchFamily="18" charset="0"/>
                        </a:rPr>
                        <m:t>|−</m:t>
                      </m:r>
                      <m:r>
                        <a:rPr lang="en-US" sz="1800" b="0" i="1" smtClean="0">
                          <a:latin typeface="Cambria Math" panose="02040503050406030204" pitchFamily="18" charset="0"/>
                        </a:rPr>
                        <m:t>𝑖</m:t>
                      </m:r>
                      <m:r>
                        <a:rPr lang="en-US" sz="1800" b="0" i="1" smtClean="0">
                          <a:latin typeface="Cambria Math" panose="02040503050406030204" pitchFamily="18" charset="0"/>
                        </a:rPr>
                        <m:t>𝛼</m:t>
                      </m:r>
                      <m:r>
                        <m:rPr>
                          <m:sty m:val="p"/>
                        </m:rPr>
                        <a:rPr lang="en-US" sz="1800" b="0" i="1" smtClean="0">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b="0" i="1" smtClean="0">
                          <a:latin typeface="Cambria Math" panose="02040503050406030204" pitchFamily="18" charset="0"/>
                        </a:rPr>
                        <m:t>⟩</m:t>
                      </m:r>
                    </m:oMath>
                  </m:oMathPara>
                </a14:m>
                <a:endParaRPr lang="en-SE" dirty="0"/>
              </a:p>
            </p:txBody>
          </p:sp>
        </mc:Choice>
        <mc:Fallback xmlns="">
          <p:sp>
            <p:nvSpPr>
              <p:cNvPr id="12" name="TextBox 11">
                <a:extLst>
                  <a:ext uri="{FF2B5EF4-FFF2-40B4-BE49-F238E27FC236}">
                    <a16:creationId xmlns:a16="http://schemas.microsoft.com/office/drawing/2014/main" id="{7AB19258-670D-B5EE-3391-0A1C32344A48}"/>
                  </a:ext>
                </a:extLst>
              </p:cNvPr>
              <p:cNvSpPr txBox="1">
                <a:spLocks noRot="1" noChangeAspect="1" noMove="1" noResize="1" noEditPoints="1" noAdjustHandles="1" noChangeArrowheads="1" noChangeShapeType="1" noTextEdit="1"/>
              </p:cNvSpPr>
              <p:nvPr/>
            </p:nvSpPr>
            <p:spPr>
              <a:xfrm>
                <a:off x="2372117" y="1972459"/>
                <a:ext cx="6096000" cy="530082"/>
              </a:xfrm>
              <a:prstGeom prst="rect">
                <a:avLst/>
              </a:prstGeom>
              <a:blipFill>
                <a:blip r:embed="rId5"/>
                <a:stretch>
                  <a:fillRect b="-697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B8F3D7-F3BF-13BF-7B52-89211976FCAF}"/>
                  </a:ext>
                </a:extLst>
              </p:cNvPr>
              <p:cNvSpPr txBox="1"/>
              <p:nvPr/>
            </p:nvSpPr>
            <p:spPr>
              <a:xfrm>
                <a:off x="711122" y="2674958"/>
                <a:ext cx="10926708" cy="1015663"/>
              </a:xfrm>
              <a:prstGeom prst="rect">
                <a:avLst/>
              </a:prstGeom>
              <a:noFill/>
            </p:spPr>
            <p:txBody>
              <a:bodyPr wrap="square" rtlCol="0">
                <a:spAutoFit/>
              </a:bodyPr>
              <a:lstStyle/>
              <a:p>
                <a:pPr marL="285750" indent="-285750">
                  <a:buFont typeface="Wingdings" pitchFamily="2" charset="2"/>
                  <a:buChar char="v"/>
                </a:pPr>
                <a:r>
                  <a:rPr lang="en-US" sz="2000" dirty="0">
                    <a:latin typeface="Times" pitchFamily="2" charset="0"/>
                  </a:rPr>
                  <a:t>To compute the time evolution for an arbitrary initial state </a:t>
                </a:r>
                <a14:m>
                  <m:oMath xmlns:m="http://schemas.openxmlformats.org/officeDocument/2006/math">
                    <m:r>
                      <a:rPr lang="en-US" sz="2000" b="0" i="1" smtClean="0">
                        <a:latin typeface="Cambria Math" panose="02040503050406030204" pitchFamily="18" charset="0"/>
                      </a:rPr>
                      <m:t>𝜌</m:t>
                    </m:r>
                  </m:oMath>
                </a14:m>
                <a:r>
                  <a:rPr lang="en-US" sz="2000" dirty="0">
                    <a:latin typeface="Times" pitchFamily="2" charset="0"/>
                  </a:rPr>
                  <a:t> of the radiation field, we can use the </a:t>
                </a:r>
              </a:p>
              <a:p>
                <a:pPr marL="285750" indent="-285750">
                  <a:buFont typeface="Wingdings" pitchFamily="2" charset="2"/>
                  <a:buChar char="v"/>
                </a:pPr>
                <a:endParaRPr lang="en-US" sz="2000" dirty="0">
                  <a:latin typeface="Times" pitchFamily="2" charset="0"/>
                </a:endParaRPr>
              </a:p>
              <a:p>
                <a:r>
                  <a:rPr lang="en-US" sz="2000" dirty="0">
                    <a:latin typeface="Times" pitchFamily="2" charset="0"/>
                  </a:rPr>
                  <a:t> 	Sudarshan-Glauber P representation,</a:t>
                </a:r>
                <a:endParaRPr lang="en-SE" sz="2000" dirty="0">
                  <a:latin typeface="Times" pitchFamily="2" charset="0"/>
                </a:endParaRPr>
              </a:p>
            </p:txBody>
          </p:sp>
        </mc:Choice>
        <mc:Fallback xmlns="">
          <p:sp>
            <p:nvSpPr>
              <p:cNvPr id="7" name="TextBox 6">
                <a:extLst>
                  <a:ext uri="{FF2B5EF4-FFF2-40B4-BE49-F238E27FC236}">
                    <a16:creationId xmlns:a16="http://schemas.microsoft.com/office/drawing/2014/main" id="{BE127665-2EC7-D148-D291-B25364090334}"/>
                  </a:ext>
                </a:extLst>
              </p:cNvPr>
              <p:cNvSpPr txBox="1">
                <a:spLocks noRot="1" noChangeAspect="1" noMove="1" noResize="1" noEditPoints="1" noAdjustHandles="1" noChangeArrowheads="1" noChangeShapeType="1" noTextEdit="1"/>
              </p:cNvSpPr>
              <p:nvPr/>
            </p:nvSpPr>
            <p:spPr>
              <a:xfrm>
                <a:off x="711122" y="2674958"/>
                <a:ext cx="10926708" cy="1015663"/>
              </a:xfrm>
              <a:prstGeom prst="rect">
                <a:avLst/>
              </a:prstGeom>
              <a:blipFill>
                <a:blip r:embed="rId6"/>
                <a:stretch>
                  <a:fillRect l="-581" t="-3704" b="-987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12D9CE-D60F-F1C7-3CEA-4B9394634E1D}"/>
                  </a:ext>
                </a:extLst>
              </p:cNvPr>
              <p:cNvSpPr txBox="1"/>
              <p:nvPr/>
            </p:nvSpPr>
            <p:spPr>
              <a:xfrm>
                <a:off x="1202769" y="3930579"/>
                <a:ext cx="9786462" cy="335413"/>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𝐼</m:t>
                        </m:r>
                      </m:sub>
                    </m:sSub>
                    <m:r>
                      <a:rPr lang="en-US" b="0" i="1" smtClean="0">
                        <a:latin typeface="Cambria Math" panose="02040503050406030204" pitchFamily="18" charset="0"/>
                      </a:rPr>
                      <m:t>𝜌</m:t>
                    </m:r>
                    <m:r>
                      <a:rPr lang="en-US" b="0" i="1" smtClean="0">
                        <a:latin typeface="Cambria Math" panose="02040503050406030204" pitchFamily="18" charset="0"/>
                      </a:rPr>
                      <m:t>⊗|0⟩⟨0|</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𝑈</m:t>
                        </m:r>
                      </m:e>
                      <m:sub>
                        <m:r>
                          <a:rPr lang="en-US" b="0" i="1" smtClean="0">
                            <a:latin typeface="Cambria Math" panose="02040503050406030204" pitchFamily="18" charset="0"/>
                          </a:rPr>
                          <m:t>𝐼</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 </m:t>
                        </m:r>
                        <m:r>
                          <m:rPr>
                            <m:sty m:val="p"/>
                          </m:rPr>
                          <a:rPr lang="en-US" i="1">
                            <a:latin typeface="Cambria Math" panose="02040503050406030204" pitchFamily="18" charset="0"/>
                          </a:rPr>
                          <m:t>cos</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e>
                    </m:d>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 </m:t>
                    </m:r>
                    <m:r>
                      <m:rPr>
                        <m:sty m:val="p"/>
                      </m:rPr>
                      <a:rPr lang="en-US" i="1">
                        <a:latin typeface="Cambria Math" panose="02040503050406030204" pitchFamily="18" charset="0"/>
                      </a:rPr>
                      <m:t>cos</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𝛼</m:t>
                    </m:r>
                    <m:r>
                      <m:rPr>
                        <m:sty m:val="p"/>
                      </m:rPr>
                      <a:rPr lang="en-US" i="1">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𝛼</m:t>
                    </m:r>
                    <m:r>
                      <m:rPr>
                        <m:sty m:val="p"/>
                      </m:rPr>
                      <a:rPr lang="en-US" i="1">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oMath>
                </a14:m>
                <a:r>
                  <a:rPr lang="en-SE" dirty="0"/>
                  <a:t>|</a:t>
                </a:r>
              </a:p>
            </p:txBody>
          </p:sp>
        </mc:Choice>
        <mc:Fallback xmlns="">
          <p:sp>
            <p:nvSpPr>
              <p:cNvPr id="11" name="TextBox 10">
                <a:extLst>
                  <a:ext uri="{FF2B5EF4-FFF2-40B4-BE49-F238E27FC236}">
                    <a16:creationId xmlns:a16="http://schemas.microsoft.com/office/drawing/2014/main" id="{7F1D33D2-9AEA-EEDE-61C6-82BDEDA53E5F}"/>
                  </a:ext>
                </a:extLst>
              </p:cNvPr>
              <p:cNvSpPr txBox="1">
                <a:spLocks noRot="1" noChangeAspect="1" noMove="1" noResize="1" noEditPoints="1" noAdjustHandles="1" noChangeArrowheads="1" noChangeShapeType="1" noTextEdit="1"/>
              </p:cNvSpPr>
              <p:nvPr/>
            </p:nvSpPr>
            <p:spPr>
              <a:xfrm>
                <a:off x="1202769" y="3930579"/>
                <a:ext cx="9786462" cy="335413"/>
              </a:xfrm>
              <a:prstGeom prst="rect">
                <a:avLst/>
              </a:prstGeom>
              <a:blipFill>
                <a:blip r:embed="rId7"/>
                <a:stretch>
                  <a:fillRect l="-777" t="-11111" r="-259" b="-370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827A32-BD2D-7038-D7B1-250BBFD57082}"/>
                  </a:ext>
                </a:extLst>
              </p:cNvPr>
              <p:cNvSpPr txBox="1"/>
              <p:nvPr/>
            </p:nvSpPr>
            <p:spPr>
              <a:xfrm>
                <a:off x="3657600" y="3280551"/>
                <a:ext cx="6096000" cy="379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𝛼</m:t>
                      </m:r>
                      <m:r>
                        <a:rPr lang="en-US" b="0" i="1" smtClean="0">
                          <a:latin typeface="Cambria Math" panose="02040503050406030204" pitchFamily="18" charset="0"/>
                        </a:rPr>
                        <m:t> </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 </m:t>
                      </m:r>
                    </m:oMath>
                  </m:oMathPara>
                </a14:m>
                <a:endParaRPr lang="en-SE" dirty="0"/>
              </a:p>
            </p:txBody>
          </p:sp>
        </mc:Choice>
        <mc:Fallback xmlns="">
          <p:sp>
            <p:nvSpPr>
              <p:cNvPr id="14" name="TextBox 13">
                <a:extLst>
                  <a:ext uri="{FF2B5EF4-FFF2-40B4-BE49-F238E27FC236}">
                    <a16:creationId xmlns:a16="http://schemas.microsoft.com/office/drawing/2014/main" id="{1E23BDBB-918D-EAF3-47B8-5DEB629DF2E6}"/>
                  </a:ext>
                </a:extLst>
              </p:cNvPr>
              <p:cNvSpPr txBox="1">
                <a:spLocks noRot="1" noChangeAspect="1" noMove="1" noResize="1" noEditPoints="1" noAdjustHandles="1" noChangeArrowheads="1" noChangeShapeType="1" noTextEdit="1"/>
              </p:cNvSpPr>
              <p:nvPr/>
            </p:nvSpPr>
            <p:spPr>
              <a:xfrm>
                <a:off x="3657600" y="3280551"/>
                <a:ext cx="6096000" cy="379848"/>
              </a:xfrm>
              <a:prstGeom prst="rect">
                <a:avLst/>
              </a:prstGeom>
              <a:blipFill>
                <a:blip r:embed="rId8"/>
                <a:stretch>
                  <a:fillRect b="-23333"/>
                </a:stretch>
              </a:blipFill>
            </p:spPr>
            <p:txBody>
              <a:bodyPr/>
              <a:lstStyle/>
              <a:p>
                <a:r>
                  <a:rPr lang="en-SE">
                    <a:noFill/>
                  </a:rPr>
                  <a:t> </a:t>
                </a:r>
              </a:p>
            </p:txBody>
          </p:sp>
        </mc:Fallback>
      </mc:AlternateContent>
      <p:sp>
        <p:nvSpPr>
          <p:cNvPr id="18" name="TextBox 17">
            <a:extLst>
              <a:ext uri="{FF2B5EF4-FFF2-40B4-BE49-F238E27FC236}">
                <a16:creationId xmlns:a16="http://schemas.microsoft.com/office/drawing/2014/main" id="{CABA0C7E-6BB7-3FDC-C44F-C7D7BB80D86E}"/>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5" name="Slide Number Placeholder 1">
            <a:extLst>
              <a:ext uri="{FF2B5EF4-FFF2-40B4-BE49-F238E27FC236}">
                <a16:creationId xmlns:a16="http://schemas.microsoft.com/office/drawing/2014/main" id="{C30FCE76-0DC2-80BC-ED98-D077AAD96EA2}"/>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37</a:t>
            </a:fld>
            <a:endParaRPr lang="en-US"/>
          </a:p>
        </p:txBody>
      </p:sp>
    </p:spTree>
    <p:extLst>
      <p:ext uri="{BB962C8B-B14F-4D97-AF65-F5344CB8AC3E}">
        <p14:creationId xmlns:p14="http://schemas.microsoft.com/office/powerpoint/2010/main" val="287025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63615-6C9A-DA0B-A66B-530D2B7D2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E47DC-C0AA-0BD3-51AD-7EA605875050}"/>
              </a:ext>
            </a:extLst>
          </p:cNvPr>
          <p:cNvSpPr txBox="1">
            <a:spLocks/>
          </p:cNvSpPr>
          <p:nvPr/>
        </p:nvSpPr>
        <p:spPr>
          <a:xfrm>
            <a:off x="1524000" y="366000"/>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P representation and global counting statistics</a:t>
            </a:r>
          </a:p>
        </p:txBody>
      </p:sp>
      <p:pic>
        <p:nvPicPr>
          <p:cNvPr id="3" name="Picture 2">
            <a:extLst>
              <a:ext uri="{FF2B5EF4-FFF2-40B4-BE49-F238E27FC236}">
                <a16:creationId xmlns:a16="http://schemas.microsoft.com/office/drawing/2014/main" id="{D7F1A0F0-8DDC-A373-2ECE-D1C644D764E1}"/>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10D10936-2E99-68EB-946A-3784C543C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500721E-4BC7-BF30-FA8A-27E89F592C92}"/>
                  </a:ext>
                </a:extLst>
              </p:cNvPr>
              <p:cNvSpPr txBox="1"/>
              <p:nvPr/>
            </p:nvSpPr>
            <p:spPr>
              <a:xfrm>
                <a:off x="632646" y="1399932"/>
                <a:ext cx="10926708" cy="400110"/>
              </a:xfrm>
              <a:prstGeom prst="rect">
                <a:avLst/>
              </a:prstGeom>
              <a:noFill/>
            </p:spPr>
            <p:txBody>
              <a:bodyPr wrap="square" rtlCol="0">
                <a:spAutoFit/>
              </a:bodyPr>
              <a:lstStyle/>
              <a:p>
                <a:pPr marL="285750" indent="-285750">
                  <a:buFont typeface="Wingdings" pitchFamily="2" charset="2"/>
                  <a:buChar char="v"/>
                </a:pPr>
                <a:r>
                  <a:rPr lang="en-SE" sz="2000" dirty="0">
                    <a:latin typeface="Times" pitchFamily="2" charset="0"/>
                  </a:rPr>
                  <a:t> Coherent state of the field, </a:t>
                </a:r>
                <a14:m>
                  <m:oMath xmlns:m="http://schemas.openxmlformats.org/officeDocument/2006/math">
                    <m:r>
                      <a:rPr lang="en-US" sz="2000" b="0" i="1" smtClean="0">
                        <a:latin typeface="Cambria Math" panose="02040503050406030204" pitchFamily="18" charset="0"/>
                      </a:rPr>
                      <m:t>𝑎</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𝛼</m:t>
                        </m:r>
                      </m:e>
                    </m:d>
                    <m:r>
                      <a:rPr lang="en-US" sz="2000" b="0" i="1" smtClean="0">
                        <a:latin typeface="Cambria Math" panose="02040503050406030204" pitchFamily="18" charset="0"/>
                      </a:rPr>
                      <m:t>=</m:t>
                    </m:r>
                    <m:r>
                      <a:rPr lang="en-US" sz="2000" b="0" i="1" smtClean="0">
                        <a:latin typeface="Cambria Math" panose="02040503050406030204" pitchFamily="18" charset="0"/>
                      </a:rPr>
                      <m:t>𝛼</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𝛼</m:t>
                        </m:r>
                      </m:e>
                    </m:d>
                    <m:r>
                      <a:rPr lang="en-US" sz="2000" b="0" i="1" smtClean="0">
                        <a:latin typeface="Cambria Math" panose="02040503050406030204" pitchFamily="18" charset="0"/>
                      </a:rPr>
                      <m:t>, </m:t>
                    </m:r>
                  </m:oMath>
                </a14:m>
                <a:r>
                  <a:rPr lang="en-SE" sz="2000" dirty="0">
                    <a:latin typeface="Times" pitchFamily="2" charset="0"/>
                  </a:rPr>
                  <a:t> coupled to the vacuum of the detector </a:t>
                </a:r>
                <a14:m>
                  <m:oMath xmlns:m="http://schemas.openxmlformats.org/officeDocument/2006/math">
                    <m:r>
                      <m:rPr>
                        <m:sty m:val="p"/>
                      </m:rPr>
                      <a:rPr lang="en-US" sz="2000" b="0" i="0" smtClean="0">
                        <a:latin typeface="Cambria Math" panose="02040503050406030204" pitchFamily="18" charset="0"/>
                      </a:rPr>
                      <m:t>b</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=0,</m:t>
                    </m:r>
                  </m:oMath>
                </a14:m>
                <a:r>
                  <a:rPr lang="en-SE" sz="2000" dirty="0">
                    <a:latin typeface="Times" pitchFamily="2" charset="0"/>
                  </a:rPr>
                  <a:t> evolves as, </a:t>
                </a:r>
              </a:p>
            </p:txBody>
          </p:sp>
        </mc:Choice>
        <mc:Fallback xmlns="">
          <p:sp>
            <p:nvSpPr>
              <p:cNvPr id="10" name="TextBox 9">
                <a:extLst>
                  <a:ext uri="{FF2B5EF4-FFF2-40B4-BE49-F238E27FC236}">
                    <a16:creationId xmlns:a16="http://schemas.microsoft.com/office/drawing/2014/main" id="{3500721E-4BC7-BF30-FA8A-27E89F592C92}"/>
                  </a:ext>
                </a:extLst>
              </p:cNvPr>
              <p:cNvSpPr txBox="1">
                <a:spLocks noRot="1" noChangeAspect="1" noMove="1" noResize="1" noEditPoints="1" noAdjustHandles="1" noChangeArrowheads="1" noChangeShapeType="1" noTextEdit="1"/>
              </p:cNvSpPr>
              <p:nvPr/>
            </p:nvSpPr>
            <p:spPr>
              <a:xfrm>
                <a:off x="632646" y="1399932"/>
                <a:ext cx="10926708" cy="400110"/>
              </a:xfrm>
              <a:prstGeom prst="rect">
                <a:avLst/>
              </a:prstGeom>
              <a:blipFill>
                <a:blip r:embed="rId4"/>
                <a:stretch>
                  <a:fillRect l="-464" t="-9375" r="-116" b="-2812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B19258-670D-B5EE-3391-0A1C32344A48}"/>
                  </a:ext>
                </a:extLst>
              </p:cNvPr>
              <p:cNvSpPr txBox="1"/>
              <p:nvPr/>
            </p:nvSpPr>
            <p:spPr>
              <a:xfrm>
                <a:off x="2372117" y="1972459"/>
                <a:ext cx="6096000" cy="53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𝑖</m:t>
                              </m:r>
                            </m:num>
                            <m:den>
                              <m:r>
                                <a:rPr lang="en-US" sz="1800" b="0" i="1" smtClean="0">
                                  <a:latin typeface="Cambria Math" panose="02040503050406030204" pitchFamily="18" charset="0"/>
                                </a:rPr>
                                <m:t>ℏ</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𝐻</m:t>
                              </m:r>
                            </m:e>
                            <m:sub>
                              <m:r>
                                <a:rPr lang="en-US" sz="1800" b="0" i="1" smtClean="0">
                                  <a:latin typeface="Cambria Math" panose="02040503050406030204" pitchFamily="18" charset="0"/>
                                </a:rPr>
                                <m:t>𝐼</m:t>
                              </m:r>
                            </m:sub>
                          </m:sSub>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sup>
                      </m:sSup>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𝛼</m:t>
                          </m:r>
                        </m:e>
                      </m:d>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m:t>
                          </m:r>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𝛼</m:t>
                          </m:r>
                          <m:r>
                            <a:rPr lang="en-US" sz="1800" b="0" i="1" smtClean="0">
                              <a:latin typeface="Cambria Math" panose="02040503050406030204" pitchFamily="18" charset="0"/>
                            </a:rPr>
                            <m:t> </m:t>
                          </m:r>
                          <m:r>
                            <m:rPr>
                              <m:sty m:val="p"/>
                            </m:rPr>
                            <a:rPr lang="en-US" sz="1800" b="0" i="1" smtClean="0">
                              <a:latin typeface="Cambria Math" panose="02040503050406030204" pitchFamily="18" charset="0"/>
                            </a:rPr>
                            <m:t>cos</m:t>
                          </m:r>
                          <m:d>
                            <m:dPr>
                              <m:ctrlPr>
                                <a:rPr lang="en-US" sz="1800" b="0" i="1" smtClean="0">
                                  <a:latin typeface="Cambria Math" panose="02040503050406030204" pitchFamily="18" charset="0"/>
                                </a:rPr>
                              </m:ctrlPr>
                            </m:dPr>
                            <m:e>
                              <m:rad>
                                <m:radPr>
                                  <m:degHide m:val="on"/>
                                  <m:ctrlPr>
                                    <a:rPr lang="en-US" sz="1800" b="0" i="1" smtClean="0">
                                      <a:latin typeface="Cambria Math" panose="02040503050406030204" pitchFamily="18" charset="0"/>
                                    </a:rPr>
                                  </m:ctrlPr>
                                </m:radPr>
                                <m:deg/>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r>
                                        <a:rPr lang="en-US" sz="1800" b="0" i="1" smtClean="0">
                                          <a:latin typeface="Cambria Math" panose="02040503050406030204" pitchFamily="18" charset="0"/>
                                        </a:rPr>
                                        <m:t>0</m:t>
                                      </m:r>
                                    </m:sub>
                                  </m:sSub>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e>
                              </m:rad>
                            </m:e>
                          </m:d>
                        </m:e>
                      </m:d>
                      <m:r>
                        <a:rPr lang="en-US" sz="1800" b="0" i="1" smtClean="0">
                          <a:latin typeface="Cambria Math" panose="02040503050406030204" pitchFamily="18" charset="0"/>
                        </a:rPr>
                        <m:t>|−</m:t>
                      </m:r>
                      <m:r>
                        <a:rPr lang="en-US" sz="1800" b="0" i="1" smtClean="0">
                          <a:latin typeface="Cambria Math" panose="02040503050406030204" pitchFamily="18" charset="0"/>
                        </a:rPr>
                        <m:t>𝑖</m:t>
                      </m:r>
                      <m:r>
                        <a:rPr lang="en-US" sz="1800" b="0" i="1" smtClean="0">
                          <a:latin typeface="Cambria Math" panose="02040503050406030204" pitchFamily="18" charset="0"/>
                        </a:rPr>
                        <m:t>𝛼</m:t>
                      </m:r>
                      <m:r>
                        <m:rPr>
                          <m:sty m:val="p"/>
                        </m:rPr>
                        <a:rPr lang="en-US" sz="1800" b="0" i="1" smtClean="0">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b="0" i="1" smtClean="0">
                          <a:latin typeface="Cambria Math" panose="02040503050406030204" pitchFamily="18" charset="0"/>
                        </a:rPr>
                        <m:t>⟩</m:t>
                      </m:r>
                    </m:oMath>
                  </m:oMathPara>
                </a14:m>
                <a:endParaRPr lang="en-SE" dirty="0"/>
              </a:p>
            </p:txBody>
          </p:sp>
        </mc:Choice>
        <mc:Fallback xmlns="">
          <p:sp>
            <p:nvSpPr>
              <p:cNvPr id="12" name="TextBox 11">
                <a:extLst>
                  <a:ext uri="{FF2B5EF4-FFF2-40B4-BE49-F238E27FC236}">
                    <a16:creationId xmlns:a16="http://schemas.microsoft.com/office/drawing/2014/main" id="{7AB19258-670D-B5EE-3391-0A1C32344A48}"/>
                  </a:ext>
                </a:extLst>
              </p:cNvPr>
              <p:cNvSpPr txBox="1">
                <a:spLocks noRot="1" noChangeAspect="1" noMove="1" noResize="1" noEditPoints="1" noAdjustHandles="1" noChangeArrowheads="1" noChangeShapeType="1" noTextEdit="1"/>
              </p:cNvSpPr>
              <p:nvPr/>
            </p:nvSpPr>
            <p:spPr>
              <a:xfrm>
                <a:off x="2372117" y="1972459"/>
                <a:ext cx="6096000" cy="530082"/>
              </a:xfrm>
              <a:prstGeom prst="rect">
                <a:avLst/>
              </a:prstGeom>
              <a:blipFill>
                <a:blip r:embed="rId5"/>
                <a:stretch>
                  <a:fillRect b="-697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E127665-2EC7-D148-D291-B25364090334}"/>
                  </a:ext>
                </a:extLst>
              </p:cNvPr>
              <p:cNvSpPr txBox="1"/>
              <p:nvPr/>
            </p:nvSpPr>
            <p:spPr>
              <a:xfrm>
                <a:off x="711122" y="2674958"/>
                <a:ext cx="10926708" cy="1015663"/>
              </a:xfrm>
              <a:prstGeom prst="rect">
                <a:avLst/>
              </a:prstGeom>
              <a:noFill/>
            </p:spPr>
            <p:txBody>
              <a:bodyPr wrap="square" rtlCol="0">
                <a:spAutoFit/>
              </a:bodyPr>
              <a:lstStyle/>
              <a:p>
                <a:pPr marL="285750" indent="-285750">
                  <a:buFont typeface="Wingdings" pitchFamily="2" charset="2"/>
                  <a:buChar char="v"/>
                </a:pPr>
                <a:r>
                  <a:rPr lang="en-US" sz="2000" dirty="0">
                    <a:latin typeface="Times" pitchFamily="2" charset="0"/>
                  </a:rPr>
                  <a:t>To compute the time evolution for an arbitrary initial state </a:t>
                </a:r>
                <a14:m>
                  <m:oMath xmlns:m="http://schemas.openxmlformats.org/officeDocument/2006/math">
                    <m:r>
                      <a:rPr lang="en-US" sz="2000" b="0" i="1" smtClean="0">
                        <a:latin typeface="Cambria Math" panose="02040503050406030204" pitchFamily="18" charset="0"/>
                      </a:rPr>
                      <m:t>𝜌</m:t>
                    </m:r>
                  </m:oMath>
                </a14:m>
                <a:r>
                  <a:rPr lang="en-US" sz="2000" dirty="0">
                    <a:latin typeface="Times" pitchFamily="2" charset="0"/>
                  </a:rPr>
                  <a:t> of the radiation field, we can use the </a:t>
                </a:r>
              </a:p>
              <a:p>
                <a:pPr marL="285750" indent="-285750">
                  <a:buFont typeface="Wingdings" pitchFamily="2" charset="2"/>
                  <a:buChar char="v"/>
                </a:pPr>
                <a:endParaRPr lang="en-US" sz="2000" dirty="0">
                  <a:latin typeface="Times" pitchFamily="2" charset="0"/>
                </a:endParaRPr>
              </a:p>
              <a:p>
                <a:r>
                  <a:rPr lang="en-US" sz="2000" dirty="0">
                    <a:latin typeface="Times" pitchFamily="2" charset="0"/>
                  </a:rPr>
                  <a:t> 	Sudarshan-Glauber P representation,</a:t>
                </a:r>
                <a:endParaRPr lang="en-SE" sz="2000" dirty="0">
                  <a:latin typeface="Times" pitchFamily="2" charset="0"/>
                </a:endParaRPr>
              </a:p>
            </p:txBody>
          </p:sp>
        </mc:Choice>
        <mc:Fallback xmlns="">
          <p:sp>
            <p:nvSpPr>
              <p:cNvPr id="7" name="TextBox 6">
                <a:extLst>
                  <a:ext uri="{FF2B5EF4-FFF2-40B4-BE49-F238E27FC236}">
                    <a16:creationId xmlns:a16="http://schemas.microsoft.com/office/drawing/2014/main" id="{BE127665-2EC7-D148-D291-B25364090334}"/>
                  </a:ext>
                </a:extLst>
              </p:cNvPr>
              <p:cNvSpPr txBox="1">
                <a:spLocks noRot="1" noChangeAspect="1" noMove="1" noResize="1" noEditPoints="1" noAdjustHandles="1" noChangeArrowheads="1" noChangeShapeType="1" noTextEdit="1"/>
              </p:cNvSpPr>
              <p:nvPr/>
            </p:nvSpPr>
            <p:spPr>
              <a:xfrm>
                <a:off x="711122" y="2674958"/>
                <a:ext cx="10926708" cy="1015663"/>
              </a:xfrm>
              <a:prstGeom prst="rect">
                <a:avLst/>
              </a:prstGeom>
              <a:blipFill>
                <a:blip r:embed="rId6"/>
                <a:stretch>
                  <a:fillRect l="-581" t="-3704" b="-987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F1D33D2-9AEA-EEDE-61C6-82BDEDA53E5F}"/>
                  </a:ext>
                </a:extLst>
              </p:cNvPr>
              <p:cNvSpPr txBox="1"/>
              <p:nvPr/>
            </p:nvSpPr>
            <p:spPr>
              <a:xfrm>
                <a:off x="1202769" y="3930579"/>
                <a:ext cx="9786462" cy="335413"/>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𝐼</m:t>
                        </m:r>
                      </m:sub>
                    </m:sSub>
                    <m:r>
                      <a:rPr lang="en-US" b="0" i="1" smtClean="0">
                        <a:latin typeface="Cambria Math" panose="02040503050406030204" pitchFamily="18" charset="0"/>
                      </a:rPr>
                      <m:t>𝜌</m:t>
                    </m:r>
                    <m:r>
                      <a:rPr lang="en-US" b="0" i="1" smtClean="0">
                        <a:latin typeface="Cambria Math" panose="02040503050406030204" pitchFamily="18" charset="0"/>
                      </a:rPr>
                      <m:t>⊗|0⟩⟨0|</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𝑈</m:t>
                        </m:r>
                      </m:e>
                      <m:sub>
                        <m:r>
                          <a:rPr lang="en-US" b="0" i="1" smtClean="0">
                            <a:latin typeface="Cambria Math" panose="02040503050406030204" pitchFamily="18" charset="0"/>
                          </a:rPr>
                          <m:t>𝐼</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 </m:t>
                        </m:r>
                        <m:r>
                          <m:rPr>
                            <m:sty m:val="p"/>
                          </m:rPr>
                          <a:rPr lang="en-US" i="1">
                            <a:latin typeface="Cambria Math" panose="02040503050406030204" pitchFamily="18" charset="0"/>
                          </a:rPr>
                          <m:t>cos</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e>
                    </m:d>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 </m:t>
                    </m:r>
                    <m:r>
                      <m:rPr>
                        <m:sty m:val="p"/>
                      </m:rPr>
                      <a:rPr lang="en-US" i="1">
                        <a:latin typeface="Cambria Math" panose="02040503050406030204" pitchFamily="18" charset="0"/>
                      </a:rPr>
                      <m:t>cos</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𝛼</m:t>
                    </m:r>
                    <m:r>
                      <m:rPr>
                        <m:sty m:val="p"/>
                      </m:rPr>
                      <a:rPr lang="en-US" i="1">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𝛼</m:t>
                    </m:r>
                    <m:r>
                      <m:rPr>
                        <m:sty m:val="p"/>
                      </m:rPr>
                      <a:rPr lang="en-US" i="1">
                        <a:latin typeface="Cambria Math" panose="02040503050406030204" pitchFamily="18" charset="0"/>
                      </a:rPr>
                      <m:t>sin</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oMath>
                </a14:m>
                <a:r>
                  <a:rPr lang="en-SE" dirty="0"/>
                  <a:t>|</a:t>
                </a:r>
              </a:p>
            </p:txBody>
          </p:sp>
        </mc:Choice>
        <mc:Fallback xmlns="">
          <p:sp>
            <p:nvSpPr>
              <p:cNvPr id="11" name="TextBox 10">
                <a:extLst>
                  <a:ext uri="{FF2B5EF4-FFF2-40B4-BE49-F238E27FC236}">
                    <a16:creationId xmlns:a16="http://schemas.microsoft.com/office/drawing/2014/main" id="{7F1D33D2-9AEA-EEDE-61C6-82BDEDA53E5F}"/>
                  </a:ext>
                </a:extLst>
              </p:cNvPr>
              <p:cNvSpPr txBox="1">
                <a:spLocks noRot="1" noChangeAspect="1" noMove="1" noResize="1" noEditPoints="1" noAdjustHandles="1" noChangeArrowheads="1" noChangeShapeType="1" noTextEdit="1"/>
              </p:cNvSpPr>
              <p:nvPr/>
            </p:nvSpPr>
            <p:spPr>
              <a:xfrm>
                <a:off x="1202769" y="3930579"/>
                <a:ext cx="9786462" cy="335413"/>
              </a:xfrm>
              <a:prstGeom prst="rect">
                <a:avLst/>
              </a:prstGeom>
              <a:blipFill>
                <a:blip r:embed="rId7"/>
                <a:stretch>
                  <a:fillRect l="-777" t="-11111" r="-259" b="-370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23BDBB-918D-EAF3-47B8-5DEB629DF2E6}"/>
                  </a:ext>
                </a:extLst>
              </p:cNvPr>
              <p:cNvSpPr txBox="1"/>
              <p:nvPr/>
            </p:nvSpPr>
            <p:spPr>
              <a:xfrm>
                <a:off x="3657600" y="3280551"/>
                <a:ext cx="6096000" cy="379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𝛼</m:t>
                      </m:r>
                      <m:r>
                        <a:rPr lang="en-US" b="0" i="1" smtClean="0">
                          <a:latin typeface="Cambria Math" panose="02040503050406030204" pitchFamily="18" charset="0"/>
                        </a:rPr>
                        <m:t> </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 </m:t>
                      </m:r>
                    </m:oMath>
                  </m:oMathPara>
                </a14:m>
                <a:endParaRPr lang="en-SE" dirty="0"/>
              </a:p>
            </p:txBody>
          </p:sp>
        </mc:Choice>
        <mc:Fallback xmlns="">
          <p:sp>
            <p:nvSpPr>
              <p:cNvPr id="14" name="TextBox 13">
                <a:extLst>
                  <a:ext uri="{FF2B5EF4-FFF2-40B4-BE49-F238E27FC236}">
                    <a16:creationId xmlns:a16="http://schemas.microsoft.com/office/drawing/2014/main" id="{1E23BDBB-918D-EAF3-47B8-5DEB629DF2E6}"/>
                  </a:ext>
                </a:extLst>
              </p:cNvPr>
              <p:cNvSpPr txBox="1">
                <a:spLocks noRot="1" noChangeAspect="1" noMove="1" noResize="1" noEditPoints="1" noAdjustHandles="1" noChangeArrowheads="1" noChangeShapeType="1" noTextEdit="1"/>
              </p:cNvSpPr>
              <p:nvPr/>
            </p:nvSpPr>
            <p:spPr>
              <a:xfrm>
                <a:off x="3657600" y="3280551"/>
                <a:ext cx="6096000" cy="379848"/>
              </a:xfrm>
              <a:prstGeom prst="rect">
                <a:avLst/>
              </a:prstGeom>
              <a:blipFill>
                <a:blip r:embed="rId8"/>
                <a:stretch>
                  <a:fillRect b="-23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F5E4BD5-747C-60AD-89FB-B182A4E248C2}"/>
                  </a:ext>
                </a:extLst>
              </p:cNvPr>
              <p:cNvSpPr txBox="1"/>
              <p:nvPr/>
            </p:nvSpPr>
            <p:spPr>
              <a:xfrm>
                <a:off x="711122" y="4566299"/>
                <a:ext cx="10926708" cy="400110"/>
              </a:xfrm>
              <a:prstGeom prst="rect">
                <a:avLst/>
              </a:prstGeom>
              <a:noFill/>
            </p:spPr>
            <p:txBody>
              <a:bodyPr wrap="square" rtlCol="0">
                <a:spAutoFit/>
              </a:bodyPr>
              <a:lstStyle/>
              <a:p>
                <a:pPr marL="285750" indent="-285750">
                  <a:buFont typeface="Wingdings" pitchFamily="2" charset="2"/>
                  <a:buChar char="v"/>
                </a:pPr>
                <a:r>
                  <a:rPr lang="en-US" sz="2000" dirty="0">
                    <a:latin typeface="Times" pitchFamily="2" charset="0"/>
                  </a:rPr>
                  <a:t>This yields the probability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𝑛</m:t>
                        </m:r>
                      </m:sub>
                    </m:sSub>
                  </m:oMath>
                </a14:m>
                <a:r>
                  <a:rPr lang="en-US" sz="2000" dirty="0">
                    <a:latin typeface="Times" pitchFamily="2" charset="0"/>
                  </a:rPr>
                  <a:t> of seeing n quantum jumps in the detector,</a:t>
                </a:r>
                <a:endParaRPr lang="en-SE" sz="2000" dirty="0">
                  <a:latin typeface="Times" pitchFamily="2" charset="0"/>
                </a:endParaRPr>
              </a:p>
            </p:txBody>
          </p:sp>
        </mc:Choice>
        <mc:Fallback xmlns="">
          <p:sp>
            <p:nvSpPr>
              <p:cNvPr id="15" name="TextBox 14">
                <a:extLst>
                  <a:ext uri="{FF2B5EF4-FFF2-40B4-BE49-F238E27FC236}">
                    <a16:creationId xmlns:a16="http://schemas.microsoft.com/office/drawing/2014/main" id="{BF5E4BD5-747C-60AD-89FB-B182A4E248C2}"/>
                  </a:ext>
                </a:extLst>
              </p:cNvPr>
              <p:cNvSpPr txBox="1">
                <a:spLocks noRot="1" noChangeAspect="1" noMove="1" noResize="1" noEditPoints="1" noAdjustHandles="1" noChangeArrowheads="1" noChangeShapeType="1" noTextEdit="1"/>
              </p:cNvSpPr>
              <p:nvPr/>
            </p:nvSpPr>
            <p:spPr>
              <a:xfrm>
                <a:off x="711122" y="4566299"/>
                <a:ext cx="10926708" cy="400110"/>
              </a:xfrm>
              <a:prstGeom prst="rect">
                <a:avLst/>
              </a:prstGeom>
              <a:blipFill>
                <a:blip r:embed="rId9"/>
                <a:stretch>
                  <a:fillRect l="-581" t="-6061" b="-2424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D2AF50-EF30-EF19-A910-19D883EE49E2}"/>
                  </a:ext>
                </a:extLst>
              </p:cNvPr>
              <p:cNvSpPr txBox="1"/>
              <p:nvPr/>
            </p:nvSpPr>
            <p:spPr>
              <a:xfrm>
                <a:off x="2682240" y="5266716"/>
                <a:ext cx="6096000" cy="686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r>
                                <m:rPr>
                                  <m:sty m:val="p"/>
                                </m:rPr>
                                <a:rPr lang="en-US" b="0" i="0" smtClean="0">
                                  <a:latin typeface="Cambria Math" panose="02040503050406030204" pitchFamily="18" charset="0"/>
                                </a:rPr>
                                <m:t>n</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num>
                        <m:den>
                          <m:r>
                            <a:rPr lang="en-US" b="0" i="1" smtClean="0">
                              <a:latin typeface="Cambria Math" panose="02040503050406030204" pitchFamily="18" charset="0"/>
                            </a:rPr>
                            <m:t>𝑛</m:t>
                          </m:r>
                          <m:r>
                            <a:rPr lang="en-US" b="0" i="1" smtClean="0">
                              <a:latin typeface="Cambria Math" panose="02040503050406030204" pitchFamily="18" charset="0"/>
                            </a:rPr>
                            <m:t>!</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𝛼</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r>
                            <m:rPr>
                              <m:sty m:val="p"/>
                            </m:rPr>
                            <a:rPr lang="en-US" b="0" i="0" smtClean="0">
                              <a:latin typeface="Cambria Math" panose="02040503050406030204" pitchFamily="18" charset="0"/>
                            </a:rPr>
                            <m:t>n</m:t>
                          </m:r>
                        </m:sup>
                      </m:sSup>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e</m:t>
                          </m:r>
                        </m:e>
                        <m:sup>
                          <m:r>
                            <a:rPr lang="en-US" b="0" i="0" smtClean="0">
                              <a:latin typeface="Cambria Math" panose="02040503050406030204" pitchFamily="18" charset="0"/>
                            </a:rPr>
                            <m:t>−</m:t>
                          </m:r>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sup>
                              </m:sSup>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sup>
                      </m:sSup>
                      <m:r>
                        <a:rPr lang="en-US" b="0" i="0" smtClean="0">
                          <a:latin typeface="Cambria Math" panose="02040503050406030204" pitchFamily="18" charset="0"/>
                        </a:rPr>
                        <m:t>.</m:t>
                      </m:r>
                    </m:oMath>
                  </m:oMathPara>
                </a14:m>
                <a:endParaRPr lang="en-SE" dirty="0"/>
              </a:p>
            </p:txBody>
          </p:sp>
        </mc:Choice>
        <mc:Fallback xmlns="">
          <p:sp>
            <p:nvSpPr>
              <p:cNvPr id="17" name="TextBox 16">
                <a:extLst>
                  <a:ext uri="{FF2B5EF4-FFF2-40B4-BE49-F238E27FC236}">
                    <a16:creationId xmlns:a16="http://schemas.microsoft.com/office/drawing/2014/main" id="{2FD2AF50-EF30-EF19-A910-19D883EE49E2}"/>
                  </a:ext>
                </a:extLst>
              </p:cNvPr>
              <p:cNvSpPr txBox="1">
                <a:spLocks noRot="1" noChangeAspect="1" noMove="1" noResize="1" noEditPoints="1" noAdjustHandles="1" noChangeArrowheads="1" noChangeShapeType="1" noTextEdit="1"/>
              </p:cNvSpPr>
              <p:nvPr/>
            </p:nvSpPr>
            <p:spPr>
              <a:xfrm>
                <a:off x="2682240" y="5266716"/>
                <a:ext cx="6096000" cy="686663"/>
              </a:xfrm>
              <a:prstGeom prst="rect">
                <a:avLst/>
              </a:prstGeom>
              <a:blipFill>
                <a:blip r:embed="rId10"/>
                <a:stretch>
                  <a:fillRect b="-3636"/>
                </a:stretch>
              </a:blipFill>
            </p:spPr>
            <p:txBody>
              <a:bodyPr/>
              <a:lstStyle/>
              <a:p>
                <a:r>
                  <a:rPr lang="en-SE">
                    <a:noFill/>
                  </a:rPr>
                  <a:t> </a:t>
                </a:r>
              </a:p>
            </p:txBody>
          </p:sp>
        </mc:Fallback>
      </mc:AlternateContent>
      <p:sp>
        <p:nvSpPr>
          <p:cNvPr id="18" name="TextBox 17">
            <a:extLst>
              <a:ext uri="{FF2B5EF4-FFF2-40B4-BE49-F238E27FC236}">
                <a16:creationId xmlns:a16="http://schemas.microsoft.com/office/drawing/2014/main" id="{F0E1EE2A-B5ED-F55F-091C-F744039A45DA}"/>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5" name="Slide Number Placeholder 1">
            <a:extLst>
              <a:ext uri="{FF2B5EF4-FFF2-40B4-BE49-F238E27FC236}">
                <a16:creationId xmlns:a16="http://schemas.microsoft.com/office/drawing/2014/main" id="{73F07B9B-6F41-81CE-E7BA-76079F155247}"/>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38</a:t>
            </a:fld>
            <a:endParaRPr lang="en-US"/>
          </a:p>
        </p:txBody>
      </p:sp>
    </p:spTree>
    <p:extLst>
      <p:ext uri="{BB962C8B-B14F-4D97-AF65-F5344CB8AC3E}">
        <p14:creationId xmlns:p14="http://schemas.microsoft.com/office/powerpoint/2010/main" val="3331356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7CD6A-4DD6-997C-1334-5E86BEE5B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29A79-3B2E-7677-C1CA-5EBDEF715298}"/>
              </a:ext>
            </a:extLst>
          </p:cNvPr>
          <p:cNvSpPr txBox="1">
            <a:spLocks/>
          </p:cNvSpPr>
          <p:nvPr/>
        </p:nvSpPr>
        <p:spPr>
          <a:xfrm>
            <a:off x="1524000" y="366000"/>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The P representation and global counting statistics</a:t>
            </a:r>
          </a:p>
        </p:txBody>
      </p:sp>
      <p:pic>
        <p:nvPicPr>
          <p:cNvPr id="3" name="Picture 2">
            <a:extLst>
              <a:ext uri="{FF2B5EF4-FFF2-40B4-BE49-F238E27FC236}">
                <a16:creationId xmlns:a16="http://schemas.microsoft.com/office/drawing/2014/main" id="{58E48D2C-06A5-3735-686F-27AFEB213C00}"/>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3906F16C-B3EC-84C8-CD7A-7EACAC63B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4ADA04-F6F2-2568-89E8-6688A33EE7D4}"/>
                  </a:ext>
                </a:extLst>
              </p:cNvPr>
              <p:cNvSpPr txBox="1"/>
              <p:nvPr/>
            </p:nvSpPr>
            <p:spPr>
              <a:xfrm>
                <a:off x="711122" y="1978019"/>
                <a:ext cx="10926708" cy="707886"/>
              </a:xfrm>
              <a:prstGeom prst="rect">
                <a:avLst/>
              </a:prstGeom>
              <a:noFill/>
            </p:spPr>
            <p:txBody>
              <a:bodyPr wrap="square" rtlCol="0">
                <a:spAutoFit/>
              </a:bodyPr>
              <a:lstStyle/>
              <a:p>
                <a:pPr marL="285750" indent="-285750">
                  <a:buFont typeface="Wingdings" pitchFamily="2" charset="2"/>
                  <a:buChar char="v"/>
                </a:pPr>
                <a:r>
                  <a:rPr lang="en-US" sz="2000" dirty="0">
                    <a:latin typeface="Times" pitchFamily="2" charset="0"/>
                  </a:rPr>
                  <a:t>We obtain the probability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𝑛</m:t>
                        </m:r>
                      </m:sub>
                    </m:sSub>
                  </m:oMath>
                </a14:m>
                <a:r>
                  <a:rPr lang="en-US" sz="2000" dirty="0">
                    <a:latin typeface="Times" pitchFamily="2" charset="0"/>
                  </a:rPr>
                  <a:t> of seeing n quantum jumps in the detector using the Sudarshan-Glauber P representation,</a:t>
                </a:r>
                <a:endParaRPr lang="en-SE" sz="2000" dirty="0">
                  <a:latin typeface="Times" pitchFamily="2" charset="0"/>
                </a:endParaRPr>
              </a:p>
            </p:txBody>
          </p:sp>
        </mc:Choice>
        <mc:Fallback xmlns="">
          <p:sp>
            <p:nvSpPr>
              <p:cNvPr id="15" name="TextBox 14">
                <a:extLst>
                  <a:ext uri="{FF2B5EF4-FFF2-40B4-BE49-F238E27FC236}">
                    <a16:creationId xmlns:a16="http://schemas.microsoft.com/office/drawing/2014/main" id="{CA4ADA04-F6F2-2568-89E8-6688A33EE7D4}"/>
                  </a:ext>
                </a:extLst>
              </p:cNvPr>
              <p:cNvSpPr txBox="1">
                <a:spLocks noRot="1" noChangeAspect="1" noMove="1" noResize="1" noEditPoints="1" noAdjustHandles="1" noChangeArrowheads="1" noChangeShapeType="1" noTextEdit="1"/>
              </p:cNvSpPr>
              <p:nvPr/>
            </p:nvSpPr>
            <p:spPr>
              <a:xfrm>
                <a:off x="711122" y="1978019"/>
                <a:ext cx="10926708" cy="707886"/>
              </a:xfrm>
              <a:prstGeom prst="rect">
                <a:avLst/>
              </a:prstGeom>
              <a:blipFill>
                <a:blip r:embed="rId4"/>
                <a:stretch>
                  <a:fillRect l="-581" t="-3509" r="-697" b="-1403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313C86D-DA43-EFD0-2379-9E892C9542EA}"/>
                  </a:ext>
                </a:extLst>
              </p:cNvPr>
              <p:cNvSpPr txBox="1"/>
              <p:nvPr/>
            </p:nvSpPr>
            <p:spPr>
              <a:xfrm>
                <a:off x="2584704" y="2558184"/>
                <a:ext cx="6096000" cy="686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r>
                                <m:rPr>
                                  <m:sty m:val="p"/>
                                </m:rPr>
                                <a:rPr lang="en-US" b="0" i="0" smtClean="0">
                                  <a:latin typeface="Cambria Math" panose="02040503050406030204" pitchFamily="18" charset="0"/>
                                </a:rPr>
                                <m:t>n</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num>
                        <m:den>
                          <m:r>
                            <a:rPr lang="en-US" b="0" i="1" smtClean="0">
                              <a:latin typeface="Cambria Math" panose="02040503050406030204" pitchFamily="18" charset="0"/>
                            </a:rPr>
                            <m:t>𝑛</m:t>
                          </m:r>
                          <m:r>
                            <a:rPr lang="en-US" b="0" i="1" smtClean="0">
                              <a:latin typeface="Cambria Math" panose="02040503050406030204" pitchFamily="18" charset="0"/>
                            </a:rPr>
                            <m:t>!</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𝛼</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r>
                            <m:rPr>
                              <m:sty m:val="p"/>
                            </m:rPr>
                            <a:rPr lang="en-US" b="0" i="0" smtClean="0">
                              <a:latin typeface="Cambria Math" panose="02040503050406030204" pitchFamily="18" charset="0"/>
                            </a:rPr>
                            <m:t>n</m:t>
                          </m:r>
                        </m:sup>
                      </m:sSup>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e</m:t>
                          </m:r>
                        </m:e>
                        <m:sup>
                          <m:r>
                            <a:rPr lang="en-US" b="0" i="0" smtClean="0">
                              <a:latin typeface="Cambria Math" panose="02040503050406030204" pitchFamily="18" charset="0"/>
                            </a:rPr>
                            <m:t>−</m:t>
                          </m:r>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sup>
                              </m:sSup>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sup>
                      </m:sSup>
                      <m:r>
                        <a:rPr lang="en-US" b="0" i="0" smtClean="0">
                          <a:latin typeface="Cambria Math" panose="02040503050406030204" pitchFamily="18" charset="0"/>
                        </a:rPr>
                        <m:t>.</m:t>
                      </m:r>
                    </m:oMath>
                  </m:oMathPara>
                </a14:m>
                <a:endParaRPr lang="en-SE" dirty="0"/>
              </a:p>
            </p:txBody>
          </p:sp>
        </mc:Choice>
        <mc:Fallback xmlns="">
          <p:sp>
            <p:nvSpPr>
              <p:cNvPr id="17" name="TextBox 16">
                <a:extLst>
                  <a:ext uri="{FF2B5EF4-FFF2-40B4-BE49-F238E27FC236}">
                    <a16:creationId xmlns:a16="http://schemas.microsoft.com/office/drawing/2014/main" id="{F313C86D-DA43-EFD0-2379-9E892C9542EA}"/>
                  </a:ext>
                </a:extLst>
              </p:cNvPr>
              <p:cNvSpPr txBox="1">
                <a:spLocks noRot="1" noChangeAspect="1" noMove="1" noResize="1" noEditPoints="1" noAdjustHandles="1" noChangeArrowheads="1" noChangeShapeType="1" noTextEdit="1"/>
              </p:cNvSpPr>
              <p:nvPr/>
            </p:nvSpPr>
            <p:spPr>
              <a:xfrm>
                <a:off x="2584704" y="2558184"/>
                <a:ext cx="6096000" cy="686663"/>
              </a:xfrm>
              <a:prstGeom prst="rect">
                <a:avLst/>
              </a:prstGeom>
              <a:blipFill>
                <a:blip r:embed="rId5"/>
                <a:stretch>
                  <a:fillRect b="-3636"/>
                </a:stretch>
              </a:blipFill>
            </p:spPr>
            <p:txBody>
              <a:bodyPr/>
              <a:lstStyle/>
              <a:p>
                <a:r>
                  <a:rPr lang="en-SE">
                    <a:noFill/>
                  </a:rPr>
                  <a:t> </a:t>
                </a:r>
              </a:p>
            </p:txBody>
          </p:sp>
        </mc:Fallback>
      </mc:AlternateContent>
      <p:sp>
        <p:nvSpPr>
          <p:cNvPr id="18" name="TextBox 17">
            <a:extLst>
              <a:ext uri="{FF2B5EF4-FFF2-40B4-BE49-F238E27FC236}">
                <a16:creationId xmlns:a16="http://schemas.microsoft.com/office/drawing/2014/main" id="{8A8097AB-5ACF-5933-16C4-EDF8A2F1A8C7}"/>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175C79E-E7BC-3A5F-74BD-F892A5C5E6C3}"/>
                  </a:ext>
                </a:extLst>
              </p:cNvPr>
              <p:cNvSpPr txBox="1"/>
              <p:nvPr/>
            </p:nvSpPr>
            <p:spPr>
              <a:xfrm>
                <a:off x="1868587" y="3620460"/>
                <a:ext cx="9131808" cy="427746"/>
              </a:xfrm>
              <a:prstGeom prst="rect">
                <a:avLst/>
              </a:prstGeom>
              <a:noFill/>
            </p:spPr>
            <p:txBody>
              <a:bodyPr wrap="square">
                <a:spAutoFit/>
              </a:bodyPr>
              <a:lstStyle/>
              <a:p>
                <a14:m>
                  <m:oMath xmlns:m="http://schemas.openxmlformats.org/officeDocument/2006/math">
                    <m:r>
                      <m:rPr>
                        <m:sty m:val="p"/>
                      </m:rPr>
                      <a:rPr lang="en-US" sz="1800" b="0" i="0" smtClean="0">
                        <a:latin typeface="Cambria Math" panose="02040503050406030204" pitchFamily="18" charset="0"/>
                      </a:rPr>
                      <m:t>Mean</m:t>
                    </m:r>
                    <m:r>
                      <a:rPr lang="en-US" sz="1800" b="0" i="1" smtClean="0">
                        <a:latin typeface="Cambria Math" panose="02040503050406030204" pitchFamily="18" charset="0"/>
                      </a:rPr>
                      <m:t>: </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r>
                          <a:rPr lang="en-US" sz="1800" b="0" i="1" smtClean="0">
                            <a:latin typeface="Cambria Math" panose="02040503050406030204" pitchFamily="18" charset="0"/>
                          </a:rPr>
                          <m:t>𝑛</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𝑛</m:t>
                            </m:r>
                          </m:sub>
                        </m:sSub>
                      </m:e>
                    </m:nary>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𝑛</m:t>
                        </m:r>
                      </m:e>
                    </m:acc>
                    <m:r>
                      <a:rPr lang="en-US" sz="1800"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oMath>
                </a14:m>
                <a:r>
                  <a:rPr lang="en-US" dirty="0"/>
                  <a:t>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𝛼</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𝛼</m:t>
                            </m:r>
                          </m:e>
                        </m:d>
                      </m:e>
                      <m:sup>
                        <m:r>
                          <a:rPr lang="en-US">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m:rPr>
                        <m:nor/>
                      </m:rPr>
                      <a:rPr lang="en-US" dirty="0"/>
                      <m:t> </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𝛾</m:t>
                        </m:r>
                      </m:e>
                      <m:sub>
                        <m:r>
                          <a:rPr lang="en-US" b="0" i="1" dirty="0" smtClean="0">
                            <a:latin typeface="Cambria Math" panose="02040503050406030204" pitchFamily="18" charset="0"/>
                          </a:rPr>
                          <m:t>0</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 </m:t>
                    </m:r>
                  </m:oMath>
                </a14:m>
                <a:endParaRPr lang="en-SE" dirty="0"/>
              </a:p>
            </p:txBody>
          </p:sp>
        </mc:Choice>
        <mc:Fallback>
          <p:sp>
            <p:nvSpPr>
              <p:cNvPr id="5" name="TextBox 4">
                <a:extLst>
                  <a:ext uri="{FF2B5EF4-FFF2-40B4-BE49-F238E27FC236}">
                    <a16:creationId xmlns:a16="http://schemas.microsoft.com/office/drawing/2014/main" id="{8175C79E-E7BC-3A5F-74BD-F892A5C5E6C3}"/>
                  </a:ext>
                </a:extLst>
              </p:cNvPr>
              <p:cNvSpPr txBox="1">
                <a:spLocks noRot="1" noChangeAspect="1" noMove="1" noResize="1" noEditPoints="1" noAdjustHandles="1" noChangeArrowheads="1" noChangeShapeType="1" noTextEdit="1"/>
              </p:cNvSpPr>
              <p:nvPr/>
            </p:nvSpPr>
            <p:spPr>
              <a:xfrm>
                <a:off x="1868587" y="3620460"/>
                <a:ext cx="9131808" cy="427746"/>
              </a:xfrm>
              <a:prstGeom prst="rect">
                <a:avLst/>
              </a:prstGeom>
              <a:blipFill>
                <a:blip r:embed="rId6"/>
                <a:stretch>
                  <a:fillRect t="-91176" b="-144118"/>
                </a:stretch>
              </a:blipFill>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6B3038A-721B-B750-413E-9D99061D1328}"/>
                  </a:ext>
                </a:extLst>
              </p:cNvPr>
              <p:cNvSpPr txBox="1"/>
              <p:nvPr/>
            </p:nvSpPr>
            <p:spPr>
              <a:xfrm>
                <a:off x="1295563" y="4172096"/>
                <a:ext cx="9131808" cy="7876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V</m:t>
                      </m:r>
                      <m:r>
                        <m:rPr>
                          <m:sty m:val="p"/>
                        </m:rPr>
                        <a:rPr lang="en-US" b="0" i="0" smtClean="0">
                          <a:latin typeface="Cambria Math" panose="02040503050406030204" pitchFamily="18" charset="0"/>
                        </a:rPr>
                        <m:t>ariance</m:t>
                      </m:r>
                      <m:r>
                        <a:rPr lang="en-US" sz="1800" b="0" i="1" smtClean="0">
                          <a:latin typeface="Cambria Math" panose="02040503050406030204" pitchFamily="18" charset="0"/>
                        </a:rPr>
                        <m:t>: </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2</m:t>
                              </m:r>
                            </m:sup>
                          </m:s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𝑛</m:t>
                          </m:r>
                        </m:e>
                      </m:acc>
                      <m:r>
                        <a:rPr lang="en-US" sz="1800" b="0" i="1" smtClean="0">
                          <a:latin typeface="Cambria Math" panose="02040503050406030204" pitchFamily="18" charset="0"/>
                        </a:rPr>
                        <m:t>+</m:t>
                      </m:r>
                      <m:sSup>
                        <m:sSupPr>
                          <m:ctrlPr>
                            <a:rPr lang="en-US" sz="1800" b="0" i="1" dirty="0" smtClean="0">
                              <a:latin typeface="Cambria Math" panose="02040503050406030204" pitchFamily="18" charset="0"/>
                            </a:rPr>
                          </m:ctrlPr>
                        </m:sSupPr>
                        <m:e>
                          <m:d>
                            <m:dPr>
                              <m:ctrlPr>
                                <a:rPr lang="en-US" sz="1800" b="0" i="1"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𝛾</m:t>
                                  </m:r>
                                </m:e>
                                <m:sub>
                                  <m:r>
                                    <a:rPr lang="en-US" b="0" i="1" dirty="0" smtClean="0">
                                      <a:latin typeface="Cambria Math" panose="02040503050406030204" pitchFamily="18" charset="0"/>
                                    </a:rPr>
                                    <m:t>0</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𝑄</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d>
                            <m:dPr>
                              <m:begChr m:val="⟨"/>
                              <m:endChr m:val="⟩"/>
                              <m:ctrlPr>
                                <a:rPr lang="en-US" b="0" i="1" dirty="0" smtClean="0">
                                  <a:latin typeface="Cambria Math" panose="02040503050406030204" pitchFamily="18" charset="0"/>
                                </a:rPr>
                              </m:ctrlPr>
                            </m:dPr>
                            <m:e>
                              <m:r>
                                <m:rPr>
                                  <m:sty m:val="p"/>
                                </m:rPr>
                                <a:rPr lang="en-US" b="0" i="0" dirty="0" smtClean="0">
                                  <a:latin typeface="Cambria Math" panose="02040503050406030204" pitchFamily="18" charset="0"/>
                                </a:rPr>
                                <m:t>Δ</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e>
                          </m:d>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num>
                        <m:den>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den>
                      </m:f>
                      <m:r>
                        <a:rPr lang="en-US" b="0" i="1" dirty="0" smtClean="0">
                          <a:latin typeface="Cambria Math" panose="02040503050406030204" pitchFamily="18" charset="0"/>
                        </a:rPr>
                        <m:t>. </m:t>
                      </m:r>
                    </m:oMath>
                  </m:oMathPara>
                </a14:m>
                <a:endParaRPr lang="en-SE" dirty="0"/>
              </a:p>
            </p:txBody>
          </p:sp>
        </mc:Choice>
        <mc:Fallback>
          <p:sp>
            <p:nvSpPr>
              <p:cNvPr id="6" name="TextBox 5">
                <a:extLst>
                  <a:ext uri="{FF2B5EF4-FFF2-40B4-BE49-F238E27FC236}">
                    <a16:creationId xmlns:a16="http://schemas.microsoft.com/office/drawing/2014/main" id="{E6B3038A-721B-B750-413E-9D99061D1328}"/>
                  </a:ext>
                </a:extLst>
              </p:cNvPr>
              <p:cNvSpPr txBox="1">
                <a:spLocks noRot="1" noChangeAspect="1" noMove="1" noResize="1" noEditPoints="1" noAdjustHandles="1" noChangeArrowheads="1" noChangeShapeType="1" noTextEdit="1"/>
              </p:cNvSpPr>
              <p:nvPr/>
            </p:nvSpPr>
            <p:spPr>
              <a:xfrm>
                <a:off x="1295563" y="4172096"/>
                <a:ext cx="9131808" cy="787652"/>
              </a:xfrm>
              <a:prstGeom prst="rect">
                <a:avLst/>
              </a:prstGeom>
              <a:blipFill>
                <a:blip r:embed="rId7"/>
                <a:stretch>
                  <a:fillRect t="-115873" b="-16507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2B109A-684D-38C4-3734-A87915028882}"/>
                  </a:ext>
                </a:extLst>
              </p:cNvPr>
              <p:cNvSpPr txBox="1"/>
              <p:nvPr/>
            </p:nvSpPr>
            <p:spPr>
              <a:xfrm>
                <a:off x="1603814" y="5005961"/>
                <a:ext cx="10034016" cy="369332"/>
              </a:xfrm>
              <a:prstGeom prst="rect">
                <a:avLst/>
              </a:prstGeom>
              <a:noFill/>
            </p:spPr>
            <p:txBody>
              <a:bodyPr wrap="square">
                <a:spAutoFit/>
              </a:bodyPr>
              <a:lstStyle/>
              <a:p>
                <a:r>
                  <a:rPr lang="en-US" sz="1800" b="0" dirty="0">
                    <a:solidFill>
                      <a:srgbClr val="0070C0"/>
                    </a:solidFill>
                  </a:rPr>
                  <a:t>Here </a:t>
                </a:r>
                <a14:m>
                  <m:oMath xmlns:m="http://schemas.openxmlformats.org/officeDocument/2006/math">
                    <m:sSub>
                      <m:sSubPr>
                        <m:ctrlPr>
                          <a:rPr lang="en-US" sz="1800" b="0" i="1" smtClean="0">
                            <a:solidFill>
                              <a:srgbClr val="0070C0"/>
                            </a:solidFill>
                            <a:latin typeface="Cambria Math" panose="02040503050406030204" pitchFamily="18" charset="0"/>
                          </a:rPr>
                        </m:ctrlPr>
                      </m:sSubPr>
                      <m:e>
                        <m:r>
                          <a:rPr lang="en-US" sz="1800" b="0" i="1" smtClean="0">
                            <a:solidFill>
                              <a:srgbClr val="0070C0"/>
                            </a:solidFill>
                            <a:latin typeface="Cambria Math" panose="02040503050406030204" pitchFamily="18" charset="0"/>
                          </a:rPr>
                          <m:t>𝛾</m:t>
                        </m:r>
                      </m:e>
                      <m:sub>
                        <m:r>
                          <a:rPr lang="en-US" sz="1800" b="0" i="1" smtClean="0">
                            <a:solidFill>
                              <a:srgbClr val="0070C0"/>
                            </a:solidFill>
                            <a:latin typeface="Cambria Math" panose="02040503050406030204" pitchFamily="18" charset="0"/>
                          </a:rPr>
                          <m:t>0</m:t>
                        </m:r>
                      </m:sub>
                    </m:sSub>
                  </m:oMath>
                </a14:m>
                <a:r>
                  <a:rPr lang="en-SE" sz="1800" dirty="0">
                    <a:solidFill>
                      <a:srgbClr val="0070C0"/>
                    </a:solidFill>
                    <a:latin typeface="Times" pitchFamily="2" charset="0"/>
                  </a:rPr>
                  <a:t> is the spontaneous emission rate of the detector and Q is the Mandel’s Q parameter. </a:t>
                </a:r>
                <a:endParaRPr lang="en-SE" dirty="0">
                  <a:solidFill>
                    <a:srgbClr val="0070C0"/>
                  </a:solidFill>
                </a:endParaRPr>
              </a:p>
            </p:txBody>
          </p:sp>
        </mc:Choice>
        <mc:Fallback xmlns="">
          <p:sp>
            <p:nvSpPr>
              <p:cNvPr id="8" name="TextBox 7">
                <a:extLst>
                  <a:ext uri="{FF2B5EF4-FFF2-40B4-BE49-F238E27FC236}">
                    <a16:creationId xmlns:a16="http://schemas.microsoft.com/office/drawing/2014/main" id="{782B109A-684D-38C4-3734-A87915028882}"/>
                  </a:ext>
                </a:extLst>
              </p:cNvPr>
              <p:cNvSpPr txBox="1">
                <a:spLocks noRot="1" noChangeAspect="1" noMove="1" noResize="1" noEditPoints="1" noAdjustHandles="1" noChangeArrowheads="1" noChangeShapeType="1" noTextEdit="1"/>
              </p:cNvSpPr>
              <p:nvPr/>
            </p:nvSpPr>
            <p:spPr>
              <a:xfrm>
                <a:off x="1603814" y="5005961"/>
                <a:ext cx="10034016" cy="369332"/>
              </a:xfrm>
              <a:prstGeom prst="rect">
                <a:avLst/>
              </a:prstGeom>
              <a:blipFill>
                <a:blip r:embed="rId8"/>
                <a:stretch>
                  <a:fillRect l="-506" t="-10000" b="-23333"/>
                </a:stretch>
              </a:blipFill>
            </p:spPr>
            <p:txBody>
              <a:bodyPr/>
              <a:lstStyle/>
              <a:p>
                <a:r>
                  <a:rPr lang="en-SE">
                    <a:noFill/>
                  </a:rPr>
                  <a:t> </a:t>
                </a:r>
              </a:p>
            </p:txBody>
          </p:sp>
        </mc:Fallback>
      </mc:AlternateContent>
      <p:sp>
        <p:nvSpPr>
          <p:cNvPr id="7" name="Slide Number Placeholder 1">
            <a:extLst>
              <a:ext uri="{FF2B5EF4-FFF2-40B4-BE49-F238E27FC236}">
                <a16:creationId xmlns:a16="http://schemas.microsoft.com/office/drawing/2014/main" id="{F305B6B8-7CFA-E56A-A053-691F8B8C7C37}"/>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39</a:t>
            </a:fld>
            <a:endParaRPr lang="en-US"/>
          </a:p>
        </p:txBody>
      </p:sp>
    </p:spTree>
    <p:extLst>
      <p:ext uri="{BB962C8B-B14F-4D97-AF65-F5344CB8AC3E}">
        <p14:creationId xmlns:p14="http://schemas.microsoft.com/office/powerpoint/2010/main" val="100080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649836" y="-2068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Towards modern quantum optics</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A95B90-8BCA-4EA1-83B4-88EE875D3F92}"/>
              </a:ext>
            </a:extLst>
          </p:cNvPr>
          <p:cNvSpPr txBox="1"/>
          <p:nvPr/>
        </p:nvSpPr>
        <p:spPr>
          <a:xfrm>
            <a:off x="225288" y="576971"/>
            <a:ext cx="11807526" cy="4093428"/>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Semiclassical limit of QED also works to capture some of the essential features of the photoelectric effect [Lamb Jr, W. E., &amp; Scully, M. O. (1968).], also see [1]. </a:t>
            </a:r>
            <a:r>
              <a:rPr lang="en-US" sz="2000" dirty="0">
                <a:solidFill>
                  <a:schemeClr val="accent5">
                    <a:lumMod val="50000"/>
                  </a:schemeClr>
                </a:solidFill>
                <a:latin typeface="Times New Roman" panose="02020603050405020304" pitchFamily="18" charset="0"/>
                <a:cs typeface="Times New Roman" panose="02020603050405020304" pitchFamily="18" charset="0"/>
              </a:rPr>
              <a:t>The semiclassical limit of QED however is a convenient approximation, it violates energy conservation for example. </a:t>
            </a:r>
          </a:p>
          <a:p>
            <a:pPr algn="just"/>
            <a:endParaRPr lang="en-US" sz="2000"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Einstein in a letter to Jakob </a:t>
            </a:r>
            <a:r>
              <a:rPr lang="en-US" sz="2000" dirty="0" err="1">
                <a:latin typeface="Times New Roman" panose="02020603050405020304" pitchFamily="18" charset="0"/>
                <a:cs typeface="Times New Roman" panose="02020603050405020304" pitchFamily="18" charset="0"/>
              </a:rPr>
              <a:t>Laub</a:t>
            </a:r>
            <a:r>
              <a:rPr lang="en-US" sz="2000" dirty="0">
                <a:latin typeface="Times New Roman" panose="02020603050405020304" pitchFamily="18" charset="0"/>
                <a:cs typeface="Times New Roman" panose="02020603050405020304" pitchFamily="18" charset="0"/>
              </a:rPr>
              <a:t>, 4th November 1910: “</a:t>
            </a:r>
            <a:r>
              <a:rPr lang="en-US" sz="2000" i="1" dirty="0">
                <a:latin typeface="Times New Roman" panose="02020603050405020304" pitchFamily="18" charset="0"/>
                <a:cs typeface="Times New Roman" panose="02020603050405020304" pitchFamily="18" charset="0"/>
              </a:rPr>
              <a:t>At present I have high hopes for solving the radiation problem and that without light-quanta. I am enormously curious how it will work out. One must renounce the energy principle in its present form.</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Einstein at the 1911 Solvay meeting: “</a:t>
            </a:r>
            <a:r>
              <a:rPr lang="en-US" sz="2000" i="1" dirty="0">
                <a:latin typeface="Times New Roman" panose="02020603050405020304" pitchFamily="18" charset="0"/>
                <a:cs typeface="Times New Roman" panose="02020603050405020304" pitchFamily="18" charset="0"/>
              </a:rPr>
              <a:t>One can choose between the [quantum] structure of radiation and the negation of an absolute validity of the energy conservation law. […] Who would have the courage to make a decision  of this kind.... We will agree that the energy principle should be retained</a:t>
            </a:r>
            <a:r>
              <a:rPr lang="en-US" sz="2000"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Bell inequality violation experiments: the only loophole free test of non-classicality</a:t>
            </a: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Sub-</a:t>
            </a:r>
            <a:r>
              <a:rPr lang="en-US" sz="2000" dirty="0" err="1">
                <a:latin typeface="Times New Roman" panose="02020603050405020304" pitchFamily="18" charset="0"/>
                <a:cs typeface="Times New Roman" panose="02020603050405020304" pitchFamily="18" charset="0"/>
              </a:rPr>
              <a:t>Poissonian</a:t>
            </a:r>
            <a:r>
              <a:rPr lang="en-US" sz="2000" dirty="0">
                <a:latin typeface="Times New Roman" panose="02020603050405020304" pitchFamily="18" charset="0"/>
                <a:cs typeface="Times New Roman" panose="02020603050405020304" pitchFamily="18" charset="0"/>
              </a:rPr>
              <a:t> statistics, Hong-</a:t>
            </a:r>
            <a:r>
              <a:rPr lang="en-US" sz="2000" dirty="0" err="1">
                <a:latin typeface="Times New Roman" panose="02020603050405020304" pitchFamily="18" charset="0"/>
                <a:cs typeface="Times New Roman" panose="02020603050405020304" pitchFamily="18" charset="0"/>
              </a:rPr>
              <a:t>Ou</a:t>
            </a:r>
            <a:r>
              <a:rPr lang="en-US" sz="2000" dirty="0">
                <a:latin typeface="Times New Roman" panose="02020603050405020304" pitchFamily="18" charset="0"/>
                <a:cs typeface="Times New Roman" panose="02020603050405020304" pitchFamily="18" charset="0"/>
              </a:rPr>
              <a:t>-Mandel effect, Wigner negativities, squeezing, non-classical correlations...</a:t>
            </a:r>
          </a:p>
        </p:txBody>
      </p:sp>
      <p:pic>
        <p:nvPicPr>
          <p:cNvPr id="3076" name="Picture 4" descr="Wigner quasiprobability distribution - Wikipedia">
            <a:extLst>
              <a:ext uri="{FF2B5EF4-FFF2-40B4-BE49-F238E27FC236}">
                <a16:creationId xmlns:a16="http://schemas.microsoft.com/office/drawing/2014/main" id="{4C687E1D-28CD-4DFC-AD8A-11B7C32D7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692" y="4824423"/>
            <a:ext cx="3292288" cy="16872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EDC105-62A8-4D8E-96F6-F47DBCA84775}"/>
              </a:ext>
            </a:extLst>
          </p:cNvPr>
          <p:cNvSpPr txBox="1"/>
          <p:nvPr/>
        </p:nvSpPr>
        <p:spPr>
          <a:xfrm>
            <a:off x="1649836" y="6491870"/>
            <a:ext cx="6096000" cy="369332"/>
          </a:xfrm>
          <a:prstGeom prst="rect">
            <a:avLst/>
          </a:prstGeom>
          <a:noFill/>
        </p:spPr>
        <p:txBody>
          <a:bodyPr wrap="square">
            <a:spAutoFit/>
          </a:bodyPr>
          <a:lstStyle/>
          <a:p>
            <a:pPr algn="ctr"/>
            <a:r>
              <a:rPr lang="en-US" dirty="0">
                <a:latin typeface="+mj-lt"/>
              </a:rPr>
              <a:t>Wigner function</a:t>
            </a:r>
          </a:p>
        </p:txBody>
      </p:sp>
      <p:sp>
        <p:nvSpPr>
          <p:cNvPr id="19" name="TextBox 18">
            <a:extLst>
              <a:ext uri="{FF2B5EF4-FFF2-40B4-BE49-F238E27FC236}">
                <a16:creationId xmlns:a16="http://schemas.microsoft.com/office/drawing/2014/main" id="{2D468774-4049-463E-8DAF-8DAFB6EF00B5}"/>
              </a:ext>
            </a:extLst>
          </p:cNvPr>
          <p:cNvSpPr txBox="1"/>
          <p:nvPr/>
        </p:nvSpPr>
        <p:spPr>
          <a:xfrm>
            <a:off x="5029534" y="6491870"/>
            <a:ext cx="6253566" cy="369332"/>
          </a:xfrm>
          <a:prstGeom prst="rect">
            <a:avLst/>
          </a:prstGeom>
          <a:noFill/>
        </p:spPr>
        <p:txBody>
          <a:bodyPr wrap="square">
            <a:spAutoFit/>
          </a:bodyPr>
          <a:lstStyle/>
          <a:p>
            <a:pPr algn="ctr"/>
            <a:r>
              <a:rPr lang="en-US" sz="1800" dirty="0">
                <a:latin typeface="+mj-lt"/>
              </a:rPr>
              <a:t>Hong-</a:t>
            </a:r>
            <a:r>
              <a:rPr lang="en-US" sz="1800" dirty="0" err="1">
                <a:latin typeface="+mj-lt"/>
              </a:rPr>
              <a:t>Ou</a:t>
            </a:r>
            <a:r>
              <a:rPr lang="en-US" sz="1800" dirty="0">
                <a:latin typeface="+mj-lt"/>
              </a:rPr>
              <a:t>-Mandel dip</a:t>
            </a:r>
          </a:p>
        </p:txBody>
      </p:sp>
      <p:pic>
        <p:nvPicPr>
          <p:cNvPr id="17" name="Picture 16">
            <a:extLst>
              <a:ext uri="{FF2B5EF4-FFF2-40B4-BE49-F238E27FC236}">
                <a16:creationId xmlns:a16="http://schemas.microsoft.com/office/drawing/2014/main" id="{98827334-C03F-4396-BCB5-69749AB4F0A4}"/>
              </a:ext>
            </a:extLst>
          </p:cNvPr>
          <p:cNvPicPr>
            <a:picLocks noChangeAspect="1"/>
          </p:cNvPicPr>
          <p:nvPr/>
        </p:nvPicPr>
        <p:blipFill>
          <a:blip r:embed="rId5"/>
          <a:stretch>
            <a:fillRect/>
          </a:stretch>
        </p:blipFill>
        <p:spPr>
          <a:xfrm>
            <a:off x="6747165" y="4830257"/>
            <a:ext cx="2818304" cy="1687298"/>
          </a:xfrm>
          <a:prstGeom prst="rect">
            <a:avLst/>
          </a:prstGeom>
        </p:spPr>
      </p:pic>
      <p:sp>
        <p:nvSpPr>
          <p:cNvPr id="18" name="TextBox 17">
            <a:extLst>
              <a:ext uri="{FF2B5EF4-FFF2-40B4-BE49-F238E27FC236}">
                <a16:creationId xmlns:a16="http://schemas.microsoft.com/office/drawing/2014/main" id="{6A31BE57-2435-4879-9E50-45A6B9DB0F4A}"/>
              </a:ext>
            </a:extLst>
          </p:cNvPr>
          <p:cNvSpPr txBox="1"/>
          <p:nvPr/>
        </p:nvSpPr>
        <p:spPr>
          <a:xfrm>
            <a:off x="3324296" y="4818931"/>
            <a:ext cx="1132041" cy="246221"/>
          </a:xfrm>
          <a:prstGeom prst="rect">
            <a:avLst/>
          </a:prstGeom>
          <a:noFill/>
        </p:spPr>
        <p:txBody>
          <a:bodyPr wrap="none" rtlCol="0">
            <a:spAutoFit/>
          </a:bodyPr>
          <a:lstStyle/>
          <a:p>
            <a:r>
              <a:rPr lang="en-US" sz="1000" dirty="0">
                <a:solidFill>
                  <a:schemeClr val="bg1">
                    <a:lumMod val="50000"/>
                  </a:schemeClr>
                </a:solidFill>
              </a:rPr>
              <a:t>Credits: Wikipedia</a:t>
            </a:r>
          </a:p>
        </p:txBody>
      </p:sp>
      <p:sp>
        <p:nvSpPr>
          <p:cNvPr id="26" name="TextBox 25">
            <a:extLst>
              <a:ext uri="{FF2B5EF4-FFF2-40B4-BE49-F238E27FC236}">
                <a16:creationId xmlns:a16="http://schemas.microsoft.com/office/drawing/2014/main" id="{E2CAD593-4C7C-428D-ABB5-9FC2007B6EC9}"/>
              </a:ext>
            </a:extLst>
          </p:cNvPr>
          <p:cNvSpPr txBox="1"/>
          <p:nvPr/>
        </p:nvSpPr>
        <p:spPr>
          <a:xfrm>
            <a:off x="9528316" y="5413298"/>
            <a:ext cx="2279214" cy="400110"/>
          </a:xfrm>
          <a:prstGeom prst="rect">
            <a:avLst/>
          </a:prstGeom>
          <a:noFill/>
        </p:spPr>
        <p:txBody>
          <a:bodyPr wrap="square">
            <a:spAutoFit/>
          </a:bodyPr>
          <a:lstStyle/>
          <a:p>
            <a:r>
              <a:rPr lang="en-US" sz="1000" dirty="0">
                <a:solidFill>
                  <a:schemeClr val="bg1">
                    <a:lumMod val="50000"/>
                  </a:schemeClr>
                </a:solidFill>
              </a:rPr>
              <a:t>C. K. Hong; Z. Y. </a:t>
            </a:r>
            <a:r>
              <a:rPr lang="en-US" sz="1000" dirty="0" err="1">
                <a:solidFill>
                  <a:schemeClr val="bg1">
                    <a:lumMod val="50000"/>
                  </a:schemeClr>
                </a:solidFill>
              </a:rPr>
              <a:t>Ou</a:t>
            </a:r>
            <a:r>
              <a:rPr lang="en-US" sz="1000" dirty="0">
                <a:solidFill>
                  <a:schemeClr val="bg1">
                    <a:lumMod val="50000"/>
                  </a:schemeClr>
                </a:solidFill>
              </a:rPr>
              <a:t> &amp; L. Mandel (1987). Phys. Rev. Lett. 59 (18): 2044–2046.</a:t>
            </a:r>
          </a:p>
        </p:txBody>
      </p:sp>
      <p:sp>
        <p:nvSpPr>
          <p:cNvPr id="28" name="TextBox 27">
            <a:extLst>
              <a:ext uri="{FF2B5EF4-FFF2-40B4-BE49-F238E27FC236}">
                <a16:creationId xmlns:a16="http://schemas.microsoft.com/office/drawing/2014/main" id="{97B4EDCD-B287-48D6-8126-BB9FA37D59C2}"/>
              </a:ext>
            </a:extLst>
          </p:cNvPr>
          <p:cNvSpPr txBox="1"/>
          <p:nvPr/>
        </p:nvSpPr>
        <p:spPr>
          <a:xfrm>
            <a:off x="9003" y="6424790"/>
            <a:ext cx="2902664" cy="400110"/>
          </a:xfrm>
          <a:prstGeom prst="rect">
            <a:avLst/>
          </a:prstGeom>
          <a:noFill/>
        </p:spPr>
        <p:txBody>
          <a:bodyPr wrap="square">
            <a:spAutoFit/>
          </a:bodyPr>
          <a:lstStyle/>
          <a:p>
            <a:r>
              <a:rPr lang="en-US" sz="1000" dirty="0">
                <a:latin typeface="+mj-lt"/>
              </a:rPr>
              <a:t>[1] Scully, M. O., &amp; Sargent, M. (1972). The concept of the photon. Physics Today, 25(3), 38-47.</a:t>
            </a:r>
            <a:endParaRPr lang="en-US" sz="1000" dirty="0"/>
          </a:p>
        </p:txBody>
      </p:sp>
    </p:spTree>
    <p:extLst>
      <p:ext uri="{BB962C8B-B14F-4D97-AF65-F5344CB8AC3E}">
        <p14:creationId xmlns:p14="http://schemas.microsoft.com/office/powerpoint/2010/main" val="2113389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90D5-FB5F-0C76-AB3F-118AF7077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79C1B-1517-8E35-65C1-93E437DF6019}"/>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Global counting statistics: examples</a:t>
            </a:r>
          </a:p>
        </p:txBody>
      </p:sp>
      <p:pic>
        <p:nvPicPr>
          <p:cNvPr id="3" name="Picture 2">
            <a:extLst>
              <a:ext uri="{FF2B5EF4-FFF2-40B4-BE49-F238E27FC236}">
                <a16:creationId xmlns:a16="http://schemas.microsoft.com/office/drawing/2014/main" id="{BD5DBF70-162F-EB45-9A7C-55DFCE5DEFA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AEECED09-7238-6DDC-595F-E75A552D2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B67CCF8-97BB-F890-3D8C-9F2B604574C4}"/>
                  </a:ext>
                </a:extLst>
              </p:cNvPr>
              <p:cNvSpPr txBox="1"/>
              <p:nvPr/>
            </p:nvSpPr>
            <p:spPr>
              <a:xfrm>
                <a:off x="1036319" y="1214735"/>
                <a:ext cx="10034015" cy="4524315"/>
              </a:xfrm>
              <a:prstGeom prst="rect">
                <a:avLst/>
              </a:prstGeom>
              <a:noFill/>
            </p:spPr>
            <p:txBody>
              <a:bodyPr wrap="square">
                <a:spAutoFit/>
              </a:bodyPr>
              <a:lstStyle/>
              <a:p>
                <a:pPr marL="342900" indent="-342900" algn="just">
                  <a:buFont typeface="Wingdings" pitchFamily="2" charset="2"/>
                  <a:buChar char="v"/>
                </a:pPr>
                <a:r>
                  <a:rPr lang="en-SE" sz="1800" dirty="0">
                    <a:latin typeface="Times" pitchFamily="2" charset="0"/>
                  </a:rPr>
                  <a:t>The mean a</a:t>
                </a:r>
                <a:r>
                  <a:rPr lang="en-GB" sz="1800" dirty="0" err="1">
                    <a:latin typeface="Times" pitchFamily="2" charset="0"/>
                  </a:rPr>
                  <a:t>nd</a:t>
                </a:r>
                <a:r>
                  <a:rPr lang="en-SE" sz="1800" dirty="0">
                    <a:latin typeface="Times" pitchFamily="2" charset="0"/>
                  </a:rPr>
                  <a:t> the variance of observable quantum jumps,</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r>
                  <a:rPr lang="en-SE" dirty="0">
                    <a:latin typeface="Times" pitchFamily="2" charset="0"/>
                  </a:rPr>
                  <a:t>For coherent 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 </m:t>
                    </m:r>
                  </m:oMath>
                </a14:m>
                <a:r>
                  <a:rPr lang="en-SE" dirty="0">
                    <a:latin typeface="Times" pitchFamily="2" charset="0"/>
                  </a:rPr>
                  <a:t> the mean equals the variance,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Δ</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2</m:t>
                            </m:r>
                          </m:sup>
                        </m:sSup>
                      </m:e>
                    </m:d>
                    <m:r>
                      <a:rPr lang="en-US" i="1" dirty="0">
                        <a:latin typeface="Cambria Math" panose="02040503050406030204" pitchFamily="18" charset="0"/>
                      </a:rPr>
                      <m:t>. </m:t>
                    </m:r>
                  </m:oMath>
                </a14:m>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14:m>
                  <m:oMath xmlns:m="http://schemas.openxmlformats.org/officeDocument/2006/math">
                    <m:r>
                      <a:rPr lang="en-US" b="0" i="1" smtClean="0">
                        <a:latin typeface="Cambria Math" panose="02040503050406030204" pitchFamily="18" charset="0"/>
                      </a:rPr>
                      <m:t>                        </m:t>
                    </m:r>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oMath>
                </a14:m>
                <a:r>
                  <a:rPr lang="en-SE" dirty="0"/>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=0</m:t>
                    </m:r>
                  </m:oMath>
                </a14:m>
                <a:r>
                  <a:rPr lang="en-SE" dirty="0"/>
                  <a:t> </a:t>
                </a: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EB67CCF8-97BB-F890-3D8C-9F2B604574C4}"/>
                  </a:ext>
                </a:extLst>
              </p:cNvPr>
              <p:cNvSpPr txBox="1">
                <a:spLocks noRot="1" noChangeAspect="1" noMove="1" noResize="1" noEditPoints="1" noAdjustHandles="1" noChangeArrowheads="1" noChangeShapeType="1" noTextEdit="1"/>
              </p:cNvSpPr>
              <p:nvPr/>
            </p:nvSpPr>
            <p:spPr>
              <a:xfrm>
                <a:off x="1036319" y="1214735"/>
                <a:ext cx="10034015" cy="4524315"/>
              </a:xfrm>
              <a:prstGeom prst="rect">
                <a:avLst/>
              </a:prstGeom>
              <a:blipFill>
                <a:blip r:embed="rId4"/>
                <a:stretch>
                  <a:fillRect l="-379" t="-56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A5ADF3D-8E55-D68C-3871-DC36A8E7709B}"/>
                  </a:ext>
                </a:extLst>
              </p:cNvPr>
              <p:cNvSpPr txBox="1"/>
              <p:nvPr/>
            </p:nvSpPr>
            <p:spPr>
              <a:xfrm>
                <a:off x="2417933" y="1774221"/>
                <a:ext cx="9131808" cy="427746"/>
              </a:xfrm>
              <a:prstGeom prst="rect">
                <a:avLst/>
              </a:prstGeom>
              <a:noFill/>
            </p:spPr>
            <p:txBody>
              <a:bodyPr wrap="square">
                <a:spAutoFit/>
              </a:bodyPr>
              <a:lstStyle/>
              <a:p>
                <a14:m>
                  <m:oMath xmlns:m="http://schemas.openxmlformats.org/officeDocument/2006/math">
                    <m:r>
                      <m:rPr>
                        <m:sty m:val="p"/>
                      </m:rPr>
                      <a:rPr lang="en-US" sz="1800" b="0" i="0" smtClean="0">
                        <a:latin typeface="Cambria Math" panose="02040503050406030204" pitchFamily="18" charset="0"/>
                      </a:rPr>
                      <m:t>Mean</m:t>
                    </m:r>
                    <m:r>
                      <a:rPr lang="en-US" sz="1800" b="0" i="1" smtClean="0">
                        <a:latin typeface="Cambria Math" panose="02040503050406030204" pitchFamily="18" charset="0"/>
                      </a:rPr>
                      <m:t>: </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r>
                          <a:rPr lang="en-US" sz="1800" b="0" i="1" smtClean="0">
                            <a:latin typeface="Cambria Math" panose="02040503050406030204" pitchFamily="18" charset="0"/>
                          </a:rPr>
                          <m:t>𝑛</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𝑛</m:t>
                            </m:r>
                          </m:sub>
                        </m:sSub>
                      </m:e>
                    </m:nary>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𝑛</m:t>
                        </m:r>
                      </m:e>
                    </m:acc>
                    <m:r>
                      <a:rPr lang="en-US" sz="1800"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oMath>
                </a14:m>
                <a:r>
                  <a:rPr lang="en-US" dirty="0"/>
                  <a:t>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𝛼</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𝛼</m:t>
                            </m:r>
                          </m:e>
                        </m:d>
                      </m:e>
                      <m:sup>
                        <m:r>
                          <a:rPr lang="en-US">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m:rPr>
                        <m:nor/>
                      </m:rPr>
                      <a:rPr lang="en-US" dirty="0"/>
                      <m:t> </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𝛾</m:t>
                        </m:r>
                      </m:e>
                      <m:sub>
                        <m:r>
                          <a:rPr lang="en-US" b="0" i="1" dirty="0" smtClean="0">
                            <a:latin typeface="Cambria Math" panose="02040503050406030204" pitchFamily="18" charset="0"/>
                          </a:rPr>
                          <m:t>0</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 </m:t>
                    </m:r>
                  </m:oMath>
                </a14:m>
                <a:endParaRPr lang="en-SE" dirty="0"/>
              </a:p>
            </p:txBody>
          </p:sp>
        </mc:Choice>
        <mc:Fallback xmlns="">
          <p:sp>
            <p:nvSpPr>
              <p:cNvPr id="7" name="TextBox 6">
                <a:extLst>
                  <a:ext uri="{FF2B5EF4-FFF2-40B4-BE49-F238E27FC236}">
                    <a16:creationId xmlns:a16="http://schemas.microsoft.com/office/drawing/2014/main" id="{D20EF206-8200-383E-A020-E74AA876D85E}"/>
                  </a:ext>
                </a:extLst>
              </p:cNvPr>
              <p:cNvSpPr txBox="1">
                <a:spLocks noRot="1" noChangeAspect="1" noMove="1" noResize="1" noEditPoints="1" noAdjustHandles="1" noChangeArrowheads="1" noChangeShapeType="1" noTextEdit="1"/>
              </p:cNvSpPr>
              <p:nvPr/>
            </p:nvSpPr>
            <p:spPr>
              <a:xfrm>
                <a:off x="2417933" y="1774221"/>
                <a:ext cx="9131808" cy="427746"/>
              </a:xfrm>
              <a:prstGeom prst="rect">
                <a:avLst/>
              </a:prstGeom>
              <a:blipFill>
                <a:blip r:embed="rId5"/>
                <a:stretch>
                  <a:fillRect t="-85714" b="-13714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A7EA5B7-7734-B731-FE41-7362A8D69167}"/>
                  </a:ext>
                </a:extLst>
              </p:cNvPr>
              <p:cNvSpPr txBox="1"/>
              <p:nvPr/>
            </p:nvSpPr>
            <p:spPr>
              <a:xfrm>
                <a:off x="1844909" y="2325857"/>
                <a:ext cx="9131808" cy="7876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V</m:t>
                      </m:r>
                      <m:r>
                        <m:rPr>
                          <m:sty m:val="p"/>
                        </m:rPr>
                        <a:rPr lang="en-US" b="0" i="0" smtClean="0">
                          <a:latin typeface="Cambria Math" panose="02040503050406030204" pitchFamily="18" charset="0"/>
                        </a:rPr>
                        <m:t>ariance</m:t>
                      </m:r>
                      <m:r>
                        <a:rPr lang="en-US" sz="1800" b="0" i="1" smtClean="0">
                          <a:latin typeface="Cambria Math" panose="02040503050406030204" pitchFamily="18" charset="0"/>
                        </a:rPr>
                        <m:t>: </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2</m:t>
                              </m:r>
                            </m:sup>
                          </m:s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𝑛</m:t>
                          </m:r>
                        </m:e>
                      </m:acc>
                      <m:r>
                        <a:rPr lang="en-US" sz="1800" b="0" i="1" smtClean="0">
                          <a:latin typeface="Cambria Math" panose="02040503050406030204" pitchFamily="18" charset="0"/>
                        </a:rPr>
                        <m:t>+</m:t>
                      </m:r>
                      <m:sSup>
                        <m:sSupPr>
                          <m:ctrlPr>
                            <a:rPr lang="en-US" sz="1800" b="0" i="1" dirty="0" smtClean="0">
                              <a:latin typeface="Cambria Math" panose="02040503050406030204" pitchFamily="18" charset="0"/>
                            </a:rPr>
                          </m:ctrlPr>
                        </m:sSupPr>
                        <m:e>
                          <m:d>
                            <m:dPr>
                              <m:ctrlPr>
                                <a:rPr lang="en-US" sz="1800" b="0" i="1"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𝛾</m:t>
                                  </m:r>
                                </m:e>
                                <m:sub>
                                  <m:r>
                                    <a:rPr lang="en-US" b="0" i="1" dirty="0" smtClean="0">
                                      <a:latin typeface="Cambria Math" panose="02040503050406030204" pitchFamily="18" charset="0"/>
                                    </a:rPr>
                                    <m:t>0</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𝑄</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d>
                            <m:dPr>
                              <m:begChr m:val="⟨"/>
                              <m:endChr m:val="⟩"/>
                              <m:ctrlPr>
                                <a:rPr lang="en-US" b="0" i="1" dirty="0" smtClean="0">
                                  <a:latin typeface="Cambria Math" panose="02040503050406030204" pitchFamily="18" charset="0"/>
                                </a:rPr>
                              </m:ctrlPr>
                            </m:dPr>
                            <m:e>
                              <m:r>
                                <m:rPr>
                                  <m:sty m:val="p"/>
                                </m:rPr>
                                <a:rPr lang="en-US" b="0" i="0" dirty="0" smtClean="0">
                                  <a:latin typeface="Cambria Math" panose="02040503050406030204" pitchFamily="18" charset="0"/>
                                </a:rPr>
                                <m:t>Δ</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e>
                          </m:d>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num>
                        <m:den>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den>
                      </m:f>
                      <m:r>
                        <a:rPr lang="en-US" b="0" i="1" dirty="0" smtClean="0">
                          <a:latin typeface="Cambria Math" panose="02040503050406030204" pitchFamily="18" charset="0"/>
                        </a:rPr>
                        <m:t>. </m:t>
                      </m:r>
                    </m:oMath>
                  </m:oMathPara>
                </a14:m>
                <a:endParaRPr lang="en-SE" dirty="0"/>
              </a:p>
            </p:txBody>
          </p:sp>
        </mc:Choice>
        <mc:Fallback xmlns="">
          <p:sp>
            <p:nvSpPr>
              <p:cNvPr id="8" name="TextBox 7">
                <a:extLst>
                  <a:ext uri="{FF2B5EF4-FFF2-40B4-BE49-F238E27FC236}">
                    <a16:creationId xmlns:a16="http://schemas.microsoft.com/office/drawing/2014/main" id="{B044F338-3B1A-8915-B9C7-748E8348AA63}"/>
                  </a:ext>
                </a:extLst>
              </p:cNvPr>
              <p:cNvSpPr txBox="1">
                <a:spLocks noRot="1" noChangeAspect="1" noMove="1" noResize="1" noEditPoints="1" noAdjustHandles="1" noChangeArrowheads="1" noChangeShapeType="1" noTextEdit="1"/>
              </p:cNvSpPr>
              <p:nvPr/>
            </p:nvSpPr>
            <p:spPr>
              <a:xfrm>
                <a:off x="1844909" y="2325857"/>
                <a:ext cx="9131808" cy="787652"/>
              </a:xfrm>
              <a:prstGeom prst="rect">
                <a:avLst/>
              </a:prstGeom>
              <a:blipFill>
                <a:blip r:embed="rId6"/>
                <a:stretch>
                  <a:fillRect t="-115873" b="-163492"/>
                </a:stretch>
              </a:blipFill>
            </p:spPr>
            <p:txBody>
              <a:bodyPr/>
              <a:lstStyle/>
              <a:p>
                <a:r>
                  <a:rPr lang="en-SE">
                    <a:noFill/>
                  </a:rPr>
                  <a:t> </a:t>
                </a:r>
              </a:p>
            </p:txBody>
          </p:sp>
        </mc:Fallback>
      </mc:AlternateContent>
      <p:sp>
        <p:nvSpPr>
          <p:cNvPr id="13" name="TextBox 12">
            <a:extLst>
              <a:ext uri="{FF2B5EF4-FFF2-40B4-BE49-F238E27FC236}">
                <a16:creationId xmlns:a16="http://schemas.microsoft.com/office/drawing/2014/main" id="{EE61F45D-A98F-87A9-251A-B9BE3F3CBEC4}"/>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F041E1D-049D-2C45-B386-CB72E9277E00}"/>
                  </a:ext>
                </a:extLst>
              </p:cNvPr>
              <p:cNvSpPr txBox="1"/>
              <p:nvPr/>
            </p:nvSpPr>
            <p:spPr>
              <a:xfrm>
                <a:off x="670558" y="3184809"/>
                <a:ext cx="107655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0" dirty="0" smtClean="0">
                          <a:latin typeface="Cambria Math" panose="02040503050406030204" pitchFamily="18" charset="0"/>
                        </a:rPr>
                        <m:t>−1≤</m:t>
                      </m:r>
                      <m:r>
                        <m:rPr>
                          <m:sty m:val="p"/>
                        </m:rPr>
                        <a:rPr lang="en-US" b="0" i="0" dirty="0" smtClean="0">
                          <a:latin typeface="Cambria Math" panose="02040503050406030204" pitchFamily="18" charset="0"/>
                        </a:rPr>
                        <m:t>Q</m:t>
                      </m:r>
                      <m:r>
                        <a:rPr lang="en-US" b="0" i="0" dirty="0" smtClean="0">
                          <a:latin typeface="Cambria Math" panose="02040503050406030204" pitchFamily="18" charset="0"/>
                        </a:rPr>
                        <m:t>&lt;0:</m:t>
                      </m:r>
                      <m:r>
                        <m:rPr>
                          <m:sty m:val="p"/>
                        </m:rPr>
                        <a:rPr lang="en-US" b="0" i="0" dirty="0" smtClean="0">
                          <a:latin typeface="Cambria Math" panose="02040503050406030204" pitchFamily="18" charset="0"/>
                        </a:rPr>
                        <m:t>Sub</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Poissonian</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Q</m:t>
                      </m:r>
                      <m:r>
                        <a:rPr lang="en-US" b="0" i="0" dirty="0" smtClean="0">
                          <a:latin typeface="Cambria Math" panose="02040503050406030204" pitchFamily="18" charset="0"/>
                        </a:rPr>
                        <m:t>=0:</m:t>
                      </m:r>
                      <m:r>
                        <m:rPr>
                          <m:sty m:val="p"/>
                        </m:rPr>
                        <a:rPr lang="en-US" b="0" i="0" dirty="0" smtClean="0">
                          <a:latin typeface="Cambria Math" panose="02040503050406030204" pitchFamily="18" charset="0"/>
                        </a:rPr>
                        <m:t>Poissonian</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Q</m:t>
                      </m:r>
                      <m:r>
                        <a:rPr lang="en-US" b="0" i="0" dirty="0" smtClean="0">
                          <a:latin typeface="Cambria Math" panose="02040503050406030204" pitchFamily="18" charset="0"/>
                        </a:rPr>
                        <m:t>&gt;0 </m:t>
                      </m:r>
                      <m:r>
                        <m:rPr>
                          <m:sty m:val="p"/>
                        </m:rPr>
                        <a:rPr lang="en-US" b="0" i="0" dirty="0" smtClean="0">
                          <a:latin typeface="Cambria Math" panose="02040503050406030204" pitchFamily="18" charset="0"/>
                        </a:rPr>
                        <m:t>super</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Poissonian</m:t>
                      </m:r>
                    </m:oMath>
                  </m:oMathPara>
                </a14:m>
                <a:endParaRPr lang="en-SE" dirty="0"/>
              </a:p>
            </p:txBody>
          </p:sp>
        </mc:Choice>
        <mc:Fallback xmlns="">
          <p:sp>
            <p:nvSpPr>
              <p:cNvPr id="5" name="TextBox 4">
                <a:extLst>
                  <a:ext uri="{FF2B5EF4-FFF2-40B4-BE49-F238E27FC236}">
                    <a16:creationId xmlns:a16="http://schemas.microsoft.com/office/drawing/2014/main" id="{5F041E1D-049D-2C45-B386-CB72E9277E00}"/>
                  </a:ext>
                </a:extLst>
              </p:cNvPr>
              <p:cNvSpPr txBox="1">
                <a:spLocks noRot="1" noChangeAspect="1" noMove="1" noResize="1" noEditPoints="1" noAdjustHandles="1" noChangeArrowheads="1" noChangeShapeType="1" noTextEdit="1"/>
              </p:cNvSpPr>
              <p:nvPr/>
            </p:nvSpPr>
            <p:spPr>
              <a:xfrm>
                <a:off x="670558" y="3184809"/>
                <a:ext cx="10765536" cy="369332"/>
              </a:xfrm>
              <a:prstGeom prst="rect">
                <a:avLst/>
              </a:prstGeom>
              <a:blipFill>
                <a:blip r:embed="rId7"/>
                <a:stretch>
                  <a:fillRect b="-16667"/>
                </a:stretch>
              </a:blipFill>
            </p:spPr>
            <p:txBody>
              <a:bodyPr/>
              <a:lstStyle/>
              <a:p>
                <a:r>
                  <a:rPr lang="en-SE">
                    <a:noFill/>
                  </a:rPr>
                  <a:t> </a:t>
                </a:r>
              </a:p>
            </p:txBody>
          </p:sp>
        </mc:Fallback>
      </mc:AlternateContent>
      <p:sp>
        <p:nvSpPr>
          <p:cNvPr id="9" name="Slide Number Placeholder 1">
            <a:extLst>
              <a:ext uri="{FF2B5EF4-FFF2-40B4-BE49-F238E27FC236}">
                <a16:creationId xmlns:a16="http://schemas.microsoft.com/office/drawing/2014/main" id="{EDB0EBA6-DDD6-267B-6C4D-EA22045CED9B}"/>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40</a:t>
            </a:fld>
            <a:endParaRPr lang="en-US"/>
          </a:p>
        </p:txBody>
      </p:sp>
    </p:spTree>
    <p:extLst>
      <p:ext uri="{BB962C8B-B14F-4D97-AF65-F5344CB8AC3E}">
        <p14:creationId xmlns:p14="http://schemas.microsoft.com/office/powerpoint/2010/main" val="3449877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467E7-10F3-1B88-1265-DD6519E25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477CC-225A-A060-B47B-1E7E55F193C3}"/>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Global counting statistics: examples</a:t>
            </a:r>
          </a:p>
        </p:txBody>
      </p:sp>
      <p:pic>
        <p:nvPicPr>
          <p:cNvPr id="3" name="Picture 2">
            <a:extLst>
              <a:ext uri="{FF2B5EF4-FFF2-40B4-BE49-F238E27FC236}">
                <a16:creationId xmlns:a16="http://schemas.microsoft.com/office/drawing/2014/main" id="{8379D314-9616-5266-7978-DF725BF3104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54AD514D-4B18-838E-32CA-70086687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37B5221-5A79-1B7A-CAEF-515E38D83028}"/>
                  </a:ext>
                </a:extLst>
              </p:cNvPr>
              <p:cNvSpPr txBox="1"/>
              <p:nvPr/>
            </p:nvSpPr>
            <p:spPr>
              <a:xfrm>
                <a:off x="1036319" y="1214735"/>
                <a:ext cx="10034015" cy="4801314"/>
              </a:xfrm>
              <a:prstGeom prst="rect">
                <a:avLst/>
              </a:prstGeom>
              <a:noFill/>
            </p:spPr>
            <p:txBody>
              <a:bodyPr wrap="square">
                <a:spAutoFit/>
              </a:bodyPr>
              <a:lstStyle/>
              <a:p>
                <a:pPr marL="342900" indent="-342900" algn="just">
                  <a:buFont typeface="Wingdings" pitchFamily="2" charset="2"/>
                  <a:buChar char="v"/>
                </a:pPr>
                <a:r>
                  <a:rPr lang="en-SE" sz="1800" dirty="0">
                    <a:latin typeface="Times" pitchFamily="2" charset="0"/>
                  </a:rPr>
                  <a:t>The mean a</a:t>
                </a:r>
                <a:r>
                  <a:rPr lang="en-GB" sz="1800" dirty="0" err="1">
                    <a:latin typeface="Times" pitchFamily="2" charset="0"/>
                  </a:rPr>
                  <a:t>nd</a:t>
                </a:r>
                <a:r>
                  <a:rPr lang="en-SE" sz="1800" dirty="0">
                    <a:latin typeface="Times" pitchFamily="2" charset="0"/>
                  </a:rPr>
                  <a:t> the variance of observable quantum jumps,</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r>
                  <a:rPr lang="en-SE" dirty="0">
                    <a:latin typeface="Times" pitchFamily="2" charset="0"/>
                  </a:rPr>
                  <a:t>For coherent 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 </m:t>
                    </m:r>
                  </m:oMath>
                </a14:m>
                <a:r>
                  <a:rPr lang="en-SE" dirty="0">
                    <a:latin typeface="Times" pitchFamily="2" charset="0"/>
                  </a:rPr>
                  <a:t> the mean equals the variance,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Δ</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2</m:t>
                            </m:r>
                          </m:sup>
                        </m:sSup>
                      </m:e>
                    </m:d>
                    <m:r>
                      <a:rPr lang="en-US" i="1" dirty="0">
                        <a:latin typeface="Cambria Math" panose="02040503050406030204" pitchFamily="18" charset="0"/>
                      </a:rPr>
                      <m:t>. </m:t>
                    </m:r>
                  </m:oMath>
                </a14:m>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14:m>
                  <m:oMath xmlns:m="http://schemas.openxmlformats.org/officeDocument/2006/math">
                    <m:r>
                      <a:rPr lang="en-US" b="0" i="1" smtClean="0">
                        <a:latin typeface="Cambria Math" panose="02040503050406030204" pitchFamily="18" charset="0"/>
                      </a:rPr>
                      <m:t>                        </m:t>
                    </m:r>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oMath>
                </a14:m>
                <a:r>
                  <a:rPr lang="en-SE" dirty="0"/>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=0</m:t>
                    </m:r>
                  </m:oMath>
                </a14:m>
                <a:r>
                  <a:rPr lang="en-SE" dirty="0"/>
                  <a:t> </a:t>
                </a: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r>
                  <a:rPr lang="en-SE" dirty="0">
                    <a:latin typeface="Times" pitchFamily="2" charset="0"/>
                  </a:rPr>
                  <a:t>For a thermal state,</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137B5221-5A79-1B7A-CAEF-515E38D83028}"/>
                  </a:ext>
                </a:extLst>
              </p:cNvPr>
              <p:cNvSpPr txBox="1">
                <a:spLocks noRot="1" noChangeAspect="1" noMove="1" noResize="1" noEditPoints="1" noAdjustHandles="1" noChangeArrowheads="1" noChangeShapeType="1" noTextEdit="1"/>
              </p:cNvSpPr>
              <p:nvPr/>
            </p:nvSpPr>
            <p:spPr>
              <a:xfrm>
                <a:off x="1036319" y="1214735"/>
                <a:ext cx="10034015" cy="4801314"/>
              </a:xfrm>
              <a:prstGeom prst="rect">
                <a:avLst/>
              </a:prstGeom>
              <a:blipFill>
                <a:blip r:embed="rId4"/>
                <a:stretch>
                  <a:fillRect l="-379" t="-528"/>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81E8B25-32BA-FBC4-C502-0632C1DC50B4}"/>
                  </a:ext>
                </a:extLst>
              </p:cNvPr>
              <p:cNvSpPr txBox="1"/>
              <p:nvPr/>
            </p:nvSpPr>
            <p:spPr>
              <a:xfrm>
                <a:off x="2417933" y="1774221"/>
                <a:ext cx="9131808" cy="427746"/>
              </a:xfrm>
              <a:prstGeom prst="rect">
                <a:avLst/>
              </a:prstGeom>
              <a:noFill/>
            </p:spPr>
            <p:txBody>
              <a:bodyPr wrap="square">
                <a:spAutoFit/>
              </a:bodyPr>
              <a:lstStyle/>
              <a:p>
                <a14:m>
                  <m:oMath xmlns:m="http://schemas.openxmlformats.org/officeDocument/2006/math">
                    <m:r>
                      <m:rPr>
                        <m:sty m:val="p"/>
                      </m:rPr>
                      <a:rPr lang="en-US" sz="1800" b="0" i="0" smtClean="0">
                        <a:latin typeface="Cambria Math" panose="02040503050406030204" pitchFamily="18" charset="0"/>
                      </a:rPr>
                      <m:t>Mean</m:t>
                    </m:r>
                    <m:r>
                      <a:rPr lang="en-US" sz="1800" b="0" i="1" smtClean="0">
                        <a:latin typeface="Cambria Math" panose="02040503050406030204" pitchFamily="18" charset="0"/>
                      </a:rPr>
                      <m:t>: </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r>
                          <a:rPr lang="en-US" sz="1800" b="0" i="1" smtClean="0">
                            <a:latin typeface="Cambria Math" panose="02040503050406030204" pitchFamily="18" charset="0"/>
                          </a:rPr>
                          <m:t>𝑛</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𝑛</m:t>
                            </m:r>
                          </m:sub>
                        </m:sSub>
                      </m:e>
                    </m:nary>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𝑛</m:t>
                        </m:r>
                      </m:e>
                    </m:acc>
                    <m:r>
                      <a:rPr lang="en-US" sz="1800"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oMath>
                </a14:m>
                <a:r>
                  <a:rPr lang="en-US" dirty="0"/>
                  <a:t>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𝛼</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𝛼</m:t>
                            </m:r>
                          </m:e>
                        </m:d>
                      </m:e>
                      <m:sup>
                        <m:r>
                          <a:rPr lang="en-US">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r>
                      <m:rPr>
                        <m:nor/>
                      </m:rPr>
                      <a:rPr lang="en-US" dirty="0"/>
                      <m:t> </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𝛾</m:t>
                        </m:r>
                      </m:e>
                      <m:sub>
                        <m:r>
                          <a:rPr lang="en-US" b="0" i="1" dirty="0" smtClean="0">
                            <a:latin typeface="Cambria Math" panose="02040503050406030204" pitchFamily="18" charset="0"/>
                          </a:rPr>
                          <m:t>0</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 </m:t>
                    </m:r>
                  </m:oMath>
                </a14:m>
                <a:endParaRPr lang="en-SE" dirty="0"/>
              </a:p>
            </p:txBody>
          </p:sp>
        </mc:Choice>
        <mc:Fallback xmlns="">
          <p:sp>
            <p:nvSpPr>
              <p:cNvPr id="7" name="TextBox 6">
                <a:extLst>
                  <a:ext uri="{FF2B5EF4-FFF2-40B4-BE49-F238E27FC236}">
                    <a16:creationId xmlns:a16="http://schemas.microsoft.com/office/drawing/2014/main" id="{D20EF206-8200-383E-A020-E74AA876D85E}"/>
                  </a:ext>
                </a:extLst>
              </p:cNvPr>
              <p:cNvSpPr txBox="1">
                <a:spLocks noRot="1" noChangeAspect="1" noMove="1" noResize="1" noEditPoints="1" noAdjustHandles="1" noChangeArrowheads="1" noChangeShapeType="1" noTextEdit="1"/>
              </p:cNvSpPr>
              <p:nvPr/>
            </p:nvSpPr>
            <p:spPr>
              <a:xfrm>
                <a:off x="2417933" y="1774221"/>
                <a:ext cx="9131808" cy="427746"/>
              </a:xfrm>
              <a:prstGeom prst="rect">
                <a:avLst/>
              </a:prstGeom>
              <a:blipFill>
                <a:blip r:embed="rId5"/>
                <a:stretch>
                  <a:fillRect t="-85714" b="-13714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B5A1EB-CBCA-AC0C-7658-21C36890115D}"/>
                  </a:ext>
                </a:extLst>
              </p:cNvPr>
              <p:cNvSpPr txBox="1"/>
              <p:nvPr/>
            </p:nvSpPr>
            <p:spPr>
              <a:xfrm>
                <a:off x="1844909" y="2325857"/>
                <a:ext cx="9131808" cy="7876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V</m:t>
                      </m:r>
                      <m:r>
                        <m:rPr>
                          <m:sty m:val="p"/>
                        </m:rPr>
                        <a:rPr lang="en-US" b="0" i="0" smtClean="0">
                          <a:latin typeface="Cambria Math" panose="02040503050406030204" pitchFamily="18" charset="0"/>
                        </a:rPr>
                        <m:t>ariance</m:t>
                      </m:r>
                      <m:r>
                        <a:rPr lang="en-US" sz="1800" b="0" i="1" smtClean="0">
                          <a:latin typeface="Cambria Math" panose="02040503050406030204" pitchFamily="18" charset="0"/>
                        </a:rPr>
                        <m:t>: </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2</m:t>
                              </m:r>
                            </m:sup>
                          </m:s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𝑛</m:t>
                          </m:r>
                        </m:e>
                      </m:acc>
                      <m:r>
                        <a:rPr lang="en-US" sz="1800" b="0" i="1" smtClean="0">
                          <a:latin typeface="Cambria Math" panose="02040503050406030204" pitchFamily="18" charset="0"/>
                        </a:rPr>
                        <m:t>+</m:t>
                      </m:r>
                      <m:sSup>
                        <m:sSupPr>
                          <m:ctrlPr>
                            <a:rPr lang="en-US" sz="1800" b="0" i="1" dirty="0" smtClean="0">
                              <a:latin typeface="Cambria Math" panose="02040503050406030204" pitchFamily="18" charset="0"/>
                            </a:rPr>
                          </m:ctrlPr>
                        </m:sSupPr>
                        <m:e>
                          <m:d>
                            <m:dPr>
                              <m:ctrlPr>
                                <a:rPr lang="en-US" sz="1800" b="0" i="1"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𝛾</m:t>
                                  </m:r>
                                </m:e>
                                <m:sub>
                                  <m:r>
                                    <a:rPr lang="en-US" b="0" i="1" dirty="0" smtClean="0">
                                      <a:latin typeface="Cambria Math" panose="02040503050406030204" pitchFamily="18" charset="0"/>
                                    </a:rPr>
                                    <m:t>0</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𝑄</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d>
                            <m:dPr>
                              <m:begChr m:val="⟨"/>
                              <m:endChr m:val="⟩"/>
                              <m:ctrlPr>
                                <a:rPr lang="en-US" b="0" i="1" dirty="0" smtClean="0">
                                  <a:latin typeface="Cambria Math" panose="02040503050406030204" pitchFamily="18" charset="0"/>
                                </a:rPr>
                              </m:ctrlPr>
                            </m:dPr>
                            <m:e>
                              <m:r>
                                <m:rPr>
                                  <m:sty m:val="p"/>
                                </m:rPr>
                                <a:rPr lang="en-US" b="0" i="0" dirty="0" smtClean="0">
                                  <a:latin typeface="Cambria Math" panose="02040503050406030204" pitchFamily="18" charset="0"/>
                                </a:rPr>
                                <m:t>Δ</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e>
                          </m:d>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num>
                        <m:den>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den>
                      </m:f>
                      <m:r>
                        <a:rPr lang="en-US" b="0" i="1" dirty="0" smtClean="0">
                          <a:latin typeface="Cambria Math" panose="02040503050406030204" pitchFamily="18" charset="0"/>
                        </a:rPr>
                        <m:t>. </m:t>
                      </m:r>
                    </m:oMath>
                  </m:oMathPara>
                </a14:m>
                <a:endParaRPr lang="en-SE" dirty="0"/>
              </a:p>
            </p:txBody>
          </p:sp>
        </mc:Choice>
        <mc:Fallback xmlns="">
          <p:sp>
            <p:nvSpPr>
              <p:cNvPr id="8" name="TextBox 7">
                <a:extLst>
                  <a:ext uri="{FF2B5EF4-FFF2-40B4-BE49-F238E27FC236}">
                    <a16:creationId xmlns:a16="http://schemas.microsoft.com/office/drawing/2014/main" id="{B044F338-3B1A-8915-B9C7-748E8348AA63}"/>
                  </a:ext>
                </a:extLst>
              </p:cNvPr>
              <p:cNvSpPr txBox="1">
                <a:spLocks noRot="1" noChangeAspect="1" noMove="1" noResize="1" noEditPoints="1" noAdjustHandles="1" noChangeArrowheads="1" noChangeShapeType="1" noTextEdit="1"/>
              </p:cNvSpPr>
              <p:nvPr/>
            </p:nvSpPr>
            <p:spPr>
              <a:xfrm>
                <a:off x="1844909" y="2325857"/>
                <a:ext cx="9131808" cy="787652"/>
              </a:xfrm>
              <a:prstGeom prst="rect">
                <a:avLst/>
              </a:prstGeom>
              <a:blipFill>
                <a:blip r:embed="rId6"/>
                <a:stretch>
                  <a:fillRect t="-115873" b="-16349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2281E3-68E2-3DB0-47FB-1944F979E60D}"/>
                  </a:ext>
                </a:extLst>
              </p:cNvPr>
              <p:cNvSpPr txBox="1"/>
              <p:nvPr/>
            </p:nvSpPr>
            <p:spPr>
              <a:xfrm>
                <a:off x="1524000" y="5356318"/>
                <a:ext cx="9241535" cy="670696"/>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up>
                    </m:sSup>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𝑡h</m:t>
                        </m:r>
                      </m:sub>
                    </m:sSub>
                  </m:oMath>
                </a14:m>
                <a:r>
                  <a:rPr lang="en-SE"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r>
                          <a:rPr lang="en-US" b="0" i="1" smtClean="0">
                            <a:latin typeface="Cambria Math" panose="02040503050406030204" pitchFamily="18" charset="0"/>
                          </a:rPr>
                          <m:t>= </m:t>
                        </m:r>
                        <m:r>
                          <a:rPr lang="en-US" i="1">
                            <a:latin typeface="Cambria Math" panose="02040503050406030204" pitchFamily="18" charset="0"/>
                          </a:rPr>
                          <m:t>𝛾</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Δ</m:t>
                        </m:r>
                        <m:r>
                          <a:rPr lang="en-US" i="1">
                            <a:latin typeface="Cambria Math" panose="02040503050406030204" pitchFamily="18" charset="0"/>
                          </a:rPr>
                          <m:t>𝑡</m:t>
                        </m:r>
                        <m:r>
                          <a:rPr lang="en-US" i="1">
                            <a:latin typeface="Cambria Math" panose="02040503050406030204" pitchFamily="18" charset="0"/>
                          </a:rPr>
                          <m:t> </m:t>
                        </m:r>
                        <m:r>
                          <a:rPr lang="en-US" i="1">
                            <a:latin typeface="Cambria Math" panose="02040503050406030204" pitchFamily="18" charset="0"/>
                          </a:rPr>
                          <m:t>𝑛</m:t>
                        </m:r>
                      </m:e>
                      <m:sub>
                        <m:r>
                          <a:rPr lang="en-US" i="1">
                            <a:latin typeface="Cambria Math" panose="02040503050406030204" pitchFamily="18" charset="0"/>
                          </a:rPr>
                          <m:t>𝑡h</m:t>
                        </m:r>
                      </m:sub>
                    </m:sSub>
                    <m:r>
                      <a:rPr lang="en-US" i="1">
                        <a:latin typeface="Cambria Math" panose="02040503050406030204" pitchFamily="18" charset="0"/>
                      </a:rPr>
                      <m:t>+</m:t>
                    </m:r>
                    <m:sSup>
                      <m:sSupPr>
                        <m:ctrlPr>
                          <a:rPr lang="en-US" i="1" dirty="0">
                            <a:latin typeface="Cambria Math" panose="02040503050406030204" pitchFamily="18" charset="0"/>
                          </a:rPr>
                        </m:ctrlPr>
                      </m:sSup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𝛾</m:t>
                                </m:r>
                              </m:e>
                              <m:sub>
                                <m:r>
                                  <a:rPr lang="en-US" i="1" dirty="0">
                                    <a:latin typeface="Cambria Math" panose="02040503050406030204" pitchFamily="18" charset="0"/>
                                  </a:rPr>
                                  <m:t>0</m:t>
                                </m:r>
                              </m:sub>
                            </m:sSub>
                            <m:r>
                              <m:rPr>
                                <m:sty m:val="p"/>
                              </m:rPr>
                              <a:rPr lang="en-US" dirty="0">
                                <a:latin typeface="Cambria Math" panose="02040503050406030204" pitchFamily="18" charset="0"/>
                              </a:rPr>
                              <m:t>Δ</m:t>
                            </m:r>
                            <m:r>
                              <a:rPr lang="en-US" i="1" dirty="0">
                                <a:latin typeface="Cambria Math" panose="02040503050406030204" pitchFamily="18" charset="0"/>
                              </a:rPr>
                              <m:t>𝑡</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Sub>
                  </m:oMath>
                </a14:m>
                <a:r>
                  <a:rPr lang="en-SE" dirty="0"/>
                  <a:t> </a:t>
                </a:r>
              </a:p>
            </p:txBody>
          </p:sp>
        </mc:Choice>
        <mc:Fallback xmlns="">
          <p:sp>
            <p:nvSpPr>
              <p:cNvPr id="12" name="TextBox 11">
                <a:extLst>
                  <a:ext uri="{FF2B5EF4-FFF2-40B4-BE49-F238E27FC236}">
                    <a16:creationId xmlns:a16="http://schemas.microsoft.com/office/drawing/2014/main" id="{A12281E3-68E2-3DB0-47FB-1944F979E60D}"/>
                  </a:ext>
                </a:extLst>
              </p:cNvPr>
              <p:cNvSpPr txBox="1">
                <a:spLocks noRot="1" noChangeAspect="1" noMove="1" noResize="1" noEditPoints="1" noAdjustHandles="1" noChangeArrowheads="1" noChangeShapeType="1" noTextEdit="1"/>
              </p:cNvSpPr>
              <p:nvPr/>
            </p:nvSpPr>
            <p:spPr>
              <a:xfrm>
                <a:off x="1524000" y="5356318"/>
                <a:ext cx="9241535" cy="670696"/>
              </a:xfrm>
              <a:prstGeom prst="rect">
                <a:avLst/>
              </a:prstGeom>
              <a:blipFill>
                <a:blip r:embed="rId7"/>
                <a:stretch>
                  <a:fillRect/>
                </a:stretch>
              </a:blipFill>
            </p:spPr>
            <p:txBody>
              <a:bodyPr/>
              <a:lstStyle/>
              <a:p>
                <a:r>
                  <a:rPr lang="en-SE">
                    <a:noFill/>
                  </a:rPr>
                  <a:t> </a:t>
                </a:r>
              </a:p>
            </p:txBody>
          </p:sp>
        </mc:Fallback>
      </mc:AlternateContent>
      <p:sp>
        <p:nvSpPr>
          <p:cNvPr id="13" name="TextBox 12">
            <a:extLst>
              <a:ext uri="{FF2B5EF4-FFF2-40B4-BE49-F238E27FC236}">
                <a16:creationId xmlns:a16="http://schemas.microsoft.com/office/drawing/2014/main" id="{2534CF16-CAA9-C6FF-681D-6617548BE86C}"/>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29B55-F7DC-E64F-E764-BD07F1787BC2}"/>
                  </a:ext>
                </a:extLst>
              </p:cNvPr>
              <p:cNvSpPr txBox="1"/>
              <p:nvPr/>
            </p:nvSpPr>
            <p:spPr>
              <a:xfrm>
                <a:off x="670558" y="3184809"/>
                <a:ext cx="107655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0" dirty="0" smtClean="0">
                          <a:latin typeface="Cambria Math" panose="02040503050406030204" pitchFamily="18" charset="0"/>
                        </a:rPr>
                        <m:t>−1≤</m:t>
                      </m:r>
                      <m:r>
                        <m:rPr>
                          <m:sty m:val="p"/>
                        </m:rPr>
                        <a:rPr lang="en-US" b="0" i="0" dirty="0" smtClean="0">
                          <a:latin typeface="Cambria Math" panose="02040503050406030204" pitchFamily="18" charset="0"/>
                        </a:rPr>
                        <m:t>Q</m:t>
                      </m:r>
                      <m:r>
                        <a:rPr lang="en-US" b="0" i="0" dirty="0" smtClean="0">
                          <a:latin typeface="Cambria Math" panose="02040503050406030204" pitchFamily="18" charset="0"/>
                        </a:rPr>
                        <m:t>&lt;0:</m:t>
                      </m:r>
                      <m:r>
                        <m:rPr>
                          <m:sty m:val="p"/>
                        </m:rPr>
                        <a:rPr lang="en-US" b="0" i="0" dirty="0" smtClean="0">
                          <a:latin typeface="Cambria Math" panose="02040503050406030204" pitchFamily="18" charset="0"/>
                        </a:rPr>
                        <m:t>Sub</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Poissonian</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Q</m:t>
                      </m:r>
                      <m:r>
                        <a:rPr lang="en-US" b="0" i="0" dirty="0" smtClean="0">
                          <a:latin typeface="Cambria Math" panose="02040503050406030204" pitchFamily="18" charset="0"/>
                        </a:rPr>
                        <m:t>=0:</m:t>
                      </m:r>
                      <m:r>
                        <m:rPr>
                          <m:sty m:val="p"/>
                        </m:rPr>
                        <a:rPr lang="en-US" b="0" i="0" dirty="0" smtClean="0">
                          <a:latin typeface="Cambria Math" panose="02040503050406030204" pitchFamily="18" charset="0"/>
                        </a:rPr>
                        <m:t>Poissonian</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Q</m:t>
                      </m:r>
                      <m:r>
                        <a:rPr lang="en-US" b="0" i="0" dirty="0" smtClean="0">
                          <a:latin typeface="Cambria Math" panose="02040503050406030204" pitchFamily="18" charset="0"/>
                        </a:rPr>
                        <m:t>&gt;0 </m:t>
                      </m:r>
                      <m:r>
                        <m:rPr>
                          <m:sty m:val="p"/>
                        </m:rPr>
                        <a:rPr lang="en-US" b="0" i="0" dirty="0" smtClean="0">
                          <a:latin typeface="Cambria Math" panose="02040503050406030204" pitchFamily="18" charset="0"/>
                        </a:rPr>
                        <m:t>super</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Poissonian</m:t>
                      </m:r>
                    </m:oMath>
                  </m:oMathPara>
                </a14:m>
                <a:endParaRPr lang="en-SE" dirty="0"/>
              </a:p>
            </p:txBody>
          </p:sp>
        </mc:Choice>
        <mc:Fallback xmlns="">
          <p:sp>
            <p:nvSpPr>
              <p:cNvPr id="5" name="TextBox 4">
                <a:extLst>
                  <a:ext uri="{FF2B5EF4-FFF2-40B4-BE49-F238E27FC236}">
                    <a16:creationId xmlns:a16="http://schemas.microsoft.com/office/drawing/2014/main" id="{B2929B55-F7DC-E64F-E764-BD07F1787BC2}"/>
                  </a:ext>
                </a:extLst>
              </p:cNvPr>
              <p:cNvSpPr txBox="1">
                <a:spLocks noRot="1" noChangeAspect="1" noMove="1" noResize="1" noEditPoints="1" noAdjustHandles="1" noChangeArrowheads="1" noChangeShapeType="1" noTextEdit="1"/>
              </p:cNvSpPr>
              <p:nvPr/>
            </p:nvSpPr>
            <p:spPr>
              <a:xfrm>
                <a:off x="670558" y="3184809"/>
                <a:ext cx="10765536" cy="369332"/>
              </a:xfrm>
              <a:prstGeom prst="rect">
                <a:avLst/>
              </a:prstGeom>
              <a:blipFill>
                <a:blip r:embed="rId8"/>
                <a:stretch>
                  <a:fillRect b="-16667"/>
                </a:stretch>
              </a:blipFill>
            </p:spPr>
            <p:txBody>
              <a:bodyPr/>
              <a:lstStyle/>
              <a:p>
                <a:r>
                  <a:rPr lang="en-SE">
                    <a:noFill/>
                  </a:rPr>
                  <a:t> </a:t>
                </a:r>
              </a:p>
            </p:txBody>
          </p:sp>
        </mc:Fallback>
      </mc:AlternateContent>
      <p:sp>
        <p:nvSpPr>
          <p:cNvPr id="9" name="Slide Number Placeholder 1">
            <a:extLst>
              <a:ext uri="{FF2B5EF4-FFF2-40B4-BE49-F238E27FC236}">
                <a16:creationId xmlns:a16="http://schemas.microsoft.com/office/drawing/2014/main" id="{5AC8BA0F-EAD3-66ED-F03B-DF4685EBBEFB}"/>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41</a:t>
            </a:fld>
            <a:endParaRPr lang="en-US"/>
          </a:p>
        </p:txBody>
      </p:sp>
    </p:spTree>
    <p:extLst>
      <p:ext uri="{BB962C8B-B14F-4D97-AF65-F5344CB8AC3E}">
        <p14:creationId xmlns:p14="http://schemas.microsoft.com/office/powerpoint/2010/main" val="3920311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DD5D-736B-3C6A-FA7C-64BBD3D17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6D725-E241-A0FE-6FA2-32FD7D6FA05F}"/>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Global counting statistics: examples</a:t>
            </a:r>
          </a:p>
        </p:txBody>
      </p:sp>
      <p:pic>
        <p:nvPicPr>
          <p:cNvPr id="3" name="Picture 2">
            <a:extLst>
              <a:ext uri="{FF2B5EF4-FFF2-40B4-BE49-F238E27FC236}">
                <a16:creationId xmlns:a16="http://schemas.microsoft.com/office/drawing/2014/main" id="{804C4FD0-5C14-A14B-BFF9-C60E30C26204}"/>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F7AE51AF-A736-6CBB-4B08-A975C017A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467EF36-E848-889C-926B-B1C6080A0559}"/>
                  </a:ext>
                </a:extLst>
              </p:cNvPr>
              <p:cNvSpPr txBox="1"/>
              <p:nvPr/>
            </p:nvSpPr>
            <p:spPr>
              <a:xfrm>
                <a:off x="1036319" y="1214735"/>
                <a:ext cx="10034015" cy="4427302"/>
              </a:xfrm>
              <a:prstGeom prst="rect">
                <a:avLst/>
              </a:prstGeom>
              <a:noFill/>
            </p:spPr>
            <p:txBody>
              <a:bodyPr wrap="square">
                <a:spAutoFit/>
              </a:bodyPr>
              <a:lstStyle/>
              <a:p>
                <a:pPr marL="342900" indent="-342900" algn="just">
                  <a:buFont typeface="Wingdings" pitchFamily="2" charset="2"/>
                  <a:buChar char="v"/>
                </a:pPr>
                <a:r>
                  <a:rPr lang="en-SE" dirty="0">
                    <a:latin typeface="Times" pitchFamily="2" charset="0"/>
                  </a:rPr>
                  <a:t>For coherent 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 </m:t>
                    </m:r>
                  </m:oMath>
                </a14:m>
                <a:r>
                  <a:rPr lang="en-SE" dirty="0">
                    <a:latin typeface="Times" pitchFamily="2" charset="0"/>
                  </a:rPr>
                  <a:t> the mean equals the variance,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Δ</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2</m:t>
                            </m:r>
                          </m:sup>
                        </m:sSup>
                      </m:e>
                    </m:d>
                    <m:r>
                      <a:rPr lang="en-US" i="1" dirty="0">
                        <a:latin typeface="Cambria Math" panose="02040503050406030204" pitchFamily="18" charset="0"/>
                      </a:rPr>
                      <m:t>. </m:t>
                    </m:r>
                  </m:oMath>
                </a14:m>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14:m>
                  <m:oMath xmlns:m="http://schemas.openxmlformats.org/officeDocument/2006/math">
                    <m:r>
                      <a:rPr lang="en-US" b="0" i="1" smtClean="0">
                        <a:latin typeface="Cambria Math" panose="02040503050406030204" pitchFamily="18" charset="0"/>
                      </a:rPr>
                      <m:t>                        </m:t>
                    </m:r>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oMath>
                </a14:m>
                <a:r>
                  <a:rPr lang="en-SE" dirty="0"/>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=0</m:t>
                    </m:r>
                  </m:oMath>
                </a14:m>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r>
                  <a:rPr lang="en-SE" dirty="0">
                    <a:latin typeface="Times" pitchFamily="2" charset="0"/>
                  </a:rPr>
                  <a:t>For a thermal state,</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US" dirty="0">
                    <a:latin typeface="Times" pitchFamily="2" charset="0"/>
                  </a:rPr>
                  <a:t>For a highly squeezed vacuum state,</a:t>
                </a: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14:m>
                  <m:oMath xmlns:m="http://schemas.openxmlformats.org/officeDocument/2006/math">
                    <m:r>
                      <a:rPr lang="en-US" i="1" smtClean="0">
                        <a:latin typeface="Cambria Math" panose="02040503050406030204" pitchFamily="18" charset="0"/>
                      </a:rPr>
                      <m:t>      </m:t>
                    </m:r>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rPr>
                              <m:t>𝜓</m:t>
                            </m:r>
                          </m:e>
                          <m:sub>
                            <m:r>
                              <a:rPr lang="en-US" i="1" smtClean="0">
                                <a:latin typeface="Cambria Math" panose="02040503050406030204" pitchFamily="18" charset="0"/>
                              </a:rPr>
                              <m:t>𝑠𝑞</m:t>
                            </m:r>
                          </m:sub>
                        </m:sSub>
                      </m:e>
                    </m:d>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1</m:t>
                        </m:r>
                      </m:num>
                      <m:den>
                        <m:rad>
                          <m:radPr>
                            <m:degHide m:val="on"/>
                            <m:ctrlPr>
                              <a:rPr lang="en-US" i="1" smtClean="0">
                                <a:latin typeface="Cambria Math" panose="02040503050406030204" pitchFamily="18" charset="0"/>
                              </a:rPr>
                            </m:ctrlPr>
                          </m:radPr>
                          <m:deg/>
                          <m:e>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cosh</m:t>
                                </m:r>
                              </m:fName>
                              <m:e>
                                <m:r>
                                  <a:rPr lang="en-US" i="1" smtClean="0">
                                    <a:latin typeface="Cambria Math" panose="02040503050406030204" pitchFamily="18" charset="0"/>
                                  </a:rPr>
                                  <m:t>𝑟</m:t>
                                </m:r>
                              </m:e>
                            </m:func>
                          </m:e>
                        </m:rad>
                      </m:den>
                    </m:f>
                    <m:nary>
                      <m:naryPr>
                        <m:chr m:val="∑"/>
                        <m:supHide m:val="on"/>
                        <m:ctrlPr>
                          <a:rPr lang="en-US" i="1" smtClean="0">
                            <a:latin typeface="Cambria Math" panose="02040503050406030204" pitchFamily="18" charset="0"/>
                          </a:rPr>
                        </m:ctrlPr>
                      </m:naryPr>
                      <m:sub>
                        <m:r>
                          <m:rPr>
                            <m:brk m:alnAt="7"/>
                          </m:rPr>
                          <a:rPr lang="en-US" i="1" smtClean="0">
                            <a:latin typeface="Cambria Math" panose="02040503050406030204" pitchFamily="18" charset="0"/>
                          </a:rPr>
                          <m:t>𝑚</m:t>
                        </m:r>
                      </m:sub>
                      <m:sup/>
                      <m:e>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r>
                                      <a:rPr lang="en-US" i="1" smtClean="0">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tanh</m:t>
                                        </m:r>
                                      </m:fName>
                                      <m:e>
                                        <m:r>
                                          <a:rPr lang="en-US" i="1" smtClean="0">
                                            <a:latin typeface="Cambria Math" panose="02040503050406030204" pitchFamily="18" charset="0"/>
                                          </a:rPr>
                                          <m:t>𝑟</m:t>
                                        </m:r>
                                      </m:e>
                                    </m:func>
                                  </m:e>
                                </m:d>
                              </m:e>
                              <m:sup>
                                <m:r>
                                  <a:rPr lang="en-US" i="1" smtClean="0">
                                    <a:latin typeface="Cambria Math" panose="02040503050406030204" pitchFamily="18" charset="0"/>
                                  </a:rPr>
                                  <m:t>𝑚</m:t>
                                </m:r>
                              </m:sup>
                            </m:sSup>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2</m:t>
                                </m:r>
                                <m:r>
                                  <a:rPr lang="en-US" i="1" smtClean="0">
                                    <a:latin typeface="Cambria Math" panose="02040503050406030204" pitchFamily="18" charset="0"/>
                                  </a:rPr>
                                  <m:t>𝑚</m:t>
                                </m:r>
                                <m:r>
                                  <a:rPr lang="en-US" i="1" smtClean="0">
                                    <a:latin typeface="Cambria Math" panose="02040503050406030204" pitchFamily="18" charset="0"/>
                                  </a:rPr>
                                  <m:t>!</m:t>
                                </m:r>
                              </m:e>
                            </m:rad>
                          </m:num>
                          <m:den>
                            <m:sSup>
                              <m:sSupPr>
                                <m:ctrlPr>
                                  <a:rPr lang="en-US" i="1" smtClean="0">
                                    <a:latin typeface="Cambria Math" panose="02040503050406030204" pitchFamily="18" charset="0"/>
                                  </a:rPr>
                                </m:ctrlPr>
                              </m:sSupPr>
                              <m:e>
                                <m:r>
                                  <a:rPr lang="en-US" i="1" smtClean="0">
                                    <a:latin typeface="Cambria Math" panose="02040503050406030204" pitchFamily="18" charset="0"/>
                                  </a:rPr>
                                  <m:t>2</m:t>
                                </m:r>
                              </m:e>
                              <m:sup>
                                <m:r>
                                  <a:rPr lang="en-US" i="1" smtClean="0">
                                    <a:latin typeface="Cambria Math" panose="02040503050406030204" pitchFamily="18" charset="0"/>
                                  </a:rPr>
                                  <m:t>𝑚</m:t>
                                </m:r>
                              </m:sup>
                            </m:sSup>
                            <m:r>
                              <a:rPr lang="en-US" i="1" smtClean="0">
                                <a:latin typeface="Cambria Math" panose="02040503050406030204" pitchFamily="18" charset="0"/>
                              </a:rPr>
                              <m:t>𝑚</m:t>
                            </m:r>
                            <m:r>
                              <a:rPr lang="en-US" i="1" smtClean="0">
                                <a:latin typeface="Cambria Math" panose="02040503050406030204" pitchFamily="18" charset="0"/>
                              </a:rPr>
                              <m:t>!</m:t>
                            </m:r>
                          </m:den>
                        </m:f>
                        <m:r>
                          <a:rPr lang="en-US" i="1" smtClean="0">
                            <a:latin typeface="Cambria Math" panose="02040503050406030204" pitchFamily="18" charset="0"/>
                          </a:rPr>
                          <m:t>|2</m:t>
                        </m:r>
                        <m:r>
                          <a:rPr lang="en-US" i="1" smtClean="0">
                            <a:latin typeface="Cambria Math" panose="02040503050406030204" pitchFamily="18" charset="0"/>
                          </a:rPr>
                          <m:t>𝑚</m:t>
                        </m:r>
                        <m:r>
                          <a:rPr lang="en-US" i="1" smtClean="0">
                            <a:latin typeface="Cambria Math" panose="02040503050406030204" pitchFamily="18" charset="0"/>
                          </a:rPr>
                          <m:t>⟩</m:t>
                        </m:r>
                      </m:e>
                    </m:nary>
                    <m:r>
                      <a:rPr lang="en-US"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i="1" smtClean="0">
                            <a:latin typeface="Cambria Math" panose="02040503050406030204" pitchFamily="18" charset="0"/>
                          </a:rPr>
                          <m:t>𝑛</m:t>
                        </m:r>
                      </m:e>
                    </m:acc>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𝛾</m:t>
                        </m:r>
                      </m:e>
                      <m:sub>
                        <m:r>
                          <a:rPr lang="en-US" i="1" smtClean="0">
                            <a:latin typeface="Cambria Math" panose="02040503050406030204" pitchFamily="18" charset="0"/>
                          </a:rPr>
                          <m:t>0</m:t>
                        </m:r>
                      </m:sub>
                    </m:sSub>
                    <m:r>
                      <m:rPr>
                        <m:sty m:val="p"/>
                      </m:rPr>
                      <a:rPr lang="en-US" i="0" smtClean="0">
                        <a:latin typeface="Cambria Math" panose="02040503050406030204" pitchFamily="18" charset="0"/>
                      </a:rPr>
                      <m:t>Δ</m:t>
                    </m:r>
                    <m:r>
                      <a:rPr lang="en-US" i="1" smtClean="0">
                        <a:latin typeface="Cambria Math" panose="02040503050406030204" pitchFamily="18" charset="0"/>
                      </a:rPr>
                      <m:t>𝑡</m:t>
                    </m:r>
                    <m:sSup>
                      <m:sSupPr>
                        <m:ctrlPr>
                          <a:rPr lang="en-US" i="1" dirty="0" smtClean="0">
                            <a:latin typeface="Cambria Math" panose="02040503050406030204" pitchFamily="18" charset="0"/>
                          </a:rPr>
                        </m:ctrlPr>
                      </m:sSupPr>
                      <m:e>
                        <m:func>
                          <m:funcPr>
                            <m:ctrlPr>
                              <a:rPr lang="en-US" i="1" dirty="0" smtClean="0">
                                <a:latin typeface="Cambria Math" panose="02040503050406030204" pitchFamily="18" charset="0"/>
                              </a:rPr>
                            </m:ctrlPr>
                          </m:funcPr>
                          <m:fName>
                            <m:r>
                              <a:rPr lang="en-US" i="0" dirty="0" smtClean="0">
                                <a:latin typeface="Cambria Math" panose="02040503050406030204" pitchFamily="18" charset="0"/>
                              </a:rPr>
                              <m:t>(</m:t>
                            </m:r>
                            <m:r>
                              <m:rPr>
                                <m:sty m:val="p"/>
                              </m:rPr>
                              <a:rPr lang="en-US" i="0" dirty="0" smtClean="0">
                                <a:latin typeface="Cambria Math" panose="02040503050406030204" pitchFamily="18" charset="0"/>
                              </a:rPr>
                              <m:t>sinh</m:t>
                            </m:r>
                          </m:fName>
                          <m:e>
                            <m:r>
                              <a:rPr lang="en-US" i="1" dirty="0" smtClean="0">
                                <a:latin typeface="Cambria Math" panose="02040503050406030204" pitchFamily="18" charset="0"/>
                              </a:rPr>
                              <m:t>𝑟</m:t>
                            </m:r>
                            <m:r>
                              <a:rPr lang="en-US" i="1" dirty="0" smtClean="0">
                                <a:latin typeface="Cambria Math" panose="02040503050406030204" pitchFamily="18" charset="0"/>
                              </a:rPr>
                              <m:t>)</m:t>
                            </m:r>
                          </m:e>
                        </m:func>
                      </m:e>
                      <m:sup>
                        <m:r>
                          <a:rPr lang="en-US" i="1" dirty="0" smtClean="0">
                            <a:latin typeface="Cambria Math" panose="02040503050406030204" pitchFamily="18" charset="0"/>
                          </a:rPr>
                          <m:t>2</m:t>
                        </m:r>
                      </m:sup>
                    </m:sSup>
                  </m:oMath>
                </a14:m>
                <a:r>
                  <a:rPr lang="en-SE" dirty="0"/>
                  <a:t>,    </a:t>
                </a:r>
                <a14:m>
                  <m:oMath xmlns:m="http://schemas.openxmlformats.org/officeDocument/2006/math">
                    <m:d>
                      <m:dPr>
                        <m:ctrlPr>
                          <a:rPr lang="en-US" i="1">
                            <a:latin typeface="Cambria Math" panose="02040503050406030204" pitchFamily="18" charset="0"/>
                          </a:rPr>
                        </m:ctrlPr>
                      </m:dPr>
                      <m:e>
                        <m:r>
                          <m:rPr>
                            <m:sty m:val="p"/>
                          </m:rPr>
                          <a:rPr lang="en-US" smtClean="0">
                            <a:latin typeface="Cambria Math" panose="02040503050406030204" pitchFamily="18" charset="0"/>
                          </a:rPr>
                          <m:t>Δ</m:t>
                        </m:r>
                        <m:sSup>
                          <m:sSupPr>
                            <m:ctrlPr>
                              <a:rPr lang="en-US" i="1">
                                <a:latin typeface="Cambria Math" panose="02040503050406030204" pitchFamily="18" charset="0"/>
                              </a:rPr>
                            </m:ctrlPr>
                          </m:sSupPr>
                          <m:e>
                            <m:r>
                              <a:rPr lang="en-US" i="1" smtClean="0">
                                <a:latin typeface="Cambria Math" panose="02040503050406030204" pitchFamily="18" charset="0"/>
                              </a:rPr>
                              <m:t>𝑛</m:t>
                            </m:r>
                          </m:e>
                          <m:sup>
                            <m:r>
                              <a:rPr lang="en-US" i="1" smtClean="0">
                                <a:latin typeface="Cambria Math" panose="02040503050406030204" pitchFamily="18" charset="0"/>
                              </a:rPr>
                              <m:t>2</m:t>
                            </m:r>
                          </m:sup>
                        </m:sSup>
                      </m:e>
                    </m:d>
                    <m:r>
                      <a:rPr lang="en-US" i="1" smtClean="0">
                        <a:latin typeface="Cambria Math" panose="02040503050406030204" pitchFamily="18" charset="0"/>
                      </a:rPr>
                      <m:t>=</m:t>
                    </m:r>
                    <m:acc>
                      <m:accPr>
                        <m:chr m:val="̅"/>
                        <m:ctrlPr>
                          <a:rPr lang="en-US" i="1" smtClean="0">
                            <a:latin typeface="Cambria Math" panose="02040503050406030204" pitchFamily="18" charset="0"/>
                          </a:rPr>
                        </m:ctrlPr>
                      </m:accPr>
                      <m:e>
                        <m:r>
                          <a:rPr lang="en-US" i="1" smtClean="0">
                            <a:latin typeface="Cambria Math" panose="02040503050406030204" pitchFamily="18" charset="0"/>
                          </a:rPr>
                          <m:t>𝑛</m:t>
                        </m:r>
                      </m:e>
                    </m:acc>
                    <m:r>
                      <a:rPr lang="en-US" sz="1800" i="1" dirty="0" smtClean="0">
                        <a:latin typeface="Cambria Math" panose="02040503050406030204" pitchFamily="18" charset="0"/>
                      </a:rPr>
                      <m:t>+</m:t>
                    </m:r>
                    <m:func>
                      <m:funcPr>
                        <m:ctrlPr>
                          <a:rPr lang="en-US" sz="1800" i="1" dirty="0" smtClean="0">
                            <a:latin typeface="Cambria Math" panose="02040503050406030204" pitchFamily="18" charset="0"/>
                          </a:rPr>
                        </m:ctrlPr>
                      </m:funcPr>
                      <m:fName>
                        <m:r>
                          <m:rPr>
                            <m:sty m:val="p"/>
                          </m:rPr>
                          <a:rPr lang="en-US" sz="1800" i="0" dirty="0" smtClean="0">
                            <a:latin typeface="Cambria Math" panose="02040503050406030204" pitchFamily="18" charset="0"/>
                          </a:rPr>
                          <m:t>cosh</m:t>
                        </m:r>
                      </m:fName>
                      <m:e>
                        <m:r>
                          <a:rPr lang="en-US" sz="1800" i="1" dirty="0" smtClean="0">
                            <a:latin typeface="Cambria Math" panose="02040503050406030204" pitchFamily="18" charset="0"/>
                          </a:rPr>
                          <m:t>2</m:t>
                        </m:r>
                        <m:r>
                          <a:rPr lang="en-US" sz="1800" i="1" dirty="0" smtClean="0">
                            <a:latin typeface="Cambria Math" panose="02040503050406030204" pitchFamily="18" charset="0"/>
                          </a:rPr>
                          <m:t>𝑟</m:t>
                        </m:r>
                      </m:e>
                    </m:func>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smtClean="0">
                                <a:latin typeface="Cambria Math" panose="02040503050406030204" pitchFamily="18" charset="0"/>
                              </a:rPr>
                              <m:t>(</m:t>
                            </m:r>
                            <m:r>
                              <m:rPr>
                                <m:sty m:val="p"/>
                              </m:rPr>
                              <a:rPr lang="en-US" dirty="0" smtClean="0">
                                <a:latin typeface="Cambria Math" panose="02040503050406030204" pitchFamily="18" charset="0"/>
                              </a:rPr>
                              <m:t>sinh</m:t>
                            </m:r>
                          </m:fName>
                          <m:e>
                            <m:r>
                              <a:rPr lang="en-US" i="1" dirty="0" smtClean="0">
                                <a:latin typeface="Cambria Math" panose="02040503050406030204" pitchFamily="18" charset="0"/>
                              </a:rPr>
                              <m:t>𝑟</m:t>
                            </m:r>
                            <m:r>
                              <a:rPr lang="en-US" i="1" dirty="0" smtClean="0">
                                <a:latin typeface="Cambria Math" panose="02040503050406030204" pitchFamily="18" charset="0"/>
                              </a:rPr>
                              <m:t>)</m:t>
                            </m:r>
                          </m:e>
                        </m:func>
                      </m:e>
                      <m:sup>
                        <m:r>
                          <a:rPr lang="en-US" i="1" dirty="0" smtClean="0">
                            <a:latin typeface="Cambria Math" panose="02040503050406030204" pitchFamily="18" charset="0"/>
                          </a:rPr>
                          <m:t>2</m:t>
                        </m:r>
                      </m:sup>
                    </m:sSup>
                    <m:r>
                      <a:rPr lang="en-US" i="1" dirty="0" smtClean="0">
                        <a:latin typeface="Cambria Math" panose="02040503050406030204" pitchFamily="18" charset="0"/>
                      </a:rPr>
                      <m:t>,           </m:t>
                    </m:r>
                    <m:r>
                      <a:rPr lang="en-US" i="1" dirty="0" smtClean="0">
                        <a:latin typeface="Cambria Math" panose="02040503050406030204" pitchFamily="18" charset="0"/>
                      </a:rPr>
                      <m:t>𝑄</m:t>
                    </m:r>
                    <m:r>
                      <a:rPr lang="en-US" i="1" dirty="0" smtClean="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dirty="0" smtClean="0">
                            <a:latin typeface="Cambria Math" panose="02040503050406030204" pitchFamily="18" charset="0"/>
                          </a:rPr>
                          <m:t>cosh</m:t>
                        </m:r>
                      </m:fName>
                      <m:e>
                        <m:r>
                          <a:rPr lang="en-US" i="1" dirty="0" smtClean="0">
                            <a:latin typeface="Cambria Math" panose="02040503050406030204" pitchFamily="18" charset="0"/>
                          </a:rPr>
                          <m:t>2</m:t>
                        </m:r>
                        <m:r>
                          <a:rPr lang="en-US" i="1" dirty="0" smtClean="0">
                            <a:latin typeface="Cambria Math" panose="02040503050406030204" pitchFamily="18" charset="0"/>
                          </a:rPr>
                          <m:t>𝑟</m:t>
                        </m:r>
                      </m:e>
                    </m:func>
                    <m:r>
                      <a:rPr lang="en-US" i="1" dirty="0" smtClean="0">
                        <a:latin typeface="Cambria Math" panose="02040503050406030204" pitchFamily="18" charset="0"/>
                      </a:rPr>
                      <m:t>=1+2</m:t>
                    </m:r>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smtClean="0">
                                <a:latin typeface="Cambria Math" panose="02040503050406030204" pitchFamily="18" charset="0"/>
                              </a:rPr>
                              <m:t>(</m:t>
                            </m:r>
                            <m:r>
                              <m:rPr>
                                <m:sty m:val="p"/>
                              </m:rPr>
                              <a:rPr lang="en-US" dirty="0" smtClean="0">
                                <a:latin typeface="Cambria Math" panose="02040503050406030204" pitchFamily="18" charset="0"/>
                              </a:rPr>
                              <m:t>sinh</m:t>
                            </m:r>
                          </m:fName>
                          <m:e>
                            <m:r>
                              <a:rPr lang="en-US" i="1" dirty="0" smtClean="0">
                                <a:latin typeface="Cambria Math" panose="02040503050406030204" pitchFamily="18" charset="0"/>
                              </a:rPr>
                              <m:t>𝑟</m:t>
                            </m:r>
                            <m:r>
                              <a:rPr lang="en-US" i="1" dirty="0" smtClean="0">
                                <a:latin typeface="Cambria Math" panose="02040503050406030204" pitchFamily="18" charset="0"/>
                              </a:rPr>
                              <m:t>)</m:t>
                            </m:r>
                          </m:e>
                        </m:func>
                      </m:e>
                      <m:sup>
                        <m:r>
                          <a:rPr lang="en-US" i="1" dirty="0" smtClean="0">
                            <a:latin typeface="Cambria Math" panose="02040503050406030204" pitchFamily="18" charset="0"/>
                          </a:rPr>
                          <m:t>2</m:t>
                        </m:r>
                      </m:sup>
                    </m:sSup>
                    <m:r>
                      <a:rPr lang="en-US" i="1" dirty="0" smtClean="0">
                        <a:latin typeface="Cambria Math" panose="02040503050406030204" pitchFamily="18" charset="0"/>
                      </a:rPr>
                      <m:t>=1+2</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𝑛</m:t>
                        </m:r>
                      </m:e>
                    </m:d>
                    <m:r>
                      <a:rPr lang="en-US" i="1" dirty="0" smtClean="0">
                        <a:latin typeface="Cambria Math" panose="02040503050406030204" pitchFamily="18" charset="0"/>
                      </a:rPr>
                      <m:t>≈2⟨</m:t>
                    </m:r>
                    <m:r>
                      <a:rPr lang="en-US" i="1" dirty="0" smtClean="0">
                        <a:latin typeface="Cambria Math" panose="02040503050406030204" pitchFamily="18" charset="0"/>
                      </a:rPr>
                      <m:t>𝑛</m:t>
                    </m:r>
                    <m:r>
                      <a:rPr lang="en-US" i="1" dirty="0" smtClean="0">
                        <a:latin typeface="Cambria Math" panose="02040503050406030204" pitchFamily="18" charset="0"/>
                      </a:rPr>
                      <m:t>⟩.</m:t>
                    </m:r>
                  </m:oMath>
                </a14:m>
                <a:endParaRPr lang="en-SE" dirty="0">
                  <a:latin typeface="Times" pitchFamily="2" charset="0"/>
                </a:endParaRPr>
              </a:p>
              <a:p>
                <a:pPr algn="just"/>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0467EF36-E848-889C-926B-B1C6080A0559}"/>
                  </a:ext>
                </a:extLst>
              </p:cNvPr>
              <p:cNvSpPr txBox="1">
                <a:spLocks noRot="1" noChangeAspect="1" noMove="1" noResize="1" noEditPoints="1" noAdjustHandles="1" noChangeArrowheads="1" noChangeShapeType="1" noTextEdit="1"/>
              </p:cNvSpPr>
              <p:nvPr/>
            </p:nvSpPr>
            <p:spPr>
              <a:xfrm>
                <a:off x="1036319" y="1214735"/>
                <a:ext cx="10034015" cy="4427302"/>
              </a:xfrm>
              <a:prstGeom prst="rect">
                <a:avLst/>
              </a:prstGeom>
              <a:blipFill>
                <a:blip r:embed="rId4"/>
                <a:stretch>
                  <a:fillRect l="-379" t="-28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865E667-30FC-E76E-0A16-DD8A250FA07A}"/>
                  </a:ext>
                </a:extLst>
              </p:cNvPr>
              <p:cNvSpPr txBox="1"/>
              <p:nvPr/>
            </p:nvSpPr>
            <p:spPr>
              <a:xfrm>
                <a:off x="1295563" y="2982504"/>
                <a:ext cx="9241535" cy="670696"/>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up>
                    </m:sSup>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𝑡h</m:t>
                        </m:r>
                      </m:sub>
                    </m:sSub>
                  </m:oMath>
                </a14:m>
                <a:r>
                  <a:rPr lang="en-SE"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r>
                          <a:rPr lang="en-US" b="0" i="1" smtClean="0">
                            <a:latin typeface="Cambria Math" panose="02040503050406030204" pitchFamily="18" charset="0"/>
                          </a:rPr>
                          <m:t>= </m:t>
                        </m:r>
                        <m:r>
                          <a:rPr lang="en-US" i="1">
                            <a:latin typeface="Cambria Math" panose="02040503050406030204" pitchFamily="18" charset="0"/>
                          </a:rPr>
                          <m:t>𝛾</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Δ</m:t>
                        </m:r>
                        <m:r>
                          <a:rPr lang="en-US" i="1">
                            <a:latin typeface="Cambria Math" panose="02040503050406030204" pitchFamily="18" charset="0"/>
                          </a:rPr>
                          <m:t>𝑡</m:t>
                        </m:r>
                        <m:r>
                          <a:rPr lang="en-US" i="1">
                            <a:latin typeface="Cambria Math" panose="02040503050406030204" pitchFamily="18" charset="0"/>
                          </a:rPr>
                          <m:t> </m:t>
                        </m:r>
                        <m:r>
                          <a:rPr lang="en-US" i="1">
                            <a:latin typeface="Cambria Math" panose="02040503050406030204" pitchFamily="18" charset="0"/>
                          </a:rPr>
                          <m:t>𝑛</m:t>
                        </m:r>
                      </m:e>
                      <m:sub>
                        <m:r>
                          <a:rPr lang="en-US" i="1">
                            <a:latin typeface="Cambria Math" panose="02040503050406030204" pitchFamily="18" charset="0"/>
                          </a:rPr>
                          <m:t>𝑡h</m:t>
                        </m:r>
                      </m:sub>
                    </m:sSub>
                    <m:r>
                      <a:rPr lang="en-US" i="1">
                        <a:latin typeface="Cambria Math" panose="02040503050406030204" pitchFamily="18" charset="0"/>
                      </a:rPr>
                      <m:t>+</m:t>
                    </m:r>
                    <m:sSup>
                      <m:sSupPr>
                        <m:ctrlPr>
                          <a:rPr lang="en-US" i="1" dirty="0">
                            <a:latin typeface="Cambria Math" panose="02040503050406030204" pitchFamily="18" charset="0"/>
                          </a:rPr>
                        </m:ctrlPr>
                      </m:sSup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𝛾</m:t>
                                </m:r>
                              </m:e>
                              <m:sub>
                                <m:r>
                                  <a:rPr lang="en-US" i="1" dirty="0">
                                    <a:latin typeface="Cambria Math" panose="02040503050406030204" pitchFamily="18" charset="0"/>
                                  </a:rPr>
                                  <m:t>0</m:t>
                                </m:r>
                              </m:sub>
                            </m:sSub>
                            <m:r>
                              <m:rPr>
                                <m:sty m:val="p"/>
                              </m:rPr>
                              <a:rPr lang="en-US" dirty="0">
                                <a:latin typeface="Cambria Math" panose="02040503050406030204" pitchFamily="18" charset="0"/>
                              </a:rPr>
                              <m:t>Δ</m:t>
                            </m:r>
                            <m:r>
                              <a:rPr lang="en-US" i="1" dirty="0">
                                <a:latin typeface="Cambria Math" panose="02040503050406030204" pitchFamily="18" charset="0"/>
                              </a:rPr>
                              <m:t>𝑡</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Sub>
                  </m:oMath>
                </a14:m>
                <a:r>
                  <a:rPr lang="en-SE" dirty="0"/>
                  <a:t> </a:t>
                </a:r>
              </a:p>
            </p:txBody>
          </p:sp>
        </mc:Choice>
        <mc:Fallback xmlns="">
          <p:sp>
            <p:nvSpPr>
              <p:cNvPr id="12" name="TextBox 11">
                <a:extLst>
                  <a:ext uri="{FF2B5EF4-FFF2-40B4-BE49-F238E27FC236}">
                    <a16:creationId xmlns:a16="http://schemas.microsoft.com/office/drawing/2014/main" id="{9865E667-30FC-E76E-0A16-DD8A250FA07A}"/>
                  </a:ext>
                </a:extLst>
              </p:cNvPr>
              <p:cNvSpPr txBox="1">
                <a:spLocks noRot="1" noChangeAspect="1" noMove="1" noResize="1" noEditPoints="1" noAdjustHandles="1" noChangeArrowheads="1" noChangeShapeType="1" noTextEdit="1"/>
              </p:cNvSpPr>
              <p:nvPr/>
            </p:nvSpPr>
            <p:spPr>
              <a:xfrm>
                <a:off x="1295563" y="2982504"/>
                <a:ext cx="9241535" cy="670696"/>
              </a:xfrm>
              <a:prstGeom prst="rect">
                <a:avLst/>
              </a:prstGeom>
              <a:blipFill>
                <a:blip r:embed="rId5"/>
                <a:stretch>
                  <a:fillRect/>
                </a:stretch>
              </a:blipFill>
            </p:spPr>
            <p:txBody>
              <a:bodyPr/>
              <a:lstStyle/>
              <a:p>
                <a:r>
                  <a:rPr lang="en-SE">
                    <a:noFill/>
                  </a:rPr>
                  <a:t> </a:t>
                </a:r>
              </a:p>
            </p:txBody>
          </p:sp>
        </mc:Fallback>
      </mc:AlternateContent>
      <p:sp>
        <p:nvSpPr>
          <p:cNvPr id="5" name="TextBox 4">
            <a:extLst>
              <a:ext uri="{FF2B5EF4-FFF2-40B4-BE49-F238E27FC236}">
                <a16:creationId xmlns:a16="http://schemas.microsoft.com/office/drawing/2014/main" id="{1E9ECA7B-BFF9-F812-77E7-C2B3AB93EF99}"/>
              </a:ext>
            </a:extLst>
          </p:cNvPr>
          <p:cNvSpPr txBox="1"/>
          <p:nvPr/>
        </p:nvSpPr>
        <p:spPr>
          <a:xfrm>
            <a:off x="280417" y="6543197"/>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7" name="Slide Number Placeholder 1">
            <a:extLst>
              <a:ext uri="{FF2B5EF4-FFF2-40B4-BE49-F238E27FC236}">
                <a16:creationId xmlns:a16="http://schemas.microsoft.com/office/drawing/2014/main" id="{CE198BE8-5F4C-B8E5-2E42-B2B7572D623E}"/>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42</a:t>
            </a:fld>
            <a:endParaRPr lang="en-US"/>
          </a:p>
        </p:txBody>
      </p:sp>
    </p:spTree>
    <p:extLst>
      <p:ext uri="{BB962C8B-B14F-4D97-AF65-F5344CB8AC3E}">
        <p14:creationId xmlns:p14="http://schemas.microsoft.com/office/powerpoint/2010/main" val="1479265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D4B2B-E4F4-6CEA-7386-53BE76EA0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213B1-9BF0-50B4-C916-95BF209B2DB1}"/>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Global counting statistics: examples</a:t>
            </a:r>
          </a:p>
        </p:txBody>
      </p:sp>
      <p:pic>
        <p:nvPicPr>
          <p:cNvPr id="3" name="Picture 2">
            <a:extLst>
              <a:ext uri="{FF2B5EF4-FFF2-40B4-BE49-F238E27FC236}">
                <a16:creationId xmlns:a16="http://schemas.microsoft.com/office/drawing/2014/main" id="{25173B12-D309-EB04-0B4D-09D654365B6E}"/>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F7231A6A-BC8C-E5DE-4A20-A79AF816E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8628A8-BE52-C1A8-3CB3-CC122D6FDB8F}"/>
                  </a:ext>
                </a:extLst>
              </p:cNvPr>
              <p:cNvSpPr txBox="1"/>
              <p:nvPr/>
            </p:nvSpPr>
            <p:spPr>
              <a:xfrm>
                <a:off x="1036319" y="1214735"/>
                <a:ext cx="10034015" cy="5258299"/>
              </a:xfrm>
              <a:prstGeom prst="rect">
                <a:avLst/>
              </a:prstGeom>
              <a:noFill/>
            </p:spPr>
            <p:txBody>
              <a:bodyPr wrap="square">
                <a:spAutoFit/>
              </a:bodyPr>
              <a:lstStyle/>
              <a:p>
                <a:pPr marL="342900" indent="-342900" algn="just">
                  <a:buFont typeface="Wingdings" pitchFamily="2" charset="2"/>
                  <a:buChar char="v"/>
                </a:pPr>
                <a:r>
                  <a:rPr lang="en-SE" dirty="0">
                    <a:latin typeface="Times" pitchFamily="2" charset="0"/>
                  </a:rPr>
                  <a:t>For coherent 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 </m:t>
                    </m:r>
                  </m:oMath>
                </a14:m>
                <a:r>
                  <a:rPr lang="en-SE" dirty="0">
                    <a:latin typeface="Times" pitchFamily="2" charset="0"/>
                  </a:rPr>
                  <a:t> the mean equals the variance,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Δ</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2</m:t>
                            </m:r>
                          </m:sup>
                        </m:sSup>
                      </m:e>
                    </m:d>
                    <m:r>
                      <a:rPr lang="en-US" i="1" dirty="0">
                        <a:latin typeface="Cambria Math" panose="02040503050406030204" pitchFamily="18" charset="0"/>
                      </a:rPr>
                      <m:t>. </m:t>
                    </m:r>
                  </m:oMath>
                </a14:m>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14:m>
                  <m:oMath xmlns:m="http://schemas.openxmlformats.org/officeDocument/2006/math">
                    <m:r>
                      <a:rPr lang="en-US" b="0" i="1" smtClean="0">
                        <a:latin typeface="Cambria Math" panose="02040503050406030204" pitchFamily="18" charset="0"/>
                      </a:rPr>
                      <m:t>                        </m:t>
                    </m:r>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oMath>
                </a14:m>
                <a:r>
                  <a:rPr lang="en-SE" dirty="0"/>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𝛽</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=0</m:t>
                    </m:r>
                  </m:oMath>
                </a14:m>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r>
                  <a:rPr lang="en-SE" dirty="0">
                    <a:latin typeface="Times" pitchFamily="2" charset="0"/>
                  </a:rPr>
                  <a:t>For a thermal state,</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US" dirty="0">
                    <a:latin typeface="Times" pitchFamily="2" charset="0"/>
                  </a:rPr>
                  <a:t>For a highly squeezed vacuum state,</a:t>
                </a: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14:m>
                  <m:oMath xmlns:m="http://schemas.openxmlformats.org/officeDocument/2006/math">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𝑠𝑞</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cosh</m:t>
                                </m:r>
                              </m:fName>
                              <m:e>
                                <m:r>
                                  <a:rPr lang="en-US" b="0" i="1" smtClean="0">
                                    <a:latin typeface="Cambria Math" panose="02040503050406030204" pitchFamily="18" charset="0"/>
                                  </a:rPr>
                                  <m:t>𝑟</m:t>
                                </m:r>
                              </m:e>
                            </m:func>
                          </m:e>
                        </m:rad>
                      </m:den>
                    </m:f>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sub>
                      <m:sup/>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𝑟</m:t>
                                        </m:r>
                                      </m:e>
                                    </m:func>
                                  </m:e>
                                </m:d>
                              </m:e>
                              <m:sup>
                                <m:r>
                                  <a:rPr lang="en-US" b="0" i="1" smtClean="0">
                                    <a:latin typeface="Cambria Math" panose="02040503050406030204" pitchFamily="18" charset="0"/>
                                  </a:rPr>
                                  <m:t>𝑚</m:t>
                                </m:r>
                              </m:sup>
                            </m:sSup>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𝑚</m:t>
                                </m:r>
                              </m:sup>
                            </m:sSup>
                            <m:r>
                              <a:rPr lang="en-US" b="0" i="1" smtClean="0">
                                <a:latin typeface="Cambria Math" panose="02040503050406030204" pitchFamily="18" charset="0"/>
                              </a:rPr>
                              <m:t>𝑚</m:t>
                            </m:r>
                            <m:r>
                              <a:rPr lang="en-US" b="0" i="1" smtClean="0">
                                <a:latin typeface="Cambria Math" panose="02040503050406030204" pitchFamily="18" charset="0"/>
                              </a:rPr>
                              <m:t>!</m:t>
                            </m:r>
                          </m:den>
                        </m:f>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m:t>
                        </m:r>
                      </m:e>
                    </m:nary>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sSup>
                      <m:sSupPr>
                        <m:ctrlPr>
                          <a:rPr lang="en-US" b="0" i="1" dirty="0" smtClean="0">
                            <a:latin typeface="Cambria Math" panose="02040503050406030204" pitchFamily="18" charset="0"/>
                          </a:rPr>
                        </m:ctrlPr>
                      </m:sSupPr>
                      <m:e>
                        <m:func>
                          <m:funcPr>
                            <m:ctrlPr>
                              <a:rPr lang="en-US" b="0" i="1" dirty="0" smtClean="0">
                                <a:latin typeface="Cambria Math" panose="02040503050406030204" pitchFamily="18" charset="0"/>
                              </a:rPr>
                            </m:ctrlPr>
                          </m:funcPr>
                          <m:fName>
                            <m:r>
                              <a:rPr lang="en-US" b="0" i="0" dirty="0" smtClean="0">
                                <a:latin typeface="Cambria Math" panose="02040503050406030204" pitchFamily="18" charset="0"/>
                              </a:rPr>
                              <m:t>(</m:t>
                            </m:r>
                            <m:r>
                              <m:rPr>
                                <m:sty m:val="p"/>
                              </m:rPr>
                              <a:rPr lang="en-US" b="0" i="0" dirty="0" smtClean="0">
                                <a:latin typeface="Cambria Math" panose="02040503050406030204" pitchFamily="18" charset="0"/>
                              </a:rPr>
                              <m:t>sinh</m:t>
                            </m:r>
                          </m:fName>
                          <m:e>
                            <m:r>
                              <a:rPr lang="en-US" b="0" i="1" dirty="0" smtClean="0">
                                <a:latin typeface="Cambria Math" panose="02040503050406030204" pitchFamily="18" charset="0"/>
                              </a:rPr>
                              <m:t>𝑟</m:t>
                            </m:r>
                            <m:r>
                              <a:rPr lang="en-US" b="0" i="1" dirty="0" smtClean="0">
                                <a:latin typeface="Cambria Math" panose="02040503050406030204" pitchFamily="18" charset="0"/>
                              </a:rPr>
                              <m:t>)</m:t>
                            </m:r>
                          </m:e>
                        </m:func>
                      </m:e>
                      <m:sup>
                        <m:r>
                          <a:rPr lang="en-US" b="0" i="1" dirty="0" smtClean="0">
                            <a:latin typeface="Cambria Math" panose="02040503050406030204" pitchFamily="18" charset="0"/>
                          </a:rPr>
                          <m:t>2</m:t>
                        </m:r>
                      </m:sup>
                    </m:sSup>
                  </m:oMath>
                </a14:m>
                <a:r>
                  <a:rPr lang="en-SE" dirty="0"/>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sz="1800" b="0" i="1" dirty="0" smtClean="0">
                        <a:latin typeface="Cambria Math" panose="02040503050406030204" pitchFamily="18" charset="0"/>
                      </a:rPr>
                      <m:t>+</m:t>
                    </m:r>
                    <m:func>
                      <m:funcPr>
                        <m:ctrlPr>
                          <a:rPr lang="en-US" sz="1800" b="0" i="1" dirty="0" smtClean="0">
                            <a:latin typeface="Cambria Math" panose="02040503050406030204" pitchFamily="18" charset="0"/>
                          </a:rPr>
                        </m:ctrlPr>
                      </m:funcPr>
                      <m:fName>
                        <m:r>
                          <m:rPr>
                            <m:sty m:val="p"/>
                          </m:rPr>
                          <a:rPr lang="en-US" sz="1800" b="0" i="0" dirty="0" smtClean="0">
                            <a:latin typeface="Cambria Math" panose="02040503050406030204" pitchFamily="18" charset="0"/>
                          </a:rPr>
                          <m:t>cosh</m:t>
                        </m:r>
                      </m:fName>
                      <m:e>
                        <m:r>
                          <a:rPr lang="en-US" sz="1800" b="0" i="1" dirty="0" smtClean="0">
                            <a:latin typeface="Cambria Math" panose="02040503050406030204" pitchFamily="18" charset="0"/>
                          </a:rPr>
                          <m:t>2</m:t>
                        </m:r>
                        <m:r>
                          <a:rPr lang="en-US" sz="1800" b="0" i="1" dirty="0" smtClean="0">
                            <a:latin typeface="Cambria Math" panose="02040503050406030204" pitchFamily="18" charset="0"/>
                          </a:rPr>
                          <m:t>𝑟</m:t>
                        </m:r>
                      </m:e>
                    </m:func>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a:latin typeface="Cambria Math" panose="02040503050406030204" pitchFamily="18" charset="0"/>
                              </a:rPr>
                              <m:t>(</m:t>
                            </m:r>
                            <m:r>
                              <m:rPr>
                                <m:sty m:val="p"/>
                              </m:rPr>
                              <a:rPr lang="en-US" dirty="0">
                                <a:latin typeface="Cambria Math" panose="02040503050406030204" pitchFamily="18" charset="0"/>
                              </a:rPr>
                              <m:t>sinh</m:t>
                            </m:r>
                          </m:fName>
                          <m:e>
                            <m:r>
                              <a:rPr lang="en-US" i="1" dirty="0">
                                <a:latin typeface="Cambria Math" panose="02040503050406030204" pitchFamily="18" charset="0"/>
                              </a:rPr>
                              <m:t>𝑟</m:t>
                            </m:r>
                            <m:r>
                              <a:rPr lang="en-US" i="1" dirty="0">
                                <a:latin typeface="Cambria Math" panose="02040503050406030204" pitchFamily="18" charset="0"/>
                              </a:rPr>
                              <m:t>)</m:t>
                            </m:r>
                          </m:e>
                        </m:func>
                      </m:e>
                      <m:sup>
                        <m:r>
                          <a:rPr lang="en-US" i="1" dirty="0">
                            <a:latin typeface="Cambria Math" panose="02040503050406030204" pitchFamily="18" charset="0"/>
                          </a:rPr>
                          <m:t>2</m:t>
                        </m:r>
                      </m:sup>
                    </m:s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cosh</m:t>
                        </m:r>
                      </m:fName>
                      <m:e>
                        <m:r>
                          <a:rPr lang="en-US" i="1" dirty="0">
                            <a:latin typeface="Cambria Math" panose="02040503050406030204" pitchFamily="18" charset="0"/>
                          </a:rPr>
                          <m:t>2</m:t>
                        </m:r>
                        <m:r>
                          <a:rPr lang="en-US" i="1" dirty="0">
                            <a:latin typeface="Cambria Math" panose="02040503050406030204" pitchFamily="18" charset="0"/>
                          </a:rPr>
                          <m:t>𝑟</m:t>
                        </m:r>
                      </m:e>
                    </m:func>
                    <m:r>
                      <a:rPr lang="en-US" b="0" i="1" dirty="0" smtClean="0">
                        <a:latin typeface="Cambria Math" panose="02040503050406030204" pitchFamily="18" charset="0"/>
                      </a:rPr>
                      <m:t>=1+2</m:t>
                    </m:r>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a:latin typeface="Cambria Math" panose="02040503050406030204" pitchFamily="18" charset="0"/>
                              </a:rPr>
                              <m:t>(</m:t>
                            </m:r>
                            <m:r>
                              <m:rPr>
                                <m:sty m:val="p"/>
                              </m:rPr>
                              <a:rPr lang="en-US" dirty="0">
                                <a:latin typeface="Cambria Math" panose="02040503050406030204" pitchFamily="18" charset="0"/>
                              </a:rPr>
                              <m:t>sinh</m:t>
                            </m:r>
                          </m:fName>
                          <m:e>
                            <m:r>
                              <a:rPr lang="en-US" i="1" dirty="0">
                                <a:latin typeface="Cambria Math" panose="02040503050406030204" pitchFamily="18" charset="0"/>
                              </a:rPr>
                              <m:t>𝑟</m:t>
                            </m:r>
                            <m:r>
                              <a:rPr lang="en-US" i="1" dirty="0">
                                <a:latin typeface="Cambria Math" panose="02040503050406030204" pitchFamily="18" charset="0"/>
                              </a:rPr>
                              <m:t>)</m:t>
                            </m:r>
                          </m:e>
                        </m:func>
                      </m:e>
                      <m:sup>
                        <m:r>
                          <a:rPr lang="en-US" i="1" dirty="0">
                            <a:latin typeface="Cambria Math" panose="02040503050406030204" pitchFamily="18" charset="0"/>
                          </a:rPr>
                          <m:t>2</m:t>
                        </m:r>
                      </m:sup>
                    </m:sSup>
                    <m:r>
                      <a:rPr lang="en-US" b="0" i="1" dirty="0" smtClean="0">
                        <a:latin typeface="Cambria Math" panose="02040503050406030204" pitchFamily="18" charset="0"/>
                      </a:rPr>
                      <m:t>=1+2</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≈2⟨</m:t>
                    </m:r>
                    <m:r>
                      <a:rPr lang="en-US" b="0" i="1" dirty="0" smtClean="0">
                        <a:latin typeface="Cambria Math" panose="02040503050406030204" pitchFamily="18" charset="0"/>
                      </a:rPr>
                      <m:t>𝑛</m:t>
                    </m:r>
                    <m:r>
                      <a:rPr lang="en-US" b="0" i="1" dirty="0" smtClean="0">
                        <a:latin typeface="Cambria Math" panose="02040503050406030204" pitchFamily="18" charset="0"/>
                      </a:rPr>
                      <m:t>⟩.</m:t>
                    </m:r>
                  </m:oMath>
                </a14:m>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r>
                  <a:rPr lang="en-SE" dirty="0">
                    <a:latin typeface="Times" pitchFamily="2" charset="0"/>
                  </a:rPr>
                  <a:t>For sub-Poissonian states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𝑄</m:t>
                    </m:r>
                    <m:r>
                      <a:rPr lang="en-US" b="0" i="1" smtClean="0">
                        <a:latin typeface="Cambria Math" panose="02040503050406030204" pitchFamily="18" charset="0"/>
                      </a:rPr>
                      <m:t>&lt;0</m:t>
                    </m:r>
                  </m:oMath>
                </a14:m>
                <a:r>
                  <a:rPr lang="en-SE" dirty="0">
                    <a:latin typeface="Times" pitchFamily="2" charset="0"/>
                  </a:rPr>
                  <a:t>,  and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=−1</m:t>
                    </m:r>
                  </m:oMath>
                </a14:m>
                <a:r>
                  <a:rPr lang="en-SE" dirty="0">
                    <a:latin typeface="Times" pitchFamily="2" charset="0"/>
                  </a:rPr>
                  <a:t> for Fock (number) states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a14:m>
                <a:r>
                  <a:rPr lang="en-SE" dirty="0">
                    <a:latin typeface="Times" pitchFamily="2" charset="0"/>
                  </a:rPr>
                  <a:t>.</a:t>
                </a:r>
              </a:p>
              <a:p>
                <a:pPr marL="342900" indent="-342900" algn="just">
                  <a:buFont typeface="Wingdings" pitchFamily="2" charset="2"/>
                  <a:buChar char="v"/>
                </a:pPr>
                <a:endParaRPr lang="en-SE" dirty="0">
                  <a:latin typeface="Times" pitchFamily="2" charset="0"/>
                </a:endParaRPr>
              </a:p>
              <a:p>
                <a:pPr algn="just"/>
                <a:r>
                  <a:rPr lang="en-US" b="0" dirty="0"/>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sSub>
                      <m:sSubPr>
                        <m:ctrlPr>
                          <a:rPr lang="en-US" i="1">
                            <a:latin typeface="Cambria Math" panose="02040503050406030204" pitchFamily="18" charset="0"/>
                          </a:rPr>
                        </m:ctrlPr>
                      </m:sSubPr>
                      <m:e>
                        <m:r>
                          <a:rPr lang="en-US" b="0"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r>
                          <a:rPr lang="en-US" b="0" i="1" smtClean="0">
                            <a:latin typeface="Cambria Math" panose="02040503050406030204" pitchFamily="18" charset="0"/>
                          </a:rPr>
                          <m:t>= </m:t>
                        </m:r>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r>
                      <a:rPr lang="en-US" i="1">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sSup>
                      <m:sSupPr>
                        <m:ctrlPr>
                          <a:rPr lang="en-US" i="1" dirty="0">
                            <a:latin typeface="Cambria Math" panose="02040503050406030204" pitchFamily="18" charset="0"/>
                          </a:rPr>
                        </m:ctrlPr>
                      </m:sSup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𝛾</m:t>
                                </m:r>
                              </m:e>
                              <m:sub>
                                <m:r>
                                  <a:rPr lang="en-US" i="1" dirty="0">
                                    <a:latin typeface="Cambria Math" panose="02040503050406030204" pitchFamily="18" charset="0"/>
                                  </a:rPr>
                                  <m:t>0</m:t>
                                </m:r>
                              </m:sub>
                            </m:sSub>
                            <m:r>
                              <m:rPr>
                                <m:sty m:val="p"/>
                              </m:rPr>
                              <a:rPr lang="en-US" dirty="0">
                                <a:latin typeface="Cambria Math" panose="02040503050406030204" pitchFamily="18" charset="0"/>
                              </a:rPr>
                              <m:t>Δ</m:t>
                            </m:r>
                            <m:r>
                              <a:rPr lang="en-US" i="1" dirty="0">
                                <a:latin typeface="Cambria Math" panose="02040503050406030204" pitchFamily="18" charset="0"/>
                              </a:rPr>
                              <m:t>𝑡</m:t>
                            </m:r>
                          </m:e>
                        </m:d>
                      </m:e>
                      <m:sup>
                        <m:r>
                          <a:rPr lang="en-US" i="1" dirty="0">
                            <a:latin typeface="Cambria Math" panose="02040503050406030204" pitchFamily="18" charset="0"/>
                          </a:rPr>
                          <m:t>2</m:t>
                        </m:r>
                      </m:sup>
                    </m:sSup>
                    <m:r>
                      <a:rPr lang="en-US" b="0" i="1" dirty="0" smtClean="0">
                        <a:latin typeface="Cambria Math" panose="02040503050406030204" pitchFamily="18" charset="0"/>
                      </a:rPr>
                      <m:t>𝑄</m:t>
                    </m:r>
                    <m:d>
                      <m:dPr>
                        <m:begChr m:val="⟨"/>
                        <m:endChr m:val="⟩"/>
                        <m:ctrlPr>
                          <a:rPr lang="en-US" b="0" i="1" dirty="0" smtClean="0">
                            <a:latin typeface="Cambria Math" panose="02040503050406030204" pitchFamily="18" charset="0"/>
                          </a:rPr>
                        </m:ctrlPr>
                      </m:dPr>
                      <m:e>
                        <m:r>
                          <a:rPr lang="en-US" i="1">
                            <a:latin typeface="Cambria Math" panose="02040503050406030204" pitchFamily="18" charset="0"/>
                          </a:rPr>
                          <m:t>𝑛</m:t>
                        </m:r>
                      </m:e>
                    </m:d>
                    <m:r>
                      <a:rPr lang="en-US" b="0" i="1" dirty="0" smtClean="0">
                        <a:latin typeface="Cambria Math" panose="02040503050406030204" pitchFamily="18" charset="0"/>
                      </a:rPr>
                      <m:t>&lt;</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𝑛</m:t>
                        </m:r>
                      </m:e>
                    </m:acc>
                    <m:r>
                      <a:rPr lang="en-US" b="0" i="1" dirty="0" smtClean="0">
                        <a:latin typeface="Cambria Math" panose="02040503050406030204" pitchFamily="18" charset="0"/>
                      </a:rPr>
                      <m:t>         </m:t>
                    </m:r>
                  </m:oMath>
                </a14:m>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858628A8-BE52-C1A8-3CB3-CC122D6FDB8F}"/>
                  </a:ext>
                </a:extLst>
              </p:cNvPr>
              <p:cNvSpPr txBox="1">
                <a:spLocks noRot="1" noChangeAspect="1" noMove="1" noResize="1" noEditPoints="1" noAdjustHandles="1" noChangeArrowheads="1" noChangeShapeType="1" noTextEdit="1"/>
              </p:cNvSpPr>
              <p:nvPr/>
            </p:nvSpPr>
            <p:spPr>
              <a:xfrm>
                <a:off x="1036319" y="1214735"/>
                <a:ext cx="10034015" cy="5258299"/>
              </a:xfrm>
              <a:prstGeom prst="rect">
                <a:avLst/>
              </a:prstGeom>
              <a:blipFill>
                <a:blip r:embed="rId4"/>
                <a:stretch>
                  <a:fillRect l="-379" t="-241" b="-241"/>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3D96C05-8A0D-EDE6-584F-80C0A79099B8}"/>
                  </a:ext>
                </a:extLst>
              </p:cNvPr>
              <p:cNvSpPr txBox="1"/>
              <p:nvPr/>
            </p:nvSpPr>
            <p:spPr>
              <a:xfrm>
                <a:off x="1295563" y="2982504"/>
                <a:ext cx="9241535" cy="670696"/>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up>
                    </m:sSup>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𝑡h</m:t>
                        </m:r>
                      </m:sub>
                    </m:sSub>
                  </m:oMath>
                </a14:m>
                <a:r>
                  <a:rPr lang="en-SE"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r>
                          <a:rPr lang="en-US" b="0" i="1" smtClean="0">
                            <a:latin typeface="Cambria Math" panose="02040503050406030204" pitchFamily="18" charset="0"/>
                          </a:rPr>
                          <m:t>= </m:t>
                        </m:r>
                        <m:r>
                          <a:rPr lang="en-US" i="1">
                            <a:latin typeface="Cambria Math" panose="02040503050406030204" pitchFamily="18" charset="0"/>
                          </a:rPr>
                          <m:t>𝛾</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Δ</m:t>
                        </m:r>
                        <m:r>
                          <a:rPr lang="en-US" i="1">
                            <a:latin typeface="Cambria Math" panose="02040503050406030204" pitchFamily="18" charset="0"/>
                          </a:rPr>
                          <m:t>𝑡</m:t>
                        </m:r>
                        <m:r>
                          <a:rPr lang="en-US" i="1">
                            <a:latin typeface="Cambria Math" panose="02040503050406030204" pitchFamily="18" charset="0"/>
                          </a:rPr>
                          <m:t> </m:t>
                        </m:r>
                        <m:r>
                          <a:rPr lang="en-US" i="1">
                            <a:latin typeface="Cambria Math" panose="02040503050406030204" pitchFamily="18" charset="0"/>
                          </a:rPr>
                          <m:t>𝑛</m:t>
                        </m:r>
                      </m:e>
                      <m:sub>
                        <m:r>
                          <a:rPr lang="en-US" i="1">
                            <a:latin typeface="Cambria Math" panose="02040503050406030204" pitchFamily="18" charset="0"/>
                          </a:rPr>
                          <m:t>𝑡h</m:t>
                        </m:r>
                      </m:sub>
                    </m:sSub>
                    <m:r>
                      <a:rPr lang="en-US" i="1">
                        <a:latin typeface="Cambria Math" panose="02040503050406030204" pitchFamily="18" charset="0"/>
                      </a:rPr>
                      <m:t>+</m:t>
                    </m:r>
                    <m:sSup>
                      <m:sSupPr>
                        <m:ctrlPr>
                          <a:rPr lang="en-US" i="1" dirty="0">
                            <a:latin typeface="Cambria Math" panose="02040503050406030204" pitchFamily="18" charset="0"/>
                          </a:rPr>
                        </m:ctrlPr>
                      </m:sSup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𝛾</m:t>
                                </m:r>
                              </m:e>
                              <m:sub>
                                <m:r>
                                  <a:rPr lang="en-US" i="1" dirty="0">
                                    <a:latin typeface="Cambria Math" panose="02040503050406030204" pitchFamily="18" charset="0"/>
                                  </a:rPr>
                                  <m:t>0</m:t>
                                </m:r>
                              </m:sub>
                            </m:sSub>
                            <m:r>
                              <m:rPr>
                                <m:sty m:val="p"/>
                              </m:rPr>
                              <a:rPr lang="en-US" dirty="0">
                                <a:latin typeface="Cambria Math" panose="02040503050406030204" pitchFamily="18" charset="0"/>
                              </a:rPr>
                              <m:t>Δ</m:t>
                            </m:r>
                            <m:r>
                              <a:rPr lang="en-US" i="1" dirty="0">
                                <a:latin typeface="Cambria Math" panose="02040503050406030204" pitchFamily="18" charset="0"/>
                              </a:rPr>
                              <m:t>𝑡</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Sub>
                  </m:oMath>
                </a14:m>
                <a:r>
                  <a:rPr lang="en-SE" dirty="0"/>
                  <a:t> </a:t>
                </a:r>
              </a:p>
            </p:txBody>
          </p:sp>
        </mc:Choice>
        <mc:Fallback xmlns="">
          <p:sp>
            <p:nvSpPr>
              <p:cNvPr id="12" name="TextBox 11">
                <a:extLst>
                  <a:ext uri="{FF2B5EF4-FFF2-40B4-BE49-F238E27FC236}">
                    <a16:creationId xmlns:a16="http://schemas.microsoft.com/office/drawing/2014/main" id="{9865E667-30FC-E76E-0A16-DD8A250FA07A}"/>
                  </a:ext>
                </a:extLst>
              </p:cNvPr>
              <p:cNvSpPr txBox="1">
                <a:spLocks noRot="1" noChangeAspect="1" noMove="1" noResize="1" noEditPoints="1" noAdjustHandles="1" noChangeArrowheads="1" noChangeShapeType="1" noTextEdit="1"/>
              </p:cNvSpPr>
              <p:nvPr/>
            </p:nvSpPr>
            <p:spPr>
              <a:xfrm>
                <a:off x="1295563" y="2982504"/>
                <a:ext cx="9241535" cy="670696"/>
              </a:xfrm>
              <a:prstGeom prst="rect">
                <a:avLst/>
              </a:prstGeom>
              <a:blipFill>
                <a:blip r:embed="rId5"/>
                <a:stretch>
                  <a:fillRect/>
                </a:stretch>
              </a:blipFill>
            </p:spPr>
            <p:txBody>
              <a:bodyPr/>
              <a:lstStyle/>
              <a:p>
                <a:r>
                  <a:rPr lang="en-SE">
                    <a:noFill/>
                  </a:rPr>
                  <a:t> </a:t>
                </a:r>
              </a:p>
            </p:txBody>
          </p:sp>
        </mc:Fallback>
      </mc:AlternateContent>
      <p:sp>
        <p:nvSpPr>
          <p:cNvPr id="5" name="TextBox 4">
            <a:extLst>
              <a:ext uri="{FF2B5EF4-FFF2-40B4-BE49-F238E27FC236}">
                <a16:creationId xmlns:a16="http://schemas.microsoft.com/office/drawing/2014/main" id="{D624E044-A229-CF0B-0113-A4D5F7395CF3}"/>
              </a:ext>
            </a:extLst>
          </p:cNvPr>
          <p:cNvSpPr txBox="1"/>
          <p:nvPr/>
        </p:nvSpPr>
        <p:spPr>
          <a:xfrm>
            <a:off x="280417" y="6543197"/>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7" name="Slide Number Placeholder 1">
            <a:extLst>
              <a:ext uri="{FF2B5EF4-FFF2-40B4-BE49-F238E27FC236}">
                <a16:creationId xmlns:a16="http://schemas.microsoft.com/office/drawing/2014/main" id="{F62EFBC4-ACDF-4FB0-6A6E-23675A90766C}"/>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43</a:t>
            </a:fld>
            <a:endParaRPr lang="en-US"/>
          </a:p>
        </p:txBody>
      </p:sp>
    </p:spTree>
    <p:extLst>
      <p:ext uri="{BB962C8B-B14F-4D97-AF65-F5344CB8AC3E}">
        <p14:creationId xmlns:p14="http://schemas.microsoft.com/office/powerpoint/2010/main" val="2973084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305E-70FF-6EA5-7B31-403E0AF7A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D62A6-0D88-C4B0-F671-3E2AB3033DF9}"/>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simple ratio test for </a:t>
            </a:r>
            <a:r>
              <a:rPr lang="en-US" sz="3200" dirty="0" err="1">
                <a:latin typeface="Times New Roman" panose="02020603050405020304" pitchFamily="18" charset="0"/>
                <a:cs typeface="Times New Roman" panose="02020603050405020304" pitchFamily="18" charset="0"/>
              </a:rPr>
              <a:t>acoherence</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21ACFDF-8326-260B-1709-84A7AA69BB94}"/>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0618E946-7963-51F2-2F6F-68004CA4B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9BADF2-6243-F383-36D2-F74D4094E08A}"/>
                  </a:ext>
                </a:extLst>
              </p:cNvPr>
              <p:cNvSpPr txBox="1"/>
              <p:nvPr/>
            </p:nvSpPr>
            <p:spPr>
              <a:xfrm>
                <a:off x="1295562" y="1272278"/>
                <a:ext cx="9786965" cy="1657313"/>
              </a:xfrm>
              <a:prstGeom prst="rect">
                <a:avLst/>
              </a:prstGeom>
              <a:noFill/>
            </p:spPr>
            <p:txBody>
              <a:bodyPr wrap="square">
                <a:spAutoFit/>
              </a:bodyPr>
              <a:lstStyle/>
              <a:p>
                <a:pPr marL="342900" indent="-342900" algn="just">
                  <a:buFont typeface="Wingdings" pitchFamily="2" charset="2"/>
                  <a:buChar char="v"/>
                </a:pPr>
                <a:r>
                  <a:rPr lang="en-US" sz="1800" dirty="0">
                    <a:latin typeface="Times" pitchFamily="2" charset="0"/>
                  </a:rPr>
                  <a:t>Coherent states have </a:t>
                </a:r>
                <a:r>
                  <a:rPr lang="en-US" sz="1800" dirty="0" err="1">
                    <a:latin typeface="Times" pitchFamily="2" charset="0"/>
                  </a:rPr>
                  <a:t>Poissonian</a:t>
                </a:r>
                <a:r>
                  <a:rPr lang="en-US" sz="1800" dirty="0">
                    <a:latin typeface="Times" pitchFamily="2" charset="0"/>
                  </a:rPr>
                  <a:t> statistics, evident from their representation in the number basis, which yields </a:t>
                </a:r>
                <a:r>
                  <a:rPr lang="en-US" sz="1800" dirty="0" err="1">
                    <a:latin typeface="Times" pitchFamily="2" charset="0"/>
                  </a:rPr>
                  <a:t>Poissonian</a:t>
                </a:r>
                <a:r>
                  <a:rPr lang="en-US" sz="1800" dirty="0">
                    <a:latin typeface="Times" pitchFamily="2" charset="0"/>
                  </a:rPr>
                  <a:t> probabilities that obey rigid relations between </a:t>
                </a:r>
                <a14:m>
                  <m:oMath xmlns:m="http://schemas.openxmlformats.org/officeDocument/2006/math">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0</m:t>
                        </m:r>
                      </m:e>
                    </m:d>
                    <m:r>
                      <a:rPr lang="en-US" sz="1800" b="0" i="1" smtClean="0">
                        <a:latin typeface="Cambria Math" panose="02040503050406030204" pitchFamily="18" charset="0"/>
                      </a:rPr>
                      <m:t>, </m:t>
                    </m:r>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 </m:t>
                    </m:r>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e>
                    </m:d>
                    <m:r>
                      <a:rPr lang="en-US" sz="1800" b="0" i="1" smtClean="0">
                        <a:latin typeface="Cambria Math" panose="02040503050406030204" pitchFamily="18" charset="0"/>
                      </a:rPr>
                      <m:t>…</m:t>
                    </m:r>
                  </m:oMath>
                </a14:m>
                <a:endParaRPr lang="en-US" sz="1800" dirty="0">
                  <a:latin typeface="Times" pitchFamily="2" charset="0"/>
                </a:endParaRPr>
              </a:p>
              <a:p>
                <a:pPr marL="342900" indent="-342900" algn="just">
                  <a:buFont typeface="Wingdings" pitchFamily="2" charset="2"/>
                  <a:buChar char="v"/>
                </a:pPr>
                <a:endParaRPr lang="en-US" dirty="0">
                  <a:latin typeface="Times" pitchFamily="2" charset="0"/>
                </a:endParaRPr>
              </a:p>
              <a:p>
                <a:pPr algn="just"/>
                <a14:m>
                  <m:oMathPara xmlns:m="http://schemas.openxmlformats.org/officeDocument/2006/math">
                    <m:oMathParaPr>
                      <m:jc m:val="centerGroup"/>
                    </m:oMathParaPr>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𝛽</m:t>
                          </m: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𝛽</m:t>
                                      </m:r>
                                    </m:e>
                                  </m:d>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den>
                          </m:f>
                        </m:sup>
                      </m:sSup>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𝑛</m:t>
                          </m:r>
                        </m:sub>
                        <m:sup/>
                        <m:e>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𝛽</m:t>
                                  </m:r>
                                </m:e>
                                <m:sup>
                                  <m:r>
                                    <a:rPr lang="en-US" sz="1800" b="0" i="1" smtClean="0">
                                      <a:latin typeface="Cambria Math" panose="02040503050406030204" pitchFamily="18" charset="0"/>
                                    </a:rPr>
                                    <m:t>𝑛</m:t>
                                  </m:r>
                                </m:sup>
                              </m:s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𝑛</m:t>
                                  </m:r>
                                  <m:r>
                                    <a:rPr lang="en-US" i="1">
                                      <a:latin typeface="Cambria Math" panose="02040503050406030204" pitchFamily="18" charset="0"/>
                                    </a:rPr>
                                    <m:t>!</m:t>
                                  </m:r>
                                </m:e>
                              </m:rad>
                            </m:den>
                          </m:f>
                        </m:e>
                      </m:nary>
                      <m:r>
                        <a:rPr lang="en-US" sz="1800" b="0" i="1" smtClean="0">
                          <a:latin typeface="Cambria Math" panose="02040503050406030204" pitchFamily="18" charset="0"/>
                        </a:rPr>
                        <m:t> </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e>
                      </m:d>
                      <m:r>
                        <a:rPr lang="en-US" sz="1800" b="0" i="1" smtClean="0">
                          <a:latin typeface="Cambria Math" panose="02040503050406030204" pitchFamily="18" charset="0"/>
                        </a:rPr>
                        <m:t> ,            </m:t>
                      </m:r>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e>
                      </m:d>
                      <m:r>
                        <a:rPr lang="en-US" sz="1800"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𝛽</m:t>
                                      </m:r>
                                    </m:e>
                                  </m:d>
                                </m:e>
                                <m:sup>
                                  <m:r>
                                    <a:rPr lang="en-US" b="0" i="1" smtClean="0">
                                      <a:latin typeface="Cambria Math" panose="02040503050406030204" pitchFamily="18" charset="0"/>
                                    </a:rPr>
                                    <m:t>2</m:t>
                                  </m:r>
                                </m:sup>
                              </m:sSup>
                            </m:sup>
                          </m:sSup>
                          <m:sSup>
                            <m:sSupPr>
                              <m:ctrlPr>
                                <a:rPr lang="en-US" i="1">
                                  <a:latin typeface="Cambria Math" panose="02040503050406030204" pitchFamily="18" charset="0"/>
                                </a:rPr>
                              </m:ctrlPr>
                            </m:sSupPr>
                            <m:e>
                              <m:r>
                                <a:rPr lang="en-US" b="0" i="1" smtClean="0">
                                  <a:latin typeface="Cambria Math" panose="02040503050406030204" pitchFamily="18" charset="0"/>
                                </a:rPr>
                                <m:t>|</m:t>
                              </m:r>
                              <m:r>
                                <a:rPr lang="en-US" i="1">
                                  <a:latin typeface="Cambria Math" panose="02040503050406030204" pitchFamily="18" charset="0"/>
                                </a:rPr>
                                <m:t>𝛽</m:t>
                              </m:r>
                              <m:r>
                                <a:rPr lang="en-US" b="0" i="1" smtClean="0">
                                  <a:latin typeface="Cambria Math" panose="02040503050406030204" pitchFamily="18" charset="0"/>
                                </a:rPr>
                                <m:t>|</m:t>
                              </m:r>
                            </m:e>
                            <m:sup>
                              <m:r>
                                <a:rPr lang="en-US" b="0" i="1" smtClean="0">
                                  <a:latin typeface="Cambria Math" panose="02040503050406030204" pitchFamily="18" charset="0"/>
                                </a:rPr>
                                <m:t>2</m:t>
                              </m:r>
                              <m:r>
                                <a:rPr lang="en-US" i="1">
                                  <a:latin typeface="Cambria Math" panose="02040503050406030204" pitchFamily="18" charset="0"/>
                                </a:rPr>
                                <m:t>𝑛</m:t>
                              </m:r>
                            </m:sup>
                          </m:sSup>
                        </m:num>
                        <m:den>
                          <m:r>
                            <a:rPr lang="en-US" b="0" i="1" smtClean="0">
                              <a:latin typeface="Cambria Math" panose="02040503050406030204" pitchFamily="18" charset="0"/>
                            </a:rPr>
                            <m:t>𝑛</m:t>
                          </m:r>
                          <m:r>
                            <a:rPr lang="en-US" b="0" i="1" smtClean="0">
                              <a:latin typeface="Cambria Math" panose="02040503050406030204" pitchFamily="18" charset="0"/>
                            </a:rPr>
                            <m:t>!</m:t>
                          </m:r>
                        </m:den>
                      </m:f>
                      <m:r>
                        <a:rPr lang="en-US" b="0" i="1" smtClean="0">
                          <a:latin typeface="Cambria Math" panose="02040503050406030204" pitchFamily="18" charset="0"/>
                        </a:rPr>
                        <m:t>.</m:t>
                      </m:r>
                    </m:oMath>
                  </m:oMathPara>
                </a14:m>
                <a:endParaRPr lang="en-SE" sz="1800" dirty="0">
                  <a:latin typeface="Times" pitchFamily="2" charset="0"/>
                </a:endParaRPr>
              </a:p>
            </p:txBody>
          </p:sp>
        </mc:Choice>
        <mc:Fallback xmlns="">
          <p:sp>
            <p:nvSpPr>
              <p:cNvPr id="6" name="TextBox 5">
                <a:extLst>
                  <a:ext uri="{FF2B5EF4-FFF2-40B4-BE49-F238E27FC236}">
                    <a16:creationId xmlns:a16="http://schemas.microsoft.com/office/drawing/2014/main" id="{359BADF2-6243-F383-36D2-F74D4094E08A}"/>
                  </a:ext>
                </a:extLst>
              </p:cNvPr>
              <p:cNvSpPr txBox="1">
                <a:spLocks noRot="1" noChangeAspect="1" noMove="1" noResize="1" noEditPoints="1" noAdjustHandles="1" noChangeArrowheads="1" noChangeShapeType="1" noTextEdit="1"/>
              </p:cNvSpPr>
              <p:nvPr/>
            </p:nvSpPr>
            <p:spPr>
              <a:xfrm>
                <a:off x="1295562" y="1272278"/>
                <a:ext cx="9786965" cy="1657313"/>
              </a:xfrm>
              <a:prstGeom prst="rect">
                <a:avLst/>
              </a:prstGeom>
              <a:blipFill>
                <a:blip r:embed="rId4"/>
                <a:stretch>
                  <a:fillRect l="-519" t="-3817" r="-519" b="-7938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6C2D79A-74D9-0010-C9B1-F78FA4D7F1C5}"/>
                  </a:ext>
                </a:extLst>
              </p:cNvPr>
              <p:cNvSpPr txBox="1"/>
              <p:nvPr/>
            </p:nvSpPr>
            <p:spPr>
              <a:xfrm>
                <a:off x="1295562" y="3528382"/>
                <a:ext cx="9994230" cy="2031325"/>
              </a:xfrm>
              <a:prstGeom prst="rect">
                <a:avLst/>
              </a:prstGeom>
              <a:noFill/>
            </p:spPr>
            <p:txBody>
              <a:bodyPr wrap="square">
                <a:spAutoFit/>
              </a:bodyPr>
              <a:lstStyle/>
              <a:p>
                <a:pPr marL="285750" indent="-285750">
                  <a:buFont typeface="Wingdings" pitchFamily="2" charset="2"/>
                  <a:buChar char="v"/>
                </a:pPr>
                <a:r>
                  <a:rPr lang="en-US" dirty="0">
                    <a:latin typeface="Times" pitchFamily="2" charset="0"/>
                  </a:rPr>
                  <a:t>For </a:t>
                </a:r>
                <a:r>
                  <a:rPr lang="en-US" dirty="0" err="1">
                    <a:latin typeface="Times" pitchFamily="2" charset="0"/>
                  </a:rPr>
                  <a:t>Poissonian</a:t>
                </a:r>
                <a:r>
                  <a:rPr lang="en-US" dirty="0">
                    <a:latin typeface="Times" pitchFamily="2" charset="0"/>
                  </a:rPr>
                  <a:t> statistics,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r>
                      <a:rPr lang="en-US" b="0" i="1" smtClean="0">
                        <a:latin typeface="Cambria Math" panose="02040503050406030204" pitchFamily="18" charset="0"/>
                      </a:rPr>
                      <m:t>𝑝</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sz="1800" dirty="0">
                    <a:latin typeface="Times" pitchFamily="2" charset="0"/>
                  </a:rPr>
                  <a:t>  This is also satisfied by the probability of observing the quantum jumps in a resonant detector if the field is in a coherent state,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r>
                      <a:rPr lang="en-US" i="1">
                        <a:latin typeface="Cambria Math" panose="02040503050406030204" pitchFamily="18" charset="0"/>
                      </a:rPr>
                      <m:t>)</m:t>
                    </m:r>
                  </m:oMath>
                </a14:m>
                <a:r>
                  <a:rPr lang="en-US" sz="1800" dirty="0">
                    <a:latin typeface="Times" pitchFamily="2" charset="0"/>
                  </a:rPr>
                  <a:t>, </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endParaRPr lang="en-US" dirty="0">
                  <a:latin typeface="Times" pitchFamily="2" charset="0"/>
                </a:endParaRPr>
              </a:p>
              <a:p>
                <a:pPr marL="285750" indent="-285750">
                  <a:buFont typeface="Wingdings" pitchFamily="2" charset="2"/>
                  <a:buChar char="v"/>
                </a:pPr>
                <a:r>
                  <a:rPr lang="en-US" dirty="0">
                    <a:latin typeface="Times" pitchFamily="2" charset="0"/>
                  </a:rPr>
                  <a:t>For coherent states,</a:t>
                </a:r>
                <a:endParaRPr lang="en-SE" dirty="0"/>
              </a:p>
            </p:txBody>
          </p:sp>
        </mc:Choice>
        <mc:Fallback xmlns="">
          <p:sp>
            <p:nvSpPr>
              <p:cNvPr id="8" name="TextBox 7">
                <a:extLst>
                  <a:ext uri="{FF2B5EF4-FFF2-40B4-BE49-F238E27FC236}">
                    <a16:creationId xmlns:a16="http://schemas.microsoft.com/office/drawing/2014/main" id="{D6C2D79A-74D9-0010-C9B1-F78FA4D7F1C5}"/>
                  </a:ext>
                </a:extLst>
              </p:cNvPr>
              <p:cNvSpPr txBox="1">
                <a:spLocks noRot="1" noChangeAspect="1" noMove="1" noResize="1" noEditPoints="1" noAdjustHandles="1" noChangeArrowheads="1" noChangeShapeType="1" noTextEdit="1"/>
              </p:cNvSpPr>
              <p:nvPr/>
            </p:nvSpPr>
            <p:spPr>
              <a:xfrm>
                <a:off x="1295562" y="3528382"/>
                <a:ext cx="9994230" cy="2031325"/>
              </a:xfrm>
              <a:prstGeom prst="rect">
                <a:avLst/>
              </a:prstGeom>
              <a:blipFill>
                <a:blip r:embed="rId5"/>
                <a:stretch>
                  <a:fillRect l="-508" t="-621" r="-254" b="-372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B923471-434F-AB24-B5D7-E3872F6A95E1}"/>
                  </a:ext>
                </a:extLst>
              </p:cNvPr>
              <p:cNvSpPr txBox="1"/>
              <p:nvPr/>
            </p:nvSpPr>
            <p:spPr>
              <a:xfrm>
                <a:off x="2584704" y="4430172"/>
                <a:ext cx="6096000" cy="686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r>
                                <m:rPr>
                                  <m:sty m:val="p"/>
                                </m:rPr>
                                <a:rPr lang="en-US" b="0" i="0" smtClean="0">
                                  <a:latin typeface="Cambria Math" panose="02040503050406030204" pitchFamily="18" charset="0"/>
                                </a:rPr>
                                <m:t>n</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num>
                        <m:den>
                          <m:r>
                            <a:rPr lang="en-US" b="0" i="1" smtClean="0">
                              <a:latin typeface="Cambria Math" panose="02040503050406030204" pitchFamily="18" charset="0"/>
                            </a:rPr>
                            <m:t>𝑛</m:t>
                          </m:r>
                          <m:r>
                            <a:rPr lang="en-US" b="0" i="1" smtClean="0">
                              <a:latin typeface="Cambria Math" panose="02040503050406030204" pitchFamily="18" charset="0"/>
                            </a:rPr>
                            <m:t>!</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𝛼</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r>
                            <m:rPr>
                              <m:sty m:val="p"/>
                            </m:rPr>
                            <a:rPr lang="en-US" b="0" i="0" smtClean="0">
                              <a:latin typeface="Cambria Math" panose="02040503050406030204" pitchFamily="18" charset="0"/>
                            </a:rPr>
                            <m:t>n</m:t>
                          </m:r>
                        </m:sup>
                      </m:sSup>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e</m:t>
                          </m:r>
                        </m:e>
                        <m:sup>
                          <m:r>
                            <a:rPr lang="en-US" b="0" i="0" smtClean="0">
                              <a:latin typeface="Cambria Math" panose="02040503050406030204" pitchFamily="18" charset="0"/>
                            </a:rPr>
                            <m:t>−</m:t>
                          </m:r>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sup>
                              </m:sSup>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sup>
                      </m:sSup>
                      <m:r>
                        <a:rPr lang="en-US" b="0" i="0" smtClean="0">
                          <a:latin typeface="Cambria Math" panose="02040503050406030204" pitchFamily="18" charset="0"/>
                        </a:rPr>
                        <m:t>.</m:t>
                      </m:r>
                    </m:oMath>
                  </m:oMathPara>
                </a14:m>
                <a:endParaRPr lang="en-SE" dirty="0"/>
              </a:p>
            </p:txBody>
          </p:sp>
        </mc:Choice>
        <mc:Fallback xmlns="">
          <p:sp>
            <p:nvSpPr>
              <p:cNvPr id="9" name="TextBox 8">
                <a:extLst>
                  <a:ext uri="{FF2B5EF4-FFF2-40B4-BE49-F238E27FC236}">
                    <a16:creationId xmlns:a16="http://schemas.microsoft.com/office/drawing/2014/main" id="{BDCE9F4E-2490-DE1B-4EE2-0B6E149B0779}"/>
                  </a:ext>
                </a:extLst>
              </p:cNvPr>
              <p:cNvSpPr txBox="1">
                <a:spLocks noRot="1" noChangeAspect="1" noMove="1" noResize="1" noEditPoints="1" noAdjustHandles="1" noChangeArrowheads="1" noChangeShapeType="1" noTextEdit="1"/>
              </p:cNvSpPr>
              <p:nvPr/>
            </p:nvSpPr>
            <p:spPr>
              <a:xfrm>
                <a:off x="2584704" y="4430172"/>
                <a:ext cx="6096000" cy="686663"/>
              </a:xfrm>
              <a:prstGeom prst="rect">
                <a:avLst/>
              </a:prstGeom>
              <a:blipFill>
                <a:blip r:embed="rId6"/>
                <a:stretch>
                  <a:fillRect b="-363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8C773D-C72B-F3C8-E53F-1A4875A00C7C}"/>
                  </a:ext>
                </a:extLst>
              </p:cNvPr>
              <p:cNvSpPr txBox="1"/>
              <p:nvPr/>
            </p:nvSpPr>
            <p:spPr>
              <a:xfrm>
                <a:off x="3048000" y="5479466"/>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oMath>
                  </m:oMathPara>
                </a14:m>
                <a:endParaRPr lang="en-SE" dirty="0"/>
              </a:p>
            </p:txBody>
          </p:sp>
        </mc:Choice>
        <mc:Fallback xmlns="">
          <p:sp>
            <p:nvSpPr>
              <p:cNvPr id="11" name="TextBox 10">
                <a:extLst>
                  <a:ext uri="{FF2B5EF4-FFF2-40B4-BE49-F238E27FC236}">
                    <a16:creationId xmlns:a16="http://schemas.microsoft.com/office/drawing/2014/main" id="{168C773D-C72B-F3C8-E53F-1A4875A00C7C}"/>
                  </a:ext>
                </a:extLst>
              </p:cNvPr>
              <p:cNvSpPr txBox="1">
                <a:spLocks noRot="1" noChangeAspect="1" noMove="1" noResize="1" noEditPoints="1" noAdjustHandles="1" noChangeArrowheads="1" noChangeShapeType="1" noTextEdit="1"/>
              </p:cNvSpPr>
              <p:nvPr/>
            </p:nvSpPr>
            <p:spPr>
              <a:xfrm>
                <a:off x="3048000" y="5479466"/>
                <a:ext cx="6096000" cy="679032"/>
              </a:xfrm>
              <a:prstGeom prst="rect">
                <a:avLst/>
              </a:prstGeom>
              <a:blipFill>
                <a:blip r:embed="rId7"/>
                <a:stretch>
                  <a:fillRect b="-1852"/>
                </a:stretch>
              </a:blipFill>
            </p:spPr>
            <p:txBody>
              <a:bodyPr/>
              <a:lstStyle/>
              <a:p>
                <a:r>
                  <a:rPr lang="en-SE">
                    <a:noFill/>
                  </a:rPr>
                  <a:t> </a:t>
                </a:r>
              </a:p>
            </p:txBody>
          </p:sp>
        </mc:Fallback>
      </mc:AlternateContent>
      <p:sp>
        <p:nvSpPr>
          <p:cNvPr id="12" name="TextBox 11">
            <a:extLst>
              <a:ext uri="{FF2B5EF4-FFF2-40B4-BE49-F238E27FC236}">
                <a16:creationId xmlns:a16="http://schemas.microsoft.com/office/drawing/2014/main" id="{0600AADA-B58A-0E90-C3A7-2287FF03B79A}"/>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5" name="Slide Number Placeholder 1">
            <a:extLst>
              <a:ext uri="{FF2B5EF4-FFF2-40B4-BE49-F238E27FC236}">
                <a16:creationId xmlns:a16="http://schemas.microsoft.com/office/drawing/2014/main" id="{49DCB992-B03E-1DB1-2013-486971C4DC2C}"/>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44</a:t>
            </a:fld>
            <a:endParaRPr lang="en-US"/>
          </a:p>
        </p:txBody>
      </p:sp>
    </p:spTree>
    <p:extLst>
      <p:ext uri="{BB962C8B-B14F-4D97-AF65-F5344CB8AC3E}">
        <p14:creationId xmlns:p14="http://schemas.microsoft.com/office/powerpoint/2010/main" val="218217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0738-96F5-8083-A581-2739F2012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13D2F-0BE2-95DB-5AE6-DC729270134E}"/>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simple ratio test for </a:t>
            </a:r>
            <a:r>
              <a:rPr lang="en-US" sz="3200" dirty="0" err="1">
                <a:latin typeface="Times New Roman" panose="02020603050405020304" pitchFamily="18" charset="0"/>
                <a:cs typeface="Times New Roman" panose="02020603050405020304" pitchFamily="18" charset="0"/>
              </a:rPr>
              <a:t>acoherence</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BF1C7E0-59B3-E53D-F520-13E98A9EBCCA}"/>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63ACC247-233D-6B48-CAF6-F33513B39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14D2C2-1705-AE42-774C-E0DA625E49D0}"/>
              </a:ext>
            </a:extLst>
          </p:cNvPr>
          <p:cNvSpPr txBox="1"/>
          <p:nvPr/>
        </p:nvSpPr>
        <p:spPr>
          <a:xfrm>
            <a:off x="1295563" y="1150942"/>
            <a:ext cx="9994230" cy="3693319"/>
          </a:xfrm>
          <a:prstGeom prst="rect">
            <a:avLst/>
          </a:prstGeom>
          <a:noFill/>
        </p:spPr>
        <p:txBody>
          <a:bodyPr wrap="square">
            <a:spAutoFit/>
          </a:bodyPr>
          <a:lstStyle/>
          <a:p>
            <a:pPr marL="285750" indent="-285750">
              <a:buFont typeface="Wingdings" pitchFamily="2" charset="2"/>
              <a:buChar char="v"/>
            </a:pPr>
            <a:r>
              <a:rPr lang="en-US" dirty="0">
                <a:latin typeface="Times" pitchFamily="2" charset="0"/>
              </a:rPr>
              <a:t>T</a:t>
            </a:r>
            <a:r>
              <a:rPr lang="en-US" sz="1800" dirty="0">
                <a:latin typeface="Times" pitchFamily="2" charset="0"/>
              </a:rPr>
              <a:t>he probability of observing the quantum jumps in a resonant detector, </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coherent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thermal states,</a:t>
            </a:r>
            <a:endParaRPr lang="en-SE" dirty="0"/>
          </a:p>
          <a:p>
            <a:pPr marL="285750" indent="-285750">
              <a:buFont typeface="Wingdings" pitchFamily="2" charset="2"/>
              <a:buChar char="v"/>
            </a:pPr>
            <a:endParaRPr lang="en-SE"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5B833E-C703-BEDF-F9A1-820782082E3C}"/>
                  </a:ext>
                </a:extLst>
              </p:cNvPr>
              <p:cNvSpPr txBox="1"/>
              <p:nvPr/>
            </p:nvSpPr>
            <p:spPr>
              <a:xfrm>
                <a:off x="2609089" y="1823272"/>
                <a:ext cx="6096000" cy="686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a:latin typeface="Cambria Math" panose="02040503050406030204" pitchFamily="18" charset="0"/>
                                </a:rPr>
                                <m:t>2</m:t>
                              </m:r>
                              <m:r>
                                <m:rPr>
                                  <m:sty m:val="p"/>
                                </m:rPr>
                                <a:rPr lang="en-US" b="0" i="0" smtClean="0">
                                  <a:latin typeface="Cambria Math" panose="02040503050406030204" pitchFamily="18" charset="0"/>
                                </a:rPr>
                                <m:t>n</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num>
                        <m:den>
                          <m:r>
                            <a:rPr lang="en-US" b="0" i="1" smtClean="0">
                              <a:latin typeface="Cambria Math" panose="02040503050406030204" pitchFamily="18" charset="0"/>
                            </a:rPr>
                            <m:t>𝑛</m:t>
                          </m:r>
                          <m:r>
                            <a:rPr lang="en-US" b="0" i="1" smtClean="0">
                              <a:latin typeface="Cambria Math" panose="02040503050406030204" pitchFamily="18" charset="0"/>
                            </a:rPr>
                            <m:t>!</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𝛼</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r>
                            <m:rPr>
                              <m:sty m:val="p"/>
                            </m:rPr>
                            <a:rPr lang="en-US" b="0" i="0" smtClean="0">
                              <a:latin typeface="Cambria Math" panose="02040503050406030204" pitchFamily="18" charset="0"/>
                            </a:rPr>
                            <m:t>n</m:t>
                          </m:r>
                        </m:sup>
                      </m:sSup>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e</m:t>
                          </m:r>
                        </m:e>
                        <m:sup>
                          <m:r>
                            <a:rPr lang="en-US" b="0" i="0" smtClean="0">
                              <a:latin typeface="Cambria Math" panose="02040503050406030204" pitchFamily="18" charset="0"/>
                            </a:rPr>
                            <m:t>−</m:t>
                          </m:r>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0" smtClean="0">
                                      <a:latin typeface="Cambria Math" panose="02040503050406030204" pitchFamily="18" charset="0"/>
                                    </a:rPr>
                                    <m:t>2</m:t>
                                  </m:r>
                                </m:sup>
                              </m:sSup>
                              <m:r>
                                <m:rPr>
                                  <m:sty m:val="p"/>
                                </m:rPr>
                                <a:rPr lang="en-US">
                                  <a:latin typeface="Cambria Math" panose="02040503050406030204" pitchFamily="18" charset="0"/>
                                </a:rPr>
                                <m:t>sin</m:t>
                              </m:r>
                            </m:e>
                            <m:sup>
                              <m:r>
                                <a:rPr lang="en-US">
                                  <a:latin typeface="Cambria Math" panose="02040503050406030204" pitchFamily="18" charset="0"/>
                                </a:rPr>
                                <m:t>2</m:t>
                              </m:r>
                            </m:sup>
                          </m:sSup>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rad>
                            </m:e>
                          </m:d>
                        </m:sup>
                      </m:sSup>
                      <m:r>
                        <a:rPr lang="en-US" b="0" i="0" smtClean="0">
                          <a:latin typeface="Cambria Math" panose="02040503050406030204" pitchFamily="18" charset="0"/>
                        </a:rPr>
                        <m:t>.</m:t>
                      </m:r>
                    </m:oMath>
                  </m:oMathPara>
                </a14:m>
                <a:endParaRPr lang="en-SE" dirty="0"/>
              </a:p>
            </p:txBody>
          </p:sp>
        </mc:Choice>
        <mc:Fallback xmlns="">
          <p:sp>
            <p:nvSpPr>
              <p:cNvPr id="9" name="TextBox 8">
                <a:extLst>
                  <a:ext uri="{FF2B5EF4-FFF2-40B4-BE49-F238E27FC236}">
                    <a16:creationId xmlns:a16="http://schemas.microsoft.com/office/drawing/2014/main" id="{835B833E-C703-BEDF-F9A1-820782082E3C}"/>
                  </a:ext>
                </a:extLst>
              </p:cNvPr>
              <p:cNvSpPr txBox="1">
                <a:spLocks noRot="1" noChangeAspect="1" noMove="1" noResize="1" noEditPoints="1" noAdjustHandles="1" noChangeArrowheads="1" noChangeShapeType="1" noTextEdit="1"/>
              </p:cNvSpPr>
              <p:nvPr/>
            </p:nvSpPr>
            <p:spPr>
              <a:xfrm>
                <a:off x="2609089" y="1823272"/>
                <a:ext cx="6096000" cy="686663"/>
              </a:xfrm>
              <a:prstGeom prst="rect">
                <a:avLst/>
              </a:prstGeom>
              <a:blipFill>
                <a:blip r:embed="rId4"/>
                <a:stretch>
                  <a:fillRect b="-363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B73AFE4-B1BB-3303-3420-8CAA9E78D855}"/>
                  </a:ext>
                </a:extLst>
              </p:cNvPr>
              <p:cNvSpPr txBox="1"/>
              <p:nvPr/>
            </p:nvSpPr>
            <p:spPr>
              <a:xfrm>
                <a:off x="2913889" y="3379025"/>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oMath>
                  </m:oMathPara>
                </a14:m>
                <a:endParaRPr lang="en-SE" dirty="0"/>
              </a:p>
            </p:txBody>
          </p:sp>
        </mc:Choice>
        <mc:Fallback xmlns="">
          <p:sp>
            <p:nvSpPr>
              <p:cNvPr id="11" name="TextBox 10">
                <a:extLst>
                  <a:ext uri="{FF2B5EF4-FFF2-40B4-BE49-F238E27FC236}">
                    <a16:creationId xmlns:a16="http://schemas.microsoft.com/office/drawing/2014/main" id="{7B73AFE4-B1BB-3303-3420-8CAA9E78D855}"/>
                  </a:ext>
                </a:extLst>
              </p:cNvPr>
              <p:cNvSpPr txBox="1">
                <a:spLocks noRot="1" noChangeAspect="1" noMove="1" noResize="1" noEditPoints="1" noAdjustHandles="1" noChangeArrowheads="1" noChangeShapeType="1" noTextEdit="1"/>
              </p:cNvSpPr>
              <p:nvPr/>
            </p:nvSpPr>
            <p:spPr>
              <a:xfrm>
                <a:off x="2913889" y="3379025"/>
                <a:ext cx="6096000" cy="679032"/>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326573-B27D-D7BC-48AD-AC9586905000}"/>
                  </a:ext>
                </a:extLst>
              </p:cNvPr>
              <p:cNvSpPr txBox="1"/>
              <p:nvPr/>
            </p:nvSpPr>
            <p:spPr>
              <a:xfrm>
                <a:off x="2913889" y="4802483"/>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=2.</m:t>
                      </m:r>
                    </m:oMath>
                  </m:oMathPara>
                </a14:m>
                <a:endParaRPr lang="en-SE" dirty="0"/>
              </a:p>
            </p:txBody>
          </p:sp>
        </mc:Choice>
        <mc:Fallback xmlns="">
          <p:sp>
            <p:nvSpPr>
              <p:cNvPr id="5" name="TextBox 4">
                <a:extLst>
                  <a:ext uri="{FF2B5EF4-FFF2-40B4-BE49-F238E27FC236}">
                    <a16:creationId xmlns:a16="http://schemas.microsoft.com/office/drawing/2014/main" id="{79326573-B27D-D7BC-48AD-AC9586905000}"/>
                  </a:ext>
                </a:extLst>
              </p:cNvPr>
              <p:cNvSpPr txBox="1">
                <a:spLocks noRot="1" noChangeAspect="1" noMove="1" noResize="1" noEditPoints="1" noAdjustHandles="1" noChangeArrowheads="1" noChangeShapeType="1" noTextEdit="1"/>
              </p:cNvSpPr>
              <p:nvPr/>
            </p:nvSpPr>
            <p:spPr>
              <a:xfrm>
                <a:off x="2913889" y="4802483"/>
                <a:ext cx="6096000" cy="679032"/>
              </a:xfrm>
              <a:prstGeom prst="rect">
                <a:avLst/>
              </a:prstGeom>
              <a:blipFill>
                <a:blip r:embed="rId6"/>
                <a:stretch>
                  <a:fillRect b="-1852"/>
                </a:stretch>
              </a:blipFill>
            </p:spPr>
            <p:txBody>
              <a:bodyPr/>
              <a:lstStyle/>
              <a:p>
                <a:r>
                  <a:rPr lang="en-SE">
                    <a:noFill/>
                  </a:rPr>
                  <a:t> </a:t>
                </a:r>
              </a:p>
            </p:txBody>
          </p:sp>
        </mc:Fallback>
      </mc:AlternateContent>
      <p:sp>
        <p:nvSpPr>
          <p:cNvPr id="7" name="TextBox 6">
            <a:extLst>
              <a:ext uri="{FF2B5EF4-FFF2-40B4-BE49-F238E27FC236}">
                <a16:creationId xmlns:a16="http://schemas.microsoft.com/office/drawing/2014/main" id="{BF4EA31E-0622-F5BB-7DF1-C293B058611E}"/>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6" name="Slide Number Placeholder 1">
            <a:extLst>
              <a:ext uri="{FF2B5EF4-FFF2-40B4-BE49-F238E27FC236}">
                <a16:creationId xmlns:a16="http://schemas.microsoft.com/office/drawing/2014/main" id="{B539F2A7-298E-D682-D3C1-4FA471635F56}"/>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45</a:t>
            </a:fld>
            <a:endParaRPr lang="en-US"/>
          </a:p>
        </p:txBody>
      </p:sp>
    </p:spTree>
    <p:extLst>
      <p:ext uri="{BB962C8B-B14F-4D97-AF65-F5344CB8AC3E}">
        <p14:creationId xmlns:p14="http://schemas.microsoft.com/office/powerpoint/2010/main" val="2726858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12733-35AA-0ED0-A0F3-32F6CD281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4586A-57E2-CB29-B962-2C587AA8F27A}"/>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simple ratio test for </a:t>
            </a:r>
            <a:r>
              <a:rPr lang="en-US" sz="3200" dirty="0" err="1">
                <a:latin typeface="Times New Roman" panose="02020603050405020304" pitchFamily="18" charset="0"/>
                <a:cs typeface="Times New Roman" panose="02020603050405020304" pitchFamily="18" charset="0"/>
              </a:rPr>
              <a:t>acoherence</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D76C785-91CC-931D-B681-F2B811D49F0F}"/>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DB83155B-E974-96E3-F02E-903370163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2AB4C7-3528-D1A8-7F91-57421B98A420}"/>
              </a:ext>
            </a:extLst>
          </p:cNvPr>
          <p:cNvSpPr txBox="1"/>
          <p:nvPr/>
        </p:nvSpPr>
        <p:spPr>
          <a:xfrm>
            <a:off x="1295563" y="326097"/>
            <a:ext cx="9994230" cy="5909310"/>
          </a:xfrm>
          <a:prstGeom prst="rect">
            <a:avLst/>
          </a:prstGeom>
          <a:noFill/>
        </p:spPr>
        <p:txBody>
          <a:bodyPr wrap="square">
            <a:spAutoFit/>
          </a:bodyPr>
          <a:lstStyle/>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endParaRPr lang="en-US" dirty="0">
              <a:latin typeface="Times" pitchFamily="2" charset="0"/>
            </a:endParaRPr>
          </a:p>
          <a:p>
            <a:pPr marL="285750" indent="-285750">
              <a:buFont typeface="Wingdings" pitchFamily="2" charset="2"/>
              <a:buChar char="v"/>
            </a:pPr>
            <a:r>
              <a:rPr lang="en-US" dirty="0">
                <a:latin typeface="Times" pitchFamily="2" charset="0"/>
              </a:rPr>
              <a:t>For coherent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thermal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highly squeezed vacuum states,</a:t>
            </a:r>
            <a:endParaRPr lang="en-SE" dirty="0"/>
          </a:p>
          <a:p>
            <a:pPr marL="285750" indent="-285750">
              <a:buFont typeface="Wingdings" pitchFamily="2" charset="2"/>
              <a:buChar char="v"/>
            </a:pPr>
            <a:endParaRPr lang="en-SE" dirty="0"/>
          </a:p>
          <a:p>
            <a:pPr marL="285750" indent="-285750">
              <a:buFont typeface="Wingdings" pitchFamily="2" charset="2"/>
              <a:buChar char="v"/>
            </a:pPr>
            <a:endParaRPr lang="en-SE" dirty="0"/>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SE"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13E866-6389-DF15-2760-F6636F70DB1C}"/>
                  </a:ext>
                </a:extLst>
              </p:cNvPr>
              <p:cNvSpPr txBox="1"/>
              <p:nvPr/>
            </p:nvSpPr>
            <p:spPr>
              <a:xfrm>
                <a:off x="3026828" y="1599026"/>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oMath>
                  </m:oMathPara>
                </a14:m>
                <a:endParaRPr lang="en-SE" dirty="0"/>
              </a:p>
            </p:txBody>
          </p:sp>
        </mc:Choice>
        <mc:Fallback xmlns="">
          <p:sp>
            <p:nvSpPr>
              <p:cNvPr id="11" name="TextBox 10">
                <a:extLst>
                  <a:ext uri="{FF2B5EF4-FFF2-40B4-BE49-F238E27FC236}">
                    <a16:creationId xmlns:a16="http://schemas.microsoft.com/office/drawing/2014/main" id="{E613E866-6389-DF15-2760-F6636F70DB1C}"/>
                  </a:ext>
                </a:extLst>
              </p:cNvPr>
              <p:cNvSpPr txBox="1">
                <a:spLocks noRot="1" noChangeAspect="1" noMove="1" noResize="1" noEditPoints="1" noAdjustHandles="1" noChangeArrowheads="1" noChangeShapeType="1" noTextEdit="1"/>
              </p:cNvSpPr>
              <p:nvPr/>
            </p:nvSpPr>
            <p:spPr>
              <a:xfrm>
                <a:off x="3026828" y="1599026"/>
                <a:ext cx="6096000" cy="679032"/>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2428C7-7C72-798B-70CE-FC22955F2D88}"/>
                  </a:ext>
                </a:extLst>
              </p:cNvPr>
              <p:cNvSpPr txBox="1"/>
              <p:nvPr/>
            </p:nvSpPr>
            <p:spPr>
              <a:xfrm>
                <a:off x="3049606" y="2973698"/>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=2.</m:t>
                      </m:r>
                    </m:oMath>
                  </m:oMathPara>
                </a14:m>
                <a:endParaRPr lang="en-SE" dirty="0"/>
              </a:p>
            </p:txBody>
          </p:sp>
        </mc:Choice>
        <mc:Fallback xmlns="">
          <p:sp>
            <p:nvSpPr>
              <p:cNvPr id="5" name="TextBox 4">
                <a:extLst>
                  <a:ext uri="{FF2B5EF4-FFF2-40B4-BE49-F238E27FC236}">
                    <a16:creationId xmlns:a16="http://schemas.microsoft.com/office/drawing/2014/main" id="{D52428C7-7C72-798B-70CE-FC22955F2D88}"/>
                  </a:ext>
                </a:extLst>
              </p:cNvPr>
              <p:cNvSpPr txBox="1">
                <a:spLocks noRot="1" noChangeAspect="1" noMove="1" noResize="1" noEditPoints="1" noAdjustHandles="1" noChangeArrowheads="1" noChangeShapeType="1" noTextEdit="1"/>
              </p:cNvSpPr>
              <p:nvPr/>
            </p:nvSpPr>
            <p:spPr>
              <a:xfrm>
                <a:off x="3049606" y="2973698"/>
                <a:ext cx="6096000" cy="679032"/>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1B2ADB-432A-36E7-3B32-D62919D12D75}"/>
                  </a:ext>
                </a:extLst>
              </p:cNvPr>
              <p:cNvSpPr txBox="1"/>
              <p:nvPr/>
            </p:nvSpPr>
            <p:spPr>
              <a:xfrm>
                <a:off x="3049606" y="4184799"/>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=3.</m:t>
                      </m:r>
                    </m:oMath>
                  </m:oMathPara>
                </a14:m>
                <a:endParaRPr lang="en-SE" dirty="0"/>
              </a:p>
            </p:txBody>
          </p:sp>
        </mc:Choice>
        <mc:Fallback xmlns="">
          <p:sp>
            <p:nvSpPr>
              <p:cNvPr id="6" name="TextBox 5">
                <a:extLst>
                  <a:ext uri="{FF2B5EF4-FFF2-40B4-BE49-F238E27FC236}">
                    <a16:creationId xmlns:a16="http://schemas.microsoft.com/office/drawing/2014/main" id="{181B2ADB-432A-36E7-3B32-D62919D12D75}"/>
                  </a:ext>
                </a:extLst>
              </p:cNvPr>
              <p:cNvSpPr txBox="1">
                <a:spLocks noRot="1" noChangeAspect="1" noMove="1" noResize="1" noEditPoints="1" noAdjustHandles="1" noChangeArrowheads="1" noChangeShapeType="1" noTextEdit="1"/>
              </p:cNvSpPr>
              <p:nvPr/>
            </p:nvSpPr>
            <p:spPr>
              <a:xfrm>
                <a:off x="3049606" y="4184799"/>
                <a:ext cx="6096000" cy="679032"/>
              </a:xfrm>
              <a:prstGeom prst="rect">
                <a:avLst/>
              </a:prstGeom>
              <a:blipFill>
                <a:blip r:embed="rId6"/>
                <a:stretch>
                  <a:fillRect/>
                </a:stretch>
              </a:blipFill>
            </p:spPr>
            <p:txBody>
              <a:bodyPr/>
              <a:lstStyle/>
              <a:p>
                <a:r>
                  <a:rPr lang="en-SE">
                    <a:noFill/>
                  </a:rPr>
                  <a:t> </a:t>
                </a:r>
              </a:p>
            </p:txBody>
          </p:sp>
        </mc:Fallback>
      </mc:AlternateContent>
      <p:sp>
        <p:nvSpPr>
          <p:cNvPr id="7" name="TextBox 6">
            <a:extLst>
              <a:ext uri="{FF2B5EF4-FFF2-40B4-BE49-F238E27FC236}">
                <a16:creationId xmlns:a16="http://schemas.microsoft.com/office/drawing/2014/main" id="{CD307A31-8A60-B50A-5569-9FE8F02F68C1}"/>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9" name="Slide Number Placeholder 1">
            <a:extLst>
              <a:ext uri="{FF2B5EF4-FFF2-40B4-BE49-F238E27FC236}">
                <a16:creationId xmlns:a16="http://schemas.microsoft.com/office/drawing/2014/main" id="{571FB89E-53F9-592E-BEBD-B0EF3BEC547F}"/>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46</a:t>
            </a:fld>
            <a:endParaRPr lang="en-US"/>
          </a:p>
        </p:txBody>
      </p:sp>
    </p:spTree>
    <p:extLst>
      <p:ext uri="{BB962C8B-B14F-4D97-AF65-F5344CB8AC3E}">
        <p14:creationId xmlns:p14="http://schemas.microsoft.com/office/powerpoint/2010/main" val="1747501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B19E-687E-E5F7-BFCC-E552F23CE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4D1A8-FAC7-959A-2A1B-EE8A393EE5E8}"/>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simple ratio test for </a:t>
            </a:r>
            <a:r>
              <a:rPr lang="en-US" sz="3200" dirty="0" err="1">
                <a:latin typeface="Times New Roman" panose="02020603050405020304" pitchFamily="18" charset="0"/>
                <a:cs typeface="Times New Roman" panose="02020603050405020304" pitchFamily="18" charset="0"/>
              </a:rPr>
              <a:t>acoherence</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C3838A1-76A8-1311-D813-52ABC2FDFF02}"/>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E235B75F-9239-5799-055B-0306F6679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1ADD2E-6F25-1E12-08DE-AF485EA84A0B}"/>
                  </a:ext>
                </a:extLst>
              </p:cNvPr>
              <p:cNvSpPr txBox="1"/>
              <p:nvPr/>
            </p:nvSpPr>
            <p:spPr>
              <a:xfrm>
                <a:off x="1295563" y="326097"/>
                <a:ext cx="9994230" cy="6463308"/>
              </a:xfrm>
              <a:prstGeom prst="rect">
                <a:avLst/>
              </a:prstGeom>
              <a:noFill/>
            </p:spPr>
            <p:txBody>
              <a:bodyPr wrap="square">
                <a:spAutoFit/>
              </a:bodyPr>
              <a:lstStyle/>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endParaRPr lang="en-US" dirty="0">
                  <a:latin typeface="Times" pitchFamily="2" charset="0"/>
                </a:endParaRPr>
              </a:p>
              <a:p>
                <a:pPr marL="285750" indent="-285750">
                  <a:buFont typeface="Wingdings" pitchFamily="2" charset="2"/>
                  <a:buChar char="v"/>
                </a:pPr>
                <a:r>
                  <a:rPr lang="en-US" dirty="0">
                    <a:latin typeface="Times" pitchFamily="2" charset="0"/>
                  </a:rPr>
                  <a:t>For coherent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thermal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highly squeezed vacuum states,</a:t>
                </a:r>
                <a:endParaRPr lang="en-SE" dirty="0"/>
              </a:p>
              <a:p>
                <a:pPr marL="285750" indent="-285750">
                  <a:buFont typeface="Wingdings" pitchFamily="2" charset="2"/>
                  <a:buChar char="v"/>
                </a:pPr>
                <a:endParaRPr lang="en-SE" dirty="0"/>
              </a:p>
              <a:p>
                <a:pPr marL="285750" indent="-285750">
                  <a:buFont typeface="Wingdings" pitchFamily="2" charset="2"/>
                  <a:buChar char="v"/>
                </a:pPr>
                <a:endParaRPr lang="en-SE" dirty="0"/>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number states,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sz="1800"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SE" dirty="0"/>
              </a:p>
            </p:txBody>
          </p:sp>
        </mc:Choice>
        <mc:Fallback xmlns="">
          <p:sp>
            <p:nvSpPr>
              <p:cNvPr id="8" name="TextBox 7">
                <a:extLst>
                  <a:ext uri="{FF2B5EF4-FFF2-40B4-BE49-F238E27FC236}">
                    <a16:creationId xmlns:a16="http://schemas.microsoft.com/office/drawing/2014/main" id="{5A1ADD2E-6F25-1E12-08DE-AF485EA84A0B}"/>
                  </a:ext>
                </a:extLst>
              </p:cNvPr>
              <p:cNvSpPr txBox="1">
                <a:spLocks noRot="1" noChangeAspect="1" noMove="1" noResize="1" noEditPoints="1" noAdjustHandles="1" noChangeArrowheads="1" noChangeShapeType="1" noTextEdit="1"/>
              </p:cNvSpPr>
              <p:nvPr/>
            </p:nvSpPr>
            <p:spPr>
              <a:xfrm>
                <a:off x="1295563" y="326097"/>
                <a:ext cx="9994230" cy="6463308"/>
              </a:xfrm>
              <a:prstGeom prst="rect">
                <a:avLst/>
              </a:prstGeom>
              <a:blipFill>
                <a:blip r:embed="rId4"/>
                <a:stretch>
                  <a:fillRect l="-508"/>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18FED7-77CF-0788-4408-7B469C4E1AAF}"/>
                  </a:ext>
                </a:extLst>
              </p:cNvPr>
              <p:cNvSpPr txBox="1"/>
              <p:nvPr/>
            </p:nvSpPr>
            <p:spPr>
              <a:xfrm>
                <a:off x="3026828" y="1599026"/>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oMath>
                  </m:oMathPara>
                </a14:m>
                <a:endParaRPr lang="en-SE" dirty="0"/>
              </a:p>
            </p:txBody>
          </p:sp>
        </mc:Choice>
        <mc:Fallback xmlns="">
          <p:sp>
            <p:nvSpPr>
              <p:cNvPr id="11" name="TextBox 10">
                <a:extLst>
                  <a:ext uri="{FF2B5EF4-FFF2-40B4-BE49-F238E27FC236}">
                    <a16:creationId xmlns:a16="http://schemas.microsoft.com/office/drawing/2014/main" id="{A418FED7-77CF-0788-4408-7B469C4E1AAF}"/>
                  </a:ext>
                </a:extLst>
              </p:cNvPr>
              <p:cNvSpPr txBox="1">
                <a:spLocks noRot="1" noChangeAspect="1" noMove="1" noResize="1" noEditPoints="1" noAdjustHandles="1" noChangeArrowheads="1" noChangeShapeType="1" noTextEdit="1"/>
              </p:cNvSpPr>
              <p:nvPr/>
            </p:nvSpPr>
            <p:spPr>
              <a:xfrm>
                <a:off x="3026828" y="1599026"/>
                <a:ext cx="6096000" cy="679032"/>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551C1A-7D60-44F5-6E81-7AE5411C4FA5}"/>
                  </a:ext>
                </a:extLst>
              </p:cNvPr>
              <p:cNvSpPr txBox="1"/>
              <p:nvPr/>
            </p:nvSpPr>
            <p:spPr>
              <a:xfrm>
                <a:off x="3049606" y="2973698"/>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=2.</m:t>
                      </m:r>
                    </m:oMath>
                  </m:oMathPara>
                </a14:m>
                <a:endParaRPr lang="en-SE" dirty="0"/>
              </a:p>
            </p:txBody>
          </p:sp>
        </mc:Choice>
        <mc:Fallback xmlns="">
          <p:sp>
            <p:nvSpPr>
              <p:cNvPr id="5" name="TextBox 4">
                <a:extLst>
                  <a:ext uri="{FF2B5EF4-FFF2-40B4-BE49-F238E27FC236}">
                    <a16:creationId xmlns:a16="http://schemas.microsoft.com/office/drawing/2014/main" id="{3B551C1A-7D60-44F5-6E81-7AE5411C4FA5}"/>
                  </a:ext>
                </a:extLst>
              </p:cNvPr>
              <p:cNvSpPr txBox="1">
                <a:spLocks noRot="1" noChangeAspect="1" noMove="1" noResize="1" noEditPoints="1" noAdjustHandles="1" noChangeArrowheads="1" noChangeShapeType="1" noTextEdit="1"/>
              </p:cNvSpPr>
              <p:nvPr/>
            </p:nvSpPr>
            <p:spPr>
              <a:xfrm>
                <a:off x="3049606" y="2973698"/>
                <a:ext cx="6096000" cy="6790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E9A885-989F-5C47-AE9E-5F4E11AD57EE}"/>
                  </a:ext>
                </a:extLst>
              </p:cNvPr>
              <p:cNvSpPr txBox="1"/>
              <p:nvPr/>
            </p:nvSpPr>
            <p:spPr>
              <a:xfrm>
                <a:off x="3049606" y="4184799"/>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=3.</m:t>
                      </m:r>
                    </m:oMath>
                  </m:oMathPara>
                </a14:m>
                <a:endParaRPr lang="en-SE" dirty="0"/>
              </a:p>
            </p:txBody>
          </p:sp>
        </mc:Choice>
        <mc:Fallback xmlns="">
          <p:sp>
            <p:nvSpPr>
              <p:cNvPr id="6" name="TextBox 5">
                <a:extLst>
                  <a:ext uri="{FF2B5EF4-FFF2-40B4-BE49-F238E27FC236}">
                    <a16:creationId xmlns:a16="http://schemas.microsoft.com/office/drawing/2014/main" id="{F0E9A885-989F-5C47-AE9E-5F4E11AD57EE}"/>
                  </a:ext>
                </a:extLst>
              </p:cNvPr>
              <p:cNvSpPr txBox="1">
                <a:spLocks noRot="1" noChangeAspect="1" noMove="1" noResize="1" noEditPoints="1" noAdjustHandles="1" noChangeArrowheads="1" noChangeShapeType="1" noTextEdit="1"/>
              </p:cNvSpPr>
              <p:nvPr/>
            </p:nvSpPr>
            <p:spPr>
              <a:xfrm>
                <a:off x="3049606" y="4184799"/>
                <a:ext cx="6096000" cy="679032"/>
              </a:xfrm>
              <a:prstGeom prst="rect">
                <a:avLst/>
              </a:prstGeom>
              <a:blipFill>
                <a:blip r:embed="rId7"/>
                <a:stretch>
                  <a:fillRect/>
                </a:stretch>
              </a:blipFill>
            </p:spPr>
            <p:txBody>
              <a:bodyPr/>
              <a:lstStyle/>
              <a:p>
                <a:r>
                  <a:rPr lang="en-SE">
                    <a:noFill/>
                  </a:rPr>
                  <a:t> </a:t>
                </a:r>
              </a:p>
            </p:txBody>
          </p:sp>
        </mc:Fallback>
      </mc:AlternateContent>
      <p:sp>
        <p:nvSpPr>
          <p:cNvPr id="7" name="TextBox 6">
            <a:extLst>
              <a:ext uri="{FF2B5EF4-FFF2-40B4-BE49-F238E27FC236}">
                <a16:creationId xmlns:a16="http://schemas.microsoft.com/office/drawing/2014/main" id="{B0958FFF-83D7-BFD6-0EF4-E6B6FCF4476D}"/>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9DBE7D4-01CE-6907-1F72-7EED6270EC67}"/>
                  </a:ext>
                </a:extLst>
              </p:cNvPr>
              <p:cNvSpPr txBox="1"/>
              <p:nvPr/>
            </p:nvSpPr>
            <p:spPr>
              <a:xfrm>
                <a:off x="3049606" y="5521032"/>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r>
                        <a:rPr lang="en-US" b="0" i="1" smtClean="0">
                          <a:latin typeface="Cambria Math" panose="02040503050406030204" pitchFamily="18" charset="0"/>
                        </a:rPr>
                        <m:t>.</m:t>
                      </m:r>
                    </m:oMath>
                  </m:oMathPara>
                </a14:m>
                <a:endParaRPr lang="en-SE" dirty="0"/>
              </a:p>
            </p:txBody>
          </p:sp>
        </mc:Choice>
        <mc:Fallback xmlns="">
          <p:sp>
            <p:nvSpPr>
              <p:cNvPr id="14" name="TextBox 13">
                <a:extLst>
                  <a:ext uri="{FF2B5EF4-FFF2-40B4-BE49-F238E27FC236}">
                    <a16:creationId xmlns:a16="http://schemas.microsoft.com/office/drawing/2014/main" id="{29DBE7D4-01CE-6907-1F72-7EED6270EC67}"/>
                  </a:ext>
                </a:extLst>
              </p:cNvPr>
              <p:cNvSpPr txBox="1">
                <a:spLocks noRot="1" noChangeAspect="1" noMove="1" noResize="1" noEditPoints="1" noAdjustHandles="1" noChangeArrowheads="1" noChangeShapeType="1" noTextEdit="1"/>
              </p:cNvSpPr>
              <p:nvPr/>
            </p:nvSpPr>
            <p:spPr>
              <a:xfrm>
                <a:off x="3049606" y="5521032"/>
                <a:ext cx="6096000" cy="679032"/>
              </a:xfrm>
              <a:prstGeom prst="rect">
                <a:avLst/>
              </a:prstGeom>
              <a:blipFill>
                <a:blip r:embed="rId8"/>
                <a:stretch>
                  <a:fillRect/>
                </a:stretch>
              </a:blipFill>
            </p:spPr>
            <p:txBody>
              <a:bodyPr/>
              <a:lstStyle/>
              <a:p>
                <a:r>
                  <a:rPr lang="en-SE">
                    <a:noFill/>
                  </a:rPr>
                  <a:t> </a:t>
                </a:r>
              </a:p>
            </p:txBody>
          </p:sp>
        </mc:Fallback>
      </mc:AlternateContent>
      <p:sp>
        <p:nvSpPr>
          <p:cNvPr id="9" name="Slide Number Placeholder 1">
            <a:extLst>
              <a:ext uri="{FF2B5EF4-FFF2-40B4-BE49-F238E27FC236}">
                <a16:creationId xmlns:a16="http://schemas.microsoft.com/office/drawing/2014/main" id="{1BB0875D-4FA5-FE23-7830-881FE9A0CE61}"/>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47</a:t>
            </a:fld>
            <a:endParaRPr lang="en-US"/>
          </a:p>
        </p:txBody>
      </p:sp>
    </p:spTree>
    <p:extLst>
      <p:ext uri="{BB962C8B-B14F-4D97-AF65-F5344CB8AC3E}">
        <p14:creationId xmlns:p14="http://schemas.microsoft.com/office/powerpoint/2010/main" val="1685721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58B56-2C92-A0AD-B278-B90A969F3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825AA-E256-2375-BE42-D21500841362}"/>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simple ratio test for </a:t>
            </a:r>
            <a:r>
              <a:rPr lang="en-US" sz="3200" dirty="0" err="1">
                <a:latin typeface="Times New Roman" panose="02020603050405020304" pitchFamily="18" charset="0"/>
                <a:cs typeface="Times New Roman" panose="02020603050405020304" pitchFamily="18" charset="0"/>
              </a:rPr>
              <a:t>acoherence</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9AE5968-CE13-7545-C124-8C66C7DDE0CB}"/>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C2311004-B9F8-9304-B4AF-010637473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93EAD1-AD04-06F4-6A19-471957DEC4C0}"/>
              </a:ext>
            </a:extLst>
          </p:cNvPr>
          <p:cNvSpPr txBox="1"/>
          <p:nvPr/>
        </p:nvSpPr>
        <p:spPr>
          <a:xfrm>
            <a:off x="1295563" y="1150942"/>
            <a:ext cx="9994230" cy="2031325"/>
          </a:xfrm>
          <a:prstGeom prst="rect">
            <a:avLst/>
          </a:prstGeom>
          <a:noFill/>
        </p:spPr>
        <p:txBody>
          <a:bodyPr wrap="square">
            <a:spAutoFit/>
          </a:bodyPr>
          <a:lstStyle/>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a generic quantum state,</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DF2997B-4497-FC4A-9244-105D14F54472}"/>
                  </a:ext>
                </a:extLst>
              </p:cNvPr>
              <p:cNvSpPr txBox="1"/>
              <p:nvPr/>
            </p:nvSpPr>
            <p:spPr>
              <a:xfrm>
                <a:off x="3048000" y="1733667"/>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den>
                      </m:f>
                      <m:r>
                        <a:rPr lang="en-US" b="0" i="1" smtClean="0">
                          <a:latin typeface="Cambria Math" panose="02040503050406030204" pitchFamily="18" charset="0"/>
                        </a:rPr>
                        <m:t>.</m:t>
                      </m:r>
                    </m:oMath>
                  </m:oMathPara>
                </a14:m>
                <a:endParaRPr lang="en-SE" dirty="0"/>
              </a:p>
            </p:txBody>
          </p:sp>
        </mc:Choice>
        <mc:Fallback xmlns="">
          <p:sp>
            <p:nvSpPr>
              <p:cNvPr id="11" name="TextBox 10">
                <a:extLst>
                  <a:ext uri="{FF2B5EF4-FFF2-40B4-BE49-F238E27FC236}">
                    <a16:creationId xmlns:a16="http://schemas.microsoft.com/office/drawing/2014/main" id="{ADF2997B-4497-FC4A-9244-105D14F54472}"/>
                  </a:ext>
                </a:extLst>
              </p:cNvPr>
              <p:cNvSpPr txBox="1">
                <a:spLocks noRot="1" noChangeAspect="1" noMove="1" noResize="1" noEditPoints="1" noAdjustHandles="1" noChangeArrowheads="1" noChangeShapeType="1" noTextEdit="1"/>
              </p:cNvSpPr>
              <p:nvPr/>
            </p:nvSpPr>
            <p:spPr>
              <a:xfrm>
                <a:off x="3048000" y="1733667"/>
                <a:ext cx="6096000" cy="679032"/>
              </a:xfrm>
              <a:prstGeom prst="rect">
                <a:avLst/>
              </a:prstGeom>
              <a:blipFill>
                <a:blip r:embed="rId4"/>
                <a:stretch>
                  <a:fillRect/>
                </a:stretch>
              </a:blipFill>
            </p:spPr>
            <p:txBody>
              <a:bodyPr/>
              <a:lstStyle/>
              <a:p>
                <a:r>
                  <a:rPr lang="en-SE">
                    <a:noFill/>
                  </a:rPr>
                  <a:t> </a:t>
                </a:r>
              </a:p>
            </p:txBody>
          </p:sp>
        </mc:Fallback>
      </mc:AlternateContent>
      <p:sp>
        <p:nvSpPr>
          <p:cNvPr id="13" name="TextBox 12">
            <a:extLst>
              <a:ext uri="{FF2B5EF4-FFF2-40B4-BE49-F238E27FC236}">
                <a16:creationId xmlns:a16="http://schemas.microsoft.com/office/drawing/2014/main" id="{14DDA765-5895-E899-5675-2BF1194D42C2}"/>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5" name="Slide Number Placeholder 1">
            <a:extLst>
              <a:ext uri="{FF2B5EF4-FFF2-40B4-BE49-F238E27FC236}">
                <a16:creationId xmlns:a16="http://schemas.microsoft.com/office/drawing/2014/main" id="{52005F75-09D6-CB30-79E4-4B64DF786C4B}"/>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48</a:t>
            </a:fld>
            <a:endParaRPr lang="en-US"/>
          </a:p>
        </p:txBody>
      </p:sp>
    </p:spTree>
    <p:extLst>
      <p:ext uri="{BB962C8B-B14F-4D97-AF65-F5344CB8AC3E}">
        <p14:creationId xmlns:p14="http://schemas.microsoft.com/office/powerpoint/2010/main" val="4048322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041E6-B6A6-88F4-E99B-75EAABF1F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5A460-F314-335D-920B-BC5D597CC1DA}"/>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A simple ratio test for </a:t>
            </a:r>
            <a:r>
              <a:rPr lang="en-US" sz="3200" dirty="0" err="1">
                <a:latin typeface="Times New Roman" panose="02020603050405020304" pitchFamily="18" charset="0"/>
                <a:cs typeface="Times New Roman" panose="02020603050405020304" pitchFamily="18" charset="0"/>
              </a:rPr>
              <a:t>acoherence</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1B6E55A-47D7-A3DF-6B61-3B74AA286415}"/>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DD044E9B-6343-89CA-354C-ED3EEDE67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7455842-87C7-1146-585A-EE66A3B605E9}"/>
              </a:ext>
            </a:extLst>
          </p:cNvPr>
          <p:cNvSpPr txBox="1"/>
          <p:nvPr/>
        </p:nvSpPr>
        <p:spPr>
          <a:xfrm>
            <a:off x="1295563" y="1150942"/>
            <a:ext cx="9994230" cy="2031325"/>
          </a:xfrm>
          <a:prstGeom prst="rect">
            <a:avLst/>
          </a:prstGeom>
          <a:noFill/>
        </p:spPr>
        <p:txBody>
          <a:bodyPr wrap="square">
            <a:spAutoFit/>
          </a:bodyPr>
          <a:lstStyle/>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a generic quantum state,</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a generic Gaussian state (Using Wigner functions, and Weyl transform),</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760FA5-239D-185F-D04B-4FF8360D7B2E}"/>
                  </a:ext>
                </a:extLst>
              </p:cNvPr>
              <p:cNvSpPr txBox="1"/>
              <p:nvPr/>
            </p:nvSpPr>
            <p:spPr>
              <a:xfrm>
                <a:off x="3048000" y="1733667"/>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den>
                      </m:f>
                      <m:r>
                        <a:rPr lang="en-US" b="0" i="1" smtClean="0">
                          <a:latin typeface="Cambria Math" panose="02040503050406030204" pitchFamily="18" charset="0"/>
                        </a:rPr>
                        <m:t>.</m:t>
                      </m:r>
                    </m:oMath>
                  </m:oMathPara>
                </a14:m>
                <a:endParaRPr lang="en-SE" dirty="0"/>
              </a:p>
            </p:txBody>
          </p:sp>
        </mc:Choice>
        <mc:Fallback xmlns="">
          <p:sp>
            <p:nvSpPr>
              <p:cNvPr id="11" name="TextBox 10">
                <a:extLst>
                  <a:ext uri="{FF2B5EF4-FFF2-40B4-BE49-F238E27FC236}">
                    <a16:creationId xmlns:a16="http://schemas.microsoft.com/office/drawing/2014/main" id="{ADF2997B-4497-FC4A-9244-105D14F54472}"/>
                  </a:ext>
                </a:extLst>
              </p:cNvPr>
              <p:cNvSpPr txBox="1">
                <a:spLocks noRot="1" noChangeAspect="1" noMove="1" noResize="1" noEditPoints="1" noAdjustHandles="1" noChangeArrowheads="1" noChangeShapeType="1" noTextEdit="1"/>
              </p:cNvSpPr>
              <p:nvPr/>
            </p:nvSpPr>
            <p:spPr>
              <a:xfrm>
                <a:off x="3048000" y="1733667"/>
                <a:ext cx="6096000" cy="679032"/>
              </a:xfrm>
              <a:prstGeom prst="rect">
                <a:avLst/>
              </a:prstGeom>
              <a:blipFill>
                <a:blip r:embed="rId4"/>
                <a:stretch>
                  <a:fillRect/>
                </a:stretch>
              </a:blipFill>
            </p:spPr>
            <p:txBody>
              <a:bodyPr/>
              <a:lstStyle/>
              <a:p>
                <a:r>
                  <a:rPr lang="en-SE">
                    <a:noFill/>
                  </a:rPr>
                  <a:t> </a:t>
                </a:r>
              </a:p>
            </p:txBody>
          </p:sp>
        </mc:Fallback>
      </mc:AlternateContent>
      <p:pic>
        <p:nvPicPr>
          <p:cNvPr id="10" name="Picture 9">
            <a:extLst>
              <a:ext uri="{FF2B5EF4-FFF2-40B4-BE49-F238E27FC236}">
                <a16:creationId xmlns:a16="http://schemas.microsoft.com/office/drawing/2014/main" id="{B03C2960-8D05-3FCD-C9C0-9FDE0BC76DA4}"/>
              </a:ext>
            </a:extLst>
          </p:cNvPr>
          <p:cNvPicPr>
            <a:picLocks noChangeAspect="1"/>
          </p:cNvPicPr>
          <p:nvPr/>
        </p:nvPicPr>
        <p:blipFill>
          <a:blip r:embed="rId5"/>
          <a:stretch>
            <a:fillRect/>
          </a:stretch>
        </p:blipFill>
        <p:spPr>
          <a:xfrm>
            <a:off x="2499360" y="3465636"/>
            <a:ext cx="7772400" cy="142681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6FECBF-4C32-FE5E-D185-53319CD49FD9}"/>
                  </a:ext>
                </a:extLst>
              </p:cNvPr>
              <p:cNvSpPr txBox="1"/>
              <p:nvPr/>
            </p:nvSpPr>
            <p:spPr>
              <a:xfrm>
                <a:off x="2281804" y="5288142"/>
                <a:ext cx="8021748" cy="615553"/>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0</m:t>
                        </m:r>
                      </m:sub>
                    </m:sSub>
                  </m:oMath>
                </a14:m>
                <a:r>
                  <a:rPr lang="en-SE" sz="2000" dirty="0">
                    <a:latin typeface="Times" pitchFamily="2" charset="0"/>
                  </a:rPr>
                  <a:t>: the displacement,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𝑡h</m:t>
                        </m:r>
                      </m:sub>
                    </m:sSub>
                    <m:r>
                      <a:rPr lang="en-US" sz="2000" b="0" i="1" smtClean="0">
                        <a:latin typeface="Cambria Math" panose="02040503050406030204" pitchFamily="18" charset="0"/>
                      </a:rPr>
                      <m:t>:</m:t>
                    </m:r>
                  </m:oMath>
                </a14:m>
                <a:r>
                  <a:rPr lang="en-SE" sz="2000" dirty="0">
                    <a:latin typeface="Times" pitchFamily="2" charset="0"/>
                  </a:rPr>
                  <a:t> the thermal occupation, </a:t>
                </a:r>
                <a14:m>
                  <m:oMath xmlns:m="http://schemas.openxmlformats.org/officeDocument/2006/math">
                    <m:r>
                      <a:rPr lang="en-US" sz="2000" b="0" i="1" smtClean="0">
                        <a:latin typeface="Cambria Math" panose="02040503050406030204" pitchFamily="18" charset="0"/>
                      </a:rPr>
                      <m:t>𝑟</m:t>
                    </m:r>
                    <m:r>
                      <a:rPr lang="en-US" sz="2000" b="0" i="1" smtClean="0">
                        <a:latin typeface="Cambria Math" panose="02040503050406030204" pitchFamily="18" charset="0"/>
                      </a:rPr>
                      <m:t>:</m:t>
                    </m:r>
                  </m:oMath>
                </a14:m>
                <a:r>
                  <a:rPr lang="en-SE" sz="2000" dirty="0">
                    <a:latin typeface="Times" pitchFamily="2" charset="0"/>
                  </a:rPr>
                  <a:t> the degree of squeezing, </a:t>
                </a:r>
              </a:p>
              <a:p>
                <a14:m>
                  <m:oMath xmlns:m="http://schemas.openxmlformats.org/officeDocument/2006/math">
                    <m:r>
                      <a:rPr lang="en-US" sz="2000" b="0" i="1" smtClean="0">
                        <a:latin typeface="Cambria Math" panose="02040503050406030204" pitchFamily="18" charset="0"/>
                      </a:rPr>
                      <m:t>𝜙</m:t>
                    </m:r>
                    <m:r>
                      <a:rPr lang="en-US" sz="2000" b="0" i="1" smtClean="0">
                        <a:latin typeface="Cambria Math" panose="02040503050406030204" pitchFamily="18" charset="0"/>
                      </a:rPr>
                      <m:t>:</m:t>
                    </m:r>
                  </m:oMath>
                </a14:m>
                <a:r>
                  <a:rPr lang="en-SE" sz="2000" dirty="0">
                    <a:latin typeface="Times" pitchFamily="2" charset="0"/>
                  </a:rPr>
                  <a:t> the angle between the displacement direction and squeezing direction.</a:t>
                </a:r>
              </a:p>
            </p:txBody>
          </p:sp>
        </mc:Choice>
        <mc:Fallback xmlns="">
          <p:sp>
            <p:nvSpPr>
              <p:cNvPr id="12" name="TextBox 11">
                <a:extLst>
                  <a:ext uri="{FF2B5EF4-FFF2-40B4-BE49-F238E27FC236}">
                    <a16:creationId xmlns:a16="http://schemas.microsoft.com/office/drawing/2014/main" id="{4F15E02C-DDFF-6848-B054-3B2F44AA4E09}"/>
                  </a:ext>
                </a:extLst>
              </p:cNvPr>
              <p:cNvSpPr txBox="1">
                <a:spLocks noRot="1" noChangeAspect="1" noMove="1" noResize="1" noEditPoints="1" noAdjustHandles="1" noChangeArrowheads="1" noChangeShapeType="1" noTextEdit="1"/>
              </p:cNvSpPr>
              <p:nvPr/>
            </p:nvSpPr>
            <p:spPr>
              <a:xfrm>
                <a:off x="2281804" y="5288142"/>
                <a:ext cx="8021748" cy="615553"/>
              </a:xfrm>
              <a:prstGeom prst="rect">
                <a:avLst/>
              </a:prstGeom>
              <a:blipFill>
                <a:blip r:embed="rId6"/>
                <a:stretch>
                  <a:fillRect l="-1422" t="-14286" r="-948" b="-24490"/>
                </a:stretch>
              </a:blipFill>
            </p:spPr>
            <p:txBody>
              <a:bodyPr/>
              <a:lstStyle/>
              <a:p>
                <a:r>
                  <a:rPr lang="en-SE">
                    <a:noFill/>
                  </a:rPr>
                  <a:t> </a:t>
                </a:r>
              </a:p>
            </p:txBody>
          </p:sp>
        </mc:Fallback>
      </mc:AlternateContent>
      <p:sp>
        <p:nvSpPr>
          <p:cNvPr id="13" name="TextBox 12">
            <a:extLst>
              <a:ext uri="{FF2B5EF4-FFF2-40B4-BE49-F238E27FC236}">
                <a16:creationId xmlns:a16="http://schemas.microsoft.com/office/drawing/2014/main" id="{07A63CAF-E884-E829-72C1-DFE8ED0E1E83}"/>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5" name="Slide Number Placeholder 1">
            <a:extLst>
              <a:ext uri="{FF2B5EF4-FFF2-40B4-BE49-F238E27FC236}">
                <a16:creationId xmlns:a16="http://schemas.microsoft.com/office/drawing/2014/main" id="{AFE6372A-844E-CE4D-B505-4F76A30A2E36}"/>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49</a:t>
            </a:fld>
            <a:endParaRPr lang="en-US"/>
          </a:p>
        </p:txBody>
      </p:sp>
    </p:spTree>
    <p:extLst>
      <p:ext uri="{BB962C8B-B14F-4D97-AF65-F5344CB8AC3E}">
        <p14:creationId xmlns:p14="http://schemas.microsoft.com/office/powerpoint/2010/main" val="408866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E172C-3A82-415B-9DD8-9D1501500C7D}"/>
              </a:ext>
            </a:extLst>
          </p:cNvPr>
          <p:cNvSpPr txBox="1"/>
          <p:nvPr/>
        </p:nvSpPr>
        <p:spPr>
          <a:xfrm>
            <a:off x="1258956" y="2634375"/>
            <a:ext cx="9674087" cy="304698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200" dirty="0">
                <a:latin typeface="Times New Roman" panose="02020603050405020304" pitchFamily="18" charset="0"/>
                <a:cs typeface="Times New Roman" panose="02020603050405020304" pitchFamily="18" charset="0"/>
              </a:rPr>
              <a:t>Observing matter and light exchanging quantum of energy (</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e., photons) was an important first step in formulating the quantum theory of light.</a:t>
            </a:r>
          </a:p>
          <a:p>
            <a:pPr algn="ct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Can we detect a graviton, as exchange of energy in discrete units with matter?</a:t>
            </a:r>
          </a:p>
        </p:txBody>
      </p:sp>
      <p:pic>
        <p:nvPicPr>
          <p:cNvPr id="4" name="Picture 3">
            <a:extLst>
              <a:ext uri="{FF2B5EF4-FFF2-40B4-BE49-F238E27FC236}">
                <a16:creationId xmlns:a16="http://schemas.microsoft.com/office/drawing/2014/main" id="{83071F00-1CE4-4944-AEBB-BB536ACB6056}"/>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5" name="Picture 16" descr="Nordic Institute for Theoretical Physics - Wikipedia">
            <a:extLst>
              <a:ext uri="{FF2B5EF4-FFF2-40B4-BE49-F238E27FC236}">
                <a16:creationId xmlns:a16="http://schemas.microsoft.com/office/drawing/2014/main" id="{97797100-BDC5-44D3-B04D-3263A5A1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EAAAAB0-7201-41E4-B356-49A5A26ABE4C}"/>
              </a:ext>
            </a:extLst>
          </p:cNvPr>
          <p:cNvSpPr>
            <a:spLocks noGrp="1"/>
          </p:cNvSpPr>
          <p:nvPr>
            <p:ph type="sldNum" sz="quarter" idx="12"/>
          </p:nvPr>
        </p:nvSpPr>
        <p:spPr/>
        <p:txBody>
          <a:bodyPr/>
          <a:lstStyle/>
          <a:p>
            <a:fld id="{0067D5D4-6F2E-49F1-95CA-E92BF4E0B552}" type="slidenum">
              <a:rPr lang="en-US" smtClean="0"/>
              <a:t>5</a:t>
            </a:fld>
            <a:endParaRPr lang="en-US"/>
          </a:p>
        </p:txBody>
      </p:sp>
      <p:pic>
        <p:nvPicPr>
          <p:cNvPr id="7" name="Picture 2" descr="upload.wikimedia.org/wikipedia/commons/thumb/c/...">
            <a:extLst>
              <a:ext uri="{FF2B5EF4-FFF2-40B4-BE49-F238E27FC236}">
                <a16:creationId xmlns:a16="http://schemas.microsoft.com/office/drawing/2014/main" id="{B0240BFB-96EB-450E-9D4B-6321F167C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301" y="896029"/>
            <a:ext cx="1304511" cy="1619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lbert Einstein – Biographical - NobelPrize.org">
            <a:extLst>
              <a:ext uri="{FF2B5EF4-FFF2-40B4-BE49-F238E27FC236}">
                <a16:creationId xmlns:a16="http://schemas.microsoft.com/office/drawing/2014/main" id="{91D7BEDF-EE8B-4BB0-A8FD-E0679629D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652" y="896029"/>
            <a:ext cx="1076800" cy="1615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3C3EE99-6899-48FF-B9CE-CBC9877AE5A2}"/>
              </a:ext>
            </a:extLst>
          </p:cNvPr>
          <p:cNvSpPr/>
          <p:nvPr/>
        </p:nvSpPr>
        <p:spPr>
          <a:xfrm>
            <a:off x="1295563" y="4515172"/>
            <a:ext cx="9674087" cy="137822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396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D2B2-2955-F111-AA7E-0C5BCCC0CD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1B32FB-1F27-95DD-7967-01CE5FE7A699}"/>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1C7CC0C1-6C5C-8D75-71EF-65AFE79ED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32886F-5369-3888-923A-3E5233C3E229}"/>
                  </a:ext>
                </a:extLst>
              </p:cNvPr>
              <p:cNvSpPr txBox="1"/>
              <p:nvPr/>
            </p:nvSpPr>
            <p:spPr>
              <a:xfrm>
                <a:off x="1295563" y="1141658"/>
                <a:ext cx="9994230" cy="5078313"/>
              </a:xfrm>
              <a:prstGeom prst="rect">
                <a:avLst/>
              </a:prstGeom>
              <a:noFill/>
            </p:spPr>
            <p:txBody>
              <a:bodyPr wrap="square">
                <a:spAutoFit/>
              </a:bodyPr>
              <a:lstStyle/>
              <a:p>
                <a:pPr marL="285750" indent="-285750">
                  <a:buFont typeface="Wingdings" pitchFamily="2" charset="2"/>
                  <a:buChar char="v"/>
                </a:pPr>
                <a:r>
                  <a:rPr lang="en-US" dirty="0">
                    <a:latin typeface="Times" pitchFamily="2" charset="0"/>
                  </a:rPr>
                  <a:t>For a generic quantum state of gravitational radiation let us assume the intensity </a:t>
                </a:r>
                <a14:m>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36</m:t>
                        </m:r>
                      </m:sup>
                    </m:sSup>
                  </m:oMath>
                </a14:m>
                <a:r>
                  <a:rPr lang="en-US" dirty="0">
                    <a:latin typeface="Times" pitchFamily="2" charset="0"/>
                  </a:rPr>
                  <a:t>, high enough such that LIGO is also sensitive to the radiation field. Using our simple </a:t>
                </a:r>
                <a:r>
                  <a:rPr lang="en-US">
                    <a:latin typeface="Times" pitchFamily="2" charset="0"/>
                  </a:rPr>
                  <a:t>ratio test,</a:t>
                </a:r>
                <a:endParaRPr lang="en-US" sz="1800"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coherent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thermal states,</a:t>
                </a: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endParaRPr lang="en-US" dirty="0">
                  <a:latin typeface="Times" pitchFamily="2" charset="0"/>
                </a:endParaRPr>
              </a:p>
              <a:p>
                <a:pPr marL="285750" indent="-285750">
                  <a:buFont typeface="Wingdings" pitchFamily="2" charset="2"/>
                  <a:buChar char="v"/>
                </a:pPr>
                <a:r>
                  <a:rPr lang="en-US" dirty="0">
                    <a:latin typeface="Times" pitchFamily="2" charset="0"/>
                  </a:rPr>
                  <a:t>For highly squeezed vacuum states,</a:t>
                </a:r>
                <a:endParaRPr lang="en-SE" dirty="0"/>
              </a:p>
              <a:p>
                <a:pPr marL="285750" indent="-285750">
                  <a:buFont typeface="Wingdings" pitchFamily="2" charset="2"/>
                  <a:buChar char="v"/>
                </a:pPr>
                <a:endParaRPr lang="en-SE" dirty="0"/>
              </a:p>
            </p:txBody>
          </p:sp>
        </mc:Choice>
        <mc:Fallback xmlns="">
          <p:sp>
            <p:nvSpPr>
              <p:cNvPr id="8" name="TextBox 7">
                <a:extLst>
                  <a:ext uri="{FF2B5EF4-FFF2-40B4-BE49-F238E27FC236}">
                    <a16:creationId xmlns:a16="http://schemas.microsoft.com/office/drawing/2014/main" id="{6932886F-5369-3888-923A-3E5233C3E229}"/>
                  </a:ext>
                </a:extLst>
              </p:cNvPr>
              <p:cNvSpPr txBox="1">
                <a:spLocks noRot="1" noChangeAspect="1" noMove="1" noResize="1" noEditPoints="1" noAdjustHandles="1" noChangeArrowheads="1" noChangeShapeType="1" noTextEdit="1"/>
              </p:cNvSpPr>
              <p:nvPr/>
            </p:nvSpPr>
            <p:spPr>
              <a:xfrm>
                <a:off x="1295563" y="1141658"/>
                <a:ext cx="9994230" cy="5078313"/>
              </a:xfrm>
              <a:prstGeom prst="rect">
                <a:avLst/>
              </a:prstGeom>
              <a:blipFill>
                <a:blip r:embed="rId4"/>
                <a:stretch>
                  <a:fillRect l="-508" t="-24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11B833F-EE94-FE3A-A7C1-B701500B6A0E}"/>
                  </a:ext>
                </a:extLst>
              </p:cNvPr>
              <p:cNvSpPr txBox="1"/>
              <p:nvPr/>
            </p:nvSpPr>
            <p:spPr>
              <a:xfrm>
                <a:off x="3048000" y="3277016"/>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oMath>
                  </m:oMathPara>
                </a14:m>
                <a:endParaRPr lang="en-SE" dirty="0"/>
              </a:p>
            </p:txBody>
          </p:sp>
        </mc:Choice>
        <mc:Fallback xmlns="">
          <p:sp>
            <p:nvSpPr>
              <p:cNvPr id="11" name="TextBox 10">
                <a:extLst>
                  <a:ext uri="{FF2B5EF4-FFF2-40B4-BE49-F238E27FC236}">
                    <a16:creationId xmlns:a16="http://schemas.microsoft.com/office/drawing/2014/main" id="{111B833F-EE94-FE3A-A7C1-B701500B6A0E}"/>
                  </a:ext>
                </a:extLst>
              </p:cNvPr>
              <p:cNvSpPr txBox="1">
                <a:spLocks noRot="1" noChangeAspect="1" noMove="1" noResize="1" noEditPoints="1" noAdjustHandles="1" noChangeArrowheads="1" noChangeShapeType="1" noTextEdit="1"/>
              </p:cNvSpPr>
              <p:nvPr/>
            </p:nvSpPr>
            <p:spPr>
              <a:xfrm>
                <a:off x="3048000" y="3277016"/>
                <a:ext cx="6096000" cy="679032"/>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DAE535C-6B30-869F-ED66-48958BBCF171}"/>
                  </a:ext>
                </a:extLst>
              </p:cNvPr>
              <p:cNvSpPr txBox="1"/>
              <p:nvPr/>
            </p:nvSpPr>
            <p:spPr>
              <a:xfrm>
                <a:off x="3048000" y="4437248"/>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=2.</m:t>
                      </m:r>
                    </m:oMath>
                  </m:oMathPara>
                </a14:m>
                <a:endParaRPr lang="en-SE" dirty="0"/>
              </a:p>
            </p:txBody>
          </p:sp>
        </mc:Choice>
        <mc:Fallback xmlns="">
          <p:sp>
            <p:nvSpPr>
              <p:cNvPr id="5" name="TextBox 4">
                <a:extLst>
                  <a:ext uri="{FF2B5EF4-FFF2-40B4-BE49-F238E27FC236}">
                    <a16:creationId xmlns:a16="http://schemas.microsoft.com/office/drawing/2014/main" id="{4DAE535C-6B30-869F-ED66-48958BBCF171}"/>
                  </a:ext>
                </a:extLst>
              </p:cNvPr>
              <p:cNvSpPr txBox="1">
                <a:spLocks noRot="1" noChangeAspect="1" noMove="1" noResize="1" noEditPoints="1" noAdjustHandles="1" noChangeArrowheads="1" noChangeShapeType="1" noTextEdit="1"/>
              </p:cNvSpPr>
              <p:nvPr/>
            </p:nvSpPr>
            <p:spPr>
              <a:xfrm>
                <a:off x="3048000" y="4437248"/>
                <a:ext cx="6096000" cy="679032"/>
              </a:xfrm>
              <a:prstGeom prst="rect">
                <a:avLst/>
              </a:prstGeom>
              <a:blipFill>
                <a:blip r:embed="rId6"/>
                <a:stretch>
                  <a:fillRect b="-185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01D709F-A20D-1F5D-5F3F-1DEBA5462FD6}"/>
                  </a:ext>
                </a:extLst>
              </p:cNvPr>
              <p:cNvSpPr txBox="1"/>
              <p:nvPr/>
            </p:nvSpPr>
            <p:spPr>
              <a:xfrm>
                <a:off x="3048000" y="5492719"/>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=3.</m:t>
                      </m:r>
                    </m:oMath>
                  </m:oMathPara>
                </a14:m>
                <a:endParaRPr lang="en-SE" dirty="0"/>
              </a:p>
            </p:txBody>
          </p:sp>
        </mc:Choice>
        <mc:Fallback xmlns="">
          <p:sp>
            <p:nvSpPr>
              <p:cNvPr id="6" name="TextBox 5">
                <a:extLst>
                  <a:ext uri="{FF2B5EF4-FFF2-40B4-BE49-F238E27FC236}">
                    <a16:creationId xmlns:a16="http://schemas.microsoft.com/office/drawing/2014/main" id="{101D709F-A20D-1F5D-5F3F-1DEBA5462FD6}"/>
                  </a:ext>
                </a:extLst>
              </p:cNvPr>
              <p:cNvSpPr txBox="1">
                <a:spLocks noRot="1" noChangeAspect="1" noMove="1" noResize="1" noEditPoints="1" noAdjustHandles="1" noChangeArrowheads="1" noChangeShapeType="1" noTextEdit="1"/>
              </p:cNvSpPr>
              <p:nvPr/>
            </p:nvSpPr>
            <p:spPr>
              <a:xfrm>
                <a:off x="3048000" y="5492719"/>
                <a:ext cx="6096000" cy="679032"/>
              </a:xfrm>
              <a:prstGeom prst="rect">
                <a:avLst/>
              </a:prstGeom>
              <a:blipFill>
                <a:blip r:embed="rId7"/>
                <a:stretch>
                  <a:fillRect b="-1852"/>
                </a:stretch>
              </a:blipFill>
            </p:spPr>
            <p:txBody>
              <a:bodyPr/>
              <a:lstStyle/>
              <a:p>
                <a:r>
                  <a:rPr lang="en-SE">
                    <a:noFill/>
                  </a:rPr>
                  <a:t> </a:t>
                </a:r>
              </a:p>
            </p:txBody>
          </p:sp>
        </mc:Fallback>
      </mc:AlternateContent>
      <p:sp>
        <p:nvSpPr>
          <p:cNvPr id="7" name="TextBox 6">
            <a:extLst>
              <a:ext uri="{FF2B5EF4-FFF2-40B4-BE49-F238E27FC236}">
                <a16:creationId xmlns:a16="http://schemas.microsoft.com/office/drawing/2014/main" id="{3C8738E6-F35F-51EE-C961-7B82CA0A7846}"/>
              </a:ext>
            </a:extLst>
          </p:cNvPr>
          <p:cNvSpPr txBox="1"/>
          <p:nvPr/>
        </p:nvSpPr>
        <p:spPr>
          <a:xfrm>
            <a:off x="282024" y="6445836"/>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F264C8-47D3-C77A-13CB-D6ED215B2893}"/>
                  </a:ext>
                </a:extLst>
              </p:cNvPr>
              <p:cNvSpPr txBox="1"/>
              <p:nvPr/>
            </p:nvSpPr>
            <p:spPr>
              <a:xfrm>
                <a:off x="2791969" y="1869821"/>
                <a:ext cx="6096000" cy="679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𝑃</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den>
                      </m:f>
                      <m:r>
                        <a:rPr lang="en-US" b="0" i="1" smtClean="0">
                          <a:latin typeface="Cambria Math" panose="02040503050406030204" pitchFamily="18" charset="0"/>
                        </a:rPr>
                        <m:t>.</m:t>
                      </m:r>
                    </m:oMath>
                  </m:oMathPara>
                </a14:m>
                <a:endParaRPr lang="en-SE" dirty="0"/>
              </a:p>
            </p:txBody>
          </p:sp>
        </mc:Choice>
        <mc:Fallback xmlns="">
          <p:sp>
            <p:nvSpPr>
              <p:cNvPr id="10" name="TextBox 9">
                <a:extLst>
                  <a:ext uri="{FF2B5EF4-FFF2-40B4-BE49-F238E27FC236}">
                    <a16:creationId xmlns:a16="http://schemas.microsoft.com/office/drawing/2014/main" id="{D0F264C8-47D3-C77A-13CB-D6ED215B2893}"/>
                  </a:ext>
                </a:extLst>
              </p:cNvPr>
              <p:cNvSpPr txBox="1">
                <a:spLocks noRot="1" noChangeAspect="1" noMove="1" noResize="1" noEditPoints="1" noAdjustHandles="1" noChangeArrowheads="1" noChangeShapeType="1" noTextEdit="1"/>
              </p:cNvSpPr>
              <p:nvPr/>
            </p:nvSpPr>
            <p:spPr>
              <a:xfrm>
                <a:off x="2791969" y="1869821"/>
                <a:ext cx="6096000" cy="679032"/>
              </a:xfrm>
              <a:prstGeom prst="rect">
                <a:avLst/>
              </a:prstGeom>
              <a:blipFill>
                <a:blip r:embed="rId8"/>
                <a:stretch>
                  <a:fillRect b="-1852"/>
                </a:stretch>
              </a:blipFill>
            </p:spPr>
            <p:txBody>
              <a:bodyPr/>
              <a:lstStyle/>
              <a:p>
                <a:r>
                  <a:rPr lang="en-SE">
                    <a:noFill/>
                  </a:rPr>
                  <a:t> </a:t>
                </a:r>
              </a:p>
            </p:txBody>
          </p:sp>
        </mc:Fallback>
      </mc:AlternateContent>
      <p:sp>
        <p:nvSpPr>
          <p:cNvPr id="13" name="Title 1">
            <a:extLst>
              <a:ext uri="{FF2B5EF4-FFF2-40B4-BE49-F238E27FC236}">
                <a16:creationId xmlns:a16="http://schemas.microsoft.com/office/drawing/2014/main" id="{755150B3-86DA-8116-870B-CA34DEC17C5A}"/>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Tests of </a:t>
            </a:r>
            <a:r>
              <a:rPr lang="en-US" sz="3200" dirty="0" err="1">
                <a:latin typeface="Times New Roman" panose="02020603050405020304" pitchFamily="18" charset="0"/>
                <a:cs typeface="Times New Roman" panose="02020603050405020304" pitchFamily="18" charset="0"/>
              </a:rPr>
              <a:t>acoherence</a:t>
            </a:r>
            <a:r>
              <a:rPr lang="en-US" sz="3200" dirty="0">
                <a:latin typeface="Times New Roman" panose="02020603050405020304" pitchFamily="18" charset="0"/>
                <a:cs typeface="Times New Roman" panose="02020603050405020304" pitchFamily="18" charset="0"/>
              </a:rPr>
              <a:t> for gravitational radiation</a:t>
            </a:r>
          </a:p>
        </p:txBody>
      </p:sp>
      <p:sp>
        <p:nvSpPr>
          <p:cNvPr id="2" name="Slide Number Placeholder 1">
            <a:extLst>
              <a:ext uri="{FF2B5EF4-FFF2-40B4-BE49-F238E27FC236}">
                <a16:creationId xmlns:a16="http://schemas.microsoft.com/office/drawing/2014/main" id="{8CAC513E-C965-701B-601F-38E86A873B16}"/>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50</a:t>
            </a:fld>
            <a:endParaRPr lang="en-US"/>
          </a:p>
        </p:txBody>
      </p:sp>
    </p:spTree>
    <p:extLst>
      <p:ext uri="{BB962C8B-B14F-4D97-AF65-F5344CB8AC3E}">
        <p14:creationId xmlns:p14="http://schemas.microsoft.com/office/powerpoint/2010/main" val="206149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A4C0-1962-245F-8DB7-71B20080D5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2201AB-92B7-C51B-B1EA-492145003FE8}"/>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6D80FD64-5157-FC8A-B573-F4DA0221B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200D0B6-6ACA-64D2-8543-1FDCB72FAD59}"/>
                  </a:ext>
                </a:extLst>
              </p:cNvPr>
              <p:cNvSpPr txBox="1"/>
              <p:nvPr/>
            </p:nvSpPr>
            <p:spPr>
              <a:xfrm>
                <a:off x="597406" y="625588"/>
                <a:ext cx="11467914" cy="2740174"/>
              </a:xfrm>
              <a:prstGeom prst="rect">
                <a:avLst/>
              </a:prstGeom>
              <a:noFill/>
            </p:spPr>
            <p:txBody>
              <a:bodyPr wrap="square">
                <a:spAutoFit/>
              </a:bodyPr>
              <a:lstStyle/>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SE" dirty="0">
                    <a:latin typeface="Times" pitchFamily="2" charset="0"/>
                  </a:rPr>
                  <a:t>The spontaneous emission rate of a typical Weber bar detector for single gravitons,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𝛾</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𝐺𝑀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4</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4</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5</m:t>
                            </m:r>
                          </m:sup>
                        </m:sSup>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−33</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r>
                      <a:rPr lang="en-US" b="0" i="1" smtClean="0">
                        <a:latin typeface="Cambria Math" panose="02040503050406030204" pitchFamily="18" charset="0"/>
                      </a:rPr>
                      <m:t>.</m:t>
                    </m:r>
                  </m:oMath>
                </a14:m>
                <a:r>
                  <a:rPr lang="en-SE" dirty="0"/>
                  <a:t> </a:t>
                </a:r>
                <a:endParaRPr lang="en-SE" sz="1800" dirty="0">
                  <a:latin typeface="Times" pitchFamily="2" charset="0"/>
                </a:endParaRPr>
              </a:p>
              <a:p>
                <a:pPr algn="just"/>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6200D0B6-6ACA-64D2-8543-1FDCB72FAD59}"/>
                  </a:ext>
                </a:extLst>
              </p:cNvPr>
              <p:cNvSpPr txBox="1">
                <a:spLocks noRot="1" noChangeAspect="1" noMove="1" noResize="1" noEditPoints="1" noAdjustHandles="1" noChangeArrowheads="1" noChangeShapeType="1" noTextEdit="1"/>
              </p:cNvSpPr>
              <p:nvPr/>
            </p:nvSpPr>
            <p:spPr>
              <a:xfrm>
                <a:off x="597406" y="625588"/>
                <a:ext cx="11467914" cy="2740174"/>
              </a:xfrm>
              <a:prstGeom prst="rect">
                <a:avLst/>
              </a:prstGeom>
              <a:blipFill>
                <a:blip r:embed="rId4"/>
                <a:stretch>
                  <a:fillRect l="-332"/>
                </a:stretch>
              </a:blipFill>
            </p:spPr>
            <p:txBody>
              <a:bodyPr/>
              <a:lstStyle/>
              <a:p>
                <a:r>
                  <a:rPr lang="en-SE">
                    <a:noFill/>
                  </a:rPr>
                  <a:t> </a:t>
                </a:r>
              </a:p>
            </p:txBody>
          </p:sp>
        </mc:Fallback>
      </mc:AlternateContent>
      <p:sp>
        <p:nvSpPr>
          <p:cNvPr id="5" name="TextBox 4">
            <a:extLst>
              <a:ext uri="{FF2B5EF4-FFF2-40B4-BE49-F238E27FC236}">
                <a16:creationId xmlns:a16="http://schemas.microsoft.com/office/drawing/2014/main" id="{98569DFB-991C-B727-AF1B-78A596675A7E}"/>
              </a:ext>
            </a:extLst>
          </p:cNvPr>
          <p:cNvSpPr txBox="1"/>
          <p:nvPr/>
        </p:nvSpPr>
        <p:spPr>
          <a:xfrm>
            <a:off x="280417" y="6584335"/>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9" name="Title 1">
            <a:extLst>
              <a:ext uri="{FF2B5EF4-FFF2-40B4-BE49-F238E27FC236}">
                <a16:creationId xmlns:a16="http://schemas.microsoft.com/office/drawing/2014/main" id="{B1BA100C-9326-BF12-9E9A-818E0BED32B4}"/>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Tests of </a:t>
            </a:r>
            <a:r>
              <a:rPr lang="en-US" sz="3200" dirty="0" err="1">
                <a:latin typeface="Times New Roman" panose="02020603050405020304" pitchFamily="18" charset="0"/>
                <a:cs typeface="Times New Roman" panose="02020603050405020304" pitchFamily="18" charset="0"/>
              </a:rPr>
              <a:t>acoherence</a:t>
            </a:r>
            <a:r>
              <a:rPr lang="en-US" sz="3200" dirty="0">
                <a:latin typeface="Times New Roman" panose="02020603050405020304" pitchFamily="18" charset="0"/>
                <a:cs typeface="Times New Roman" panose="02020603050405020304" pitchFamily="18" charset="0"/>
              </a:rPr>
              <a:t> for gravitational radiation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7ED2C41-8CC3-D42E-0E83-4BD29ED29174}"/>
                  </a:ext>
                </a:extLst>
              </p:cNvPr>
              <p:cNvSpPr txBox="1"/>
              <p:nvPr/>
            </p:nvSpPr>
            <p:spPr>
              <a:xfrm>
                <a:off x="642258" y="1671575"/>
                <a:ext cx="10513422" cy="923330"/>
              </a:xfrm>
              <a:prstGeom prst="rect">
                <a:avLst/>
              </a:prstGeom>
              <a:noFill/>
            </p:spPr>
            <p:txBody>
              <a:bodyPr wrap="square">
                <a:spAutoFit/>
              </a:bodyPr>
              <a:lstStyle/>
              <a:p>
                <a:pPr marL="342900" indent="-342900" algn="just">
                  <a:buFont typeface="Wingdings" pitchFamily="2" charset="2"/>
                  <a:buChar char="v"/>
                </a:pPr>
                <a:r>
                  <a:rPr lang="en-SE" dirty="0">
                    <a:latin typeface="Times" pitchFamily="2" charset="0"/>
                  </a:rPr>
                  <a:t>Let us say, the number of gravitons in </a:t>
                </a:r>
                <a:r>
                  <a:rPr lang="en-GB" dirty="0" err="1">
                    <a:latin typeface="Times" pitchFamily="2" charset="0"/>
                  </a:rPr>
                  <a:t>th</a:t>
                </a:r>
                <a:r>
                  <a:rPr lang="en-SE" dirty="0">
                    <a:latin typeface="Times" pitchFamily="2" charset="0"/>
                  </a:rPr>
                  <a:t>e LIGO band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36</m:t>
                        </m:r>
                      </m:sup>
                    </m:sSup>
                    <m:r>
                      <a:rPr lang="en-US" i="1" dirty="0">
                        <a:latin typeface="Cambria Math" panose="02040503050406030204" pitchFamily="18" charset="0"/>
                      </a:rPr>
                      <m:t>, </m:t>
                    </m:r>
                  </m:oMath>
                </a14:m>
                <a:r>
                  <a:rPr lang="en-SE" dirty="0">
                    <a:latin typeface="Times" pitchFamily="2" charset="0"/>
                  </a:rPr>
                  <a:t>and the duration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𝑚𝑠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𝑠</m:t>
                    </m:r>
                    <m:r>
                      <a:rPr lang="en-US" b="0" i="1" smtClean="0">
                        <a:latin typeface="Cambria Math" panose="02040503050406030204" pitchFamily="18" charset="0"/>
                      </a:rPr>
                      <m:t>. </m:t>
                    </m:r>
                  </m:oMath>
                </a14:m>
                <a:r>
                  <a:rPr lang="en-SE" dirty="0">
                    <a:latin typeface="Times" pitchFamily="2" charset="0"/>
                  </a:rPr>
                  <a:t>    </a:t>
                </a:r>
              </a:p>
              <a:p>
                <a:pPr marL="342900" indent="-342900" algn="just">
                  <a:buFont typeface="Wingdings" pitchFamily="2" charset="2"/>
                  <a:buChar char="v"/>
                </a:pPr>
                <a:endParaRPr lang="en-SE" dirty="0">
                  <a:latin typeface="Times" pitchFamily="2" charset="0"/>
                </a:endParaRPr>
              </a:p>
              <a:p>
                <a:pPr algn="just"/>
                <a:endParaRPr lang="en-SE" dirty="0">
                  <a:latin typeface="Times" pitchFamily="2" charset="0"/>
                </a:endParaRPr>
              </a:p>
            </p:txBody>
          </p:sp>
        </mc:Choice>
        <mc:Fallback xmlns="">
          <p:sp>
            <p:nvSpPr>
              <p:cNvPr id="13" name="TextBox 12">
                <a:extLst>
                  <a:ext uri="{FF2B5EF4-FFF2-40B4-BE49-F238E27FC236}">
                    <a16:creationId xmlns:a16="http://schemas.microsoft.com/office/drawing/2014/main" id="{87ED2C41-8CC3-D42E-0E83-4BD29ED29174}"/>
                  </a:ext>
                </a:extLst>
              </p:cNvPr>
              <p:cNvSpPr txBox="1">
                <a:spLocks noRot="1" noChangeAspect="1" noMove="1" noResize="1" noEditPoints="1" noAdjustHandles="1" noChangeArrowheads="1" noChangeShapeType="1" noTextEdit="1"/>
              </p:cNvSpPr>
              <p:nvPr/>
            </p:nvSpPr>
            <p:spPr>
              <a:xfrm>
                <a:off x="642258" y="1671575"/>
                <a:ext cx="10513422" cy="923330"/>
              </a:xfrm>
              <a:prstGeom prst="rect">
                <a:avLst/>
              </a:prstGeom>
              <a:blipFill>
                <a:blip r:embed="rId5"/>
                <a:stretch>
                  <a:fillRect l="-362" t="-1351"/>
                </a:stretch>
              </a:blipFill>
            </p:spPr>
            <p:txBody>
              <a:bodyPr/>
              <a:lstStyle/>
              <a:p>
                <a:r>
                  <a:rPr lang="en-SE">
                    <a:noFill/>
                  </a:rPr>
                  <a:t> </a:t>
                </a:r>
              </a:p>
            </p:txBody>
          </p:sp>
        </mc:Fallback>
      </mc:AlternateContent>
      <p:sp>
        <p:nvSpPr>
          <p:cNvPr id="2" name="Slide Number Placeholder 1">
            <a:extLst>
              <a:ext uri="{FF2B5EF4-FFF2-40B4-BE49-F238E27FC236}">
                <a16:creationId xmlns:a16="http://schemas.microsoft.com/office/drawing/2014/main" id="{1357DB49-9B10-6757-99F1-0A46A8B7D737}"/>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51</a:t>
            </a:fld>
            <a:endParaRPr lang="en-US"/>
          </a:p>
        </p:txBody>
      </p:sp>
    </p:spTree>
    <p:extLst>
      <p:ext uri="{BB962C8B-B14F-4D97-AF65-F5344CB8AC3E}">
        <p14:creationId xmlns:p14="http://schemas.microsoft.com/office/powerpoint/2010/main" val="3978408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B6982-671B-F047-5532-65EB3972EA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A9FA5A-E65A-46F3-6BF9-3E8968A4E773}"/>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A1F9ECE0-101B-9120-7616-8B1AB2CB3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8DC6C7-5745-5494-1A5F-3D508EAB82CA}"/>
                  </a:ext>
                </a:extLst>
              </p:cNvPr>
              <p:cNvSpPr txBox="1"/>
              <p:nvPr/>
            </p:nvSpPr>
            <p:spPr>
              <a:xfrm>
                <a:off x="597406" y="625588"/>
                <a:ext cx="11467914" cy="4125168"/>
              </a:xfrm>
              <a:prstGeom prst="rect">
                <a:avLst/>
              </a:prstGeom>
              <a:noFill/>
            </p:spPr>
            <p:txBody>
              <a:bodyPr wrap="square">
                <a:spAutoFit/>
              </a:bodyPr>
              <a:lstStyle/>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SE" dirty="0">
                    <a:latin typeface="Times" pitchFamily="2" charset="0"/>
                  </a:rPr>
                  <a:t>The spontaneous emission rate of a typical Weber bar detector for single gravitons,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𝛾</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𝐺𝑀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4</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4</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5</m:t>
                            </m:r>
                          </m:sup>
                        </m:sSup>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−33</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r>
                      <a:rPr lang="en-US" b="0" i="1" smtClean="0">
                        <a:latin typeface="Cambria Math" panose="02040503050406030204" pitchFamily="18" charset="0"/>
                      </a:rPr>
                      <m:t>.</m:t>
                    </m:r>
                  </m:oMath>
                </a14:m>
                <a:r>
                  <a:rPr lang="en-SE" dirty="0"/>
                  <a:t> </a:t>
                </a:r>
                <a:endParaRPr lang="en-SE" sz="1800" dirty="0">
                  <a:latin typeface="Times" pitchFamily="2" charset="0"/>
                </a:endParaRPr>
              </a:p>
              <a:p>
                <a:pPr algn="just"/>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r>
                  <a:rPr lang="en-SE" dirty="0">
                    <a:latin typeface="Times" pitchFamily="2" charset="0"/>
                  </a:rPr>
                  <a:t>For a thermal state,</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ED8DC6C7-5745-5494-1A5F-3D508EAB82CA}"/>
                  </a:ext>
                </a:extLst>
              </p:cNvPr>
              <p:cNvSpPr txBox="1">
                <a:spLocks noRot="1" noChangeAspect="1" noMove="1" noResize="1" noEditPoints="1" noAdjustHandles="1" noChangeArrowheads="1" noChangeShapeType="1" noTextEdit="1"/>
              </p:cNvSpPr>
              <p:nvPr/>
            </p:nvSpPr>
            <p:spPr>
              <a:xfrm>
                <a:off x="597406" y="625588"/>
                <a:ext cx="11467914" cy="4125168"/>
              </a:xfrm>
              <a:prstGeom prst="rect">
                <a:avLst/>
              </a:prstGeom>
              <a:blipFill>
                <a:blip r:embed="rId4"/>
                <a:stretch>
                  <a:fillRect l="-33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52D4171-B9E7-9761-7E54-04A3754D4851}"/>
                  </a:ext>
                </a:extLst>
              </p:cNvPr>
              <p:cNvSpPr txBox="1"/>
              <p:nvPr/>
            </p:nvSpPr>
            <p:spPr>
              <a:xfrm>
                <a:off x="739373" y="3630701"/>
                <a:ext cx="11183979" cy="670696"/>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up>
                    </m:sSup>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𝑡h</m:t>
                        </m:r>
                      </m:sub>
                    </m:sSub>
                    <m:r>
                      <a:rPr lang="en-US" b="0" i="1" smtClean="0">
                        <a:latin typeface="Cambria Math" panose="02040503050406030204" pitchFamily="18" charset="0"/>
                      </a:rPr>
                      <m:t>∼1</m:t>
                    </m:r>
                  </m:oMath>
                </a14:m>
                <a:r>
                  <a:rPr lang="en-SE"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r>
                          <a:rPr lang="en-US" b="0" i="1" smtClean="0">
                            <a:latin typeface="Cambria Math" panose="02040503050406030204" pitchFamily="18" charset="0"/>
                          </a:rPr>
                          <m:t>= </m:t>
                        </m:r>
                        <m:r>
                          <a:rPr lang="en-US" i="1">
                            <a:latin typeface="Cambria Math" panose="02040503050406030204" pitchFamily="18" charset="0"/>
                          </a:rPr>
                          <m:t>𝛾</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Δ</m:t>
                        </m:r>
                        <m:r>
                          <a:rPr lang="en-US" i="1">
                            <a:latin typeface="Cambria Math" panose="02040503050406030204" pitchFamily="18" charset="0"/>
                          </a:rPr>
                          <m:t>𝑡</m:t>
                        </m:r>
                        <m:r>
                          <a:rPr lang="en-US" i="1">
                            <a:latin typeface="Cambria Math" panose="02040503050406030204" pitchFamily="18" charset="0"/>
                          </a:rPr>
                          <m:t> </m:t>
                        </m:r>
                        <m:r>
                          <a:rPr lang="en-US" i="1">
                            <a:latin typeface="Cambria Math" panose="02040503050406030204" pitchFamily="18" charset="0"/>
                          </a:rPr>
                          <m:t>𝑛</m:t>
                        </m:r>
                      </m:e>
                      <m:sub>
                        <m:r>
                          <a:rPr lang="en-US" i="1">
                            <a:latin typeface="Cambria Math" panose="02040503050406030204" pitchFamily="18" charset="0"/>
                          </a:rPr>
                          <m:t>𝑡h</m:t>
                        </m:r>
                      </m:sub>
                    </m:sSub>
                    <m:r>
                      <a:rPr lang="en-US" i="1">
                        <a:latin typeface="Cambria Math" panose="02040503050406030204" pitchFamily="18" charset="0"/>
                      </a:rPr>
                      <m:t>+</m:t>
                    </m:r>
                    <m:sSup>
                      <m:sSupPr>
                        <m:ctrlPr>
                          <a:rPr lang="en-US" i="1" dirty="0">
                            <a:latin typeface="Cambria Math" panose="02040503050406030204" pitchFamily="18" charset="0"/>
                          </a:rPr>
                        </m:ctrlPr>
                      </m:sSup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𝛾</m:t>
                                </m:r>
                              </m:e>
                              <m:sub>
                                <m:r>
                                  <a:rPr lang="en-US" i="1" dirty="0">
                                    <a:latin typeface="Cambria Math" panose="02040503050406030204" pitchFamily="18" charset="0"/>
                                  </a:rPr>
                                  <m:t>0</m:t>
                                </m:r>
                              </m:sub>
                            </m:sSub>
                            <m:r>
                              <m:rPr>
                                <m:sty m:val="p"/>
                              </m:rPr>
                              <a:rPr lang="en-US" dirty="0">
                                <a:latin typeface="Cambria Math" panose="02040503050406030204" pitchFamily="18" charset="0"/>
                              </a:rPr>
                              <m:t>Δ</m:t>
                            </m:r>
                            <m:r>
                              <a:rPr lang="en-US" i="1" dirty="0">
                                <a:latin typeface="Cambria Math" panose="02040503050406030204" pitchFamily="18" charset="0"/>
                              </a:rPr>
                              <m:t>𝑡</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∼2,           </m:t>
                    </m:r>
                    <m:r>
                      <a:rPr lang="en-US" b="0" i="1" dirty="0" smtClean="0">
                        <a:latin typeface="Cambria Math" panose="02040503050406030204" pitchFamily="18" charset="0"/>
                      </a:rPr>
                      <m:t>𝑄</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Sub>
                  </m:oMath>
                </a14:m>
                <a:endParaRPr lang="en-SE" dirty="0"/>
              </a:p>
            </p:txBody>
          </p:sp>
        </mc:Choice>
        <mc:Fallback xmlns="">
          <p:sp>
            <p:nvSpPr>
              <p:cNvPr id="12" name="TextBox 11">
                <a:extLst>
                  <a:ext uri="{FF2B5EF4-FFF2-40B4-BE49-F238E27FC236}">
                    <a16:creationId xmlns:a16="http://schemas.microsoft.com/office/drawing/2014/main" id="{1B12B720-4082-82E9-E761-2AD96DB9E33A}"/>
                  </a:ext>
                </a:extLst>
              </p:cNvPr>
              <p:cNvSpPr txBox="1">
                <a:spLocks noRot="1" noChangeAspect="1" noMove="1" noResize="1" noEditPoints="1" noAdjustHandles="1" noChangeArrowheads="1" noChangeShapeType="1" noTextEdit="1"/>
              </p:cNvSpPr>
              <p:nvPr/>
            </p:nvSpPr>
            <p:spPr>
              <a:xfrm>
                <a:off x="739373" y="3630701"/>
                <a:ext cx="11183979" cy="670696"/>
              </a:xfrm>
              <a:prstGeom prst="rect">
                <a:avLst/>
              </a:prstGeom>
              <a:blipFill>
                <a:blip r:embed="rId5"/>
                <a:stretch>
                  <a:fillRect/>
                </a:stretch>
              </a:blipFill>
            </p:spPr>
            <p:txBody>
              <a:bodyPr/>
              <a:lstStyle/>
              <a:p>
                <a:r>
                  <a:rPr lang="en-SE">
                    <a:noFill/>
                  </a:rPr>
                  <a:t> </a:t>
                </a:r>
              </a:p>
            </p:txBody>
          </p:sp>
        </mc:Fallback>
      </mc:AlternateContent>
      <p:sp>
        <p:nvSpPr>
          <p:cNvPr id="5" name="TextBox 4">
            <a:extLst>
              <a:ext uri="{FF2B5EF4-FFF2-40B4-BE49-F238E27FC236}">
                <a16:creationId xmlns:a16="http://schemas.microsoft.com/office/drawing/2014/main" id="{E44C5BAE-963D-6A22-C9BA-13B037CF1EF6}"/>
              </a:ext>
            </a:extLst>
          </p:cNvPr>
          <p:cNvSpPr txBox="1"/>
          <p:nvPr/>
        </p:nvSpPr>
        <p:spPr>
          <a:xfrm>
            <a:off x="280417" y="6584335"/>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9" name="Title 1">
            <a:extLst>
              <a:ext uri="{FF2B5EF4-FFF2-40B4-BE49-F238E27FC236}">
                <a16:creationId xmlns:a16="http://schemas.microsoft.com/office/drawing/2014/main" id="{1FD609DA-B28C-D051-857D-554A30F8EE54}"/>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Tests of </a:t>
            </a:r>
            <a:r>
              <a:rPr lang="en-US" sz="3200" dirty="0" err="1">
                <a:latin typeface="Times New Roman" panose="02020603050405020304" pitchFamily="18" charset="0"/>
                <a:cs typeface="Times New Roman" panose="02020603050405020304" pitchFamily="18" charset="0"/>
              </a:rPr>
              <a:t>acoherence</a:t>
            </a:r>
            <a:r>
              <a:rPr lang="en-US" sz="3200" dirty="0">
                <a:latin typeface="Times New Roman" panose="02020603050405020304" pitchFamily="18" charset="0"/>
                <a:cs typeface="Times New Roman" panose="02020603050405020304" pitchFamily="18" charset="0"/>
              </a:rPr>
              <a:t> for gravitational radiation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A14B71-9C64-640C-B0CC-F885CE25A3D3}"/>
                  </a:ext>
                </a:extLst>
              </p:cNvPr>
              <p:cNvSpPr txBox="1"/>
              <p:nvPr/>
            </p:nvSpPr>
            <p:spPr>
              <a:xfrm>
                <a:off x="642258" y="1671575"/>
                <a:ext cx="10513422" cy="1754326"/>
              </a:xfrm>
              <a:prstGeom prst="rect">
                <a:avLst/>
              </a:prstGeom>
              <a:noFill/>
            </p:spPr>
            <p:txBody>
              <a:bodyPr wrap="square">
                <a:spAutoFit/>
              </a:bodyPr>
              <a:lstStyle/>
              <a:p>
                <a:pPr marL="342900" indent="-342900" algn="just">
                  <a:buFont typeface="Wingdings" pitchFamily="2" charset="2"/>
                  <a:buChar char="v"/>
                </a:pPr>
                <a:r>
                  <a:rPr lang="en-SE" dirty="0">
                    <a:latin typeface="Times" pitchFamily="2" charset="0"/>
                  </a:rPr>
                  <a:t>Let us say, the number of gravitons in </a:t>
                </a:r>
                <a:r>
                  <a:rPr lang="en-GB" dirty="0" err="1">
                    <a:latin typeface="Times" pitchFamily="2" charset="0"/>
                  </a:rPr>
                  <a:t>th</a:t>
                </a:r>
                <a:r>
                  <a:rPr lang="en-SE" dirty="0">
                    <a:latin typeface="Times" pitchFamily="2" charset="0"/>
                  </a:rPr>
                  <a:t>e LIGO band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36</m:t>
                        </m:r>
                      </m:sup>
                    </m:sSup>
                    <m:r>
                      <a:rPr lang="en-US" i="1" dirty="0">
                        <a:latin typeface="Cambria Math" panose="02040503050406030204" pitchFamily="18" charset="0"/>
                      </a:rPr>
                      <m:t>, </m:t>
                    </m:r>
                  </m:oMath>
                </a14:m>
                <a:r>
                  <a:rPr lang="en-SE" dirty="0">
                    <a:latin typeface="Times" pitchFamily="2" charset="0"/>
                  </a:rPr>
                  <a:t>and the duration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𝑚𝑠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𝑠</m:t>
                    </m:r>
                    <m:r>
                      <a:rPr lang="en-US" b="0" i="1" smtClean="0">
                        <a:latin typeface="Cambria Math" panose="02040503050406030204" pitchFamily="18" charset="0"/>
                      </a:rPr>
                      <m:t>. </m:t>
                    </m:r>
                  </m:oMath>
                </a14:m>
                <a:r>
                  <a:rPr lang="en-SE" dirty="0">
                    <a:latin typeface="Times" pitchFamily="2" charset="0"/>
                  </a:rPr>
                  <a:t>    </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SE" dirty="0">
                    <a:latin typeface="Times" pitchFamily="2" charset="0"/>
                  </a:rPr>
                  <a:t>For coherent 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 </m:t>
                    </m:r>
                  </m:oMath>
                </a14:m>
                <a:r>
                  <a:rPr lang="en-SE" dirty="0">
                    <a:latin typeface="Times" pitchFamily="2" charset="0"/>
                  </a:rPr>
                  <a:t> the mean equals the variance,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Δ</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2</m:t>
                            </m:r>
                          </m:sup>
                        </m:sSup>
                      </m:e>
                    </m:d>
                    <m:r>
                      <a:rPr lang="en-US" i="1" dirty="0">
                        <a:latin typeface="Cambria Math" panose="02040503050406030204" pitchFamily="18" charset="0"/>
                      </a:rPr>
                      <m:t>. </m:t>
                    </m:r>
                  </m:oMath>
                </a14:m>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r>
                  <a:rPr lang="en-US" b="0" dirty="0">
                    <a:latin typeface="Times" pitchFamily="2" charset="0"/>
                  </a:rPr>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∼1</m:t>
                    </m:r>
                  </m:oMath>
                </a14:m>
                <a:r>
                  <a:rPr lang="en-SE" dirty="0">
                    <a:latin typeface="Times" pitchFamily="2" charset="0"/>
                  </a:rPr>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∼1,           </m:t>
                    </m:r>
                    <m:r>
                      <a:rPr lang="en-US" b="0" i="1" dirty="0" smtClean="0">
                        <a:latin typeface="Cambria Math" panose="02040503050406030204" pitchFamily="18" charset="0"/>
                      </a:rPr>
                      <m:t>𝑄</m:t>
                    </m:r>
                    <m:r>
                      <a:rPr lang="en-US" b="0" i="1" dirty="0" smtClean="0">
                        <a:latin typeface="Cambria Math" panose="02040503050406030204" pitchFamily="18" charset="0"/>
                      </a:rPr>
                      <m:t>=0</m:t>
                    </m:r>
                  </m:oMath>
                </a14:m>
                <a:r>
                  <a:rPr lang="en-SE" dirty="0">
                    <a:latin typeface="Times" pitchFamily="2" charset="0"/>
                  </a:rPr>
                  <a:t> </a:t>
                </a:r>
              </a:p>
              <a:p>
                <a:pPr algn="just"/>
                <a:endParaRPr lang="en-SE" dirty="0">
                  <a:latin typeface="Times" pitchFamily="2" charset="0"/>
                </a:endParaRPr>
              </a:p>
            </p:txBody>
          </p:sp>
        </mc:Choice>
        <mc:Fallback xmlns="">
          <p:sp>
            <p:nvSpPr>
              <p:cNvPr id="13" name="TextBox 12">
                <a:extLst>
                  <a:ext uri="{FF2B5EF4-FFF2-40B4-BE49-F238E27FC236}">
                    <a16:creationId xmlns:a16="http://schemas.microsoft.com/office/drawing/2014/main" id="{2EA14B71-9C64-640C-B0CC-F885CE25A3D3}"/>
                  </a:ext>
                </a:extLst>
              </p:cNvPr>
              <p:cNvSpPr txBox="1">
                <a:spLocks noRot="1" noChangeAspect="1" noMove="1" noResize="1" noEditPoints="1" noAdjustHandles="1" noChangeArrowheads="1" noChangeShapeType="1" noTextEdit="1"/>
              </p:cNvSpPr>
              <p:nvPr/>
            </p:nvSpPr>
            <p:spPr>
              <a:xfrm>
                <a:off x="642258" y="1671575"/>
                <a:ext cx="10513422" cy="1754326"/>
              </a:xfrm>
              <a:prstGeom prst="rect">
                <a:avLst/>
              </a:prstGeom>
              <a:blipFill>
                <a:blip r:embed="rId6"/>
                <a:stretch>
                  <a:fillRect l="-362" t="-719"/>
                </a:stretch>
              </a:blipFill>
            </p:spPr>
            <p:txBody>
              <a:bodyPr/>
              <a:lstStyle/>
              <a:p>
                <a:r>
                  <a:rPr lang="en-SE">
                    <a:noFill/>
                  </a:rPr>
                  <a:t> </a:t>
                </a:r>
              </a:p>
            </p:txBody>
          </p:sp>
        </mc:Fallback>
      </mc:AlternateContent>
      <p:sp>
        <p:nvSpPr>
          <p:cNvPr id="2" name="Slide Number Placeholder 1">
            <a:extLst>
              <a:ext uri="{FF2B5EF4-FFF2-40B4-BE49-F238E27FC236}">
                <a16:creationId xmlns:a16="http://schemas.microsoft.com/office/drawing/2014/main" id="{D64FF8CF-008B-B424-11DF-39A6C4D57F99}"/>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52</a:t>
            </a:fld>
            <a:endParaRPr lang="en-US"/>
          </a:p>
        </p:txBody>
      </p:sp>
    </p:spTree>
    <p:extLst>
      <p:ext uri="{BB962C8B-B14F-4D97-AF65-F5344CB8AC3E}">
        <p14:creationId xmlns:p14="http://schemas.microsoft.com/office/powerpoint/2010/main" val="898876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D50F-ED6B-B1D7-A3F4-A6C91CB99D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AE2AAD-3E4E-ED11-654B-B765BA8C3FE4}"/>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4" name="Picture 16" descr="Nordic Institute for Theoretical Physics - Wikipedia">
            <a:extLst>
              <a:ext uri="{FF2B5EF4-FFF2-40B4-BE49-F238E27FC236}">
                <a16:creationId xmlns:a16="http://schemas.microsoft.com/office/drawing/2014/main" id="{8725D9F4-5EF7-A82F-1C2E-9E51847C4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1FF542-6CBF-3A00-8496-E3CA83D5B776}"/>
                  </a:ext>
                </a:extLst>
              </p:cNvPr>
              <p:cNvSpPr txBox="1"/>
              <p:nvPr/>
            </p:nvSpPr>
            <p:spPr>
              <a:xfrm>
                <a:off x="597406" y="625588"/>
                <a:ext cx="11467914" cy="6232412"/>
              </a:xfrm>
              <a:prstGeom prst="rect">
                <a:avLst/>
              </a:prstGeom>
              <a:noFill/>
            </p:spPr>
            <p:txBody>
              <a:bodyPr wrap="square">
                <a:spAutoFit/>
              </a:bodyPr>
              <a:lstStyle/>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SE" dirty="0">
                    <a:latin typeface="Times" pitchFamily="2" charset="0"/>
                  </a:rPr>
                  <a:t>The spontaneous emission rate of a typical Weber bar detector for single gravitons,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𝛾</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𝐺𝑀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4</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4</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5</m:t>
                            </m:r>
                          </m:sup>
                        </m:sSup>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−33</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r>
                      <a:rPr lang="en-US" b="0" i="1" smtClean="0">
                        <a:latin typeface="Cambria Math" panose="02040503050406030204" pitchFamily="18" charset="0"/>
                      </a:rPr>
                      <m:t>.</m:t>
                    </m:r>
                  </m:oMath>
                </a14:m>
                <a:r>
                  <a:rPr lang="en-SE" dirty="0"/>
                  <a:t> </a:t>
                </a:r>
                <a:endParaRPr lang="en-SE" sz="1800" dirty="0">
                  <a:latin typeface="Times" pitchFamily="2" charset="0"/>
                </a:endParaRPr>
              </a:p>
              <a:p>
                <a:pPr algn="just"/>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sz="1800" dirty="0">
                  <a:latin typeface="Times" pitchFamily="2" charset="0"/>
                </a:endParaRPr>
              </a:p>
              <a:p>
                <a:pPr marL="342900" indent="-342900" algn="just">
                  <a:buFont typeface="Wingdings" pitchFamily="2" charset="2"/>
                  <a:buChar char="v"/>
                </a:pPr>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r>
                  <a:rPr lang="en-SE" dirty="0">
                    <a:latin typeface="Times" pitchFamily="2" charset="0"/>
                  </a:rPr>
                  <a:t>For a thermal state,</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US" dirty="0">
                    <a:latin typeface="Times" pitchFamily="2" charset="0"/>
                  </a:rPr>
                  <a:t>For a highly squeezed vacuum state,</a:t>
                </a:r>
                <a:endParaRPr lang="en-SE" dirty="0">
                  <a:latin typeface="Times" pitchFamily="2" charset="0"/>
                </a:endParaRPr>
              </a:p>
              <a:p>
                <a:pPr algn="just"/>
                <a:endParaRPr lang="en-US" b="0" i="1" dirty="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𝑠𝑞</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cosh</m:t>
                                  </m:r>
                                </m:fName>
                                <m:e>
                                  <m:r>
                                    <a:rPr lang="en-US" b="0" i="1" smtClean="0">
                                      <a:latin typeface="Cambria Math" panose="02040503050406030204" pitchFamily="18" charset="0"/>
                                    </a:rPr>
                                    <m:t>𝑟</m:t>
                                  </m:r>
                                </m:e>
                              </m:func>
                            </m:e>
                          </m:rad>
                        </m:den>
                      </m:f>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sub>
                        <m:sup/>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𝑟</m:t>
                                          </m:r>
                                        </m:e>
                                      </m:func>
                                    </m:e>
                                  </m:d>
                                </m:e>
                                <m:sup>
                                  <m:r>
                                    <a:rPr lang="en-US" b="0" i="1" smtClean="0">
                                      <a:latin typeface="Cambria Math" panose="02040503050406030204" pitchFamily="18" charset="0"/>
                                    </a:rPr>
                                    <m:t>𝑚</m:t>
                                  </m:r>
                                </m:sup>
                              </m:sSup>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𝑚</m:t>
                                  </m:r>
                                </m:sup>
                              </m:sSup>
                              <m:r>
                                <a:rPr lang="en-US" b="0" i="1" smtClean="0">
                                  <a:latin typeface="Cambria Math" panose="02040503050406030204" pitchFamily="18" charset="0"/>
                                </a:rPr>
                                <m:t>𝑚</m:t>
                              </m:r>
                              <m:r>
                                <a:rPr lang="en-US" b="0" i="1" smtClean="0">
                                  <a:latin typeface="Cambria Math" panose="02040503050406030204" pitchFamily="18" charset="0"/>
                                </a:rPr>
                                <m:t>!</m:t>
                              </m:r>
                            </m:den>
                          </m:f>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m:t>
                          </m:r>
                        </m:e>
                      </m:nary>
                      <m:r>
                        <a:rPr lang="en-US" b="0" i="1" smtClean="0">
                          <a:latin typeface="Cambria Math" panose="02040503050406030204" pitchFamily="18" charset="0"/>
                        </a:rPr>
                        <m:t>,  </m:t>
                      </m:r>
                      <m:r>
                        <a:rPr lang="en-US" b="0" i="1" dirty="0" smtClean="0">
                          <a:latin typeface="Cambria Math" panose="02040503050406030204" pitchFamily="18" charset="0"/>
                        </a:rPr>
                        <m:t>𝑄</m:t>
                      </m:r>
                      <m:r>
                        <a:rPr lang="en-US" b="0" i="1" dirty="0" smtClean="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cosh</m:t>
                          </m:r>
                        </m:fName>
                        <m:e>
                          <m:r>
                            <a:rPr lang="en-US" i="1" dirty="0">
                              <a:latin typeface="Cambria Math" panose="02040503050406030204" pitchFamily="18" charset="0"/>
                            </a:rPr>
                            <m:t>2</m:t>
                          </m:r>
                          <m:r>
                            <a:rPr lang="en-US" i="1" dirty="0">
                              <a:latin typeface="Cambria Math" panose="02040503050406030204" pitchFamily="18" charset="0"/>
                            </a:rPr>
                            <m:t>𝑟</m:t>
                          </m:r>
                        </m:e>
                      </m:func>
                      <m:r>
                        <a:rPr lang="en-US" b="0" i="1" dirty="0" smtClean="0">
                          <a:latin typeface="Cambria Math" panose="02040503050406030204" pitchFamily="18" charset="0"/>
                        </a:rPr>
                        <m:t>=1+2</m:t>
                      </m:r>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a:latin typeface="Cambria Math" panose="02040503050406030204" pitchFamily="18" charset="0"/>
                                </a:rPr>
                                <m:t>(</m:t>
                              </m:r>
                              <m:r>
                                <m:rPr>
                                  <m:sty m:val="p"/>
                                </m:rPr>
                                <a:rPr lang="en-US" dirty="0">
                                  <a:latin typeface="Cambria Math" panose="02040503050406030204" pitchFamily="18" charset="0"/>
                                </a:rPr>
                                <m:t>sinh</m:t>
                              </m:r>
                            </m:fName>
                            <m:e>
                              <m:r>
                                <a:rPr lang="en-US" i="1" dirty="0">
                                  <a:latin typeface="Cambria Math" panose="02040503050406030204" pitchFamily="18" charset="0"/>
                                </a:rPr>
                                <m:t>𝑟</m:t>
                              </m:r>
                              <m:r>
                                <a:rPr lang="en-US" i="1" dirty="0">
                                  <a:latin typeface="Cambria Math" panose="02040503050406030204" pitchFamily="18" charset="0"/>
                                </a:rPr>
                                <m:t>)</m:t>
                              </m:r>
                            </m:e>
                          </m:func>
                        </m:e>
                        <m:sup>
                          <m:r>
                            <a:rPr lang="en-US" i="1" dirty="0">
                              <a:latin typeface="Cambria Math" panose="02040503050406030204" pitchFamily="18" charset="0"/>
                            </a:rPr>
                            <m:t>2</m:t>
                          </m:r>
                        </m:sup>
                      </m:sSup>
                      <m:r>
                        <a:rPr lang="en-US" b="0" i="1" dirty="0" smtClean="0">
                          <a:latin typeface="Cambria Math" panose="02040503050406030204" pitchFamily="18" charset="0"/>
                        </a:rPr>
                        <m:t>=1+2</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≈2⟨</m:t>
                      </m:r>
                      <m:r>
                        <a:rPr lang="en-US" b="0" i="1" dirty="0" smtClean="0">
                          <a:latin typeface="Cambria Math" panose="02040503050406030204" pitchFamily="18" charset="0"/>
                        </a:rPr>
                        <m:t>𝑛</m:t>
                      </m:r>
                      <m:r>
                        <a:rPr lang="en-US" b="0" i="1" dirty="0" smtClean="0">
                          <a:latin typeface="Cambria Math" panose="02040503050406030204" pitchFamily="18" charset="0"/>
                        </a:rPr>
                        <m:t>⟩.</m:t>
                      </m:r>
                    </m:oMath>
                  </m:oMathPara>
                </a14:m>
                <a:endParaRPr lang="en-SE" dirty="0">
                  <a:latin typeface="Times" pitchFamily="2" charset="0"/>
                </a:endParaRPr>
              </a:p>
              <a:p>
                <a:pPr algn="just"/>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p:txBody>
          </p:sp>
        </mc:Choice>
        <mc:Fallback xmlns="">
          <p:sp>
            <p:nvSpPr>
              <p:cNvPr id="6" name="TextBox 5">
                <a:extLst>
                  <a:ext uri="{FF2B5EF4-FFF2-40B4-BE49-F238E27FC236}">
                    <a16:creationId xmlns:a16="http://schemas.microsoft.com/office/drawing/2014/main" id="{6200D0B6-6ACA-64D2-8543-1FDCB72FAD59}"/>
                  </a:ext>
                </a:extLst>
              </p:cNvPr>
              <p:cNvSpPr txBox="1">
                <a:spLocks noRot="1" noChangeAspect="1" noMove="1" noResize="1" noEditPoints="1" noAdjustHandles="1" noChangeArrowheads="1" noChangeShapeType="1" noTextEdit="1"/>
              </p:cNvSpPr>
              <p:nvPr/>
            </p:nvSpPr>
            <p:spPr>
              <a:xfrm>
                <a:off x="597406" y="625588"/>
                <a:ext cx="11467914" cy="6232412"/>
              </a:xfrm>
              <a:prstGeom prst="rect">
                <a:avLst/>
              </a:prstGeom>
              <a:blipFill>
                <a:blip r:embed="rId4"/>
                <a:stretch>
                  <a:fillRect l="-332" b="-2648"/>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A8FA395-746F-8FA5-519A-5F98A217FCE9}"/>
                  </a:ext>
                </a:extLst>
              </p:cNvPr>
              <p:cNvSpPr txBox="1"/>
              <p:nvPr/>
            </p:nvSpPr>
            <p:spPr>
              <a:xfrm>
                <a:off x="739373" y="3630701"/>
                <a:ext cx="11183979" cy="670696"/>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den>
                        </m:f>
                      </m:sup>
                    </m:sSup>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𝑡h</m:t>
                        </m:r>
                      </m:sub>
                    </m:sSub>
                    <m:r>
                      <a:rPr lang="en-US" b="0" i="1" smtClean="0">
                        <a:latin typeface="Cambria Math" panose="02040503050406030204" pitchFamily="18" charset="0"/>
                      </a:rPr>
                      <m:t>∼1</m:t>
                    </m:r>
                  </m:oMath>
                </a14:m>
                <a:r>
                  <a:rPr lang="en-SE"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r>
                          <a:rPr lang="en-US" b="0" i="1" smtClean="0">
                            <a:latin typeface="Cambria Math" panose="02040503050406030204" pitchFamily="18" charset="0"/>
                          </a:rPr>
                          <m:t>= </m:t>
                        </m:r>
                        <m:r>
                          <a:rPr lang="en-US" i="1">
                            <a:latin typeface="Cambria Math" panose="02040503050406030204" pitchFamily="18" charset="0"/>
                          </a:rPr>
                          <m:t>𝛾</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Δ</m:t>
                        </m:r>
                        <m:r>
                          <a:rPr lang="en-US" i="1">
                            <a:latin typeface="Cambria Math" panose="02040503050406030204" pitchFamily="18" charset="0"/>
                          </a:rPr>
                          <m:t>𝑡</m:t>
                        </m:r>
                        <m:r>
                          <a:rPr lang="en-US" i="1">
                            <a:latin typeface="Cambria Math" panose="02040503050406030204" pitchFamily="18" charset="0"/>
                          </a:rPr>
                          <m:t> </m:t>
                        </m:r>
                        <m:r>
                          <a:rPr lang="en-US" i="1">
                            <a:latin typeface="Cambria Math" panose="02040503050406030204" pitchFamily="18" charset="0"/>
                          </a:rPr>
                          <m:t>𝑛</m:t>
                        </m:r>
                      </m:e>
                      <m:sub>
                        <m:r>
                          <a:rPr lang="en-US" i="1">
                            <a:latin typeface="Cambria Math" panose="02040503050406030204" pitchFamily="18" charset="0"/>
                          </a:rPr>
                          <m:t>𝑡h</m:t>
                        </m:r>
                      </m:sub>
                    </m:sSub>
                    <m:r>
                      <a:rPr lang="en-US" i="1">
                        <a:latin typeface="Cambria Math" panose="02040503050406030204" pitchFamily="18" charset="0"/>
                      </a:rPr>
                      <m:t>+</m:t>
                    </m:r>
                    <m:sSup>
                      <m:sSupPr>
                        <m:ctrlPr>
                          <a:rPr lang="en-US" i="1" dirty="0">
                            <a:latin typeface="Cambria Math" panose="02040503050406030204" pitchFamily="18" charset="0"/>
                          </a:rPr>
                        </m:ctrlPr>
                      </m:sSup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𝛾</m:t>
                                </m:r>
                              </m:e>
                              <m:sub>
                                <m:r>
                                  <a:rPr lang="en-US" i="1" dirty="0">
                                    <a:latin typeface="Cambria Math" panose="02040503050406030204" pitchFamily="18" charset="0"/>
                                  </a:rPr>
                                  <m:t>0</m:t>
                                </m:r>
                              </m:sub>
                            </m:sSub>
                            <m:r>
                              <m:rPr>
                                <m:sty m:val="p"/>
                              </m:rPr>
                              <a:rPr lang="en-US" dirty="0">
                                <a:latin typeface="Cambria Math" panose="02040503050406030204" pitchFamily="18" charset="0"/>
                              </a:rPr>
                              <m:t>Δ</m:t>
                            </m:r>
                            <m:r>
                              <a:rPr lang="en-US" i="1" dirty="0">
                                <a:latin typeface="Cambria Math" panose="02040503050406030204" pitchFamily="18" charset="0"/>
                              </a:rPr>
                              <m:t>𝑡</m:t>
                            </m:r>
                          </m:e>
                        </m:d>
                      </m:e>
                      <m:sup>
                        <m:r>
                          <a:rPr lang="en-US" i="1" dirty="0">
                            <a:latin typeface="Cambria Math" panose="02040503050406030204" pitchFamily="18" charset="0"/>
                          </a:rPr>
                          <m:t>2</m:t>
                        </m:r>
                      </m:sup>
                    </m:sSup>
                    <m:r>
                      <a:rPr lang="en-US" b="0"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∼2,           </m:t>
                    </m:r>
                    <m:r>
                      <a:rPr lang="en-US" b="0" i="1" dirty="0" smtClean="0">
                        <a:latin typeface="Cambria Math" panose="02040503050406030204" pitchFamily="18" charset="0"/>
                      </a:rPr>
                      <m:t>𝑄</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𝑡h</m:t>
                        </m:r>
                      </m:sub>
                    </m:sSub>
                  </m:oMath>
                </a14:m>
                <a:endParaRPr lang="en-SE" dirty="0"/>
              </a:p>
            </p:txBody>
          </p:sp>
        </mc:Choice>
        <mc:Fallback xmlns="">
          <p:sp>
            <p:nvSpPr>
              <p:cNvPr id="12" name="TextBox 11">
                <a:extLst>
                  <a:ext uri="{FF2B5EF4-FFF2-40B4-BE49-F238E27FC236}">
                    <a16:creationId xmlns:a16="http://schemas.microsoft.com/office/drawing/2014/main" id="{1B12B720-4082-82E9-E761-2AD96DB9E33A}"/>
                  </a:ext>
                </a:extLst>
              </p:cNvPr>
              <p:cNvSpPr txBox="1">
                <a:spLocks noRot="1" noChangeAspect="1" noMove="1" noResize="1" noEditPoints="1" noAdjustHandles="1" noChangeArrowheads="1" noChangeShapeType="1" noTextEdit="1"/>
              </p:cNvSpPr>
              <p:nvPr/>
            </p:nvSpPr>
            <p:spPr>
              <a:xfrm>
                <a:off x="739373" y="3630701"/>
                <a:ext cx="11183979" cy="670696"/>
              </a:xfrm>
              <a:prstGeom prst="rect">
                <a:avLst/>
              </a:prstGeom>
              <a:blipFill>
                <a:blip r:embed="rId5"/>
                <a:stretch>
                  <a:fillRect/>
                </a:stretch>
              </a:blipFill>
            </p:spPr>
            <p:txBody>
              <a:bodyPr/>
              <a:lstStyle/>
              <a:p>
                <a:r>
                  <a:rPr lang="en-SE">
                    <a:noFill/>
                  </a:rPr>
                  <a:t> </a:t>
                </a:r>
              </a:p>
            </p:txBody>
          </p:sp>
        </mc:Fallback>
      </mc:AlternateContent>
      <p:sp>
        <p:nvSpPr>
          <p:cNvPr id="5" name="TextBox 4">
            <a:extLst>
              <a:ext uri="{FF2B5EF4-FFF2-40B4-BE49-F238E27FC236}">
                <a16:creationId xmlns:a16="http://schemas.microsoft.com/office/drawing/2014/main" id="{F02B94B4-266D-D92C-315B-F22A8F1E2F46}"/>
              </a:ext>
            </a:extLst>
          </p:cNvPr>
          <p:cNvSpPr txBox="1"/>
          <p:nvPr/>
        </p:nvSpPr>
        <p:spPr>
          <a:xfrm>
            <a:off x="280417" y="6584335"/>
            <a:ext cx="11784903" cy="276999"/>
          </a:xfrm>
          <a:prstGeom prst="rect">
            <a:avLst/>
          </a:prstGeom>
          <a:noFill/>
        </p:spPr>
        <p:txBody>
          <a:bodyPr wrap="square">
            <a:spAutoFit/>
          </a:bodyPr>
          <a:lstStyle/>
          <a:p>
            <a:r>
              <a:rPr lang="en-SE" sz="1200" dirty="0">
                <a:latin typeface="Times" pitchFamily="2" charset="0"/>
              </a:rPr>
              <a:t>“Detecting acoherence in radiation fields.” Sreenath K. Manikandan and Frank Wilczek. arXiv: 2409.20378 (2024).</a:t>
            </a:r>
          </a:p>
        </p:txBody>
      </p:sp>
      <p:sp>
        <p:nvSpPr>
          <p:cNvPr id="9" name="Title 1">
            <a:extLst>
              <a:ext uri="{FF2B5EF4-FFF2-40B4-BE49-F238E27FC236}">
                <a16:creationId xmlns:a16="http://schemas.microsoft.com/office/drawing/2014/main" id="{0E4B9342-50D7-3E34-C1A0-58F3EC150C88}"/>
              </a:ext>
            </a:extLst>
          </p:cNvPr>
          <p:cNvSpPr txBox="1">
            <a:spLocks/>
          </p:cNvSpPr>
          <p:nvPr/>
        </p:nvSpPr>
        <p:spPr>
          <a:xfrm>
            <a:off x="1524000" y="326097"/>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Tests of </a:t>
            </a:r>
            <a:r>
              <a:rPr lang="en-US" sz="3200" dirty="0" err="1">
                <a:latin typeface="Times New Roman" panose="02020603050405020304" pitchFamily="18" charset="0"/>
                <a:cs typeface="Times New Roman" panose="02020603050405020304" pitchFamily="18" charset="0"/>
              </a:rPr>
              <a:t>acoherence</a:t>
            </a:r>
            <a:r>
              <a:rPr lang="en-US" sz="3200" dirty="0">
                <a:latin typeface="Times New Roman" panose="02020603050405020304" pitchFamily="18" charset="0"/>
                <a:cs typeface="Times New Roman" panose="02020603050405020304" pitchFamily="18" charset="0"/>
              </a:rPr>
              <a:t> for gravitational radiation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51B6DB-B9B5-0BB5-45F6-6C82FCEF6539}"/>
                  </a:ext>
                </a:extLst>
              </p:cNvPr>
              <p:cNvSpPr txBox="1"/>
              <p:nvPr/>
            </p:nvSpPr>
            <p:spPr>
              <a:xfrm>
                <a:off x="642258" y="1671575"/>
                <a:ext cx="10513422" cy="1754326"/>
              </a:xfrm>
              <a:prstGeom prst="rect">
                <a:avLst/>
              </a:prstGeom>
              <a:noFill/>
            </p:spPr>
            <p:txBody>
              <a:bodyPr wrap="square">
                <a:spAutoFit/>
              </a:bodyPr>
              <a:lstStyle/>
              <a:p>
                <a:pPr marL="342900" indent="-342900" algn="just">
                  <a:buFont typeface="Wingdings" pitchFamily="2" charset="2"/>
                  <a:buChar char="v"/>
                </a:pPr>
                <a:r>
                  <a:rPr lang="en-SE" dirty="0">
                    <a:latin typeface="Times" pitchFamily="2" charset="0"/>
                  </a:rPr>
                  <a:t>Let us say, the number of gravitons in </a:t>
                </a:r>
                <a:r>
                  <a:rPr lang="en-GB" dirty="0" err="1">
                    <a:latin typeface="Times" pitchFamily="2" charset="0"/>
                  </a:rPr>
                  <a:t>th</a:t>
                </a:r>
                <a:r>
                  <a:rPr lang="en-SE" dirty="0">
                    <a:latin typeface="Times" pitchFamily="2" charset="0"/>
                  </a:rPr>
                  <a:t>e LIGO band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36</m:t>
                        </m:r>
                      </m:sup>
                    </m:sSup>
                    <m:r>
                      <a:rPr lang="en-US" i="1" dirty="0">
                        <a:latin typeface="Cambria Math" panose="02040503050406030204" pitchFamily="18" charset="0"/>
                      </a:rPr>
                      <m:t>, </m:t>
                    </m:r>
                  </m:oMath>
                </a14:m>
                <a:r>
                  <a:rPr lang="en-SE" dirty="0">
                    <a:latin typeface="Times" pitchFamily="2" charset="0"/>
                  </a:rPr>
                  <a:t>and the duration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𝑚𝑠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𝑠</m:t>
                    </m:r>
                    <m:r>
                      <a:rPr lang="en-US" b="0" i="1" smtClean="0">
                        <a:latin typeface="Cambria Math" panose="02040503050406030204" pitchFamily="18" charset="0"/>
                      </a:rPr>
                      <m:t>. </m:t>
                    </m:r>
                  </m:oMath>
                </a14:m>
                <a:r>
                  <a:rPr lang="en-SE" dirty="0">
                    <a:latin typeface="Times" pitchFamily="2" charset="0"/>
                  </a:rPr>
                  <a:t>    </a:t>
                </a:r>
              </a:p>
              <a:p>
                <a:pPr marL="342900" indent="-342900" algn="just">
                  <a:buFont typeface="Wingdings" pitchFamily="2" charset="2"/>
                  <a:buChar char="v"/>
                </a:pPr>
                <a:endParaRPr lang="en-SE" dirty="0">
                  <a:latin typeface="Times" pitchFamily="2" charset="0"/>
                </a:endParaRPr>
              </a:p>
              <a:p>
                <a:pPr marL="342900" indent="-342900" algn="just">
                  <a:buFont typeface="Wingdings" pitchFamily="2" charset="2"/>
                  <a:buChar char="v"/>
                </a:pPr>
                <a:r>
                  <a:rPr lang="en-SE" dirty="0">
                    <a:latin typeface="Times" pitchFamily="2" charset="0"/>
                  </a:rPr>
                  <a:t>For coherent 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 </m:t>
                    </m:r>
                  </m:oMath>
                </a14:m>
                <a:r>
                  <a:rPr lang="en-SE" dirty="0">
                    <a:latin typeface="Times" pitchFamily="2" charset="0"/>
                  </a:rPr>
                  <a:t> the mean equals the variance, </a:t>
                </a:r>
                <a14:m>
                  <m:oMath xmlns:m="http://schemas.openxmlformats.org/officeDocument/2006/math">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Δ</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2</m:t>
                            </m:r>
                          </m:sup>
                        </m:sSup>
                      </m:e>
                    </m:d>
                    <m:r>
                      <a:rPr lang="en-US" i="1" dirty="0">
                        <a:latin typeface="Cambria Math" panose="02040503050406030204" pitchFamily="18" charset="0"/>
                      </a:rPr>
                      <m:t>. </m:t>
                    </m:r>
                  </m:oMath>
                </a14:m>
                <a:endParaRPr lang="en-SE" dirty="0">
                  <a:latin typeface="Times" pitchFamily="2" charset="0"/>
                </a:endParaRPr>
              </a:p>
              <a:p>
                <a:pPr marL="342900" indent="-342900" algn="just">
                  <a:buFont typeface="Wingdings" pitchFamily="2" charset="2"/>
                  <a:buChar char="v"/>
                </a:pPr>
                <a:endParaRPr lang="en-SE" dirty="0">
                  <a:latin typeface="Times" pitchFamily="2" charset="0"/>
                </a:endParaRPr>
              </a:p>
              <a:p>
                <a:pPr algn="just"/>
                <a:r>
                  <a:rPr lang="en-US" b="0" dirty="0">
                    <a:latin typeface="Times" pitchFamily="2" charset="0"/>
                  </a:rPr>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r>
                      <a:rPr lang="en-US" b="0" i="1" dirty="0" smtClean="0">
                        <a:latin typeface="Cambria Math" panose="02040503050406030204" pitchFamily="18" charset="0"/>
                      </a:rPr>
                      <m:t>∼1</m:t>
                    </m:r>
                  </m:oMath>
                </a14:m>
                <a:r>
                  <a:rPr lang="en-SE" dirty="0">
                    <a:latin typeface="Times" pitchFamily="2" charset="0"/>
                  </a:rPr>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𝑛</m:t>
                        </m:r>
                      </m:e>
                    </m:d>
                    <m:r>
                      <a:rPr lang="en-US" b="0" i="1" dirty="0" smtClean="0">
                        <a:latin typeface="Cambria Math" panose="02040503050406030204" pitchFamily="18" charset="0"/>
                      </a:rPr>
                      <m:t>∼1,           </m:t>
                    </m:r>
                    <m:r>
                      <a:rPr lang="en-US" b="0" i="1" dirty="0" smtClean="0">
                        <a:latin typeface="Cambria Math" panose="02040503050406030204" pitchFamily="18" charset="0"/>
                      </a:rPr>
                      <m:t>𝑄</m:t>
                    </m:r>
                    <m:r>
                      <a:rPr lang="en-US" b="0" i="1" dirty="0" smtClean="0">
                        <a:latin typeface="Cambria Math" panose="02040503050406030204" pitchFamily="18" charset="0"/>
                      </a:rPr>
                      <m:t>=0</m:t>
                    </m:r>
                  </m:oMath>
                </a14:m>
                <a:r>
                  <a:rPr lang="en-SE" dirty="0">
                    <a:latin typeface="Times" pitchFamily="2" charset="0"/>
                  </a:rPr>
                  <a:t> </a:t>
                </a:r>
              </a:p>
              <a:p>
                <a:pPr algn="just"/>
                <a:endParaRPr lang="en-SE" dirty="0">
                  <a:latin typeface="Times" pitchFamily="2" charset="0"/>
                </a:endParaRPr>
              </a:p>
            </p:txBody>
          </p:sp>
        </mc:Choice>
        <mc:Fallback xmlns="">
          <p:sp>
            <p:nvSpPr>
              <p:cNvPr id="13" name="TextBox 12">
                <a:extLst>
                  <a:ext uri="{FF2B5EF4-FFF2-40B4-BE49-F238E27FC236}">
                    <a16:creationId xmlns:a16="http://schemas.microsoft.com/office/drawing/2014/main" id="{87ED2C41-8CC3-D42E-0E83-4BD29ED29174}"/>
                  </a:ext>
                </a:extLst>
              </p:cNvPr>
              <p:cNvSpPr txBox="1">
                <a:spLocks noRot="1" noChangeAspect="1" noMove="1" noResize="1" noEditPoints="1" noAdjustHandles="1" noChangeArrowheads="1" noChangeShapeType="1" noTextEdit="1"/>
              </p:cNvSpPr>
              <p:nvPr/>
            </p:nvSpPr>
            <p:spPr>
              <a:xfrm>
                <a:off x="642258" y="1671575"/>
                <a:ext cx="10513422" cy="1754326"/>
              </a:xfrm>
              <a:prstGeom prst="rect">
                <a:avLst/>
              </a:prstGeom>
              <a:blipFill>
                <a:blip r:embed="rId6"/>
                <a:stretch>
                  <a:fillRect l="-362" t="-71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3914041-0026-5E78-8E0E-0898BC948937}"/>
                  </a:ext>
                </a:extLst>
              </p:cNvPr>
              <p:cNvSpPr txBox="1"/>
              <p:nvPr/>
            </p:nvSpPr>
            <p:spPr>
              <a:xfrm>
                <a:off x="2468050" y="5913639"/>
                <a:ext cx="6861839" cy="369332"/>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𝑛</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a:latin typeface="Cambria Math" panose="02040503050406030204" pitchFamily="18" charset="0"/>
                              </a:rPr>
                              <m:t>(</m:t>
                            </m:r>
                            <m:r>
                              <m:rPr>
                                <m:sty m:val="p"/>
                              </m:rPr>
                              <a:rPr lang="en-US" dirty="0">
                                <a:latin typeface="Cambria Math" panose="02040503050406030204" pitchFamily="18" charset="0"/>
                              </a:rPr>
                              <m:t>sinh</m:t>
                            </m:r>
                          </m:fName>
                          <m:e>
                            <m:r>
                              <a:rPr lang="en-US" i="1" dirty="0">
                                <a:latin typeface="Cambria Math" panose="02040503050406030204" pitchFamily="18" charset="0"/>
                              </a:rPr>
                              <m:t>𝑟</m:t>
                            </m:r>
                            <m:r>
                              <a:rPr lang="en-US" i="1" dirty="0">
                                <a:latin typeface="Cambria Math" panose="02040503050406030204" pitchFamily="18" charset="0"/>
                              </a:rPr>
                              <m:t>)</m:t>
                            </m:r>
                          </m:e>
                        </m:func>
                      </m:e>
                      <m:sup>
                        <m:r>
                          <a:rPr lang="en-US" i="1" dirty="0">
                            <a:latin typeface="Cambria Math" panose="02040503050406030204" pitchFamily="18" charset="0"/>
                          </a:rPr>
                          <m:t>2</m:t>
                        </m:r>
                      </m:sup>
                    </m:sSup>
                    <m:r>
                      <a:rPr lang="en-US" i="1" dirty="0">
                        <a:latin typeface="Cambria Math" panose="02040503050406030204" pitchFamily="18" charset="0"/>
                      </a:rPr>
                      <m:t>∼1</m:t>
                    </m:r>
                  </m:oMath>
                </a14:m>
                <a:r>
                  <a:rPr lang="en-SE" dirty="0"/>
                  <a:t>,       </a:t>
                </a:r>
                <a14:m>
                  <m:oMath xmlns:m="http://schemas.openxmlformats.org/officeDocument/2006/math">
                    <m:d>
                      <m:dPr>
                        <m:ctrlPr>
                          <a:rPr lang="en-US" i="1" smtClean="0">
                            <a:latin typeface="Cambria Math" panose="02040503050406030204" pitchFamily="18" charset="0"/>
                          </a:rPr>
                        </m:ctrlPr>
                      </m:d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e>
                    </m:d>
                    <m:r>
                      <a:rPr lang="en-US" i="1">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𝑛</m:t>
                        </m:r>
                      </m:e>
                    </m:acc>
                    <m:r>
                      <a:rPr lang="en-US" sz="1800" b="0" i="1" dirty="0" smtClean="0">
                        <a:latin typeface="Cambria Math" panose="02040503050406030204" pitchFamily="18" charset="0"/>
                      </a:rPr>
                      <m:t>+</m:t>
                    </m:r>
                    <m:sSup>
                      <m:sSupPr>
                        <m:ctrlPr>
                          <a:rPr lang="en-US" sz="1800" b="0" i="1" dirty="0" smtClean="0">
                            <a:latin typeface="Cambria Math" panose="02040503050406030204" pitchFamily="18" charset="0"/>
                          </a:rPr>
                        </m:ctrlPr>
                      </m:sSupPr>
                      <m:e>
                        <m:d>
                          <m:dPr>
                            <m:ctrlPr>
                              <a:rPr lang="en-US" sz="1800" b="0" i="1" dirty="0"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0</m:t>
                                </m:r>
                              </m:sub>
                            </m:sSub>
                            <m:r>
                              <m:rPr>
                                <m:sty m:val="p"/>
                              </m:rPr>
                              <a:rPr lang="en-US">
                                <a:latin typeface="Cambria Math" panose="02040503050406030204" pitchFamily="18" charset="0"/>
                              </a:rPr>
                              <m:t>Δ</m:t>
                            </m:r>
                            <m:r>
                              <a:rPr lang="en-US" i="1">
                                <a:latin typeface="Cambria Math" panose="02040503050406030204" pitchFamily="18" charset="0"/>
                              </a:rPr>
                              <m:t>𝑡</m:t>
                            </m:r>
                          </m:e>
                        </m:d>
                      </m:e>
                      <m:sup>
                        <m:r>
                          <a:rPr lang="en-US" sz="1800" b="0" i="1" dirty="0" smtClean="0">
                            <a:latin typeface="Cambria Math" panose="02040503050406030204" pitchFamily="18" charset="0"/>
                          </a:rPr>
                          <m:t>2</m:t>
                        </m:r>
                      </m:sup>
                    </m:sSup>
                    <m:r>
                      <a:rPr lang="en-US" sz="1800" b="0" i="1" dirty="0" smtClean="0">
                        <a:latin typeface="Cambria Math" panose="02040503050406030204" pitchFamily="18" charset="0"/>
                      </a:rPr>
                      <m:t>𝑄</m:t>
                    </m:r>
                    <m:sSup>
                      <m:sSupPr>
                        <m:ctrlPr>
                          <a:rPr lang="en-US" i="1" dirty="0">
                            <a:latin typeface="Cambria Math" panose="02040503050406030204" pitchFamily="18" charset="0"/>
                          </a:rPr>
                        </m:ctrlPr>
                      </m:sSupPr>
                      <m:e>
                        <m:func>
                          <m:funcPr>
                            <m:ctrlPr>
                              <a:rPr lang="en-US" i="1" dirty="0">
                                <a:latin typeface="Cambria Math" panose="02040503050406030204" pitchFamily="18" charset="0"/>
                              </a:rPr>
                            </m:ctrlPr>
                          </m:funcPr>
                          <m:fName>
                            <m:r>
                              <a:rPr lang="en-US" dirty="0">
                                <a:latin typeface="Cambria Math" panose="02040503050406030204" pitchFamily="18" charset="0"/>
                              </a:rPr>
                              <m:t>(</m:t>
                            </m:r>
                            <m:r>
                              <m:rPr>
                                <m:sty m:val="p"/>
                              </m:rPr>
                              <a:rPr lang="en-US" dirty="0">
                                <a:latin typeface="Cambria Math" panose="02040503050406030204" pitchFamily="18" charset="0"/>
                              </a:rPr>
                              <m:t>sinh</m:t>
                            </m:r>
                          </m:fName>
                          <m:e>
                            <m:r>
                              <a:rPr lang="en-US" i="1" dirty="0">
                                <a:latin typeface="Cambria Math" panose="02040503050406030204" pitchFamily="18" charset="0"/>
                              </a:rPr>
                              <m:t>𝑟</m:t>
                            </m:r>
                            <m:r>
                              <a:rPr lang="en-US" i="1" dirty="0">
                                <a:latin typeface="Cambria Math" panose="02040503050406030204" pitchFamily="18" charset="0"/>
                              </a:rPr>
                              <m:t>)</m:t>
                            </m:r>
                          </m:e>
                        </m:func>
                      </m:e>
                      <m:sup>
                        <m:r>
                          <a:rPr lang="en-US" i="1" dirty="0">
                            <a:latin typeface="Cambria Math" panose="02040503050406030204" pitchFamily="18" charset="0"/>
                          </a:rPr>
                          <m:t>2</m:t>
                        </m:r>
                      </m:sup>
                    </m:sSup>
                    <m:r>
                      <a:rPr lang="en-US" b="0" i="1" dirty="0" smtClean="0">
                        <a:latin typeface="Cambria Math" panose="02040503050406030204" pitchFamily="18" charset="0"/>
                      </a:rPr>
                      <m:t>∼3. </m:t>
                    </m:r>
                  </m:oMath>
                </a14:m>
                <a:endParaRPr lang="en-SE" dirty="0"/>
              </a:p>
            </p:txBody>
          </p:sp>
        </mc:Choice>
        <mc:Fallback xmlns="">
          <p:sp>
            <p:nvSpPr>
              <p:cNvPr id="17" name="TextBox 16">
                <a:extLst>
                  <a:ext uri="{FF2B5EF4-FFF2-40B4-BE49-F238E27FC236}">
                    <a16:creationId xmlns:a16="http://schemas.microsoft.com/office/drawing/2014/main" id="{D68CAA11-0723-8D46-07EC-95315A21BA79}"/>
                  </a:ext>
                </a:extLst>
              </p:cNvPr>
              <p:cNvSpPr txBox="1">
                <a:spLocks noRot="1" noChangeAspect="1" noMove="1" noResize="1" noEditPoints="1" noAdjustHandles="1" noChangeArrowheads="1" noChangeShapeType="1" noTextEdit="1"/>
              </p:cNvSpPr>
              <p:nvPr/>
            </p:nvSpPr>
            <p:spPr>
              <a:xfrm>
                <a:off x="2468050" y="5913639"/>
                <a:ext cx="6861839" cy="369332"/>
              </a:xfrm>
              <a:prstGeom prst="rect">
                <a:avLst/>
              </a:prstGeom>
              <a:blipFill>
                <a:blip r:embed="rId7"/>
                <a:stretch>
                  <a:fillRect t="-6667" b="-26667"/>
                </a:stretch>
              </a:blipFill>
            </p:spPr>
            <p:txBody>
              <a:bodyPr/>
              <a:lstStyle/>
              <a:p>
                <a:r>
                  <a:rPr lang="en-SE">
                    <a:noFill/>
                  </a:rPr>
                  <a:t> </a:t>
                </a:r>
              </a:p>
            </p:txBody>
          </p:sp>
        </mc:Fallback>
      </mc:AlternateContent>
      <p:sp>
        <p:nvSpPr>
          <p:cNvPr id="2" name="Slide Number Placeholder 1">
            <a:extLst>
              <a:ext uri="{FF2B5EF4-FFF2-40B4-BE49-F238E27FC236}">
                <a16:creationId xmlns:a16="http://schemas.microsoft.com/office/drawing/2014/main" id="{55DE1B79-ABBB-4178-DE38-EA31F2156819}"/>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53</a:t>
            </a:fld>
            <a:endParaRPr lang="en-US"/>
          </a:p>
        </p:txBody>
      </p:sp>
    </p:spTree>
    <p:extLst>
      <p:ext uri="{BB962C8B-B14F-4D97-AF65-F5344CB8AC3E}">
        <p14:creationId xmlns:p14="http://schemas.microsoft.com/office/powerpoint/2010/main" val="744952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617358" y="258428"/>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Conclusions</a:t>
            </a:r>
          </a:p>
        </p:txBody>
      </p:sp>
      <p:sp>
        <p:nvSpPr>
          <p:cNvPr id="11" name="TextBox 10">
            <a:extLst>
              <a:ext uri="{FF2B5EF4-FFF2-40B4-BE49-F238E27FC236}">
                <a16:creationId xmlns:a16="http://schemas.microsoft.com/office/drawing/2014/main" id="{EA2D5E09-B73E-47E5-B82D-32307403995C}"/>
              </a:ext>
            </a:extLst>
          </p:cNvPr>
          <p:cNvSpPr txBox="1"/>
          <p:nvPr/>
        </p:nvSpPr>
        <p:spPr>
          <a:xfrm>
            <a:off x="1" y="728543"/>
            <a:ext cx="10916620" cy="1477328"/>
          </a:xfrm>
          <a:prstGeom prst="rect">
            <a:avLst/>
          </a:prstGeom>
          <a:noFill/>
        </p:spPr>
        <p:txBody>
          <a:bodyPr wrap="square">
            <a:spAutoFit/>
          </a:bodyPr>
          <a:lstStyle/>
          <a:p>
            <a:pPr marL="285750" indent="-285750">
              <a:buFont typeface="Wingdings" panose="05000000000000000000" pitchFamily="2" charset="2"/>
              <a:buChar char="v"/>
            </a:pPr>
            <a:r>
              <a:rPr lang="en-US" dirty="0">
                <a:solidFill>
                  <a:schemeClr val="accent6">
                    <a:lumMod val="50000"/>
                  </a:schemeClr>
                </a:solidFill>
                <a:latin typeface="Times New Roman" panose="02020603050405020304" pitchFamily="18" charset="0"/>
                <a:cs typeface="Times New Roman" panose="02020603050405020304" pitchFamily="18" charset="0"/>
              </a:rPr>
              <a:t>Single gravitons can be detected: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Macroscopic quantum resonators (quantum Weber bars)</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Stimulated single absorption</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Time-continuous quantum sensing of quantum jumps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Weak interaction helps. Gives reasonable single graviton regime</a:t>
            </a:r>
          </a:p>
        </p:txBody>
      </p:sp>
      <p:sp>
        <p:nvSpPr>
          <p:cNvPr id="12" name="TextBox 11">
            <a:extLst>
              <a:ext uri="{FF2B5EF4-FFF2-40B4-BE49-F238E27FC236}">
                <a16:creationId xmlns:a16="http://schemas.microsoft.com/office/drawing/2014/main" id="{C8BA8944-93F5-43FD-8A5E-8798CF33B2B0}"/>
              </a:ext>
            </a:extLst>
          </p:cNvPr>
          <p:cNvSpPr txBox="1"/>
          <p:nvPr/>
        </p:nvSpPr>
        <p:spPr>
          <a:xfrm>
            <a:off x="0" y="2281049"/>
            <a:ext cx="6094708" cy="1200329"/>
          </a:xfrm>
          <a:prstGeom prst="rect">
            <a:avLst/>
          </a:prstGeom>
          <a:noFill/>
        </p:spPr>
        <p:txBody>
          <a:bodyPr wrap="square">
            <a:spAutoFit/>
          </a:bodyPr>
          <a:lstStyle/>
          <a:p>
            <a:pPr marL="285750" indent="-285750">
              <a:buFont typeface="Wingdings" panose="05000000000000000000" pitchFamily="2" charset="2"/>
              <a:buChar char="v"/>
            </a:pPr>
            <a:r>
              <a:rPr lang="en-US" dirty="0">
                <a:solidFill>
                  <a:schemeClr val="accent6">
                    <a:lumMod val="50000"/>
                  </a:schemeClr>
                </a:solidFill>
                <a:latin typeface="Times New Roman" panose="02020603050405020304" pitchFamily="18" charset="0"/>
                <a:cs typeface="Times New Roman" panose="02020603050405020304" pitchFamily="18" charset="0"/>
              </a:rPr>
              <a:t>Can be achieved with “realistic” parameters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Need quantum measurement at macro-level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Ground-state cooling of Weber bars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Correlation with LIGO or new sources</a:t>
            </a:r>
          </a:p>
        </p:txBody>
      </p:sp>
      <p:sp>
        <p:nvSpPr>
          <p:cNvPr id="14" name="TextBox 13">
            <a:extLst>
              <a:ext uri="{FF2B5EF4-FFF2-40B4-BE49-F238E27FC236}">
                <a16:creationId xmlns:a16="http://schemas.microsoft.com/office/drawing/2014/main" id="{AE30BF7F-8E39-4037-87F3-17F111EE74B4}"/>
              </a:ext>
            </a:extLst>
          </p:cNvPr>
          <p:cNvSpPr txBox="1"/>
          <p:nvPr/>
        </p:nvSpPr>
        <p:spPr>
          <a:xfrm>
            <a:off x="3460" y="3463725"/>
            <a:ext cx="11536433" cy="646331"/>
          </a:xfrm>
          <a:prstGeom prst="rect">
            <a:avLst/>
          </a:prstGeom>
          <a:noFill/>
        </p:spPr>
        <p:txBody>
          <a:bodyPr wrap="square">
            <a:spAutoFit/>
          </a:bodyPr>
          <a:lstStyle/>
          <a:p>
            <a:pPr marL="285750" indent="-285750" algn="just">
              <a:buFont typeface="Wingdings" panose="05000000000000000000" pitchFamily="2" charset="2"/>
              <a:buChar char="v"/>
            </a:pPr>
            <a:r>
              <a:rPr lang="en-US" dirty="0">
                <a:solidFill>
                  <a:schemeClr val="accent6">
                    <a:lumMod val="50000"/>
                  </a:schemeClr>
                </a:solidFill>
                <a:latin typeface="Times New Roman" panose="02020603050405020304" pitchFamily="18" charset="0"/>
                <a:cs typeface="Times New Roman" panose="02020603050405020304" pitchFamily="18" charset="0"/>
              </a:rPr>
              <a:t>The </a:t>
            </a:r>
            <a:r>
              <a:rPr lang="en-US" dirty="0" err="1">
                <a:solidFill>
                  <a:schemeClr val="accent6">
                    <a:lumMod val="50000"/>
                  </a:schemeClr>
                </a:solidFill>
                <a:latin typeface="Times New Roman" panose="02020603050405020304" pitchFamily="18" charset="0"/>
                <a:cs typeface="Times New Roman" panose="02020603050405020304" pitchFamily="18" charset="0"/>
              </a:rPr>
              <a:t>gravito-phononic</a:t>
            </a:r>
            <a:r>
              <a:rPr lang="en-US" dirty="0">
                <a:solidFill>
                  <a:schemeClr val="accent6">
                    <a:lumMod val="50000"/>
                  </a:schemeClr>
                </a:solidFill>
                <a:latin typeface="Times New Roman" panose="02020603050405020304" pitchFamily="18" charset="0"/>
                <a:cs typeface="Times New Roman" panose="02020603050405020304" pitchFamily="18" charset="0"/>
              </a:rPr>
              <a:t> effect </a:t>
            </a:r>
          </a:p>
          <a:p>
            <a:pPr marL="742950" lvl="1" indent="-28575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Exchange of energy quanta analogous to photo-electric indication for photons.</a:t>
            </a:r>
          </a:p>
        </p:txBody>
      </p:sp>
      <p:sp>
        <p:nvSpPr>
          <p:cNvPr id="2" name="TextBox 1">
            <a:extLst>
              <a:ext uri="{FF2B5EF4-FFF2-40B4-BE49-F238E27FC236}">
                <a16:creationId xmlns:a16="http://schemas.microsoft.com/office/drawing/2014/main" id="{62A3C997-C8B7-4775-8D63-D4771F7CDA30}"/>
              </a:ext>
            </a:extLst>
          </p:cNvPr>
          <p:cNvSpPr txBox="1"/>
          <p:nvPr/>
        </p:nvSpPr>
        <p:spPr>
          <a:xfrm>
            <a:off x="0" y="5367910"/>
            <a:ext cx="11889036" cy="1754326"/>
          </a:xfrm>
          <a:prstGeom prst="rect">
            <a:avLst/>
          </a:prstGeom>
          <a:noFill/>
        </p:spPr>
        <p:txBody>
          <a:bodyPr wrap="square" rtlCol="0">
            <a:spAutoFit/>
          </a:bodyPr>
          <a:lstStyle/>
          <a:p>
            <a:pPr marL="285750" indent="-285750" algn="just">
              <a:buFont typeface="Wingdings" panose="05000000000000000000" pitchFamily="2" charset="2"/>
              <a:buChar char="v"/>
            </a:pPr>
            <a:r>
              <a:rPr lang="en-US" dirty="0">
                <a:solidFill>
                  <a:schemeClr val="accent6">
                    <a:lumMod val="50000"/>
                  </a:schemeClr>
                </a:solidFill>
                <a:latin typeface="Times New Roman" panose="02020603050405020304" pitchFamily="18" charset="0"/>
                <a:cs typeface="Times New Roman" panose="02020603050405020304" pitchFamily="18" charset="0"/>
              </a:rPr>
              <a:t>How our results connect to early studies of quantum mechanics and photons:</a:t>
            </a:r>
          </a:p>
          <a:p>
            <a:pPr marL="742950" lvl="1" indent="-285750" algn="just">
              <a:buFont typeface="Wingdings" panose="05000000000000000000" pitchFamily="2" charset="2"/>
              <a:buChar char="ü"/>
            </a:pPr>
            <a:r>
              <a:rPr lang="en-US" dirty="0">
                <a:latin typeface="Times" pitchFamily="2" charset="0"/>
                <a:cs typeface="Times New Roman" panose="02020603050405020304" pitchFamily="18" charset="0"/>
              </a:rPr>
              <a:t>Victoria </a:t>
            </a:r>
            <a:r>
              <a:rPr lang="en-US" dirty="0" err="1">
                <a:latin typeface="Times" pitchFamily="2" charset="0"/>
                <a:cs typeface="Times New Roman" panose="02020603050405020304" pitchFamily="18" charset="0"/>
              </a:rPr>
              <a:t>Shenderov</a:t>
            </a:r>
            <a:r>
              <a:rPr lang="en-US" dirty="0">
                <a:latin typeface="Times" pitchFamily="2" charset="0"/>
                <a:cs typeface="Times New Roman" panose="02020603050405020304" pitchFamily="18" charset="0"/>
              </a:rPr>
              <a:t>, Mark </a:t>
            </a:r>
            <a:r>
              <a:rPr lang="en-US" dirty="0" err="1">
                <a:latin typeface="Times" pitchFamily="2" charset="0"/>
                <a:cs typeface="Times New Roman" panose="02020603050405020304" pitchFamily="18" charset="0"/>
              </a:rPr>
              <a:t>Suppiah</a:t>
            </a:r>
            <a:r>
              <a:rPr lang="en-US" dirty="0">
                <a:latin typeface="Times" pitchFamily="2" charset="0"/>
                <a:cs typeface="Times New Roman" panose="02020603050405020304" pitchFamily="18" charset="0"/>
              </a:rPr>
              <a:t>, Thomas </a:t>
            </a:r>
            <a:r>
              <a:rPr lang="en-US" dirty="0" err="1">
                <a:latin typeface="Times" pitchFamily="2" charset="0"/>
                <a:cs typeface="Times New Roman" panose="02020603050405020304" pitchFamily="18" charset="0"/>
              </a:rPr>
              <a:t>Beitel</a:t>
            </a:r>
            <a:r>
              <a:rPr lang="en-US" dirty="0">
                <a:latin typeface="Times" pitchFamily="2" charset="0"/>
                <a:cs typeface="Times New Roman" panose="02020603050405020304" pitchFamily="18" charset="0"/>
              </a:rPr>
              <a:t>, Germain Tobar, Sreenath K. Manikandan, and Igor </a:t>
            </a:r>
            <a:r>
              <a:rPr lang="en-US" dirty="0" err="1">
                <a:latin typeface="Times" pitchFamily="2" charset="0"/>
                <a:cs typeface="Times New Roman" panose="02020603050405020304" pitchFamily="18" charset="0"/>
              </a:rPr>
              <a:t>Pikovski</a:t>
            </a:r>
            <a:r>
              <a:rPr lang="en-US" dirty="0">
                <a:latin typeface="Times" pitchFamily="2" charset="0"/>
                <a:cs typeface="Times New Roman" panose="02020603050405020304" pitchFamily="18" charset="0"/>
              </a:rPr>
              <a:t>. "Stimulated absorption of single gravitons: First light on quantum gravity." arXiv:2407.11929 (2024). [Honorable mention award by the GRF essay competition 2024.]</a:t>
            </a: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dirty="0"/>
          </a:p>
          <a:p>
            <a:pPr algn="just"/>
            <a:endParaRPr lang="en-US" dirty="0"/>
          </a:p>
        </p:txBody>
      </p:sp>
      <p:pic>
        <p:nvPicPr>
          <p:cNvPr id="3" name="Picture 2">
            <a:extLst>
              <a:ext uri="{FF2B5EF4-FFF2-40B4-BE49-F238E27FC236}">
                <a16:creationId xmlns:a16="http://schemas.microsoft.com/office/drawing/2014/main" id="{5ACA78B4-5CFB-6BCB-7781-BB3A466882AF}"/>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7" name="Picture 16" descr="Nordic Institute for Theoretical Physics - Wikipedia">
            <a:extLst>
              <a:ext uri="{FF2B5EF4-FFF2-40B4-BE49-F238E27FC236}">
                <a16:creationId xmlns:a16="http://schemas.microsoft.com/office/drawing/2014/main" id="{865AA153-C85F-E28D-45D0-BC7DA9A3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FC6ADF-299F-5C0D-FEF1-F2FDC90CD593}"/>
              </a:ext>
            </a:extLst>
          </p:cNvPr>
          <p:cNvSpPr txBox="1"/>
          <p:nvPr/>
        </p:nvSpPr>
        <p:spPr>
          <a:xfrm>
            <a:off x="0" y="4202389"/>
            <a:ext cx="11889036" cy="1200329"/>
          </a:xfrm>
          <a:prstGeom prst="rect">
            <a:avLst/>
          </a:prstGeom>
          <a:noFill/>
        </p:spPr>
        <p:txBody>
          <a:bodyPr wrap="square">
            <a:spAutoFit/>
          </a:bodyPr>
          <a:lstStyle/>
          <a:p>
            <a:pPr marL="285750" indent="-285750" algn="just">
              <a:buFont typeface="Wingdings" panose="05000000000000000000" pitchFamily="2" charset="2"/>
              <a:buChar char="v"/>
            </a:pPr>
            <a:r>
              <a:rPr lang="en-US" dirty="0">
                <a:solidFill>
                  <a:schemeClr val="accent6">
                    <a:lumMod val="50000"/>
                  </a:schemeClr>
                </a:solidFill>
                <a:latin typeface="Times New Roman" panose="02020603050405020304" pitchFamily="18" charset="0"/>
                <a:cs typeface="Times New Roman" panose="02020603050405020304" pitchFamily="18" charset="0"/>
              </a:rPr>
              <a:t>Quantum </a:t>
            </a:r>
            <a:r>
              <a:rPr lang="en-US" dirty="0" err="1">
                <a:solidFill>
                  <a:schemeClr val="accent6">
                    <a:lumMod val="50000"/>
                  </a:schemeClr>
                </a:solidFill>
                <a:latin typeface="Times New Roman" panose="02020603050405020304" pitchFamily="18" charset="0"/>
                <a:cs typeface="Times New Roman" panose="02020603050405020304" pitchFamily="18" charset="0"/>
              </a:rPr>
              <a:t>acoherence</a:t>
            </a:r>
            <a:r>
              <a:rPr lang="en-US" dirty="0">
                <a:solidFill>
                  <a:schemeClr val="accent6">
                    <a:lumMod val="50000"/>
                  </a:schemeClr>
                </a:solidFill>
                <a:latin typeface="Times New Roman" panose="02020603050405020304" pitchFamily="18" charset="0"/>
                <a:cs typeface="Times New Roman" panose="02020603050405020304" pitchFamily="18" charset="0"/>
              </a:rPr>
              <a:t>: deviations from a coherent state description for the radiation field. </a:t>
            </a:r>
          </a:p>
          <a:p>
            <a:pPr marL="742950" lvl="1" indent="-28575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Even in the seemingly classical limit (large ⟨𝑛⟩), thermal states and highly squeezed vacuum states can be distinguished from a coherent state using the tests proposed. The same class of states are expected to induce observable noise of gravitons in LIGO (Parikh, </a:t>
            </a:r>
            <a:r>
              <a:rPr lang="en-US" dirty="0" err="1">
                <a:latin typeface="Times New Roman" panose="02020603050405020304" pitchFamily="18" charset="0"/>
                <a:cs typeface="Times New Roman" panose="02020603050405020304" pitchFamily="18" charset="0"/>
              </a:rPr>
              <a:t>Wilzcek</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Zahariade</a:t>
            </a:r>
            <a:r>
              <a:rPr lang="en-US" dirty="0">
                <a:latin typeface="Times New Roman" panose="02020603050405020304" pitchFamily="18" charset="0"/>
                <a:cs typeface="Times New Roman" panose="02020603050405020304" pitchFamily="18" charset="0"/>
              </a:rPr>
              <a:t>, 2021).</a:t>
            </a:r>
          </a:p>
        </p:txBody>
      </p:sp>
      <p:pic>
        <p:nvPicPr>
          <p:cNvPr id="5" name="Picture 1" descr="Scientists worked out how single gravitons can be detected. Igor Pikovski Group">
            <a:extLst>
              <a:ext uri="{FF2B5EF4-FFF2-40B4-BE49-F238E27FC236}">
                <a16:creationId xmlns:a16="http://schemas.microsoft.com/office/drawing/2014/main" id="{221F4C87-4C45-6BAD-DCDE-C9A5EFE3D27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014142" y="869955"/>
            <a:ext cx="3525751" cy="252322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EAC749BB-2710-95B8-67D2-4CA8C4AB2D14}"/>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54</a:t>
            </a:fld>
            <a:endParaRPr lang="en-US"/>
          </a:p>
        </p:txBody>
      </p:sp>
    </p:spTree>
    <p:extLst>
      <p:ext uri="{BB962C8B-B14F-4D97-AF65-F5344CB8AC3E}">
        <p14:creationId xmlns:p14="http://schemas.microsoft.com/office/powerpoint/2010/main" val="1595320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9CEDA-09AC-0D98-01A6-E70E97840F7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C5B8D7-5C69-EAA8-ABC6-15E9350E32A3}"/>
              </a:ext>
            </a:extLst>
          </p:cNvPr>
          <p:cNvSpPr txBox="1">
            <a:spLocks/>
          </p:cNvSpPr>
          <p:nvPr/>
        </p:nvSpPr>
        <p:spPr>
          <a:xfrm>
            <a:off x="2026577" y="344761"/>
            <a:ext cx="9144000"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Thank you</a:t>
            </a:r>
          </a:p>
        </p:txBody>
      </p:sp>
      <p:pic>
        <p:nvPicPr>
          <p:cNvPr id="33" name="Picture 32">
            <a:extLst>
              <a:ext uri="{FF2B5EF4-FFF2-40B4-BE49-F238E27FC236}">
                <a16:creationId xmlns:a16="http://schemas.microsoft.com/office/drawing/2014/main" id="{A43DC58F-4A0F-BBBE-DF19-F429262602FD}"/>
              </a:ext>
            </a:extLst>
          </p:cNvPr>
          <p:cNvPicPr>
            <a:picLocks noChangeAspect="1"/>
          </p:cNvPicPr>
          <p:nvPr/>
        </p:nvPicPr>
        <p:blipFill>
          <a:blip r:embed="rId2"/>
          <a:stretch>
            <a:fillRect/>
          </a:stretch>
        </p:blipFill>
        <p:spPr>
          <a:xfrm>
            <a:off x="154983" y="207080"/>
            <a:ext cx="1009914" cy="398883"/>
          </a:xfrm>
          <a:prstGeom prst="rect">
            <a:avLst/>
          </a:prstGeom>
        </p:spPr>
      </p:pic>
      <p:pic>
        <p:nvPicPr>
          <p:cNvPr id="3" name="Picture 16" descr="Nordic Institute for Theoretical Physics - Wikipedia">
            <a:extLst>
              <a:ext uri="{FF2B5EF4-FFF2-40B4-BE49-F238E27FC236}">
                <a16:creationId xmlns:a16="http://schemas.microsoft.com/office/drawing/2014/main" id="{AA840DF9-2C31-4547-8D8F-2035B6EA3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homas Beitel - Stevens Institute of Technology - Medford ...">
            <a:extLst>
              <a:ext uri="{FF2B5EF4-FFF2-40B4-BE49-F238E27FC236}">
                <a16:creationId xmlns:a16="http://schemas.microsoft.com/office/drawing/2014/main" id="{EAE47EBA-FC56-98D5-7133-9B7C074B8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4279" y="1246713"/>
            <a:ext cx="1017691" cy="1017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descr="Igor PIKOVSKI | Postdoctoral Fellow | PhD | Harvard-Smithsonian Center for  Astrophysics, Cambridge | ITAMP | Research profile">
            <a:extLst>
              <a:ext uri="{FF2B5EF4-FFF2-40B4-BE49-F238E27FC236}">
                <a16:creationId xmlns:a16="http://schemas.microsoft.com/office/drawing/2014/main" id="{75448468-0E3B-E6CD-7CA8-4663A4934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147" y="1248953"/>
            <a:ext cx="1008570" cy="10085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37767F5-F2D6-66BD-1682-B82FD8CC7563}"/>
              </a:ext>
            </a:extLst>
          </p:cNvPr>
          <p:cNvSpPr txBox="1"/>
          <p:nvPr/>
        </p:nvSpPr>
        <p:spPr>
          <a:xfrm>
            <a:off x="162094" y="2409199"/>
            <a:ext cx="7695765" cy="3785652"/>
          </a:xfrm>
          <a:prstGeom prst="rect">
            <a:avLst/>
          </a:prstGeom>
          <a:noFill/>
        </p:spPr>
        <p:txBody>
          <a:bodyPr wrap="square">
            <a:spAutoFit/>
          </a:bodyPr>
          <a:lstStyle/>
          <a:p>
            <a:pPr algn="just"/>
            <a:r>
              <a:rPr lang="en-US" sz="1600" dirty="0">
                <a:latin typeface="Times" pitchFamily="2" charset="0"/>
              </a:rPr>
              <a:t>Germain Tobar*, </a:t>
            </a:r>
            <a:r>
              <a:rPr lang="en-US" sz="1600" dirty="0" err="1">
                <a:latin typeface="Times" pitchFamily="2" charset="0"/>
              </a:rPr>
              <a:t>Sreenath</a:t>
            </a:r>
            <a:r>
              <a:rPr lang="en-US" sz="1600" dirty="0">
                <a:latin typeface="Times" pitchFamily="2" charset="0"/>
              </a:rPr>
              <a:t> K. Manikandan*, Thomas </a:t>
            </a:r>
            <a:r>
              <a:rPr lang="en-US" sz="1600" dirty="0" err="1">
                <a:latin typeface="Times" pitchFamily="2" charset="0"/>
              </a:rPr>
              <a:t>Beitel</a:t>
            </a:r>
            <a:r>
              <a:rPr lang="en-US" sz="1600" dirty="0">
                <a:latin typeface="Times" pitchFamily="2" charset="0"/>
              </a:rPr>
              <a:t>, and Igor </a:t>
            </a:r>
            <a:r>
              <a:rPr lang="en-US" sz="1600" dirty="0" err="1">
                <a:latin typeface="Times" pitchFamily="2" charset="0"/>
              </a:rPr>
              <a:t>Pikovski</a:t>
            </a:r>
            <a:r>
              <a:rPr lang="en-US" sz="1600" dirty="0">
                <a:latin typeface="Times" pitchFamily="2" charset="0"/>
              </a:rPr>
              <a:t>. “Detecting single gravitons with quantum sensing.” Nature Communications 15, 7229 (2024).</a:t>
            </a:r>
          </a:p>
          <a:p>
            <a:pPr algn="just"/>
            <a:endParaRPr lang="en-US" sz="1600" dirty="0">
              <a:latin typeface="Times" pitchFamily="2" charset="0"/>
            </a:endParaRPr>
          </a:p>
          <a:p>
            <a:pPr algn="just"/>
            <a:r>
              <a:rPr lang="en-US" sz="1600" dirty="0">
                <a:latin typeface="Times" pitchFamily="2" charset="0"/>
              </a:rPr>
              <a:t>We thank Shimon </a:t>
            </a:r>
            <a:r>
              <a:rPr lang="en-US" sz="1600" dirty="0" err="1">
                <a:latin typeface="Times" pitchFamily="2" charset="0"/>
              </a:rPr>
              <a:t>Kolkowitz</a:t>
            </a:r>
            <a:r>
              <a:rPr lang="en-US" sz="1600" dirty="0">
                <a:latin typeface="Times" pitchFamily="2" charset="0"/>
              </a:rPr>
              <a:t>, Avi Loeb, Stefan Pabst, Michael Tobar, Frank </a:t>
            </a:r>
            <a:r>
              <a:rPr lang="en-US" sz="1600" dirty="0" err="1">
                <a:latin typeface="Times" pitchFamily="2" charset="0"/>
              </a:rPr>
              <a:t>Wilczek</a:t>
            </a:r>
            <a:r>
              <a:rPr lang="en-US" sz="1600" dirty="0">
                <a:latin typeface="Times" pitchFamily="2" charset="0"/>
              </a:rPr>
              <a:t>, and Ting Yu for discussions.  GT thanks the 2022 Research Internship Program at Okinawa Institute of Science and Technology (OIST) for hospitality during the development of this work. This research has made use of data or software obtained from the Gravitational Wave Open Science Center (</a:t>
            </a:r>
            <a:r>
              <a:rPr lang="en-US" sz="1600" dirty="0" err="1">
                <a:latin typeface="Times" pitchFamily="2" charset="0"/>
              </a:rPr>
              <a:t>gwosc.org</a:t>
            </a:r>
            <a:r>
              <a:rPr lang="en-US" sz="1600" dirty="0">
                <a:latin typeface="Times" pitchFamily="2" charset="0"/>
              </a:rPr>
              <a:t>), a service of the LIGO Scientific Collaboration, the Virgo Collaboration, and KAGRA. This material is based upon work supported by the National Science Foundation under Grant No. 2239498, the European Research Council under grant no. 742104, the Swedish Research Council under grant no. 2019-05615, the U.S. Department of Energy, Office of Science, ASCR under Award Number DE-SC0023291, the Branco Weiss Fellowship -- Society in Science, the General Sir John Monash Foundation, and the Wallenberg Initiative on Networks and Quantum Information (WINQ). </a:t>
            </a:r>
            <a:r>
              <a:rPr lang="en-US" sz="1600" dirty="0" err="1">
                <a:latin typeface="Times" pitchFamily="2" charset="0"/>
              </a:rPr>
              <a:t>Nordita</a:t>
            </a:r>
            <a:r>
              <a:rPr lang="en-US" sz="1600" dirty="0">
                <a:latin typeface="Times" pitchFamily="2" charset="0"/>
              </a:rPr>
              <a:t> is partially supported by </a:t>
            </a:r>
            <a:r>
              <a:rPr lang="en-US" sz="1600" dirty="0" err="1">
                <a:latin typeface="Times" pitchFamily="2" charset="0"/>
              </a:rPr>
              <a:t>Nordforsk</a:t>
            </a:r>
            <a:r>
              <a:rPr lang="en-US" sz="1600" dirty="0">
                <a:latin typeface="Times" pitchFamily="2" charset="0"/>
              </a:rPr>
              <a:t>.</a:t>
            </a:r>
          </a:p>
        </p:txBody>
      </p:sp>
      <p:sp>
        <p:nvSpPr>
          <p:cNvPr id="14" name="Rectangle 13">
            <a:extLst>
              <a:ext uri="{FF2B5EF4-FFF2-40B4-BE49-F238E27FC236}">
                <a16:creationId xmlns:a16="http://schemas.microsoft.com/office/drawing/2014/main" id="{1951A092-0796-C48C-522B-C47A67D7921F}"/>
              </a:ext>
            </a:extLst>
          </p:cNvPr>
          <p:cNvSpPr/>
          <p:nvPr/>
        </p:nvSpPr>
        <p:spPr>
          <a:xfrm>
            <a:off x="7974160" y="1124005"/>
            <a:ext cx="4000498" cy="5069526"/>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3D2BC2-F6DA-206E-7CB6-5B7DD045EB55}"/>
              </a:ext>
            </a:extLst>
          </p:cNvPr>
          <p:cNvPicPr>
            <a:picLocks noChangeAspect="1"/>
          </p:cNvPicPr>
          <p:nvPr/>
        </p:nvPicPr>
        <p:blipFill>
          <a:blip r:embed="rId6"/>
          <a:stretch>
            <a:fillRect/>
          </a:stretch>
        </p:blipFill>
        <p:spPr>
          <a:xfrm>
            <a:off x="1001485" y="1274843"/>
            <a:ext cx="1147250" cy="1008490"/>
          </a:xfrm>
          <a:prstGeom prst="rect">
            <a:avLst/>
          </a:prstGeom>
        </p:spPr>
      </p:pic>
      <p:pic>
        <p:nvPicPr>
          <p:cNvPr id="16" name="Picture 15">
            <a:extLst>
              <a:ext uri="{FF2B5EF4-FFF2-40B4-BE49-F238E27FC236}">
                <a16:creationId xmlns:a16="http://schemas.microsoft.com/office/drawing/2014/main" id="{DFECFF99-1761-AC2C-9E22-CB46EF069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3937" y="1263594"/>
            <a:ext cx="851967" cy="1019739"/>
          </a:xfrm>
          <a:prstGeom prst="rect">
            <a:avLst/>
          </a:prstGeom>
        </p:spPr>
      </p:pic>
      <p:sp>
        <p:nvSpPr>
          <p:cNvPr id="17" name="TextBox 16">
            <a:extLst>
              <a:ext uri="{FF2B5EF4-FFF2-40B4-BE49-F238E27FC236}">
                <a16:creationId xmlns:a16="http://schemas.microsoft.com/office/drawing/2014/main" id="{A7807A5B-F0C3-A557-CB2D-BC780BE67795}"/>
              </a:ext>
            </a:extLst>
          </p:cNvPr>
          <p:cNvSpPr txBox="1"/>
          <p:nvPr/>
        </p:nvSpPr>
        <p:spPr>
          <a:xfrm>
            <a:off x="7974160" y="2399426"/>
            <a:ext cx="4000498" cy="4031873"/>
          </a:xfrm>
          <a:prstGeom prst="rect">
            <a:avLst/>
          </a:prstGeom>
          <a:noFill/>
        </p:spPr>
        <p:txBody>
          <a:bodyPr wrap="square" rtlCol="0">
            <a:spAutoFit/>
          </a:bodyPr>
          <a:lstStyle/>
          <a:p>
            <a:pPr algn="just"/>
            <a:r>
              <a:rPr lang="en-SE" sz="1600" dirty="0">
                <a:latin typeface="Times" pitchFamily="2" charset="0"/>
              </a:rPr>
              <a:t>“Detecting acoherence in radiation fields.” Sreenath K. Manikandan and Frank Wilczek. arXiv: 2409.20378 (2024).</a:t>
            </a:r>
          </a:p>
          <a:p>
            <a:pPr algn="just"/>
            <a:endParaRPr lang="en-SE" sz="1600" dirty="0">
              <a:latin typeface="Times" pitchFamily="2" charset="0"/>
            </a:endParaRPr>
          </a:p>
          <a:p>
            <a:pPr algn="just"/>
            <a:r>
              <a:rPr lang="en-SE" sz="1600" dirty="0">
                <a:latin typeface="Times" pitchFamily="2" charset="0"/>
              </a:rPr>
              <a:t>FW is supported by the U.S. Department of Energy under grant Contract Number DESC0012567 and by the Swedish Research Council under Contract No. 335-2014-7424. SKM is supported in part by the Swedish Research Council under Contract No. 335-2014-7424 and in part by the Wallenberg Initiative on Networks and Quantum Information (WINQ). We thank Maulik Parikh and Igor Pikovski for stimulating conversations around these subjects.</a:t>
            </a:r>
          </a:p>
          <a:p>
            <a:pPr algn="just"/>
            <a:endParaRPr lang="en-SE" sz="1600" dirty="0">
              <a:latin typeface="Times" pitchFamily="2" charset="0"/>
            </a:endParaRPr>
          </a:p>
        </p:txBody>
      </p:sp>
      <p:pic>
        <p:nvPicPr>
          <p:cNvPr id="18" name="Picture 8">
            <a:extLst>
              <a:ext uri="{FF2B5EF4-FFF2-40B4-BE49-F238E27FC236}">
                <a16:creationId xmlns:a16="http://schemas.microsoft.com/office/drawing/2014/main" id="{D193493D-7172-3C35-2E75-C3566DC6EB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8532" y="1234838"/>
            <a:ext cx="893794" cy="10197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2F4AA6B-D8EB-92F8-A604-BE651C80B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8012" y="1234838"/>
            <a:ext cx="851967" cy="1019739"/>
          </a:xfrm>
          <a:prstGeom prst="rect">
            <a:avLst/>
          </a:prstGeom>
        </p:spPr>
      </p:pic>
      <p:sp>
        <p:nvSpPr>
          <p:cNvPr id="20" name="Rectangle 19">
            <a:extLst>
              <a:ext uri="{FF2B5EF4-FFF2-40B4-BE49-F238E27FC236}">
                <a16:creationId xmlns:a16="http://schemas.microsoft.com/office/drawing/2014/main" id="{BD9743D9-5330-1765-CACC-5ECF036A416C}"/>
              </a:ext>
            </a:extLst>
          </p:cNvPr>
          <p:cNvSpPr/>
          <p:nvPr/>
        </p:nvSpPr>
        <p:spPr>
          <a:xfrm>
            <a:off x="130150" y="1125326"/>
            <a:ext cx="7727710" cy="5069526"/>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
            <a:extLst>
              <a:ext uri="{FF2B5EF4-FFF2-40B4-BE49-F238E27FC236}">
                <a16:creationId xmlns:a16="http://schemas.microsoft.com/office/drawing/2014/main" id="{035D3482-5EB8-0015-41C0-B3167A755E9B}"/>
              </a:ext>
            </a:extLst>
          </p:cNvPr>
          <p:cNvSpPr>
            <a:spLocks noGrp="1"/>
          </p:cNvSpPr>
          <p:nvPr>
            <p:ph type="sldNum" sz="quarter" idx="12"/>
          </p:nvPr>
        </p:nvSpPr>
        <p:spPr>
          <a:xfrm>
            <a:off x="8610600" y="6356350"/>
            <a:ext cx="2743200" cy="365125"/>
          </a:xfrm>
        </p:spPr>
        <p:txBody>
          <a:bodyPr/>
          <a:lstStyle/>
          <a:p>
            <a:fld id="{0067D5D4-6F2E-49F1-95CA-E92BF4E0B552}" type="slidenum">
              <a:rPr lang="en-US" smtClean="0"/>
              <a:t>55</a:t>
            </a:fld>
            <a:endParaRPr lang="en-US"/>
          </a:p>
        </p:txBody>
      </p:sp>
      <p:pic>
        <p:nvPicPr>
          <p:cNvPr id="22" name="Picture 1" descr="Scientists worked out how single gravitons can be detected. Igor Pikovski Group">
            <a:extLst>
              <a:ext uri="{FF2B5EF4-FFF2-40B4-BE49-F238E27FC236}">
                <a16:creationId xmlns:a16="http://schemas.microsoft.com/office/drawing/2014/main" id="{6DA7E673-628D-FC9F-7D8F-D1816AE693F0}"/>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6336397" y="1290571"/>
            <a:ext cx="1360758" cy="9738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CE18F83D-CF24-34F7-78AC-E3B4414175C8}"/>
                  </a:ext>
                </a:extLst>
              </p:cNvPr>
              <p:cNvSpPr txBox="1"/>
              <p:nvPr/>
            </p:nvSpPr>
            <p:spPr>
              <a:xfrm>
                <a:off x="5702796" y="1531856"/>
                <a:ext cx="6634772" cy="613758"/>
              </a:xfrm>
              <a:prstGeom prst="rect">
                <a:avLst/>
              </a:prstGeom>
              <a:noFill/>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𝑅</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0</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2</m:t>
                              </m:r>
                            </m:sub>
                          </m:sSub>
                        </m:num>
                        <m:den>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𝑃</m:t>
                              </m:r>
                            </m:e>
                            <m:sub>
                              <m:r>
                                <a:rPr lang="en-US" sz="1600" b="0" i="1" smtClean="0">
                                  <a:latin typeface="Cambria Math" panose="02040503050406030204" pitchFamily="18" charset="0"/>
                                </a:rPr>
                                <m:t>1</m:t>
                              </m:r>
                            </m:sub>
                            <m:sup>
                              <m:r>
                                <a:rPr lang="en-US" sz="1600" b="0" i="1" smtClean="0">
                                  <a:latin typeface="Cambria Math" panose="02040503050406030204" pitchFamily="18" charset="0"/>
                                </a:rPr>
                                <m:t>2</m:t>
                              </m:r>
                            </m:sup>
                          </m:sSubSup>
                        </m:den>
                      </m:f>
                      <m:r>
                        <a:rPr lang="en-US" sz="1600" b="0" i="1" smtClean="0">
                          <a:latin typeface="Cambria Math" panose="02040503050406030204" pitchFamily="18" charset="0"/>
                        </a:rPr>
                        <m:t>≈1+</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𝑄</m:t>
                          </m:r>
                        </m:num>
                        <m:den>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𝑛</m:t>
                              </m:r>
                            </m:e>
                          </m:d>
                        </m:den>
                      </m:f>
                      <m:r>
                        <a:rPr lang="en-US" sz="1600" b="0" i="1" smtClean="0">
                          <a:latin typeface="Cambria Math" panose="02040503050406030204" pitchFamily="18" charset="0"/>
                        </a:rPr>
                        <m:t>.</m:t>
                      </m:r>
                    </m:oMath>
                  </m:oMathPara>
                </a14:m>
                <a:endParaRPr lang="en-US" sz="1600" dirty="0">
                  <a:latin typeface="+mj-lt"/>
                </a:endParaRPr>
              </a:p>
            </p:txBody>
          </p:sp>
        </mc:Choice>
        <mc:Fallback>
          <p:sp>
            <p:nvSpPr>
              <p:cNvPr id="23" name="TextBox 22">
                <a:extLst>
                  <a:ext uri="{FF2B5EF4-FFF2-40B4-BE49-F238E27FC236}">
                    <a16:creationId xmlns:a16="http://schemas.microsoft.com/office/drawing/2014/main" id="{CE18F83D-CF24-34F7-78AC-E3B4414175C8}"/>
                  </a:ext>
                </a:extLst>
              </p:cNvPr>
              <p:cNvSpPr txBox="1">
                <a:spLocks noRot="1" noChangeAspect="1" noMove="1" noResize="1" noEditPoints="1" noAdjustHandles="1" noChangeArrowheads="1" noChangeShapeType="1" noTextEdit="1"/>
              </p:cNvSpPr>
              <p:nvPr/>
            </p:nvSpPr>
            <p:spPr>
              <a:xfrm>
                <a:off x="5702796" y="1531856"/>
                <a:ext cx="6634772" cy="613758"/>
              </a:xfrm>
              <a:prstGeom prst="rect">
                <a:avLst/>
              </a:prstGeom>
              <a:blipFill>
                <a:blip r:embed="rId11"/>
                <a:stretch>
                  <a:fillRect/>
                </a:stretch>
              </a:blipFill>
              <a:effectLst>
                <a:outerShdw blurRad="50800" dist="38100" dir="2700000" algn="tl" rotWithShape="0">
                  <a:prstClr val="black">
                    <a:alpha val="40000"/>
                  </a:prstClr>
                </a:outerShdw>
              </a:effectLst>
            </p:spPr>
            <p:txBody>
              <a:bodyPr/>
              <a:lstStyle/>
              <a:p>
                <a:r>
                  <a:rPr lang="en-SE">
                    <a:noFill/>
                  </a:rPr>
                  <a:t> </a:t>
                </a:r>
              </a:p>
            </p:txBody>
          </p:sp>
        </mc:Fallback>
      </mc:AlternateContent>
    </p:spTree>
    <p:extLst>
      <p:ext uri="{BB962C8B-B14F-4D97-AF65-F5344CB8AC3E}">
        <p14:creationId xmlns:p14="http://schemas.microsoft.com/office/powerpoint/2010/main" val="944092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295562" y="83491"/>
            <a:ext cx="9975817"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Time-continuous and weak number resolving quantum measurements of a Weber bar</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66985D-06B4-4EF9-A61A-195CD8397066}"/>
              </a:ext>
            </a:extLst>
          </p:cNvPr>
          <p:cNvPicPr>
            <a:picLocks noChangeAspect="1"/>
          </p:cNvPicPr>
          <p:nvPr/>
        </p:nvPicPr>
        <p:blipFill>
          <a:blip r:embed="rId4"/>
          <a:stretch>
            <a:fillRect/>
          </a:stretch>
        </p:blipFill>
        <p:spPr>
          <a:xfrm>
            <a:off x="495300" y="1120280"/>
            <a:ext cx="11201400" cy="3584591"/>
          </a:xfrm>
          <a:prstGeom prst="rect">
            <a:avLst/>
          </a:prstGeom>
        </p:spPr>
      </p:pic>
      <p:sp>
        <p:nvSpPr>
          <p:cNvPr id="10" name="TextBox 9">
            <a:extLst>
              <a:ext uri="{FF2B5EF4-FFF2-40B4-BE49-F238E27FC236}">
                <a16:creationId xmlns:a16="http://schemas.microsoft.com/office/drawing/2014/main" id="{3C8C9CAC-3A07-4B26-9DF7-3DF9BAABB680}"/>
              </a:ext>
            </a:extLst>
          </p:cNvPr>
          <p:cNvSpPr txBox="1"/>
          <p:nvPr/>
        </p:nvSpPr>
        <p:spPr>
          <a:xfrm>
            <a:off x="126681" y="5183456"/>
            <a:ext cx="6868501" cy="1015663"/>
          </a:xfrm>
          <a:prstGeom prst="rect">
            <a:avLst/>
          </a:prstGeom>
          <a:noFill/>
        </p:spPr>
        <p:txBody>
          <a:bodyPr wrap="square">
            <a:spAutoFit/>
          </a:bodyPr>
          <a:lstStyle/>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Time-continuous energy measurement, outcomes r</a:t>
            </a:r>
          </a:p>
          <a:p>
            <a:pPr marL="285750" indent="-285750">
              <a:buFont typeface="Wingdings" panose="05000000000000000000" pitchFamily="2" charset="2"/>
              <a:buChar char="q"/>
            </a:pPr>
            <a:r>
              <a:rPr lang="en-US" sz="2000" dirty="0" err="1">
                <a:latin typeface="Times New Roman" panose="02020603050405020304" pitchFamily="18" charset="0"/>
                <a:cs typeface="Times New Roman" panose="02020603050405020304" pitchFamily="18" charset="0"/>
              </a:rPr>
              <a:t>Fock</a:t>
            </a:r>
            <a:r>
              <a:rPr lang="en-US" sz="2000" dirty="0">
                <a:latin typeface="Times New Roman" panose="02020603050405020304" pitchFamily="18" charset="0"/>
                <a:cs typeface="Times New Roman" panose="02020603050405020304" pitchFamily="18" charset="0"/>
              </a:rPr>
              <a:t> state probabilities </a:t>
            </a:r>
          </a:p>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Blue dashed: re-cooling to ground state Pink: GW incidence</a:t>
            </a:r>
          </a:p>
        </p:txBody>
      </p:sp>
      <p:sp>
        <p:nvSpPr>
          <p:cNvPr id="11" name="Rectangle 10">
            <a:extLst>
              <a:ext uri="{FF2B5EF4-FFF2-40B4-BE49-F238E27FC236}">
                <a16:creationId xmlns:a16="http://schemas.microsoft.com/office/drawing/2014/main" id="{7EEC3C7D-C181-4397-885D-C271D78F25F0}"/>
              </a:ext>
            </a:extLst>
          </p:cNvPr>
          <p:cNvSpPr/>
          <p:nvPr/>
        </p:nvSpPr>
        <p:spPr>
          <a:xfrm>
            <a:off x="126682" y="5183456"/>
            <a:ext cx="6546100" cy="1047680"/>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B18E5537-A0F9-46A5-A382-DFD16718E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401" y="5262170"/>
            <a:ext cx="2461724" cy="95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53B3478B-CE87-477F-815E-CF8BC95BED39}"/>
              </a:ext>
            </a:extLst>
          </p:cNvPr>
          <p:cNvSpPr txBox="1"/>
          <p:nvPr/>
        </p:nvSpPr>
        <p:spPr>
          <a:xfrm>
            <a:off x="6823047" y="6231136"/>
            <a:ext cx="2799185" cy="215445"/>
          </a:xfrm>
          <a:prstGeom prst="rect">
            <a:avLst/>
          </a:prstGeom>
          <a:noFill/>
        </p:spPr>
        <p:txBody>
          <a:bodyPr wrap="square">
            <a:spAutoFit/>
          </a:bodyPr>
          <a:lstStyle/>
          <a:p>
            <a:pPr algn="ctr"/>
            <a:r>
              <a:rPr lang="en-US" sz="800" dirty="0">
                <a:solidFill>
                  <a:schemeClr val="tx1">
                    <a:lumMod val="50000"/>
                    <a:lumOff val="50000"/>
                  </a:schemeClr>
                </a:solidFill>
                <a:latin typeface="+mj-lt"/>
              </a:rPr>
              <a:t>Image ref: Andrew N Jordan, Nature </a:t>
            </a:r>
            <a:r>
              <a:rPr lang="en-US" sz="800" b="1" dirty="0">
                <a:solidFill>
                  <a:schemeClr val="tx1">
                    <a:lumMod val="50000"/>
                    <a:lumOff val="50000"/>
                  </a:schemeClr>
                </a:solidFill>
                <a:latin typeface="+mj-lt"/>
              </a:rPr>
              <a:t>502</a:t>
            </a:r>
            <a:r>
              <a:rPr lang="en-US" sz="800" dirty="0">
                <a:solidFill>
                  <a:schemeClr val="tx1">
                    <a:lumMod val="50000"/>
                    <a:lumOff val="50000"/>
                  </a:schemeClr>
                </a:solidFill>
                <a:latin typeface="+mj-lt"/>
              </a:rPr>
              <a:t>, 177 (2013) </a:t>
            </a:r>
          </a:p>
        </p:txBody>
      </p:sp>
      <p:sp>
        <p:nvSpPr>
          <p:cNvPr id="24" name="Arc 23">
            <a:extLst>
              <a:ext uri="{FF2B5EF4-FFF2-40B4-BE49-F238E27FC236}">
                <a16:creationId xmlns:a16="http://schemas.microsoft.com/office/drawing/2014/main" id="{2F37384E-3F46-484C-9AAE-35D209B680FD}"/>
              </a:ext>
            </a:extLst>
          </p:cNvPr>
          <p:cNvSpPr/>
          <p:nvPr/>
        </p:nvSpPr>
        <p:spPr>
          <a:xfrm rot="5400000">
            <a:off x="10166341" y="5015965"/>
            <a:ext cx="1035976" cy="725233"/>
          </a:xfrm>
          <a:prstGeom prst="arc">
            <a:avLst>
              <a:gd name="adj1" fmla="val 16448740"/>
              <a:gd name="adj2" fmla="val 5162152"/>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31FB6CD-C7FC-4300-A6CD-E35FD004ED63}"/>
              </a:ext>
            </a:extLst>
          </p:cNvPr>
          <p:cNvCxnSpPr>
            <a:cxnSpLocks/>
          </p:cNvCxnSpPr>
          <p:nvPr/>
        </p:nvCxnSpPr>
        <p:spPr>
          <a:xfrm>
            <a:off x="10521043" y="5812593"/>
            <a:ext cx="326571"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9E1166-DC69-4252-B982-019D93F5E8FB}"/>
              </a:ext>
            </a:extLst>
          </p:cNvPr>
          <p:cNvCxnSpPr>
            <a:cxnSpLocks/>
          </p:cNvCxnSpPr>
          <p:nvPr/>
        </p:nvCxnSpPr>
        <p:spPr>
          <a:xfrm>
            <a:off x="10437068" y="5666414"/>
            <a:ext cx="503853"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276E13-989C-4F9D-B88E-93FEDF44EAB3}"/>
              </a:ext>
            </a:extLst>
          </p:cNvPr>
          <p:cNvCxnSpPr>
            <a:cxnSpLocks/>
          </p:cNvCxnSpPr>
          <p:nvPr/>
        </p:nvCxnSpPr>
        <p:spPr>
          <a:xfrm>
            <a:off x="10381082" y="5501574"/>
            <a:ext cx="609878"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3F053619-DBE2-4BDF-9F6B-88E276499A43}"/>
              </a:ext>
            </a:extLst>
          </p:cNvPr>
          <p:cNvSpPr/>
          <p:nvPr/>
        </p:nvSpPr>
        <p:spPr>
          <a:xfrm>
            <a:off x="9896954" y="5558959"/>
            <a:ext cx="214604" cy="214909"/>
          </a:xfrm>
          <a:prstGeom prst="rightArrow">
            <a:avLst/>
          </a:prstGeom>
          <a:solidFill>
            <a:schemeClr val="tx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71D777D-53EE-47F4-8D3C-73060C79BAB8}"/>
              </a:ext>
            </a:extLst>
          </p:cNvPr>
          <p:cNvSpPr txBox="1"/>
          <p:nvPr/>
        </p:nvSpPr>
        <p:spPr>
          <a:xfrm>
            <a:off x="11117377" y="5527238"/>
            <a:ext cx="327334" cy="369332"/>
          </a:xfrm>
          <a:prstGeom prst="rect">
            <a:avLst/>
          </a:prstGeom>
          <a:noFill/>
        </p:spPr>
        <p:txBody>
          <a:bodyPr wrap="none" rtlCol="0">
            <a:spAutoFit/>
          </a:bodyPr>
          <a:lstStyle/>
          <a:p>
            <a:r>
              <a:rPr lang="en-US" dirty="0"/>
              <a:t>D</a:t>
            </a:r>
          </a:p>
        </p:txBody>
      </p:sp>
      <p:sp>
        <p:nvSpPr>
          <p:cNvPr id="30" name="Arc 29">
            <a:extLst>
              <a:ext uri="{FF2B5EF4-FFF2-40B4-BE49-F238E27FC236}">
                <a16:creationId xmlns:a16="http://schemas.microsoft.com/office/drawing/2014/main" id="{528A35A9-F0BC-4D66-ACDF-0C92274549F8}"/>
              </a:ext>
            </a:extLst>
          </p:cNvPr>
          <p:cNvSpPr/>
          <p:nvPr/>
        </p:nvSpPr>
        <p:spPr>
          <a:xfrm>
            <a:off x="10883093" y="5707837"/>
            <a:ext cx="914400" cy="914400"/>
          </a:xfrm>
          <a:prstGeom prst="arc">
            <a:avLst>
              <a:gd name="adj1" fmla="val 16200000"/>
              <a:gd name="adj2" fmla="val 1914867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tar: 5 Points 4">
            <a:extLst>
              <a:ext uri="{FF2B5EF4-FFF2-40B4-BE49-F238E27FC236}">
                <a16:creationId xmlns:a16="http://schemas.microsoft.com/office/drawing/2014/main" id="{155E92EF-4B89-4D58-BD69-008A797F5A44}"/>
              </a:ext>
            </a:extLst>
          </p:cNvPr>
          <p:cNvSpPr/>
          <p:nvPr/>
        </p:nvSpPr>
        <p:spPr>
          <a:xfrm>
            <a:off x="10620289" y="5568993"/>
            <a:ext cx="156208" cy="168722"/>
          </a:xfrm>
          <a:prstGeom prst="star5">
            <a:avLst/>
          </a:prstGeom>
          <a:solidFill>
            <a:srgbClr val="FFFF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A619AA7-40A7-492D-B130-105ED13BC7ED}"/>
              </a:ext>
            </a:extLst>
          </p:cNvPr>
          <p:cNvSpPr/>
          <p:nvPr/>
        </p:nvSpPr>
        <p:spPr>
          <a:xfrm>
            <a:off x="6743213" y="4841784"/>
            <a:ext cx="5227919" cy="1604798"/>
          </a:xfrm>
          <a:prstGeom prst="rect">
            <a:avLst/>
          </a:prstGeom>
          <a:no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047AF05-7B1F-4702-A55C-46BDDDE57E04}"/>
              </a:ext>
            </a:extLst>
          </p:cNvPr>
          <p:cNvSpPr txBox="1"/>
          <p:nvPr/>
        </p:nvSpPr>
        <p:spPr>
          <a:xfrm>
            <a:off x="7317175" y="4844654"/>
            <a:ext cx="4223899" cy="400110"/>
          </a:xfrm>
          <a:prstGeom prst="rect">
            <a:avLst/>
          </a:prstGeom>
          <a:noFill/>
        </p:spPr>
        <p:txBody>
          <a:bodyPr wrap="square">
            <a:spAutoFit/>
          </a:bodyPr>
          <a:lstStyle/>
          <a:p>
            <a:r>
              <a:rPr lang="en-US" sz="2000" dirty="0">
                <a:solidFill>
                  <a:srgbClr val="0070C0"/>
                </a:solidFill>
                <a:latin typeface="+mj-lt"/>
              </a:rPr>
              <a:t>Gradual collapse of the wavefunction</a:t>
            </a:r>
          </a:p>
        </p:txBody>
      </p:sp>
      <p:sp>
        <p:nvSpPr>
          <p:cNvPr id="2" name="Slide Number Placeholder 1">
            <a:extLst>
              <a:ext uri="{FF2B5EF4-FFF2-40B4-BE49-F238E27FC236}">
                <a16:creationId xmlns:a16="http://schemas.microsoft.com/office/drawing/2014/main" id="{DD59D9E3-79BD-47AA-A2C5-A3796CFF3013}"/>
              </a:ext>
            </a:extLst>
          </p:cNvPr>
          <p:cNvSpPr>
            <a:spLocks noGrp="1"/>
          </p:cNvSpPr>
          <p:nvPr>
            <p:ph type="sldNum" sz="quarter" idx="12"/>
          </p:nvPr>
        </p:nvSpPr>
        <p:spPr/>
        <p:txBody>
          <a:bodyPr/>
          <a:lstStyle/>
          <a:p>
            <a:fld id="{0067D5D4-6F2E-49F1-95CA-E92BF4E0B552}" type="slidenum">
              <a:rPr lang="en-US" smtClean="0"/>
              <a:t>56</a:t>
            </a:fld>
            <a:endParaRPr lang="en-US"/>
          </a:p>
        </p:txBody>
      </p:sp>
      <p:sp>
        <p:nvSpPr>
          <p:cNvPr id="21" name="TextBox 20">
            <a:extLst>
              <a:ext uri="{FF2B5EF4-FFF2-40B4-BE49-F238E27FC236}">
                <a16:creationId xmlns:a16="http://schemas.microsoft.com/office/drawing/2014/main" id="{91B53856-34DD-4A39-A875-6B3FC86CAF35}"/>
              </a:ext>
            </a:extLst>
          </p:cNvPr>
          <p:cNvSpPr txBox="1"/>
          <p:nvPr/>
        </p:nvSpPr>
        <p:spPr>
          <a:xfrm>
            <a:off x="0" y="6423425"/>
            <a:ext cx="11835163" cy="738664"/>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mj-lt"/>
              </a:rPr>
              <a:t>Germain Tobar*, Sreenath K. Manikandan*, Thomas </a:t>
            </a:r>
            <a:r>
              <a:rPr lang="en-US" sz="1400" dirty="0" err="1">
                <a:latin typeface="+mj-lt"/>
              </a:rPr>
              <a:t>Beitel</a:t>
            </a:r>
            <a:r>
              <a:rPr lang="en-US" sz="1400" dirty="0">
                <a:latin typeface="+mj-lt"/>
              </a:rPr>
              <a:t>, and Igor </a:t>
            </a:r>
            <a:r>
              <a:rPr lang="en-US" sz="1400" dirty="0" err="1">
                <a:latin typeface="+mj-lt"/>
              </a:rPr>
              <a:t>Pikovski</a:t>
            </a:r>
            <a:r>
              <a:rPr lang="en-US" sz="1400" dirty="0">
                <a:latin typeface="+mj-lt"/>
              </a:rPr>
              <a:t>. "Detecting single gravitons with quantum sensing." </a:t>
            </a:r>
          </a:p>
          <a:p>
            <a:r>
              <a:rPr lang="en-US" sz="1400" dirty="0">
                <a:solidFill>
                  <a:schemeClr val="accent6">
                    <a:lumMod val="50000"/>
                  </a:schemeClr>
                </a:solidFill>
                <a:latin typeface="+mj-lt"/>
              </a:rPr>
              <a:t>Nature Communications 15, 7229 (2024)</a:t>
            </a:r>
          </a:p>
          <a:p>
            <a:pPr marL="285750" indent="-285750">
              <a:buFont typeface="Wingdings" panose="05000000000000000000" pitchFamily="2" charset="2"/>
              <a:buChar char="q"/>
            </a:pPr>
            <a:endParaRPr lang="en-US" sz="1400" dirty="0">
              <a:latin typeface="+mj-lt"/>
            </a:endParaRPr>
          </a:p>
        </p:txBody>
      </p:sp>
    </p:spTree>
    <p:extLst>
      <p:ext uri="{BB962C8B-B14F-4D97-AF65-F5344CB8AC3E}">
        <p14:creationId xmlns:p14="http://schemas.microsoft.com/office/powerpoint/2010/main" val="2350045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8498025-4F1F-4B11-B678-F55E691273C6}"/>
              </a:ext>
            </a:extLst>
          </p:cNvPr>
          <p:cNvPicPr>
            <a:picLocks noChangeAspect="1"/>
          </p:cNvPicPr>
          <p:nvPr/>
        </p:nvPicPr>
        <p:blipFill>
          <a:blip r:embed="rId2"/>
          <a:stretch>
            <a:fillRect/>
          </a:stretch>
        </p:blipFill>
        <p:spPr>
          <a:xfrm>
            <a:off x="210655" y="1786735"/>
            <a:ext cx="5353070" cy="2922133"/>
          </a:xfrm>
          <a:prstGeom prst="rect">
            <a:avLst/>
          </a:prstGeom>
        </p:spPr>
      </p:pic>
      <p:sp>
        <p:nvSpPr>
          <p:cNvPr id="41" name="Title 1">
            <a:extLst>
              <a:ext uri="{FF2B5EF4-FFF2-40B4-BE49-F238E27FC236}">
                <a16:creationId xmlns:a16="http://schemas.microsoft.com/office/drawing/2014/main" id="{5A51EAE4-FB0F-4A2A-8F59-50DEE4380CF6}"/>
              </a:ext>
            </a:extLst>
          </p:cNvPr>
          <p:cNvSpPr>
            <a:spLocks noGrp="1"/>
          </p:cNvSpPr>
          <p:nvPr>
            <p:ph type="title"/>
          </p:nvPr>
        </p:nvSpPr>
        <p:spPr>
          <a:xfrm>
            <a:off x="1589313" y="11301"/>
            <a:ext cx="9013371" cy="1325563"/>
          </a:xfrm>
          <a:effectLst>
            <a:outerShdw blurRad="50800" dist="38100" dir="2700000" algn="tl" rotWithShape="0">
              <a:prstClr val="black">
                <a:alpha val="40000"/>
              </a:prstClr>
            </a:outerShdw>
          </a:effectLst>
        </p:spPr>
        <p:txBody>
          <a:bodyPr>
            <a:normAutofit/>
          </a:bodyPr>
          <a:lstStyle/>
          <a:p>
            <a:pPr algn="ctr"/>
            <a:r>
              <a:rPr lang="en-US" sz="3200" dirty="0">
                <a:latin typeface="Times New Roman" panose="02020603050405020304" pitchFamily="18" charset="0"/>
                <a:cs typeface="Times New Roman" panose="02020603050405020304" pitchFamily="18" charset="0"/>
              </a:rPr>
              <a:t>Near-ground state cooling of larger and larger masses: </a:t>
            </a:r>
            <a:r>
              <a:rPr lang="en-US" sz="1800" dirty="0">
                <a:latin typeface="Times New Roman" panose="02020603050405020304" pitchFamily="18" charset="0"/>
                <a:cs typeface="Times New Roman" panose="02020603050405020304" pitchFamily="18" charset="0"/>
              </a:rPr>
              <a:t>Brings opportunities for novel cooling principles and tests of fundamental physics!</a:t>
            </a:r>
          </a:p>
        </p:txBody>
      </p:sp>
      <p:sp>
        <p:nvSpPr>
          <p:cNvPr id="2" name="Slide Number Placeholder 1">
            <a:extLst>
              <a:ext uri="{FF2B5EF4-FFF2-40B4-BE49-F238E27FC236}">
                <a16:creationId xmlns:a16="http://schemas.microsoft.com/office/drawing/2014/main" id="{1FD0B8C3-8DCA-5D40-74B8-04091BFB69BE}"/>
              </a:ext>
            </a:extLst>
          </p:cNvPr>
          <p:cNvSpPr>
            <a:spLocks noGrp="1"/>
          </p:cNvSpPr>
          <p:nvPr>
            <p:ph type="sldNum" sz="quarter" idx="12"/>
          </p:nvPr>
        </p:nvSpPr>
        <p:spPr/>
        <p:txBody>
          <a:bodyPr/>
          <a:lstStyle/>
          <a:p>
            <a:fld id="{D92730CC-2113-402A-9F0B-9EF230114A6E}" type="slidenum">
              <a:rPr lang="en-US" smtClean="0"/>
              <a:t>57</a:t>
            </a:fld>
            <a:endParaRPr lang="en-US"/>
          </a:p>
        </p:txBody>
      </p:sp>
      <p:pic>
        <p:nvPicPr>
          <p:cNvPr id="14" name="Picture 13">
            <a:extLst>
              <a:ext uri="{FF2B5EF4-FFF2-40B4-BE49-F238E27FC236}">
                <a16:creationId xmlns:a16="http://schemas.microsoft.com/office/drawing/2014/main" id="{9A186D38-828A-4318-BAEB-FB6AE2FAE2F4}"/>
              </a:ext>
            </a:extLst>
          </p:cNvPr>
          <p:cNvPicPr>
            <a:picLocks noChangeAspect="1"/>
          </p:cNvPicPr>
          <p:nvPr/>
        </p:nvPicPr>
        <p:blipFill>
          <a:blip r:embed="rId3"/>
          <a:stretch>
            <a:fillRect/>
          </a:stretch>
        </p:blipFill>
        <p:spPr>
          <a:xfrm>
            <a:off x="126681" y="135165"/>
            <a:ext cx="1168882" cy="461670"/>
          </a:xfrm>
          <a:prstGeom prst="rect">
            <a:avLst/>
          </a:prstGeom>
        </p:spPr>
      </p:pic>
      <p:pic>
        <p:nvPicPr>
          <p:cNvPr id="15" name="Picture 16" descr="Nordic Institute for Theoretical Physics - Wikipedia">
            <a:extLst>
              <a:ext uri="{FF2B5EF4-FFF2-40B4-BE49-F238E27FC236}">
                <a16:creationId xmlns:a16="http://schemas.microsoft.com/office/drawing/2014/main" id="{CF098943-C922-41FB-809B-9C6D3D71B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GO optics technicians examining one of LIGO’s mirrors">
            <a:extLst>
              <a:ext uri="{FF2B5EF4-FFF2-40B4-BE49-F238E27FC236}">
                <a16:creationId xmlns:a16="http://schemas.microsoft.com/office/drawing/2014/main" id="{A3A3CFC6-6AB0-4496-900B-9087056E9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1798" y="2154451"/>
            <a:ext cx="2019547" cy="1346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A42C88-F41E-457C-8DD1-B627DA6553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5891" y="1359446"/>
            <a:ext cx="3981627" cy="374823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223F0C-B4DF-41D8-81D0-F48DD1DB5651}"/>
              </a:ext>
            </a:extLst>
          </p:cNvPr>
          <p:cNvSpPr txBox="1"/>
          <p:nvPr/>
        </p:nvSpPr>
        <p:spPr>
          <a:xfrm>
            <a:off x="297024" y="5962833"/>
            <a:ext cx="11597951" cy="861774"/>
          </a:xfrm>
          <a:prstGeom prst="rect">
            <a:avLst/>
          </a:prstGeom>
          <a:noFill/>
        </p:spPr>
        <p:txBody>
          <a:bodyPr wrap="square">
            <a:spAutoFit/>
          </a:bodyPr>
          <a:lstStyle/>
          <a:p>
            <a:pPr marL="285750" indent="-285750" algn="just">
              <a:buFont typeface="Wingdings" panose="05000000000000000000" pitchFamily="2" charset="2"/>
              <a:buChar char="q"/>
            </a:pPr>
            <a:r>
              <a:rPr lang="en-US" sz="1000" dirty="0">
                <a:latin typeface="+mj-lt"/>
              </a:rPr>
              <a:t>Chu, </a:t>
            </a:r>
            <a:r>
              <a:rPr lang="en-US" sz="1000" dirty="0" err="1">
                <a:latin typeface="+mj-lt"/>
              </a:rPr>
              <a:t>Yiwen</a:t>
            </a:r>
            <a:r>
              <a:rPr lang="en-US" sz="1000" dirty="0">
                <a:latin typeface="+mj-lt"/>
              </a:rPr>
              <a:t>, </a:t>
            </a:r>
            <a:r>
              <a:rPr lang="en-US" sz="1000" dirty="0" err="1">
                <a:latin typeface="+mj-lt"/>
              </a:rPr>
              <a:t>Prashanta</a:t>
            </a:r>
            <a:r>
              <a:rPr lang="en-US" sz="1000" dirty="0">
                <a:latin typeface="+mj-lt"/>
              </a:rPr>
              <a:t> </a:t>
            </a:r>
            <a:r>
              <a:rPr lang="en-US" sz="1000" dirty="0" err="1">
                <a:latin typeface="+mj-lt"/>
              </a:rPr>
              <a:t>Kharel</a:t>
            </a:r>
            <a:r>
              <a:rPr lang="en-US" sz="1000" dirty="0">
                <a:latin typeface="+mj-lt"/>
              </a:rPr>
              <a:t>, </a:t>
            </a:r>
            <a:r>
              <a:rPr lang="en-US" sz="1000" dirty="0" err="1">
                <a:latin typeface="+mj-lt"/>
              </a:rPr>
              <a:t>Taekwan</a:t>
            </a:r>
            <a:r>
              <a:rPr lang="en-US" sz="1000" dirty="0">
                <a:latin typeface="+mj-lt"/>
              </a:rPr>
              <a:t> Yoon, Luigi </a:t>
            </a:r>
            <a:r>
              <a:rPr lang="en-US" sz="1000" dirty="0" err="1">
                <a:latin typeface="+mj-lt"/>
              </a:rPr>
              <a:t>Frunzio</a:t>
            </a:r>
            <a:r>
              <a:rPr lang="en-US" sz="1000" dirty="0">
                <a:latin typeface="+mj-lt"/>
              </a:rPr>
              <a:t>, Peter T. </a:t>
            </a:r>
            <a:r>
              <a:rPr lang="en-US" sz="1000" dirty="0" err="1">
                <a:latin typeface="+mj-lt"/>
              </a:rPr>
              <a:t>Rakich</a:t>
            </a:r>
            <a:r>
              <a:rPr lang="en-US" sz="1000" dirty="0">
                <a:latin typeface="+mj-lt"/>
              </a:rPr>
              <a:t>, and Robert J. </a:t>
            </a:r>
            <a:r>
              <a:rPr lang="en-US" sz="1000" dirty="0" err="1">
                <a:latin typeface="+mj-lt"/>
              </a:rPr>
              <a:t>Schoelkopf</a:t>
            </a:r>
            <a:r>
              <a:rPr lang="en-US" sz="1000" dirty="0">
                <a:latin typeface="+mj-lt"/>
              </a:rPr>
              <a:t>. "Creation and control of multi-phonon </a:t>
            </a:r>
            <a:r>
              <a:rPr lang="en-US" sz="1000" dirty="0" err="1">
                <a:latin typeface="+mj-lt"/>
              </a:rPr>
              <a:t>Fock</a:t>
            </a:r>
            <a:r>
              <a:rPr lang="en-US" sz="1000" dirty="0">
                <a:latin typeface="+mj-lt"/>
              </a:rPr>
              <a:t> states in a bulk acoustic-wave resonator." Nature 563, no. 7733 (2018): 666-670.</a:t>
            </a:r>
          </a:p>
          <a:p>
            <a:pPr marL="285750" indent="-285750" algn="just">
              <a:buFont typeface="Wingdings" panose="05000000000000000000" pitchFamily="2" charset="2"/>
              <a:buChar char="q"/>
            </a:pPr>
            <a:r>
              <a:rPr lang="en-US" sz="1000" dirty="0" err="1">
                <a:latin typeface="+mj-lt"/>
              </a:rPr>
              <a:t>Schrinski</a:t>
            </a:r>
            <a:r>
              <a:rPr lang="en-US" sz="1000" dirty="0">
                <a:latin typeface="+mj-lt"/>
              </a:rPr>
              <a:t>, Björn, Yu Yang, Uwe von </a:t>
            </a:r>
            <a:r>
              <a:rPr lang="en-US" sz="1000" dirty="0" err="1">
                <a:latin typeface="+mj-lt"/>
              </a:rPr>
              <a:t>Lüpke</a:t>
            </a:r>
            <a:r>
              <a:rPr lang="en-US" sz="1000" dirty="0">
                <a:latin typeface="+mj-lt"/>
              </a:rPr>
              <a:t>, Marius Bild, </a:t>
            </a:r>
            <a:r>
              <a:rPr lang="en-US" sz="1000" dirty="0" err="1">
                <a:latin typeface="+mj-lt"/>
              </a:rPr>
              <a:t>Yiwen</a:t>
            </a:r>
            <a:r>
              <a:rPr lang="en-US" sz="1000" dirty="0">
                <a:latin typeface="+mj-lt"/>
              </a:rPr>
              <a:t> Chu, Klaus Hornberger, Stefan </a:t>
            </a:r>
            <a:r>
              <a:rPr lang="en-US" sz="1000" dirty="0" err="1">
                <a:latin typeface="+mj-lt"/>
              </a:rPr>
              <a:t>Nimmrichter</a:t>
            </a:r>
            <a:r>
              <a:rPr lang="en-US" sz="1000" dirty="0">
                <a:latin typeface="+mj-lt"/>
              </a:rPr>
              <a:t>, and Matteo Fadel. "Macroscopic quantum test with bulk acoustic wave resonators." Physical Review Letters 130, no. 13 (2023): 133604.</a:t>
            </a:r>
          </a:p>
          <a:p>
            <a:pPr marL="285750" indent="-285750" algn="just">
              <a:buFont typeface="Wingdings" panose="05000000000000000000" pitchFamily="2" charset="2"/>
              <a:buChar char="q"/>
            </a:pPr>
            <a:endParaRPr lang="en-US" sz="1000" dirty="0">
              <a:latin typeface="+mj-lt"/>
            </a:endParaRPr>
          </a:p>
        </p:txBody>
      </p:sp>
      <p:sp>
        <p:nvSpPr>
          <p:cNvPr id="23" name="TextBox 22">
            <a:extLst>
              <a:ext uri="{FF2B5EF4-FFF2-40B4-BE49-F238E27FC236}">
                <a16:creationId xmlns:a16="http://schemas.microsoft.com/office/drawing/2014/main" id="{23D8EB57-4B97-4249-9EEF-35B598EA00DB}"/>
              </a:ext>
            </a:extLst>
          </p:cNvPr>
          <p:cNvSpPr txBox="1"/>
          <p:nvPr/>
        </p:nvSpPr>
        <p:spPr>
          <a:xfrm>
            <a:off x="9361663" y="3557572"/>
            <a:ext cx="3261537" cy="276999"/>
          </a:xfrm>
          <a:prstGeom prst="rect">
            <a:avLst/>
          </a:prstGeom>
          <a:noFill/>
        </p:spPr>
        <p:txBody>
          <a:bodyPr wrap="square">
            <a:spAutoFit/>
          </a:bodyPr>
          <a:lstStyle/>
          <a:p>
            <a:pPr algn="ctr"/>
            <a:r>
              <a:rPr lang="en-US" sz="1200" dirty="0">
                <a:solidFill>
                  <a:schemeClr val="bg1">
                    <a:lumMod val="50000"/>
                  </a:schemeClr>
                </a:solidFill>
              </a:rPr>
              <a:t>Credit: Caltech/MIT/LIGO Lab</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FF41F3F-3022-434A-B018-EF6982C45E11}"/>
                  </a:ext>
                </a:extLst>
              </p:cNvPr>
              <p:cNvSpPr txBox="1"/>
              <p:nvPr/>
            </p:nvSpPr>
            <p:spPr>
              <a:xfrm>
                <a:off x="9985328" y="3843343"/>
                <a:ext cx="2079992" cy="1200329"/>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rPr>
                  <a:t>Achieves occupation numbers close to </a:t>
                </a:r>
                <a14:m>
                  <m:oMath xmlns:m="http://schemas.openxmlformats.org/officeDocument/2006/math">
                    <m:r>
                      <a:rPr lang="en-US" b="0" i="1" smtClean="0">
                        <a:solidFill>
                          <a:srgbClr val="0070C0"/>
                        </a:solidFill>
                        <a:latin typeface="Cambria Math" panose="02040503050406030204" pitchFamily="18" charset="0"/>
                      </a:rPr>
                      <m:t>𝑛</m:t>
                    </m:r>
                    <m:r>
                      <a:rPr lang="en-US" b="0" i="1" smtClean="0">
                        <a:solidFill>
                          <a:srgbClr val="0070C0"/>
                        </a:solidFill>
                        <a:latin typeface="Cambria Math" panose="02040503050406030204" pitchFamily="18" charset="0"/>
                      </a:rPr>
                      <m:t>≈10</m:t>
                    </m:r>
                  </m:oMath>
                </a14:m>
                <a:r>
                  <a:rPr lang="en-US" dirty="0">
                    <a:solidFill>
                      <a:srgbClr val="0070C0"/>
                    </a:solidFill>
                    <a:latin typeface="Times New Roman" panose="02020603050405020304" pitchFamily="18" charset="0"/>
                    <a:cs typeface="Times New Roman" panose="02020603050405020304" pitchFamily="18" charset="0"/>
                  </a:rPr>
                  <a:t> for a 10kg  mirror.</a:t>
                </a:r>
              </a:p>
            </p:txBody>
          </p:sp>
        </mc:Choice>
        <mc:Fallback xmlns="">
          <p:sp>
            <p:nvSpPr>
              <p:cNvPr id="25" name="TextBox 24">
                <a:extLst>
                  <a:ext uri="{FF2B5EF4-FFF2-40B4-BE49-F238E27FC236}">
                    <a16:creationId xmlns:a16="http://schemas.microsoft.com/office/drawing/2014/main" id="{3FF41F3F-3022-434A-B018-EF6982C45E11}"/>
                  </a:ext>
                </a:extLst>
              </p:cNvPr>
              <p:cNvSpPr txBox="1">
                <a:spLocks noRot="1" noChangeAspect="1" noMove="1" noResize="1" noEditPoints="1" noAdjustHandles="1" noChangeArrowheads="1" noChangeShapeType="1" noTextEdit="1"/>
              </p:cNvSpPr>
              <p:nvPr/>
            </p:nvSpPr>
            <p:spPr>
              <a:xfrm>
                <a:off x="9985328" y="3843343"/>
                <a:ext cx="2079992" cy="1200329"/>
              </a:xfrm>
              <a:prstGeom prst="rect">
                <a:avLst/>
              </a:prstGeom>
              <a:blipFill>
                <a:blip r:embed="rId7"/>
                <a:stretch>
                  <a:fillRect l="-2346" t="-2538" r="-2933" b="-710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3DAB71B-BE3D-4CF9-B412-9109DC862943}"/>
              </a:ext>
            </a:extLst>
          </p:cNvPr>
          <p:cNvSpPr txBox="1"/>
          <p:nvPr/>
        </p:nvSpPr>
        <p:spPr>
          <a:xfrm>
            <a:off x="5693784" y="5175388"/>
            <a:ext cx="6287561" cy="646331"/>
          </a:xfrm>
          <a:prstGeom prst="rect">
            <a:avLst/>
          </a:prstGeom>
          <a:noFill/>
        </p:spPr>
        <p:txBody>
          <a:bodyPr wrap="square">
            <a:spAutoFit/>
          </a:bodyPr>
          <a:lstStyle/>
          <a:p>
            <a:pPr algn="just"/>
            <a:r>
              <a:rPr lang="en-US" sz="1200" dirty="0">
                <a:solidFill>
                  <a:schemeClr val="accent5">
                    <a:lumMod val="50000"/>
                  </a:schemeClr>
                </a:solidFill>
                <a:latin typeface="+mj-lt"/>
              </a:rPr>
              <a:t>Whittle, Chris, Evan D. Hall, Sheila Dwyer, </a:t>
            </a:r>
            <a:r>
              <a:rPr lang="en-US" sz="1200" dirty="0" err="1">
                <a:solidFill>
                  <a:schemeClr val="accent5">
                    <a:lumMod val="50000"/>
                  </a:schemeClr>
                </a:solidFill>
                <a:latin typeface="+mj-lt"/>
              </a:rPr>
              <a:t>Nergis</a:t>
            </a:r>
            <a:r>
              <a:rPr lang="en-US" sz="1200" dirty="0">
                <a:solidFill>
                  <a:schemeClr val="accent5">
                    <a:lumMod val="50000"/>
                  </a:schemeClr>
                </a:solidFill>
                <a:latin typeface="+mj-lt"/>
              </a:rPr>
              <a:t> </a:t>
            </a:r>
            <a:r>
              <a:rPr lang="en-US" sz="1200" dirty="0" err="1">
                <a:solidFill>
                  <a:schemeClr val="accent5">
                    <a:lumMod val="50000"/>
                  </a:schemeClr>
                </a:solidFill>
                <a:latin typeface="+mj-lt"/>
              </a:rPr>
              <a:t>Mavalvala</a:t>
            </a:r>
            <a:r>
              <a:rPr lang="en-US" sz="1200" dirty="0">
                <a:solidFill>
                  <a:schemeClr val="accent5">
                    <a:lumMod val="50000"/>
                  </a:schemeClr>
                </a:solidFill>
                <a:latin typeface="+mj-lt"/>
              </a:rPr>
              <a:t>, </a:t>
            </a:r>
            <a:r>
              <a:rPr lang="en-US" sz="1200" dirty="0" err="1">
                <a:solidFill>
                  <a:schemeClr val="accent5">
                    <a:lumMod val="50000"/>
                  </a:schemeClr>
                </a:solidFill>
                <a:latin typeface="+mj-lt"/>
              </a:rPr>
              <a:t>Vivishek</a:t>
            </a:r>
            <a:r>
              <a:rPr lang="en-US" sz="1200" dirty="0">
                <a:solidFill>
                  <a:schemeClr val="accent5">
                    <a:lumMod val="50000"/>
                  </a:schemeClr>
                </a:solidFill>
                <a:latin typeface="+mj-lt"/>
              </a:rPr>
              <a:t> Sudhir, R. Abbott, A. </a:t>
            </a:r>
            <a:r>
              <a:rPr lang="en-US" sz="1200" dirty="0" err="1">
                <a:solidFill>
                  <a:schemeClr val="accent5">
                    <a:lumMod val="50000"/>
                  </a:schemeClr>
                </a:solidFill>
                <a:latin typeface="+mj-lt"/>
              </a:rPr>
              <a:t>Ananyeva</a:t>
            </a:r>
            <a:r>
              <a:rPr lang="en-US" sz="1200" dirty="0">
                <a:solidFill>
                  <a:schemeClr val="accent5">
                    <a:lumMod val="50000"/>
                  </a:schemeClr>
                </a:solidFill>
                <a:latin typeface="+mj-lt"/>
              </a:rPr>
              <a:t> et al. "Approaching the motional ground state of a 10-kg object." Science 372, no. 6548 (2021): 1333-1336.</a:t>
            </a:r>
          </a:p>
        </p:txBody>
      </p:sp>
      <p:sp>
        <p:nvSpPr>
          <p:cNvPr id="20" name="TextBox 19">
            <a:extLst>
              <a:ext uri="{FF2B5EF4-FFF2-40B4-BE49-F238E27FC236}">
                <a16:creationId xmlns:a16="http://schemas.microsoft.com/office/drawing/2014/main" id="{FC7CEAE7-7A1A-40D3-8F3A-949026BD2C2D}"/>
              </a:ext>
            </a:extLst>
          </p:cNvPr>
          <p:cNvSpPr txBox="1"/>
          <p:nvPr/>
        </p:nvSpPr>
        <p:spPr>
          <a:xfrm>
            <a:off x="210655" y="4696446"/>
            <a:ext cx="5154446" cy="830997"/>
          </a:xfrm>
          <a:prstGeom prst="rect">
            <a:avLst/>
          </a:prstGeom>
          <a:noFill/>
        </p:spPr>
        <p:txBody>
          <a:bodyPr wrap="square">
            <a:spAutoFit/>
          </a:bodyPr>
          <a:lstStyle/>
          <a:p>
            <a:pPr algn="just"/>
            <a:r>
              <a:rPr lang="en-US" sz="1200" dirty="0" err="1">
                <a:solidFill>
                  <a:schemeClr val="accent6">
                    <a:lumMod val="50000"/>
                  </a:schemeClr>
                </a:solidFill>
                <a:latin typeface="+mj-lt"/>
              </a:rPr>
              <a:t>Sougato</a:t>
            </a:r>
            <a:r>
              <a:rPr lang="en-US" sz="1200" dirty="0">
                <a:solidFill>
                  <a:schemeClr val="accent6">
                    <a:lumMod val="50000"/>
                  </a:schemeClr>
                </a:solidFill>
                <a:latin typeface="+mj-lt"/>
              </a:rPr>
              <a:t> Bose, Ivette Fuentes, Andrew A. Geraci, Saba </a:t>
            </a:r>
            <a:r>
              <a:rPr lang="en-US" sz="1200" dirty="0" err="1">
                <a:solidFill>
                  <a:schemeClr val="accent6">
                    <a:lumMod val="50000"/>
                  </a:schemeClr>
                </a:solidFill>
                <a:latin typeface="+mj-lt"/>
              </a:rPr>
              <a:t>Mehsar</a:t>
            </a:r>
            <a:r>
              <a:rPr lang="en-US" sz="1200" dirty="0">
                <a:solidFill>
                  <a:schemeClr val="accent6">
                    <a:lumMod val="50000"/>
                  </a:schemeClr>
                </a:solidFill>
                <a:latin typeface="+mj-lt"/>
              </a:rPr>
              <a:t> Khan, Sofia </a:t>
            </a:r>
            <a:r>
              <a:rPr lang="en-US" sz="1200" dirty="0" err="1">
                <a:solidFill>
                  <a:schemeClr val="accent6">
                    <a:lumMod val="50000"/>
                  </a:schemeClr>
                </a:solidFill>
                <a:latin typeface="+mj-lt"/>
              </a:rPr>
              <a:t>Qvarfort</a:t>
            </a:r>
            <a:r>
              <a:rPr lang="en-US" sz="1200" dirty="0">
                <a:solidFill>
                  <a:schemeClr val="accent6">
                    <a:lumMod val="50000"/>
                  </a:schemeClr>
                </a:solidFill>
                <a:latin typeface="+mj-lt"/>
              </a:rPr>
              <a:t>, Markus Rademacher, </a:t>
            </a:r>
            <a:r>
              <a:rPr lang="en-US" sz="1200" dirty="0" err="1">
                <a:solidFill>
                  <a:schemeClr val="accent6">
                    <a:lumMod val="50000"/>
                  </a:schemeClr>
                </a:solidFill>
                <a:latin typeface="+mj-lt"/>
              </a:rPr>
              <a:t>Muddassar</a:t>
            </a:r>
            <a:r>
              <a:rPr lang="en-US" sz="1200" dirty="0">
                <a:solidFill>
                  <a:schemeClr val="accent6">
                    <a:lumMod val="50000"/>
                  </a:schemeClr>
                </a:solidFill>
                <a:latin typeface="+mj-lt"/>
              </a:rPr>
              <a:t> Rashid, Marko </a:t>
            </a:r>
            <a:r>
              <a:rPr lang="en-US" sz="1200" dirty="0" err="1">
                <a:solidFill>
                  <a:schemeClr val="accent6">
                    <a:lumMod val="50000"/>
                  </a:schemeClr>
                </a:solidFill>
                <a:latin typeface="+mj-lt"/>
              </a:rPr>
              <a:t>Toroš</a:t>
            </a:r>
            <a:r>
              <a:rPr lang="en-US" sz="1200" dirty="0">
                <a:solidFill>
                  <a:schemeClr val="accent6">
                    <a:lumMod val="50000"/>
                  </a:schemeClr>
                </a:solidFill>
                <a:latin typeface="+mj-lt"/>
              </a:rPr>
              <a:t>, Hendrik Ulbricht, Clara C. </a:t>
            </a:r>
            <a:r>
              <a:rPr lang="en-US" sz="1200" dirty="0" err="1">
                <a:solidFill>
                  <a:schemeClr val="accent6">
                    <a:lumMod val="50000"/>
                  </a:schemeClr>
                </a:solidFill>
                <a:latin typeface="+mj-lt"/>
              </a:rPr>
              <a:t>Wanjura</a:t>
            </a:r>
            <a:r>
              <a:rPr lang="en-US" sz="1200" dirty="0">
                <a:solidFill>
                  <a:schemeClr val="accent6">
                    <a:lumMod val="50000"/>
                  </a:schemeClr>
                </a:solidFill>
                <a:latin typeface="+mj-lt"/>
              </a:rPr>
              <a:t> “Massive quantum systems as interfaces of quantum mechanics and gravity” arXiv:2311.09218</a:t>
            </a:r>
          </a:p>
        </p:txBody>
      </p:sp>
      <p:sp>
        <p:nvSpPr>
          <p:cNvPr id="22" name="Rectangle 21">
            <a:extLst>
              <a:ext uri="{FF2B5EF4-FFF2-40B4-BE49-F238E27FC236}">
                <a16:creationId xmlns:a16="http://schemas.microsoft.com/office/drawing/2014/main" id="{1B291987-ADDF-4C4A-B2E8-34216249E48A}"/>
              </a:ext>
            </a:extLst>
          </p:cNvPr>
          <p:cNvSpPr/>
          <p:nvPr/>
        </p:nvSpPr>
        <p:spPr>
          <a:xfrm>
            <a:off x="126681" y="1558909"/>
            <a:ext cx="5353070" cy="4015287"/>
          </a:xfrm>
          <a:prstGeom prst="rect">
            <a:avLst/>
          </a:prstGeom>
          <a:no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24" name="Rectangle 23">
            <a:extLst>
              <a:ext uri="{FF2B5EF4-FFF2-40B4-BE49-F238E27FC236}">
                <a16:creationId xmlns:a16="http://schemas.microsoft.com/office/drawing/2014/main" id="{76EDACDD-9047-4860-80CF-689729098AB2}"/>
              </a:ext>
            </a:extLst>
          </p:cNvPr>
          <p:cNvSpPr/>
          <p:nvPr/>
        </p:nvSpPr>
        <p:spPr>
          <a:xfrm>
            <a:off x="5615591" y="1222310"/>
            <a:ext cx="6449727" cy="4637391"/>
          </a:xfrm>
          <a:prstGeom prst="rect">
            <a:avLst/>
          </a:prstGeom>
          <a:no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Tree>
    <p:extLst>
      <p:ext uri="{BB962C8B-B14F-4D97-AF65-F5344CB8AC3E}">
        <p14:creationId xmlns:p14="http://schemas.microsoft.com/office/powerpoint/2010/main" val="138399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E172C-3A82-415B-9DD8-9D1501500C7D}"/>
              </a:ext>
            </a:extLst>
          </p:cNvPr>
          <p:cNvSpPr txBox="1"/>
          <p:nvPr/>
        </p:nvSpPr>
        <p:spPr>
          <a:xfrm>
            <a:off x="1258956" y="2634375"/>
            <a:ext cx="9674087" cy="304698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200" dirty="0">
                <a:latin typeface="Times New Roman" panose="02020603050405020304" pitchFamily="18" charset="0"/>
                <a:cs typeface="Times New Roman" panose="02020603050405020304" pitchFamily="18" charset="0"/>
              </a:rPr>
              <a:t>Observing matter and light exchanging quantum of energy (</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e., photons) was an important first step in formulating the quantum theory of light.</a:t>
            </a:r>
          </a:p>
          <a:p>
            <a:pPr algn="ct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Can we detect a graviton, as exchange of energy in discrete units with matter?</a:t>
            </a:r>
          </a:p>
        </p:txBody>
      </p:sp>
      <p:pic>
        <p:nvPicPr>
          <p:cNvPr id="4" name="Picture 3">
            <a:extLst>
              <a:ext uri="{FF2B5EF4-FFF2-40B4-BE49-F238E27FC236}">
                <a16:creationId xmlns:a16="http://schemas.microsoft.com/office/drawing/2014/main" id="{83071F00-1CE4-4944-AEBB-BB536ACB6056}"/>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5" name="Picture 16" descr="Nordic Institute for Theoretical Physics - Wikipedia">
            <a:extLst>
              <a:ext uri="{FF2B5EF4-FFF2-40B4-BE49-F238E27FC236}">
                <a16:creationId xmlns:a16="http://schemas.microsoft.com/office/drawing/2014/main" id="{97797100-BDC5-44D3-B04D-3263A5A1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EAAAAB0-7201-41E4-B356-49A5A26ABE4C}"/>
              </a:ext>
            </a:extLst>
          </p:cNvPr>
          <p:cNvSpPr>
            <a:spLocks noGrp="1"/>
          </p:cNvSpPr>
          <p:nvPr>
            <p:ph type="sldNum" sz="quarter" idx="12"/>
          </p:nvPr>
        </p:nvSpPr>
        <p:spPr/>
        <p:txBody>
          <a:bodyPr/>
          <a:lstStyle/>
          <a:p>
            <a:fld id="{0067D5D4-6F2E-49F1-95CA-E92BF4E0B552}" type="slidenum">
              <a:rPr lang="en-US" smtClean="0"/>
              <a:t>6</a:t>
            </a:fld>
            <a:endParaRPr lang="en-US"/>
          </a:p>
        </p:txBody>
      </p:sp>
      <p:pic>
        <p:nvPicPr>
          <p:cNvPr id="7" name="Picture 2" descr="upload.wikimedia.org/wikipedia/commons/thumb/c/...">
            <a:extLst>
              <a:ext uri="{FF2B5EF4-FFF2-40B4-BE49-F238E27FC236}">
                <a16:creationId xmlns:a16="http://schemas.microsoft.com/office/drawing/2014/main" id="{B0240BFB-96EB-450E-9D4B-6321F167C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301" y="896029"/>
            <a:ext cx="1304511" cy="1619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lbert Einstein – Biographical - NobelPrize.org">
            <a:extLst>
              <a:ext uri="{FF2B5EF4-FFF2-40B4-BE49-F238E27FC236}">
                <a16:creationId xmlns:a16="http://schemas.microsoft.com/office/drawing/2014/main" id="{91D7BEDF-EE8B-4BB0-A8FD-E0679629D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652" y="896029"/>
            <a:ext cx="1076800" cy="16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6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D132-9F7D-49E7-A99E-8EA5E459448D}"/>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gravitational waves</a:t>
            </a:r>
          </a:p>
        </p:txBody>
      </p:sp>
      <p:pic>
        <p:nvPicPr>
          <p:cNvPr id="7" name="Picture 6">
            <a:extLst>
              <a:ext uri="{FF2B5EF4-FFF2-40B4-BE49-F238E27FC236}">
                <a16:creationId xmlns:a16="http://schemas.microsoft.com/office/drawing/2014/main" id="{263CCE86-A83F-4F59-979B-375708BF70CD}"/>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72D53169-7041-4902-843D-EAFDFDA8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3C5917-8926-4651-8447-0114BA814779}"/>
              </a:ext>
            </a:extLst>
          </p:cNvPr>
          <p:cNvSpPr txBox="1"/>
          <p:nvPr/>
        </p:nvSpPr>
        <p:spPr>
          <a:xfrm>
            <a:off x="449394" y="845792"/>
            <a:ext cx="10986885" cy="4708981"/>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Linearized gravity, low energy regime: </a:t>
            </a:r>
            <a:r>
              <a:rPr lang="en-US" sz="2000" dirty="0">
                <a:latin typeface="Times New Roman" panose="02020603050405020304" pitchFamily="18" charset="0"/>
                <a:cs typeface="Times New Roman" panose="02020603050405020304" pitchFamily="18" charset="0"/>
              </a:rPr>
              <a:t>Bronstein 1935, Feynman 1963, Dyson 1969, Weinberg1972, Lightman 1973, </a:t>
            </a:r>
            <a:r>
              <a:rPr lang="en-US" sz="2000" dirty="0" err="1">
                <a:latin typeface="Times New Roman" panose="02020603050405020304" pitchFamily="18" charset="0"/>
                <a:cs typeface="Times New Roman" panose="02020603050405020304" pitchFamily="18" charset="0"/>
              </a:rPr>
              <a:t>Boughn</a:t>
            </a:r>
            <a:r>
              <a:rPr lang="en-US" sz="2000" dirty="0">
                <a:latin typeface="Times New Roman" panose="02020603050405020304" pitchFamily="18" charset="0"/>
                <a:cs typeface="Times New Roman" panose="02020603050405020304" pitchFamily="18" charset="0"/>
              </a:rPr>
              <a:t> &amp; Rothman 2006. For an electron in the local inertial frame: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9CA35023-BF09-4461-AA6E-43EAB3ED6FC4}"/>
              </a:ext>
            </a:extLst>
          </p:cNvPr>
          <p:cNvSpPr txBox="1"/>
          <p:nvPr/>
        </p:nvSpPr>
        <p:spPr>
          <a:xfrm>
            <a:off x="212853" y="6088771"/>
            <a:ext cx="11852467" cy="523220"/>
          </a:xfrm>
          <a:prstGeom prst="rect">
            <a:avLst/>
          </a:prstGeom>
          <a:noFill/>
        </p:spPr>
        <p:txBody>
          <a:bodyPr wrap="square">
            <a:spAutoFit/>
          </a:bodyPr>
          <a:lstStyle/>
          <a:p>
            <a:pPr algn="just"/>
            <a:r>
              <a:rPr lang="en-US" sz="1400" dirty="0" err="1"/>
              <a:t>Boughn</a:t>
            </a:r>
            <a:r>
              <a:rPr lang="en-US" sz="1400" dirty="0"/>
              <a:t>, S., &amp; Rothman, T. (2006). Aspects of graviton detection: graviton emission and absorption by atomic hydrogen. Classical and Quantum Gravity, 23(20), 5839. Also see Maggiore, M. (2007). Gravitational waves: Volume 1: Theory and experiments. OUP Oxford.</a:t>
            </a:r>
          </a:p>
        </p:txBody>
      </p:sp>
      <p:sp>
        <p:nvSpPr>
          <p:cNvPr id="2" name="Slide Number Placeholder 1">
            <a:extLst>
              <a:ext uri="{FF2B5EF4-FFF2-40B4-BE49-F238E27FC236}">
                <a16:creationId xmlns:a16="http://schemas.microsoft.com/office/drawing/2014/main" id="{539DCA08-DAE5-41DF-928C-72D3D6761C72}"/>
              </a:ext>
            </a:extLst>
          </p:cNvPr>
          <p:cNvSpPr>
            <a:spLocks noGrp="1"/>
          </p:cNvSpPr>
          <p:nvPr>
            <p:ph type="sldNum" sz="quarter" idx="12"/>
          </p:nvPr>
        </p:nvSpPr>
        <p:spPr/>
        <p:txBody>
          <a:bodyPr/>
          <a:lstStyle/>
          <a:p>
            <a:fld id="{0067D5D4-6F2E-49F1-95CA-E92BF4E0B552}" type="slidenum">
              <a:rPr lang="en-US" smtClean="0"/>
              <a:t>7</a:t>
            </a:fld>
            <a:endParaRPr lang="en-US"/>
          </a:p>
        </p:txBody>
      </p:sp>
    </p:spTree>
    <p:extLst>
      <p:ext uri="{BB962C8B-B14F-4D97-AF65-F5344CB8AC3E}">
        <p14:creationId xmlns:p14="http://schemas.microsoft.com/office/powerpoint/2010/main" val="44930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C370A-326D-B0B5-2EA8-32077CBB28B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DEC1185-0CC3-6A08-6887-BE66531B8910}"/>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gravitational waves</a:t>
            </a:r>
          </a:p>
        </p:txBody>
      </p:sp>
      <p:pic>
        <p:nvPicPr>
          <p:cNvPr id="7" name="Picture 6">
            <a:extLst>
              <a:ext uri="{FF2B5EF4-FFF2-40B4-BE49-F238E27FC236}">
                <a16:creationId xmlns:a16="http://schemas.microsoft.com/office/drawing/2014/main" id="{E663165E-83BB-BC8D-B4C0-FEA025615109}"/>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E82BD1C3-2B73-3476-BFB9-494F1E063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46BA7C-F3E7-735C-5434-B64E14E227CA}"/>
              </a:ext>
            </a:extLst>
          </p:cNvPr>
          <p:cNvSpPr txBox="1"/>
          <p:nvPr/>
        </p:nvSpPr>
        <p:spPr>
          <a:xfrm>
            <a:off x="449394" y="845792"/>
            <a:ext cx="10986885" cy="4708981"/>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Linearized gravity, low energy regime: </a:t>
            </a:r>
            <a:r>
              <a:rPr lang="en-US" sz="2000" dirty="0">
                <a:latin typeface="Times New Roman" panose="02020603050405020304" pitchFamily="18" charset="0"/>
                <a:cs typeface="Times New Roman" panose="02020603050405020304" pitchFamily="18" charset="0"/>
              </a:rPr>
              <a:t>Bronstein 1935, Feynman 1963, Dyson 1969, Weinberg1972, Lightman 1973, </a:t>
            </a:r>
            <a:r>
              <a:rPr lang="en-US" sz="2000" dirty="0" err="1">
                <a:latin typeface="Times New Roman" panose="02020603050405020304" pitchFamily="18" charset="0"/>
                <a:cs typeface="Times New Roman" panose="02020603050405020304" pitchFamily="18" charset="0"/>
              </a:rPr>
              <a:t>Boughn</a:t>
            </a:r>
            <a:r>
              <a:rPr lang="en-US" sz="2000" dirty="0">
                <a:latin typeface="Times New Roman" panose="02020603050405020304" pitchFamily="18" charset="0"/>
                <a:cs typeface="Times New Roman" panose="02020603050405020304" pitchFamily="18" charset="0"/>
              </a:rPr>
              <a:t> &amp; Rothman 2006. For an electron in the local inertial frame: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GWs in TT-gauge: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B712A79-9E41-9E37-CDB1-5A433E9ACA35}"/>
                  </a:ext>
                </a:extLst>
              </p:cNvPr>
              <p:cNvSpPr txBox="1"/>
              <p:nvPr/>
            </p:nvSpPr>
            <p:spPr>
              <a:xfrm>
                <a:off x="5861804" y="2135629"/>
                <a:ext cx="5574475" cy="1078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rPr>
                            <m:t>h</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𝑖𝑗</m:t>
                          </m:r>
                        </m:sup>
                      </m:sSup>
                      <m:r>
                        <a:rPr lang="en-US" sz="2800" i="1" smtClean="0">
                          <a:solidFill>
                            <a:schemeClr val="tx1">
                              <a:lumMod val="75000"/>
                              <a:lumOff val="25000"/>
                            </a:schemeClr>
                          </a:solidFill>
                          <a:latin typeface="Cambria Math" panose="02040503050406030204" pitchFamily="18" charset="0"/>
                        </a:rPr>
                        <m:t>=</m:t>
                      </m:r>
                      <m:f>
                        <m:fPr>
                          <m:ctrlPr>
                            <a:rPr lang="en-US" sz="2800" i="1" smtClean="0">
                              <a:solidFill>
                                <a:schemeClr val="tx1">
                                  <a:lumMod val="75000"/>
                                  <a:lumOff val="25000"/>
                                </a:schemeClr>
                              </a:solidFill>
                              <a:latin typeface="Cambria Math" panose="02040503050406030204" pitchFamily="18" charset="0"/>
                            </a:rPr>
                          </m:ctrlPr>
                        </m:fPr>
                        <m:num>
                          <m:r>
                            <a:rPr lang="en-US" sz="2800" b="0" i="1" smtClean="0">
                              <a:solidFill>
                                <a:schemeClr val="tx1">
                                  <a:lumMod val="75000"/>
                                  <a:lumOff val="25000"/>
                                </a:schemeClr>
                              </a:solidFill>
                              <a:latin typeface="Cambria Math" panose="02040503050406030204" pitchFamily="18" charset="0"/>
                            </a:rPr>
                            <m:t>1</m:t>
                          </m:r>
                        </m:num>
                        <m:den>
                          <m:rad>
                            <m:radPr>
                              <m:degHide m:val="on"/>
                              <m:ctrlPr>
                                <a:rPr lang="en-US" sz="2800" i="1" smtClean="0">
                                  <a:solidFill>
                                    <a:schemeClr val="tx1">
                                      <a:lumMod val="75000"/>
                                      <a:lumOff val="25000"/>
                                    </a:schemeClr>
                                  </a:solidFill>
                                  <a:latin typeface="Cambria Math" panose="02040503050406030204" pitchFamily="18" charset="0"/>
                                </a:rPr>
                              </m:ctrlPr>
                            </m:radPr>
                            <m:deg/>
                            <m:e>
                              <m:r>
                                <a:rPr lang="en-US" sz="2800" b="0" i="1" smtClean="0">
                                  <a:solidFill>
                                    <a:schemeClr val="tx1">
                                      <a:lumMod val="75000"/>
                                      <a:lumOff val="25000"/>
                                    </a:schemeClr>
                                  </a:solidFill>
                                  <a:latin typeface="Cambria Math" panose="02040503050406030204" pitchFamily="18" charset="0"/>
                                </a:rPr>
                                <m:t>𝑉</m:t>
                              </m:r>
                            </m:e>
                          </m:rad>
                        </m:den>
                      </m:f>
                      <m:nary>
                        <m:naryPr>
                          <m:chr m:val="∑"/>
                          <m:supHide m:val="on"/>
                          <m:ctrlPr>
                            <a:rPr lang="en-US" sz="2800" i="1" smtClean="0">
                              <a:solidFill>
                                <a:schemeClr val="tx1">
                                  <a:lumMod val="75000"/>
                                  <a:lumOff val="25000"/>
                                </a:schemeClr>
                              </a:solidFill>
                              <a:latin typeface="Cambria Math" panose="02040503050406030204" pitchFamily="18" charset="0"/>
                            </a:rPr>
                          </m:ctrlPr>
                        </m:naryPr>
                        <m:sub>
                          <m:r>
                            <m:rPr>
                              <m:brk m:alnAt="7"/>
                            </m:rPr>
                            <a:rPr lang="en-US" sz="2800" b="1" i="1" smtClean="0">
                              <a:solidFill>
                                <a:schemeClr val="tx1">
                                  <a:lumMod val="75000"/>
                                  <a:lumOff val="25000"/>
                                </a:schemeClr>
                              </a:solidFill>
                              <a:latin typeface="Cambria Math" panose="02040503050406030204" pitchFamily="18" charset="0"/>
                            </a:rPr>
                            <m:t>𝒌</m:t>
                          </m:r>
                          <m:r>
                            <m:rPr>
                              <m:brk m:alnAt="7"/>
                            </m:rP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up/>
                        <m:e>
                          <m:sSubSup>
                            <m:sSubSupPr>
                              <m:ctrlPr>
                                <a:rPr lang="en-US" sz="280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𝑒</m:t>
                              </m:r>
                            </m:e>
                            <m:sub>
                              <m:r>
                                <a:rPr lang="en-US" sz="2800" b="1" i="1">
                                  <a:solidFill>
                                    <a:schemeClr val="tx1">
                                      <a:lumMod val="75000"/>
                                      <a:lumOff val="25000"/>
                                    </a:schemeClr>
                                  </a:solidFill>
                                  <a:latin typeface="Cambria Math" panose="02040503050406030204" pitchFamily="18" charset="0"/>
                                </a:rPr>
                                <m:t>𝒌</m:t>
                              </m:r>
                              <m:r>
                                <a:rPr lang="en-US" sz="2800" i="1">
                                  <a:solidFill>
                                    <a:schemeClr val="tx1">
                                      <a:lumMod val="75000"/>
                                      <a:lumOff val="25000"/>
                                    </a:schemeClr>
                                  </a:solidFill>
                                  <a:latin typeface="Cambria Math" panose="02040503050406030204" pitchFamily="18" charset="0"/>
                                </a:rPr>
                                <m:t>,</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𝜆</m:t>
                              </m:r>
                            </m:sub>
                            <m:sup>
                              <m:r>
                                <a:rPr lang="en-US" sz="2800" b="0" i="1" smtClean="0">
                                  <a:solidFill>
                                    <a:schemeClr val="tx1">
                                      <a:lumMod val="75000"/>
                                      <a:lumOff val="25000"/>
                                    </a:schemeClr>
                                  </a:solidFill>
                                  <a:latin typeface="Cambria Math" panose="02040503050406030204" pitchFamily="18" charset="0"/>
                                </a:rPr>
                                <m:t>𝑖𝑗</m:t>
                              </m:r>
                            </m:sup>
                          </m:sSubSup>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h</m:t>
                              </m:r>
                            </m:e>
                            <m:sub>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e>
                      </m:nary>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𝑐𝑐</m:t>
                      </m:r>
                    </m:oMath>
                  </m:oMathPara>
                </a14:m>
                <a:endParaRPr lang="en-US" sz="2800" dirty="0">
                  <a:solidFill>
                    <a:schemeClr val="tx1">
                      <a:lumMod val="75000"/>
                      <a:lumOff val="25000"/>
                    </a:schemeClr>
                  </a:solidFill>
                </a:endParaRPr>
              </a:p>
            </p:txBody>
          </p:sp>
        </mc:Choice>
        <mc:Fallback xmlns="">
          <p:sp>
            <p:nvSpPr>
              <p:cNvPr id="33" name="TextBox 32">
                <a:extLst>
                  <a:ext uri="{FF2B5EF4-FFF2-40B4-BE49-F238E27FC236}">
                    <a16:creationId xmlns:a16="http://schemas.microsoft.com/office/drawing/2014/main" id="{F15B1D63-9AF5-4B78-9FEB-DA884A50B008}"/>
                  </a:ext>
                </a:extLst>
              </p:cNvPr>
              <p:cNvSpPr txBox="1">
                <a:spLocks noRot="1" noChangeAspect="1" noMove="1" noResize="1" noEditPoints="1" noAdjustHandles="1" noChangeArrowheads="1" noChangeShapeType="1" noTextEdit="1"/>
              </p:cNvSpPr>
              <p:nvPr/>
            </p:nvSpPr>
            <p:spPr>
              <a:xfrm>
                <a:off x="5861804" y="2135629"/>
                <a:ext cx="5574475" cy="10785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F4CC54E-10A1-531A-8657-646E07694DBA}"/>
                  </a:ext>
                </a:extLst>
              </p:cNvPr>
              <p:cNvSpPr txBox="1"/>
              <p:nvPr/>
            </p:nvSpPr>
            <p:spPr>
              <a:xfrm>
                <a:off x="1173097" y="2877711"/>
                <a:ext cx="4148507" cy="5049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rPr>
                            <m:t>h</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0</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𝜇</m:t>
                          </m:r>
                        </m:sup>
                      </m:sSup>
                      <m:r>
                        <a:rPr lang="en-US" sz="2800" i="1" smtClean="0">
                          <a:solidFill>
                            <a:schemeClr val="tx1">
                              <a:lumMod val="75000"/>
                              <a:lumOff val="25000"/>
                            </a:schemeClr>
                          </a:solidFill>
                          <a:latin typeface="Cambria Math" panose="02040503050406030204" pitchFamily="18" charset="0"/>
                        </a:rPr>
                        <m:t>=0</m:t>
                      </m:r>
                      <m:r>
                        <a:rPr lang="en-US" sz="2800" b="0" i="1" smtClean="0">
                          <a:solidFill>
                            <a:schemeClr val="tx1">
                              <a:lumMod val="75000"/>
                              <a:lumOff val="25000"/>
                            </a:schemeClr>
                          </a:solidFill>
                          <a:latin typeface="Cambria Math" panose="02040503050406030204" pitchFamily="18" charset="0"/>
                        </a:rPr>
                        <m:t>, </m:t>
                      </m:r>
                      <m:sSubSup>
                        <m:sSubSupPr>
                          <m:ctrlPr>
                            <a:rPr lang="en-US" sz="2800" b="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𝑖</m:t>
                          </m:r>
                        </m:sub>
                        <m:sup>
                          <m:r>
                            <a:rPr lang="en-US" sz="2800" b="0" i="1" smtClean="0">
                              <a:solidFill>
                                <a:schemeClr val="tx1">
                                  <a:lumMod val="75000"/>
                                  <a:lumOff val="25000"/>
                                </a:schemeClr>
                              </a:solidFill>
                              <a:latin typeface="Cambria Math" panose="02040503050406030204" pitchFamily="18" charset="0"/>
                            </a:rPr>
                            <m:t>𝑖</m:t>
                          </m:r>
                        </m:sup>
                      </m:sSubSup>
                      <m:r>
                        <a:rPr lang="en-US" sz="2800" b="0" i="1" smtClean="0">
                          <a:solidFill>
                            <a:schemeClr val="tx1">
                              <a:lumMod val="75000"/>
                              <a:lumOff val="25000"/>
                            </a:schemeClr>
                          </a:solidFill>
                          <a:latin typeface="Cambria Math" panose="02040503050406030204" pitchFamily="18" charset="0"/>
                        </a:rPr>
                        <m:t>=0</m:t>
                      </m:r>
                      <m:r>
                        <a:rPr lang="it-IT" sz="2800" b="0" i="1" smtClean="0">
                          <a:solidFill>
                            <a:schemeClr val="tx1">
                              <a:lumMod val="75000"/>
                              <a:lumOff val="25000"/>
                            </a:schemeClr>
                          </a:solidFill>
                          <a:latin typeface="Cambria Math" panose="02040503050406030204" pitchFamily="18" charset="0"/>
                        </a:rPr>
                        <m:t>, </m:t>
                      </m:r>
                      <m:sSup>
                        <m:sSupPr>
                          <m:ctrlPr>
                            <a:rPr lang="it-IT" sz="2800" b="0" i="1" smtClean="0">
                              <a:solidFill>
                                <a:schemeClr val="tx1">
                                  <a:lumMod val="75000"/>
                                  <a:lumOff val="25000"/>
                                </a:schemeClr>
                              </a:solidFill>
                              <a:latin typeface="Cambria Math" panose="02040503050406030204" pitchFamily="18" charset="0"/>
                            </a:rPr>
                          </m:ctrlPr>
                        </m:sSupPr>
                        <m:e>
                          <m:r>
                            <a:rPr lang="it-IT" sz="2800" b="0" i="1" smtClean="0">
                              <a:solidFill>
                                <a:schemeClr val="tx1">
                                  <a:lumMod val="75000"/>
                                  <a:lumOff val="25000"/>
                                </a:schemeClr>
                              </a:solidFill>
                              <a:latin typeface="Cambria Math" panose="02040503050406030204" pitchFamily="18" charset="0"/>
                            </a:rPr>
                            <m:t>𝜕</m:t>
                          </m:r>
                        </m:e>
                        <m:sup>
                          <m:r>
                            <a:rPr lang="it-IT" sz="2800" b="0" i="1" smtClean="0">
                              <a:solidFill>
                                <a:schemeClr val="tx1">
                                  <a:lumMod val="75000"/>
                                  <a:lumOff val="25000"/>
                                </a:schemeClr>
                              </a:solidFill>
                              <a:latin typeface="Cambria Math" panose="02040503050406030204" pitchFamily="18" charset="0"/>
                            </a:rPr>
                            <m:t>𝑗</m:t>
                          </m:r>
                        </m:sup>
                      </m:sSup>
                      <m:sSub>
                        <m:sSubPr>
                          <m:ctrlPr>
                            <a:rPr lang="it-IT" sz="2800" b="0" i="1" smtClean="0">
                              <a:solidFill>
                                <a:schemeClr val="tx1">
                                  <a:lumMod val="75000"/>
                                  <a:lumOff val="25000"/>
                                </a:schemeClr>
                              </a:solidFill>
                              <a:latin typeface="Cambria Math" panose="02040503050406030204" pitchFamily="18" charset="0"/>
                            </a:rPr>
                          </m:ctrlPr>
                        </m:sSubPr>
                        <m:e>
                          <m:r>
                            <a:rPr lang="it-IT" sz="2800" b="0" i="1" smtClean="0">
                              <a:solidFill>
                                <a:schemeClr val="tx1">
                                  <a:lumMod val="75000"/>
                                  <a:lumOff val="25000"/>
                                </a:schemeClr>
                              </a:solidFill>
                              <a:latin typeface="Cambria Math" panose="02040503050406030204" pitchFamily="18" charset="0"/>
                            </a:rPr>
                            <m:t>h</m:t>
                          </m:r>
                        </m:e>
                        <m:sub>
                          <m:r>
                            <a:rPr lang="it-IT" sz="2800" b="0" i="1" smtClean="0">
                              <a:solidFill>
                                <a:schemeClr val="tx1">
                                  <a:lumMod val="75000"/>
                                  <a:lumOff val="25000"/>
                                </a:schemeClr>
                              </a:solidFill>
                              <a:latin typeface="Cambria Math" panose="02040503050406030204" pitchFamily="18" charset="0"/>
                            </a:rPr>
                            <m:t>𝑖𝑗</m:t>
                          </m:r>
                        </m:sub>
                      </m:sSub>
                      <m:r>
                        <a:rPr lang="it-IT" sz="2800" b="0" i="1" smtClean="0">
                          <a:solidFill>
                            <a:schemeClr val="tx1">
                              <a:lumMod val="75000"/>
                              <a:lumOff val="25000"/>
                            </a:schemeClr>
                          </a:solidFill>
                          <a:latin typeface="Cambria Math" panose="02040503050406030204" pitchFamily="18" charset="0"/>
                        </a:rPr>
                        <m:t>=0.</m:t>
                      </m:r>
                    </m:oMath>
                  </m:oMathPara>
                </a14:m>
                <a:endParaRPr lang="en-US" sz="2800" dirty="0">
                  <a:solidFill>
                    <a:schemeClr val="tx1">
                      <a:lumMod val="75000"/>
                      <a:lumOff val="25000"/>
                    </a:schemeClr>
                  </a:solidFill>
                </a:endParaRPr>
              </a:p>
            </p:txBody>
          </p:sp>
        </mc:Choice>
        <mc:Fallback xmlns="">
          <p:sp>
            <p:nvSpPr>
              <p:cNvPr id="34" name="TextBox 33">
                <a:extLst>
                  <a:ext uri="{FF2B5EF4-FFF2-40B4-BE49-F238E27FC236}">
                    <a16:creationId xmlns:a16="http://schemas.microsoft.com/office/drawing/2014/main" id="{A557DEE2-F479-4517-9021-DAC917B4025A}"/>
                  </a:ext>
                </a:extLst>
              </p:cNvPr>
              <p:cNvSpPr txBox="1">
                <a:spLocks noRot="1" noChangeAspect="1" noMove="1" noResize="1" noEditPoints="1" noAdjustHandles="1" noChangeArrowheads="1" noChangeShapeType="1" noTextEdit="1"/>
              </p:cNvSpPr>
              <p:nvPr/>
            </p:nvSpPr>
            <p:spPr>
              <a:xfrm>
                <a:off x="1173097" y="2877711"/>
                <a:ext cx="4148507" cy="504946"/>
              </a:xfrm>
              <a:prstGeom prst="rect">
                <a:avLst/>
              </a:prstGeom>
              <a:blipFill>
                <a:blip r:embed="rId6"/>
                <a:stretch>
                  <a:fillRect/>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DA098F12-B08C-E091-EE13-26B29BAAD7DD}"/>
              </a:ext>
            </a:extLst>
          </p:cNvPr>
          <p:cNvCxnSpPr>
            <a:cxnSpLocks/>
          </p:cNvCxnSpPr>
          <p:nvPr/>
        </p:nvCxnSpPr>
        <p:spPr>
          <a:xfrm flipH="1" flipV="1">
            <a:off x="8243452" y="3004263"/>
            <a:ext cx="519513" cy="690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E61192E-290D-BB90-1603-687A7FA71A65}"/>
              </a:ext>
            </a:extLst>
          </p:cNvPr>
          <p:cNvSpPr txBox="1"/>
          <p:nvPr/>
        </p:nvSpPr>
        <p:spPr>
          <a:xfrm>
            <a:off x="8565544" y="3717430"/>
            <a:ext cx="1387452" cy="615553"/>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Polarization tensor</a:t>
            </a:r>
          </a:p>
        </p:txBody>
      </p:sp>
      <p:cxnSp>
        <p:nvCxnSpPr>
          <p:cNvPr id="37" name="Straight Arrow Connector 36">
            <a:extLst>
              <a:ext uri="{FF2B5EF4-FFF2-40B4-BE49-F238E27FC236}">
                <a16:creationId xmlns:a16="http://schemas.microsoft.com/office/drawing/2014/main" id="{784DBCFF-886F-6BFC-4AED-97D4F98E4484}"/>
              </a:ext>
            </a:extLst>
          </p:cNvPr>
          <p:cNvCxnSpPr>
            <a:cxnSpLocks/>
          </p:cNvCxnSpPr>
          <p:nvPr/>
        </p:nvCxnSpPr>
        <p:spPr>
          <a:xfrm flipH="1" flipV="1">
            <a:off x="8866075" y="2973817"/>
            <a:ext cx="1613304" cy="826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844DF69-063B-AACB-A836-DC8555C0B7F2}"/>
              </a:ext>
            </a:extLst>
          </p:cNvPr>
          <p:cNvSpPr txBox="1"/>
          <p:nvPr/>
        </p:nvSpPr>
        <p:spPr>
          <a:xfrm>
            <a:off x="10427092" y="3595741"/>
            <a:ext cx="1387452" cy="615553"/>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Fourier amplitudes</a:t>
            </a:r>
          </a:p>
        </p:txBody>
      </p:sp>
      <p:cxnSp>
        <p:nvCxnSpPr>
          <p:cNvPr id="39" name="Straight Arrow Connector 38">
            <a:extLst>
              <a:ext uri="{FF2B5EF4-FFF2-40B4-BE49-F238E27FC236}">
                <a16:creationId xmlns:a16="http://schemas.microsoft.com/office/drawing/2014/main" id="{3E87C161-8909-DE59-340A-C44DF8278841}"/>
              </a:ext>
            </a:extLst>
          </p:cNvPr>
          <p:cNvCxnSpPr>
            <a:cxnSpLocks/>
          </p:cNvCxnSpPr>
          <p:nvPr/>
        </p:nvCxnSpPr>
        <p:spPr>
          <a:xfrm flipV="1">
            <a:off x="6951908" y="3209721"/>
            <a:ext cx="172876" cy="48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CA46DAD-2D0E-3605-B218-2A130717B6EC}"/>
              </a:ext>
            </a:extLst>
          </p:cNvPr>
          <p:cNvSpPr txBox="1"/>
          <p:nvPr/>
        </p:nvSpPr>
        <p:spPr>
          <a:xfrm>
            <a:off x="5720354" y="3721184"/>
            <a:ext cx="1643585"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Normalization</a:t>
            </a:r>
          </a:p>
        </p:txBody>
      </p:sp>
      <p:sp>
        <p:nvSpPr>
          <p:cNvPr id="41" name="TextBox 40">
            <a:extLst>
              <a:ext uri="{FF2B5EF4-FFF2-40B4-BE49-F238E27FC236}">
                <a16:creationId xmlns:a16="http://schemas.microsoft.com/office/drawing/2014/main" id="{213CD9DC-6F20-63C0-EC21-ED1652F36AFD}"/>
              </a:ext>
            </a:extLst>
          </p:cNvPr>
          <p:cNvSpPr txBox="1"/>
          <p:nvPr/>
        </p:nvSpPr>
        <p:spPr>
          <a:xfrm>
            <a:off x="7173514" y="4088582"/>
            <a:ext cx="1387452"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Polarization</a:t>
            </a:r>
          </a:p>
        </p:txBody>
      </p:sp>
      <p:cxnSp>
        <p:nvCxnSpPr>
          <p:cNvPr id="42" name="Straight Arrow Connector 41">
            <a:extLst>
              <a:ext uri="{FF2B5EF4-FFF2-40B4-BE49-F238E27FC236}">
                <a16:creationId xmlns:a16="http://schemas.microsoft.com/office/drawing/2014/main" id="{EFE9EA5B-3BED-FA78-B81F-E96E5E4E37BE}"/>
              </a:ext>
            </a:extLst>
          </p:cNvPr>
          <p:cNvCxnSpPr>
            <a:cxnSpLocks/>
          </p:cNvCxnSpPr>
          <p:nvPr/>
        </p:nvCxnSpPr>
        <p:spPr>
          <a:xfrm flipH="1" flipV="1">
            <a:off x="7737026" y="3307734"/>
            <a:ext cx="41275" cy="77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B6D2AEE-E5E6-6107-1607-806512A94A1C}"/>
              </a:ext>
            </a:extLst>
          </p:cNvPr>
          <p:cNvSpPr txBox="1"/>
          <p:nvPr/>
        </p:nvSpPr>
        <p:spPr>
          <a:xfrm>
            <a:off x="212853" y="6088771"/>
            <a:ext cx="11852467" cy="523220"/>
          </a:xfrm>
          <a:prstGeom prst="rect">
            <a:avLst/>
          </a:prstGeom>
          <a:noFill/>
        </p:spPr>
        <p:txBody>
          <a:bodyPr wrap="square">
            <a:spAutoFit/>
          </a:bodyPr>
          <a:lstStyle/>
          <a:p>
            <a:pPr algn="just"/>
            <a:r>
              <a:rPr lang="en-US" sz="1400" dirty="0" err="1"/>
              <a:t>Boughn</a:t>
            </a:r>
            <a:r>
              <a:rPr lang="en-US" sz="1400" dirty="0"/>
              <a:t>, S., &amp; Rothman, T. (2006). Aspects of graviton detection: graviton emission and absorption by atomic hydrogen. Classical and Quantum Gravity, 23(20), 5839. Also see Maggiore, M. (2007). Gravitational waves: Volume 1: Theory and experiments. OUP Oxford.</a:t>
            </a:r>
          </a:p>
        </p:txBody>
      </p:sp>
      <p:sp>
        <p:nvSpPr>
          <p:cNvPr id="2" name="Slide Number Placeholder 1">
            <a:extLst>
              <a:ext uri="{FF2B5EF4-FFF2-40B4-BE49-F238E27FC236}">
                <a16:creationId xmlns:a16="http://schemas.microsoft.com/office/drawing/2014/main" id="{87B7A063-0627-457D-B7B7-BE8E3D526705}"/>
              </a:ext>
            </a:extLst>
          </p:cNvPr>
          <p:cNvSpPr>
            <a:spLocks noGrp="1"/>
          </p:cNvSpPr>
          <p:nvPr>
            <p:ph type="sldNum" sz="quarter" idx="12"/>
          </p:nvPr>
        </p:nvSpPr>
        <p:spPr/>
        <p:txBody>
          <a:bodyPr/>
          <a:lstStyle/>
          <a:p>
            <a:fld id="{0067D5D4-6F2E-49F1-95CA-E92BF4E0B552}" type="slidenum">
              <a:rPr lang="en-US" smtClean="0"/>
              <a:t>8</a:t>
            </a:fld>
            <a:endParaRPr lang="en-US"/>
          </a:p>
        </p:txBody>
      </p:sp>
    </p:spTree>
    <p:extLst>
      <p:ext uri="{BB962C8B-B14F-4D97-AF65-F5344CB8AC3E}">
        <p14:creationId xmlns:p14="http://schemas.microsoft.com/office/powerpoint/2010/main" val="70063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400D-AD8A-737A-39D0-434F6D18B86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A43C33-7007-00F2-CEDF-D86A001F7450}"/>
              </a:ext>
            </a:extLst>
          </p:cNvPr>
          <p:cNvSpPr txBox="1">
            <a:spLocks/>
          </p:cNvSpPr>
          <p:nvPr/>
        </p:nvSpPr>
        <p:spPr>
          <a:xfrm>
            <a:off x="1295563" y="224289"/>
            <a:ext cx="10273874" cy="54147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anose="02020603050405020304" pitchFamily="18" charset="0"/>
                <a:cs typeface="Times New Roman" panose="02020603050405020304" pitchFamily="18" charset="0"/>
              </a:rPr>
              <a:t>Quantum mechanics of gravitational waves</a:t>
            </a:r>
          </a:p>
        </p:txBody>
      </p:sp>
      <p:pic>
        <p:nvPicPr>
          <p:cNvPr id="7" name="Picture 6">
            <a:extLst>
              <a:ext uri="{FF2B5EF4-FFF2-40B4-BE49-F238E27FC236}">
                <a16:creationId xmlns:a16="http://schemas.microsoft.com/office/drawing/2014/main" id="{A304B490-1FFF-02BF-CF3A-B55F5848EF10}"/>
              </a:ext>
            </a:extLst>
          </p:cNvPr>
          <p:cNvPicPr>
            <a:picLocks noChangeAspect="1"/>
          </p:cNvPicPr>
          <p:nvPr/>
        </p:nvPicPr>
        <p:blipFill>
          <a:blip r:embed="rId2"/>
          <a:stretch>
            <a:fillRect/>
          </a:stretch>
        </p:blipFill>
        <p:spPr>
          <a:xfrm>
            <a:off x="126681" y="135165"/>
            <a:ext cx="1168882" cy="461670"/>
          </a:xfrm>
          <a:prstGeom prst="rect">
            <a:avLst/>
          </a:prstGeom>
        </p:spPr>
      </p:pic>
      <p:pic>
        <p:nvPicPr>
          <p:cNvPr id="8" name="Picture 16" descr="Nordic Institute for Theoretical Physics - Wikipedia">
            <a:extLst>
              <a:ext uri="{FF2B5EF4-FFF2-40B4-BE49-F238E27FC236}">
                <a16:creationId xmlns:a16="http://schemas.microsoft.com/office/drawing/2014/main" id="{B4FF64F8-C540-A0AD-980A-569FBAA0B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741" y="55359"/>
            <a:ext cx="515579" cy="5414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6D2DC1E-9C3A-8A3D-ABFD-82EA1C84A0FF}"/>
              </a:ext>
            </a:extLst>
          </p:cNvPr>
          <p:cNvSpPr txBox="1"/>
          <p:nvPr/>
        </p:nvSpPr>
        <p:spPr>
          <a:xfrm>
            <a:off x="449394" y="845792"/>
            <a:ext cx="10986885" cy="4708981"/>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Linearized gravity, low energy regime: </a:t>
            </a:r>
            <a:r>
              <a:rPr lang="en-US" sz="2000" dirty="0">
                <a:latin typeface="Times New Roman" panose="02020603050405020304" pitchFamily="18" charset="0"/>
                <a:cs typeface="Times New Roman" panose="02020603050405020304" pitchFamily="18" charset="0"/>
              </a:rPr>
              <a:t>Bronstein 1935, Feynman 1963, Dyson 1969, Weinberg1972, Lightman 1973, </a:t>
            </a:r>
            <a:r>
              <a:rPr lang="en-US" sz="2000" dirty="0" err="1">
                <a:latin typeface="Times New Roman" panose="02020603050405020304" pitchFamily="18" charset="0"/>
                <a:cs typeface="Times New Roman" panose="02020603050405020304" pitchFamily="18" charset="0"/>
              </a:rPr>
              <a:t>Boughn</a:t>
            </a:r>
            <a:r>
              <a:rPr lang="en-US" sz="2000" dirty="0">
                <a:latin typeface="Times New Roman" panose="02020603050405020304" pitchFamily="18" charset="0"/>
                <a:cs typeface="Times New Roman" panose="02020603050405020304" pitchFamily="18" charset="0"/>
              </a:rPr>
              <a:t> &amp; Rothman 2006. For an electron in the local inertial frame: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GWs in TT-gauge:</a:t>
            </a: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374BF95-ACA3-4837-0C6C-C580A7C18D6F}"/>
                  </a:ext>
                </a:extLst>
              </p:cNvPr>
              <p:cNvSpPr txBox="1"/>
              <p:nvPr/>
            </p:nvSpPr>
            <p:spPr>
              <a:xfrm>
                <a:off x="5861804" y="2135629"/>
                <a:ext cx="5574475" cy="1078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rPr>
                            <m:t>h</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𝑖𝑗</m:t>
                          </m:r>
                        </m:sup>
                      </m:sSup>
                      <m:r>
                        <a:rPr lang="en-US" sz="2800" i="1" smtClean="0">
                          <a:solidFill>
                            <a:schemeClr val="tx1">
                              <a:lumMod val="75000"/>
                              <a:lumOff val="25000"/>
                            </a:schemeClr>
                          </a:solidFill>
                          <a:latin typeface="Cambria Math" panose="02040503050406030204" pitchFamily="18" charset="0"/>
                        </a:rPr>
                        <m:t>=</m:t>
                      </m:r>
                      <m:f>
                        <m:fPr>
                          <m:ctrlPr>
                            <a:rPr lang="en-US" sz="2800" i="1" smtClean="0">
                              <a:solidFill>
                                <a:schemeClr val="tx1">
                                  <a:lumMod val="75000"/>
                                  <a:lumOff val="25000"/>
                                </a:schemeClr>
                              </a:solidFill>
                              <a:latin typeface="Cambria Math" panose="02040503050406030204" pitchFamily="18" charset="0"/>
                            </a:rPr>
                          </m:ctrlPr>
                        </m:fPr>
                        <m:num>
                          <m:r>
                            <a:rPr lang="en-US" sz="2800" b="0" i="1" smtClean="0">
                              <a:solidFill>
                                <a:schemeClr val="tx1">
                                  <a:lumMod val="75000"/>
                                  <a:lumOff val="25000"/>
                                </a:schemeClr>
                              </a:solidFill>
                              <a:latin typeface="Cambria Math" panose="02040503050406030204" pitchFamily="18" charset="0"/>
                            </a:rPr>
                            <m:t>1</m:t>
                          </m:r>
                        </m:num>
                        <m:den>
                          <m:rad>
                            <m:radPr>
                              <m:degHide m:val="on"/>
                              <m:ctrlPr>
                                <a:rPr lang="en-US" sz="2800" i="1" smtClean="0">
                                  <a:solidFill>
                                    <a:schemeClr val="tx1">
                                      <a:lumMod val="75000"/>
                                      <a:lumOff val="25000"/>
                                    </a:schemeClr>
                                  </a:solidFill>
                                  <a:latin typeface="Cambria Math" panose="02040503050406030204" pitchFamily="18" charset="0"/>
                                </a:rPr>
                              </m:ctrlPr>
                            </m:radPr>
                            <m:deg/>
                            <m:e>
                              <m:r>
                                <a:rPr lang="en-US" sz="2800" b="0" i="1" smtClean="0">
                                  <a:solidFill>
                                    <a:schemeClr val="tx1">
                                      <a:lumMod val="75000"/>
                                      <a:lumOff val="25000"/>
                                    </a:schemeClr>
                                  </a:solidFill>
                                  <a:latin typeface="Cambria Math" panose="02040503050406030204" pitchFamily="18" charset="0"/>
                                </a:rPr>
                                <m:t>𝑉</m:t>
                              </m:r>
                            </m:e>
                          </m:rad>
                        </m:den>
                      </m:f>
                      <m:nary>
                        <m:naryPr>
                          <m:chr m:val="∑"/>
                          <m:supHide m:val="on"/>
                          <m:ctrlPr>
                            <a:rPr lang="en-US" sz="2800" i="1" smtClean="0">
                              <a:solidFill>
                                <a:schemeClr val="tx1">
                                  <a:lumMod val="75000"/>
                                  <a:lumOff val="25000"/>
                                </a:schemeClr>
                              </a:solidFill>
                              <a:latin typeface="Cambria Math" panose="02040503050406030204" pitchFamily="18" charset="0"/>
                            </a:rPr>
                          </m:ctrlPr>
                        </m:naryPr>
                        <m:sub>
                          <m:r>
                            <m:rPr>
                              <m:brk m:alnAt="7"/>
                            </m:rPr>
                            <a:rPr lang="en-US" sz="2800" b="1" i="1" smtClean="0">
                              <a:solidFill>
                                <a:schemeClr val="tx1">
                                  <a:lumMod val="75000"/>
                                  <a:lumOff val="25000"/>
                                </a:schemeClr>
                              </a:solidFill>
                              <a:latin typeface="Cambria Math" panose="02040503050406030204" pitchFamily="18" charset="0"/>
                            </a:rPr>
                            <m:t>𝒌</m:t>
                          </m:r>
                          <m:r>
                            <m:rPr>
                              <m:brk m:alnAt="7"/>
                            </m:rP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up/>
                        <m:e>
                          <m:sSubSup>
                            <m:sSubSupPr>
                              <m:ctrlPr>
                                <a:rPr lang="en-US" sz="280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𝑒</m:t>
                              </m:r>
                            </m:e>
                            <m:sub>
                              <m:r>
                                <a:rPr lang="en-US" sz="2800" b="1" i="1">
                                  <a:solidFill>
                                    <a:schemeClr val="tx1">
                                      <a:lumMod val="75000"/>
                                      <a:lumOff val="25000"/>
                                    </a:schemeClr>
                                  </a:solidFill>
                                  <a:latin typeface="Cambria Math" panose="02040503050406030204" pitchFamily="18" charset="0"/>
                                </a:rPr>
                                <m:t>𝒌</m:t>
                              </m:r>
                              <m:r>
                                <a:rPr lang="en-US" sz="2800" i="1">
                                  <a:solidFill>
                                    <a:schemeClr val="tx1">
                                      <a:lumMod val="75000"/>
                                      <a:lumOff val="25000"/>
                                    </a:schemeClr>
                                  </a:solidFill>
                                  <a:latin typeface="Cambria Math" panose="02040503050406030204" pitchFamily="18" charset="0"/>
                                </a:rPr>
                                <m:t>,</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𝜆</m:t>
                              </m:r>
                            </m:sub>
                            <m:sup>
                              <m:r>
                                <a:rPr lang="en-US" sz="2800" b="0" i="1" smtClean="0">
                                  <a:solidFill>
                                    <a:schemeClr val="tx1">
                                      <a:lumMod val="75000"/>
                                      <a:lumOff val="25000"/>
                                    </a:schemeClr>
                                  </a:solidFill>
                                  <a:latin typeface="Cambria Math" panose="02040503050406030204" pitchFamily="18" charset="0"/>
                                </a:rPr>
                                <m:t>𝑖𝑗</m:t>
                              </m:r>
                            </m:sup>
                          </m:sSubSup>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h</m:t>
                              </m:r>
                            </m:e>
                            <m:sub>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e>
                      </m:nary>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𝑐𝑐</m:t>
                      </m:r>
                    </m:oMath>
                  </m:oMathPara>
                </a14:m>
                <a:endParaRPr lang="en-US" sz="2800" dirty="0">
                  <a:solidFill>
                    <a:schemeClr val="tx1">
                      <a:lumMod val="75000"/>
                      <a:lumOff val="25000"/>
                    </a:schemeClr>
                  </a:solidFill>
                </a:endParaRPr>
              </a:p>
            </p:txBody>
          </p:sp>
        </mc:Choice>
        <mc:Fallback xmlns="">
          <p:sp>
            <p:nvSpPr>
              <p:cNvPr id="33" name="TextBox 32">
                <a:extLst>
                  <a:ext uri="{FF2B5EF4-FFF2-40B4-BE49-F238E27FC236}">
                    <a16:creationId xmlns:a16="http://schemas.microsoft.com/office/drawing/2014/main" id="{F15B1D63-9AF5-4B78-9FEB-DA884A50B008}"/>
                  </a:ext>
                </a:extLst>
              </p:cNvPr>
              <p:cNvSpPr txBox="1">
                <a:spLocks noRot="1" noChangeAspect="1" noMove="1" noResize="1" noEditPoints="1" noAdjustHandles="1" noChangeArrowheads="1" noChangeShapeType="1" noTextEdit="1"/>
              </p:cNvSpPr>
              <p:nvPr/>
            </p:nvSpPr>
            <p:spPr>
              <a:xfrm>
                <a:off x="5861804" y="2135629"/>
                <a:ext cx="5574475" cy="10785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4703694-EC96-7CE6-C3B3-4B8E67A40406}"/>
                  </a:ext>
                </a:extLst>
              </p:cNvPr>
              <p:cNvSpPr txBox="1"/>
              <p:nvPr/>
            </p:nvSpPr>
            <p:spPr>
              <a:xfrm>
                <a:off x="1173097" y="2877711"/>
                <a:ext cx="4148507" cy="5049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r>
                            <a:rPr lang="en-US" sz="2800" i="1">
                              <a:solidFill>
                                <a:schemeClr val="tx1">
                                  <a:lumMod val="75000"/>
                                  <a:lumOff val="25000"/>
                                </a:schemeClr>
                              </a:solidFill>
                              <a:latin typeface="Cambria Math" panose="02040503050406030204" pitchFamily="18" charset="0"/>
                            </a:rPr>
                            <m:t>h</m:t>
                          </m:r>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0</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𝜇</m:t>
                          </m:r>
                        </m:sup>
                      </m:sSup>
                      <m:r>
                        <a:rPr lang="en-US" sz="2800" i="1" smtClean="0">
                          <a:solidFill>
                            <a:schemeClr val="tx1">
                              <a:lumMod val="75000"/>
                              <a:lumOff val="25000"/>
                            </a:schemeClr>
                          </a:solidFill>
                          <a:latin typeface="Cambria Math" panose="02040503050406030204" pitchFamily="18" charset="0"/>
                        </a:rPr>
                        <m:t>=0</m:t>
                      </m:r>
                      <m:r>
                        <a:rPr lang="en-US" sz="2800" b="0" i="1" smtClean="0">
                          <a:solidFill>
                            <a:schemeClr val="tx1">
                              <a:lumMod val="75000"/>
                              <a:lumOff val="25000"/>
                            </a:schemeClr>
                          </a:solidFill>
                          <a:latin typeface="Cambria Math" panose="02040503050406030204" pitchFamily="18" charset="0"/>
                        </a:rPr>
                        <m:t>, </m:t>
                      </m:r>
                      <m:sSubSup>
                        <m:sSubSupPr>
                          <m:ctrlPr>
                            <a:rPr lang="en-US" sz="2800" b="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𝑖</m:t>
                          </m:r>
                        </m:sub>
                        <m:sup>
                          <m:r>
                            <a:rPr lang="en-US" sz="2800" b="0" i="1" smtClean="0">
                              <a:solidFill>
                                <a:schemeClr val="tx1">
                                  <a:lumMod val="75000"/>
                                  <a:lumOff val="25000"/>
                                </a:schemeClr>
                              </a:solidFill>
                              <a:latin typeface="Cambria Math" panose="02040503050406030204" pitchFamily="18" charset="0"/>
                            </a:rPr>
                            <m:t>𝑖</m:t>
                          </m:r>
                        </m:sup>
                      </m:sSubSup>
                      <m:r>
                        <a:rPr lang="en-US" sz="2800" b="0" i="1" smtClean="0">
                          <a:solidFill>
                            <a:schemeClr val="tx1">
                              <a:lumMod val="75000"/>
                              <a:lumOff val="25000"/>
                            </a:schemeClr>
                          </a:solidFill>
                          <a:latin typeface="Cambria Math" panose="02040503050406030204" pitchFamily="18" charset="0"/>
                        </a:rPr>
                        <m:t>=0</m:t>
                      </m:r>
                      <m:r>
                        <a:rPr lang="it-IT" sz="2800" b="0" i="1" smtClean="0">
                          <a:solidFill>
                            <a:schemeClr val="tx1">
                              <a:lumMod val="75000"/>
                              <a:lumOff val="25000"/>
                            </a:schemeClr>
                          </a:solidFill>
                          <a:latin typeface="Cambria Math" panose="02040503050406030204" pitchFamily="18" charset="0"/>
                        </a:rPr>
                        <m:t>, </m:t>
                      </m:r>
                      <m:sSup>
                        <m:sSupPr>
                          <m:ctrlPr>
                            <a:rPr lang="it-IT" sz="2800" b="0" i="1" smtClean="0">
                              <a:solidFill>
                                <a:schemeClr val="tx1">
                                  <a:lumMod val="75000"/>
                                  <a:lumOff val="25000"/>
                                </a:schemeClr>
                              </a:solidFill>
                              <a:latin typeface="Cambria Math" panose="02040503050406030204" pitchFamily="18" charset="0"/>
                            </a:rPr>
                          </m:ctrlPr>
                        </m:sSupPr>
                        <m:e>
                          <m:r>
                            <a:rPr lang="it-IT" sz="2800" b="0" i="1" smtClean="0">
                              <a:solidFill>
                                <a:schemeClr val="tx1">
                                  <a:lumMod val="75000"/>
                                  <a:lumOff val="25000"/>
                                </a:schemeClr>
                              </a:solidFill>
                              <a:latin typeface="Cambria Math" panose="02040503050406030204" pitchFamily="18" charset="0"/>
                            </a:rPr>
                            <m:t>𝜕</m:t>
                          </m:r>
                        </m:e>
                        <m:sup>
                          <m:r>
                            <a:rPr lang="it-IT" sz="2800" b="0" i="1" smtClean="0">
                              <a:solidFill>
                                <a:schemeClr val="tx1">
                                  <a:lumMod val="75000"/>
                                  <a:lumOff val="25000"/>
                                </a:schemeClr>
                              </a:solidFill>
                              <a:latin typeface="Cambria Math" panose="02040503050406030204" pitchFamily="18" charset="0"/>
                            </a:rPr>
                            <m:t>𝑗</m:t>
                          </m:r>
                        </m:sup>
                      </m:sSup>
                      <m:sSub>
                        <m:sSubPr>
                          <m:ctrlPr>
                            <a:rPr lang="it-IT" sz="2800" b="0" i="1" smtClean="0">
                              <a:solidFill>
                                <a:schemeClr val="tx1">
                                  <a:lumMod val="75000"/>
                                  <a:lumOff val="25000"/>
                                </a:schemeClr>
                              </a:solidFill>
                              <a:latin typeface="Cambria Math" panose="02040503050406030204" pitchFamily="18" charset="0"/>
                            </a:rPr>
                          </m:ctrlPr>
                        </m:sSubPr>
                        <m:e>
                          <m:r>
                            <a:rPr lang="it-IT" sz="2800" b="0" i="1" smtClean="0">
                              <a:solidFill>
                                <a:schemeClr val="tx1">
                                  <a:lumMod val="75000"/>
                                  <a:lumOff val="25000"/>
                                </a:schemeClr>
                              </a:solidFill>
                              <a:latin typeface="Cambria Math" panose="02040503050406030204" pitchFamily="18" charset="0"/>
                            </a:rPr>
                            <m:t>h</m:t>
                          </m:r>
                        </m:e>
                        <m:sub>
                          <m:r>
                            <a:rPr lang="it-IT" sz="2800" b="0" i="1" smtClean="0">
                              <a:solidFill>
                                <a:schemeClr val="tx1">
                                  <a:lumMod val="75000"/>
                                  <a:lumOff val="25000"/>
                                </a:schemeClr>
                              </a:solidFill>
                              <a:latin typeface="Cambria Math" panose="02040503050406030204" pitchFamily="18" charset="0"/>
                            </a:rPr>
                            <m:t>𝑖𝑗</m:t>
                          </m:r>
                        </m:sub>
                      </m:sSub>
                      <m:r>
                        <a:rPr lang="it-IT" sz="2800" b="0" i="1" smtClean="0">
                          <a:solidFill>
                            <a:schemeClr val="tx1">
                              <a:lumMod val="75000"/>
                              <a:lumOff val="25000"/>
                            </a:schemeClr>
                          </a:solidFill>
                          <a:latin typeface="Cambria Math" panose="02040503050406030204" pitchFamily="18" charset="0"/>
                        </a:rPr>
                        <m:t>=0.</m:t>
                      </m:r>
                    </m:oMath>
                  </m:oMathPara>
                </a14:m>
                <a:endParaRPr lang="en-US" sz="2800" dirty="0">
                  <a:solidFill>
                    <a:schemeClr val="tx1">
                      <a:lumMod val="75000"/>
                      <a:lumOff val="25000"/>
                    </a:schemeClr>
                  </a:solidFill>
                </a:endParaRPr>
              </a:p>
            </p:txBody>
          </p:sp>
        </mc:Choice>
        <mc:Fallback xmlns="">
          <p:sp>
            <p:nvSpPr>
              <p:cNvPr id="34" name="TextBox 33">
                <a:extLst>
                  <a:ext uri="{FF2B5EF4-FFF2-40B4-BE49-F238E27FC236}">
                    <a16:creationId xmlns:a16="http://schemas.microsoft.com/office/drawing/2014/main" id="{A557DEE2-F479-4517-9021-DAC917B4025A}"/>
                  </a:ext>
                </a:extLst>
              </p:cNvPr>
              <p:cNvSpPr txBox="1">
                <a:spLocks noRot="1" noChangeAspect="1" noMove="1" noResize="1" noEditPoints="1" noAdjustHandles="1" noChangeArrowheads="1" noChangeShapeType="1" noTextEdit="1"/>
              </p:cNvSpPr>
              <p:nvPr/>
            </p:nvSpPr>
            <p:spPr>
              <a:xfrm>
                <a:off x="1173097" y="2877711"/>
                <a:ext cx="4148507" cy="504946"/>
              </a:xfrm>
              <a:prstGeom prst="rect">
                <a:avLst/>
              </a:prstGeom>
              <a:blipFill>
                <a:blip r:embed="rId6"/>
                <a:stretch>
                  <a:fillRect/>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10E99DD8-6A01-DA9D-288A-670333F66B35}"/>
              </a:ext>
            </a:extLst>
          </p:cNvPr>
          <p:cNvCxnSpPr>
            <a:cxnSpLocks/>
          </p:cNvCxnSpPr>
          <p:nvPr/>
        </p:nvCxnSpPr>
        <p:spPr>
          <a:xfrm flipH="1" flipV="1">
            <a:off x="8243452" y="3004263"/>
            <a:ext cx="519513" cy="690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A6180D8-C0BC-CFF9-8F9C-38C997D8E9FF}"/>
              </a:ext>
            </a:extLst>
          </p:cNvPr>
          <p:cNvSpPr txBox="1"/>
          <p:nvPr/>
        </p:nvSpPr>
        <p:spPr>
          <a:xfrm>
            <a:off x="8565544" y="3717430"/>
            <a:ext cx="1387452" cy="615553"/>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Polarization tensor</a:t>
            </a:r>
          </a:p>
        </p:txBody>
      </p:sp>
      <p:cxnSp>
        <p:nvCxnSpPr>
          <p:cNvPr id="37" name="Straight Arrow Connector 36">
            <a:extLst>
              <a:ext uri="{FF2B5EF4-FFF2-40B4-BE49-F238E27FC236}">
                <a16:creationId xmlns:a16="http://schemas.microsoft.com/office/drawing/2014/main" id="{6FC40400-1A5B-E1A2-2E83-C8563604B2B6}"/>
              </a:ext>
            </a:extLst>
          </p:cNvPr>
          <p:cNvCxnSpPr>
            <a:cxnSpLocks/>
          </p:cNvCxnSpPr>
          <p:nvPr/>
        </p:nvCxnSpPr>
        <p:spPr>
          <a:xfrm flipH="1" flipV="1">
            <a:off x="8866075" y="2973817"/>
            <a:ext cx="1613304" cy="826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F43DF27-3E2E-BA52-EF08-7FB2E46BBA57}"/>
              </a:ext>
            </a:extLst>
          </p:cNvPr>
          <p:cNvSpPr txBox="1"/>
          <p:nvPr/>
        </p:nvSpPr>
        <p:spPr>
          <a:xfrm>
            <a:off x="10427092" y="3595741"/>
            <a:ext cx="1387452" cy="615553"/>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Fourier amplitudes</a:t>
            </a:r>
          </a:p>
        </p:txBody>
      </p:sp>
      <p:cxnSp>
        <p:nvCxnSpPr>
          <p:cNvPr id="39" name="Straight Arrow Connector 38">
            <a:extLst>
              <a:ext uri="{FF2B5EF4-FFF2-40B4-BE49-F238E27FC236}">
                <a16:creationId xmlns:a16="http://schemas.microsoft.com/office/drawing/2014/main" id="{F4D8559B-9381-2403-7819-3AF1F5A4A835}"/>
              </a:ext>
            </a:extLst>
          </p:cNvPr>
          <p:cNvCxnSpPr>
            <a:cxnSpLocks/>
          </p:cNvCxnSpPr>
          <p:nvPr/>
        </p:nvCxnSpPr>
        <p:spPr>
          <a:xfrm flipV="1">
            <a:off x="6951908" y="3209721"/>
            <a:ext cx="172876" cy="48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B826AB1-41FB-B99F-0248-2205A19BD14A}"/>
              </a:ext>
            </a:extLst>
          </p:cNvPr>
          <p:cNvSpPr txBox="1"/>
          <p:nvPr/>
        </p:nvSpPr>
        <p:spPr>
          <a:xfrm>
            <a:off x="5720354" y="3721184"/>
            <a:ext cx="1643585"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Normalization</a:t>
            </a:r>
          </a:p>
        </p:txBody>
      </p:sp>
      <p:sp>
        <p:nvSpPr>
          <p:cNvPr id="41" name="TextBox 40">
            <a:extLst>
              <a:ext uri="{FF2B5EF4-FFF2-40B4-BE49-F238E27FC236}">
                <a16:creationId xmlns:a16="http://schemas.microsoft.com/office/drawing/2014/main" id="{E4885E04-A9D9-00DF-9F75-0BB087C2A6A2}"/>
              </a:ext>
            </a:extLst>
          </p:cNvPr>
          <p:cNvSpPr txBox="1"/>
          <p:nvPr/>
        </p:nvSpPr>
        <p:spPr>
          <a:xfrm>
            <a:off x="7173514" y="4088582"/>
            <a:ext cx="1387452" cy="307777"/>
          </a:xfrm>
          <a:prstGeom prst="rect">
            <a:avLst/>
          </a:prstGeom>
          <a:noFill/>
        </p:spPr>
        <p:txBody>
          <a:bodyPr wrap="square" lIns="0" tIns="0" rIns="0" bIns="0" rtlCol="0">
            <a:spAutoFit/>
          </a:bodyPr>
          <a:lstStyle/>
          <a:p>
            <a:pPr algn="ctr"/>
            <a:r>
              <a:rPr lang="en-US" sz="2000" dirty="0">
                <a:solidFill>
                  <a:schemeClr val="tx1">
                    <a:lumMod val="75000"/>
                    <a:lumOff val="25000"/>
                  </a:schemeClr>
                </a:solidFill>
              </a:rPr>
              <a:t>Polarization</a:t>
            </a:r>
          </a:p>
        </p:txBody>
      </p:sp>
      <p:cxnSp>
        <p:nvCxnSpPr>
          <p:cNvPr id="42" name="Straight Arrow Connector 41">
            <a:extLst>
              <a:ext uri="{FF2B5EF4-FFF2-40B4-BE49-F238E27FC236}">
                <a16:creationId xmlns:a16="http://schemas.microsoft.com/office/drawing/2014/main" id="{3EF36A22-DED8-991C-7E9C-BFAFD8B7B745}"/>
              </a:ext>
            </a:extLst>
          </p:cNvPr>
          <p:cNvCxnSpPr>
            <a:cxnSpLocks/>
          </p:cNvCxnSpPr>
          <p:nvPr/>
        </p:nvCxnSpPr>
        <p:spPr>
          <a:xfrm flipH="1" flipV="1">
            <a:off x="7737026" y="3307734"/>
            <a:ext cx="41275" cy="77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8C1B659-6212-0ED3-8659-B66C8C45FDF2}"/>
              </a:ext>
            </a:extLst>
          </p:cNvPr>
          <p:cNvSpPr txBox="1"/>
          <p:nvPr/>
        </p:nvSpPr>
        <p:spPr>
          <a:xfrm>
            <a:off x="212853" y="6088771"/>
            <a:ext cx="11852467" cy="523220"/>
          </a:xfrm>
          <a:prstGeom prst="rect">
            <a:avLst/>
          </a:prstGeom>
          <a:noFill/>
        </p:spPr>
        <p:txBody>
          <a:bodyPr wrap="square">
            <a:spAutoFit/>
          </a:bodyPr>
          <a:lstStyle/>
          <a:p>
            <a:pPr algn="just"/>
            <a:r>
              <a:rPr lang="en-US" sz="1400" dirty="0" err="1"/>
              <a:t>Boughn</a:t>
            </a:r>
            <a:r>
              <a:rPr lang="en-US" sz="1400" dirty="0"/>
              <a:t>, S., &amp; Rothman, T. (2006). Aspects of graviton detection: graviton emission and absorption by atomic hydrogen. Classical and Quantum Gravity, 23(20), 5839. Also see Maggiore, M. (2007). Gravitational waves: Volume 1: Theory and experiments. OUP Oxford.</a:t>
            </a:r>
          </a:p>
        </p:txBody>
      </p:sp>
      <p:sp>
        <p:nvSpPr>
          <p:cNvPr id="2" name="Slide Number Placeholder 1">
            <a:extLst>
              <a:ext uri="{FF2B5EF4-FFF2-40B4-BE49-F238E27FC236}">
                <a16:creationId xmlns:a16="http://schemas.microsoft.com/office/drawing/2014/main" id="{3F96D670-0D63-D2B5-E54D-E85587A4F16A}"/>
              </a:ext>
            </a:extLst>
          </p:cNvPr>
          <p:cNvSpPr>
            <a:spLocks noGrp="1"/>
          </p:cNvSpPr>
          <p:nvPr>
            <p:ph type="sldNum" sz="quarter" idx="12"/>
          </p:nvPr>
        </p:nvSpPr>
        <p:spPr/>
        <p:txBody>
          <a:bodyPr/>
          <a:lstStyle/>
          <a:p>
            <a:fld id="{0067D5D4-6F2E-49F1-95CA-E92BF4E0B552}" type="slidenum">
              <a:rPr lang="en-US" smtClean="0"/>
              <a:t>9</a:t>
            </a:fld>
            <a:endParaRPr lang="en-US"/>
          </a:p>
        </p:txBody>
      </p:sp>
      <p:sp>
        <p:nvSpPr>
          <p:cNvPr id="3" name="TextBox 2">
            <a:extLst>
              <a:ext uri="{FF2B5EF4-FFF2-40B4-BE49-F238E27FC236}">
                <a16:creationId xmlns:a16="http://schemas.microsoft.com/office/drawing/2014/main" id="{CDA06BD3-C3D2-7914-E4E7-8BC03E99B21C}"/>
              </a:ext>
            </a:extLst>
          </p:cNvPr>
          <p:cNvSpPr txBox="1"/>
          <p:nvPr/>
        </p:nvSpPr>
        <p:spPr>
          <a:xfrm>
            <a:off x="930302" y="5091150"/>
            <a:ext cx="995465" cy="307777"/>
          </a:xfrm>
          <a:prstGeom prst="rect">
            <a:avLst/>
          </a:prstGeom>
          <a:noFill/>
        </p:spPr>
        <p:txBody>
          <a:bodyPr wrap="none" lIns="0" tIns="0" rIns="0" bIns="0" rtlCol="0">
            <a:spAutoFit/>
          </a:bodyPr>
          <a:lstStyle/>
          <a:p>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Quantize: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7362BB-24F6-46E6-E0CD-FAB3839C8A8C}"/>
                  </a:ext>
                </a:extLst>
              </p:cNvPr>
              <p:cNvSpPr txBox="1"/>
              <p:nvPr/>
            </p:nvSpPr>
            <p:spPr>
              <a:xfrm>
                <a:off x="2668505" y="4823934"/>
                <a:ext cx="5530296" cy="1078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chemeClr val="tx1">
                                  <a:lumMod val="75000"/>
                                  <a:lumOff val="25000"/>
                                </a:schemeClr>
                              </a:solidFill>
                              <a:latin typeface="Cambria Math" panose="02040503050406030204" pitchFamily="18" charset="0"/>
                            </a:rPr>
                          </m:ctrlPr>
                        </m:sSupPr>
                        <m:e>
                          <m:acc>
                            <m:accPr>
                              <m:chr m:val="̂"/>
                              <m:ctrlPr>
                                <a:rPr lang="en-US" sz="280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panose="02040503050406030204" pitchFamily="18" charset="0"/>
                                </a:rPr>
                                <m:t>h</m:t>
                              </m:r>
                            </m:e>
                          </m:acc>
                        </m:e>
                        <m:sup>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𝑖𝑗</m:t>
                          </m:r>
                        </m:sup>
                      </m:sSup>
                      <m:r>
                        <a:rPr lang="en-US" sz="2800" i="1" smtClean="0">
                          <a:solidFill>
                            <a:schemeClr val="tx1">
                              <a:lumMod val="75000"/>
                              <a:lumOff val="25000"/>
                            </a:schemeClr>
                          </a:solidFill>
                          <a:latin typeface="Cambria Math" panose="02040503050406030204" pitchFamily="18" charset="0"/>
                        </a:rPr>
                        <m:t>=</m:t>
                      </m:r>
                      <m:nary>
                        <m:naryPr>
                          <m:chr m:val="∑"/>
                          <m:supHide m:val="on"/>
                          <m:ctrlPr>
                            <a:rPr lang="en-US" sz="2800" i="1" smtClean="0">
                              <a:solidFill>
                                <a:schemeClr val="tx1">
                                  <a:lumMod val="75000"/>
                                  <a:lumOff val="25000"/>
                                </a:schemeClr>
                              </a:solidFill>
                              <a:latin typeface="Cambria Math" panose="02040503050406030204" pitchFamily="18" charset="0"/>
                            </a:rPr>
                          </m:ctrlPr>
                        </m:naryPr>
                        <m:sub>
                          <m:r>
                            <m:rPr>
                              <m:brk m:alnAt="7"/>
                            </m:rPr>
                            <a:rPr lang="en-US" sz="2800" b="1" i="1" smtClean="0">
                              <a:solidFill>
                                <a:schemeClr val="tx1">
                                  <a:lumMod val="75000"/>
                                  <a:lumOff val="25000"/>
                                </a:schemeClr>
                              </a:solidFill>
                              <a:latin typeface="Cambria Math" panose="02040503050406030204" pitchFamily="18" charset="0"/>
                            </a:rPr>
                            <m:t>𝒌</m:t>
                          </m:r>
                          <m:r>
                            <m:rPr>
                              <m:brk m:alnAt="7"/>
                            </m:rP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up/>
                        <m:e>
                          <m:sSubSup>
                            <m:sSubSupPr>
                              <m:ctrlPr>
                                <a:rPr lang="en-US" sz="2800" i="1" smtClean="0">
                                  <a:solidFill>
                                    <a:schemeClr val="tx1">
                                      <a:lumMod val="75000"/>
                                      <a:lumOff val="25000"/>
                                    </a:schemeClr>
                                  </a:solidFill>
                                  <a:latin typeface="Cambria Math" panose="02040503050406030204" pitchFamily="18" charset="0"/>
                                </a:rPr>
                              </m:ctrlPr>
                            </m:sSubSupPr>
                            <m:e>
                              <m:r>
                                <a:rPr lang="en-US" sz="2800" b="0" i="1" smtClean="0">
                                  <a:solidFill>
                                    <a:schemeClr val="tx1">
                                      <a:lumMod val="75000"/>
                                      <a:lumOff val="25000"/>
                                    </a:schemeClr>
                                  </a:solidFill>
                                  <a:latin typeface="Cambria Math" panose="02040503050406030204" pitchFamily="18" charset="0"/>
                                </a:rPr>
                                <m:t>𝑒</m:t>
                              </m:r>
                            </m:e>
                            <m:sub>
                              <m:r>
                                <a:rPr lang="en-US" sz="2800" b="1" i="1">
                                  <a:solidFill>
                                    <a:schemeClr val="tx1">
                                      <a:lumMod val="75000"/>
                                      <a:lumOff val="25000"/>
                                    </a:schemeClr>
                                  </a:solidFill>
                                  <a:latin typeface="Cambria Math" panose="02040503050406030204" pitchFamily="18" charset="0"/>
                                </a:rPr>
                                <m:t>𝒌</m:t>
                              </m:r>
                              <m:r>
                                <a:rPr lang="en-US" sz="2800" i="1">
                                  <a:solidFill>
                                    <a:schemeClr val="tx1">
                                      <a:lumMod val="75000"/>
                                      <a:lumOff val="25000"/>
                                    </a:schemeClr>
                                  </a:solidFill>
                                  <a:latin typeface="Cambria Math" panose="02040503050406030204" pitchFamily="18" charset="0"/>
                                </a:rPr>
                                <m:t>,</m:t>
                              </m:r>
                              <m:r>
                                <a:rPr lang="en-US" sz="2800" i="1">
                                  <a:solidFill>
                                    <a:schemeClr val="tx1">
                                      <a:lumMod val="75000"/>
                                      <a:lumOff val="25000"/>
                                    </a:schemeClr>
                                  </a:solidFill>
                                  <a:latin typeface="Cambria Math" panose="02040503050406030204" pitchFamily="18" charset="0"/>
                                  <a:ea typeface="Cambria Math" panose="02040503050406030204" pitchFamily="18" charset="0"/>
                                </a:rPr>
                                <m:t>𝜆</m:t>
                              </m:r>
                            </m:sub>
                            <m:sup>
                              <m:r>
                                <a:rPr lang="en-US" sz="2800" b="0" i="1" smtClean="0">
                                  <a:solidFill>
                                    <a:schemeClr val="tx1">
                                      <a:lumMod val="75000"/>
                                      <a:lumOff val="25000"/>
                                    </a:schemeClr>
                                  </a:solidFill>
                                  <a:latin typeface="Cambria Math" panose="02040503050406030204" pitchFamily="18" charset="0"/>
                                </a:rPr>
                                <m:t>𝑖𝑗</m:t>
                              </m:r>
                            </m:sup>
                          </m:sSubSup>
                          <m:sSub>
                            <m:sSubPr>
                              <m:ctrlPr>
                                <a:rPr lang="en-US" sz="280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h</m:t>
                              </m:r>
                            </m:e>
                            <m:sub>
                              <m:r>
                                <a:rPr lang="en-US" sz="2800" b="0" i="1" smtClean="0">
                                  <a:solidFill>
                                    <a:schemeClr val="tx1">
                                      <a:lumMod val="75000"/>
                                      <a:lumOff val="25000"/>
                                    </a:schemeClr>
                                  </a:solidFill>
                                  <a:latin typeface="Cambria Math" panose="02040503050406030204" pitchFamily="18" charset="0"/>
                                </a:rPr>
                                <m:t>𝑞</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acc>
                            <m:accPr>
                              <m:chr m:val="̂"/>
                              <m:ctrlPr>
                                <a:rPr lang="en-US" sz="280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panose="02040503050406030204" pitchFamily="18" charset="0"/>
                                </a:rPr>
                                <m:t>𝑎</m:t>
                              </m:r>
                            </m:e>
                          </m:acc>
                          <m:sSup>
                            <m:sSupPr>
                              <m:ctrlPr>
                                <a:rPr lang="en-US" sz="2800" i="1" smtClean="0">
                                  <a:solidFill>
                                    <a:schemeClr val="tx1">
                                      <a:lumMod val="75000"/>
                                      <a:lumOff val="25000"/>
                                    </a:schemeClr>
                                  </a:solidFill>
                                  <a:latin typeface="Cambria Math" panose="02040503050406030204" pitchFamily="18" charset="0"/>
                                </a:rPr>
                              </m:ctrlPr>
                            </m:sSupPr>
                            <m:e>
                              <m:r>
                                <a:rPr lang="en-US" sz="2800" b="0" i="1" smtClean="0">
                                  <a:solidFill>
                                    <a:schemeClr val="tx1">
                                      <a:lumMod val="75000"/>
                                      <a:lumOff val="25000"/>
                                    </a:schemeClr>
                                  </a:solidFill>
                                  <a:latin typeface="Cambria Math" panose="02040503050406030204" pitchFamily="18" charset="0"/>
                                </a:rPr>
                                <m:t> </m:t>
                              </m:r>
                              <m:r>
                                <a:rPr lang="en-US" sz="2800" b="0" i="1" smtClean="0">
                                  <a:solidFill>
                                    <a:schemeClr val="tx1">
                                      <a:lumMod val="75000"/>
                                      <a:lumOff val="25000"/>
                                    </a:schemeClr>
                                  </a:solidFill>
                                  <a:latin typeface="Cambria Math" panose="02040503050406030204" pitchFamily="18" charset="0"/>
                                </a:rPr>
                                <m:t>𝑒</m:t>
                              </m:r>
                            </m:e>
                            <m:sup>
                              <m:r>
                                <a:rPr lang="en-US" sz="2800" b="0" i="1" smtClean="0">
                                  <a:solidFill>
                                    <a:schemeClr val="tx1">
                                      <a:lumMod val="75000"/>
                                      <a:lumOff val="25000"/>
                                    </a:schemeClr>
                                  </a:solidFill>
                                  <a:latin typeface="Cambria Math" panose="02040503050406030204" pitchFamily="18" charset="0"/>
                                </a:rPr>
                                <m:t>𝑖</m:t>
                              </m:r>
                              <m:r>
                                <a:rPr lang="en-US" sz="2800" b="0" i="1" smtClean="0">
                                  <a:solidFill>
                                    <a:schemeClr val="tx1">
                                      <a:lumMod val="75000"/>
                                      <a:lumOff val="25000"/>
                                    </a:schemeClr>
                                  </a:solidFill>
                                  <a:latin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rPr>
                                <m:t>𝒌</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rPr>
                                <m:t>𝒓</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𝜔</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𝑡</m:t>
                              </m:r>
                              <m:r>
                                <a:rPr lang="en-US" sz="2800" b="0" i="1" smtClean="0">
                                  <a:solidFill>
                                    <a:schemeClr val="tx1">
                                      <a:lumMod val="75000"/>
                                      <a:lumOff val="25000"/>
                                    </a:schemeClr>
                                  </a:solidFill>
                                  <a:latin typeface="Cambria Math" panose="02040503050406030204" pitchFamily="18" charset="0"/>
                                </a:rPr>
                                <m:t>)</m:t>
                              </m:r>
                            </m:sup>
                          </m:sSup>
                        </m:e>
                      </m:nary>
                      <m:r>
                        <a:rPr lang="en-US" sz="2800" b="0" i="1" smtClean="0">
                          <a:solidFill>
                            <a:schemeClr val="tx1">
                              <a:lumMod val="75000"/>
                              <a:lumOff val="25000"/>
                            </a:schemeClr>
                          </a:solidFill>
                          <a:latin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rPr>
                        <m:t>𝑐𝑐</m:t>
                      </m:r>
                    </m:oMath>
                  </m:oMathPara>
                </a14:m>
                <a:endParaRPr lang="en-US" sz="2800" dirty="0">
                  <a:solidFill>
                    <a:schemeClr val="tx1">
                      <a:lumMod val="75000"/>
                      <a:lumOff val="25000"/>
                    </a:schemeClr>
                  </a:solidFill>
                </a:endParaRPr>
              </a:p>
            </p:txBody>
          </p:sp>
        </mc:Choice>
        <mc:Fallback xmlns="">
          <p:sp>
            <p:nvSpPr>
              <p:cNvPr id="5" name="TextBox 4">
                <a:extLst>
                  <a:ext uri="{FF2B5EF4-FFF2-40B4-BE49-F238E27FC236}">
                    <a16:creationId xmlns:a16="http://schemas.microsoft.com/office/drawing/2014/main" id="{5B7362BB-24F6-46E6-E0CD-FAB3839C8A8C}"/>
                  </a:ext>
                </a:extLst>
              </p:cNvPr>
              <p:cNvSpPr txBox="1">
                <a:spLocks noRot="1" noChangeAspect="1" noMove="1" noResize="1" noEditPoints="1" noAdjustHandles="1" noChangeArrowheads="1" noChangeShapeType="1" noTextEdit="1"/>
              </p:cNvSpPr>
              <p:nvPr/>
            </p:nvSpPr>
            <p:spPr>
              <a:xfrm>
                <a:off x="2668505" y="4823934"/>
                <a:ext cx="5530296" cy="1078565"/>
              </a:xfrm>
              <a:prstGeom prst="rect">
                <a:avLst/>
              </a:prstGeom>
              <a:blipFill>
                <a:blip r:embed="rId7"/>
                <a:stretch>
                  <a:fillRect l="-5734" t="-140698" b="-19302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0D82C38-8CC7-B44A-B2B5-77ED799862AC}"/>
                  </a:ext>
                </a:extLst>
              </p:cNvPr>
              <p:cNvSpPr txBox="1"/>
              <p:nvPr/>
            </p:nvSpPr>
            <p:spPr>
              <a:xfrm>
                <a:off x="8688812" y="4718970"/>
                <a:ext cx="2860929" cy="11835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lumMod val="75000"/>
                                  <a:lumOff val="25000"/>
                                </a:schemeClr>
                              </a:solidFill>
                              <a:latin typeface="Cambria Math" panose="02040503050406030204" pitchFamily="18" charset="0"/>
                            </a:rPr>
                          </m:ctrlPr>
                        </m:sSubPr>
                        <m:e>
                          <m:r>
                            <a:rPr lang="en-US" sz="2400" b="0" i="1" smtClean="0">
                              <a:solidFill>
                                <a:schemeClr val="tx1">
                                  <a:lumMod val="75000"/>
                                  <a:lumOff val="25000"/>
                                </a:schemeClr>
                              </a:solidFill>
                              <a:latin typeface="Cambria Math" panose="02040503050406030204" pitchFamily="18" charset="0"/>
                            </a:rPr>
                            <m:t> </m:t>
                          </m:r>
                          <m:r>
                            <a:rPr lang="en-US" sz="2400" b="0" i="1" smtClean="0">
                              <a:solidFill>
                                <a:schemeClr val="tx1">
                                  <a:lumMod val="75000"/>
                                  <a:lumOff val="25000"/>
                                </a:schemeClr>
                              </a:solidFill>
                              <a:latin typeface="Cambria Math" panose="02040503050406030204" pitchFamily="18" charset="0"/>
                            </a:rPr>
                            <m:t>h</m:t>
                          </m:r>
                        </m:e>
                        <m:sub>
                          <m:r>
                            <a:rPr lang="en-US" sz="2400" b="0" i="1" smtClean="0">
                              <a:solidFill>
                                <a:schemeClr val="tx1">
                                  <a:lumMod val="75000"/>
                                  <a:lumOff val="25000"/>
                                </a:schemeClr>
                              </a:solidFill>
                              <a:latin typeface="Cambria Math" panose="02040503050406030204" pitchFamily="18" charset="0"/>
                            </a:rPr>
                            <m:t>𝑞</m:t>
                          </m:r>
                          <m:r>
                            <a:rPr lang="en-US" sz="2400" b="1" i="1" smtClean="0">
                              <a:solidFill>
                                <a:schemeClr val="tx1">
                                  <a:lumMod val="75000"/>
                                  <a:lumOff val="25000"/>
                                </a:schemeClr>
                              </a:solidFill>
                              <a:latin typeface="Cambria Math" panose="02040503050406030204" pitchFamily="18" charset="0"/>
                            </a:rPr>
                            <m:t>𝒌</m:t>
                          </m:r>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𝜆</m:t>
                          </m:r>
                        </m:sub>
                      </m:sSub>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m:t>
                      </m:r>
                      <m:rad>
                        <m:radPr>
                          <m:degHide m:val="on"/>
                          <m:ctrlP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f>
                            <m:fPr>
                              <m:ctrlPr>
                                <a:rPr lang="en-US" sz="2400" i="1">
                                  <a:solidFill>
                                    <a:schemeClr val="tx1">
                                      <a:lumMod val="75000"/>
                                      <a:lumOff val="25000"/>
                                    </a:schemeClr>
                                  </a:solidFill>
                                  <a:latin typeface="Cambria Math" panose="02040503050406030204" pitchFamily="18" charset="0"/>
                                </a:rPr>
                              </m:ctrlPr>
                            </m:fPr>
                            <m:num>
                              <m:r>
                                <a:rPr lang="en-US" sz="2400" i="1">
                                  <a:solidFill>
                                    <a:schemeClr val="tx1">
                                      <a:lumMod val="75000"/>
                                      <a:lumOff val="25000"/>
                                    </a:schemeClr>
                                  </a:solidFill>
                                  <a:latin typeface="Cambria Math" panose="02040503050406030204" pitchFamily="18" charset="0"/>
                                </a:rPr>
                                <m:t>16</m:t>
                              </m:r>
                              <m: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t>𝜋</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ℏ</m:t>
                              </m:r>
                            </m:num>
                            <m:den>
                              <m:sSup>
                                <m:sSupPr>
                                  <m:ctrlPr>
                                    <a:rPr lang="en-US" sz="2400" i="1" smtClean="0">
                                      <a:solidFill>
                                        <a:schemeClr val="tx1">
                                          <a:lumMod val="75000"/>
                                          <a:lumOff val="25000"/>
                                        </a:schemeClr>
                                      </a:solidFill>
                                      <a:latin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rPr>
                                    <m:t>𝑐</m:t>
                                  </m:r>
                                </m:e>
                                <m:sup>
                                  <m:r>
                                    <a:rPr lang="en-US" sz="2400" b="0" i="1" smtClean="0">
                                      <a:solidFill>
                                        <a:schemeClr val="tx1">
                                          <a:lumMod val="75000"/>
                                          <a:lumOff val="25000"/>
                                        </a:schemeClr>
                                      </a:solidFill>
                                      <a:latin typeface="Cambria Math" panose="02040503050406030204" pitchFamily="18" charset="0"/>
                                    </a:rPr>
                                    <m:t>2</m:t>
                                  </m:r>
                                </m:sup>
                              </m:sSup>
                              <m:sSub>
                                <m:sSubPr>
                                  <m:ctrlPr>
                                    <a:rPr lang="en-US" sz="2400" i="1">
                                      <a:solidFill>
                                        <a:schemeClr val="tx1">
                                          <a:lumMod val="75000"/>
                                          <a:lumOff val="25000"/>
                                        </a:schemeClr>
                                      </a:solidFill>
                                      <a:latin typeface="Cambria Math" panose="02040503050406030204" pitchFamily="18" charset="0"/>
                                    </a:rPr>
                                  </m:ctrlPr>
                                </m:sSubPr>
                                <m:e>
                                  <m:r>
                                    <a:rPr lang="en-US" sz="2400" i="1">
                                      <a:solidFill>
                                        <a:schemeClr val="tx1">
                                          <a:lumMod val="75000"/>
                                          <a:lumOff val="25000"/>
                                        </a:schemeClr>
                                      </a:solidFill>
                                      <a:latin typeface="Cambria Math" panose="02040503050406030204" pitchFamily="18" charset="0"/>
                                      <a:ea typeface="Cambria Math" panose="02040503050406030204" pitchFamily="18" charset="0"/>
                                    </a:rPr>
                                    <m:t>𝜈</m:t>
                                  </m:r>
                                </m:e>
                                <m:sub>
                                  <m:r>
                                    <a:rPr lang="en-US" sz="2400" b="1" i="1">
                                      <a:solidFill>
                                        <a:schemeClr val="tx1">
                                          <a:lumMod val="75000"/>
                                          <a:lumOff val="25000"/>
                                        </a:schemeClr>
                                      </a:solidFill>
                                      <a:latin typeface="Cambria Math" panose="02040503050406030204" pitchFamily="18" charset="0"/>
                                    </a:rPr>
                                    <m:t>𝒌</m:t>
                                  </m:r>
                                </m:sub>
                              </m:sSub>
                              <m:r>
                                <a:rPr lang="en-US" sz="2400" i="1">
                                  <a:solidFill>
                                    <a:schemeClr val="tx1">
                                      <a:lumMod val="75000"/>
                                      <a:lumOff val="25000"/>
                                    </a:schemeClr>
                                  </a:solidFill>
                                  <a:latin typeface="Cambria Math" panose="02040503050406030204" pitchFamily="18" charset="0"/>
                                </a:rPr>
                                <m:t>𝑉</m:t>
                              </m:r>
                            </m:den>
                          </m:f>
                        </m:e>
                      </m:rad>
                    </m:oMath>
                  </m:oMathPara>
                </a14:m>
                <a:endParaRPr lang="en-US" sz="2400" dirty="0"/>
              </a:p>
            </p:txBody>
          </p:sp>
        </mc:Choice>
        <mc:Fallback xmlns="">
          <p:sp>
            <p:nvSpPr>
              <p:cNvPr id="6" name="TextBox 5">
                <a:extLst>
                  <a:ext uri="{FF2B5EF4-FFF2-40B4-BE49-F238E27FC236}">
                    <a16:creationId xmlns:a16="http://schemas.microsoft.com/office/drawing/2014/main" id="{30D82C38-8CC7-B44A-B2B5-77ED799862AC}"/>
                  </a:ext>
                </a:extLst>
              </p:cNvPr>
              <p:cNvSpPr txBox="1">
                <a:spLocks noRot="1" noChangeAspect="1" noMove="1" noResize="1" noEditPoints="1" noAdjustHandles="1" noChangeArrowheads="1" noChangeShapeType="1" noTextEdit="1"/>
              </p:cNvSpPr>
              <p:nvPr/>
            </p:nvSpPr>
            <p:spPr>
              <a:xfrm>
                <a:off x="8688812" y="4718970"/>
                <a:ext cx="2860929" cy="1183529"/>
              </a:xfrm>
              <a:prstGeom prst="rect">
                <a:avLst/>
              </a:prstGeom>
              <a:blipFill>
                <a:blip r:embed="rId8"/>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27128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6804</Words>
  <Application>Microsoft Macintosh PowerPoint</Application>
  <PresentationFormat>Widescreen</PresentationFormat>
  <Paragraphs>773</Paragraphs>
  <Slides>57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Calibri Light</vt:lpstr>
      <vt:lpstr>Cambria Math</vt:lpstr>
      <vt:lpstr>Courier New</vt:lpstr>
      <vt:lpstr>Times</vt:lpstr>
      <vt:lpstr>Times New Roman</vt:lpstr>
      <vt:lpstr>Wingdings</vt:lpstr>
      <vt:lpstr>Office Theme</vt:lpstr>
      <vt:lpstr>Detecting Single Gravitons and Probing their Acoherence with Continuous Quantum Sensing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Near-ground state cooling of larger and larger masses: Brings opportunities for novel cooling principles and tests of fundamental physics!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SREENATH KIZHAKKUMPURATH MANIKANDAN</dc:creator>
  <cp:lastModifiedBy>SREENATH KIZHAKKUMPURATH MANIKANDAN</cp:lastModifiedBy>
  <cp:revision>14</cp:revision>
  <dcterms:created xsi:type="dcterms:W3CDTF">2025-01-18T12:24:00Z</dcterms:created>
  <dcterms:modified xsi:type="dcterms:W3CDTF">2025-01-20T07:13:20Z</dcterms:modified>
</cp:coreProperties>
</file>