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</p:sldMasterIdLst>
  <p:notesMasterIdLst>
    <p:notesMasterId r:id="rId53"/>
  </p:notesMasterIdLst>
  <p:sldIdLst>
    <p:sldId id="256" r:id="rId4"/>
    <p:sldId id="259" r:id="rId5"/>
    <p:sldId id="612" r:id="rId6"/>
    <p:sldId id="1106" r:id="rId7"/>
    <p:sldId id="1107" r:id="rId8"/>
    <p:sldId id="1109" r:id="rId9"/>
    <p:sldId id="1111" r:id="rId10"/>
    <p:sldId id="1112" r:id="rId11"/>
    <p:sldId id="1110" r:id="rId12"/>
    <p:sldId id="1116" r:id="rId13"/>
    <p:sldId id="1108" r:id="rId14"/>
    <p:sldId id="1113" r:id="rId15"/>
    <p:sldId id="1114" r:id="rId16"/>
    <p:sldId id="663" r:id="rId17"/>
    <p:sldId id="729" r:id="rId18"/>
    <p:sldId id="1115" r:id="rId19"/>
    <p:sldId id="730" r:id="rId20"/>
    <p:sldId id="1058" r:id="rId21"/>
    <p:sldId id="1117" r:id="rId22"/>
    <p:sldId id="1035" r:id="rId23"/>
    <p:sldId id="1118" r:id="rId24"/>
    <p:sldId id="1081" r:id="rId25"/>
    <p:sldId id="643" r:id="rId26"/>
    <p:sldId id="1120" r:id="rId27"/>
    <p:sldId id="1121" r:id="rId28"/>
    <p:sldId id="1119" r:id="rId29"/>
    <p:sldId id="1006" r:id="rId30"/>
    <p:sldId id="1084" r:id="rId31"/>
    <p:sldId id="1085" r:id="rId32"/>
    <p:sldId id="1086" r:id="rId33"/>
    <p:sldId id="1099" r:id="rId34"/>
    <p:sldId id="1087" r:id="rId35"/>
    <p:sldId id="1089" r:id="rId36"/>
    <p:sldId id="1091" r:id="rId37"/>
    <p:sldId id="1090" r:id="rId38"/>
    <p:sldId id="1092" r:id="rId39"/>
    <p:sldId id="1093" r:id="rId40"/>
    <p:sldId id="1094" r:id="rId41"/>
    <p:sldId id="1088" r:id="rId42"/>
    <p:sldId id="1095" r:id="rId43"/>
    <p:sldId id="1098" r:id="rId44"/>
    <p:sldId id="1100" r:id="rId45"/>
    <p:sldId id="1097" r:id="rId46"/>
    <p:sldId id="1101" r:id="rId47"/>
    <p:sldId id="1102" r:id="rId48"/>
    <p:sldId id="1103" r:id="rId49"/>
    <p:sldId id="1104" r:id="rId50"/>
    <p:sldId id="601" r:id="rId51"/>
    <p:sldId id="1076" r:id="rId5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5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8" y="5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6933FC-A7D0-474B-8B0B-581E4D72801A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B82BC-8B49-4F26-8149-5CC812F3A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631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04F17-6771-4658-8248-E10E185A8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E2F5C7-B0A8-4494-8D67-DB7BD6897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0B5B84-C561-4D97-ACAC-488C8EF42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234A5-744E-4657-817D-6CE97CB9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2C144-8C99-456A-9B90-3738DC6F7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290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77BCD-BC38-4673-8E31-8E2E81F6D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974CD0-232B-4FD4-8814-5F95FD056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58CFF-40D4-42C7-B151-74C3EE1AE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B33CA-00F1-4694-B782-D6BDFF8CB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62C51-E1D8-44E6-A2F0-6D4F814F8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97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0F70C5-2908-4F85-9D30-996C681D3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E12A1-E375-4D58-BCC4-B2E908994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40E5E-B572-4332-865E-8DE5BC2E6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209EE-C77C-4FEF-BDDA-3E4896851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CD8A30-0119-4A51-81B4-723E11DC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824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403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666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166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652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69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46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286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35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7432-92AD-4A16-85E5-A4581EF5E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6F16E-7778-44B5-BA15-7686B88DDB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14E3F-8839-4497-A98F-3360C5C9F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C4651-238F-4863-97BC-2C5331673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8772E-E87D-4C86-8C4D-06CA8309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980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72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1140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8332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F00CB-093B-41A0-9C92-40FDD7C52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6B9852-21A6-4F88-B029-274332F132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A2EFB-5032-4B6C-ACD8-4C445F1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A664E-B3A9-485B-8977-D5AED20F0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A9A37-A12B-47FB-95FB-CAA7E44F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414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446C0-8FE5-4B1E-8F02-3D0868703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A62101-0A11-4767-BF2A-5BD01D45A3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6A527-3F49-4E24-B497-C0B183C34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C1249-9DD9-4CEB-9354-CE7824D7B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A5044-B928-4D65-A2CD-EB2DBC30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8233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2A297-D6AE-41D2-803A-6B67CDC8C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E5E65-A687-443A-B2A8-D240F36A40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43113-012D-4414-89D8-F4DBF135B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7FF41-A2D0-43BE-B0F9-47E556AAF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2CBD7E-BB2D-4CB7-A933-9D96F1C6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003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24BF7-7587-4EBE-8348-9E650B076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260FF-4B03-419A-A0DE-4F1B56A3C3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E83309-A173-470C-B05A-3FD1FA399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BDE34A-20E9-4DF6-8AF8-137A27935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239D6-6223-4C79-B149-18EB5B6B0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D8E78-3824-4B71-80A7-C17F8FD2F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3956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AFF8F-BC19-4DB4-B38A-F91555E6B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6EB669-CEFA-4EEC-90A6-3DE306E5D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550DE-7D1C-44B7-A78A-8B0D0C530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F9321C-EC78-4A20-A603-49E7C03B6D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9497F2-1EBF-4064-B4F7-784F6549CA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D62B47-D81A-435F-94E9-B869FF4C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43B154-F05A-42FB-9D87-7A223843B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64D77C-F085-4976-9830-7149FCDE6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138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1C2E6-72BC-4172-AD31-9552ADC2A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6EB583-E9E4-4990-8692-B9C10ABA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127352-1F35-4BF9-A417-EFC7F768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BAACB-F4C7-4C69-8E6C-DDF740175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793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9C37B0-2130-4CA0-830F-C43BA6197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85406-5346-43C9-B45B-B9F46AD43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1DFC2-F2D5-4D57-B5EF-CCA69EE6A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98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97879-2ABA-4881-A7DD-43FC0CA8B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F78137-968B-4968-AFC8-476FBBC2BD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91108-B5FF-46B3-9CF4-4EA36ABCF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FB31E-07B9-4A0B-BF27-5E0FC39C5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DC59B-09B6-4CDC-8C3C-2D752CE10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D4DDA-DEEF-4734-B2BE-FC214D3752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415E5-166A-4A13-812F-B0463CB26A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D75209-E6EC-4C3C-A65B-FB738A48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1847BA-F2C3-41E8-81B7-8F5C5280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B1332D-E184-4B1B-B115-52F8AA09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8D22D3-6FFF-46EF-865C-5E75937E3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0133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AD008-55CE-45C0-A641-3DDCEFBEF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4393B7-BEE4-4CC3-8C95-C4A7FDC8CB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0EDAC2-7B3B-421A-8868-9BE124971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227087-B9E7-496E-84C7-DF2A630BE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DDD717-7369-4BDB-A6CA-A552C905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952ED-9B1E-482E-ADB2-7DAEA6FF0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512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ED3CE-6E1F-4827-B161-B4FE8145A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76BBA-0388-4A4C-8234-3D5F49BFD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5B84C2-123C-46E0-907D-29140EE26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972D3-BC72-417D-A465-B46ADE8C6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D9E72B-7EB7-4303-9B0C-A3B809ED0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3279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46582C-E701-4192-B219-CF3F22D486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83475A-FAAD-4ED8-9E33-EF984D5C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F74D88-6968-4E8F-A5F7-D9E41388A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F35EAD-9717-4ACF-8742-B78CA82BA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A4A83-1D40-4232-AF4C-153D5E46E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85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AA8B7-553F-4933-B7B1-6E869EA7B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ECDB7-73AC-4282-8C74-A58067460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76CF94-C3D8-4E71-8DCE-FB6B9CC64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3C10E-7A42-4875-B71C-915BB70AE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06FC0C-226F-48F4-9CDE-5C7B0C72C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D4375-C29E-41DA-87B8-4BCBDDA69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026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BF3F3-C30E-4EEA-AF40-23CD32A6F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3FC62-D0FE-49DA-B51A-18FF8BD61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E3446-963B-4C77-957D-9DD04AC7D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11853-29E3-4A60-A9DC-D30AA0BC3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94A050-B20E-4699-9A4F-6DD67126D5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133E39-75B0-4BBE-BF78-E05E4AD52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6A032C-6B0D-40F8-98CC-DCBF31C96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1F52C1-2B97-4C9F-A6B6-E3621E908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93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73765-6885-486C-9018-C299FFC0B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AB3A61-AD1A-4FA0-880B-9DB7390EE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564B3-87C2-4341-848E-CE063A2C8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CEF56A-BF31-477C-9FF5-E0F811BC1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9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AA9AD6-A361-4735-9D6B-602DBBA7A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C5E0EB-0479-47BC-86E3-03D50DB0B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977634-88E1-405D-8D9D-D091801A8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373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96ED7-8C5E-464A-BBAE-A5C59532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9A24-7C83-4977-972F-3798093F4A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F4A1A-E96D-45E1-BF1E-F53A930B5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13E3EE-85C8-487D-8B1E-77B597F40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3EFD3F-F214-436F-8957-648FC58EB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3ED29-9935-4AC6-88B5-617A34D6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31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50780-3FF5-47A9-8979-24746DE4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02C2E-EB59-47B2-BC9A-AD6B58EBF4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C0DD1-DBD7-4494-A317-D787DB69FD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33BA6E-5ABB-41F7-9486-ABB9EE50B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907088-D4EF-41DD-9C76-E386DE1CD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3A4C2-E430-4202-9CE6-75F568403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3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789B53-181E-4CA5-8801-C4B2C3990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D259B0-140E-412A-A81A-2FEB7C59C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6D387-C14A-4BCD-8410-74CAC63508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C6AC9-F18F-4026-8684-9464DC9B4E3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71947-C773-4BD0-8637-5C8BB9A53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17C95-59F7-44E6-A2BE-01BCA81CB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85303-653A-4128-853C-CE1BB82BF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04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759B-54E7-4FC9-9324-22E193E7F2B3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5EE47-DD4B-4D3D-AE41-000AEBED1C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0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9211DB-5FEB-4C16-90E4-5161A2B95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D7522-266F-4C65-8181-B4D7451BE2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4E77EE-7C0C-4FC7-BEC7-4D1A64E62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F65F6-B986-400A-87C5-B312C65E9E19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0C496-9451-492D-B61B-576A0CF17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8973A9-F4DF-43E2-A3FE-160788FE9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37F00-E5C9-434A-B111-47CC4B56F3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094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62.png"/><Relationship Id="rId7" Type="http://schemas.openxmlformats.org/officeDocument/2006/relationships/image" Target="../media/image8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0.png"/><Relationship Id="rId3" Type="http://schemas.openxmlformats.org/officeDocument/2006/relationships/image" Target="../media/image260.png"/><Relationship Id="rId7" Type="http://schemas.openxmlformats.org/officeDocument/2006/relationships/image" Target="../media/image300.png"/><Relationship Id="rId2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0.png"/><Relationship Id="rId5" Type="http://schemas.openxmlformats.org/officeDocument/2006/relationships/image" Target="../media/image280.png"/><Relationship Id="rId4" Type="http://schemas.openxmlformats.org/officeDocument/2006/relationships/image" Target="../media/image27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0.png"/><Relationship Id="rId2" Type="http://schemas.openxmlformats.org/officeDocument/2006/relationships/image" Target="../media/image3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F5501-AE4E-4B1A-9059-D9FE35435C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309" y="160175"/>
            <a:ext cx="11857382" cy="1881051"/>
          </a:xfrm>
        </p:spPr>
        <p:txBody>
          <a:bodyPr>
            <a:normAutofit/>
          </a:bodyPr>
          <a:lstStyle/>
          <a:p>
            <a:r>
              <a:rPr lang="en-US" dirty="0"/>
              <a:t>Sharp Lovász-Theta Bounds on Random Graphs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6D4BDC-25D1-4DC2-9164-E0A4825F25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34454" y="2041226"/>
            <a:ext cx="10299031" cy="2751039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Aaron Potechin</a:t>
            </a:r>
          </a:p>
          <a:p>
            <a:r>
              <a:rPr lang="en-US" sz="3200" dirty="0"/>
              <a:t>University of Chicago</a:t>
            </a:r>
          </a:p>
          <a:p>
            <a:r>
              <a:rPr lang="en-US" sz="3200" dirty="0"/>
              <a:t>ICTS Workshop on Circuits, Communication, and Proofs  </a:t>
            </a:r>
          </a:p>
          <a:p>
            <a:r>
              <a:rPr lang="en-US" sz="3200" dirty="0"/>
              <a:t>August 2026</a:t>
            </a:r>
          </a:p>
          <a:p>
            <a:r>
              <a:rPr lang="en-US" sz="3200" dirty="0"/>
              <a:t>Joint work with Jeff Xu</a:t>
            </a:r>
          </a:p>
        </p:txBody>
      </p:sp>
      <p:pic>
        <p:nvPicPr>
          <p:cNvPr id="5" name="Picture 4" descr="A person wearing glasses and smiling&#10;&#10;Description automatically generated">
            <a:extLst>
              <a:ext uri="{FF2B5EF4-FFF2-40B4-BE49-F238E27FC236}">
                <a16:creationId xmlns:a16="http://schemas.microsoft.com/office/drawing/2014/main" id="{670522B9-86CF-5BED-7DEB-210C373A3E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458"/>
          <a:stretch/>
        </p:blipFill>
        <p:spPr>
          <a:xfrm>
            <a:off x="5128181" y="4554929"/>
            <a:ext cx="1701537" cy="2259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85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3294B-707A-5430-A02A-D1F5EF5A0E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F9BF3E9-962F-E360-4351-B621D5A31DD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b="0" dirty="0"/>
                  <a:t>Reaso</a:t>
                </a:r>
                <a:r>
                  <a:rPr lang="en-US" dirty="0"/>
                  <a:t>n Why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F9BF3E9-962F-E360-4351-B621D5A31DD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720208-F9DB-0B13-2DFC-C1AE5A8456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204749" cy="4786190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 is the minimum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such that there exists a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such that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Observe that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is an independent 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then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 If we take the test vector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eqArr>
                      <m:eqAr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&amp;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eqAr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T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𝐴𝑣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so we must have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 Thus,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6720208-F9DB-0B13-2DFC-C1AE5A8456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204749" cy="4786190"/>
              </a:xfrm>
              <a:blipFill>
                <a:blip r:embed="rId3"/>
                <a:stretch>
                  <a:fillRect l="-924" t="-20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2007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08E4B-ECBD-1BA7-EC44-1A0336DCA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CDD07-7610-C8BF-6239-862E326FE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Our Goal: A Witness Matrix W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60BFF9-2868-1D8C-F71D-C09D7AE5DD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98277" cy="5032375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 is the minimum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such that there exists a matrix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such that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Our goal: Find a witness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en-US" dirty="0"/>
                  <a:t> adjacency matrix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(i.e.,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).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, we can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num>
                          <m:den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r>
                  <a:rPr lang="en-US" dirty="0"/>
                  <a:t>. Observe that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endParaRPr lang="en-US" dirty="0"/>
              </a:p>
              <a:p>
                <a:pPr lvl="1"/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60BFF9-2868-1D8C-F71D-C09D7AE5DD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98277" cy="5032375"/>
              </a:xfrm>
              <a:blipFill>
                <a:blip r:embed="rId2"/>
                <a:stretch>
                  <a:fillRect l="-959" t="-2663" b="-9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0456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B9E1A-C4B8-0AE8-8E59-09ABE081B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A0765-8066-ECDE-CB32-3A6F5EBD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Baseline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D598B6-DBD4-C5D9-BBB0-1CB3876AC8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6"/>
                <a:ext cx="11144460" cy="4886674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Our goal: Find a witness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en-US" dirty="0"/>
                  <a:t> adjacency matrix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certifies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Baseline construction: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a </a:t>
                </a:r>
                <a:r>
                  <a:rPr lang="en-US" dirty="0">
                    <a:solidFill>
                      <a:srgbClr val="FF0000"/>
                    </a:solidFill>
                  </a:rPr>
                  <a:t>Wigner matrix</a:t>
                </a:r>
                <a:r>
                  <a:rPr lang="en-US" dirty="0"/>
                  <a:t>, with high probability,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and the spectrum of the eigenvalues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dirty="0"/>
                  <a:t> (i.e., a semicircle of radius 2).</a:t>
                </a:r>
              </a:p>
              <a:p>
                <a:pPr lvl="1"/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D598B6-DBD4-C5D9-BBB0-1CB3876AC8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6"/>
                <a:ext cx="11144460" cy="4886674"/>
              </a:xfrm>
              <a:blipFill>
                <a:blip r:embed="rId2"/>
                <a:stretch>
                  <a:fillRect l="-929" t="-9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1804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1694D-ECFC-3AAB-E948-D8A1C6E32A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DB0C8-0943-BB66-4745-F06C57D3C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Summary of the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0744E3-F995-D52E-DE29-63A416156D6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6"/>
                <a:ext cx="11546395" cy="499218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Our goal: Find a witness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en-US" dirty="0"/>
                  <a:t> adjacency matrix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certifies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Challenge: Can we find a construction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dirty="0"/>
                  <a:t> has the same distribution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this implies that with high probability,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endParaRPr lang="en-US" dirty="0"/>
              </a:p>
              <a:p>
                <a:r>
                  <a:rPr lang="en-US" dirty="0"/>
                  <a:t>Note: We can view this as constructing a matrix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 which maximizes the ratio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dirty="0"/>
                  <a:t>. We then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C0744E3-F995-D52E-DE29-63A416156D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6"/>
                <a:ext cx="11546395" cy="4992181"/>
              </a:xfrm>
              <a:blipFill>
                <a:blip r:embed="rId2"/>
                <a:stretch>
                  <a:fillRect l="-897" t="-1832" b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66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B492B-F081-75DA-25AB-34EC9A52B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CB0F8-83EF-E3C4-0D50-39CF93C97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2286001"/>
            <a:ext cx="8077200" cy="1755775"/>
          </a:xfrm>
        </p:spPr>
        <p:txBody>
          <a:bodyPr>
            <a:normAutofit/>
          </a:bodyPr>
          <a:lstStyle/>
          <a:p>
            <a:r>
              <a:rPr lang="en-US" dirty="0"/>
              <a:t>Part II: Graph Matrices</a:t>
            </a:r>
          </a:p>
        </p:txBody>
      </p:sp>
    </p:spTree>
    <p:extLst>
      <p:ext uri="{BB962C8B-B14F-4D97-AF65-F5344CB8AC3E}">
        <p14:creationId xmlns:p14="http://schemas.microsoft.com/office/powerpoint/2010/main" val="3054712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E18C9-6A11-49A8-8043-69AD6C50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43" y="158621"/>
            <a:ext cx="11129913" cy="153206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Fourier Characters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F4B701-912F-4D32-BDBA-5DF87C8A6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9159910" cy="3705994"/>
              </a:xfrm>
            </p:spPr>
            <p:txBody>
              <a:bodyPr>
                <a:normAutofit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Definition: Given a set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of potential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, 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∖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</m:d>
                          </m:e>
                        </m:d>
                      </m:sup>
                    </m:sSup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Equivalently, taking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eqArr>
                      <m:eqAr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&amp;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∉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eqAr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∏"/>
                        <m:supHide m:val="on"/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F4B701-912F-4D32-BDBA-5DF87C8A6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9159910" cy="3705994"/>
              </a:xfrm>
              <a:blipFill>
                <a:blip r:embed="rId2"/>
                <a:stretch>
                  <a:fillRect l="-1198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91072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1C4AED-F1B8-216A-6306-772B4AAD6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2B7B6-AF90-7F82-E23A-8D5C5CE5C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43" y="158621"/>
            <a:ext cx="11129913" cy="153206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Ribbons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2D5148-E0AF-5CE7-7A41-7D9ED3F63F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1353800" cy="2616453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>
                    <a:solidFill>
                      <a:prstClr val="black"/>
                    </a:solidFill>
                  </a:rPr>
                  <a:t>Definition: We define a </a:t>
                </a:r>
                <a:r>
                  <a:rPr lang="en-US" dirty="0">
                    <a:solidFill>
                      <a:srgbClr val="FF0000"/>
                    </a:solidFill>
                  </a:rPr>
                  <a:t>ribbon</a:t>
                </a:r>
                <a:r>
                  <a:rPr lang="en-US" dirty="0">
                    <a:solidFill>
                      <a:prstClr val="black"/>
                    </a:solidFill>
                  </a:rPr>
                  <a:t> to consist of a set of edges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together with distinguished tuples</a:t>
                </a:r>
                <a:r>
                  <a:rPr lang="en-US" baseline="30000" dirty="0"/>
                  <a:t>1</a:t>
                </a: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of elements in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 We call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the left and right sides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We 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to be the matrix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sub>
                    </m:sSub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Example:</a:t>
                </a:r>
              </a:p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2D5148-E0AF-5CE7-7A41-7D9ED3F63F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1353800" cy="2616453"/>
              </a:xfrm>
              <a:blipFill>
                <a:blip r:embed="rId2"/>
                <a:stretch>
                  <a:fillRect l="-967" t="-5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44C598A-D586-9F5B-28D5-EB2F440D7519}"/>
              </a:ext>
            </a:extLst>
          </p:cNvPr>
          <p:cNvCxnSpPr>
            <a:cxnSpLocks/>
          </p:cNvCxnSpPr>
          <p:nvPr/>
        </p:nvCxnSpPr>
        <p:spPr>
          <a:xfrm flipV="1">
            <a:off x="2229142" y="4828910"/>
            <a:ext cx="1127760" cy="64600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17DD02D-8D51-5811-DDFD-370884032AFD}"/>
              </a:ext>
            </a:extLst>
          </p:cNvPr>
          <p:cNvCxnSpPr>
            <a:cxnSpLocks/>
          </p:cNvCxnSpPr>
          <p:nvPr/>
        </p:nvCxnSpPr>
        <p:spPr>
          <a:xfrm>
            <a:off x="2229142" y="4828910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6E21B868-44DB-7EC4-EEAC-A260626644C1}"/>
              </a:ext>
            </a:extLst>
          </p:cNvPr>
          <p:cNvSpPr/>
          <p:nvPr/>
        </p:nvSpPr>
        <p:spPr>
          <a:xfrm>
            <a:off x="1976592" y="457636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1C459B-2113-7A9D-4098-E4026BF9EB8C}"/>
                  </a:ext>
                </a:extLst>
              </p:cNvPr>
              <p:cNvSpPr txBox="1"/>
              <p:nvPr/>
            </p:nvSpPr>
            <p:spPr>
              <a:xfrm>
                <a:off x="1995232" y="4644244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41C459B-2113-7A9D-4098-E4026BF9EB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32" y="4644244"/>
                <a:ext cx="41710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84C5F80-C464-01CA-C96C-FFE78CE6A475}"/>
              </a:ext>
            </a:extLst>
          </p:cNvPr>
          <p:cNvSpPr/>
          <p:nvPr/>
        </p:nvSpPr>
        <p:spPr>
          <a:xfrm>
            <a:off x="3104352" y="457636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5CC99-DE8E-0CD5-0C0B-3E019C826C95}"/>
                  </a:ext>
                </a:extLst>
              </p:cNvPr>
              <p:cNvSpPr txBox="1"/>
              <p:nvPr/>
            </p:nvSpPr>
            <p:spPr>
              <a:xfrm>
                <a:off x="3122992" y="4644244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2B5CC99-DE8E-0CD5-0C0B-3E019C826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992" y="4644244"/>
                <a:ext cx="41710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9BBE6638-7C3F-4B36-F5CA-BCF84148BC1D}"/>
              </a:ext>
            </a:extLst>
          </p:cNvPr>
          <p:cNvSpPr/>
          <p:nvPr/>
        </p:nvSpPr>
        <p:spPr>
          <a:xfrm>
            <a:off x="1890052" y="4489819"/>
            <a:ext cx="678180" cy="132196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DDF7A5-913D-EBB6-D946-260D87F8B446}"/>
                  </a:ext>
                </a:extLst>
              </p:cNvPr>
              <p:cNvSpPr txBox="1"/>
              <p:nvPr/>
            </p:nvSpPr>
            <p:spPr>
              <a:xfrm>
                <a:off x="1994179" y="5844251"/>
                <a:ext cx="508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8DDF7A5-913D-EBB6-D946-260D87F8B4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179" y="5844251"/>
                <a:ext cx="5086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89D4E4-1DC3-435A-33D8-002A895D5EE4}"/>
                  </a:ext>
                </a:extLst>
              </p:cNvPr>
              <p:cNvSpPr txBox="1"/>
              <p:nvPr/>
            </p:nvSpPr>
            <p:spPr>
              <a:xfrm>
                <a:off x="3104352" y="5846965"/>
                <a:ext cx="504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289D4E4-1DC3-435A-33D8-002A895D5E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352" y="5846965"/>
                <a:ext cx="5049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E36A8E2A-8279-70B6-DE8B-7E4EF6482ED5}"/>
              </a:ext>
            </a:extLst>
          </p:cNvPr>
          <p:cNvSpPr/>
          <p:nvPr/>
        </p:nvSpPr>
        <p:spPr>
          <a:xfrm>
            <a:off x="3015087" y="4489820"/>
            <a:ext cx="678180" cy="13219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DC735E-C440-B2F3-C1EE-07B5C16140C3}"/>
              </a:ext>
            </a:extLst>
          </p:cNvPr>
          <p:cNvCxnSpPr>
            <a:cxnSpLocks/>
          </p:cNvCxnSpPr>
          <p:nvPr/>
        </p:nvCxnSpPr>
        <p:spPr>
          <a:xfrm>
            <a:off x="2229142" y="5474919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1A2472B8-A108-0A75-7385-CDDD9FD3B88D}"/>
              </a:ext>
            </a:extLst>
          </p:cNvPr>
          <p:cNvSpPr/>
          <p:nvPr/>
        </p:nvSpPr>
        <p:spPr>
          <a:xfrm>
            <a:off x="1976592" y="522236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F61FEA-032E-D4A7-A5BE-0AE1AC7A5D29}"/>
                  </a:ext>
                </a:extLst>
              </p:cNvPr>
              <p:cNvSpPr txBox="1"/>
              <p:nvPr/>
            </p:nvSpPr>
            <p:spPr>
              <a:xfrm>
                <a:off x="1995232" y="5290253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4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F61FEA-032E-D4A7-A5BE-0AE1AC7A5D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232" y="5290253"/>
                <a:ext cx="41710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DBD46423-8265-5DDD-DB32-DC0499C102A6}"/>
              </a:ext>
            </a:extLst>
          </p:cNvPr>
          <p:cNvSpPr/>
          <p:nvPr/>
        </p:nvSpPr>
        <p:spPr>
          <a:xfrm>
            <a:off x="3104352" y="522236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72F683-6F8A-7652-670B-D0F5C04AEB81}"/>
                  </a:ext>
                </a:extLst>
              </p:cNvPr>
              <p:cNvSpPr txBox="1"/>
              <p:nvPr/>
            </p:nvSpPr>
            <p:spPr>
              <a:xfrm>
                <a:off x="3122992" y="5290253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72F683-6F8A-7652-670B-D0F5C04AEB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992" y="5290253"/>
                <a:ext cx="41710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B43376-0FFE-9985-4538-2BB0C9DA5C37}"/>
                  </a:ext>
                </a:extLst>
              </p:cNvPr>
              <p:cNvSpPr txBox="1"/>
              <p:nvPr/>
            </p:nvSpPr>
            <p:spPr>
              <a:xfrm>
                <a:off x="2540477" y="5868378"/>
                <a:ext cx="4582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0EB43376-0FFE-9985-4538-2BB0C9DA5C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477" y="5868378"/>
                <a:ext cx="45820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E2CBC0D-EE1D-68EF-57F4-F374A31419DB}"/>
                  </a:ext>
                </a:extLst>
              </p:cNvPr>
              <p:cNvSpPr/>
              <p:nvPr/>
            </p:nvSpPr>
            <p:spPr>
              <a:xfrm>
                <a:off x="5727208" y="4003674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7E2CBC0D-EE1D-68EF-57F4-F374A31419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7208" y="4003674"/>
                <a:ext cx="505100" cy="505100"/>
              </a:xfrm>
              <a:prstGeom prst="ellipse">
                <a:avLst/>
              </a:prstGeom>
              <a:blipFill>
                <a:blip r:embed="rId10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ED2AA85-581F-D92D-662D-51747CA4CC60}"/>
                  </a:ext>
                </a:extLst>
              </p:cNvPr>
              <p:cNvSpPr/>
              <p:nvPr/>
            </p:nvSpPr>
            <p:spPr>
              <a:xfrm>
                <a:off x="5086186" y="4635955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ED2AA85-581F-D92D-662D-51747CA4CC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186" y="4635955"/>
                <a:ext cx="505100" cy="505100"/>
              </a:xfrm>
              <a:prstGeom prst="ellipse">
                <a:avLst/>
              </a:prstGeom>
              <a:blipFill>
                <a:blip r:embed="rId11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9F6B6DF-1223-001D-AFC0-ACE677FD83B6}"/>
                  </a:ext>
                </a:extLst>
              </p:cNvPr>
              <p:cNvSpPr/>
              <p:nvPr/>
            </p:nvSpPr>
            <p:spPr>
              <a:xfrm>
                <a:off x="5086186" y="5659585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4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9F6B6DF-1223-001D-AFC0-ACE677FD83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186" y="5659585"/>
                <a:ext cx="505100" cy="505100"/>
              </a:xfrm>
              <a:prstGeom prst="ellipse">
                <a:avLst/>
              </a:prstGeom>
              <a:blipFill>
                <a:blip r:embed="rId12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C598E46-D630-EB94-FAA9-24549366EA1F}"/>
                  </a:ext>
                </a:extLst>
              </p:cNvPr>
              <p:cNvSpPr/>
              <p:nvPr/>
            </p:nvSpPr>
            <p:spPr>
              <a:xfrm>
                <a:off x="6359420" y="4639948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1C598E46-D630-EB94-FAA9-24549366EA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420" y="4639948"/>
                <a:ext cx="505100" cy="505100"/>
              </a:xfrm>
              <a:prstGeom prst="ellipse">
                <a:avLst/>
              </a:prstGeom>
              <a:blipFill>
                <a:blip r:embed="rId13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F6114167-E2D6-959B-9C8C-89A21E0F0AD9}"/>
                  </a:ext>
                </a:extLst>
              </p:cNvPr>
              <p:cNvSpPr/>
              <p:nvPr/>
            </p:nvSpPr>
            <p:spPr>
              <a:xfrm>
                <a:off x="6359420" y="5659585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F6114167-E2D6-959B-9C8C-89A21E0F0A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9420" y="5659585"/>
                <a:ext cx="505100" cy="505100"/>
              </a:xfrm>
              <a:prstGeom prst="ellipse">
                <a:avLst/>
              </a:prstGeom>
              <a:blipFill>
                <a:blip r:embed="rId14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EE9C25-BD22-39F5-3434-07F239BF2611}"/>
                  </a:ext>
                </a:extLst>
              </p:cNvPr>
              <p:cNvSpPr txBox="1"/>
              <p:nvPr/>
            </p:nvSpPr>
            <p:spPr>
              <a:xfrm>
                <a:off x="5782973" y="6039522"/>
                <a:ext cx="4610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𝐺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2EE9C25-BD22-39F5-3434-07F239BF26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973" y="6039522"/>
                <a:ext cx="461088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5A8E18A-835F-22E0-4398-AB46FC64C071}"/>
              </a:ext>
            </a:extLst>
          </p:cNvPr>
          <p:cNvCxnSpPr>
            <a:cxnSpLocks/>
            <a:stCxn id="21" idx="7"/>
            <a:endCxn id="20" idx="3"/>
          </p:cNvCxnSpPr>
          <p:nvPr/>
        </p:nvCxnSpPr>
        <p:spPr>
          <a:xfrm flipV="1">
            <a:off x="5517316" y="4434804"/>
            <a:ext cx="283862" cy="27512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CA543C9-FC35-7CDC-156E-8CED06222CD2}"/>
              </a:ext>
            </a:extLst>
          </p:cNvPr>
          <p:cNvCxnSpPr>
            <a:cxnSpLocks/>
            <a:stCxn id="22" idx="0"/>
            <a:endCxn id="21" idx="4"/>
          </p:cNvCxnSpPr>
          <p:nvPr/>
        </p:nvCxnSpPr>
        <p:spPr>
          <a:xfrm flipV="1">
            <a:off x="5338736" y="5141055"/>
            <a:ext cx="0" cy="51853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58DE038-775C-1FE9-AE0E-9965BBB72CF8}"/>
              </a:ext>
            </a:extLst>
          </p:cNvPr>
          <p:cNvCxnSpPr>
            <a:cxnSpLocks/>
            <a:stCxn id="20" idx="5"/>
            <a:endCxn id="23" idx="1"/>
          </p:cNvCxnSpPr>
          <p:nvPr/>
        </p:nvCxnSpPr>
        <p:spPr>
          <a:xfrm>
            <a:off x="6158338" y="4434804"/>
            <a:ext cx="275052" cy="279114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51A970D-FE62-111B-658C-D71D6A7C4B92}"/>
              </a:ext>
            </a:extLst>
          </p:cNvPr>
          <p:cNvCxnSpPr>
            <a:cxnSpLocks/>
            <a:stCxn id="21" idx="6"/>
            <a:endCxn id="23" idx="2"/>
          </p:cNvCxnSpPr>
          <p:nvPr/>
        </p:nvCxnSpPr>
        <p:spPr>
          <a:xfrm>
            <a:off x="5591286" y="4888505"/>
            <a:ext cx="768134" cy="399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DA21F8-4985-BDA7-651B-AB6E177FCD66}"/>
              </a:ext>
            </a:extLst>
          </p:cNvPr>
          <p:cNvCxnSpPr>
            <a:cxnSpLocks/>
            <a:stCxn id="24" idx="0"/>
            <a:endCxn id="23" idx="4"/>
          </p:cNvCxnSpPr>
          <p:nvPr/>
        </p:nvCxnSpPr>
        <p:spPr>
          <a:xfrm flipV="1">
            <a:off x="6611970" y="5145048"/>
            <a:ext cx="0" cy="5145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5AEC58F-900E-E01A-2662-6D4549830D74}"/>
              </a:ext>
            </a:extLst>
          </p:cNvPr>
          <p:cNvCxnSpPr>
            <a:cxnSpLocks/>
            <a:stCxn id="22" idx="6"/>
            <a:endCxn id="24" idx="2"/>
          </p:cNvCxnSpPr>
          <p:nvPr/>
        </p:nvCxnSpPr>
        <p:spPr>
          <a:xfrm>
            <a:off x="5591286" y="5912135"/>
            <a:ext cx="76813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09161C-983A-B1B7-5207-C17465B84E95}"/>
                  </a:ext>
                </a:extLst>
              </p:cNvPr>
              <p:cNvSpPr txBox="1"/>
              <p:nvPr/>
            </p:nvSpPr>
            <p:spPr>
              <a:xfrm>
                <a:off x="7642419" y="3617138"/>
                <a:ext cx="2488758" cy="404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𝑀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2,4</m:t>
                              </m:r>
                            </m:e>
                          </m:d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d>
                            <m:d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3,5</m:t>
                              </m:r>
                            </m:e>
                          </m:d>
                        </m:e>
                      </m:d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509161C-983A-B1B7-5207-C17465B84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2419" y="3617138"/>
                <a:ext cx="2488758" cy="4049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D4366B3-EE41-3D28-4B94-834869E5785D}"/>
                  </a:ext>
                </a:extLst>
              </p:cNvPr>
              <p:cNvSpPr/>
              <p:nvPr/>
            </p:nvSpPr>
            <p:spPr>
              <a:xfrm>
                <a:off x="8638653" y="4043890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1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D4366B3-EE41-3D28-4B94-834869E57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653" y="4043890"/>
                <a:ext cx="505100" cy="505100"/>
              </a:xfrm>
              <a:prstGeom prst="ellipse">
                <a:avLst/>
              </a:prstGeom>
              <a:blipFill>
                <a:blip r:embed="rId17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C7C10C5-1ADE-E49B-DC61-DE0AE3F4F6CA}"/>
                  </a:ext>
                </a:extLst>
              </p:cNvPr>
              <p:cNvSpPr/>
              <p:nvPr/>
            </p:nvSpPr>
            <p:spPr>
              <a:xfrm>
                <a:off x="7997631" y="4676171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EC7C10C5-1ADE-E49B-DC61-DE0AE3F4F6C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631" y="4676171"/>
                <a:ext cx="505100" cy="505100"/>
              </a:xfrm>
              <a:prstGeom prst="ellipse">
                <a:avLst/>
              </a:prstGeom>
              <a:blipFill>
                <a:blip r:embed="rId18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B701FAF-E658-E66D-2752-466FB9A38FCF}"/>
                  </a:ext>
                </a:extLst>
              </p:cNvPr>
              <p:cNvSpPr/>
              <p:nvPr/>
            </p:nvSpPr>
            <p:spPr>
              <a:xfrm>
                <a:off x="7997631" y="5699801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4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1B701FAF-E658-E66D-2752-466FB9A38F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7631" y="5699801"/>
                <a:ext cx="505100" cy="505100"/>
              </a:xfrm>
              <a:prstGeom prst="ellipse">
                <a:avLst/>
              </a:prstGeom>
              <a:blipFill>
                <a:blip r:embed="rId19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12D92AF-8962-3AC3-F73C-E6839BC47B65}"/>
                  </a:ext>
                </a:extLst>
              </p:cNvPr>
              <p:cNvSpPr/>
              <p:nvPr/>
            </p:nvSpPr>
            <p:spPr>
              <a:xfrm>
                <a:off x="9270865" y="4680164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12D92AF-8962-3AC3-F73C-E6839BC47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65" y="4680164"/>
                <a:ext cx="505100" cy="505100"/>
              </a:xfrm>
              <a:prstGeom prst="ellipse">
                <a:avLst/>
              </a:prstGeom>
              <a:blipFill>
                <a:blip r:embed="rId20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8EDA127-DE97-6CCA-BB57-9F5F2526C6BA}"/>
                  </a:ext>
                </a:extLst>
              </p:cNvPr>
              <p:cNvSpPr/>
              <p:nvPr/>
            </p:nvSpPr>
            <p:spPr>
              <a:xfrm>
                <a:off x="9270865" y="5699801"/>
                <a:ext cx="505100" cy="505100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88EDA127-DE97-6CCA-BB57-9F5F2526C6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865" y="5699801"/>
                <a:ext cx="505100" cy="505100"/>
              </a:xfrm>
              <a:prstGeom prst="ellipse">
                <a:avLst/>
              </a:prstGeom>
              <a:blipFill>
                <a:blip r:embed="rId21"/>
                <a:stretch>
                  <a:fillRect/>
                </a:stretch>
              </a:blipFill>
              <a:ln w="254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71774CE-733C-B6DE-5038-65E648307628}"/>
              </a:ext>
            </a:extLst>
          </p:cNvPr>
          <p:cNvCxnSpPr>
            <a:cxnSpLocks/>
            <a:stCxn id="35" idx="7"/>
            <a:endCxn id="36" idx="3"/>
          </p:cNvCxnSpPr>
          <p:nvPr/>
        </p:nvCxnSpPr>
        <p:spPr>
          <a:xfrm flipV="1">
            <a:off x="8428761" y="5111294"/>
            <a:ext cx="916074" cy="66247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8F14ECD-53E2-1A3B-87E5-4FE357666FEC}"/>
              </a:ext>
            </a:extLst>
          </p:cNvPr>
          <p:cNvCxnSpPr>
            <a:cxnSpLocks/>
            <a:stCxn id="35" idx="6"/>
            <a:endCxn id="37" idx="2"/>
          </p:cNvCxnSpPr>
          <p:nvPr/>
        </p:nvCxnSpPr>
        <p:spPr>
          <a:xfrm>
            <a:off x="8502731" y="5952351"/>
            <a:ext cx="768134" cy="0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B14B4C2-8BF8-F016-74A8-46B3FB59748B}"/>
              </a:ext>
            </a:extLst>
          </p:cNvPr>
          <p:cNvCxnSpPr>
            <a:cxnSpLocks/>
            <a:stCxn id="34" idx="6"/>
            <a:endCxn id="36" idx="2"/>
          </p:cNvCxnSpPr>
          <p:nvPr/>
        </p:nvCxnSpPr>
        <p:spPr>
          <a:xfrm>
            <a:off x="8502731" y="4928721"/>
            <a:ext cx="768134" cy="3993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0B2DA3D-DE63-474F-53D5-06EF62DB437C}"/>
                  </a:ext>
                </a:extLst>
              </p:cNvPr>
              <p:cNvSpPr txBox="1"/>
              <p:nvPr/>
            </p:nvSpPr>
            <p:spPr>
              <a:xfrm>
                <a:off x="8037760" y="6276827"/>
                <a:ext cx="508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0B2DA3D-DE63-474F-53D5-06EF62DB4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760" y="6276827"/>
                <a:ext cx="508664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F38E12-F592-23C2-25BB-56E8286314B0}"/>
                  </a:ext>
                </a:extLst>
              </p:cNvPr>
              <p:cNvSpPr txBox="1"/>
              <p:nvPr/>
            </p:nvSpPr>
            <p:spPr>
              <a:xfrm>
                <a:off x="9307319" y="6270354"/>
                <a:ext cx="504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1F38E12-F592-23C2-25BB-56E8286314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7319" y="6270354"/>
                <a:ext cx="504945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>
            <a:extLst>
              <a:ext uri="{FF2B5EF4-FFF2-40B4-BE49-F238E27FC236}">
                <a16:creationId xmlns:a16="http://schemas.microsoft.com/office/drawing/2014/main" id="{12DAFC98-1E18-DE53-8303-C23099DBB1F6}"/>
              </a:ext>
            </a:extLst>
          </p:cNvPr>
          <p:cNvSpPr/>
          <p:nvPr/>
        </p:nvSpPr>
        <p:spPr>
          <a:xfrm>
            <a:off x="7911090" y="4576658"/>
            <a:ext cx="678180" cy="170169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2012F5A-C9AA-57CD-00D5-523755E906FD}"/>
              </a:ext>
            </a:extLst>
          </p:cNvPr>
          <p:cNvSpPr/>
          <p:nvPr/>
        </p:nvSpPr>
        <p:spPr>
          <a:xfrm>
            <a:off x="9184325" y="4576658"/>
            <a:ext cx="678180" cy="170169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D0EB4EC-1267-263E-2B37-83C81D0B1AD7}"/>
              </a:ext>
            </a:extLst>
          </p:cNvPr>
          <p:cNvCxnSpPr>
            <a:cxnSpLocks/>
          </p:cNvCxnSpPr>
          <p:nvPr/>
        </p:nvCxnSpPr>
        <p:spPr>
          <a:xfrm>
            <a:off x="10273417" y="5203381"/>
            <a:ext cx="768134" cy="3993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65A4200-3CD9-9458-E8CD-843124824874}"/>
              </a:ext>
            </a:extLst>
          </p:cNvPr>
          <p:cNvCxnSpPr>
            <a:cxnSpLocks/>
          </p:cNvCxnSpPr>
          <p:nvPr/>
        </p:nvCxnSpPr>
        <p:spPr>
          <a:xfrm>
            <a:off x="10273417" y="5543750"/>
            <a:ext cx="768134" cy="3993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68AC22E-6EF2-F52F-497F-4E4A94AA917D}"/>
                  </a:ext>
                </a:extLst>
              </p:cNvPr>
              <p:cNvSpPr txBox="1"/>
              <p:nvPr/>
            </p:nvSpPr>
            <p:spPr>
              <a:xfrm>
                <a:off x="11087850" y="5018715"/>
                <a:ext cx="5731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In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𝐺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68AC22E-6EF2-F52F-497F-4E4A94AA9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7850" y="5018715"/>
                <a:ext cx="573106" cy="369332"/>
              </a:xfrm>
              <a:prstGeom prst="rect">
                <a:avLst/>
              </a:prstGeom>
              <a:blipFill>
                <a:blip r:embed="rId24"/>
                <a:stretch>
                  <a:fillRect l="-9574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5C40447-2C67-278C-8307-7AD67B687238}"/>
                  </a:ext>
                </a:extLst>
              </p:cNvPr>
              <p:cNvSpPr txBox="1"/>
              <p:nvPr/>
            </p:nvSpPr>
            <p:spPr>
              <a:xfrm>
                <a:off x="11087850" y="5365742"/>
                <a:ext cx="96904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Not in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𝐺</m:t>
                    </m:r>
                  </m:oMath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B5C40447-2C67-278C-8307-7AD67B687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87850" y="5365742"/>
                <a:ext cx="969048" cy="369332"/>
              </a:xfrm>
              <a:prstGeom prst="rect">
                <a:avLst/>
              </a:prstGeom>
              <a:blipFill>
                <a:blip r:embed="rId25"/>
                <a:stretch>
                  <a:fillRect l="-5660" t="-8197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9C03A08-F13A-07CC-37B8-3A5214A8D9A3}"/>
                  </a:ext>
                </a:extLst>
              </p:cNvPr>
              <p:cNvSpPr txBox="1"/>
              <p:nvPr/>
            </p:nvSpPr>
            <p:spPr>
              <a:xfrm>
                <a:off x="941503" y="6507761"/>
                <a:ext cx="65478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We take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𝐴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and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</m:oMath>
                </a14:m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to be tuples rather than sets for technical reasons. </a:t>
                </a: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99C03A08-F13A-07CC-37B8-3A5214A8D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503" y="6507761"/>
                <a:ext cx="6547869" cy="369332"/>
              </a:xfrm>
              <a:prstGeom prst="rect">
                <a:avLst/>
              </a:prstGeom>
              <a:blipFill>
                <a:blip r:embed="rId26"/>
                <a:stretch>
                  <a:fillRect t="-10000" r="-1302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6546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E18C9-6A11-49A8-8043-69AD6C50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43" y="158621"/>
            <a:ext cx="11129913" cy="153206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Shapes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F4B701-912F-4D32-BDBA-5DF87C8A6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899844" cy="2814109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Definition: A </a:t>
                </a:r>
                <a:r>
                  <a:rPr lang="en-US" dirty="0">
                    <a:solidFill>
                      <a:srgbClr val="FF0000"/>
                    </a:solidFill>
                  </a:rPr>
                  <a:t>shape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consists of a graph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with distinguished tuples of vertices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which we call the left and right sides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Definition: We say that a ribbon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has shape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if there is an injective map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→[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 More precisely,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r>
                  <a:rPr lang="en-US" dirty="0">
                    <a:solidFill>
                      <a:prstClr val="black"/>
                    </a:solidFill>
                  </a:rPr>
                  <a:t>Example: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F4B701-912F-4D32-BDBA-5DF87C8A6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899844" cy="2814109"/>
              </a:xfrm>
              <a:blipFill>
                <a:blip r:embed="rId2"/>
                <a:stretch>
                  <a:fillRect l="-1007" t="-3463" b="-19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CD5BFA-0E94-582F-713A-D712839DF04E}"/>
              </a:ext>
            </a:extLst>
          </p:cNvPr>
          <p:cNvCxnSpPr>
            <a:cxnSpLocks/>
          </p:cNvCxnSpPr>
          <p:nvPr/>
        </p:nvCxnSpPr>
        <p:spPr>
          <a:xfrm flipV="1">
            <a:off x="3501683" y="4978824"/>
            <a:ext cx="1127760" cy="64600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EA2072A-7A30-6AFB-6079-2A7E42A01A08}"/>
              </a:ext>
            </a:extLst>
          </p:cNvPr>
          <p:cNvCxnSpPr>
            <a:cxnSpLocks/>
          </p:cNvCxnSpPr>
          <p:nvPr/>
        </p:nvCxnSpPr>
        <p:spPr>
          <a:xfrm>
            <a:off x="3501683" y="4978824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11012121-57C0-3C6C-93D9-1563CCFFD226}"/>
              </a:ext>
            </a:extLst>
          </p:cNvPr>
          <p:cNvSpPr/>
          <p:nvPr/>
        </p:nvSpPr>
        <p:spPr>
          <a:xfrm>
            <a:off x="3249133" y="472627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0BA3F0-5D6B-05B8-11F3-CFE7424C0832}"/>
                  </a:ext>
                </a:extLst>
              </p:cNvPr>
              <p:cNvSpPr txBox="1"/>
              <p:nvPr/>
            </p:nvSpPr>
            <p:spPr>
              <a:xfrm>
                <a:off x="3267773" y="4794158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2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A0BA3F0-5D6B-05B8-11F3-CFE7424C08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773" y="4794158"/>
                <a:ext cx="41710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F1FBF300-0340-D20A-2F98-D3EA2100FCAA}"/>
              </a:ext>
            </a:extLst>
          </p:cNvPr>
          <p:cNvSpPr/>
          <p:nvPr/>
        </p:nvSpPr>
        <p:spPr>
          <a:xfrm>
            <a:off x="4376893" y="472627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74C637-BA5C-8A97-2190-28E8AB5A0EA9}"/>
                  </a:ext>
                </a:extLst>
              </p:cNvPr>
              <p:cNvSpPr txBox="1"/>
              <p:nvPr/>
            </p:nvSpPr>
            <p:spPr>
              <a:xfrm>
                <a:off x="4395533" y="4794158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3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874C637-BA5C-8A97-2190-28E8AB5A0E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533" y="4794158"/>
                <a:ext cx="41710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56C80003-FC37-AE84-C285-56DD9C04DF0D}"/>
              </a:ext>
            </a:extLst>
          </p:cNvPr>
          <p:cNvSpPr/>
          <p:nvPr/>
        </p:nvSpPr>
        <p:spPr>
          <a:xfrm>
            <a:off x="3162593" y="4639733"/>
            <a:ext cx="678180" cy="132196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109E89-1854-EC07-B9A5-E3CE96810031}"/>
                  </a:ext>
                </a:extLst>
              </p:cNvPr>
              <p:cNvSpPr txBox="1"/>
              <p:nvPr/>
            </p:nvSpPr>
            <p:spPr>
              <a:xfrm>
                <a:off x="3273973" y="5985483"/>
                <a:ext cx="5086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8109E89-1854-EC07-B9A5-E3CE96810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3973" y="5985483"/>
                <a:ext cx="5086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03AD6B-3E4E-90E6-E8ED-8AD486744CD0}"/>
                  </a:ext>
                </a:extLst>
              </p:cNvPr>
              <p:cNvSpPr txBox="1"/>
              <p:nvPr/>
            </p:nvSpPr>
            <p:spPr>
              <a:xfrm>
                <a:off x="4389726" y="5985483"/>
                <a:ext cx="5049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03AD6B-3E4E-90E6-E8ED-8AD486744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9726" y="5985483"/>
                <a:ext cx="50494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C5FF1B68-16CE-FD36-B06E-50B7C657542C}"/>
              </a:ext>
            </a:extLst>
          </p:cNvPr>
          <p:cNvSpPr/>
          <p:nvPr/>
        </p:nvSpPr>
        <p:spPr>
          <a:xfrm>
            <a:off x="4287628" y="4639734"/>
            <a:ext cx="678180" cy="13219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2F5D44-3F2C-300C-5C5D-849F83B05DFC}"/>
              </a:ext>
            </a:extLst>
          </p:cNvPr>
          <p:cNvCxnSpPr>
            <a:cxnSpLocks/>
          </p:cNvCxnSpPr>
          <p:nvPr/>
        </p:nvCxnSpPr>
        <p:spPr>
          <a:xfrm>
            <a:off x="3501683" y="5624833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5CC12927-5B17-6817-450E-094D75AA3207}"/>
              </a:ext>
            </a:extLst>
          </p:cNvPr>
          <p:cNvSpPr/>
          <p:nvPr/>
        </p:nvSpPr>
        <p:spPr>
          <a:xfrm>
            <a:off x="3249133" y="537228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2D9921E-8948-ED1B-3D5C-0D5F95DACA57}"/>
                  </a:ext>
                </a:extLst>
              </p:cNvPr>
              <p:cNvSpPr txBox="1"/>
              <p:nvPr/>
            </p:nvSpPr>
            <p:spPr>
              <a:xfrm>
                <a:off x="3267773" y="5440167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4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2D9921E-8948-ED1B-3D5C-0D5F95DACA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7773" y="5440167"/>
                <a:ext cx="41710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C45BA58D-C131-CC35-B673-1BF89AD6B1DD}"/>
              </a:ext>
            </a:extLst>
          </p:cNvPr>
          <p:cNvSpPr/>
          <p:nvPr/>
        </p:nvSpPr>
        <p:spPr>
          <a:xfrm>
            <a:off x="4376893" y="537228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F881AE-6792-5A44-E6DC-124D05D50281}"/>
                  </a:ext>
                </a:extLst>
              </p:cNvPr>
              <p:cNvSpPr txBox="1"/>
              <p:nvPr/>
            </p:nvSpPr>
            <p:spPr>
              <a:xfrm>
                <a:off x="4395533" y="5440167"/>
                <a:ext cx="41710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5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AF881AE-6792-5A44-E6DC-124D05D50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5533" y="5440167"/>
                <a:ext cx="41710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D932DFD-A790-B9B5-4DDD-3BE4051A8E33}"/>
                  </a:ext>
                </a:extLst>
              </p:cNvPr>
              <p:cNvSpPr txBox="1"/>
              <p:nvPr/>
            </p:nvSpPr>
            <p:spPr>
              <a:xfrm>
                <a:off x="3813018" y="6018292"/>
                <a:ext cx="45820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D932DFD-A790-B9B5-4DDD-3BE4051A8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3018" y="6018292"/>
                <a:ext cx="458202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2D22690-CDD0-8E16-455F-8ED0D443BBAD}"/>
              </a:ext>
            </a:extLst>
          </p:cNvPr>
          <p:cNvCxnSpPr>
            <a:cxnSpLocks/>
          </p:cNvCxnSpPr>
          <p:nvPr/>
        </p:nvCxnSpPr>
        <p:spPr>
          <a:xfrm flipV="1">
            <a:off x="7600277" y="4978824"/>
            <a:ext cx="1127760" cy="64600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924752-B9B0-9FCA-D551-5280E7B49E84}"/>
              </a:ext>
            </a:extLst>
          </p:cNvPr>
          <p:cNvCxnSpPr>
            <a:cxnSpLocks/>
          </p:cNvCxnSpPr>
          <p:nvPr/>
        </p:nvCxnSpPr>
        <p:spPr>
          <a:xfrm>
            <a:off x="7600277" y="4978824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413DBC0B-642C-389E-85C8-56AD6562A757}"/>
              </a:ext>
            </a:extLst>
          </p:cNvPr>
          <p:cNvSpPr/>
          <p:nvPr/>
        </p:nvSpPr>
        <p:spPr>
          <a:xfrm>
            <a:off x="7347727" y="472627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11D59A7-173E-6577-C0E8-F6896618EAC8}"/>
                  </a:ext>
                </a:extLst>
              </p:cNvPr>
              <p:cNvSpPr txBox="1"/>
              <p:nvPr/>
            </p:nvSpPr>
            <p:spPr>
              <a:xfrm>
                <a:off x="7366367" y="4794158"/>
                <a:ext cx="4726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11D59A7-173E-6577-C0E8-F6896618E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367" y="4794158"/>
                <a:ext cx="47263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C5C61D33-2936-9321-8C47-78286756F4D5}"/>
              </a:ext>
            </a:extLst>
          </p:cNvPr>
          <p:cNvSpPr/>
          <p:nvPr/>
        </p:nvSpPr>
        <p:spPr>
          <a:xfrm>
            <a:off x="8475487" y="472627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5C9E85B-1880-DBEA-87CA-38DD31BDF489}"/>
                  </a:ext>
                </a:extLst>
              </p:cNvPr>
              <p:cNvSpPr txBox="1"/>
              <p:nvPr/>
            </p:nvSpPr>
            <p:spPr>
              <a:xfrm>
                <a:off x="8494127" y="4794158"/>
                <a:ext cx="4623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5C9E85B-1880-DBEA-87CA-38DD31BDF4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27" y="4794158"/>
                <a:ext cx="462371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D4F9637A-C1EB-8746-83B7-BFACA2976977}"/>
              </a:ext>
            </a:extLst>
          </p:cNvPr>
          <p:cNvSpPr/>
          <p:nvPr/>
        </p:nvSpPr>
        <p:spPr>
          <a:xfrm>
            <a:off x="7261187" y="4639733"/>
            <a:ext cx="678180" cy="132196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CA57DA-0E62-C1DF-D992-7BD50F5839EE}"/>
                  </a:ext>
                </a:extLst>
              </p:cNvPr>
              <p:cNvSpPr txBox="1"/>
              <p:nvPr/>
            </p:nvSpPr>
            <p:spPr>
              <a:xfrm>
                <a:off x="7310622" y="5962032"/>
                <a:ext cx="607089" cy="393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7CA57DA-0E62-C1DF-D992-7BD50F5839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622" y="5962032"/>
                <a:ext cx="607089" cy="393121"/>
              </a:xfrm>
              <a:prstGeom prst="rect">
                <a:avLst/>
              </a:prstGeom>
              <a:blipFill>
                <a:blip r:embed="rId12"/>
                <a:stretch>
                  <a:fillRect b="-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06398B-6239-1E06-4482-85C577CBDD3A}"/>
                  </a:ext>
                </a:extLst>
              </p:cNvPr>
              <p:cNvSpPr txBox="1"/>
              <p:nvPr/>
            </p:nvSpPr>
            <p:spPr>
              <a:xfrm>
                <a:off x="8481370" y="5961694"/>
                <a:ext cx="552651" cy="393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506398B-6239-1E06-4482-85C577CBD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1370" y="5961694"/>
                <a:ext cx="552651" cy="393121"/>
              </a:xfrm>
              <a:prstGeom prst="rect">
                <a:avLst/>
              </a:prstGeom>
              <a:blipFill>
                <a:blip r:embed="rId13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Rectangle 28">
            <a:extLst>
              <a:ext uri="{FF2B5EF4-FFF2-40B4-BE49-F238E27FC236}">
                <a16:creationId xmlns:a16="http://schemas.microsoft.com/office/drawing/2014/main" id="{7182FDE1-143F-D77D-B8D9-66C764E1EFD8}"/>
              </a:ext>
            </a:extLst>
          </p:cNvPr>
          <p:cNvSpPr/>
          <p:nvPr/>
        </p:nvSpPr>
        <p:spPr>
          <a:xfrm>
            <a:off x="8386222" y="4639734"/>
            <a:ext cx="678180" cy="13219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27FBD89-BA75-5886-58FF-FA83176FE8FC}"/>
              </a:ext>
            </a:extLst>
          </p:cNvPr>
          <p:cNvCxnSpPr>
            <a:cxnSpLocks/>
          </p:cNvCxnSpPr>
          <p:nvPr/>
        </p:nvCxnSpPr>
        <p:spPr>
          <a:xfrm>
            <a:off x="7600277" y="5624833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3B2E36A9-91A9-4B60-B599-9FC3F98547DA}"/>
              </a:ext>
            </a:extLst>
          </p:cNvPr>
          <p:cNvSpPr/>
          <p:nvPr/>
        </p:nvSpPr>
        <p:spPr>
          <a:xfrm>
            <a:off x="7347727" y="537228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3F02951-9821-FB6E-5E62-B40F7786EFA2}"/>
                  </a:ext>
                </a:extLst>
              </p:cNvPr>
              <p:cNvSpPr txBox="1"/>
              <p:nvPr/>
            </p:nvSpPr>
            <p:spPr>
              <a:xfrm>
                <a:off x="7366367" y="5440167"/>
                <a:ext cx="4779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3F02951-9821-FB6E-5E62-B40F7786E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6367" y="5440167"/>
                <a:ext cx="47795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Oval 32">
            <a:extLst>
              <a:ext uri="{FF2B5EF4-FFF2-40B4-BE49-F238E27FC236}">
                <a16:creationId xmlns:a16="http://schemas.microsoft.com/office/drawing/2014/main" id="{E056911E-243E-4B27-BBE4-956F33BEC4CD}"/>
              </a:ext>
            </a:extLst>
          </p:cNvPr>
          <p:cNvSpPr/>
          <p:nvPr/>
        </p:nvSpPr>
        <p:spPr>
          <a:xfrm>
            <a:off x="8475487" y="537228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71C12C-7F23-45B8-B739-98E5A0F01FFE}"/>
                  </a:ext>
                </a:extLst>
              </p:cNvPr>
              <p:cNvSpPr txBox="1"/>
              <p:nvPr/>
            </p:nvSpPr>
            <p:spPr>
              <a:xfrm>
                <a:off x="8494127" y="5440167"/>
                <a:ext cx="4676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071C12C-7F23-45B8-B739-98E5A0F01F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127" y="5440167"/>
                <a:ext cx="467692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2FC04E-3D38-5E76-2008-1FC9D9D1B606}"/>
                  </a:ext>
                </a:extLst>
              </p:cNvPr>
              <p:cNvSpPr txBox="1"/>
              <p:nvPr/>
            </p:nvSpPr>
            <p:spPr>
              <a:xfrm>
                <a:off x="7917711" y="5961694"/>
                <a:ext cx="4928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A2FC04E-3D38-5E76-2008-1FC9D9D1B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711" y="5961694"/>
                <a:ext cx="492891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6BCDC7F6-E1C6-E978-A0C6-D40F72679077}"/>
              </a:ext>
            </a:extLst>
          </p:cNvPr>
          <p:cNvSpPr txBox="1"/>
          <p:nvPr/>
        </p:nvSpPr>
        <p:spPr>
          <a:xfrm>
            <a:off x="5321602" y="5039103"/>
            <a:ext cx="1642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has shape</a:t>
            </a:r>
          </a:p>
        </p:txBody>
      </p:sp>
    </p:spTree>
    <p:extLst>
      <p:ext uri="{BB962C8B-B14F-4D97-AF65-F5344CB8AC3E}">
        <p14:creationId xmlns:p14="http://schemas.microsoft.com/office/powerpoint/2010/main" val="8703144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4BE5A-8A92-4E79-AEF2-7548FDBF3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Graph Matrices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EE8F5C-6722-4FE8-8F16-86DE2064B5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11111703" cy="503237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Recall: Given a ribbon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is the matrix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𝜒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d>
                      </m:sub>
                    </m:sSub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d>
                      <m:d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  <a:endParaRPr lang="en-US" dirty="0"/>
              </a:p>
              <a:p>
                <a:r>
                  <a:rPr lang="en-US" dirty="0"/>
                  <a:t>Definition: Given a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, the </a:t>
                </a:r>
                <a:r>
                  <a:rPr lang="en-US" dirty="0">
                    <a:solidFill>
                      <a:srgbClr val="FF0000"/>
                    </a:solidFill>
                  </a:rPr>
                  <a:t>graph matrix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</a:p>
              <a:p>
                <a:pPr marL="0" indent="0" algn="ctr">
                  <a:buNone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𝑖𝑏𝑏𝑜𝑛𝑠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𝑠h𝑎𝑝𝑒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Equivalently,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𝐴𝑢𝑡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d>
                          </m:e>
                        </m:d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eqArr>
                          <m:eqArr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: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𝛼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𝑉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𝐺</m:t>
                                </m:r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: 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𝑖𝑛𝑗𝑒𝑐𝑡𝑖𝑣𝑒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</m:e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eqAr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𝐸</m:t>
                                </m:r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d>
                              </m:e>
                            </m:d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  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𝐴𝑢𝑡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dirty="0"/>
                  <a:t> is the set of automorphisms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which keep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   fixed.</a:t>
                </a:r>
              </a:p>
              <a:p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is a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𝑈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dirty="0"/>
                  <a:t> matrix with rows and columns indexed by tuples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elements respectively.</a:t>
                </a: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EE8F5C-6722-4FE8-8F16-86DE2064B5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11111703" cy="5032376"/>
              </a:xfrm>
              <a:blipFill>
                <a:blip r:embed="rId2"/>
                <a:stretch>
                  <a:fillRect l="-933" t="-2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15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0A4DD-0D1E-AD6D-1A12-E98AA3BF7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E42B5-6EEE-79D9-7745-9EEA944A6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43" y="158621"/>
            <a:ext cx="11129913" cy="153206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69E346-D0BD-192D-C1DE-72F05A387D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1194701" cy="269667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Given a matrix whose entries are polynomials in the input variables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(and which is symmetric as a function of the input under permutations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), we can represent it using graph matrices as follows:</a:t>
                </a:r>
              </a:p>
              <a:p>
                <a:pPr lvl="1"/>
                <a:r>
                  <a:rPr lang="en-US" dirty="0">
                    <a:solidFill>
                      <a:prstClr val="black"/>
                    </a:solidFill>
                  </a:rPr>
                  <a:t>Index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in the row index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: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𝑢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 </a:t>
                </a:r>
              </a:p>
              <a:p>
                <a:pPr lvl="1"/>
                <a:r>
                  <a:rPr lang="en-US" dirty="0">
                    <a:solidFill>
                      <a:prstClr val="black"/>
                    </a:solidFill>
                  </a:rPr>
                  <a:t>Index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in the column index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: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  <a:p>
                <a:pPr lvl="1"/>
                <a:r>
                  <a:rPr lang="en-US" dirty="0">
                    <a:solidFill>
                      <a:prstClr val="black"/>
                    </a:solidFill>
                  </a:rPr>
                  <a:t>Index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which we sum over: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∖</m:t>
                    </m:r>
                    <m:d>
                      <m:d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∪</m:t>
                        </m:r>
                        <m:sSub>
                          <m:sSubPr>
                            <m:ctrlP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(i.e., in the middle)</a:t>
                </a:r>
              </a:p>
              <a:p>
                <a:pPr lvl="1"/>
                <a:r>
                  <a:rPr lang="en-US" dirty="0">
                    <a:solidFill>
                      <a:prstClr val="black"/>
                    </a:solidFill>
                  </a:rPr>
                  <a:t>Input entry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: Edge between the vertices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corresponding to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69E346-D0BD-192D-C1DE-72F05A387D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1194701" cy="2696671"/>
              </a:xfrm>
              <a:blipFill>
                <a:blip r:embed="rId2"/>
                <a:stretch>
                  <a:fillRect l="-980" t="-4966" r="-926" b="-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45AC579-B4C2-6293-8F65-C68C541BB8A1}"/>
              </a:ext>
            </a:extLst>
          </p:cNvPr>
          <p:cNvCxnSpPr>
            <a:cxnSpLocks/>
          </p:cNvCxnSpPr>
          <p:nvPr/>
        </p:nvCxnSpPr>
        <p:spPr>
          <a:xfrm flipV="1">
            <a:off x="4210593" y="5399804"/>
            <a:ext cx="1127760" cy="64600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D88239-C941-95CF-43A7-90607FDF0079}"/>
              </a:ext>
            </a:extLst>
          </p:cNvPr>
          <p:cNvCxnSpPr>
            <a:cxnSpLocks/>
          </p:cNvCxnSpPr>
          <p:nvPr/>
        </p:nvCxnSpPr>
        <p:spPr>
          <a:xfrm>
            <a:off x="4210593" y="5399804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67873344-99EA-C5AF-98EB-F54FE27F2898}"/>
              </a:ext>
            </a:extLst>
          </p:cNvPr>
          <p:cNvSpPr/>
          <p:nvPr/>
        </p:nvSpPr>
        <p:spPr>
          <a:xfrm>
            <a:off x="3958043" y="514725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EBE8F8-97C6-8DD6-0E1B-9A537457A508}"/>
                  </a:ext>
                </a:extLst>
              </p:cNvPr>
              <p:cNvSpPr txBox="1"/>
              <p:nvPr/>
            </p:nvSpPr>
            <p:spPr>
              <a:xfrm>
                <a:off x="4001397" y="5212193"/>
                <a:ext cx="369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3EBE8F8-97C6-8DD6-0E1B-9A537457A5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397" y="5212193"/>
                <a:ext cx="36990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4A83388C-18D7-3084-C34C-22E639E22C8B}"/>
              </a:ext>
            </a:extLst>
          </p:cNvPr>
          <p:cNvSpPr/>
          <p:nvPr/>
        </p:nvSpPr>
        <p:spPr>
          <a:xfrm>
            <a:off x="5085803" y="5147254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302F25-8AE5-D283-8756-58F685F478B4}"/>
                  </a:ext>
                </a:extLst>
              </p:cNvPr>
              <p:cNvSpPr txBox="1"/>
              <p:nvPr/>
            </p:nvSpPr>
            <p:spPr>
              <a:xfrm>
                <a:off x="5104443" y="5215138"/>
                <a:ext cx="4222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302F25-8AE5-D283-8756-58F685F478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443" y="5215138"/>
                <a:ext cx="42223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>
            <a:extLst>
              <a:ext uri="{FF2B5EF4-FFF2-40B4-BE49-F238E27FC236}">
                <a16:creationId xmlns:a16="http://schemas.microsoft.com/office/drawing/2014/main" id="{89913AD7-504D-8839-7B3F-DEAF69EBAEC6}"/>
              </a:ext>
            </a:extLst>
          </p:cNvPr>
          <p:cNvSpPr/>
          <p:nvPr/>
        </p:nvSpPr>
        <p:spPr>
          <a:xfrm>
            <a:off x="3871503" y="5060713"/>
            <a:ext cx="678180" cy="132196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BD9308-3C76-4C4B-61DC-37EC07F71D64}"/>
                  </a:ext>
                </a:extLst>
              </p:cNvPr>
              <p:cNvSpPr txBox="1"/>
              <p:nvPr/>
            </p:nvSpPr>
            <p:spPr>
              <a:xfrm>
                <a:off x="3982883" y="6406463"/>
                <a:ext cx="607089" cy="393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8BD9308-3C76-4C4B-61DC-37EC07F71D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883" y="6406463"/>
                <a:ext cx="607089" cy="393121"/>
              </a:xfrm>
              <a:prstGeom prst="rect">
                <a:avLst/>
              </a:prstGeom>
              <a:blipFill>
                <a:blip r:embed="rId5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7DBEE6-DA45-12E5-97EB-C2A3738D9E56}"/>
                  </a:ext>
                </a:extLst>
              </p:cNvPr>
              <p:cNvSpPr txBox="1"/>
              <p:nvPr/>
            </p:nvSpPr>
            <p:spPr>
              <a:xfrm>
                <a:off x="5098636" y="6406463"/>
                <a:ext cx="552651" cy="393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𝑍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17DBEE6-DA45-12E5-97EB-C2A3738D9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636" y="6406463"/>
                <a:ext cx="552651" cy="393121"/>
              </a:xfrm>
              <a:prstGeom prst="rect">
                <a:avLst/>
              </a:prstGeom>
              <a:blipFill>
                <a:blip r:embed="rId6"/>
                <a:stretch>
                  <a:fillRect b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12">
            <a:extLst>
              <a:ext uri="{FF2B5EF4-FFF2-40B4-BE49-F238E27FC236}">
                <a16:creationId xmlns:a16="http://schemas.microsoft.com/office/drawing/2014/main" id="{CFCD54EB-5750-2311-A6F2-779A6011FE4A}"/>
              </a:ext>
            </a:extLst>
          </p:cNvPr>
          <p:cNvSpPr/>
          <p:nvPr/>
        </p:nvSpPr>
        <p:spPr>
          <a:xfrm>
            <a:off x="4996538" y="5060714"/>
            <a:ext cx="678180" cy="132196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D2ED25F-7920-E43D-7438-A6E9906103D1}"/>
              </a:ext>
            </a:extLst>
          </p:cNvPr>
          <p:cNvCxnSpPr>
            <a:cxnSpLocks/>
          </p:cNvCxnSpPr>
          <p:nvPr/>
        </p:nvCxnSpPr>
        <p:spPr>
          <a:xfrm>
            <a:off x="4210593" y="6045813"/>
            <a:ext cx="11277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975F19A2-CF46-6AB4-B7A6-4AE28BA9C85A}"/>
              </a:ext>
            </a:extLst>
          </p:cNvPr>
          <p:cNvSpPr/>
          <p:nvPr/>
        </p:nvSpPr>
        <p:spPr>
          <a:xfrm>
            <a:off x="3958043" y="579326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71D0DC-C69C-6E40-710D-06EE8FA6950B}"/>
                  </a:ext>
                </a:extLst>
              </p:cNvPr>
              <p:cNvSpPr txBox="1"/>
              <p:nvPr/>
            </p:nvSpPr>
            <p:spPr>
              <a:xfrm>
                <a:off x="4001397" y="5861147"/>
                <a:ext cx="3761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F71D0DC-C69C-6E40-710D-06EE8FA69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1397" y="5861147"/>
                <a:ext cx="376193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Oval 16">
            <a:extLst>
              <a:ext uri="{FF2B5EF4-FFF2-40B4-BE49-F238E27FC236}">
                <a16:creationId xmlns:a16="http://schemas.microsoft.com/office/drawing/2014/main" id="{DBF07C48-3B0A-322F-AB17-4440E1144E72}"/>
              </a:ext>
            </a:extLst>
          </p:cNvPr>
          <p:cNvSpPr/>
          <p:nvPr/>
        </p:nvSpPr>
        <p:spPr>
          <a:xfrm>
            <a:off x="5085803" y="579326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6D9675-3544-A9D1-533B-6164B8DD1CBB}"/>
                  </a:ext>
                </a:extLst>
              </p:cNvPr>
              <p:cNvSpPr txBox="1"/>
              <p:nvPr/>
            </p:nvSpPr>
            <p:spPr>
              <a:xfrm>
                <a:off x="5126514" y="5861147"/>
                <a:ext cx="3683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𝑙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6D9675-3544-A9D1-533B-6164B8DD1C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514" y="5861147"/>
                <a:ext cx="368306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C0CB95-3BAD-CF6A-D3CF-03F515449101}"/>
                  </a:ext>
                </a:extLst>
              </p:cNvPr>
              <p:cNvSpPr txBox="1"/>
              <p:nvPr/>
            </p:nvSpPr>
            <p:spPr>
              <a:xfrm>
                <a:off x="4481881" y="6439272"/>
                <a:ext cx="5950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  <m:sub>
                          <m:r>
                            <a:rPr kumimoji="0" lang="en-US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𝑍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2C0CB95-3BAD-CF6A-D3CF-03F515449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881" y="6439272"/>
                <a:ext cx="595099" cy="461665"/>
              </a:xfrm>
              <a:prstGeom prst="rect">
                <a:avLst/>
              </a:prstGeom>
              <a:blipFill>
                <a:blip r:embed="rId9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BCD5B1C-F75A-1D80-824D-B4A68F2145FB}"/>
                  </a:ext>
                </a:extLst>
              </p:cNvPr>
              <p:cNvSpPr txBox="1"/>
              <p:nvPr/>
            </p:nvSpPr>
            <p:spPr>
              <a:xfrm>
                <a:off x="838200" y="4357412"/>
                <a:ext cx="6441593" cy="661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Example: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</m:d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eqArr>
                      <m:eqArr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𝑖𝑘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𝑗𝑘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000" i="1">
                                <a:latin typeface="Cambria Math" panose="02040503050406030204" pitchFamily="18" charset="0"/>
                              </a:rPr>
                              <m:t>𝑗𝑙</m:t>
                            </m:r>
                          </m:sub>
                        </m:s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𝑎𝑟𝑒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𝑑𝑖𝑠𝑡𝑖𝑛𝑐𝑡</m:t>
                        </m:r>
                      </m: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&amp;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0 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𝑜𝑡h𝑒𝑟𝑤𝑖𝑠𝑒</m:t>
                        </m:r>
                      </m:e>
                    </m:eqAr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BCD5B1C-F75A-1D80-824D-B4A68F214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357412"/>
                <a:ext cx="6441593" cy="661591"/>
              </a:xfrm>
              <a:prstGeom prst="rect">
                <a:avLst/>
              </a:prstGeom>
              <a:blipFill>
                <a:blip r:embed="rId10"/>
                <a:stretch>
                  <a:fillRect l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Box 38">
            <a:extLst>
              <a:ext uri="{FF2B5EF4-FFF2-40B4-BE49-F238E27FC236}">
                <a16:creationId xmlns:a16="http://schemas.microsoft.com/office/drawing/2014/main" id="{C73D1BC4-A93E-2E5C-0286-07651DB7C8E8}"/>
              </a:ext>
            </a:extLst>
          </p:cNvPr>
          <p:cNvSpPr txBox="1"/>
          <p:nvPr/>
        </p:nvSpPr>
        <p:spPr>
          <a:xfrm>
            <a:off x="838200" y="5469517"/>
            <a:ext cx="2462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Corresponding shape: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E5C9FBF-B199-98B9-ED79-6BD8AC3BBE5F}"/>
                  </a:ext>
                </a:extLst>
              </p:cNvPr>
              <p:cNvSpPr txBox="1"/>
              <p:nvPr/>
            </p:nvSpPr>
            <p:spPr>
              <a:xfrm>
                <a:off x="7195463" y="4315701"/>
                <a:ext cx="4809328" cy="7450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Example: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eqArr>
                      <m:eqArr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d>
                            <m:r>
                              <a:rPr lang="en-US" sz="2000" b="0" i="1" smtClean="0">
                                <a:latin typeface="Cambria Math" panose="02040503050406030204" pitchFamily="18" charset="0"/>
                              </a:rPr>
                              <m:t>∖</m:t>
                            </m:r>
                            <m:d>
                              <m:dPr>
                                <m:begChr m:val="{"/>
                                <m:endChr m:val="}"/>
                                <m:ctrlP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e>
                            </m:d>
                          </m:sub>
                          <m:sup/>
                          <m:e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𝑘𝑗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000" b="0" i="1" smtClean="0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nary>
                        <m:r>
                          <m:rPr>
                            <m:sty m:val="p"/>
                          </m:rPr>
                          <a:rPr lang="en-US" sz="2000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&amp;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                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0 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                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eqAr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E5C9FBF-B199-98B9-ED79-6BD8AC3BBE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5463" y="4315701"/>
                <a:ext cx="4809328" cy="745012"/>
              </a:xfrm>
              <a:prstGeom prst="rect">
                <a:avLst/>
              </a:prstGeom>
              <a:blipFill>
                <a:blip r:embed="rId11"/>
                <a:stretch>
                  <a:fillRect l="-1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CCCC1BFA-DD25-8CE1-1C18-5315EF080E69}"/>
              </a:ext>
            </a:extLst>
          </p:cNvPr>
          <p:cNvSpPr txBox="1"/>
          <p:nvPr/>
        </p:nvSpPr>
        <p:spPr>
          <a:xfrm>
            <a:off x="6320199" y="5581525"/>
            <a:ext cx="2462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Corresponding shape: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CFE7B6B-90C1-30A0-C03C-AEB179223F21}"/>
              </a:ext>
            </a:extLst>
          </p:cNvPr>
          <p:cNvSpPr/>
          <p:nvPr/>
        </p:nvSpPr>
        <p:spPr>
          <a:xfrm>
            <a:off x="9062731" y="555605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31ADF58-6753-4D9B-A66B-E1E608342AF6}"/>
              </a:ext>
            </a:extLst>
          </p:cNvPr>
          <p:cNvSpPr/>
          <p:nvPr/>
        </p:nvSpPr>
        <p:spPr>
          <a:xfrm>
            <a:off x="10187766" y="555605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228E41CA-741F-A450-23E7-34C2E3813BEB}"/>
              </a:ext>
            </a:extLst>
          </p:cNvPr>
          <p:cNvSpPr/>
          <p:nvPr/>
        </p:nvSpPr>
        <p:spPr>
          <a:xfrm>
            <a:off x="11312801" y="555605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9E88EAF9-0A60-814D-34DC-23F6C3863A2A}"/>
              </a:ext>
            </a:extLst>
          </p:cNvPr>
          <p:cNvSpPr/>
          <p:nvPr/>
        </p:nvSpPr>
        <p:spPr>
          <a:xfrm>
            <a:off x="8976191" y="5469517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800234C-E445-F05D-0A2F-F223154599E5}"/>
              </a:ext>
            </a:extLst>
          </p:cNvPr>
          <p:cNvCxnSpPr>
            <a:cxnSpLocks/>
            <a:stCxn id="45" idx="2"/>
            <a:endCxn id="44" idx="6"/>
          </p:cNvCxnSpPr>
          <p:nvPr/>
        </p:nvCxnSpPr>
        <p:spPr>
          <a:xfrm flipH="1">
            <a:off x="9567831" y="5808607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421248A-212D-0C3E-C72A-96712121FF8E}"/>
              </a:ext>
            </a:extLst>
          </p:cNvPr>
          <p:cNvCxnSpPr>
            <a:cxnSpLocks/>
            <a:stCxn id="46" idx="2"/>
            <a:endCxn id="45" idx="6"/>
          </p:cNvCxnSpPr>
          <p:nvPr/>
        </p:nvCxnSpPr>
        <p:spPr>
          <a:xfrm flipH="1">
            <a:off x="10692866" y="5808607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83854C78-B813-9278-0B55-D6F5C7115D53}"/>
              </a:ext>
            </a:extLst>
          </p:cNvPr>
          <p:cNvSpPr/>
          <p:nvPr/>
        </p:nvSpPr>
        <p:spPr>
          <a:xfrm>
            <a:off x="9511891" y="5386548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13E0929-87BA-DE2C-3BD2-2D22F85538FB}"/>
              </a:ext>
            </a:extLst>
          </p:cNvPr>
          <p:cNvSpPr/>
          <p:nvPr/>
        </p:nvSpPr>
        <p:spPr>
          <a:xfrm>
            <a:off x="11224952" y="5469517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F906C6A-C079-E5E5-E578-F4EDD3C85305}"/>
                  </a:ext>
                </a:extLst>
              </p:cNvPr>
              <p:cNvSpPr txBox="1"/>
              <p:nvPr/>
            </p:nvSpPr>
            <p:spPr>
              <a:xfrm>
                <a:off x="9102357" y="5636969"/>
                <a:ext cx="36990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FF906C6A-C079-E5E5-E578-F4EDD3C85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2357" y="5636969"/>
                <a:ext cx="36990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0D88256-C1DB-07A2-561A-4333DADB553E}"/>
                  </a:ext>
                </a:extLst>
              </p:cNvPr>
              <p:cNvSpPr txBox="1"/>
              <p:nvPr/>
            </p:nvSpPr>
            <p:spPr>
              <a:xfrm>
                <a:off x="11353800" y="5612303"/>
                <a:ext cx="3761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0D88256-C1DB-07A2-561A-4333DADB55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3800" y="5612303"/>
                <a:ext cx="376193" cy="369332"/>
              </a:xfrm>
              <a:prstGeom prst="rect">
                <a:avLst/>
              </a:prstGeom>
              <a:blipFill>
                <a:blip r:embed="rId1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DE3C0FE-CC9B-AA3F-84F8-C631E8BA49D8}"/>
                  </a:ext>
                </a:extLst>
              </p:cNvPr>
              <p:cNvSpPr txBox="1"/>
              <p:nvPr/>
            </p:nvSpPr>
            <p:spPr>
              <a:xfrm>
                <a:off x="10214695" y="5623941"/>
                <a:ext cx="4222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DE3C0FE-CC9B-AA3F-84F8-C631E8BA4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695" y="5623941"/>
                <a:ext cx="422231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C6CF357-67BE-78C9-6B40-18EA0D8D6D5A}"/>
                  </a:ext>
                </a:extLst>
              </p:cNvPr>
              <p:cNvSpPr txBox="1"/>
              <p:nvPr/>
            </p:nvSpPr>
            <p:spPr>
              <a:xfrm>
                <a:off x="9066838" y="6125486"/>
                <a:ext cx="601960" cy="399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𝑈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C6CF357-67BE-78C9-6B40-18EA0D8D6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6838" y="6125486"/>
                <a:ext cx="601960" cy="399789"/>
              </a:xfrm>
              <a:prstGeom prst="rect">
                <a:avLst/>
              </a:prstGeom>
              <a:blipFill>
                <a:blip r:embed="rId15"/>
                <a:stretch>
                  <a:fillRect r="-15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D9279D9-CD8D-AF53-ADA0-8AFD74D4CEB8}"/>
                  </a:ext>
                </a:extLst>
              </p:cNvPr>
              <p:cNvSpPr txBox="1"/>
              <p:nvPr/>
            </p:nvSpPr>
            <p:spPr>
              <a:xfrm>
                <a:off x="11353800" y="6117403"/>
                <a:ext cx="556884" cy="399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𝑉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0D9279D9-CD8D-AF53-ADA0-8AFD74D4C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53800" y="6117403"/>
                <a:ext cx="556884" cy="399789"/>
              </a:xfrm>
              <a:prstGeom prst="rect">
                <a:avLst/>
              </a:prstGeom>
              <a:blipFill>
                <a:blip r:embed="rId16"/>
                <a:stretch>
                  <a:fillRect r="-131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93A6230-2359-BA9E-09E2-7CBA2B469B4B}"/>
                  </a:ext>
                </a:extLst>
              </p:cNvPr>
              <p:cNvSpPr txBox="1"/>
              <p:nvPr/>
            </p:nvSpPr>
            <p:spPr>
              <a:xfrm>
                <a:off x="10214695" y="6138756"/>
                <a:ext cx="5294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</m:acc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93A6230-2359-BA9E-09E2-7CBA2B469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4695" y="6138756"/>
                <a:ext cx="529440" cy="461665"/>
              </a:xfrm>
              <a:prstGeom prst="rect">
                <a:avLst/>
              </a:prstGeom>
              <a:blipFill>
                <a:blip r:embed="rId1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4416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9A58E-9313-479B-BFD9-AB694D910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Talk 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4C602-D768-4A11-91E5-1E95C308E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21221"/>
          </a:xfrm>
        </p:spPr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en-US" dirty="0"/>
              <a:t>The Lovász-Theta Function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Graph Matrices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Interpretation Using Graph Matrices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Behavior of Path Shapes 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Initial Attempts</a:t>
            </a:r>
          </a:p>
          <a:p>
            <a:pPr marL="571500" indent="-571500">
              <a:buFont typeface="+mj-lt"/>
              <a:buAutoNum type="romanUcPeriod"/>
            </a:pPr>
            <a:r>
              <a:rPr lang="en-US" dirty="0"/>
              <a:t>Our Construction</a:t>
            </a:r>
          </a:p>
        </p:txBody>
      </p:sp>
    </p:spTree>
    <p:extLst>
      <p:ext uri="{BB962C8B-B14F-4D97-AF65-F5344CB8AC3E}">
        <p14:creationId xmlns:p14="http://schemas.microsoft.com/office/powerpoint/2010/main" val="40034293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E630E-CAB7-A8AB-D016-6E2F5890C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C6304-36A6-2991-9ACC-480B390D1F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3" y="2286001"/>
            <a:ext cx="11901054" cy="1755775"/>
          </a:xfrm>
        </p:spPr>
        <p:txBody>
          <a:bodyPr>
            <a:normAutofit/>
          </a:bodyPr>
          <a:lstStyle/>
          <a:p>
            <a:r>
              <a:rPr lang="en-US" dirty="0"/>
              <a:t>Part III: Interpretation Using Graph Matrices</a:t>
            </a:r>
          </a:p>
        </p:txBody>
      </p:sp>
    </p:spTree>
    <p:extLst>
      <p:ext uri="{BB962C8B-B14F-4D97-AF65-F5344CB8AC3E}">
        <p14:creationId xmlns:p14="http://schemas.microsoft.com/office/powerpoint/2010/main" val="3319998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5D1F3-642C-F10D-FB5C-EB1A6C335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A340FF-66A9-10C6-5585-F96FE42938E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</p:spPr>
            <p:txBody>
              <a:bodyPr/>
              <a:lstStyle/>
              <a:p>
                <a:pPr algn="ctr"/>
                <a:r>
                  <a:rPr lang="en-US" dirty="0"/>
                  <a:t>Restriction on Graph Matrices: 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FA340FF-66A9-10C6-5585-F96FE42938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  <a:blipFill>
                <a:blip r:embed="rId2"/>
                <a:stretch>
                  <a:fillRect l="-3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580740-E259-B85D-4A12-BD1C9C7B82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218606" cy="350502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our problem, we only consider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matrices. This corresponds to shapes whose left and right sides have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 </a:t>
                </a:r>
              </a:p>
              <a:p>
                <a:r>
                  <a:rPr lang="en-US" dirty="0"/>
                  <a:t>Definition: We say that a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has </a:t>
                </a:r>
                <a:r>
                  <a:rPr lang="en-US" dirty="0">
                    <a:solidFill>
                      <a:srgbClr val="FF0000"/>
                    </a:solidFill>
                  </a:rPr>
                  <a:t>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 Given a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with </a:t>
                </a:r>
                <a:r>
                  <a:rPr lang="en-US" dirty="0">
                    <a:solidFill>
                      <a:srgbClr val="FF0000"/>
                    </a:solidFill>
                  </a:rPr>
                  <a:t>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, we 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to be the vertices on the left and right sides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(i.e.,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). Note that we may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580740-E259-B85D-4A12-BD1C9C7B82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218606" cy="3505026"/>
              </a:xfrm>
              <a:blipFill>
                <a:blip r:embed="rId3"/>
                <a:stretch>
                  <a:fillRect l="-978" t="-2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334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8815F-E3CB-D3C3-4378-28C85594B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6D0BF6A-09B7-8B70-8CF9-FC6D7DBA4532}"/>
              </a:ext>
            </a:extLst>
          </p:cNvPr>
          <p:cNvCxnSpPr>
            <a:cxnSpLocks/>
            <a:stCxn id="5" idx="6"/>
            <a:endCxn id="7" idx="2"/>
          </p:cNvCxnSpPr>
          <p:nvPr/>
        </p:nvCxnSpPr>
        <p:spPr>
          <a:xfrm>
            <a:off x="4652271" y="4065286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9D6C77F-5582-6636-CF40-71FE81031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Path Shapes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D980B-6466-ACFB-F64F-D8E520F7D13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98277" cy="3801143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define the </a:t>
                </a:r>
                <a:r>
                  <a:rPr lang="en-US" dirty="0">
                    <a:solidFill>
                      <a:srgbClr val="FF0000"/>
                    </a:solidFill>
                  </a:rPr>
                  <a:t>path shape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</m:oMath>
                </a14:m>
                <a:r>
                  <a:rPr lang="en-US" dirty="0"/>
                  <a:t> to be the shape with 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consisting of a path of length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 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For example,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/>
                  <a:t> is the following shape:</a:t>
                </a:r>
              </a:p>
              <a:p>
                <a:pPr marL="0" indent="0">
                  <a:buNone/>
                </a:pPr>
                <a:br>
                  <a:rPr lang="en-US" dirty="0"/>
                </a:br>
                <a:br>
                  <a:rPr lang="en-US" dirty="0"/>
                </a:br>
                <a:br>
                  <a:rPr lang="en-US" dirty="0"/>
                </a:br>
                <a:endParaRPr lang="en-US" dirty="0"/>
              </a:p>
              <a:p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≠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∖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.</a:t>
                </a:r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D980B-6466-ACFB-F64F-D8E520F7D13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98277" cy="3801143"/>
              </a:xfrm>
              <a:blipFill>
                <a:blip r:embed="rId2"/>
                <a:stretch>
                  <a:fillRect l="-959" t="-2244" b="-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4">
            <a:extLst>
              <a:ext uri="{FF2B5EF4-FFF2-40B4-BE49-F238E27FC236}">
                <a16:creationId xmlns:a16="http://schemas.microsoft.com/office/drawing/2014/main" id="{3D33BED9-39B4-D503-406F-43F03B8F5ABB}"/>
              </a:ext>
            </a:extLst>
          </p:cNvPr>
          <p:cNvSpPr/>
          <p:nvPr/>
        </p:nvSpPr>
        <p:spPr>
          <a:xfrm>
            <a:off x="4147171" y="3812736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3D826B-4479-B54B-DCC5-61E27F5FE241}"/>
                  </a:ext>
                </a:extLst>
              </p:cNvPr>
              <p:cNvSpPr txBox="1"/>
              <p:nvPr/>
            </p:nvSpPr>
            <p:spPr>
              <a:xfrm>
                <a:off x="4126893" y="3842402"/>
                <a:ext cx="576312" cy="394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US" sz="1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P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C3D826B-4479-B54B-DCC5-61E27F5FE2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6893" y="3842402"/>
                <a:ext cx="576312" cy="3944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>
            <a:extLst>
              <a:ext uri="{FF2B5EF4-FFF2-40B4-BE49-F238E27FC236}">
                <a16:creationId xmlns:a16="http://schemas.microsoft.com/office/drawing/2014/main" id="{1769282F-B64E-6071-F283-54FB853627B8}"/>
              </a:ext>
            </a:extLst>
          </p:cNvPr>
          <p:cNvSpPr/>
          <p:nvPr/>
        </p:nvSpPr>
        <p:spPr>
          <a:xfrm>
            <a:off x="5274931" y="3812736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6180404-6B57-FBB0-036C-E26D0CD2DDE2}"/>
              </a:ext>
            </a:extLst>
          </p:cNvPr>
          <p:cNvSpPr/>
          <p:nvPr/>
        </p:nvSpPr>
        <p:spPr>
          <a:xfrm>
            <a:off x="4060631" y="3726196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D63CB4-B409-D3B8-AF66-78C3B75FA2D5}"/>
                  </a:ext>
                </a:extLst>
              </p:cNvPr>
              <p:cNvSpPr txBox="1"/>
              <p:nvPr/>
            </p:nvSpPr>
            <p:spPr>
              <a:xfrm>
                <a:off x="5867373" y="4404376"/>
                <a:ext cx="4452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n-US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P</m:t>
                          </m:r>
                        </m:e>
                        <m:sub>
                          <m:r>
                            <a:rPr kumimoji="0" lang="en-US" sz="18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ED63CB4-B409-D3B8-AF66-78C3B75FA2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373" y="4404376"/>
                <a:ext cx="4452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>
            <a:extLst>
              <a:ext uri="{FF2B5EF4-FFF2-40B4-BE49-F238E27FC236}">
                <a16:creationId xmlns:a16="http://schemas.microsoft.com/office/drawing/2014/main" id="{66D728BF-3B72-857E-33A0-1971E699807D}"/>
              </a:ext>
            </a:extLst>
          </p:cNvPr>
          <p:cNvSpPr/>
          <p:nvPr/>
        </p:nvSpPr>
        <p:spPr>
          <a:xfrm>
            <a:off x="6399966" y="3812736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F558927-C950-C80D-CB7A-E4419CD425E6}"/>
              </a:ext>
            </a:extLst>
          </p:cNvPr>
          <p:cNvSpPr/>
          <p:nvPr/>
        </p:nvSpPr>
        <p:spPr>
          <a:xfrm>
            <a:off x="7525001" y="3812736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459EFCC-64A8-0255-041B-D34CAC73D6E3}"/>
              </a:ext>
            </a:extLst>
          </p:cNvPr>
          <p:cNvSpPr/>
          <p:nvPr/>
        </p:nvSpPr>
        <p:spPr>
          <a:xfrm>
            <a:off x="7435736" y="3726196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BB48843-1931-B8F2-E590-87BF502DDE28}"/>
                  </a:ext>
                </a:extLst>
              </p:cNvPr>
              <p:cNvSpPr txBox="1"/>
              <p:nvPr/>
            </p:nvSpPr>
            <p:spPr>
              <a:xfrm>
                <a:off x="7491800" y="3840427"/>
                <a:ext cx="566052" cy="3944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sSub>
                            <m:sSubPr>
                              <m:ctrlP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n-US" sz="18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P</m:t>
                              </m:r>
                            </m:e>
                            <m:sub>
                              <m:r>
                                <a:rPr kumimoji="0" lang="en-US" sz="1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BB48843-1931-B8F2-E590-87BF502DDE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1800" y="3840427"/>
                <a:ext cx="566052" cy="3944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578E65-48A8-ACBF-703B-CAA40E601691}"/>
              </a:ext>
            </a:extLst>
          </p:cNvPr>
          <p:cNvCxnSpPr>
            <a:cxnSpLocks/>
            <a:stCxn id="15" idx="2"/>
            <a:endCxn id="7" idx="6"/>
          </p:cNvCxnSpPr>
          <p:nvPr/>
        </p:nvCxnSpPr>
        <p:spPr>
          <a:xfrm flipH="1">
            <a:off x="5780031" y="4065286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0AB2C37-7DA4-437A-8063-4A673E58AA78}"/>
              </a:ext>
            </a:extLst>
          </p:cNvPr>
          <p:cNvCxnSpPr>
            <a:cxnSpLocks/>
            <a:stCxn id="35" idx="2"/>
            <a:endCxn id="15" idx="6"/>
          </p:cNvCxnSpPr>
          <p:nvPr/>
        </p:nvCxnSpPr>
        <p:spPr>
          <a:xfrm flipH="1">
            <a:off x="6905066" y="4065286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6018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4BE5A-8A92-4E79-AEF2-7548FDBF3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Normalized Graph Matrices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EE8F5C-6722-4FE8-8F16-86DE2064B5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54024" cy="466725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For our analysis, we focus on proper shapes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with 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which contain a path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. It is convenient to normalize these matrices so that they have constant norm.</a:t>
                </a:r>
              </a:p>
              <a:p>
                <a:r>
                  <a:rPr lang="en-US" dirty="0"/>
                  <a:t>By the rough graph matrix norm bounds,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</m:acc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so we want to divide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Definition: Given a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with 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, we define the normalized graph matrix with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begChr m:val="|"/>
                                <m:endChr m:val="|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  <m:d>
                                  <m:d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𝛼</m:t>
                                    </m:r>
                                  </m:e>
                                </m:d>
                              </m:e>
                            </m:d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Example: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num>
                          <m:den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EE8F5C-6722-4FE8-8F16-86DE2064B5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54024" cy="4667250"/>
              </a:xfrm>
              <a:blipFill>
                <a:blip r:embed="rId2"/>
                <a:stretch>
                  <a:fillRect l="-993" t="-2089" r="-17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1739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5794C-27AC-DD48-91C4-09CA4B1795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C5E349-AD80-4499-FAFE-9718857E42F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</p:spPr>
            <p:txBody>
              <a:bodyPr/>
              <a:lstStyle/>
              <a:p>
                <a:pPr algn="ctr"/>
                <a:r>
                  <a:rPr lang="en-US" dirty="0"/>
                  <a:t>Restrictions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CC5E349-AD80-4499-FAFE-9718857E42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53C217-964D-1D04-182E-6A1BE8C41F2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218606" cy="483643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Our goal: Find a witness matrix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the normalized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en-US" dirty="0"/>
                  <a:t> adjacency matrix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is as large as possible.</a:t>
                </a:r>
              </a:p>
              <a:p>
                <a:r>
                  <a:rPr lang="en-US" dirty="0"/>
                  <a:t>Idea: Write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h𝑎𝑝𝑒𝑠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𝑤𝑖𝑡h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𝑏𝑜𝑢𝑛𝑑𝑎𝑟𝑦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𝑠𝑖𝑧𝑒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and express the restrictions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in terms of conditions on the coefficients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Interpretation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753C217-964D-1D04-182E-6A1BE8C41F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218606" cy="4836432"/>
              </a:xfrm>
              <a:blipFill>
                <a:blip r:embed="rId3"/>
                <a:stretch>
                  <a:fillRect l="-978" t="-1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6682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D9CAF-22BC-D5FB-1D4E-3BAD5F3C2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0D0B8F0-A7CA-F660-DFD2-1FAE8E8EDB3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</p:spPr>
            <p:txBody>
              <a:bodyPr/>
              <a:lstStyle/>
              <a:p>
                <a:pPr algn="ctr"/>
                <a:r>
                  <a:rPr lang="en-US" dirty="0"/>
                  <a:t>Restrictions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0D0B8F0-A7CA-F660-DFD2-1FAE8E8EDB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7489" y="365125"/>
                <a:ext cx="11173767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9E3A0A-8A22-E996-28D3-E4027CC8CB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173767" cy="349352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Idea: Write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h𝑎𝑝𝑒𝑠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𝑤𝑖𝑡h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𝑏𝑜𝑢𝑛𝑑𝑎𝑟𝑦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𝑠𝑖𝑧𝑒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1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and express the restrictions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dirty="0"/>
                  <a:t> in terms of conditions on the coefficients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How can we interpret the condition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?</a:t>
                </a:r>
              </a:p>
              <a:p>
                <a:r>
                  <a:rPr lang="en-US" dirty="0"/>
                  <a:t>Definition: Given a shape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with boundary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define the correction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to be the shape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</m:oMath>
                </a14:m>
                <a:r>
                  <a:rPr lang="en-US" dirty="0"/>
                  <a:t> obtained by adding the edge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. For example,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are shown below.</a:t>
                </a:r>
              </a:p>
              <a:p>
                <a:r>
                  <a:rPr lang="en-US" dirty="0"/>
                  <a:t>Proposition: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for all such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19E3A0A-8A22-E996-28D3-E4027CC8CB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173767" cy="3493521"/>
              </a:xfrm>
              <a:blipFill>
                <a:blip r:embed="rId3"/>
                <a:stretch>
                  <a:fillRect l="-983" t="-2962" r="-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D15F56C6-2C23-E630-A84F-19F753EFC33F}"/>
              </a:ext>
            </a:extLst>
          </p:cNvPr>
          <p:cNvSpPr/>
          <p:nvPr/>
        </p:nvSpPr>
        <p:spPr>
          <a:xfrm>
            <a:off x="7399729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0C0FF5C-0336-E52D-0427-A60D2D7F6AA3}"/>
              </a:ext>
            </a:extLst>
          </p:cNvPr>
          <p:cNvSpPr/>
          <p:nvPr/>
        </p:nvSpPr>
        <p:spPr>
          <a:xfrm>
            <a:off x="8524764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5AB4506-901E-9172-3A49-B3A2C855C087}"/>
              </a:ext>
            </a:extLst>
          </p:cNvPr>
          <p:cNvSpPr/>
          <p:nvPr/>
        </p:nvSpPr>
        <p:spPr>
          <a:xfrm>
            <a:off x="9649799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A031DD-E1F6-6E6D-A61A-E600033F301C}"/>
              </a:ext>
            </a:extLst>
          </p:cNvPr>
          <p:cNvSpPr/>
          <p:nvPr/>
        </p:nvSpPr>
        <p:spPr>
          <a:xfrm>
            <a:off x="7313189" y="55370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528DB13-3608-FCFC-FD6C-A3154B1E81FA}"/>
              </a:ext>
            </a:extLst>
          </p:cNvPr>
          <p:cNvCxnSpPr>
            <a:cxnSpLocks/>
            <a:stCxn id="5" idx="2"/>
            <a:endCxn id="4" idx="6"/>
          </p:cNvCxnSpPr>
          <p:nvPr/>
        </p:nvCxnSpPr>
        <p:spPr>
          <a:xfrm flipH="1">
            <a:off x="7904829" y="58761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6357B1-AAAA-B21D-FA80-199C9FB41475}"/>
              </a:ext>
            </a:extLst>
          </p:cNvPr>
          <p:cNvCxnSpPr>
            <a:cxnSpLocks/>
            <a:stCxn id="6" idx="2"/>
            <a:endCxn id="5" idx="6"/>
          </p:cNvCxnSpPr>
          <p:nvPr/>
        </p:nvCxnSpPr>
        <p:spPr>
          <a:xfrm flipH="1">
            <a:off x="9029864" y="58761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11F68F7-5FB3-B5CF-81D9-92F1FBFBD368}"/>
              </a:ext>
            </a:extLst>
          </p:cNvPr>
          <p:cNvSpPr/>
          <p:nvPr/>
        </p:nvSpPr>
        <p:spPr>
          <a:xfrm>
            <a:off x="7848889" y="5454083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D23DC32-2C6B-2812-C86B-8793DECDBF19}"/>
              </a:ext>
            </a:extLst>
          </p:cNvPr>
          <p:cNvSpPr/>
          <p:nvPr/>
        </p:nvSpPr>
        <p:spPr>
          <a:xfrm>
            <a:off x="9561950" y="55370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D28901-9838-B444-B61A-45FDCEF3ACB4}"/>
                  </a:ext>
                </a:extLst>
              </p:cNvPr>
              <p:cNvSpPr txBox="1"/>
              <p:nvPr/>
            </p:nvSpPr>
            <p:spPr>
              <a:xfrm>
                <a:off x="7387440" y="5657995"/>
                <a:ext cx="576312" cy="399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D28901-9838-B444-B61A-45FDCEF3A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440" y="5657995"/>
                <a:ext cx="576312" cy="399789"/>
              </a:xfrm>
              <a:prstGeom prst="rect">
                <a:avLst/>
              </a:prstGeom>
              <a:blipFill>
                <a:blip r:embed="rId4"/>
                <a:stretch>
                  <a:fillRect r="-159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1F0628-FBE4-977C-FBC2-BB0AA6A078ED}"/>
                  </a:ext>
                </a:extLst>
              </p:cNvPr>
              <p:cNvSpPr txBox="1"/>
              <p:nvPr/>
            </p:nvSpPr>
            <p:spPr>
              <a:xfrm>
                <a:off x="8551693" y="6206291"/>
                <a:ext cx="52944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US" sz="2400" dirty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</m:acc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1F0628-FBE4-977C-FBC2-BB0AA6A07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1693" y="6206291"/>
                <a:ext cx="529440" cy="461665"/>
              </a:xfrm>
              <a:prstGeom prst="rect">
                <a:avLst/>
              </a:prstGeom>
              <a:blipFill>
                <a:blip r:embed="rId5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>
            <a:extLst>
              <a:ext uri="{FF2B5EF4-FFF2-40B4-BE49-F238E27FC236}">
                <a16:creationId xmlns:a16="http://schemas.microsoft.com/office/drawing/2014/main" id="{7596FA8C-759C-475E-19D8-AE10367B2ACB}"/>
              </a:ext>
            </a:extLst>
          </p:cNvPr>
          <p:cNvSpPr/>
          <p:nvPr/>
        </p:nvSpPr>
        <p:spPr>
          <a:xfrm>
            <a:off x="2153611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45F77BF-43A8-98F9-013E-63E652E896DA}"/>
              </a:ext>
            </a:extLst>
          </p:cNvPr>
          <p:cNvSpPr/>
          <p:nvPr/>
        </p:nvSpPr>
        <p:spPr>
          <a:xfrm>
            <a:off x="3278646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274E2A1-4252-CE56-5F57-D543F000D57C}"/>
              </a:ext>
            </a:extLst>
          </p:cNvPr>
          <p:cNvSpPr/>
          <p:nvPr/>
        </p:nvSpPr>
        <p:spPr>
          <a:xfrm>
            <a:off x="4403681" y="56235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28036-3FEC-3697-3082-98F5153EBF06}"/>
              </a:ext>
            </a:extLst>
          </p:cNvPr>
          <p:cNvSpPr/>
          <p:nvPr/>
        </p:nvSpPr>
        <p:spPr>
          <a:xfrm>
            <a:off x="2067071" y="55370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B7E3635-B3FE-EA24-B8E7-75583BB6C9B9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>
            <a:off x="2658711" y="58761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42AF192-A9DE-E042-5921-3C7B25554B21}"/>
              </a:ext>
            </a:extLst>
          </p:cNvPr>
          <p:cNvCxnSpPr>
            <a:cxnSpLocks/>
            <a:stCxn id="20" idx="2"/>
            <a:endCxn id="19" idx="6"/>
          </p:cNvCxnSpPr>
          <p:nvPr/>
        </p:nvCxnSpPr>
        <p:spPr>
          <a:xfrm flipH="1">
            <a:off x="3783746" y="58761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8A8CE00A-C53E-EE96-56AF-A6092281F576}"/>
              </a:ext>
            </a:extLst>
          </p:cNvPr>
          <p:cNvSpPr/>
          <p:nvPr/>
        </p:nvSpPr>
        <p:spPr>
          <a:xfrm>
            <a:off x="4315832" y="55370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9B5B8F-91FF-8C04-35A7-0CDD8BD25A55}"/>
                  </a:ext>
                </a:extLst>
              </p:cNvPr>
              <p:cNvSpPr txBox="1"/>
              <p:nvPr/>
            </p:nvSpPr>
            <p:spPr>
              <a:xfrm>
                <a:off x="2092357" y="5667687"/>
                <a:ext cx="627608" cy="3931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dirty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49B5B8F-91FF-8C04-35A7-0CDD8BD25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2357" y="5667687"/>
                <a:ext cx="627608" cy="3931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0C8F26-3753-8AFA-46C0-49F8D43FCB46}"/>
                  </a:ext>
                </a:extLst>
              </p:cNvPr>
              <p:cNvSpPr txBox="1"/>
              <p:nvPr/>
            </p:nvSpPr>
            <p:spPr>
              <a:xfrm>
                <a:off x="3305575" y="6206291"/>
                <a:ext cx="52943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P</m:t>
                          </m:r>
                        </m:e>
                        <m:sub>
                          <m:r>
                            <a:rPr lang="en-US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30C8F26-3753-8AFA-46C0-49F8D43FC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5575" y="6206291"/>
                <a:ext cx="529439" cy="461665"/>
              </a:xfrm>
              <a:prstGeom prst="rect">
                <a:avLst/>
              </a:prstGeom>
              <a:blipFill>
                <a:blip r:embed="rId7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F2B69A-CCE9-E407-6366-F759C6BF654D}"/>
                  </a:ext>
                </a:extLst>
              </p:cNvPr>
              <p:cNvSpPr txBox="1"/>
              <p:nvPr/>
            </p:nvSpPr>
            <p:spPr>
              <a:xfrm>
                <a:off x="4341118" y="5670552"/>
                <a:ext cx="627608" cy="3931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dirty="0">
                                  <a:latin typeface="Cambria Math" panose="02040503050406030204" pitchFamily="18" charset="0"/>
                                </a:rPr>
                                <m:t>P</m:t>
                              </m:r>
                            </m:e>
                            <m:sub>
                              <m:r>
                                <a:rPr lang="en-US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8F2B69A-CCE9-E407-6366-F759C6BF65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1118" y="5670552"/>
                <a:ext cx="627608" cy="3931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79008A-4AC9-6A90-011A-6687C2BB262A}"/>
                  </a:ext>
                </a:extLst>
              </p:cNvPr>
              <p:cNvSpPr txBox="1"/>
              <p:nvPr/>
            </p:nvSpPr>
            <p:spPr>
              <a:xfrm>
                <a:off x="9654250" y="5664352"/>
                <a:ext cx="568296" cy="3997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𝑣</m:t>
                          </m:r>
                        </m:e>
                        <m:sub>
                          <m:sSub>
                            <m:sSubPr>
                              <m:ctrlPr>
                                <a:rPr lang="en-US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i="1" dirty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dirty="0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479008A-4AC9-6A90-011A-6687C2BB26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4250" y="5664352"/>
                <a:ext cx="568296" cy="399789"/>
              </a:xfrm>
              <a:prstGeom prst="rect">
                <a:avLst/>
              </a:prstGeom>
              <a:blipFill>
                <a:blip r:embed="rId9"/>
                <a:stretch>
                  <a:fillRect r="-150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0183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FDD0A-12BB-B1C1-605A-C3D668C9D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EC1BB-D32B-09B3-6C94-FE9DAC85E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Problem Reformulation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032D65-CED8-6F24-087E-35209924C0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873154" cy="3505026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Our goal: Find a witness matrix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 where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is the normalized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±1</m:t>
                    </m:r>
                  </m:oMath>
                </a14:m>
                <a:r>
                  <a:rPr lang="en-US" dirty="0"/>
                  <a:t> adjacency matrix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dirty="0"/>
                  <a:t>riting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h𝑎𝑝𝑒𝑠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𝑤𝑖𝑡h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𝑏𝑜𝑢𝑛𝑑𝑎𝑟𝑦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𝑠𝑖𝑧𝑒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1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𝛼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is as large as possible.</a:t>
                </a:r>
              </a:p>
              <a:p>
                <a:r>
                  <a:rPr lang="en-US" dirty="0"/>
                  <a:t>Finding such a witness matrix gives an upper bound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4032D65-CED8-6F24-087E-35209924C0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873154" cy="3505026"/>
              </a:xfrm>
              <a:blipFill>
                <a:blip r:embed="rId2"/>
                <a:stretch>
                  <a:fillRect l="-1010" t="-1913" r="-673" b="-3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963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D9C4BA-E31A-B0EB-4BA9-90E66FDD0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45D00-FFC7-031E-168E-281F097B61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567" y="2286001"/>
            <a:ext cx="11210795" cy="1755775"/>
          </a:xfrm>
        </p:spPr>
        <p:txBody>
          <a:bodyPr>
            <a:normAutofit/>
          </a:bodyPr>
          <a:lstStyle/>
          <a:p>
            <a:r>
              <a:rPr lang="en-US" dirty="0"/>
              <a:t>Part IV: Behavior of Path Shapes</a:t>
            </a:r>
          </a:p>
        </p:txBody>
      </p:sp>
    </p:spTree>
    <p:extLst>
      <p:ext uri="{BB962C8B-B14F-4D97-AF65-F5344CB8AC3E}">
        <p14:creationId xmlns:p14="http://schemas.microsoft.com/office/powerpoint/2010/main" val="1330225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EC74F-D8B6-4A0B-ABF4-8CF4EA467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EF1DF-602B-7D13-3CEB-760255B9C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Products of Path Shapes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FE88F4-B206-C6B3-75AB-CE2624F1ED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6"/>
                <a:ext cx="11133842" cy="1530906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It is illuminating to consider products of path shapes.</a:t>
                </a:r>
              </a:p>
              <a:p>
                <a:r>
                  <a:rPr lang="en-US" dirty="0"/>
                  <a:t>Key claim: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dirty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Justification via diagrams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=3:</m:t>
                    </m:r>
                  </m:oMath>
                </a14:m>
                <a:r>
                  <a:rPr lang="en-US" dirty="0"/>
                  <a:t> We can represent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as follows: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CFE88F4-B206-C6B3-75AB-CE2624F1ED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6"/>
                <a:ext cx="11133842" cy="1530906"/>
              </a:xfrm>
              <a:blipFill>
                <a:blip r:embed="rId2"/>
                <a:stretch>
                  <a:fillRect l="-930" t="-8730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98A296-666E-6C0B-89E5-4EC256747643}"/>
                  </a:ext>
                </a:extLst>
              </p:cNvPr>
              <p:cNvSpPr txBox="1"/>
              <p:nvPr/>
            </p:nvSpPr>
            <p:spPr>
              <a:xfrm>
                <a:off x="6512518" y="3582778"/>
                <a:ext cx="41068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898A296-666E-6C0B-89E5-4EC2567476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18" y="3582778"/>
                <a:ext cx="41068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1F26A3A-CA32-2766-A0E3-B98E2895A340}"/>
              </a:ext>
            </a:extLst>
          </p:cNvPr>
          <p:cNvCxnSpPr>
            <a:cxnSpLocks/>
            <a:stCxn id="21" idx="6"/>
            <a:endCxn id="22" idx="2"/>
          </p:cNvCxnSpPr>
          <p:nvPr/>
        </p:nvCxnSpPr>
        <p:spPr>
          <a:xfrm>
            <a:off x="7526198" y="3768090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5DFBB9D3-C614-4892-37BB-D77121300262}"/>
              </a:ext>
            </a:extLst>
          </p:cNvPr>
          <p:cNvSpPr/>
          <p:nvPr/>
        </p:nvSpPr>
        <p:spPr>
          <a:xfrm>
            <a:off x="7021098" y="351554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BFAC0AD-058D-32BC-110B-AE6F2D13D793}"/>
              </a:ext>
            </a:extLst>
          </p:cNvPr>
          <p:cNvSpPr/>
          <p:nvPr/>
        </p:nvSpPr>
        <p:spPr>
          <a:xfrm>
            <a:off x="8148858" y="351554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F72C976-9A1C-18A6-A694-CB125B2C1E56}"/>
              </a:ext>
            </a:extLst>
          </p:cNvPr>
          <p:cNvSpPr/>
          <p:nvPr/>
        </p:nvSpPr>
        <p:spPr>
          <a:xfrm>
            <a:off x="6934558" y="3429000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FE82B0E-862E-9769-FBA6-D28DA9288CFA}"/>
              </a:ext>
            </a:extLst>
          </p:cNvPr>
          <p:cNvSpPr/>
          <p:nvPr/>
        </p:nvSpPr>
        <p:spPr>
          <a:xfrm>
            <a:off x="9273893" y="351554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DD0427B-A6A8-C56B-904B-01E0DAE48F95}"/>
              </a:ext>
            </a:extLst>
          </p:cNvPr>
          <p:cNvSpPr/>
          <p:nvPr/>
        </p:nvSpPr>
        <p:spPr>
          <a:xfrm>
            <a:off x="10398928" y="351554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BE970D2-36FA-833B-42CC-4569EF3F64A2}"/>
              </a:ext>
            </a:extLst>
          </p:cNvPr>
          <p:cNvCxnSpPr>
            <a:cxnSpLocks/>
            <a:stCxn id="24" idx="2"/>
            <a:endCxn id="22" idx="6"/>
          </p:cNvCxnSpPr>
          <p:nvPr/>
        </p:nvCxnSpPr>
        <p:spPr>
          <a:xfrm flipH="1">
            <a:off x="8653958" y="3768090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87BDADC-65C4-FF5B-901B-E615E4E4BD74}"/>
              </a:ext>
            </a:extLst>
          </p:cNvPr>
          <p:cNvCxnSpPr>
            <a:cxnSpLocks/>
            <a:stCxn id="25" idx="2"/>
            <a:endCxn id="24" idx="6"/>
          </p:cNvCxnSpPr>
          <p:nvPr/>
        </p:nvCxnSpPr>
        <p:spPr>
          <a:xfrm flipH="1">
            <a:off x="9778993" y="3768090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>
            <a:extLst>
              <a:ext uri="{FF2B5EF4-FFF2-40B4-BE49-F238E27FC236}">
                <a16:creationId xmlns:a16="http://schemas.microsoft.com/office/drawing/2014/main" id="{2A66EA92-E53E-26FA-9D87-436C257D5602}"/>
              </a:ext>
            </a:extLst>
          </p:cNvPr>
          <p:cNvSpPr/>
          <p:nvPr/>
        </p:nvSpPr>
        <p:spPr>
          <a:xfrm>
            <a:off x="11523962" y="3515540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B893357-4CBF-097B-AB60-87CD2B40207A}"/>
              </a:ext>
            </a:extLst>
          </p:cNvPr>
          <p:cNvSpPr/>
          <p:nvPr/>
        </p:nvSpPr>
        <p:spPr>
          <a:xfrm>
            <a:off x="11434697" y="3429000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EE0FA4F-638E-62A5-63C1-B81704B4D0B4}"/>
              </a:ext>
            </a:extLst>
          </p:cNvPr>
          <p:cNvCxnSpPr>
            <a:cxnSpLocks/>
            <a:stCxn id="28" idx="2"/>
            <a:endCxn id="25" idx="6"/>
          </p:cNvCxnSpPr>
          <p:nvPr/>
        </p:nvCxnSpPr>
        <p:spPr>
          <a:xfrm flipH="1">
            <a:off x="10904028" y="3768090"/>
            <a:ext cx="619934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CF69EF-519C-C36B-F9BB-1EB37588B485}"/>
                  </a:ext>
                </a:extLst>
              </p:cNvPr>
              <p:cNvSpPr txBox="1"/>
              <p:nvPr/>
            </p:nvSpPr>
            <p:spPr>
              <a:xfrm>
                <a:off x="6512518" y="4436797"/>
                <a:ext cx="445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BCF69EF-519C-C36B-F9BB-1EB37588B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18" y="4436797"/>
                <a:ext cx="4452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26856DB-D00D-9D99-9A5A-576B4DE99436}"/>
              </a:ext>
            </a:extLst>
          </p:cNvPr>
          <p:cNvCxnSpPr>
            <a:cxnSpLocks/>
            <a:stCxn id="33" idx="6"/>
            <a:endCxn id="34" idx="2"/>
          </p:cNvCxnSpPr>
          <p:nvPr/>
        </p:nvCxnSpPr>
        <p:spPr>
          <a:xfrm>
            <a:off x="8117838" y="4621463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9AA7B4BA-8465-108A-44EA-784223CFABFF}"/>
              </a:ext>
            </a:extLst>
          </p:cNvPr>
          <p:cNvSpPr/>
          <p:nvPr/>
        </p:nvSpPr>
        <p:spPr>
          <a:xfrm>
            <a:off x="7612738" y="436891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7FD9FD8-A6A0-D0FD-CF9C-780CD1A7CDBA}"/>
              </a:ext>
            </a:extLst>
          </p:cNvPr>
          <p:cNvSpPr/>
          <p:nvPr/>
        </p:nvSpPr>
        <p:spPr>
          <a:xfrm>
            <a:off x="8740498" y="436891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3F00245-1548-1EFA-503E-B099DDBA4363}"/>
              </a:ext>
            </a:extLst>
          </p:cNvPr>
          <p:cNvSpPr/>
          <p:nvPr/>
        </p:nvSpPr>
        <p:spPr>
          <a:xfrm>
            <a:off x="7526198" y="4282373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CE345E2-AB20-7CA2-9112-60F4DDCFAF6C}"/>
              </a:ext>
            </a:extLst>
          </p:cNvPr>
          <p:cNvSpPr/>
          <p:nvPr/>
        </p:nvSpPr>
        <p:spPr>
          <a:xfrm>
            <a:off x="9865533" y="436891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35A9F860-4C62-CE98-8B9C-5C098F6FEF4F}"/>
              </a:ext>
            </a:extLst>
          </p:cNvPr>
          <p:cNvSpPr/>
          <p:nvPr/>
        </p:nvSpPr>
        <p:spPr>
          <a:xfrm>
            <a:off x="10990568" y="436891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72ADBB9-DAE5-539A-194A-153E8F6408A2}"/>
              </a:ext>
            </a:extLst>
          </p:cNvPr>
          <p:cNvSpPr/>
          <p:nvPr/>
        </p:nvSpPr>
        <p:spPr>
          <a:xfrm>
            <a:off x="9778190" y="4282373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3FBE640-9425-846E-702C-285BA92CACE5}"/>
              </a:ext>
            </a:extLst>
          </p:cNvPr>
          <p:cNvCxnSpPr>
            <a:cxnSpLocks/>
            <a:stCxn id="36" idx="2"/>
            <a:endCxn id="34" idx="6"/>
          </p:cNvCxnSpPr>
          <p:nvPr/>
        </p:nvCxnSpPr>
        <p:spPr>
          <a:xfrm flipH="1">
            <a:off x="9245598" y="4621463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3839674-2A93-BFE6-7BB9-C02F73B4B0E8}"/>
              </a:ext>
            </a:extLst>
          </p:cNvPr>
          <p:cNvCxnSpPr>
            <a:cxnSpLocks/>
            <a:stCxn id="37" idx="1"/>
            <a:endCxn id="36" idx="7"/>
          </p:cNvCxnSpPr>
          <p:nvPr/>
        </p:nvCxnSpPr>
        <p:spPr>
          <a:xfrm flipH="1">
            <a:off x="10296663" y="4442883"/>
            <a:ext cx="7678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E091011-A8A1-40BB-D93E-E74DF26A7A2E}"/>
              </a:ext>
            </a:extLst>
          </p:cNvPr>
          <p:cNvCxnSpPr>
            <a:cxnSpLocks/>
            <a:stCxn id="37" idx="3"/>
            <a:endCxn id="36" idx="5"/>
          </p:cNvCxnSpPr>
          <p:nvPr/>
        </p:nvCxnSpPr>
        <p:spPr>
          <a:xfrm flipH="1">
            <a:off x="10296663" y="4800043"/>
            <a:ext cx="7678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FB74326-09DC-690E-C6E9-B0ED2111E5FB}"/>
                  </a:ext>
                </a:extLst>
              </p:cNvPr>
              <p:cNvSpPr txBox="1"/>
              <p:nvPr/>
            </p:nvSpPr>
            <p:spPr>
              <a:xfrm>
                <a:off x="6512518" y="5249915"/>
                <a:ext cx="445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FB74326-09DC-690E-C6E9-B0ED2111E5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18" y="5249915"/>
                <a:ext cx="4452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F721CDF-A44A-E8F2-F4F7-9924DF346EE9}"/>
              </a:ext>
            </a:extLst>
          </p:cNvPr>
          <p:cNvCxnSpPr>
            <a:cxnSpLocks/>
            <a:stCxn id="44" idx="6"/>
            <a:endCxn id="45" idx="2"/>
          </p:cNvCxnSpPr>
          <p:nvPr/>
        </p:nvCxnSpPr>
        <p:spPr>
          <a:xfrm>
            <a:off x="8117838" y="5434581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4FAFEBAD-6C4D-C5C3-9169-DE9F773CAA2A}"/>
              </a:ext>
            </a:extLst>
          </p:cNvPr>
          <p:cNvSpPr/>
          <p:nvPr/>
        </p:nvSpPr>
        <p:spPr>
          <a:xfrm>
            <a:off x="7612738" y="518203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07730A3-FAD6-4F98-5131-5F9DDC64B46B}"/>
              </a:ext>
            </a:extLst>
          </p:cNvPr>
          <p:cNvSpPr/>
          <p:nvPr/>
        </p:nvSpPr>
        <p:spPr>
          <a:xfrm>
            <a:off x="8740498" y="518203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4CE6ACF-F2A2-E4BC-AF1E-603FC1B689CF}"/>
              </a:ext>
            </a:extLst>
          </p:cNvPr>
          <p:cNvSpPr/>
          <p:nvPr/>
        </p:nvSpPr>
        <p:spPr>
          <a:xfrm>
            <a:off x="7526198" y="5095491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0D22FA4E-0323-5B79-ED46-C92D71639FA5}"/>
              </a:ext>
            </a:extLst>
          </p:cNvPr>
          <p:cNvSpPr/>
          <p:nvPr/>
        </p:nvSpPr>
        <p:spPr>
          <a:xfrm>
            <a:off x="9865533" y="518203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68B6FA6-B839-CE25-ABD2-007CC44ECA95}"/>
              </a:ext>
            </a:extLst>
          </p:cNvPr>
          <p:cNvSpPr/>
          <p:nvPr/>
        </p:nvSpPr>
        <p:spPr>
          <a:xfrm>
            <a:off x="10990568" y="518203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D210252-275D-7718-0C8E-16F9A03973A1}"/>
              </a:ext>
            </a:extLst>
          </p:cNvPr>
          <p:cNvSpPr/>
          <p:nvPr/>
        </p:nvSpPr>
        <p:spPr>
          <a:xfrm>
            <a:off x="8653958" y="5095491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E4DCD51-2C70-9349-605E-705F6C4FA444}"/>
              </a:ext>
            </a:extLst>
          </p:cNvPr>
          <p:cNvCxnSpPr>
            <a:cxnSpLocks/>
            <a:stCxn id="47" idx="2"/>
            <a:endCxn id="45" idx="6"/>
          </p:cNvCxnSpPr>
          <p:nvPr/>
        </p:nvCxnSpPr>
        <p:spPr>
          <a:xfrm flipH="1">
            <a:off x="9245598" y="543458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892E504-96DF-AD90-E028-6DBB4CE601AA}"/>
              </a:ext>
            </a:extLst>
          </p:cNvPr>
          <p:cNvCxnSpPr>
            <a:cxnSpLocks/>
            <a:stCxn id="48" idx="2"/>
            <a:endCxn id="47" idx="6"/>
          </p:cNvCxnSpPr>
          <p:nvPr/>
        </p:nvCxnSpPr>
        <p:spPr>
          <a:xfrm flipH="1">
            <a:off x="10370633" y="543458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B5259BCA-E713-FEF2-8E18-DE5B0325FF8B}"/>
              </a:ext>
            </a:extLst>
          </p:cNvPr>
          <p:cNvSpPr/>
          <p:nvPr/>
        </p:nvSpPr>
        <p:spPr>
          <a:xfrm>
            <a:off x="9189658" y="5012522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0D2EE6-516E-24A9-117F-1AA33E005B11}"/>
                  </a:ext>
                </a:extLst>
              </p:cNvPr>
              <p:cNvSpPr txBox="1"/>
              <p:nvPr/>
            </p:nvSpPr>
            <p:spPr>
              <a:xfrm>
                <a:off x="6512518" y="6103812"/>
                <a:ext cx="4452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60D2EE6-516E-24A9-117F-1AA33E005B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2518" y="6103812"/>
                <a:ext cx="4452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6DADF0A-058E-92A6-B477-C54AFB53DA78}"/>
              </a:ext>
            </a:extLst>
          </p:cNvPr>
          <p:cNvCxnSpPr>
            <a:cxnSpLocks/>
            <a:stCxn id="55" idx="6"/>
            <a:endCxn id="56" idx="2"/>
          </p:cNvCxnSpPr>
          <p:nvPr/>
        </p:nvCxnSpPr>
        <p:spPr>
          <a:xfrm>
            <a:off x="8113290" y="6288478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Oval 54">
            <a:extLst>
              <a:ext uri="{FF2B5EF4-FFF2-40B4-BE49-F238E27FC236}">
                <a16:creationId xmlns:a16="http://schemas.microsoft.com/office/drawing/2014/main" id="{55602076-3B40-1FA5-2BD3-F71140D2F3A8}"/>
              </a:ext>
            </a:extLst>
          </p:cNvPr>
          <p:cNvSpPr/>
          <p:nvPr/>
        </p:nvSpPr>
        <p:spPr>
          <a:xfrm>
            <a:off x="7608190" y="603592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1729A8D5-BFC2-3748-F688-A2CA2DD4E5AF}"/>
              </a:ext>
            </a:extLst>
          </p:cNvPr>
          <p:cNvSpPr/>
          <p:nvPr/>
        </p:nvSpPr>
        <p:spPr>
          <a:xfrm>
            <a:off x="8735950" y="603592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4A4A2741-2F9B-0D06-FFE4-A89DC5A39F79}"/>
              </a:ext>
            </a:extLst>
          </p:cNvPr>
          <p:cNvSpPr/>
          <p:nvPr/>
        </p:nvSpPr>
        <p:spPr>
          <a:xfrm>
            <a:off x="7521650" y="5949388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D2783E33-BB01-6503-AF78-177AD6493B1F}"/>
              </a:ext>
            </a:extLst>
          </p:cNvPr>
          <p:cNvSpPr/>
          <p:nvPr/>
        </p:nvSpPr>
        <p:spPr>
          <a:xfrm>
            <a:off x="9860985" y="603592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3C69C48-0715-A70C-4534-934D70F0A883}"/>
              </a:ext>
            </a:extLst>
          </p:cNvPr>
          <p:cNvSpPr/>
          <p:nvPr/>
        </p:nvSpPr>
        <p:spPr>
          <a:xfrm>
            <a:off x="10986020" y="603592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57ECDBB-489F-A4CE-97A2-E24B75467C8C}"/>
              </a:ext>
            </a:extLst>
          </p:cNvPr>
          <p:cNvSpPr/>
          <p:nvPr/>
        </p:nvSpPr>
        <p:spPr>
          <a:xfrm>
            <a:off x="7435109" y="5859163"/>
            <a:ext cx="863387" cy="86338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04806A2A-F592-30FA-80D6-73F99F76C17B}"/>
              </a:ext>
            </a:extLst>
          </p:cNvPr>
          <p:cNvCxnSpPr>
            <a:cxnSpLocks/>
            <a:stCxn id="58" idx="2"/>
            <a:endCxn id="56" idx="6"/>
          </p:cNvCxnSpPr>
          <p:nvPr/>
        </p:nvCxnSpPr>
        <p:spPr>
          <a:xfrm flipH="1">
            <a:off x="9241050" y="6288478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B7906AF-79B7-52F5-890F-B78237585C60}"/>
              </a:ext>
            </a:extLst>
          </p:cNvPr>
          <p:cNvCxnSpPr>
            <a:cxnSpLocks/>
            <a:stCxn id="59" idx="2"/>
            <a:endCxn id="58" idx="6"/>
          </p:cNvCxnSpPr>
          <p:nvPr/>
        </p:nvCxnSpPr>
        <p:spPr>
          <a:xfrm flipH="1">
            <a:off x="10366085" y="6288478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Freeform: Shape 62">
            <a:extLst>
              <a:ext uri="{FF2B5EF4-FFF2-40B4-BE49-F238E27FC236}">
                <a16:creationId xmlns:a16="http://schemas.microsoft.com/office/drawing/2014/main" id="{2D3BFC7E-1875-CD22-9319-6471E9208A2D}"/>
              </a:ext>
            </a:extLst>
          </p:cNvPr>
          <p:cNvSpPr/>
          <p:nvPr/>
        </p:nvSpPr>
        <p:spPr>
          <a:xfrm>
            <a:off x="8065692" y="5880176"/>
            <a:ext cx="3009487" cy="245294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DB5370F-EB7C-35DB-5410-6498C3447AD5}"/>
              </a:ext>
            </a:extLst>
          </p:cNvPr>
          <p:cNvCxnSpPr>
            <a:cxnSpLocks/>
            <a:stCxn id="65" idx="6"/>
            <a:endCxn id="66" idx="2"/>
          </p:cNvCxnSpPr>
          <p:nvPr/>
        </p:nvCxnSpPr>
        <p:spPr>
          <a:xfrm>
            <a:off x="872492" y="4972669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Oval 64">
            <a:extLst>
              <a:ext uri="{FF2B5EF4-FFF2-40B4-BE49-F238E27FC236}">
                <a16:creationId xmlns:a16="http://schemas.microsoft.com/office/drawing/2014/main" id="{1DA68B29-1B8D-21A4-E673-8B3EB12489E1}"/>
              </a:ext>
            </a:extLst>
          </p:cNvPr>
          <p:cNvSpPr/>
          <p:nvPr/>
        </p:nvSpPr>
        <p:spPr>
          <a:xfrm>
            <a:off x="367392" y="472011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299A884-A66E-A0FE-A879-732C56974ED2}"/>
              </a:ext>
            </a:extLst>
          </p:cNvPr>
          <p:cNvSpPr/>
          <p:nvPr/>
        </p:nvSpPr>
        <p:spPr>
          <a:xfrm>
            <a:off x="1495152" y="472011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7A4EED6A-DD44-8DAD-C9D1-B59FC8E1242E}"/>
              </a:ext>
            </a:extLst>
          </p:cNvPr>
          <p:cNvSpPr/>
          <p:nvPr/>
        </p:nvSpPr>
        <p:spPr>
          <a:xfrm>
            <a:off x="280852" y="463357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92600E65-0113-C6C6-A31D-E73549C2A877}"/>
              </a:ext>
            </a:extLst>
          </p:cNvPr>
          <p:cNvSpPr/>
          <p:nvPr/>
        </p:nvSpPr>
        <p:spPr>
          <a:xfrm>
            <a:off x="2620187" y="472011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671B5E5E-351D-23CF-0D1F-FC488AFE77FF}"/>
              </a:ext>
            </a:extLst>
          </p:cNvPr>
          <p:cNvSpPr/>
          <p:nvPr/>
        </p:nvSpPr>
        <p:spPr>
          <a:xfrm>
            <a:off x="3745222" y="472011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0BB54F50-812E-1A4D-510B-878685B6439B}"/>
              </a:ext>
            </a:extLst>
          </p:cNvPr>
          <p:cNvSpPr/>
          <p:nvPr/>
        </p:nvSpPr>
        <p:spPr>
          <a:xfrm>
            <a:off x="2532844" y="463357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8B1E1C9-0014-0FF7-FF04-A91DF1FE68DB}"/>
              </a:ext>
            </a:extLst>
          </p:cNvPr>
          <p:cNvCxnSpPr>
            <a:cxnSpLocks/>
            <a:stCxn id="68" idx="2"/>
            <a:endCxn id="66" idx="6"/>
          </p:cNvCxnSpPr>
          <p:nvPr/>
        </p:nvCxnSpPr>
        <p:spPr>
          <a:xfrm flipH="1">
            <a:off x="2000252" y="4972669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1720529-1CFF-E309-BC67-D7EB340FB4BD}"/>
              </a:ext>
            </a:extLst>
          </p:cNvPr>
          <p:cNvCxnSpPr>
            <a:cxnSpLocks/>
            <a:stCxn id="69" idx="1"/>
            <a:endCxn id="68" idx="7"/>
          </p:cNvCxnSpPr>
          <p:nvPr/>
        </p:nvCxnSpPr>
        <p:spPr>
          <a:xfrm flipH="1">
            <a:off x="3051317" y="4794089"/>
            <a:ext cx="7678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1D830DDE-2309-7AD5-4462-73EA47250BCB}"/>
              </a:ext>
            </a:extLst>
          </p:cNvPr>
          <p:cNvCxnSpPr>
            <a:cxnSpLocks/>
            <a:stCxn id="69" idx="3"/>
            <a:endCxn id="68" idx="5"/>
          </p:cNvCxnSpPr>
          <p:nvPr/>
        </p:nvCxnSpPr>
        <p:spPr>
          <a:xfrm flipH="1">
            <a:off x="3051317" y="5151249"/>
            <a:ext cx="7678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43B6D4F-D171-BDA0-62D4-D06B57365A14}"/>
                  </a:ext>
                </a:extLst>
              </p:cNvPr>
              <p:cNvSpPr txBox="1"/>
              <p:nvPr/>
            </p:nvSpPr>
            <p:spPr>
              <a:xfrm>
                <a:off x="157392" y="5538005"/>
                <a:ext cx="11440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</m:oMath>
                </a14:m>
                <a:r>
                  <a:rPr kumimoji="0" lang="en-US" sz="1800" b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𝑛</m:t>
                    </m:r>
                    <m:r>
                      <a:rPr kumimoji="0" lang="en-US" sz="18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−3)</m:t>
                    </m:r>
                  </m:oMath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C43B6D4F-D171-BDA0-62D4-D06B57365A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392" y="5538005"/>
                <a:ext cx="1144031" cy="369332"/>
              </a:xfrm>
              <a:prstGeom prst="rect">
                <a:avLst/>
              </a:prstGeom>
              <a:blipFill>
                <a:blip r:embed="rId6"/>
                <a:stretch>
                  <a:fillRect r="-1070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52346977-8CDF-4C21-7885-7713880A73C3}"/>
              </a:ext>
            </a:extLst>
          </p:cNvPr>
          <p:cNvCxnSpPr>
            <a:cxnSpLocks/>
            <a:stCxn id="77" idx="6"/>
            <a:endCxn id="78" idx="2"/>
          </p:cNvCxnSpPr>
          <p:nvPr/>
        </p:nvCxnSpPr>
        <p:spPr>
          <a:xfrm>
            <a:off x="1860657" y="5733727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88EAD54E-A39C-F092-C8E4-118917739FC2}"/>
              </a:ext>
            </a:extLst>
          </p:cNvPr>
          <p:cNvSpPr/>
          <p:nvPr/>
        </p:nvSpPr>
        <p:spPr>
          <a:xfrm>
            <a:off x="1355557" y="548117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AE2B48B6-67D9-6B5F-D017-52AE05CE7759}"/>
              </a:ext>
            </a:extLst>
          </p:cNvPr>
          <p:cNvSpPr/>
          <p:nvPr/>
        </p:nvSpPr>
        <p:spPr>
          <a:xfrm>
            <a:off x="2483317" y="548117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27558DF-6B76-ECC4-2389-3283ED97B141}"/>
              </a:ext>
            </a:extLst>
          </p:cNvPr>
          <p:cNvSpPr/>
          <p:nvPr/>
        </p:nvSpPr>
        <p:spPr>
          <a:xfrm>
            <a:off x="1269017" y="5394637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652F1CD-AE35-A543-CF8C-6B4F60AB8666}"/>
              </a:ext>
            </a:extLst>
          </p:cNvPr>
          <p:cNvSpPr/>
          <p:nvPr/>
        </p:nvSpPr>
        <p:spPr>
          <a:xfrm>
            <a:off x="3608352" y="5481177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4075EDB-157A-D3A6-F580-A036D881A61C}"/>
              </a:ext>
            </a:extLst>
          </p:cNvPr>
          <p:cNvSpPr/>
          <p:nvPr/>
        </p:nvSpPr>
        <p:spPr>
          <a:xfrm>
            <a:off x="3521009" y="5394637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EA3CCB0-B48C-2153-1EDC-8E78C0662944}"/>
              </a:ext>
            </a:extLst>
          </p:cNvPr>
          <p:cNvCxnSpPr>
            <a:cxnSpLocks/>
            <a:stCxn id="80" idx="2"/>
            <a:endCxn id="78" idx="6"/>
          </p:cNvCxnSpPr>
          <p:nvPr/>
        </p:nvCxnSpPr>
        <p:spPr>
          <a:xfrm flipH="1">
            <a:off x="2988417" y="5733727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49F8B859-2118-24C3-0E99-8C1D64C94156}"/>
              </a:ext>
            </a:extLst>
          </p:cNvPr>
          <p:cNvSpPr txBox="1"/>
          <p:nvPr/>
        </p:nvSpPr>
        <p:spPr>
          <a:xfrm>
            <a:off x="191404" y="4190996"/>
            <a:ext cx="108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that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EA299E9-7D3B-6086-7F65-DBCDA0D0FF91}"/>
                  </a:ext>
                </a:extLst>
              </p:cNvPr>
              <p:cNvSpPr txBox="1"/>
              <p:nvPr/>
            </p:nvSpPr>
            <p:spPr>
              <a:xfrm>
                <a:off x="191404" y="6009449"/>
                <a:ext cx="6286240" cy="797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When we divide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this term is approximately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and the remaining terms have norm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−1/2</m:t>
                            </m:r>
                          </m:sup>
                        </m:sSup>
                      </m:e>
                    </m:d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DEA299E9-7D3B-6086-7F65-DBCDA0D0F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04" y="6009449"/>
                <a:ext cx="6286240" cy="797591"/>
              </a:xfrm>
              <a:prstGeom prst="rect">
                <a:avLst/>
              </a:prstGeom>
              <a:blipFill>
                <a:blip r:embed="rId7"/>
                <a:stretch>
                  <a:fillRect l="-775" b="-99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BA2B87E-4F75-CB96-C87A-169FF36E9A04}"/>
              </a:ext>
            </a:extLst>
          </p:cNvPr>
          <p:cNvCxnSpPr>
            <a:cxnSpLocks/>
            <a:stCxn id="87" idx="6"/>
            <a:endCxn id="88" idx="2"/>
          </p:cNvCxnSpPr>
          <p:nvPr/>
        </p:nvCxnSpPr>
        <p:spPr>
          <a:xfrm>
            <a:off x="765929" y="3778499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val 86">
            <a:extLst>
              <a:ext uri="{FF2B5EF4-FFF2-40B4-BE49-F238E27FC236}">
                <a16:creationId xmlns:a16="http://schemas.microsoft.com/office/drawing/2014/main" id="{3416F7AA-695F-D1FE-733E-13ACCD3448B1}"/>
              </a:ext>
            </a:extLst>
          </p:cNvPr>
          <p:cNvSpPr/>
          <p:nvPr/>
        </p:nvSpPr>
        <p:spPr>
          <a:xfrm>
            <a:off x="260829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CD27176F-1285-14CA-D628-97E5AB15F104}"/>
              </a:ext>
            </a:extLst>
          </p:cNvPr>
          <p:cNvSpPr/>
          <p:nvPr/>
        </p:nvSpPr>
        <p:spPr>
          <a:xfrm>
            <a:off x="1388589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A92B84A-35A7-78BA-3D64-5B7039EAF141}"/>
              </a:ext>
            </a:extLst>
          </p:cNvPr>
          <p:cNvSpPr/>
          <p:nvPr/>
        </p:nvSpPr>
        <p:spPr>
          <a:xfrm>
            <a:off x="174289" y="343940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94AD6D8-4921-7CCD-5D09-C3C60D5F2280}"/>
              </a:ext>
            </a:extLst>
          </p:cNvPr>
          <p:cNvSpPr/>
          <p:nvPr/>
        </p:nvSpPr>
        <p:spPr>
          <a:xfrm>
            <a:off x="2513624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4B9441E7-4906-B04C-0311-4F87B843F658}"/>
              </a:ext>
            </a:extLst>
          </p:cNvPr>
          <p:cNvSpPr/>
          <p:nvPr/>
        </p:nvSpPr>
        <p:spPr>
          <a:xfrm>
            <a:off x="3638659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998286C-753C-07BE-84F1-B2B00DF139D4}"/>
              </a:ext>
            </a:extLst>
          </p:cNvPr>
          <p:cNvSpPr/>
          <p:nvPr/>
        </p:nvSpPr>
        <p:spPr>
          <a:xfrm>
            <a:off x="3549394" y="343940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D24C8550-25A2-CD44-1973-637BB92BBAA3}"/>
              </a:ext>
            </a:extLst>
          </p:cNvPr>
          <p:cNvCxnSpPr>
            <a:cxnSpLocks/>
            <a:stCxn id="90" idx="2"/>
            <a:endCxn id="88" idx="6"/>
          </p:cNvCxnSpPr>
          <p:nvPr/>
        </p:nvCxnSpPr>
        <p:spPr>
          <a:xfrm flipH="1">
            <a:off x="1893689" y="3778499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4815EAFE-71CC-4EBF-3F82-AD94EB136FBC}"/>
              </a:ext>
            </a:extLst>
          </p:cNvPr>
          <p:cNvCxnSpPr>
            <a:cxnSpLocks/>
            <a:stCxn id="91" idx="2"/>
            <a:endCxn id="90" idx="6"/>
          </p:cNvCxnSpPr>
          <p:nvPr/>
        </p:nvCxnSpPr>
        <p:spPr>
          <a:xfrm flipH="1">
            <a:off x="3018724" y="3778499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20A9E77-CD70-29C5-0F3C-F3250B15E183}"/>
                  </a:ext>
                </a:extLst>
              </p:cNvPr>
              <p:cNvSpPr txBox="1"/>
              <p:nvPr/>
            </p:nvSpPr>
            <p:spPr>
              <a:xfrm>
                <a:off x="4238624" y="3593833"/>
                <a:ext cx="4026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120A9E77-CD70-29C5-0F3C-F3250B15E1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8624" y="3593833"/>
                <a:ext cx="40267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A2FD27BF-0A80-42F7-2233-65584886790D}"/>
              </a:ext>
            </a:extLst>
          </p:cNvPr>
          <p:cNvCxnSpPr>
            <a:cxnSpLocks/>
            <a:stCxn id="97" idx="6"/>
            <a:endCxn id="99" idx="2"/>
          </p:cNvCxnSpPr>
          <p:nvPr/>
        </p:nvCxnSpPr>
        <p:spPr>
          <a:xfrm>
            <a:off x="5266069" y="3778499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Oval 96">
            <a:extLst>
              <a:ext uri="{FF2B5EF4-FFF2-40B4-BE49-F238E27FC236}">
                <a16:creationId xmlns:a16="http://schemas.microsoft.com/office/drawing/2014/main" id="{160A9A7A-13DF-52E7-EACA-09D54C13BCC5}"/>
              </a:ext>
            </a:extLst>
          </p:cNvPr>
          <p:cNvSpPr/>
          <p:nvPr/>
        </p:nvSpPr>
        <p:spPr>
          <a:xfrm>
            <a:off x="4760969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5C5992CC-72BD-1833-28C0-A0C79056ED68}"/>
              </a:ext>
            </a:extLst>
          </p:cNvPr>
          <p:cNvSpPr/>
          <p:nvPr/>
        </p:nvSpPr>
        <p:spPr>
          <a:xfrm>
            <a:off x="4674429" y="343940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9DBF4C0D-B48A-03D3-5B1A-9011690FE9A5}"/>
              </a:ext>
            </a:extLst>
          </p:cNvPr>
          <p:cNvSpPr/>
          <p:nvPr/>
        </p:nvSpPr>
        <p:spPr>
          <a:xfrm>
            <a:off x="5888729" y="3525949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A4623286-41AE-0955-42CD-00917262BD63}"/>
              </a:ext>
            </a:extLst>
          </p:cNvPr>
          <p:cNvSpPr/>
          <p:nvPr/>
        </p:nvSpPr>
        <p:spPr>
          <a:xfrm>
            <a:off x="5799464" y="3439409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25727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8BC37-A6C8-503B-8CB6-5CA1B753C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15A45BE-530F-6CEB-15E9-9AFC9AF81A5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Approximating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as a Polynomial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515A45BE-530F-6CEB-15E9-9AFC9AF81A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6065FA-11CE-825A-5CFA-8DED861C3A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and note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Consider the first few powers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: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sub>
                            </m:sSub>
                          </m:sub>
                        </m:s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3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≈</m:t>
                    </m:r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b>
                            </m:sSub>
                          </m:sub>
                        </m:s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+3</m:t>
                    </m:r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b>
                            </m:sSub>
                          </m:sub>
                        </m:s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4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+5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r>
                  <a:rPr lang="en-US" dirty="0"/>
                  <a:t>Inverting this, we have that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3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4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5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4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3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F6065FA-11CE-825A-5CFA-8DED861C3A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  <a:blipFill>
                <a:blip r:embed="rId3"/>
                <a:stretch>
                  <a:fillRect l="-959" t="-22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1244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2286001"/>
            <a:ext cx="11901054" cy="1755775"/>
          </a:xfrm>
        </p:spPr>
        <p:txBody>
          <a:bodyPr>
            <a:normAutofit/>
          </a:bodyPr>
          <a:lstStyle/>
          <a:p>
            <a:r>
              <a:rPr lang="en-US" dirty="0"/>
              <a:t>Part I: The Lovász-Theta Function</a:t>
            </a:r>
          </a:p>
        </p:txBody>
      </p:sp>
    </p:spTree>
    <p:extLst>
      <p:ext uri="{BB962C8B-B14F-4D97-AF65-F5344CB8AC3E}">
        <p14:creationId xmlns:p14="http://schemas.microsoft.com/office/powerpoint/2010/main" val="15711217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6D5768-F69A-3FCF-1F25-79A5DD6A4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7F519EA-E4B7-D3E4-BC68-BCDFC055DEE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Approximating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as a Polynomial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17F519EA-E4B7-D3E4-BC68-BCDFC055D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D91F57-2CCC-230D-4AA1-9272A84F252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have that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−3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−3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5</m:t>
                            </m:r>
                          </m:sub>
                        </m:sSub>
                      </m:sub>
                    </m:sSub>
                    <m:r>
                      <a:rPr lang="en-US" sz="1800" i="1" dirty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−4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̃"/>
                                        <m:ctrlP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sz="1800" i="1">
                                            <a:latin typeface="Cambria Math" panose="02040503050406030204" pitchFamily="18" charset="0"/>
                                          </a:rPr>
                                          <m:t>𝑀</m:t>
                                        </m:r>
                                      </m:e>
                                    </m:acc>
                                  </m:e>
                                  <m:sub>
                                    <m:sSub>
                                      <m:sSubPr>
                                        <m:ctrlP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800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  <m:sub>
                                        <m:r>
                                          <a:rPr lang="en-US" sz="1800" i="1" dirty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−5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−4</m:t>
                    </m:r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>
                        <a:latin typeface="Cambria Math" panose="02040503050406030204" pitchFamily="18" charset="0"/>
                      </a:rPr>
                      <m:t>+3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r>
                  <a:rPr lang="en-US" dirty="0"/>
                  <a:t>Chebyshev polynomials of the second kind: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800" i="1" dirty="0">
                  <a:latin typeface="Cambria Math" panose="02040503050406030204" pitchFamily="18" charset="0"/>
                </a:endParaRP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=4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=8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sz="18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=16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−12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sz="3200" dirty="0"/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d>
                      <m:d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800" i="1" dirty="0">
                        <a:latin typeface="Cambria Math" panose="02040503050406030204" pitchFamily="18" charset="0"/>
                      </a:rPr>
                      <m:t>=32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−32</m:t>
                    </m:r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1800" i="1" dirty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US" dirty="0"/>
              </a:p>
              <a:p>
                <a:r>
                  <a:rPr lang="en-US" dirty="0"/>
                  <a:t>General pattern: Letting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pPr lvl="1"/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AD91F57-2CCC-230D-4AA1-9272A84F25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  <a:blipFill>
                <a:blip r:embed="rId3"/>
                <a:stretch>
                  <a:fillRect l="-959" t="-1956" b="-14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7360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46EEC7-B559-F360-95CD-B4CAB2496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83714-6FB2-DA3C-B32A-D837E50AE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Pattern Justification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9B6A8D-26B6-1649-2C6D-5CF12E652B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General pattern: Letting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/2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 err="1"/>
                  <a:t>Justifcation</a:t>
                </a:r>
                <a:r>
                  <a:rPr lang="en-US" dirty="0"/>
                  <a:t>: The Chebyshev polynomials satisfy the recurrence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so the </a:t>
                </a:r>
                <a:r>
                  <a:rPr lang="en-US" dirty="0" err="1"/>
                  <a:t>polynoimals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∪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 satisfy the recurrence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dirty="0"/>
              </a:p>
              <a:p>
                <a:r>
                  <a:rPr lang="en-US" dirty="0"/>
                  <a:t>This matches the recurrence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for path shapes.</a:t>
                </a:r>
              </a:p>
              <a:p>
                <a:pPr lvl="1"/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F9B6A8D-26B6-1649-2C6D-5CF12E652B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98277" cy="4985241"/>
              </a:xfrm>
              <a:blipFill>
                <a:blip r:embed="rId2"/>
                <a:stretch>
                  <a:fillRect l="-959" t="-1222" r="-2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728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DD7CF-FC7D-B616-E4CB-BB8DC0BFA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4A85B-3520-EF07-9BC0-CB940BEEF2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567" y="2286001"/>
            <a:ext cx="11210795" cy="1755775"/>
          </a:xfrm>
        </p:spPr>
        <p:txBody>
          <a:bodyPr>
            <a:normAutofit/>
          </a:bodyPr>
          <a:lstStyle/>
          <a:p>
            <a:r>
              <a:rPr lang="en-US" dirty="0"/>
              <a:t>Part V: Initial Attempts</a:t>
            </a:r>
          </a:p>
        </p:txBody>
      </p:sp>
    </p:spTree>
    <p:extLst>
      <p:ext uri="{BB962C8B-B14F-4D97-AF65-F5344CB8AC3E}">
        <p14:creationId xmlns:p14="http://schemas.microsoft.com/office/powerpoint/2010/main" val="1414044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90B80-F249-AADD-0FD4-707D52FE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138F5-0CF6-9A9D-F0D7-206C0CDA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Attempt 1: Direct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368F03-336C-D7F5-FC5D-13E5A1FE9D1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307329" cy="482027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 help motivate our construction, we give some initial attempts which give an upper bound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1&lt;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&lt;2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Attempt 1: Start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𝑎𝐼𝑑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correct it as needed, and then add a multiple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dirty="0"/>
                  <a:t> to ensure that the result is PSD. Observe that</a:t>
                </a:r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𝑎𝐼𝑑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sz="18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𝐼𝑑</m:t>
                        </m:r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8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18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8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1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endParaRPr lang="en-US" sz="1800" dirty="0"/>
              </a:p>
              <a:p>
                <a:pPr lvl="1"/>
                <a:r>
                  <a:rPr lang="en-US" sz="1800" dirty="0"/>
                  <a:t>To satisfy the edge constraints, we need to add a correction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1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18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18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180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sz="1800" b="0" i="0" dirty="0" smtClean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acc>
                          </m:e>
                          <m:sub>
                            <m:r>
                              <a:rPr lang="en-US" sz="1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sz="1800" dirty="0"/>
                  <a:t>.</a:t>
                </a:r>
              </a:p>
              <a:p>
                <a:pPr lvl="1"/>
                <a:r>
                  <a:rPr lang="en-US" sz="1800" dirty="0"/>
                  <a:t>Since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sz="1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8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sz="1800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800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8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≈2</m:t>
                    </m:r>
                  </m:oMath>
                </a14:m>
                <a:r>
                  <a:rPr lang="en-US" sz="1800" dirty="0"/>
                  <a:t>, we need to add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sz="1800" dirty="0"/>
                  <a:t> to ensure that this is PSD.</a:t>
                </a:r>
              </a:p>
              <a:p>
                <a:r>
                  <a:rPr lang="en-US" dirty="0"/>
                  <a:t>Final witness matrix (up to scaling):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sz="2400" i="1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US" sz="2400" i="1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4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>
                      <m:sSubPr>
                        <m:ctrlPr>
                          <a:rPr lang="en-US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acc>
                          </m:e>
                          <m:sub>
                            <m:r>
                              <a:rPr lang="en-US" sz="24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 This gives a ratio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+3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which is maximized when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so we obtain a ratio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≈.57735</m:t>
                    </m:r>
                  </m:oMath>
                </a14:m>
                <a:r>
                  <a:rPr lang="en-US" dirty="0"/>
                  <a:t>. Thus, our upper bound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i="1">
                        <a:latin typeface="Cambria Math" panose="02040503050406030204" pitchFamily="18" charset="0"/>
                      </a:rPr>
                      <m:t>≈1.7321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C368F03-336C-D7F5-FC5D-13E5A1FE9D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307329" cy="4820272"/>
              </a:xfrm>
              <a:blipFill>
                <a:blip r:embed="rId2"/>
                <a:stretch>
                  <a:fillRect l="-916" t="-2023" r="-16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759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6B92F-1C9E-886D-CD3F-3E9B7D742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B5C7A-902C-2212-D9D8-61B81B8FE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Attempt 1 Summary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173FF6-ADDC-EC10-D34D-0F9BF6100CA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15368" cy="482027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Attempt 1: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̅"/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is relatively simple and already gives a considerable improvement over the baseline witness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By adding more terms, we can further improve this construction. For example, if we start with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𝑎𝐼𝑑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, we can obtain an upper bound of approximately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1.39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 However, this kind of construction is ad-hoc and it is very unclear how to improve it to obtain a tight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upper bound.</a:t>
                </a:r>
              </a:p>
              <a:p>
                <a:pPr marL="0" indent="0">
                  <a:buNone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173FF6-ADDC-EC10-D34D-0F9BF6100CA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15368" cy="4820272"/>
              </a:xfrm>
              <a:blipFill>
                <a:blip r:embed="rId2"/>
                <a:stretch>
                  <a:fillRect l="-976" r="-8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601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4B65-D41D-2047-76D8-73086AAEF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1541AD5-539A-E5A1-CB34-67A916BF10D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Attempt 2: Applying a function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41541AD5-539A-E5A1-CB34-67A916BF10D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2F99DD-4086-96C2-3D42-4487233086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310920" cy="4820272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Attempt 2: Start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−2,2</m:t>
                        </m:r>
                      </m:e>
                    </m:d>
                  </m:oMath>
                </a14:m>
                <a:r>
                  <a:rPr lang="en-US" dirty="0"/>
                  <a:t>, correct this as needed, and then add a multiple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dirty="0"/>
                  <a:t> to ensure that the result is PSD. </a:t>
                </a:r>
              </a:p>
              <a:p>
                <a:r>
                  <a:rPr lang="en-US" dirty="0"/>
                  <a:t>We can try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eqArr>
                      <m:eqAr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&lt;0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&amp;2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≥0</m:t>
                        </m:r>
                      </m:e>
                    </m:eqArr>
                  </m:oMath>
                </a14:m>
                <a:r>
                  <a:rPr lang="en-US" dirty="0"/>
                  <a:t> as if we consider the semicircle distribution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−2,2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dirty="0"/>
                  <a:t>,  this function has the maximum correlation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over all functions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such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dirty="0"/>
                  <a:t>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−2,2</m:t>
                        </m:r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02F99DD-4086-96C2-3D42-4487233086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310920" cy="4820272"/>
              </a:xfrm>
              <a:blipFill>
                <a:blip r:embed="rId3"/>
                <a:stretch>
                  <a:fillRect l="-1005" t="-1264" r="-5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68065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BCA4B-E7BC-2A98-86F9-C683825BC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766D81E-6EB4-6481-4BAF-083B775A818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373141" y="365125"/>
                <a:ext cx="11427950" cy="1325563"/>
              </a:xfrm>
            </p:spPr>
            <p:txBody>
              <a:bodyPr/>
              <a:lstStyle/>
              <a:p>
                <a:pPr algn="ctr"/>
                <a:r>
                  <a:rPr lang="en-US" b="0" dirty="0"/>
                  <a:t>Decomposing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Into Chebyshev Polynomials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766D81E-6EB4-6481-4BAF-083B775A81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373141" y="365125"/>
                <a:ext cx="1142795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74DD71-815F-5B49-2D4F-BE6390B562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0159203" cy="499342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eqArr>
                      <m:eqArr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0 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&lt;0</m:t>
                        </m:r>
                      </m: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&amp;2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if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≥0</m:t>
                        </m:r>
                      </m:e>
                    </m:eqAr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Since the polynomials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/>
                  <a:t> are an orthonormal basis for the semicircle distribution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𝑆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−2,2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dirty="0"/>
                  <a:t>, we can write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Observe that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𝑆𝐶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dirty="0"/>
                  <a:t>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𝑆𝐶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  <a:p>
                <a:pPr lvl="1"/>
                <a:r>
                  <a:rPr lang="en-US" dirty="0"/>
                  <a:t>Since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𝑆𝐶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(2)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=0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dirty="0"/>
                  <a:t> so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Thus, we can write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74DD71-815F-5B49-2D4F-BE6390B562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0159203" cy="4993421"/>
              </a:xfrm>
              <a:blipFill>
                <a:blip r:embed="rId3"/>
                <a:stretch>
                  <a:fillRect l="-1080" t="-244" r="-420" b="-1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14943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C32CC-E080-1A56-709D-36587E6C1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95DE53-F9AF-248A-DEC5-620033B1F666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Attempt 2: Applying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495DE53-F9AF-248A-DEC5-620033B1F6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69E05B-D67C-D87E-8825-25E255E16CA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10737368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Recall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,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=1−</m:t>
                    </m:r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We need to add a correction of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to satisfy the non-edge constraints. </a:t>
                </a:r>
              </a:p>
              <a:p>
                <a:r>
                  <a:rPr lang="en-US" dirty="0"/>
                  <a:t>In order to ensure that our final witness matrix is PSD, we need to add roughly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=2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nary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bSup>
                          </m:e>
                        </m:d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dirty="0"/>
                  <a:t>. Thus, our witness matrix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</m:ra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69E05B-D67C-D87E-8825-25E255E16CA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10737368" cy="4944215"/>
              </a:xfrm>
              <a:blipFill>
                <a:blip r:embed="rId3"/>
                <a:stretch>
                  <a:fillRect l="-965" t="-1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4731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F6D6E-5757-44E4-8638-526D9DBB5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F880526-87C1-E172-0A41-12EBE7D19D5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Attempt 2: Applying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2F880526-87C1-E172-0A41-12EBE7D19D5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4F6E8D-2278-D414-BC67-65F78D30E9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9708155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Writing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dirty="0"/>
                  <a:t>, our witness matrix (up to scaling) is </a:t>
                </a:r>
              </a:p>
              <a:p>
                <a:pPr marL="0" indent="0" algn="ctr">
                  <a:buNone/>
                </a:pPr>
                <a:r>
                  <a:rPr lang="en-US" b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+2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Sup>
                                  <m:sSubSup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𝐹</m:t>
                                    </m:r>
                                  </m:sub>
                                  <m:sup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bSup>
                              </m:e>
                            </m:d>
                          </m:e>
                        </m:ra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dirty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𝑀</m:t>
                                    </m:r>
                                  </m:e>
                                </m:acc>
                              </m:e>
                              <m:sub>
                                <m:sSub>
                                  <m:sSubPr>
                                    <m:ctrlP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̅"/>
                                        <m:ctrlPr>
                                          <a:rPr lang="en-US" i="1" dirty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dirty="0">
                                            <a:latin typeface="Cambria Math" panose="02040503050406030204" pitchFamily="18" charset="0"/>
                                          </a:rPr>
                                          <m:t>P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i="1" dirty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gives a ratio of approximately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.52461</m:t>
                    </m:r>
                  </m:oMath>
                </a14:m>
                <a:r>
                  <a:rPr lang="en-US" dirty="0"/>
                  <a:t> which gives an upper bound of approximately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1.9062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This is worse that our first attempt. Can we improve this approach somehow?</a:t>
                </a:r>
              </a:p>
              <a:p>
                <a:r>
                  <a:rPr lang="en-US" dirty="0"/>
                  <a:t>Yes!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74F6E8D-2278-D414-BC67-65F78D30E9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9708155" cy="4944215"/>
              </a:xfrm>
              <a:blipFill>
                <a:blip r:embed="rId3"/>
                <a:stretch>
                  <a:fillRect l="-1067" t="-1724" r="-7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70906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AB8A8-7822-40FB-FF88-1EAD6AD07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CA206-87B3-7E96-EE81-FBB3EB8F4B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567" y="2286001"/>
            <a:ext cx="11210795" cy="1755775"/>
          </a:xfrm>
        </p:spPr>
        <p:txBody>
          <a:bodyPr>
            <a:normAutofit/>
          </a:bodyPr>
          <a:lstStyle/>
          <a:p>
            <a:r>
              <a:rPr lang="en-US" dirty="0"/>
              <a:t>Part VI: Our Construction</a:t>
            </a:r>
          </a:p>
        </p:txBody>
      </p:sp>
    </p:spTree>
    <p:extLst>
      <p:ext uri="{BB962C8B-B14F-4D97-AF65-F5344CB8AC3E}">
        <p14:creationId xmlns:p14="http://schemas.microsoft.com/office/powerpoint/2010/main" val="2979700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CEC08-4371-DBD1-8D90-BB4E01A4E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527C85-DF2A-E93B-4AFE-B16E896BC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Lovász-Theta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7BF5C2-6454-975D-9595-197E29A7B0C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551608" cy="1101551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</a:t>
                </a:r>
                <a:r>
                  <a:rPr lang="en-US" dirty="0">
                    <a:solidFill>
                      <a:srgbClr val="FF0000"/>
                    </a:solidFill>
                  </a:rPr>
                  <a:t>Lovász-Theta function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was introduced by L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ászló Lovász in 1979 </a:t>
                </a:r>
                <a:r>
                  <a:rPr lang="en-US" dirty="0">
                    <a:solidFill>
                      <a:srgbClr val="000000"/>
                    </a:solidFill>
                  </a:rPr>
                  <a:t>[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Lovász79</a:t>
                </a:r>
                <a:r>
                  <a:rPr lang="en-US" dirty="0">
                    <a:solidFill>
                      <a:srgbClr val="000000"/>
                    </a:solidFill>
                  </a:rPr>
                  <a:t>] 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to analyze the Shannon capacity of graphs.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B7BF5C2-6454-975D-9595-197E29A7B0C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551608" cy="1101551"/>
              </a:xfrm>
              <a:blipFill>
                <a:blip r:embed="rId2"/>
                <a:stretch>
                  <a:fillRect l="-982" t="-10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4DD7BF6-8208-0D09-88C9-4D38C6FF01FA}"/>
              </a:ext>
            </a:extLst>
          </p:cNvPr>
          <p:cNvSpPr txBox="1"/>
          <p:nvPr/>
        </p:nvSpPr>
        <p:spPr>
          <a:xfrm>
            <a:off x="3712865" y="6262042"/>
            <a:ext cx="39439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Image from Wikipedia (https://en.wikipedia.org/wiki/ </a:t>
            </a:r>
            <a:r>
              <a:rPr lang="en-US" sz="800" dirty="0" err="1"/>
              <a:t>L</a:t>
            </a:r>
            <a:r>
              <a:rPr lang="en-US" sz="8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ászló</a:t>
            </a:r>
            <a:r>
              <a:rPr lang="en-US" sz="800" dirty="0" err="1"/>
              <a:t>_Lovász</a:t>
            </a:r>
            <a:r>
              <a:rPr lang="en-US" sz="800" dirty="0"/>
              <a:t>)</a:t>
            </a:r>
          </a:p>
          <a:p>
            <a:pPr algn="ctr"/>
            <a:r>
              <a:rPr lang="en-US" sz="800" dirty="0"/>
              <a:t>By Európa Pont - https://www.flickr.com/photos/europapont/33228165300/, CC BY 2.0, https://commons.wikimedia.org/w/index.php?curid=110966497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6F4243-CB00-9CF3-A0B9-DEA6FD6EA1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1949" y="2927176"/>
            <a:ext cx="2245809" cy="312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06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2A306-FA11-61CA-B344-80CBF443F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1EF49-9657-1062-CA63-46E767563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Idea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EFC1FD-8318-9804-F449-82E6F17476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10839879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Idea: We can try and apply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dirty="0"/>
                  <a:t> to an arbitrary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which behaves like a Wigner matrix.</a:t>
                </a:r>
              </a:p>
              <a:p>
                <a:r>
                  <a:rPr lang="en-US" dirty="0"/>
                  <a:t>Key idea: Choose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so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dirty="0"/>
                  <a:t> contains its own correction terms!</a:t>
                </a:r>
              </a:p>
              <a:p>
                <a:r>
                  <a:rPr lang="en-US" dirty="0"/>
                  <a:t>To describe how to do this, the following operation is helpful.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𝑐𝑜𝑛𝑐𝑎𝑡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the operation where we apply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except that 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dirty="0"/>
                  <a:t>, instead of having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dirty="0"/>
                  <a:t>, we instead take the sum over all </a:t>
                </a:r>
                <a:r>
                  <a:rPr lang="en-US" dirty="0">
                    <a:solidFill>
                      <a:srgbClr val="FF0000"/>
                    </a:solidFill>
                  </a:rPr>
                  <a:t>concatenations</a:t>
                </a:r>
                <a:r>
                  <a:rPr lang="en-US" dirty="0"/>
                  <a:t>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terms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Idea: For our final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will have the same behavior as a Wigner matrix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dirty="0"/>
                  <a:t> will be approximately equal to the sum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-wise </a:t>
                </a:r>
                <a:r>
                  <a:rPr lang="en-US" dirty="0">
                    <a:solidFill>
                      <a:srgbClr val="FF0000"/>
                    </a:solidFill>
                  </a:rPr>
                  <a:t>concatenations</a:t>
                </a:r>
                <a:r>
                  <a:rPr lang="en-US" dirty="0"/>
                  <a:t> of terms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. It is convenient to pretend that this holds for the matrices we construct along the way as well.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EFC1FD-8318-9804-F449-82E6F17476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10839879" cy="4944215"/>
              </a:xfrm>
              <a:blipFill>
                <a:blip r:embed="rId2"/>
                <a:stretch>
                  <a:fillRect l="-956" t="-1970" r="-1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16901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F7C1A-0375-DED8-267F-9E8FDF0FB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C7BFD-FBD7-7466-D72E-F503BAD3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Iterative Construction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946AE3-EAFD-DB58-C427-A5B2D7AAC18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5"/>
                <a:ext cx="10236981" cy="349675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/>
                  <a:t>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plus the correction terms which are needed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𝑐𝑜𝑛𝑐𝑎𝑡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and haven’t already been added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First iteration: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𝑐𝑜𝑛𝑐𝑎𝑡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bSup>
                      <m:sSubSup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acc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Picture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(where the diagrams represent normalized graph matrices):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6946AE3-EAFD-DB58-C427-A5B2D7AAC1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5"/>
                <a:ext cx="10236981" cy="3496758"/>
              </a:xfrm>
              <a:blipFill>
                <a:blip r:embed="rId2"/>
                <a:stretch>
                  <a:fillRect l="-1012" t="-2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F4E62C3-10A3-AE74-19A9-5A8E87AC66FA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7540670" y="5744442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500D7EDC-E03B-6FEC-3C6D-691AB2DC493B}"/>
              </a:ext>
            </a:extLst>
          </p:cNvPr>
          <p:cNvSpPr/>
          <p:nvPr/>
        </p:nvSpPr>
        <p:spPr>
          <a:xfrm>
            <a:off x="7035570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63BA92C-B97A-781C-69D1-F49FBA335770}"/>
              </a:ext>
            </a:extLst>
          </p:cNvPr>
          <p:cNvSpPr/>
          <p:nvPr/>
        </p:nvSpPr>
        <p:spPr>
          <a:xfrm>
            <a:off x="8163330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5688F9-6A0E-9003-3A5C-250E2141D61B}"/>
              </a:ext>
            </a:extLst>
          </p:cNvPr>
          <p:cNvSpPr/>
          <p:nvPr/>
        </p:nvSpPr>
        <p:spPr>
          <a:xfrm>
            <a:off x="6949030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2B96D01-A712-9FE3-F4F7-A7FC2AC9672E}"/>
              </a:ext>
            </a:extLst>
          </p:cNvPr>
          <p:cNvSpPr/>
          <p:nvPr/>
        </p:nvSpPr>
        <p:spPr>
          <a:xfrm>
            <a:off x="9288365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18A0671-8D1B-3713-C115-B31B3DD83ABA}"/>
              </a:ext>
            </a:extLst>
          </p:cNvPr>
          <p:cNvSpPr/>
          <p:nvPr/>
        </p:nvSpPr>
        <p:spPr>
          <a:xfrm>
            <a:off x="10413400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3D7C71-208D-4E3E-3742-ED835F6B0D36}"/>
              </a:ext>
            </a:extLst>
          </p:cNvPr>
          <p:cNvCxnSpPr>
            <a:cxnSpLocks/>
            <a:stCxn id="8" idx="2"/>
            <a:endCxn id="6" idx="6"/>
          </p:cNvCxnSpPr>
          <p:nvPr/>
        </p:nvCxnSpPr>
        <p:spPr>
          <a:xfrm flipH="1">
            <a:off x="8668430" y="57444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6FF42CA-635C-76BF-7B6D-CD8D23DAFB55}"/>
              </a:ext>
            </a:extLst>
          </p:cNvPr>
          <p:cNvCxnSpPr>
            <a:cxnSpLocks/>
            <a:stCxn id="9" idx="2"/>
            <a:endCxn id="8" idx="6"/>
          </p:cNvCxnSpPr>
          <p:nvPr/>
        </p:nvCxnSpPr>
        <p:spPr>
          <a:xfrm flipH="1">
            <a:off x="9793465" y="57444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1523D20-BBD8-9380-C3F7-2A9732C958BB}"/>
              </a:ext>
            </a:extLst>
          </p:cNvPr>
          <p:cNvSpPr/>
          <p:nvPr/>
        </p:nvSpPr>
        <p:spPr>
          <a:xfrm>
            <a:off x="7493072" y="5336140"/>
            <a:ext cx="3009487" cy="245294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C1E411-8B9E-FFED-394D-72C9ACC8AC2F}"/>
              </a:ext>
            </a:extLst>
          </p:cNvPr>
          <p:cNvSpPr/>
          <p:nvPr/>
        </p:nvSpPr>
        <p:spPr>
          <a:xfrm>
            <a:off x="10326860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578F2F2-CDC2-A99B-9046-42F1E4AE4C90}"/>
              </a:ext>
            </a:extLst>
          </p:cNvPr>
          <p:cNvSpPr/>
          <p:nvPr/>
        </p:nvSpPr>
        <p:spPr>
          <a:xfrm>
            <a:off x="3224399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CA6563A-5CCB-BA1D-FA00-8073E651AB02}"/>
              </a:ext>
            </a:extLst>
          </p:cNvPr>
          <p:cNvSpPr/>
          <p:nvPr/>
        </p:nvSpPr>
        <p:spPr>
          <a:xfrm>
            <a:off x="4349434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5152FB6-4299-06FD-9A92-007FA2F6BFA2}"/>
              </a:ext>
            </a:extLst>
          </p:cNvPr>
          <p:cNvSpPr/>
          <p:nvPr/>
        </p:nvSpPr>
        <p:spPr>
          <a:xfrm>
            <a:off x="5474469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71EA4A1-81AA-BDC5-8617-24D52494C932}"/>
              </a:ext>
            </a:extLst>
          </p:cNvPr>
          <p:cNvSpPr/>
          <p:nvPr/>
        </p:nvSpPr>
        <p:spPr>
          <a:xfrm>
            <a:off x="3137859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B5E4CC0-5404-B94C-2BEC-6A4015F28E90}"/>
              </a:ext>
            </a:extLst>
          </p:cNvPr>
          <p:cNvCxnSpPr>
            <a:cxnSpLocks/>
            <a:stCxn id="18" idx="2"/>
            <a:endCxn id="17" idx="6"/>
          </p:cNvCxnSpPr>
          <p:nvPr/>
        </p:nvCxnSpPr>
        <p:spPr>
          <a:xfrm flipH="1">
            <a:off x="3729499" y="57444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6A35812-1E6A-9706-3D48-BB55F01508AB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>
            <a:off x="4854534" y="5744442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A56B00F-D9E1-5CBF-5D61-194D2EDAAF00}"/>
              </a:ext>
            </a:extLst>
          </p:cNvPr>
          <p:cNvSpPr/>
          <p:nvPr/>
        </p:nvSpPr>
        <p:spPr>
          <a:xfrm>
            <a:off x="3673559" y="5322383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DDB91A0-F8E3-21C2-6686-4D3603A9F1BF}"/>
              </a:ext>
            </a:extLst>
          </p:cNvPr>
          <p:cNvSpPr/>
          <p:nvPr/>
        </p:nvSpPr>
        <p:spPr>
          <a:xfrm>
            <a:off x="5386620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F9204B1-478A-E51E-10A3-FD1F11B28596}"/>
                  </a:ext>
                </a:extLst>
              </p:cNvPr>
              <p:cNvSpPr txBox="1"/>
              <p:nvPr/>
            </p:nvSpPr>
            <p:spPr>
              <a:xfrm>
                <a:off x="6115145" y="5527552"/>
                <a:ext cx="833885" cy="374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F9204B1-478A-E51E-10A3-FD1F11B28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145" y="5527552"/>
                <a:ext cx="833885" cy="3745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6015B74-D6AF-DDAD-B0E2-71C2B37E347B}"/>
                  </a:ext>
                </a:extLst>
              </p:cNvPr>
              <p:cNvSpPr txBox="1"/>
              <p:nvPr/>
            </p:nvSpPr>
            <p:spPr>
              <a:xfrm>
                <a:off x="2334574" y="5543955"/>
                <a:ext cx="833885" cy="373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6015B74-D6AF-DDAD-B0E2-71C2B37E3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574" y="5543955"/>
                <a:ext cx="833885" cy="3731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F5DB0674-FD23-C68E-951A-0DDC5DF61EFF}"/>
              </a:ext>
            </a:extLst>
          </p:cNvPr>
          <p:cNvCxnSpPr>
            <a:cxnSpLocks/>
            <a:stCxn id="31" idx="6"/>
            <a:endCxn id="33" idx="2"/>
          </p:cNvCxnSpPr>
          <p:nvPr/>
        </p:nvCxnSpPr>
        <p:spPr>
          <a:xfrm>
            <a:off x="1170116" y="5744442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12853EC-D901-378C-E488-AB53E25B0031}"/>
              </a:ext>
            </a:extLst>
          </p:cNvPr>
          <p:cNvSpPr/>
          <p:nvPr/>
        </p:nvSpPr>
        <p:spPr>
          <a:xfrm>
            <a:off x="665016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1B38B5F-3938-19ED-ACA4-8D7D87BF0B43}"/>
              </a:ext>
            </a:extLst>
          </p:cNvPr>
          <p:cNvSpPr/>
          <p:nvPr/>
        </p:nvSpPr>
        <p:spPr>
          <a:xfrm>
            <a:off x="578476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0AF5D4B-D0EF-EAD9-203D-0A1AD7ECE99A}"/>
              </a:ext>
            </a:extLst>
          </p:cNvPr>
          <p:cNvSpPr/>
          <p:nvPr/>
        </p:nvSpPr>
        <p:spPr>
          <a:xfrm>
            <a:off x="1792776" y="5491892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9CCD245-8558-6DE5-6D19-EC3268FCD632}"/>
              </a:ext>
            </a:extLst>
          </p:cNvPr>
          <p:cNvSpPr/>
          <p:nvPr/>
        </p:nvSpPr>
        <p:spPr>
          <a:xfrm>
            <a:off x="1703511" y="5405352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23445ED-22BB-444F-74C9-1C896E4AE2E1}"/>
                  </a:ext>
                </a:extLst>
              </p:cNvPr>
              <p:cNvSpPr txBox="1"/>
              <p:nvPr/>
            </p:nvSpPr>
            <p:spPr>
              <a:xfrm>
                <a:off x="199345" y="5540710"/>
                <a:ext cx="385818" cy="373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23445ED-22BB-444F-74C9-1C896E4AE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345" y="5540710"/>
                <a:ext cx="385818" cy="3731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F987AD5-F054-F5E8-5ED6-2385D7246895}"/>
                  </a:ext>
                </a:extLst>
              </p:cNvPr>
              <p:cNvSpPr txBox="1"/>
              <p:nvPr/>
            </p:nvSpPr>
            <p:spPr>
              <a:xfrm>
                <a:off x="11046601" y="5540710"/>
                <a:ext cx="833885" cy="374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2F987AD5-F054-F5E8-5ED6-2385D72468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46601" y="5540710"/>
                <a:ext cx="833885" cy="3745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5255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D2B70-0634-7A9F-9469-64BF43472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A79DE8-B045-E5C9-7751-2B902EC1B9E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Some New Terms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6A79DE8-B045-E5C9-7751-2B902EC1B9E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FC1D7E-AAAF-4CC4-C02D-893060CC0A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5"/>
                <a:ext cx="10236981" cy="3496758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Picture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sSubSup>
                      <m:sSub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sty m:val="p"/>
                                  </m:rPr>
                                  <a:rPr lang="en-US" dirty="0">
                                    <a:latin typeface="Cambria Math" panose="02040503050406030204" pitchFamily="18" charset="0"/>
                                  </a:rPr>
                                  <m:t>P</m:t>
                                </m:r>
                              </m:e>
                            </m:acc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: 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Some new terms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: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CFC1D7E-AAAF-4CC4-C02D-893060CC0A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5"/>
                <a:ext cx="10236981" cy="3496758"/>
              </a:xfrm>
              <a:blipFill>
                <a:blip r:embed="rId3"/>
                <a:stretch>
                  <a:fillRect l="-1012" t="-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8A47BDB-D34E-7FCC-4994-911DF3CF7013}"/>
              </a:ext>
            </a:extLst>
          </p:cNvPr>
          <p:cNvCxnSpPr>
            <a:cxnSpLocks/>
            <a:stCxn id="5" idx="6"/>
            <a:endCxn id="6" idx="2"/>
          </p:cNvCxnSpPr>
          <p:nvPr/>
        </p:nvCxnSpPr>
        <p:spPr>
          <a:xfrm>
            <a:off x="7475494" y="2947155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5893285F-0353-F9C5-9B39-53B11DE4A311}"/>
              </a:ext>
            </a:extLst>
          </p:cNvPr>
          <p:cNvSpPr/>
          <p:nvPr/>
        </p:nvSpPr>
        <p:spPr>
          <a:xfrm>
            <a:off x="6970394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FDAFBA8-62E1-4A5F-C9AB-508B934553A7}"/>
              </a:ext>
            </a:extLst>
          </p:cNvPr>
          <p:cNvSpPr/>
          <p:nvPr/>
        </p:nvSpPr>
        <p:spPr>
          <a:xfrm>
            <a:off x="8098154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A542E8-5415-26DA-0D01-F295F77C3596}"/>
              </a:ext>
            </a:extLst>
          </p:cNvPr>
          <p:cNvSpPr/>
          <p:nvPr/>
        </p:nvSpPr>
        <p:spPr>
          <a:xfrm>
            <a:off x="6883854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7AFB2C-F0BC-82D6-1345-9ED16DB32580}"/>
              </a:ext>
            </a:extLst>
          </p:cNvPr>
          <p:cNvSpPr/>
          <p:nvPr/>
        </p:nvSpPr>
        <p:spPr>
          <a:xfrm>
            <a:off x="9223189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76A245-9021-DFEC-8FED-B256B51ED054}"/>
              </a:ext>
            </a:extLst>
          </p:cNvPr>
          <p:cNvSpPr/>
          <p:nvPr/>
        </p:nvSpPr>
        <p:spPr>
          <a:xfrm>
            <a:off x="10348224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2D55D4-3EC8-D809-3389-4DCC3C3FBB45}"/>
              </a:ext>
            </a:extLst>
          </p:cNvPr>
          <p:cNvCxnSpPr>
            <a:cxnSpLocks/>
            <a:stCxn id="8" idx="2"/>
            <a:endCxn id="6" idx="6"/>
          </p:cNvCxnSpPr>
          <p:nvPr/>
        </p:nvCxnSpPr>
        <p:spPr>
          <a:xfrm flipH="1">
            <a:off x="8603254" y="2947155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A77881D-2A92-6043-1B7A-044263C4E4F1}"/>
              </a:ext>
            </a:extLst>
          </p:cNvPr>
          <p:cNvCxnSpPr>
            <a:cxnSpLocks/>
            <a:stCxn id="9" idx="2"/>
            <a:endCxn id="8" idx="6"/>
          </p:cNvCxnSpPr>
          <p:nvPr/>
        </p:nvCxnSpPr>
        <p:spPr>
          <a:xfrm flipH="1">
            <a:off x="9728289" y="2947155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3EDF79-E18A-BFFE-9FE7-F03ECCF5107A}"/>
              </a:ext>
            </a:extLst>
          </p:cNvPr>
          <p:cNvSpPr/>
          <p:nvPr/>
        </p:nvSpPr>
        <p:spPr>
          <a:xfrm>
            <a:off x="7427896" y="2538853"/>
            <a:ext cx="3009487" cy="245294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630C77-D07F-5387-E583-760ECF2EEB46}"/>
              </a:ext>
            </a:extLst>
          </p:cNvPr>
          <p:cNvSpPr/>
          <p:nvPr/>
        </p:nvSpPr>
        <p:spPr>
          <a:xfrm>
            <a:off x="10261684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1667940C-0012-5397-A63C-2376624313DA}"/>
              </a:ext>
            </a:extLst>
          </p:cNvPr>
          <p:cNvSpPr/>
          <p:nvPr/>
        </p:nvSpPr>
        <p:spPr>
          <a:xfrm>
            <a:off x="3159223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2F5C0F-0263-01A1-58BA-3E017DBA553A}"/>
              </a:ext>
            </a:extLst>
          </p:cNvPr>
          <p:cNvSpPr/>
          <p:nvPr/>
        </p:nvSpPr>
        <p:spPr>
          <a:xfrm>
            <a:off x="4284258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04241D6-AE03-93E4-ABCB-E60A1CEFCC8D}"/>
              </a:ext>
            </a:extLst>
          </p:cNvPr>
          <p:cNvSpPr/>
          <p:nvPr/>
        </p:nvSpPr>
        <p:spPr>
          <a:xfrm>
            <a:off x="5409293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1E2912A-C126-882E-7ED1-8441B71FC78A}"/>
              </a:ext>
            </a:extLst>
          </p:cNvPr>
          <p:cNvSpPr/>
          <p:nvPr/>
        </p:nvSpPr>
        <p:spPr>
          <a:xfrm>
            <a:off x="3072683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27151B5-69DB-2EB1-2738-046ED658AD09}"/>
              </a:ext>
            </a:extLst>
          </p:cNvPr>
          <p:cNvCxnSpPr>
            <a:cxnSpLocks/>
            <a:stCxn id="18" idx="2"/>
            <a:endCxn id="17" idx="6"/>
          </p:cNvCxnSpPr>
          <p:nvPr/>
        </p:nvCxnSpPr>
        <p:spPr>
          <a:xfrm flipH="1">
            <a:off x="3664323" y="2947155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B73B236-0C7B-4A3C-BD3D-88C3D8BB9C9E}"/>
              </a:ext>
            </a:extLst>
          </p:cNvPr>
          <p:cNvCxnSpPr>
            <a:cxnSpLocks/>
            <a:stCxn id="19" idx="2"/>
            <a:endCxn id="18" idx="6"/>
          </p:cNvCxnSpPr>
          <p:nvPr/>
        </p:nvCxnSpPr>
        <p:spPr>
          <a:xfrm flipH="1">
            <a:off x="4789358" y="2947155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9B9677E-AF90-F60B-DB33-574D305F8C8A}"/>
              </a:ext>
            </a:extLst>
          </p:cNvPr>
          <p:cNvSpPr/>
          <p:nvPr/>
        </p:nvSpPr>
        <p:spPr>
          <a:xfrm>
            <a:off x="3608383" y="2525096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6C3A31D-A7B3-4D83-0172-BF066819E78C}"/>
              </a:ext>
            </a:extLst>
          </p:cNvPr>
          <p:cNvSpPr/>
          <p:nvPr/>
        </p:nvSpPr>
        <p:spPr>
          <a:xfrm>
            <a:off x="5321444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3976ED-CB2C-6AEE-CD83-02A194C7FA95}"/>
                  </a:ext>
                </a:extLst>
              </p:cNvPr>
              <p:cNvSpPr txBox="1"/>
              <p:nvPr/>
            </p:nvSpPr>
            <p:spPr>
              <a:xfrm>
                <a:off x="1689973" y="5783162"/>
                <a:ext cx="1366509" cy="419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b>
                      </m:sSub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</m:sSub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23976ED-CB2C-6AEE-CD83-02A194C7FA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9973" y="5783162"/>
                <a:ext cx="1366509" cy="419667"/>
              </a:xfrm>
              <a:prstGeom prst="rect">
                <a:avLst/>
              </a:prstGeom>
              <a:blipFill>
                <a:blip r:embed="rId4"/>
                <a:stretch>
                  <a:fillRect r="-1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98FF91-FC8F-206A-CD0F-0F798A9831F3}"/>
                  </a:ext>
                </a:extLst>
              </p:cNvPr>
              <p:cNvSpPr txBox="1"/>
              <p:nvPr/>
            </p:nvSpPr>
            <p:spPr>
              <a:xfrm>
                <a:off x="2269398" y="2746668"/>
                <a:ext cx="833885" cy="373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98FF91-FC8F-206A-CD0F-0F798A983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9398" y="2746668"/>
                <a:ext cx="833885" cy="3731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8518768-8CCA-6103-8AA4-A657E7492CB6}"/>
              </a:ext>
            </a:extLst>
          </p:cNvPr>
          <p:cNvCxnSpPr>
            <a:cxnSpLocks/>
            <a:stCxn id="31" idx="6"/>
            <a:endCxn id="33" idx="2"/>
          </p:cNvCxnSpPr>
          <p:nvPr/>
        </p:nvCxnSpPr>
        <p:spPr>
          <a:xfrm>
            <a:off x="1104940" y="2947155"/>
            <a:ext cx="62266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55B3DE24-1815-6158-06B3-2EFE9E92670D}"/>
              </a:ext>
            </a:extLst>
          </p:cNvPr>
          <p:cNvSpPr/>
          <p:nvPr/>
        </p:nvSpPr>
        <p:spPr>
          <a:xfrm>
            <a:off x="599840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01DC6A-130B-8659-6A30-F07A0EC1B6EB}"/>
              </a:ext>
            </a:extLst>
          </p:cNvPr>
          <p:cNvSpPr/>
          <p:nvPr/>
        </p:nvSpPr>
        <p:spPr>
          <a:xfrm>
            <a:off x="513300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4D29BBB-33C7-365B-FE80-95A7E3832910}"/>
              </a:ext>
            </a:extLst>
          </p:cNvPr>
          <p:cNvSpPr/>
          <p:nvPr/>
        </p:nvSpPr>
        <p:spPr>
          <a:xfrm>
            <a:off x="1727600" y="2694605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B6E668D-CFC7-7919-B46A-EF6411B0D620}"/>
              </a:ext>
            </a:extLst>
          </p:cNvPr>
          <p:cNvSpPr/>
          <p:nvPr/>
        </p:nvSpPr>
        <p:spPr>
          <a:xfrm>
            <a:off x="1638335" y="2608065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E44A552-8168-CA62-C18D-BD901D47A55D}"/>
                  </a:ext>
                </a:extLst>
              </p:cNvPr>
              <p:cNvSpPr txBox="1"/>
              <p:nvPr/>
            </p:nvSpPr>
            <p:spPr>
              <a:xfrm>
                <a:off x="134169" y="2743423"/>
                <a:ext cx="385818" cy="3731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</m:sSub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E44A552-8168-CA62-C18D-BD901D47A5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169" y="2743423"/>
                <a:ext cx="385818" cy="3731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D3C490-8B06-1C65-9917-C71C2977B698}"/>
                  </a:ext>
                </a:extLst>
              </p:cNvPr>
              <p:cNvSpPr txBox="1"/>
              <p:nvPr/>
            </p:nvSpPr>
            <p:spPr>
              <a:xfrm>
                <a:off x="10876963" y="2759860"/>
                <a:ext cx="833885" cy="374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+…</m:t>
                      </m:r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AD3C490-8B06-1C65-9917-C71C2977B6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6963" y="2759860"/>
                <a:ext cx="833885" cy="3745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Oval 38">
            <a:extLst>
              <a:ext uri="{FF2B5EF4-FFF2-40B4-BE49-F238E27FC236}">
                <a16:creationId xmlns:a16="http://schemas.microsoft.com/office/drawing/2014/main" id="{8B5BCFCD-5056-DD9B-3ED9-7608282D3F2C}"/>
              </a:ext>
            </a:extLst>
          </p:cNvPr>
          <p:cNvSpPr/>
          <p:nvPr/>
        </p:nvSpPr>
        <p:spPr>
          <a:xfrm>
            <a:off x="3380597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E9194F-1D2A-C313-CA95-9AAF4AC3113D}"/>
              </a:ext>
            </a:extLst>
          </p:cNvPr>
          <p:cNvSpPr/>
          <p:nvPr/>
        </p:nvSpPr>
        <p:spPr>
          <a:xfrm>
            <a:off x="4505632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DC8EA467-D549-6266-5C86-6E28E583189B}"/>
              </a:ext>
            </a:extLst>
          </p:cNvPr>
          <p:cNvSpPr/>
          <p:nvPr/>
        </p:nvSpPr>
        <p:spPr>
          <a:xfrm>
            <a:off x="5630667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B78537B-0190-5015-A6B7-8AC50E2F6393}"/>
              </a:ext>
            </a:extLst>
          </p:cNvPr>
          <p:cNvSpPr/>
          <p:nvPr/>
        </p:nvSpPr>
        <p:spPr>
          <a:xfrm>
            <a:off x="3294057" y="5648541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6404C66-A384-4EF1-A64E-FF6A8AE3EEB3}"/>
              </a:ext>
            </a:extLst>
          </p:cNvPr>
          <p:cNvCxnSpPr>
            <a:cxnSpLocks/>
            <a:stCxn id="40" idx="2"/>
            <a:endCxn id="39" idx="6"/>
          </p:cNvCxnSpPr>
          <p:nvPr/>
        </p:nvCxnSpPr>
        <p:spPr>
          <a:xfrm flipH="1">
            <a:off x="3885697" y="598763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C5CF12C-BC4C-8042-97CA-7716C3F2F34B}"/>
              </a:ext>
            </a:extLst>
          </p:cNvPr>
          <p:cNvCxnSpPr>
            <a:cxnSpLocks/>
            <a:stCxn id="41" idx="2"/>
            <a:endCxn id="40" idx="6"/>
          </p:cNvCxnSpPr>
          <p:nvPr/>
        </p:nvCxnSpPr>
        <p:spPr>
          <a:xfrm flipH="1">
            <a:off x="5010732" y="598763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FA2C948-8E86-197D-6D9F-98C578B6046A}"/>
              </a:ext>
            </a:extLst>
          </p:cNvPr>
          <p:cNvSpPr/>
          <p:nvPr/>
        </p:nvSpPr>
        <p:spPr>
          <a:xfrm>
            <a:off x="4948938" y="5578130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8D0AD35-7205-24C6-7A47-220C4B6664E2}"/>
              </a:ext>
            </a:extLst>
          </p:cNvPr>
          <p:cNvCxnSpPr>
            <a:cxnSpLocks/>
            <a:stCxn id="41" idx="6"/>
            <a:endCxn id="48" idx="2"/>
          </p:cNvCxnSpPr>
          <p:nvPr/>
        </p:nvCxnSpPr>
        <p:spPr>
          <a:xfrm>
            <a:off x="6135767" y="598763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5FB0118A-52DE-5679-F1A6-4264F9EFCE74}"/>
              </a:ext>
            </a:extLst>
          </p:cNvPr>
          <p:cNvSpPr/>
          <p:nvPr/>
        </p:nvSpPr>
        <p:spPr>
          <a:xfrm>
            <a:off x="6755702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B6EA9B2-790F-55C8-3906-B417DF327276}"/>
              </a:ext>
            </a:extLst>
          </p:cNvPr>
          <p:cNvSpPr/>
          <p:nvPr/>
        </p:nvSpPr>
        <p:spPr>
          <a:xfrm>
            <a:off x="7880737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AD2CF7B-254B-DAC2-B5C8-9F21B2391BFE}"/>
              </a:ext>
            </a:extLst>
          </p:cNvPr>
          <p:cNvSpPr/>
          <p:nvPr/>
        </p:nvSpPr>
        <p:spPr>
          <a:xfrm>
            <a:off x="9005772" y="5735081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2A7AF51-244E-08C5-8043-C3D3D3BEFA54}"/>
              </a:ext>
            </a:extLst>
          </p:cNvPr>
          <p:cNvCxnSpPr>
            <a:cxnSpLocks/>
            <a:stCxn id="49" idx="2"/>
            <a:endCxn id="48" idx="6"/>
          </p:cNvCxnSpPr>
          <p:nvPr/>
        </p:nvCxnSpPr>
        <p:spPr>
          <a:xfrm flipH="1">
            <a:off x="7260802" y="598763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7AC75E08-D516-0C74-31B5-1A1641301C79}"/>
              </a:ext>
            </a:extLst>
          </p:cNvPr>
          <p:cNvCxnSpPr>
            <a:cxnSpLocks/>
            <a:stCxn id="50" idx="2"/>
            <a:endCxn id="49" idx="6"/>
          </p:cNvCxnSpPr>
          <p:nvPr/>
        </p:nvCxnSpPr>
        <p:spPr>
          <a:xfrm flipH="1">
            <a:off x="8385837" y="5987631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8D10E0C0-8468-1A91-6D23-1C8B38397137}"/>
              </a:ext>
            </a:extLst>
          </p:cNvPr>
          <p:cNvSpPr/>
          <p:nvPr/>
        </p:nvSpPr>
        <p:spPr>
          <a:xfrm>
            <a:off x="8919232" y="5648541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498229C7-DDB8-D130-53D2-ADF21F125268}"/>
              </a:ext>
            </a:extLst>
          </p:cNvPr>
          <p:cNvSpPr/>
          <p:nvPr/>
        </p:nvSpPr>
        <p:spPr>
          <a:xfrm>
            <a:off x="3764212" y="5307581"/>
            <a:ext cx="5346985" cy="476627"/>
          </a:xfrm>
          <a:custGeom>
            <a:avLst/>
            <a:gdLst>
              <a:gd name="csX0" fmla="*/ 0 w 5346985"/>
              <a:gd name="csY0" fmla="*/ 476627 h 476627"/>
              <a:gd name="csX1" fmla="*/ 770885 w 5346985"/>
              <a:gd name="csY1" fmla="*/ 152692 h 476627"/>
              <a:gd name="csX2" fmla="*/ 2099430 w 5346985"/>
              <a:gd name="csY2" fmla="*/ 13276 h 476627"/>
              <a:gd name="csX3" fmla="*/ 3222953 w 5346985"/>
              <a:gd name="csY3" fmla="*/ 21477 h 476627"/>
              <a:gd name="csX4" fmla="*/ 4350576 w 5346985"/>
              <a:gd name="csY4" fmla="*/ 152692 h 476627"/>
              <a:gd name="csX5" fmla="*/ 5346985 w 5346985"/>
              <a:gd name="csY5" fmla="*/ 460225 h 4766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5346985" h="476627">
                <a:moveTo>
                  <a:pt x="0" y="476627"/>
                </a:moveTo>
                <a:cubicBezTo>
                  <a:pt x="210490" y="353272"/>
                  <a:pt x="420980" y="229917"/>
                  <a:pt x="770885" y="152692"/>
                </a:cubicBezTo>
                <a:cubicBezTo>
                  <a:pt x="1120790" y="75467"/>
                  <a:pt x="1690752" y="35145"/>
                  <a:pt x="2099430" y="13276"/>
                </a:cubicBezTo>
                <a:cubicBezTo>
                  <a:pt x="2508108" y="-8593"/>
                  <a:pt x="2847762" y="-1759"/>
                  <a:pt x="3222953" y="21477"/>
                </a:cubicBezTo>
                <a:cubicBezTo>
                  <a:pt x="3598144" y="44713"/>
                  <a:pt x="3996571" y="79567"/>
                  <a:pt x="4350576" y="152692"/>
                </a:cubicBezTo>
                <a:cubicBezTo>
                  <a:pt x="4704581" y="225817"/>
                  <a:pt x="5025783" y="343021"/>
                  <a:pt x="5346985" y="460225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877654C-17E7-E025-31EE-9427952EE3F6}"/>
                  </a:ext>
                </a:extLst>
              </p:cNvPr>
              <p:cNvSpPr txBox="1"/>
              <p:nvPr/>
            </p:nvSpPr>
            <p:spPr>
              <a:xfrm>
                <a:off x="6017330" y="2743423"/>
                <a:ext cx="833885" cy="3745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sSubSup>
                        <m:sSubSup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Sup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𝐹</m:t>
                          </m:r>
                        </m:sub>
                        <m:sup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C877654C-17E7-E025-31EE-9427952EE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7330" y="2743423"/>
                <a:ext cx="833885" cy="374590"/>
              </a:xfrm>
              <a:prstGeom prst="rect">
                <a:avLst/>
              </a:prstGeom>
              <a:blipFill>
                <a:blip r:embed="rId8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Oval 58">
            <a:extLst>
              <a:ext uri="{FF2B5EF4-FFF2-40B4-BE49-F238E27FC236}">
                <a16:creationId xmlns:a16="http://schemas.microsoft.com/office/drawing/2014/main" id="{2C06248C-5D02-8BDC-B0F7-A23DC4F09138}"/>
              </a:ext>
            </a:extLst>
          </p:cNvPr>
          <p:cNvSpPr/>
          <p:nvPr/>
        </p:nvSpPr>
        <p:spPr>
          <a:xfrm>
            <a:off x="2847202" y="456940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EB17163C-F2EB-9891-71BF-1D19580F7E6E}"/>
              </a:ext>
            </a:extLst>
          </p:cNvPr>
          <p:cNvSpPr/>
          <p:nvPr/>
        </p:nvSpPr>
        <p:spPr>
          <a:xfrm>
            <a:off x="3972237" y="456940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95B6896-5187-256B-FA4C-7BDF5D9E3179}"/>
              </a:ext>
            </a:extLst>
          </p:cNvPr>
          <p:cNvSpPr/>
          <p:nvPr/>
        </p:nvSpPr>
        <p:spPr>
          <a:xfrm>
            <a:off x="5097272" y="4569403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274DE486-99DC-089F-3B3F-B0ED8E9A2517}"/>
              </a:ext>
            </a:extLst>
          </p:cNvPr>
          <p:cNvSpPr/>
          <p:nvPr/>
        </p:nvSpPr>
        <p:spPr>
          <a:xfrm>
            <a:off x="2760662" y="4482863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</a:t>
            </a: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8C617BBE-CF45-2747-E0CA-DFB33E946191}"/>
              </a:ext>
            </a:extLst>
          </p:cNvPr>
          <p:cNvCxnSpPr>
            <a:cxnSpLocks/>
            <a:stCxn id="60" idx="2"/>
            <a:endCxn id="59" idx="6"/>
          </p:cNvCxnSpPr>
          <p:nvPr/>
        </p:nvCxnSpPr>
        <p:spPr>
          <a:xfrm flipH="1">
            <a:off x="3352302" y="4821953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7C9D6DB-0A55-3252-9956-2E9EDA94FE68}"/>
              </a:ext>
            </a:extLst>
          </p:cNvPr>
          <p:cNvCxnSpPr>
            <a:cxnSpLocks/>
            <a:stCxn id="61" idx="2"/>
            <a:endCxn id="60" idx="6"/>
          </p:cNvCxnSpPr>
          <p:nvPr/>
        </p:nvCxnSpPr>
        <p:spPr>
          <a:xfrm flipH="1">
            <a:off x="4477337" y="4821953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98BE7DA7-1F55-BC0D-F2A2-3548DD91FB60}"/>
              </a:ext>
            </a:extLst>
          </p:cNvPr>
          <p:cNvSpPr/>
          <p:nvPr/>
        </p:nvSpPr>
        <p:spPr>
          <a:xfrm>
            <a:off x="3296362" y="4399894"/>
            <a:ext cx="1868557" cy="260171"/>
          </a:xfrm>
          <a:custGeom>
            <a:avLst/>
            <a:gdLst>
              <a:gd name="csX0" fmla="*/ 0 w 1868557"/>
              <a:gd name="csY0" fmla="*/ 260171 h 260171"/>
              <a:gd name="csX1" fmla="*/ 667910 w 1868557"/>
              <a:gd name="csY1" fmla="*/ 29583 h 260171"/>
              <a:gd name="csX2" fmla="*/ 1152939 w 1868557"/>
              <a:gd name="csY2" fmla="*/ 25607 h 260171"/>
              <a:gd name="csX3" fmla="*/ 1868557 w 1868557"/>
              <a:gd name="csY3" fmla="*/ 236317 h 26017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868557" h="260171">
                <a:moveTo>
                  <a:pt x="0" y="260171"/>
                </a:moveTo>
                <a:cubicBezTo>
                  <a:pt x="237877" y="164424"/>
                  <a:pt x="475754" y="68677"/>
                  <a:pt x="667910" y="29583"/>
                </a:cubicBezTo>
                <a:cubicBezTo>
                  <a:pt x="860066" y="-9511"/>
                  <a:pt x="952831" y="-8849"/>
                  <a:pt x="1152939" y="25607"/>
                </a:cubicBezTo>
                <a:cubicBezTo>
                  <a:pt x="1353047" y="60063"/>
                  <a:pt x="1610802" y="148190"/>
                  <a:pt x="1868557" y="236317"/>
                </a:cubicBezTo>
              </a:path>
            </a:pathLst>
          </a:cu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9C41DCDC-DB19-5981-A822-60DBCC49022A}"/>
              </a:ext>
            </a:extLst>
          </p:cNvPr>
          <p:cNvSpPr/>
          <p:nvPr/>
        </p:nvSpPr>
        <p:spPr>
          <a:xfrm>
            <a:off x="6222307" y="457287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40F71C5-E2FB-2472-6268-0357D149F32B}"/>
              </a:ext>
            </a:extLst>
          </p:cNvPr>
          <p:cNvCxnSpPr>
            <a:cxnSpLocks/>
            <a:stCxn id="67" idx="2"/>
            <a:endCxn id="61" idx="6"/>
          </p:cNvCxnSpPr>
          <p:nvPr/>
        </p:nvCxnSpPr>
        <p:spPr>
          <a:xfrm flipH="1" flipV="1">
            <a:off x="5602372" y="4821953"/>
            <a:ext cx="619935" cy="34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74FD9B3F-97C1-AB2A-4CCC-D492C446EC99}"/>
              </a:ext>
            </a:extLst>
          </p:cNvPr>
          <p:cNvCxnSpPr>
            <a:cxnSpLocks/>
            <a:stCxn id="67" idx="6"/>
            <a:endCxn id="70" idx="2"/>
          </p:cNvCxnSpPr>
          <p:nvPr/>
        </p:nvCxnSpPr>
        <p:spPr>
          <a:xfrm>
            <a:off x="6727407" y="4825428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Oval 69">
            <a:extLst>
              <a:ext uri="{FF2B5EF4-FFF2-40B4-BE49-F238E27FC236}">
                <a16:creationId xmlns:a16="http://schemas.microsoft.com/office/drawing/2014/main" id="{B71D2EAF-EA09-A19C-9103-668C213027A3}"/>
              </a:ext>
            </a:extLst>
          </p:cNvPr>
          <p:cNvSpPr/>
          <p:nvPr/>
        </p:nvSpPr>
        <p:spPr>
          <a:xfrm>
            <a:off x="7347342" y="457287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DC8610E-83D9-5A54-E934-9A52C1D3B21E}"/>
              </a:ext>
            </a:extLst>
          </p:cNvPr>
          <p:cNvSpPr/>
          <p:nvPr/>
        </p:nvSpPr>
        <p:spPr>
          <a:xfrm>
            <a:off x="8472377" y="457287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3DF3459-9FE1-ED80-46EA-55C4059B303C}"/>
              </a:ext>
            </a:extLst>
          </p:cNvPr>
          <p:cNvSpPr/>
          <p:nvPr/>
        </p:nvSpPr>
        <p:spPr>
          <a:xfrm>
            <a:off x="9597412" y="4572878"/>
            <a:ext cx="505100" cy="5051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B5C4DA7-1D38-EE97-CE78-A0B5402C1AB6}"/>
              </a:ext>
            </a:extLst>
          </p:cNvPr>
          <p:cNvCxnSpPr>
            <a:cxnSpLocks/>
            <a:stCxn id="71" idx="2"/>
            <a:endCxn id="70" idx="6"/>
          </p:cNvCxnSpPr>
          <p:nvPr/>
        </p:nvCxnSpPr>
        <p:spPr>
          <a:xfrm flipH="1">
            <a:off x="7852442" y="4825428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E9876346-A016-0ADE-724B-577EAACA638E}"/>
              </a:ext>
            </a:extLst>
          </p:cNvPr>
          <p:cNvCxnSpPr>
            <a:cxnSpLocks/>
            <a:stCxn id="72" idx="2"/>
            <a:endCxn id="71" idx="6"/>
          </p:cNvCxnSpPr>
          <p:nvPr/>
        </p:nvCxnSpPr>
        <p:spPr>
          <a:xfrm flipH="1">
            <a:off x="8977477" y="4825428"/>
            <a:ext cx="61993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118A295A-03AC-D377-CFB4-EB0A85961904}"/>
              </a:ext>
            </a:extLst>
          </p:cNvPr>
          <p:cNvSpPr/>
          <p:nvPr/>
        </p:nvSpPr>
        <p:spPr>
          <a:xfrm>
            <a:off x="9510872" y="4486338"/>
            <a:ext cx="678180" cy="67818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1691BCC7-97BB-7BA7-D5E2-AF6923C56B9B}"/>
              </a:ext>
            </a:extLst>
          </p:cNvPr>
          <p:cNvSpPr/>
          <p:nvPr/>
        </p:nvSpPr>
        <p:spPr>
          <a:xfrm>
            <a:off x="5539706" y="4289000"/>
            <a:ext cx="4104549" cy="365009"/>
          </a:xfrm>
          <a:custGeom>
            <a:avLst/>
            <a:gdLst>
              <a:gd name="csX0" fmla="*/ 0 w 4104549"/>
              <a:gd name="csY0" fmla="*/ 352708 h 365009"/>
              <a:gd name="csX1" fmla="*/ 934902 w 4104549"/>
              <a:gd name="csY1" fmla="*/ 86178 h 365009"/>
              <a:gd name="csX2" fmla="*/ 2033822 w 4104549"/>
              <a:gd name="csY2" fmla="*/ 69 h 365009"/>
              <a:gd name="csX3" fmla="*/ 3181948 w 4104549"/>
              <a:gd name="csY3" fmla="*/ 77978 h 365009"/>
              <a:gd name="csX4" fmla="*/ 4104549 w 4104549"/>
              <a:gd name="csY4" fmla="*/ 365009 h 3650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4104549" h="365009">
                <a:moveTo>
                  <a:pt x="0" y="352708"/>
                </a:moveTo>
                <a:cubicBezTo>
                  <a:pt x="297966" y="248829"/>
                  <a:pt x="595932" y="144951"/>
                  <a:pt x="934902" y="86178"/>
                </a:cubicBezTo>
                <a:cubicBezTo>
                  <a:pt x="1273872" y="27405"/>
                  <a:pt x="1659314" y="1436"/>
                  <a:pt x="2033822" y="69"/>
                </a:cubicBezTo>
                <a:cubicBezTo>
                  <a:pt x="2408330" y="-1298"/>
                  <a:pt x="2836827" y="17155"/>
                  <a:pt x="3181948" y="77978"/>
                </a:cubicBezTo>
                <a:cubicBezTo>
                  <a:pt x="3527069" y="138801"/>
                  <a:pt x="3815809" y="251905"/>
                  <a:pt x="4104549" y="36500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694E7A09-C072-E470-1E5D-15B770EAE83D}"/>
              </a:ext>
            </a:extLst>
          </p:cNvPr>
          <p:cNvSpPr/>
          <p:nvPr/>
        </p:nvSpPr>
        <p:spPr>
          <a:xfrm>
            <a:off x="3255756" y="4022084"/>
            <a:ext cx="6425403" cy="607322"/>
          </a:xfrm>
          <a:custGeom>
            <a:avLst/>
            <a:gdLst>
              <a:gd name="csX0" fmla="*/ 0 w 6425403"/>
              <a:gd name="csY0" fmla="*/ 599121 h 607322"/>
              <a:gd name="csX1" fmla="*/ 947204 w 6425403"/>
              <a:gd name="csY1" fmla="*/ 217780 h 607322"/>
              <a:gd name="csX2" fmla="*/ 2083028 w 6425403"/>
              <a:gd name="csY2" fmla="*/ 61963 h 607322"/>
              <a:gd name="csX3" fmla="*/ 3186048 w 6425403"/>
              <a:gd name="csY3" fmla="*/ 456 h 607322"/>
              <a:gd name="csX4" fmla="*/ 4313672 w 6425403"/>
              <a:gd name="csY4" fmla="*/ 45561 h 607322"/>
              <a:gd name="csX5" fmla="*/ 5457697 w 6425403"/>
              <a:gd name="csY5" fmla="*/ 234181 h 607322"/>
              <a:gd name="csX6" fmla="*/ 6425403 w 6425403"/>
              <a:gd name="csY6" fmla="*/ 607322 h 607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6425403" h="607322">
                <a:moveTo>
                  <a:pt x="0" y="599121"/>
                </a:moveTo>
                <a:cubicBezTo>
                  <a:pt x="300016" y="453213"/>
                  <a:pt x="600033" y="307306"/>
                  <a:pt x="947204" y="217780"/>
                </a:cubicBezTo>
                <a:cubicBezTo>
                  <a:pt x="1294375" y="128254"/>
                  <a:pt x="1709887" y="98184"/>
                  <a:pt x="2083028" y="61963"/>
                </a:cubicBezTo>
                <a:cubicBezTo>
                  <a:pt x="2456169" y="25742"/>
                  <a:pt x="2814274" y="3190"/>
                  <a:pt x="3186048" y="456"/>
                </a:cubicBezTo>
                <a:cubicBezTo>
                  <a:pt x="3557822" y="-2278"/>
                  <a:pt x="3935064" y="6607"/>
                  <a:pt x="4313672" y="45561"/>
                </a:cubicBezTo>
                <a:cubicBezTo>
                  <a:pt x="4692280" y="84515"/>
                  <a:pt x="5105742" y="140554"/>
                  <a:pt x="5457697" y="234181"/>
                </a:cubicBezTo>
                <a:cubicBezTo>
                  <a:pt x="5809652" y="327808"/>
                  <a:pt x="6117527" y="467565"/>
                  <a:pt x="6425403" y="607322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591414D-E7D5-430A-0DC2-61A1F301A6B1}"/>
                  </a:ext>
                </a:extLst>
              </p:cNvPr>
              <p:cNvSpPr txBox="1"/>
              <p:nvPr/>
            </p:nvSpPr>
            <p:spPr>
              <a:xfrm>
                <a:off x="955094" y="4619461"/>
                <a:ext cx="1731246" cy="404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</m:e>
                        <m:sub>
                          <m: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kumimoji="0" lang="en-US" sz="1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d>
                        <m:dPr>
                          <m:ctrlPr>
                            <a:rPr lang="en-US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kumimoji="0" lang="en-US" sz="1800" b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5591414D-E7D5-430A-0DC2-61A1F301A6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094" y="4619461"/>
                <a:ext cx="1731246" cy="4049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5316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BFD49-3CF0-C809-A3C0-39F856E60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2CC13-59C2-749F-BF4D-A3D836182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Punchline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F0B6C-4422-BBAD-E528-4C353335529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7" y="1825624"/>
                <a:ext cx="11244945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Intuitively, we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to be the limit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contains its own correction terms, we can take our witness matrix to be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</m:d>
                      </m:e>
                    </m:nary>
                  </m:oMath>
                </a14:m>
                <a:r>
                  <a:rPr lang="en-US" dirty="0"/>
                  <a:t>. Since the coefficient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</m:oMath>
                </a14:m>
                <a:r>
                  <a:rPr lang="en-US" dirty="0"/>
                  <a:t> (as we start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</m:sSub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en-US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dirty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  <m:sub>
                            <m:r>
                              <a:rPr lang="en-US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), this gives 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as needed.</a:t>
                </a:r>
              </a:p>
              <a:p>
                <a:r>
                  <a:rPr lang="en-US" dirty="0"/>
                  <a:t>Need to show: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has the same behavior as a </a:t>
                </a:r>
                <a:r>
                  <a:rPr lang="en-US" dirty="0">
                    <a:solidFill>
                      <a:srgbClr val="FF0000"/>
                    </a:solidFill>
                  </a:rPr>
                  <a:t>Wigner matrix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How can we show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has the same behavior as a </a:t>
                </a:r>
                <a:r>
                  <a:rPr lang="en-US" dirty="0">
                    <a:solidFill>
                      <a:srgbClr val="FF0000"/>
                    </a:solidFill>
                  </a:rPr>
                  <a:t>Wigner matrix</a:t>
                </a:r>
                <a:r>
                  <a:rPr lang="en-US" dirty="0"/>
                  <a:t>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97F0B6C-4422-BBAD-E528-4C35333552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7" y="1825624"/>
                <a:ext cx="11244945" cy="4944215"/>
              </a:xfrm>
              <a:blipFill>
                <a:blip r:embed="rId2"/>
                <a:stretch>
                  <a:fillRect l="-921" t="-1970" r="-13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97431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DF0E9-76BF-FA4A-CBBF-CDF5C0990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A4D1-773D-E625-E568-68CC96A8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Backbone and Backbone-Correction Shapes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CCC91D-67BE-998E-01BE-264D4323EF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10979294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We observe that the shapes which appear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are a particular type of shape which we call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</a:t>
                </a:r>
                <a:r>
                  <a:rPr lang="en-US" dirty="0"/>
                  <a:t> shapes.</a:t>
                </a:r>
              </a:p>
              <a:p>
                <a:r>
                  <a:rPr lang="en-US" dirty="0"/>
                  <a:t>Definition[Backbone and backbone-correction shapes]:</a:t>
                </a:r>
              </a:p>
              <a:p>
                <a:pPr lvl="1"/>
                <a:r>
                  <a:rPr lang="en-US" dirty="0"/>
                  <a:t>We take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to be a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</a:t>
                </a:r>
                <a:r>
                  <a:rPr lang="en-US" dirty="0"/>
                  <a:t> shape.</a:t>
                </a:r>
              </a:p>
              <a:p>
                <a:pPr lvl="1"/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are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</a:t>
                </a:r>
                <a:r>
                  <a:rPr lang="en-US" dirty="0"/>
                  <a:t> shapes, we take their concatenation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∘…∘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to be a </a:t>
                </a:r>
                <a:r>
                  <a:rPr lang="en-US" dirty="0">
                    <a:solidFill>
                      <a:srgbClr val="FF0000"/>
                    </a:solidFill>
                  </a:rPr>
                  <a:t>backbone</a:t>
                </a:r>
                <a:r>
                  <a:rPr lang="en-US" dirty="0"/>
                  <a:t> shape.</a:t>
                </a:r>
              </a:p>
              <a:p>
                <a:pPr lvl="1"/>
                <a:r>
                  <a:rPr lang="en-US" dirty="0"/>
                  <a:t>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US" dirty="0"/>
                  <a:t> is a </a:t>
                </a:r>
                <a:r>
                  <a:rPr lang="en-US" dirty="0">
                    <a:solidFill>
                      <a:srgbClr val="FF0000"/>
                    </a:solidFill>
                  </a:rPr>
                  <a:t>backbone</a:t>
                </a:r>
                <a:r>
                  <a:rPr lang="en-US" dirty="0"/>
                  <a:t> shape, we take its correction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acc>
                  </m:oMath>
                </a14:m>
                <a:r>
                  <a:rPr lang="en-US" dirty="0"/>
                  <a:t> to be a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</a:t>
                </a:r>
                <a:r>
                  <a:rPr lang="en-US" dirty="0"/>
                  <a:t> shape.</a:t>
                </a:r>
              </a:p>
              <a:p>
                <a:r>
                  <a:rPr lang="en-US" dirty="0"/>
                  <a:t>Example: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a backbone shape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acc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a backbone-correction shape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concatenation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copies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P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correction 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P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2CCC91D-67BE-998E-01BE-264D4323EF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10979294" cy="4944215"/>
              </a:xfrm>
              <a:blipFill>
                <a:blip r:embed="rId2"/>
                <a:stretch>
                  <a:fillRect l="-943" t="-1970" r="-4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78385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EE3DF-DCB4-8FBB-C516-1954AA8B2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FAB48-3F92-405D-2453-60FC67741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Key Technical Result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C2B40-C335-AFDC-B121-8ADEBC05F55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8" y="1825624"/>
                <a:ext cx="10074967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Key technical result for the analysis: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</a:t>
                </a:r>
                <a:r>
                  <a:rPr lang="en-US" dirty="0"/>
                  <a:t> shapes satisfy a form of free independence. In particular, whenever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is a symmetric matrix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𝑎𝑐𝑘𝑏𝑜𝑛𝑒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𝑐𝑜𝑟𝑟𝑒𝑐𝑡𝑖𝑜𝑛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𝑠h𝑎𝑝𝑒𝑠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nary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(2+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(1))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r>
                  <a:rPr lang="en-US" dirty="0"/>
                  <a:t> and the limiting distribution of the spectrum of the eigenvalues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 is a semicircle of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Need to show: For our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27C2B40-C335-AFDC-B121-8ADEBC05F55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8" y="1825624"/>
                <a:ext cx="10074967" cy="4944215"/>
              </a:xfrm>
              <a:blipFill>
                <a:blip r:embed="rId2"/>
                <a:stretch>
                  <a:fillRect l="-1028" t="-1970" r="-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17828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8F155-53B5-E0FC-FE40-67753D75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351487E-BCFE-11EE-97CD-2E27610FA06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Justification for Why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351487E-BCFE-11EE-97CD-2E27610FA06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92340F-C875-8873-DB3C-6C982AC2E0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7" y="1825624"/>
                <a:ext cx="11128515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Writing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nary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/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. Observe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Claim: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Reason: 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𝑐𝑜𝑛𝑐𝑎𝑡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contains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-wise concatenations of terms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multiplied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. The sum of the squares of the coefficients of the resulting terms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p>
                    </m:sSubSup>
                  </m:oMath>
                </a14:m>
                <a:r>
                  <a:rPr lang="en-US" dirty="0"/>
                  <a:t>. All of these terms need a matching correction term except for the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-wise concatenations of terms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−2</m:t>
                        </m:r>
                      </m:sub>
                    </m:sSub>
                  </m:oMath>
                </a14:m>
                <a:r>
                  <a:rPr lang="en-US" dirty="0"/>
                  <a:t> as these have already been corrected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. Thus, for each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dirty="0"/>
                  <a:t>, the sum of the squares of the coefficients of the new correction terms is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  <m:r>
                          <a:rPr lang="en-US" i="1">
                            <a:latin typeface="Cambria Math" panose="020405030504060302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−2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792340F-C875-8873-DB3C-6C982AC2E0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7" y="1825624"/>
                <a:ext cx="11128515" cy="4944215"/>
              </a:xfrm>
              <a:blipFill>
                <a:blip r:embed="rId3"/>
                <a:stretch>
                  <a:fillRect l="-931" t="-1724" r="-1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07963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0FE42-64BD-D68B-F97E-3E2F47EC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5C7A9F0-BA10-3FE0-DDB3-18C0CD8E6BF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en-US" dirty="0"/>
                  <a:t>Justification for Why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5C7A9F0-BA10-3FE0-DDB3-18C0CD8E6B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75C453-0F1F-C464-0CBC-4DCB71A9B7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7" y="1825624"/>
                <a:ext cx="11128515" cy="494421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Writing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nary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/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dirty="0"/>
                  <a:t>. Observe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Claim: 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limLoc m:val="subSu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sub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Corollary: For all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𝑆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p>
                            </m:sSubSup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=2</m:t>
                        </m:r>
                      </m:sub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bSup>
                          <m:sSub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=1−</m:t>
                    </m:r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is consistent with this equation and we can show that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dirty="0"/>
                  <a:t> is indeed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dirty="0"/>
                  <a:t>. Thus,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  <m:r>
                      <a:rPr lang="en-US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75C453-0F1F-C464-0CBC-4DCB71A9B7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7" y="1825624"/>
                <a:ext cx="11128515" cy="4944215"/>
              </a:xfrm>
              <a:blipFill>
                <a:blip r:embed="rId3"/>
                <a:stretch>
                  <a:fillRect l="-931" t="-1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317852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1A0A8A9-B245-44BE-BADF-0FB8CE3114DD}"/>
              </a:ext>
            </a:extLst>
          </p:cNvPr>
          <p:cNvSpPr txBox="1">
            <a:spLocks/>
          </p:cNvSpPr>
          <p:nvPr/>
        </p:nvSpPr>
        <p:spPr>
          <a:xfrm>
            <a:off x="2133600" y="2130428"/>
            <a:ext cx="8001000" cy="28987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566796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E18C9-6A11-49A8-8043-69AD6C505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621"/>
            <a:ext cx="10515600" cy="153206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4B701-912F-4D32-BDBA-5DF87C8A61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67692"/>
            <a:ext cx="11185188" cy="5057571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rgbClr val="000000"/>
                </a:solidFill>
                <a:effectLst/>
              </a:rPr>
              <a:t>[FG25</a:t>
            </a:r>
            <a:r>
              <a:rPr lang="en-US" sz="1800" dirty="0">
                <a:solidFill>
                  <a:srgbClr val="000000"/>
                </a:solidFill>
              </a:rPr>
              <a:t>] U. Feige and V. Grinberg. Upper bounds on the theta function of random graphs. </a:t>
            </a:r>
            <a:r>
              <a:rPr lang="en-US" sz="1800" dirty="0" err="1">
                <a:solidFill>
                  <a:srgbClr val="000000"/>
                </a:solidFill>
              </a:rPr>
              <a:t>arXiv</a:t>
            </a:r>
            <a:r>
              <a:rPr lang="en-US" sz="1800" dirty="0">
                <a:solidFill>
                  <a:srgbClr val="000000"/>
                </a:solidFill>
              </a:rPr>
              <a:t> 2506.02952. 2025</a:t>
            </a:r>
          </a:p>
          <a:p>
            <a:r>
              <a:rPr lang="en-US" sz="1800" dirty="0">
                <a:solidFill>
                  <a:srgbClr val="000000"/>
                </a:solidFill>
                <a:effectLst/>
              </a:rPr>
              <a:t>[</a:t>
            </a:r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Lovász79</a:t>
            </a:r>
            <a:r>
              <a:rPr lang="en-US" sz="1800" dirty="0">
                <a:solidFill>
                  <a:srgbClr val="000000"/>
                </a:solidFill>
                <a:effectLst/>
              </a:rPr>
              <a:t>] L. </a:t>
            </a:r>
            <a:r>
              <a:rPr lang="en-US" sz="1800" dirty="0">
                <a:latin typeface="Cambria Math" panose="02040503050406030204" pitchFamily="18" charset="0"/>
                <a:ea typeface="Cambria Math" panose="02040503050406030204" pitchFamily="18" charset="0"/>
              </a:rPr>
              <a:t>Lovász. </a:t>
            </a:r>
            <a:r>
              <a:rPr lang="en-US" sz="1800" dirty="0">
                <a:solidFill>
                  <a:srgbClr val="000000"/>
                </a:solidFill>
                <a:effectLst/>
              </a:rPr>
              <a:t>On the Shannon Capacity of a Graph. IEEE Transactions on Information Theory, Vol. IT-25, No.1 p. 1-7. 1979. </a:t>
            </a:r>
          </a:p>
        </p:txBody>
      </p:sp>
    </p:spTree>
    <p:extLst>
      <p:ext uri="{BB962C8B-B14F-4D97-AF65-F5344CB8AC3E}">
        <p14:creationId xmlns:p14="http://schemas.microsoft.com/office/powerpoint/2010/main" val="2880150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44BC1-1B2E-1540-7A49-AABAF99FA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05DB4-7BF1-A41F-0362-0B0965B7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Properties of the Lovász-Theta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BC8977-0035-0207-04E8-B327849C43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1164557" cy="478619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Some of the properties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are as follows: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Letting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acc>
                  </m:oMath>
                </a14:m>
                <a:r>
                  <a:rPr lang="en-US" dirty="0"/>
                  <a:t> be the complement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𝜔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size of the largest clique in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chromatic number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Letting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⊠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 be the strong direct product of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⊠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For all graphs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vertex-transitive,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acc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can be computed by a semidefinite program.</a:t>
                </a:r>
              </a:p>
              <a:p>
                <a:r>
                  <a:rPr lang="en-US" sz="1800" dirty="0"/>
                  <a:t>Note: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⊠</m:t>
                    </m:r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1800" dirty="0"/>
                  <a:t> is the graph such that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sz="1800" i="1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𝐺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en-US" sz="1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</m:d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d>
                              <m:d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,</m:t>
                                </m:r>
                                <m:sSup>
                                  <m:sSupPr>
                                    <m:ctrlP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p>
                                    <m:r>
                                      <a:rPr lang="en-US" sz="18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: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𝑜𝑟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𝑜𝑟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d>
                          <m:dPr>
                            <m:ctrlP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𝑢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sSup>
                              <m:sSupPr>
                                <m:ctrlP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p>
                                <m:r>
                                  <a:rPr lang="en-US" sz="1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</m:d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≠(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𝑣</m:t>
                        </m:r>
                        <m:r>
                          <a:rPr lang="en-US" sz="1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18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7BC8977-0035-0207-04E8-B327849C43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1164557" cy="4786190"/>
              </a:xfrm>
              <a:blipFill>
                <a:blip r:embed="rId2"/>
                <a:stretch>
                  <a:fillRect l="-928" t="-2036" r="-1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774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F2FEE-9A56-FF86-5214-3C476394A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525D1-0B5F-ED17-ABDF-DF05CA35F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Shannon Capacity of a Graph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FC56B2-B61A-F178-A243-C9CA38CF43F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3"/>
                <a:ext cx="9963779" cy="4967063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The </a:t>
                </a:r>
                <a:r>
                  <a:rPr lang="en-US" dirty="0">
                    <a:solidFill>
                      <a:srgbClr val="FF0000"/>
                    </a:solidFill>
                  </a:rPr>
                  <a:t>Shannon capacity </a:t>
                </a:r>
                <a:r>
                  <a:rPr lang="en-US" dirty="0"/>
                  <a:t>of a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rad>
                          <m:ra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deg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𝐺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sup>
                                </m:sSup>
                              </m:e>
                            </m:d>
                          </m:e>
                        </m:rad>
                      </m:e>
                    </m:func>
                  </m:oMath>
                </a14:m>
                <a:r>
                  <a:rPr lang="en-US" dirty="0"/>
                  <a:t>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⊠…⊠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the strong direct product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copies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the size of the largest independent set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Note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dirty="0"/>
                  <a:t> is the maximum number of different codewords consisting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vertices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such that no two codewords can be confused with each other where two vertices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can be confused with each other if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The Shannon capacity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describes the amount of information that can be transmitted per vertex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in this setting.</a:t>
                </a:r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, for any graph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, the Shannon capacity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at most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Corollary </a:t>
                </a:r>
                <a:r>
                  <a:rPr lang="en-US" dirty="0">
                    <a:solidFill>
                      <a:srgbClr val="000000"/>
                    </a:solidFill>
                  </a:rPr>
                  <a:t>[</a:t>
                </a:r>
                <a:r>
                  <a:rPr lang="en-US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Lovász79</a:t>
                </a:r>
                <a:r>
                  <a:rPr lang="en-US" dirty="0">
                    <a:solidFill>
                      <a:srgbClr val="000000"/>
                    </a:solidFill>
                  </a:rPr>
                  <a:t>]: The Shannon capacity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BFC56B2-B61A-F178-A243-C9CA38CF43F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3"/>
                <a:ext cx="9963779" cy="4967063"/>
              </a:xfrm>
              <a:blipFill>
                <a:blip r:embed="rId2"/>
                <a:stretch>
                  <a:fillRect l="-917" t="-11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483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B5067-2137-8AAF-76D0-14C7B24C2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44F9F-B667-FD3A-2C2F-3C78A3A24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Our Results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3E6649-97D6-FC16-A5AD-2C1692937F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4"/>
                <a:ext cx="11164557" cy="492686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Question: What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 random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,1/2</m:t>
                        </m:r>
                      </m:e>
                    </m:d>
                  </m:oMath>
                </a14:m>
                <a:r>
                  <a:rPr lang="en-US" dirty="0"/>
                  <a:t> graph (i.e., each potential edge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present with probability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1/2</m:t>
                    </m:r>
                  </m:oMath>
                </a14:m>
                <a:r>
                  <a:rPr lang="en-US" dirty="0"/>
                  <a:t>)?</a:t>
                </a:r>
              </a:p>
              <a:p>
                <a:r>
                  <a:rPr lang="en-US" dirty="0"/>
                  <a:t>Previously known: If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 random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,1/2</m:t>
                        </m:r>
                      </m:e>
                    </m:d>
                  </m:oMath>
                </a14:m>
                <a:r>
                  <a:rPr lang="en-US" dirty="0"/>
                  <a:t> graph then with high probability,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Feige and Grinberg [FG25] gave a prediction that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1.55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 but did not rigorously verify this prediction.</a:t>
                </a:r>
              </a:p>
              <a:p>
                <a:r>
                  <a:rPr lang="en-US" dirty="0"/>
                  <a:t>Our result: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 random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,1/2</m:t>
                        </m:r>
                      </m:e>
                    </m:d>
                  </m:oMath>
                </a14:m>
                <a:r>
                  <a:rPr lang="en-US" dirty="0"/>
                  <a:t> graph then with high probability,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</m:d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13E6649-97D6-FC16-A5AD-2C1692937F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4"/>
                <a:ext cx="11164557" cy="4926867"/>
              </a:xfrm>
              <a:blipFill>
                <a:blip r:embed="rId2"/>
                <a:stretch>
                  <a:fillRect l="-928" t="-1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701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2B11E-4225-F96E-419D-C9879449F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40E66-1A41-6FEF-7F75-B5C2D6B13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Our 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265128-D33D-8725-DD6A-3681C77DAA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4"/>
                <a:ext cx="11254992" cy="4926867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To prove our result, we need to analyze the precise behavior of a class of graph matrices we call </a:t>
                </a:r>
                <a:r>
                  <a:rPr lang="en-US" dirty="0">
                    <a:solidFill>
                      <a:srgbClr val="FF0000"/>
                    </a:solidFill>
                  </a:rPr>
                  <a:t>backbone-correction matrices</a:t>
                </a:r>
                <a:r>
                  <a:rPr lang="en-US" dirty="0"/>
                  <a:t>.</a:t>
                </a:r>
              </a:p>
              <a:p>
                <a:r>
                  <a:rPr lang="en-US" dirty="0"/>
                  <a:t>Theorem: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𝑎𝑐𝑘𝑏𝑜𝑛𝑒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𝑐𝑜𝑟𝑟𝑒𝑐𝑡𝑖𝑜𝑛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𝑠h𝑎𝑝𝑒𝑠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𝑀</m:t>
                                </m:r>
                              </m:e>
                            </m:acc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is a symmetric matrix which is a linear combination of </a:t>
                </a:r>
                <a:r>
                  <a:rPr lang="en-US" dirty="0">
                    <a:solidFill>
                      <a:srgbClr val="FF0000"/>
                    </a:solidFill>
                  </a:rPr>
                  <a:t>normalized backbone-correction matrices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</m:acc>
                      </m:e>
                      <m:sub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en-US" dirty="0"/>
                  <a:t> then letting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rad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behaves like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times a </a:t>
                </a:r>
                <a:r>
                  <a:rPr lang="en-US" dirty="0">
                    <a:solidFill>
                      <a:srgbClr val="FF0000"/>
                    </a:solidFill>
                  </a:rPr>
                  <a:t>Wigner matrix</a:t>
                </a:r>
                <a:r>
                  <a:rPr lang="en-US" dirty="0"/>
                  <a:t>. More precisely, with high probability, </a:t>
                </a:r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</m:d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2±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 and the limiting distribution of the eigenvalues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US" dirty="0"/>
                  <a:t>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∈[−2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sub>
                    </m:sSub>
                  </m:oMath>
                </a14:m>
                <a:r>
                  <a:rPr lang="en-US" dirty="0"/>
                  <a:t> (i.e., a semicircle of radius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dirty="0"/>
                  <a:t>). 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C265128-D33D-8725-DD6A-3681C77DAA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4"/>
                <a:ext cx="11254992" cy="4926867"/>
              </a:xfrm>
              <a:blipFill>
                <a:blip r:embed="rId2"/>
                <a:stretch>
                  <a:fillRect l="-975" t="-19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316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AF853-20E2-FED0-DDD4-0EA4ED27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429CF-2188-1A8C-5EB0-9516FF857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One Definition of the Lovász-Theta Function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2C078E-22AB-BA5F-E0E1-421B01F8E6A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682236" cy="478619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There are several equivalent descriptions of the Lovász-Theta function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𝜗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 We use the following formulation: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</m:oMath>
                </a14:m>
                <a:r>
                  <a:rPr lang="en-US" dirty="0"/>
                  <a:t> is the minimum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such that there exists a matrix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such that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≽0</m:t>
                    </m:r>
                  </m:oMath>
                </a14:m>
                <a:r>
                  <a:rPr lang="en-US" dirty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Example: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an independent set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, we must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to be the all ones matrix so the minimum such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and thus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.</a:t>
                </a:r>
              </a:p>
              <a:p>
                <a:r>
                  <a:rPr lang="en-US" dirty="0"/>
                  <a:t>Example: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is a clique of size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then we can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𝐼𝑑</m:t>
                    </m:r>
                  </m:oMath>
                </a14:m>
                <a:r>
                  <a:rPr lang="en-US" dirty="0"/>
                  <a:t> so we can take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and thus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22C078E-22AB-BA5F-E0E1-421B01F8E6A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682236" cy="4786190"/>
              </a:xfrm>
              <a:blipFill>
                <a:blip r:embed="rId2"/>
                <a:stretch>
                  <a:fillRect l="-1027" t="-2036" r="-1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842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19841</TotalTime>
  <Words>4364</Words>
  <Application>Microsoft Office PowerPoint</Application>
  <PresentationFormat>Widescreen</PresentationFormat>
  <Paragraphs>337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49</vt:i4>
      </vt:variant>
    </vt:vector>
  </HeadingPairs>
  <TitlesOfParts>
    <vt:vector size="57" baseType="lpstr">
      <vt:lpstr>Aptos</vt:lpstr>
      <vt:lpstr>Arial</vt:lpstr>
      <vt:lpstr>Calibri</vt:lpstr>
      <vt:lpstr>Calibri Light</vt:lpstr>
      <vt:lpstr>Cambria Math</vt:lpstr>
      <vt:lpstr>Office Theme</vt:lpstr>
      <vt:lpstr>1_Office Theme</vt:lpstr>
      <vt:lpstr>2_Office Theme</vt:lpstr>
      <vt:lpstr>Sharp Lovász-Theta Bounds on Random Graphs</vt:lpstr>
      <vt:lpstr>Talk Outline</vt:lpstr>
      <vt:lpstr>Part I: The Lovász-Theta Function</vt:lpstr>
      <vt:lpstr>The Lovász-Theta Function</vt:lpstr>
      <vt:lpstr>Properties of the Lovász-Theta Function</vt:lpstr>
      <vt:lpstr>Shannon Capacity of a Graph</vt:lpstr>
      <vt:lpstr>Our Results</vt:lpstr>
      <vt:lpstr>Our Results</vt:lpstr>
      <vt:lpstr>One Definition of the Lovász-Theta Function</vt:lpstr>
      <vt:lpstr>Reason Why α(G)≤ϑ(G)</vt:lpstr>
      <vt:lpstr>Our Goal: A Witness Matrix W </vt:lpstr>
      <vt:lpstr>Baseline Construction</vt:lpstr>
      <vt:lpstr>Summary of the Problem</vt:lpstr>
      <vt:lpstr>Part II: Graph Matrices</vt:lpstr>
      <vt:lpstr>Fourier Characters</vt:lpstr>
      <vt:lpstr>Ribbons</vt:lpstr>
      <vt:lpstr>Shapes</vt:lpstr>
      <vt:lpstr>Graph Matrices</vt:lpstr>
      <vt:lpstr>Summary</vt:lpstr>
      <vt:lpstr>Part III: Interpretation Using Graph Matrices</vt:lpstr>
      <vt:lpstr>Restriction on Graph Matrices: Boundary Size 1</vt:lpstr>
      <vt:lpstr>Path Shapes</vt:lpstr>
      <vt:lpstr>Normalized Graph Matrices</vt:lpstr>
      <vt:lpstr>Restrictions on R</vt:lpstr>
      <vt:lpstr>Restrictions on R</vt:lpstr>
      <vt:lpstr>Problem Reformulation</vt:lpstr>
      <vt:lpstr>Part IV: Behavior of Path Shapes</vt:lpstr>
      <vt:lpstr>Products of Path Shapes</vt:lpstr>
      <vt:lpstr>Approximating M ̃_(P_j ) as a Polynomial of M ̃_(P_1 ) </vt:lpstr>
      <vt:lpstr>Approximating M ̃_(P_j ) as a Polynomial of M ̃_(P_1 ) </vt:lpstr>
      <vt:lpstr>Pattern Justification </vt:lpstr>
      <vt:lpstr>Part V: Initial Attempts</vt:lpstr>
      <vt:lpstr>Attempt 1: Direct Construction</vt:lpstr>
      <vt:lpstr>Attempt 1 Summary</vt:lpstr>
      <vt:lpstr>Attempt 2: Applying a function F(x) to M ̃_(P_1 )</vt:lpstr>
      <vt:lpstr>Decomposing F(x) Into Chebyshev Polynomials</vt:lpstr>
      <vt:lpstr>Attempt 2: Applying F(x) to M ̃_(P_1 )</vt:lpstr>
      <vt:lpstr>Attempt 2: Applying F(x) to M ̃_(P_1 )</vt:lpstr>
      <vt:lpstr>Part VI: Our Construction</vt:lpstr>
      <vt:lpstr>Key Idea</vt:lpstr>
      <vt:lpstr>Iterative Construction</vt:lpstr>
      <vt:lpstr>Some New Terms in Q_2</vt:lpstr>
      <vt:lpstr>Punchline</vt:lpstr>
      <vt:lpstr>Backbone and Backbone-Correction Shapes</vt:lpstr>
      <vt:lpstr>Key Technical Result</vt:lpstr>
      <vt:lpstr>Justification for Why ∑_τ▒〖c(τ)^2 〗=1</vt:lpstr>
      <vt:lpstr>Justification for Why ∑_τ▒〖c(τ)^2 〗=1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 of Squares Lower Bounds from Symmetry and a Good Story</dc:title>
  <dc:creator>Aaron Potechin</dc:creator>
  <cp:lastModifiedBy>Aaron Potechin</cp:lastModifiedBy>
  <cp:revision>547</cp:revision>
  <dcterms:created xsi:type="dcterms:W3CDTF">2019-01-02T21:04:01Z</dcterms:created>
  <dcterms:modified xsi:type="dcterms:W3CDTF">2026-08-20T20:53:08Z</dcterms:modified>
</cp:coreProperties>
</file>