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696" r:id="rId3"/>
    <p:sldMasterId id="2147483708" r:id="rId4"/>
  </p:sldMasterIdLst>
  <p:sldIdLst>
    <p:sldId id="256" r:id="rId5"/>
    <p:sldId id="922" r:id="rId6"/>
    <p:sldId id="1082" r:id="rId7"/>
    <p:sldId id="1081" r:id="rId8"/>
    <p:sldId id="1075" r:id="rId9"/>
    <p:sldId id="259" r:id="rId10"/>
    <p:sldId id="695" r:id="rId11"/>
    <p:sldId id="704" r:id="rId12"/>
    <p:sldId id="703" r:id="rId13"/>
    <p:sldId id="1083" r:id="rId14"/>
    <p:sldId id="706" r:id="rId15"/>
    <p:sldId id="705" r:id="rId16"/>
    <p:sldId id="1084" r:id="rId17"/>
    <p:sldId id="1086" r:id="rId18"/>
    <p:sldId id="710" r:id="rId19"/>
    <p:sldId id="709" r:id="rId20"/>
    <p:sldId id="718" r:id="rId21"/>
    <p:sldId id="708" r:id="rId22"/>
    <p:sldId id="725" r:id="rId23"/>
    <p:sldId id="612" r:id="rId24"/>
    <p:sldId id="748" r:id="rId25"/>
    <p:sldId id="749" r:id="rId26"/>
    <p:sldId id="750" r:id="rId27"/>
    <p:sldId id="1033" r:id="rId28"/>
    <p:sldId id="1031" r:id="rId29"/>
    <p:sldId id="1030" r:id="rId30"/>
    <p:sldId id="1034" r:id="rId31"/>
    <p:sldId id="1036" r:id="rId32"/>
    <p:sldId id="1080" r:id="rId33"/>
    <p:sldId id="1035" r:id="rId34"/>
    <p:sldId id="1053" r:id="rId35"/>
    <p:sldId id="1060" r:id="rId36"/>
    <p:sldId id="1056" r:id="rId37"/>
    <p:sldId id="1062" r:id="rId38"/>
    <p:sldId id="1057" r:id="rId39"/>
    <p:sldId id="1063" r:id="rId40"/>
    <p:sldId id="1055" r:id="rId41"/>
    <p:sldId id="1054" r:id="rId42"/>
    <p:sldId id="1064" r:id="rId43"/>
    <p:sldId id="663" r:id="rId44"/>
    <p:sldId id="727" r:id="rId45"/>
    <p:sldId id="729" r:id="rId46"/>
    <p:sldId id="730" r:id="rId47"/>
    <p:sldId id="1058" r:id="rId48"/>
    <p:sldId id="694" r:id="rId49"/>
    <p:sldId id="1117" r:id="rId50"/>
    <p:sldId id="1059" r:id="rId51"/>
    <p:sldId id="645" r:id="rId52"/>
    <p:sldId id="643" r:id="rId53"/>
    <p:sldId id="733" r:id="rId54"/>
    <p:sldId id="1006" r:id="rId55"/>
    <p:sldId id="1066" r:id="rId56"/>
    <p:sldId id="1067" r:id="rId57"/>
    <p:sldId id="1068" r:id="rId58"/>
    <p:sldId id="1069" r:id="rId59"/>
    <p:sldId id="1070" r:id="rId60"/>
    <p:sldId id="1072" r:id="rId61"/>
    <p:sldId id="1071" r:id="rId62"/>
    <p:sldId id="1073" r:id="rId63"/>
    <p:sldId id="865" r:id="rId64"/>
    <p:sldId id="498" r:id="rId65"/>
    <p:sldId id="508" r:id="rId66"/>
    <p:sldId id="1087" r:id="rId67"/>
    <p:sldId id="903" r:id="rId68"/>
    <p:sldId id="1077" r:id="rId69"/>
    <p:sldId id="912" r:id="rId70"/>
    <p:sldId id="1079" r:id="rId71"/>
    <p:sldId id="509" r:id="rId72"/>
    <p:sldId id="1078" r:id="rId73"/>
    <p:sldId id="1074" r:id="rId74"/>
    <p:sldId id="601" r:id="rId75"/>
    <p:sldId id="1076" r:id="rId76"/>
    <p:sldId id="737" r:id="rId77"/>
    <p:sldId id="739" r:id="rId78"/>
    <p:sldId id="736"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50" autoAdjust="0"/>
    <p:restoredTop sz="94660"/>
  </p:normalViewPr>
  <p:slideViewPr>
    <p:cSldViewPr snapToGrid="0">
      <p:cViewPr varScale="1">
        <p:scale>
          <a:sx n="76" d="100"/>
          <a:sy n="76" d="100"/>
        </p:scale>
        <p:origin x="48" y="5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04F17-6771-4658-8248-E10E185A85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DE2F5C7-B0A8-4494-8D67-DB7BD68977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0B5B84-C561-4D97-ACAC-488C8EF424E2}"/>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5" name="Footer Placeholder 4">
            <a:extLst>
              <a:ext uri="{FF2B5EF4-FFF2-40B4-BE49-F238E27FC236}">
                <a16:creationId xmlns:a16="http://schemas.microsoft.com/office/drawing/2014/main" id="{968234A5-744E-4657-817D-6CE97CB9B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62C144-8C99-456A-9B90-3738DC6F73E3}"/>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530290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77BCD-BC38-4673-8E31-8E2E81F6DA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974CD0-232B-4FD4-8814-5F95FD0569F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558CFF-40D4-42C7-B151-74C3EE1AEAA8}"/>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5" name="Footer Placeholder 4">
            <a:extLst>
              <a:ext uri="{FF2B5EF4-FFF2-40B4-BE49-F238E27FC236}">
                <a16:creationId xmlns:a16="http://schemas.microsoft.com/office/drawing/2014/main" id="{754B33CA-00F1-4694-B782-D6BDFF8CB1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E62C51-E1D8-44E6-A2F0-6D4F814F800B}"/>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2505897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F70C5-2908-4F85-9D30-996C681D30E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68E12A1-E375-4D58-BCC4-B2E908994D1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D40E5E-B572-4332-865E-8DE5BC2E60DE}"/>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5" name="Footer Placeholder 4">
            <a:extLst>
              <a:ext uri="{FF2B5EF4-FFF2-40B4-BE49-F238E27FC236}">
                <a16:creationId xmlns:a16="http://schemas.microsoft.com/office/drawing/2014/main" id="{F6F209EE-C77C-4FEF-BDDA-3E48968518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CD8A30-0119-4A51-81B4-723E11DC8AC6}"/>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139678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AA0759B-54E7-4FC9-9324-22E193E7F2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14334035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A0759B-54E7-4FC9-9324-22E193E7F2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3434666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A0759B-54E7-4FC9-9324-22E193E7F2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1030166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A0759B-54E7-4FC9-9324-22E193E7F2B3}"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1509652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A0759B-54E7-4FC9-9324-22E193E7F2B3}" type="datetimeFigureOut">
              <a:rPr lang="en-US" smtClean="0"/>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512869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A0759B-54E7-4FC9-9324-22E193E7F2B3}" type="datetimeFigureOut">
              <a:rPr lang="en-US" smtClean="0"/>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3990946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A0759B-54E7-4FC9-9324-22E193E7F2B3}" type="datetimeFigureOut">
              <a:rPr lang="en-US" smtClean="0"/>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2857286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A0759B-54E7-4FC9-9324-22E193E7F2B3}"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930351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77432-92AD-4A16-85E5-A4581EF5E3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06F16E-7778-44B5-BA15-7686B88DDB0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A14E3F-8839-4497-A98F-3360C5C9F232}"/>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5" name="Footer Placeholder 4">
            <a:extLst>
              <a:ext uri="{FF2B5EF4-FFF2-40B4-BE49-F238E27FC236}">
                <a16:creationId xmlns:a16="http://schemas.microsoft.com/office/drawing/2014/main" id="{E17C4651-238F-4863-97BC-2C53316735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68772E-E87D-4C86-8C4D-06CA830903A0}"/>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16479807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A0759B-54E7-4FC9-9324-22E193E7F2B3}"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35864729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A0759B-54E7-4FC9-9324-22E193E7F2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1545114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A0759B-54E7-4FC9-9324-22E193E7F2B3}"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5EE47-DD4B-4D3D-AE41-000AEBED1C53}" type="slidenum">
              <a:rPr lang="en-US" smtClean="0"/>
              <a:t>‹#›</a:t>
            </a:fld>
            <a:endParaRPr lang="en-US"/>
          </a:p>
        </p:txBody>
      </p:sp>
    </p:spTree>
    <p:extLst>
      <p:ext uri="{BB962C8B-B14F-4D97-AF65-F5344CB8AC3E}">
        <p14:creationId xmlns:p14="http://schemas.microsoft.com/office/powerpoint/2010/main" val="850833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F00CB-093B-41A0-9C92-40FDD7C529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6B9852-21A6-4F88-B029-274332F132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4A2EFB-5032-4B6C-ACD8-4C445F1FCBE7}"/>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5" name="Footer Placeholder 4">
            <a:extLst>
              <a:ext uri="{FF2B5EF4-FFF2-40B4-BE49-F238E27FC236}">
                <a16:creationId xmlns:a16="http://schemas.microsoft.com/office/drawing/2014/main" id="{47CA664E-B3A9-485B-8977-D5AED20F05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EA9A37-A12B-47FB-95FB-CAA7E44FA5C2}"/>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1017241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446C0-8FE5-4B1E-8F02-3D08687032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A62101-0A11-4767-BF2A-5BD01D45A3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96A527-3F49-4E24-B497-C0B183C346B9}"/>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5" name="Footer Placeholder 4">
            <a:extLst>
              <a:ext uri="{FF2B5EF4-FFF2-40B4-BE49-F238E27FC236}">
                <a16:creationId xmlns:a16="http://schemas.microsoft.com/office/drawing/2014/main" id="{7B9C1249-9DD9-4CEB-9354-CE7824D7B1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DA5044-B928-4D65-A2CD-EB2DBC305669}"/>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3997823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2A297-D6AE-41D2-803A-6B67CDC8CE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2E5E65-A687-443A-B2A8-D240F36A40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143113-012D-4414-89D8-F4DBF135BE22}"/>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5" name="Footer Placeholder 4">
            <a:extLst>
              <a:ext uri="{FF2B5EF4-FFF2-40B4-BE49-F238E27FC236}">
                <a16:creationId xmlns:a16="http://schemas.microsoft.com/office/drawing/2014/main" id="{E167FF41-A2D0-43BE-B0F9-47E556AAFE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2CBD7E-BB2D-4CB7-A933-9D96F1C6D205}"/>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37770035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24BF7-7587-4EBE-8348-9E650B0766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7260FF-4B03-419A-A0DE-4F1B56A3C3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E83309-A173-470C-B05A-3FD1FA399C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BDE34A-20E9-4DF6-8AF8-137A27935A64}"/>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6" name="Footer Placeholder 5">
            <a:extLst>
              <a:ext uri="{FF2B5EF4-FFF2-40B4-BE49-F238E27FC236}">
                <a16:creationId xmlns:a16="http://schemas.microsoft.com/office/drawing/2014/main" id="{D42239D6-6223-4C79-B149-18EB5B6B00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0D8E78-3824-4B71-80A7-C17F8FD2F6B9}"/>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24863956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AFF8F-BC19-4DB4-B38A-F91555E6B7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6EB669-CEFA-4EEC-90A6-3DE306E5DF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F550DE-7D1C-44B7-A78A-8B0D0C530B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F9321C-EC78-4A20-A603-49E7C03B6D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9497F2-1EBF-4064-B4F7-784F6549CA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4D62B47-D81A-435F-94E9-B869FF4C204C}"/>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8" name="Footer Placeholder 7">
            <a:extLst>
              <a:ext uri="{FF2B5EF4-FFF2-40B4-BE49-F238E27FC236}">
                <a16:creationId xmlns:a16="http://schemas.microsoft.com/office/drawing/2014/main" id="{2743B154-F05A-42FB-9D87-7A223843B3B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C64D77C-F085-4976-9830-7149FCDE6294}"/>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30311138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1C2E6-72BC-4172-AD31-9552ADC2A6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6EB583-E9E4-4990-8692-B9C10ABA79E2}"/>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4" name="Footer Placeholder 3">
            <a:extLst>
              <a:ext uri="{FF2B5EF4-FFF2-40B4-BE49-F238E27FC236}">
                <a16:creationId xmlns:a16="http://schemas.microsoft.com/office/drawing/2014/main" id="{5A127352-1F35-4BF9-A417-EFC7F7688B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BBAACB-F4C7-4C69-8E6C-DDF7401757B1}"/>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11118793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9C37B0-2130-4CA0-830F-C43BA6197AA0}"/>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3" name="Footer Placeholder 2">
            <a:extLst>
              <a:ext uri="{FF2B5EF4-FFF2-40B4-BE49-F238E27FC236}">
                <a16:creationId xmlns:a16="http://schemas.microsoft.com/office/drawing/2014/main" id="{E7885406-5346-43C9-B45B-B9F46AD43E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F1DFC2-F2D5-4D57-B5EF-CCA69EE6A28B}"/>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1764985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97879-2ABA-4881-A7DD-43FC0CA8BB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F78137-968B-4968-AFC8-476FBBC2BD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FE91108-B5FF-46B3-9CF4-4EA36ABCFBB9}"/>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5" name="Footer Placeholder 4">
            <a:extLst>
              <a:ext uri="{FF2B5EF4-FFF2-40B4-BE49-F238E27FC236}">
                <a16:creationId xmlns:a16="http://schemas.microsoft.com/office/drawing/2014/main" id="{F67FB31E-07B9-4A0B-BF27-5E0FC39C5F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DC59B-09B6-4CDC-8C3C-2D752CE10EF4}"/>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15375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4DDA-DEEF-4734-B2BE-FC214D3752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3415E5-166A-4A13-812F-B0463CB26A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D75209-E6EC-4C3C-A65B-FB738A485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1847BA-F2C3-41E8-81B7-8F5C528001A5}"/>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6" name="Footer Placeholder 5">
            <a:extLst>
              <a:ext uri="{FF2B5EF4-FFF2-40B4-BE49-F238E27FC236}">
                <a16:creationId xmlns:a16="http://schemas.microsoft.com/office/drawing/2014/main" id="{9EB1332D-E184-4B1B-B115-52F8AA09F6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8D22D3-6FFF-46EF-865C-5E75937E3338}"/>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498013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AD008-55CE-45C0-A641-3DDCEFBEF0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4393B7-BEE4-4CC3-8C95-C4A7FDC8CB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0EDAC2-7B3B-421A-8868-9BE1249710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227087-B9E7-496E-84C7-DF2A630BECE1}"/>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6" name="Footer Placeholder 5">
            <a:extLst>
              <a:ext uri="{FF2B5EF4-FFF2-40B4-BE49-F238E27FC236}">
                <a16:creationId xmlns:a16="http://schemas.microsoft.com/office/drawing/2014/main" id="{97DDD717-7369-4BDB-A6CA-A552C90520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6952ED-9B1E-482E-ADB2-7DAEA6FF0AB8}"/>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9295126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ED3CE-6E1F-4827-B161-B4FE8145A8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476BBA-0388-4A4C-8234-3D5F49BFD8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5B84C2-123C-46E0-907D-29140EE2679D}"/>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5" name="Footer Placeholder 4">
            <a:extLst>
              <a:ext uri="{FF2B5EF4-FFF2-40B4-BE49-F238E27FC236}">
                <a16:creationId xmlns:a16="http://schemas.microsoft.com/office/drawing/2014/main" id="{FF7972D3-BC72-417D-A465-B46ADE8C61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D9E72B-7EB7-4303-9B0C-A3B809ED0004}"/>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5633279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46582C-E701-4192-B219-CF3F22D486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083475A-FAAD-4ED8-9E33-EF984D5C6D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F74D88-6968-4E8F-A5F7-D9E41388AD32}"/>
              </a:ext>
            </a:extLst>
          </p:cNvPr>
          <p:cNvSpPr>
            <a:spLocks noGrp="1"/>
          </p:cNvSpPr>
          <p:nvPr>
            <p:ph type="dt" sz="half" idx="10"/>
          </p:nvPr>
        </p:nvSpPr>
        <p:spPr/>
        <p:txBody>
          <a:bodyPr/>
          <a:lstStyle/>
          <a:p>
            <a:fld id="{391F65F6-B986-400A-87C5-B312C65E9E19}" type="datetimeFigureOut">
              <a:rPr lang="en-US" smtClean="0"/>
              <a:t>8/20/2026</a:t>
            </a:fld>
            <a:endParaRPr lang="en-US"/>
          </a:p>
        </p:txBody>
      </p:sp>
      <p:sp>
        <p:nvSpPr>
          <p:cNvPr id="5" name="Footer Placeholder 4">
            <a:extLst>
              <a:ext uri="{FF2B5EF4-FFF2-40B4-BE49-F238E27FC236}">
                <a16:creationId xmlns:a16="http://schemas.microsoft.com/office/drawing/2014/main" id="{31F35EAD-9717-4ACF-8742-B78CA82BA9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8A4A83-1D40-4232-AF4C-153D5E46EE1B}"/>
              </a:ext>
            </a:extLst>
          </p:cNvPr>
          <p:cNvSpPr>
            <a:spLocks noGrp="1"/>
          </p:cNvSpPr>
          <p:nvPr>
            <p:ph type="sldNum" sz="quarter" idx="12"/>
          </p:nvPr>
        </p:nvSpPr>
        <p:spPr/>
        <p:txBody>
          <a:bodyPr/>
          <a:lstStyle/>
          <a:p>
            <a:fld id="{A9B37F00-E5C9-434A-B111-47CC4B56F3DF}" type="slidenum">
              <a:rPr lang="en-US" smtClean="0"/>
              <a:t>‹#›</a:t>
            </a:fld>
            <a:endParaRPr lang="en-US"/>
          </a:p>
        </p:txBody>
      </p:sp>
    </p:spTree>
    <p:extLst>
      <p:ext uri="{BB962C8B-B14F-4D97-AF65-F5344CB8AC3E}">
        <p14:creationId xmlns:p14="http://schemas.microsoft.com/office/powerpoint/2010/main" val="477855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174331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37398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56105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634564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538847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43539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AA8B7-553F-4933-B7B1-6E869EA7B6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1ECDB7-73AC-4282-8C74-A58067460A3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76CF94-C3D8-4E71-8DCE-FB6B9CC64EA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23C10E-7A42-4875-B71C-915BB70AE72F}"/>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6" name="Footer Placeholder 5">
            <a:extLst>
              <a:ext uri="{FF2B5EF4-FFF2-40B4-BE49-F238E27FC236}">
                <a16:creationId xmlns:a16="http://schemas.microsoft.com/office/drawing/2014/main" id="{6506FC0C-226F-48F4-9CDE-5C7B0C72CF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D4375-C29E-41DA-87B8-4BCBDDA69FE0}"/>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2037026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915226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596678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511094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115096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31458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F3F3-C30E-4EEA-AF40-23CD32A6F0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43FC62-D0FE-49DA-B51A-18FF8BD61D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4E3446-963B-4C77-957D-9DD04AC7D9D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211853-29E3-4A60-A9DC-D30AA0BC32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94A050-B20E-4699-9A4F-6DD67126D5F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133E39-75B0-4BBE-BF78-E05E4AD52BC8}"/>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8" name="Footer Placeholder 7">
            <a:extLst>
              <a:ext uri="{FF2B5EF4-FFF2-40B4-BE49-F238E27FC236}">
                <a16:creationId xmlns:a16="http://schemas.microsoft.com/office/drawing/2014/main" id="{FA6A032C-6B0D-40F8-98CC-DCBF31C96E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1F52C1-2B97-4C9F-A6B6-E3621E9084C5}"/>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3912934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3765-6885-486C-9018-C299FFC0BD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AB3A61-AD1A-4FA0-880B-9DB7390EE7CE}"/>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4" name="Footer Placeholder 3">
            <a:extLst>
              <a:ext uri="{FF2B5EF4-FFF2-40B4-BE49-F238E27FC236}">
                <a16:creationId xmlns:a16="http://schemas.microsoft.com/office/drawing/2014/main" id="{618564B3-87C2-4341-848E-CE063A2C81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CEF56A-BF31-477C-9FF5-E0F811BC14AF}"/>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2366899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AA9AD6-A361-4735-9D6B-602DBBA7A735}"/>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3" name="Footer Placeholder 2">
            <a:extLst>
              <a:ext uri="{FF2B5EF4-FFF2-40B4-BE49-F238E27FC236}">
                <a16:creationId xmlns:a16="http://schemas.microsoft.com/office/drawing/2014/main" id="{27C5E0EB-0479-47BC-86E3-03D50DB0BB8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977634-88E1-405D-8D9D-D091801A85D2}"/>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3513373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96ED7-8C5E-464A-BBAE-A5C59532D1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809A24-7C83-4977-972F-3798093F4A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7F4A1A-E96D-45E1-BF1E-F53A930B5E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413E3EE-85C8-487D-8B1E-77B597F40778}"/>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6" name="Footer Placeholder 5">
            <a:extLst>
              <a:ext uri="{FF2B5EF4-FFF2-40B4-BE49-F238E27FC236}">
                <a16:creationId xmlns:a16="http://schemas.microsoft.com/office/drawing/2014/main" id="{A43EFD3F-F214-436F-8957-648FC58EB0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93ED29-9935-4AC6-88B5-617A34D60634}"/>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2477318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50780-3FF5-47A9-8979-24746DE49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202C2E-EB59-47B2-BC9A-AD6B58EBF4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EC0DD1-DBD7-4494-A317-D787DB69FD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D33BA6E-5ABB-41F7-9486-ABB9EE50B6AD}"/>
              </a:ext>
            </a:extLst>
          </p:cNvPr>
          <p:cNvSpPr>
            <a:spLocks noGrp="1"/>
          </p:cNvSpPr>
          <p:nvPr>
            <p:ph type="dt" sz="half" idx="10"/>
          </p:nvPr>
        </p:nvSpPr>
        <p:spPr/>
        <p:txBody>
          <a:bodyPr/>
          <a:lstStyle/>
          <a:p>
            <a:fld id="{CA6C6AC9-F18F-4026-8684-9464DC9B4E33}" type="datetimeFigureOut">
              <a:rPr lang="en-US" smtClean="0"/>
              <a:t>8/20/2026</a:t>
            </a:fld>
            <a:endParaRPr lang="en-US"/>
          </a:p>
        </p:txBody>
      </p:sp>
      <p:sp>
        <p:nvSpPr>
          <p:cNvPr id="6" name="Footer Placeholder 5">
            <a:extLst>
              <a:ext uri="{FF2B5EF4-FFF2-40B4-BE49-F238E27FC236}">
                <a16:creationId xmlns:a16="http://schemas.microsoft.com/office/drawing/2014/main" id="{0F907088-D4EF-41DD-9C76-E386DE1CD7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33A4C2-E430-4202-9CE6-75F568403B8C}"/>
              </a:ext>
            </a:extLst>
          </p:cNvPr>
          <p:cNvSpPr>
            <a:spLocks noGrp="1"/>
          </p:cNvSpPr>
          <p:nvPr>
            <p:ph type="sldNum" sz="quarter" idx="12"/>
          </p:nvPr>
        </p:nvSpPr>
        <p:spPr/>
        <p:txBody>
          <a:bodyPr/>
          <a:lstStyle/>
          <a:p>
            <a:fld id="{1D585303-653A-4128-853C-CE1BB82BF2D8}" type="slidenum">
              <a:rPr lang="en-US" smtClean="0"/>
              <a:t>‹#›</a:t>
            </a:fld>
            <a:endParaRPr lang="en-US"/>
          </a:p>
        </p:txBody>
      </p:sp>
    </p:spTree>
    <p:extLst>
      <p:ext uri="{BB962C8B-B14F-4D97-AF65-F5344CB8AC3E}">
        <p14:creationId xmlns:p14="http://schemas.microsoft.com/office/powerpoint/2010/main" val="2982331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789B53-181E-4CA5-8801-C4B2C3990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D259B0-140E-412A-A81A-2FEB7C59CC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C6D387-C14A-4BCD-8410-74CAC63508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6C6AC9-F18F-4026-8684-9464DC9B4E33}" type="datetimeFigureOut">
              <a:rPr lang="en-US" smtClean="0"/>
              <a:t>8/20/2026</a:t>
            </a:fld>
            <a:endParaRPr lang="en-US"/>
          </a:p>
        </p:txBody>
      </p:sp>
      <p:sp>
        <p:nvSpPr>
          <p:cNvPr id="5" name="Footer Placeholder 4">
            <a:extLst>
              <a:ext uri="{FF2B5EF4-FFF2-40B4-BE49-F238E27FC236}">
                <a16:creationId xmlns:a16="http://schemas.microsoft.com/office/drawing/2014/main" id="{93271947-C773-4BD0-8637-5C8BB9A532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F17C95-59F7-44E6-A2BE-01BCA81CBD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585303-653A-4128-853C-CE1BB82BF2D8}" type="slidenum">
              <a:rPr lang="en-US" smtClean="0"/>
              <a:t>‹#›</a:t>
            </a:fld>
            <a:endParaRPr lang="en-US"/>
          </a:p>
        </p:txBody>
      </p:sp>
    </p:spTree>
    <p:extLst>
      <p:ext uri="{BB962C8B-B14F-4D97-AF65-F5344CB8AC3E}">
        <p14:creationId xmlns:p14="http://schemas.microsoft.com/office/powerpoint/2010/main" val="2312004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A0759B-54E7-4FC9-9324-22E193E7F2B3}" type="datetimeFigureOut">
              <a:rPr lang="en-US" smtClean="0"/>
              <a:t>8/20/2026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5EE47-DD4B-4D3D-AE41-000AEBED1C53}" type="slidenum">
              <a:rPr lang="en-US" smtClean="0"/>
              <a:t>‹#›</a:t>
            </a:fld>
            <a:endParaRPr lang="en-US"/>
          </a:p>
        </p:txBody>
      </p:sp>
    </p:spTree>
    <p:extLst>
      <p:ext uri="{BB962C8B-B14F-4D97-AF65-F5344CB8AC3E}">
        <p14:creationId xmlns:p14="http://schemas.microsoft.com/office/powerpoint/2010/main" val="32386076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9211DB-5FEB-4C16-90E4-5161A2B95B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8D7522-266F-4C65-8181-B4D7451BE2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4E77EE-7C0C-4FC7-BEC7-4D1A64E623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1F65F6-B986-400A-87C5-B312C65E9E19}" type="datetimeFigureOut">
              <a:rPr lang="en-US" smtClean="0"/>
              <a:t>8/20/2026</a:t>
            </a:fld>
            <a:endParaRPr lang="en-US"/>
          </a:p>
        </p:txBody>
      </p:sp>
      <p:sp>
        <p:nvSpPr>
          <p:cNvPr id="5" name="Footer Placeholder 4">
            <a:extLst>
              <a:ext uri="{FF2B5EF4-FFF2-40B4-BE49-F238E27FC236}">
                <a16:creationId xmlns:a16="http://schemas.microsoft.com/office/drawing/2014/main" id="{0F20C496-9451-492D-B61B-576A0CF170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8973A9-F4DF-43E2-A3FE-160788FE9E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B37F00-E5C9-434A-B111-47CC4B56F3DF}" type="slidenum">
              <a:rPr lang="en-US" smtClean="0"/>
              <a:t>‹#›</a:t>
            </a:fld>
            <a:endParaRPr lang="en-US"/>
          </a:p>
        </p:txBody>
      </p:sp>
    </p:spTree>
    <p:extLst>
      <p:ext uri="{BB962C8B-B14F-4D97-AF65-F5344CB8AC3E}">
        <p14:creationId xmlns:p14="http://schemas.microsoft.com/office/powerpoint/2010/main" val="30640948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71F8E-65C1-48C9-B147-DC5AEBD15696}" type="datetimeFigureOut">
              <a:rPr lang="en-US" smtClean="0">
                <a:solidFill>
                  <a:prstClr val="black">
                    <a:tint val="75000"/>
                  </a:prstClr>
                </a:solidFill>
              </a:rPr>
              <a:pPr/>
              <a:t>8/20/2026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260B7-9F30-4B4A-A242-87E86C91E88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11736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82.png"/><Relationship Id="rId1" Type="http://schemas.openxmlformats.org/officeDocument/2006/relationships/slideLayout" Target="../slideLayouts/slideLayout24.xml"/><Relationship Id="rId6" Type="http://schemas.openxmlformats.org/officeDocument/2006/relationships/image" Target="../media/image220.png"/><Relationship Id="rId5" Type="http://schemas.openxmlformats.org/officeDocument/2006/relationships/image" Target="../media/image210.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261.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291.png"/><Relationship Id="rId2" Type="http://schemas.openxmlformats.org/officeDocument/2006/relationships/image" Target="../media/image281.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18" Type="http://schemas.openxmlformats.org/officeDocument/2006/relationships/image" Target="../media/image17.jpg"/><Relationship Id="rId3" Type="http://schemas.openxmlformats.org/officeDocument/2006/relationships/image" Target="../media/image2.png"/><Relationship Id="rId21" Type="http://schemas.openxmlformats.org/officeDocument/2006/relationships/image" Target="../media/image20.jpg"/><Relationship Id="rId7" Type="http://schemas.openxmlformats.org/officeDocument/2006/relationships/image" Target="../media/image6.jpg"/><Relationship Id="rId12" Type="http://schemas.openxmlformats.org/officeDocument/2006/relationships/image" Target="../media/image11.jpg"/><Relationship Id="rId17" Type="http://schemas.openxmlformats.org/officeDocument/2006/relationships/image" Target="../media/image16.jpg"/><Relationship Id="rId2" Type="http://schemas.openxmlformats.org/officeDocument/2006/relationships/image" Target="../media/image1.jpg"/><Relationship Id="rId16" Type="http://schemas.openxmlformats.org/officeDocument/2006/relationships/image" Target="../media/image15.jpg"/><Relationship Id="rId20" Type="http://schemas.openxmlformats.org/officeDocument/2006/relationships/image" Target="../media/image19.jpg"/><Relationship Id="rId1" Type="http://schemas.openxmlformats.org/officeDocument/2006/relationships/slideLayout" Target="../slideLayouts/slideLayout24.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eg"/><Relationship Id="rId15" Type="http://schemas.openxmlformats.org/officeDocument/2006/relationships/image" Target="../media/image14.jpg"/><Relationship Id="rId10" Type="http://schemas.openxmlformats.org/officeDocument/2006/relationships/image" Target="../media/image9.jpg"/><Relationship Id="rId19" Type="http://schemas.openxmlformats.org/officeDocument/2006/relationships/image" Target="../media/image18.jp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01.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21.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42.png"/><Relationship Id="rId2" Type="http://schemas.openxmlformats.org/officeDocument/2006/relationships/image" Target="../media/image331.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353.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40.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352.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361.png"/><Relationship Id="rId2" Type="http://schemas.openxmlformats.org/officeDocument/2006/relationships/image" Target="../media/image350.pn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371.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380.pn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401.png"/><Relationship Id="rId2" Type="http://schemas.openxmlformats.org/officeDocument/2006/relationships/image" Target="../media/image391.png"/><Relationship Id="rId1" Type="http://schemas.openxmlformats.org/officeDocument/2006/relationships/slideLayout" Target="../slideLayouts/slideLayout24.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8" Type="http://schemas.openxmlformats.org/officeDocument/2006/relationships/image" Target="../media/image440.png"/><Relationship Id="rId13" Type="http://schemas.openxmlformats.org/officeDocument/2006/relationships/image" Target="../media/image490.png"/><Relationship Id="rId18" Type="http://schemas.openxmlformats.org/officeDocument/2006/relationships/image" Target="../media/image54.png"/><Relationship Id="rId26" Type="http://schemas.openxmlformats.org/officeDocument/2006/relationships/image" Target="../media/image62.png"/><Relationship Id="rId3" Type="http://schemas.openxmlformats.org/officeDocument/2006/relationships/image" Target="../media/image390.png"/><Relationship Id="rId21" Type="http://schemas.openxmlformats.org/officeDocument/2006/relationships/image" Target="../media/image57.png"/><Relationship Id="rId7" Type="http://schemas.openxmlformats.org/officeDocument/2006/relationships/image" Target="../media/image430.png"/><Relationship Id="rId12" Type="http://schemas.openxmlformats.org/officeDocument/2006/relationships/image" Target="../media/image480.pn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image" Target="../media/image49.png"/><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24.xml"/><Relationship Id="rId6" Type="http://schemas.openxmlformats.org/officeDocument/2006/relationships/image" Target="../media/image420.png"/><Relationship Id="rId11" Type="http://schemas.openxmlformats.org/officeDocument/2006/relationships/image" Target="../media/image470.png"/><Relationship Id="rId24" Type="http://schemas.openxmlformats.org/officeDocument/2006/relationships/image" Target="../media/image60.png"/><Relationship Id="rId5" Type="http://schemas.openxmlformats.org/officeDocument/2006/relationships/image" Target="../media/image410.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0.png"/><Relationship Id="rId19" Type="http://schemas.openxmlformats.org/officeDocument/2006/relationships/image" Target="../media/image55.png"/><Relationship Id="rId4" Type="http://schemas.openxmlformats.org/officeDocument/2006/relationships/image" Target="../media/image400.png"/><Relationship Id="rId9" Type="http://schemas.openxmlformats.org/officeDocument/2006/relationships/image" Target="../media/image450.png"/><Relationship Id="rId14" Type="http://schemas.openxmlformats.org/officeDocument/2006/relationships/image" Target="../media/image50.png"/><Relationship Id="rId22" Type="http://schemas.openxmlformats.org/officeDocument/2006/relationships/image" Target="../media/image58.png"/></Relationships>
</file>

<file path=ppt/slides/_rels/slide43.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63.png"/><Relationship Id="rId16" Type="http://schemas.openxmlformats.org/officeDocument/2006/relationships/image" Target="../media/image77.png"/><Relationship Id="rId1" Type="http://schemas.openxmlformats.org/officeDocument/2006/relationships/slideLayout" Target="../slideLayouts/slideLayout24.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5" Type="http://schemas.openxmlformats.org/officeDocument/2006/relationships/image" Target="../media/image7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s>
</file>

<file path=ppt/slides/_rels/slide4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61.png"/><Relationship Id="rId18" Type="http://schemas.openxmlformats.org/officeDocument/2006/relationships/image" Target="../media/image211.png"/><Relationship Id="rId26" Type="http://schemas.openxmlformats.org/officeDocument/2006/relationships/image" Target="../media/image290.png"/><Relationship Id="rId3" Type="http://schemas.openxmlformats.org/officeDocument/2006/relationships/image" Target="../media/image610.png"/><Relationship Id="rId21" Type="http://schemas.openxmlformats.org/officeDocument/2006/relationships/image" Target="../media/image2410.png"/><Relationship Id="rId34" Type="http://schemas.openxmlformats.org/officeDocument/2006/relationships/image" Target="../media/image370.png"/><Relationship Id="rId7" Type="http://schemas.openxmlformats.org/officeDocument/2006/relationships/image" Target="../media/image102.png"/><Relationship Id="rId12" Type="http://schemas.openxmlformats.org/officeDocument/2006/relationships/image" Target="../media/image151.png"/><Relationship Id="rId17" Type="http://schemas.openxmlformats.org/officeDocument/2006/relationships/image" Target="../media/image200.png"/><Relationship Id="rId25" Type="http://schemas.openxmlformats.org/officeDocument/2006/relationships/image" Target="../media/image280.png"/><Relationship Id="rId33" Type="http://schemas.openxmlformats.org/officeDocument/2006/relationships/image" Target="../media/image360.png"/><Relationship Id="rId2" Type="http://schemas.openxmlformats.org/officeDocument/2006/relationships/image" Target="../media/image79.png"/><Relationship Id="rId16" Type="http://schemas.openxmlformats.org/officeDocument/2006/relationships/image" Target="../media/image190.png"/><Relationship Id="rId20" Type="http://schemas.openxmlformats.org/officeDocument/2006/relationships/image" Target="../media/image231.png"/><Relationship Id="rId29" Type="http://schemas.openxmlformats.org/officeDocument/2006/relationships/image" Target="../media/image320.png"/><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141.png"/><Relationship Id="rId24" Type="http://schemas.openxmlformats.org/officeDocument/2006/relationships/image" Target="../media/image270.png"/><Relationship Id="rId32" Type="http://schemas.openxmlformats.org/officeDocument/2006/relationships/image" Target="../media/image351.png"/><Relationship Id="rId5" Type="http://schemas.openxmlformats.org/officeDocument/2006/relationships/image" Target="../media/image81.png"/><Relationship Id="rId15" Type="http://schemas.openxmlformats.org/officeDocument/2006/relationships/image" Target="../media/image181.png"/><Relationship Id="rId23" Type="http://schemas.openxmlformats.org/officeDocument/2006/relationships/image" Target="../media/image260.png"/><Relationship Id="rId28" Type="http://schemas.openxmlformats.org/officeDocument/2006/relationships/image" Target="../media/image310.png"/><Relationship Id="rId10" Type="http://schemas.openxmlformats.org/officeDocument/2006/relationships/image" Target="../media/image131.png"/><Relationship Id="rId19" Type="http://schemas.openxmlformats.org/officeDocument/2006/relationships/image" Target="../media/image222.png"/><Relationship Id="rId31" Type="http://schemas.openxmlformats.org/officeDocument/2006/relationships/image" Target="../media/image341.png"/><Relationship Id="rId4" Type="http://schemas.openxmlformats.org/officeDocument/2006/relationships/image" Target="../media/image700.png"/><Relationship Id="rId9" Type="http://schemas.openxmlformats.org/officeDocument/2006/relationships/image" Target="../media/image121.png"/><Relationship Id="rId14" Type="http://schemas.openxmlformats.org/officeDocument/2006/relationships/image" Target="../media/image172.png"/><Relationship Id="rId22" Type="http://schemas.openxmlformats.org/officeDocument/2006/relationships/image" Target="../media/image251.png"/><Relationship Id="rId27" Type="http://schemas.openxmlformats.org/officeDocument/2006/relationships/image" Target="../media/image300.png"/><Relationship Id="rId30" Type="http://schemas.openxmlformats.org/officeDocument/2006/relationships/image" Target="../media/image330.png"/></Relationships>
</file>

<file path=ppt/slides/_rels/slide46.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1.png"/><Relationship Id="rId3" Type="http://schemas.openxmlformats.org/officeDocument/2006/relationships/image" Target="../media/image48.png"/><Relationship Id="rId7" Type="http://schemas.openxmlformats.org/officeDocument/2006/relationships/image" Target="../media/image84.png"/><Relationship Id="rId12" Type="http://schemas.openxmlformats.org/officeDocument/2006/relationships/image" Target="../media/image89.png"/><Relationship Id="rId17" Type="http://schemas.openxmlformats.org/officeDocument/2006/relationships/image" Target="../media/image95.png"/><Relationship Id="rId2" Type="http://schemas.openxmlformats.org/officeDocument/2006/relationships/image" Target="../media/image46.png"/><Relationship Id="rId16" Type="http://schemas.openxmlformats.org/officeDocument/2006/relationships/image" Target="../media/image94.png"/><Relationship Id="rId1" Type="http://schemas.openxmlformats.org/officeDocument/2006/relationships/slideLayout" Target="../slideLayouts/slideLayout24.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5" Type="http://schemas.openxmlformats.org/officeDocument/2006/relationships/image" Target="../media/image93.png"/><Relationship Id="rId10" Type="http://schemas.openxmlformats.org/officeDocument/2006/relationships/image" Target="../media/image87.png"/><Relationship Id="rId4" Type="http://schemas.openxmlformats.org/officeDocument/2006/relationships/image" Target="../media/image80.png"/><Relationship Id="rId9" Type="http://schemas.openxmlformats.org/officeDocument/2006/relationships/image" Target="../media/image86.png"/><Relationship Id="rId14" Type="http://schemas.openxmlformats.org/officeDocument/2006/relationships/image" Target="../media/image92.png"/></Relationships>
</file>

<file path=ppt/slides/_rels/slide47.xml.rels><?xml version="1.0" encoding="UTF-8" standalone="yes"?>
<Relationships xmlns="http://schemas.openxmlformats.org/package/2006/relationships"><Relationship Id="rId8" Type="http://schemas.openxmlformats.org/officeDocument/2006/relationships/image" Target="../media/image1110.png"/><Relationship Id="rId13" Type="http://schemas.openxmlformats.org/officeDocument/2006/relationships/image" Target="../media/image1610.png"/><Relationship Id="rId18" Type="http://schemas.openxmlformats.org/officeDocument/2006/relationships/image" Target="../media/image2110.png"/><Relationship Id="rId3" Type="http://schemas.openxmlformats.org/officeDocument/2006/relationships/image" Target="../media/image611.png"/><Relationship Id="rId7" Type="http://schemas.openxmlformats.org/officeDocument/2006/relationships/image" Target="../media/image1010.png"/><Relationship Id="rId12" Type="http://schemas.openxmlformats.org/officeDocument/2006/relationships/image" Target="../media/image1510.png"/><Relationship Id="rId17" Type="http://schemas.openxmlformats.org/officeDocument/2006/relationships/image" Target="../media/image2010.png"/><Relationship Id="rId2" Type="http://schemas.openxmlformats.org/officeDocument/2006/relationships/image" Target="../media/image511.png"/><Relationship Id="rId16" Type="http://schemas.openxmlformats.org/officeDocument/2006/relationships/image" Target="../media/image1910.png"/><Relationship Id="rId1" Type="http://schemas.openxmlformats.org/officeDocument/2006/relationships/slideLayout" Target="../slideLayouts/slideLayout2.xml"/><Relationship Id="rId6" Type="http://schemas.openxmlformats.org/officeDocument/2006/relationships/image" Target="../media/image910.png"/><Relationship Id="rId11" Type="http://schemas.openxmlformats.org/officeDocument/2006/relationships/image" Target="../media/image1410.png"/><Relationship Id="rId5" Type="http://schemas.openxmlformats.org/officeDocument/2006/relationships/image" Target="../media/image811.png"/><Relationship Id="rId15" Type="http://schemas.openxmlformats.org/officeDocument/2006/relationships/image" Target="../media/image1810.png"/><Relationship Id="rId10" Type="http://schemas.openxmlformats.org/officeDocument/2006/relationships/image" Target="../media/image1310.png"/><Relationship Id="rId4" Type="http://schemas.openxmlformats.org/officeDocument/2006/relationships/image" Target="../media/image711.png"/><Relationship Id="rId9" Type="http://schemas.openxmlformats.org/officeDocument/2006/relationships/image" Target="../media/image1210.png"/><Relationship Id="rId14" Type="http://schemas.openxmlformats.org/officeDocument/2006/relationships/image" Target="../media/image1710.png"/></Relationships>
</file>

<file path=ppt/slides/_rels/slide48.xml.rels><?xml version="1.0" encoding="UTF-8" standalone="yes"?>
<Relationships xmlns="http://schemas.openxmlformats.org/package/2006/relationships"><Relationship Id="rId8" Type="http://schemas.openxmlformats.org/officeDocument/2006/relationships/image" Target="../media/image870.png"/><Relationship Id="rId3" Type="http://schemas.openxmlformats.org/officeDocument/2006/relationships/image" Target="../media/image820.png"/><Relationship Id="rId7" Type="http://schemas.openxmlformats.org/officeDocument/2006/relationships/image" Target="../media/image860.png"/><Relationship Id="rId2" Type="http://schemas.openxmlformats.org/officeDocument/2006/relationships/image" Target="../media/image800.png"/><Relationship Id="rId1" Type="http://schemas.openxmlformats.org/officeDocument/2006/relationships/slideLayout" Target="../slideLayouts/slideLayout2.xml"/><Relationship Id="rId6" Type="http://schemas.openxmlformats.org/officeDocument/2006/relationships/image" Target="../media/image850.png"/><Relationship Id="rId5" Type="http://schemas.openxmlformats.org/officeDocument/2006/relationships/image" Target="../media/image840.png"/><Relationship Id="rId4" Type="http://schemas.openxmlformats.org/officeDocument/2006/relationships/image" Target="../media/image830.png"/><Relationship Id="rId9" Type="http://schemas.openxmlformats.org/officeDocument/2006/relationships/image" Target="../media/image880.png"/></Relationships>
</file>

<file path=ppt/slides/_rels/slide49.xml.rels><?xml version="1.0" encoding="UTF-8" standalone="yes"?>
<Relationships xmlns="http://schemas.openxmlformats.org/package/2006/relationships"><Relationship Id="rId8" Type="http://schemas.openxmlformats.org/officeDocument/2006/relationships/image" Target="../media/image950.png"/><Relationship Id="rId13" Type="http://schemas.openxmlformats.org/officeDocument/2006/relationships/image" Target="../media/image100.png"/><Relationship Id="rId18" Type="http://schemas.openxmlformats.org/officeDocument/2006/relationships/image" Target="../media/image106.png"/><Relationship Id="rId3" Type="http://schemas.openxmlformats.org/officeDocument/2006/relationships/image" Target="../media/image890.png"/><Relationship Id="rId7" Type="http://schemas.openxmlformats.org/officeDocument/2006/relationships/image" Target="../media/image940.png"/><Relationship Id="rId12" Type="http://schemas.openxmlformats.org/officeDocument/2006/relationships/image" Target="../media/image99.png"/><Relationship Id="rId17" Type="http://schemas.openxmlformats.org/officeDocument/2006/relationships/image" Target="../media/image105.png"/><Relationship Id="rId2" Type="http://schemas.openxmlformats.org/officeDocument/2006/relationships/image" Target="../media/image96.png"/><Relationship Id="rId16"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930.png"/><Relationship Id="rId11" Type="http://schemas.openxmlformats.org/officeDocument/2006/relationships/image" Target="../media/image98.png"/><Relationship Id="rId5" Type="http://schemas.openxmlformats.org/officeDocument/2006/relationships/image" Target="../media/image920.png"/><Relationship Id="rId15" Type="http://schemas.openxmlformats.org/officeDocument/2006/relationships/image" Target="../media/image103.png"/><Relationship Id="rId10" Type="http://schemas.openxmlformats.org/officeDocument/2006/relationships/image" Target="../media/image97.png"/><Relationship Id="rId19" Type="http://schemas.openxmlformats.org/officeDocument/2006/relationships/image" Target="../media/image107.png"/><Relationship Id="rId4" Type="http://schemas.openxmlformats.org/officeDocument/2006/relationships/image" Target="../media/image911.png"/><Relationship Id="rId9" Type="http://schemas.openxmlformats.org/officeDocument/2006/relationships/image" Target="../media/image960.png"/><Relationship Id="rId14" Type="http://schemas.openxmlformats.org/officeDocument/2006/relationships/image" Target="../media/image10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8" Type="http://schemas.openxmlformats.org/officeDocument/2006/relationships/image" Target="../media/image123.png"/><Relationship Id="rId13" Type="http://schemas.openxmlformats.org/officeDocument/2006/relationships/image" Target="../media/image128.png"/><Relationship Id="rId3" Type="http://schemas.openxmlformats.org/officeDocument/2006/relationships/image" Target="../media/image117.png"/><Relationship Id="rId7" Type="http://schemas.openxmlformats.org/officeDocument/2006/relationships/image" Target="../media/image122.png"/><Relationship Id="rId12" Type="http://schemas.openxmlformats.org/officeDocument/2006/relationships/image" Target="../media/image127.png"/><Relationship Id="rId2" Type="http://schemas.openxmlformats.org/officeDocument/2006/relationships/image" Target="../media/image116.png"/><Relationship Id="rId1" Type="http://schemas.openxmlformats.org/officeDocument/2006/relationships/slideLayout" Target="../slideLayouts/slideLayout24.xml"/><Relationship Id="rId6" Type="http://schemas.openxmlformats.org/officeDocument/2006/relationships/image" Target="../media/image120.png"/><Relationship Id="rId11" Type="http://schemas.openxmlformats.org/officeDocument/2006/relationships/image" Target="../media/image126.png"/><Relationship Id="rId5" Type="http://schemas.openxmlformats.org/officeDocument/2006/relationships/image" Target="../media/image119.png"/><Relationship Id="rId15" Type="http://schemas.openxmlformats.org/officeDocument/2006/relationships/image" Target="../media/image130.png"/><Relationship Id="rId10" Type="http://schemas.openxmlformats.org/officeDocument/2006/relationships/image" Target="../media/image125.png"/><Relationship Id="rId4" Type="http://schemas.openxmlformats.org/officeDocument/2006/relationships/image" Target="../media/image118.png"/><Relationship Id="rId9" Type="http://schemas.openxmlformats.org/officeDocument/2006/relationships/image" Target="../media/image124.png"/><Relationship Id="rId14" Type="http://schemas.openxmlformats.org/officeDocument/2006/relationships/image" Target="../media/image129.png"/></Relationships>
</file>

<file path=ppt/slides/_rels/slide53.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image" Target="../media/image132.png"/><Relationship Id="rId1" Type="http://schemas.openxmlformats.org/officeDocument/2006/relationships/slideLayout" Target="../slideLayouts/slideLayout24.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54.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2.png"/><Relationship Id="rId18" Type="http://schemas.openxmlformats.org/officeDocument/2006/relationships/image" Target="../media/image157.png"/><Relationship Id="rId3" Type="http://schemas.openxmlformats.org/officeDocument/2006/relationships/image" Target="../media/image140.png"/><Relationship Id="rId7" Type="http://schemas.openxmlformats.org/officeDocument/2006/relationships/image" Target="../media/image145.png"/><Relationship Id="rId12" Type="http://schemas.openxmlformats.org/officeDocument/2006/relationships/image" Target="../media/image150.png"/><Relationship Id="rId17" Type="http://schemas.openxmlformats.org/officeDocument/2006/relationships/image" Target="../media/image156.png"/><Relationship Id="rId2" Type="http://schemas.openxmlformats.org/officeDocument/2006/relationships/image" Target="../media/image139.png"/><Relationship Id="rId16" Type="http://schemas.openxmlformats.org/officeDocument/2006/relationships/image" Target="../media/image155.png"/><Relationship Id="rId1" Type="http://schemas.openxmlformats.org/officeDocument/2006/relationships/slideLayout" Target="../slideLayouts/slideLayout24.xml"/><Relationship Id="rId6" Type="http://schemas.openxmlformats.org/officeDocument/2006/relationships/image" Target="../media/image144.png"/><Relationship Id="rId11" Type="http://schemas.openxmlformats.org/officeDocument/2006/relationships/image" Target="../media/image149.png"/><Relationship Id="rId5" Type="http://schemas.openxmlformats.org/officeDocument/2006/relationships/image" Target="../media/image143.png"/><Relationship Id="rId15" Type="http://schemas.openxmlformats.org/officeDocument/2006/relationships/image" Target="../media/image154.pn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png"/><Relationship Id="rId14" Type="http://schemas.openxmlformats.org/officeDocument/2006/relationships/image" Target="../media/image153.png"/></Relationships>
</file>

<file path=ppt/slides/_rels/slide55.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24.xml"/><Relationship Id="rId4" Type="http://schemas.openxmlformats.org/officeDocument/2006/relationships/image" Target="../media/image162.png"/></Relationships>
</file>

<file path=ppt/slides/_rels/slide57.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image" Target="../media/image212.png"/><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F5501-AE4E-4B1A-9059-D9FE35435CF2}"/>
              </a:ext>
            </a:extLst>
          </p:cNvPr>
          <p:cNvSpPr>
            <a:spLocks noGrp="1"/>
          </p:cNvSpPr>
          <p:nvPr>
            <p:ph type="ctrTitle"/>
          </p:nvPr>
        </p:nvSpPr>
        <p:spPr>
          <a:xfrm>
            <a:off x="163996" y="1635470"/>
            <a:ext cx="11857382" cy="1881051"/>
          </a:xfrm>
        </p:spPr>
        <p:txBody>
          <a:bodyPr>
            <a:normAutofit/>
          </a:bodyPr>
          <a:lstStyle/>
          <a:p>
            <a:r>
              <a:rPr lang="en-US" dirty="0"/>
              <a:t>Sum of Squares Lower Bounds for Average Case Problems</a:t>
            </a:r>
          </a:p>
        </p:txBody>
      </p:sp>
      <p:sp>
        <p:nvSpPr>
          <p:cNvPr id="3" name="Subtitle 2">
            <a:extLst>
              <a:ext uri="{FF2B5EF4-FFF2-40B4-BE49-F238E27FC236}">
                <a16:creationId xmlns:a16="http://schemas.microsoft.com/office/drawing/2014/main" id="{6E6D4BDC-25D1-4DC2-9164-E0A4825F25B3}"/>
              </a:ext>
            </a:extLst>
          </p:cNvPr>
          <p:cNvSpPr>
            <a:spLocks noGrp="1"/>
          </p:cNvSpPr>
          <p:nvPr>
            <p:ph type="subTitle" idx="1"/>
          </p:nvPr>
        </p:nvSpPr>
        <p:spPr>
          <a:xfrm>
            <a:off x="958515" y="3786450"/>
            <a:ext cx="10299031" cy="2285488"/>
          </a:xfrm>
        </p:spPr>
        <p:txBody>
          <a:bodyPr>
            <a:normAutofit/>
          </a:bodyPr>
          <a:lstStyle/>
          <a:p>
            <a:r>
              <a:rPr lang="en-US" sz="3200" dirty="0"/>
              <a:t>Aaron Potechin</a:t>
            </a:r>
          </a:p>
          <a:p>
            <a:r>
              <a:rPr lang="en-US" sz="3200" dirty="0"/>
              <a:t>University of Chicago</a:t>
            </a:r>
          </a:p>
          <a:p>
            <a:r>
              <a:rPr lang="en-US" sz="3200" dirty="0"/>
              <a:t>ICTS </a:t>
            </a:r>
            <a:r>
              <a:rPr lang="en-US" sz="3200"/>
              <a:t>Workshop on Circuits</a:t>
            </a:r>
            <a:r>
              <a:rPr lang="en-US" sz="3200" dirty="0"/>
              <a:t>, Communication, and Proofs  </a:t>
            </a:r>
          </a:p>
          <a:p>
            <a:r>
              <a:rPr lang="en-US" sz="3200" dirty="0"/>
              <a:t>August 2026</a:t>
            </a:r>
          </a:p>
        </p:txBody>
      </p:sp>
    </p:spTree>
    <p:extLst>
      <p:ext uri="{BB962C8B-B14F-4D97-AF65-F5344CB8AC3E}">
        <p14:creationId xmlns:p14="http://schemas.microsoft.com/office/powerpoint/2010/main" val="1022785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6082C-092A-3916-F910-69FA5FD12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AF2F2-C3DC-498A-444A-7F361253FDAB}"/>
              </a:ext>
            </a:extLst>
          </p:cNvPr>
          <p:cNvSpPr>
            <a:spLocks noGrp="1"/>
          </p:cNvSpPr>
          <p:nvPr>
            <p:ph type="title"/>
          </p:nvPr>
        </p:nvSpPr>
        <p:spPr>
          <a:xfrm>
            <a:off x="531043" y="158621"/>
            <a:ext cx="11129913" cy="1532068"/>
          </a:xfrm>
        </p:spPr>
        <p:txBody>
          <a:bodyPr>
            <a:normAutofit/>
          </a:bodyPr>
          <a:lstStyle/>
          <a:p>
            <a:pPr algn="ctr"/>
            <a:r>
              <a:rPr lang="en-US" sz="3600" dirty="0" err="1">
                <a:latin typeface="+mn-lt"/>
              </a:rPr>
              <a:t>Positivstellensatz</a:t>
            </a:r>
            <a:r>
              <a:rPr lang="en-US" sz="3600" dirty="0">
                <a:latin typeface="+mn-lt"/>
              </a:rPr>
              <a:t>/Sum of Squares Proof 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6B553BD-2DCF-D445-E2CF-D855192E2076}"/>
                  </a:ext>
                </a:extLst>
              </p:cNvPr>
              <p:cNvSpPr>
                <a:spLocks noGrp="1"/>
              </p:cNvSpPr>
              <p:nvPr>
                <p:ph idx="1"/>
              </p:nvPr>
            </p:nvSpPr>
            <p:spPr>
              <a:xfrm>
                <a:off x="838199" y="1825624"/>
                <a:ext cx="11199725" cy="3741163"/>
              </a:xfrm>
            </p:spPr>
            <p:txBody>
              <a:bodyPr>
                <a:normAutofit/>
              </a:bodyPr>
              <a:lstStyle/>
              <a:p>
                <a:r>
                  <a:rPr lang="en-US" dirty="0"/>
                  <a:t>Example: Given the equations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 </m:t>
                    </m:r>
                    <m:r>
                      <a:rPr lang="en-US" b="0" i="1" smtClean="0">
                        <a:latin typeface="Cambria Math" panose="02040503050406030204" pitchFamily="18" charset="0"/>
                      </a:rPr>
                      <m:t>𝑥𝑦</m:t>
                    </m:r>
                    <m:r>
                      <a:rPr lang="en-US" b="0" i="1" smtClean="0">
                        <a:latin typeface="Cambria Math" panose="02040503050406030204" pitchFamily="18" charset="0"/>
                      </a:rPr>
                      <m:t>=0</m:t>
                    </m:r>
                  </m:oMath>
                </a14:m>
                <a:r>
                  <a:rPr lang="en-US" dirty="0"/>
                  <a:t>, how can we prove that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≤1</m:t>
                    </m:r>
                  </m:oMath>
                </a14:m>
                <a:r>
                  <a:rPr lang="en-US" dirty="0"/>
                  <a:t>? </a:t>
                </a:r>
              </a:p>
              <a:p>
                <a:r>
                  <a:rPr lang="en-US" dirty="0"/>
                  <a:t>Answer: The equality</a:t>
                </a:r>
              </a:p>
              <a:p>
                <a:pPr marL="0" indent="0">
                  <a:buNone/>
                </a:pPr>
                <a:r>
                  <a:rPr lang="en-US" dirty="0"/>
                  <a: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=1+</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𝑥</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𝑦</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𝑦</m:t>
                        </m:r>
                      </m:e>
                    </m:d>
                    <m:r>
                      <a:rPr lang="en-US" b="0" i="1" smtClean="0">
                        <a:latin typeface="Cambria Math" panose="02040503050406030204" pitchFamily="18" charset="0"/>
                      </a:rPr>
                      <m:t>−2</m:t>
                    </m:r>
                    <m:r>
                      <a:rPr lang="en-US" b="0" i="1" smtClean="0">
                        <a:latin typeface="Cambria Math" panose="02040503050406030204" pitchFamily="18" charset="0"/>
                      </a:rPr>
                      <m:t>𝑥𝑦</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−1</m:t>
                            </m:r>
                          </m:e>
                        </m:d>
                      </m:e>
                      <m:sup>
                        <m:r>
                          <a:rPr lang="en-US" b="0" i="1" smtClean="0">
                            <a:latin typeface="Cambria Math" panose="02040503050406030204" pitchFamily="18" charset="0"/>
                          </a:rPr>
                          <m:t>2</m:t>
                        </m:r>
                      </m:sup>
                    </m:sSup>
                    <m:r>
                      <a:rPr lang="en-US" b="0" i="1" smtClean="0">
                        <a:latin typeface="Cambria Math" panose="02040503050406030204" pitchFamily="18" charset="0"/>
                      </a:rPr>
                      <m:t> </m:t>
                    </m:r>
                  </m:oMath>
                </a14:m>
                <a:endParaRPr lang="en-US" dirty="0"/>
              </a:p>
              <a:p>
                <a:pPr marL="0" indent="0">
                  <a:buNone/>
                </a:pPr>
                <a:r>
                  <a:rPr lang="en-US" dirty="0"/>
                  <a:t>   is a degree </a:t>
                </a:r>
                <a14:m>
                  <m:oMath xmlns:m="http://schemas.openxmlformats.org/officeDocument/2006/math">
                    <m:r>
                      <a:rPr lang="en-US" b="0" i="1" smtClean="0">
                        <a:latin typeface="Cambria Math" panose="02040503050406030204" pitchFamily="18" charset="0"/>
                      </a:rPr>
                      <m:t>2</m:t>
                    </m:r>
                  </m:oMath>
                </a14:m>
                <a:r>
                  <a:rPr lang="en-US" dirty="0"/>
                  <a:t> </a:t>
                </a:r>
                <a:r>
                  <a:rPr lang="en-US" dirty="0">
                    <a:solidFill>
                      <a:srgbClr val="FF0000"/>
                    </a:solidFill>
                  </a:rPr>
                  <a:t>Positivstellenstz/sum of squares</a:t>
                </a:r>
                <a:r>
                  <a:rPr lang="en-US" dirty="0"/>
                  <a:t> proof that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≤1</m:t>
                    </m:r>
                  </m:oMath>
                </a14:m>
                <a:r>
                  <a:rPr lang="en-US" dirty="0"/>
                  <a:t>.</a:t>
                </a:r>
              </a:p>
              <a:p>
                <a:endParaRPr lang="en-US" dirty="0"/>
              </a:p>
            </p:txBody>
          </p:sp>
        </mc:Choice>
        <mc:Fallback xmlns="">
          <p:sp>
            <p:nvSpPr>
              <p:cNvPr id="3" name="Content Placeholder 2">
                <a:extLst>
                  <a:ext uri="{FF2B5EF4-FFF2-40B4-BE49-F238E27FC236}">
                    <a16:creationId xmlns:a16="http://schemas.microsoft.com/office/drawing/2014/main" id="{A6B553BD-2DCF-D445-E2CF-D855192E2076}"/>
                  </a:ext>
                </a:extLst>
              </p:cNvPr>
              <p:cNvSpPr>
                <a:spLocks noGrp="1" noRot="1" noChangeAspect="1" noMove="1" noResize="1" noEditPoints="1" noAdjustHandles="1" noChangeArrowheads="1" noChangeShapeType="1" noTextEdit="1"/>
              </p:cNvSpPr>
              <p:nvPr>
                <p:ph idx="1"/>
              </p:nvPr>
            </p:nvSpPr>
            <p:spPr>
              <a:xfrm>
                <a:off x="838199" y="1825624"/>
                <a:ext cx="11199725" cy="3741163"/>
              </a:xfrm>
              <a:blipFill>
                <a:blip r:embed="rId2"/>
                <a:stretch>
                  <a:fillRect l="-925" t="-2606"/>
                </a:stretch>
              </a:blipFill>
            </p:spPr>
            <p:txBody>
              <a:bodyPr/>
              <a:lstStyle/>
              <a:p>
                <a:r>
                  <a:rPr lang="en-US">
                    <a:noFill/>
                  </a:rPr>
                  <a:t> </a:t>
                </a:r>
              </a:p>
            </p:txBody>
          </p:sp>
        </mc:Fallback>
      </mc:AlternateContent>
    </p:spTree>
    <p:extLst>
      <p:ext uri="{BB962C8B-B14F-4D97-AF65-F5344CB8AC3E}">
        <p14:creationId xmlns:p14="http://schemas.microsoft.com/office/powerpoint/2010/main" val="3819701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Another </a:t>
            </a:r>
            <a:r>
              <a:rPr lang="en-US" sz="3600" dirty="0" err="1">
                <a:latin typeface="+mn-lt"/>
              </a:rPr>
              <a:t>Positivstellensatz</a:t>
            </a:r>
            <a:r>
              <a:rPr lang="en-US" sz="3600" dirty="0">
                <a:latin typeface="+mn-lt"/>
              </a:rPr>
              <a:t>/Sum of Squares Proof 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199" y="1825624"/>
                <a:ext cx="11240248" cy="4873755"/>
              </a:xfrm>
            </p:spPr>
            <p:txBody>
              <a:bodyPr>
                <a:normAutofit/>
              </a:bodyPr>
              <a:lstStyle/>
              <a:p>
                <a:r>
                  <a:rPr lang="en-US" dirty="0"/>
                  <a:t>Consider the following system of polynomial equations </a:t>
                </a:r>
              </a:p>
              <a:p>
                <a:pPr marL="0" indent="0">
                  <a:buNone/>
                </a:pPr>
                <a:r>
                  <a:rPr lang="en-US" dirty="0"/>
                  <a:t>   corresponding to the statement that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4</m:t>
                        </m:r>
                      </m:sub>
                    </m:sSub>
                  </m:oMath>
                </a14:m>
                <a:r>
                  <a:rPr lang="en-US" dirty="0">
                    <a:solidFill>
                      <a:prstClr val="black"/>
                    </a:solidFill>
                  </a:rPr>
                  <a:t> has a triangle:</a:t>
                </a:r>
              </a:p>
              <a:p>
                <a:pPr marL="914400" lvl="1" indent="-457200">
                  <a:buFont typeface="+mj-lt"/>
                  <a:buAutoNum type="arabicPeriod"/>
                </a:pPr>
                <a:r>
                  <a:rPr lang="en-US" dirty="0">
                    <a:solidFill>
                      <a:prstClr val="black"/>
                    </a:solidFill>
                  </a:rPr>
                  <a:t> For all </a:t>
                </a:r>
                <a14:m>
                  <m:oMath xmlns:m="http://schemas.openxmlformats.org/officeDocument/2006/math">
                    <m:r>
                      <a:rPr lang="en-US" b="0" i="1" smtClean="0">
                        <a:solidFill>
                          <a:prstClr val="black"/>
                        </a:solidFill>
                        <a:latin typeface="Cambria Math" panose="02040503050406030204" pitchFamily="18" charset="0"/>
                      </a:rPr>
                      <m:t>𝑖</m:t>
                    </m:r>
                    <m:r>
                      <a:rPr lang="en-US" b="0" i="1" smtClean="0">
                        <a:solidFill>
                          <a:prstClr val="black"/>
                        </a:solidFill>
                        <a:latin typeface="Cambria Math" panose="02040503050406030204" pitchFamily="18" charset="0"/>
                      </a:rPr>
                      <m:t>∈[4]</m:t>
                    </m:r>
                  </m:oMath>
                </a14:m>
                <a:r>
                  <a:rPr lang="en-US" dirty="0">
                    <a:solidFill>
                      <a:prstClr val="black"/>
                    </a:solidFill>
                  </a:rPr>
                  <a:t>, </a:t>
                </a:r>
                <a14:m>
                  <m:oMath xmlns:m="http://schemas.openxmlformats.org/officeDocument/2006/math">
                    <m:sSubSup>
                      <m:sSubSupPr>
                        <m:ctrlPr>
                          <a:rPr lang="en-US" b="0" i="1" dirty="0" smtClean="0">
                            <a:solidFill>
                              <a:prstClr val="black"/>
                            </a:solidFill>
                            <a:latin typeface="Cambria Math" panose="02040503050406030204" pitchFamily="18" charset="0"/>
                          </a:rPr>
                        </m:ctrlPr>
                      </m:sSubSupPr>
                      <m:e>
                        <m:r>
                          <a:rPr lang="en-US" b="0" i="1" dirty="0" smtClean="0">
                            <a:solidFill>
                              <a:prstClr val="black"/>
                            </a:solidFill>
                            <a:latin typeface="Cambria Math" panose="02040503050406030204" pitchFamily="18" charset="0"/>
                          </a:rPr>
                          <m:t>𝑥</m:t>
                        </m:r>
                      </m:e>
                      <m:sub>
                        <m:r>
                          <a:rPr lang="en-US" b="0" i="1" dirty="0" smtClean="0">
                            <a:solidFill>
                              <a:prstClr val="black"/>
                            </a:solidFill>
                            <a:latin typeface="Cambria Math" panose="02040503050406030204" pitchFamily="18" charset="0"/>
                          </a:rPr>
                          <m:t>𝑖</m:t>
                        </m:r>
                      </m:sub>
                      <m:sup>
                        <m:r>
                          <a:rPr lang="en-US" b="0" i="1" dirty="0" smtClean="0">
                            <a:solidFill>
                              <a:prstClr val="black"/>
                            </a:solidFill>
                            <a:latin typeface="Cambria Math" panose="02040503050406030204" pitchFamily="18" charset="0"/>
                          </a:rPr>
                          <m:t>2</m:t>
                        </m:r>
                      </m:sup>
                    </m:sSubSup>
                    <m:r>
                      <a:rPr lang="en-US" b="0" i="1" dirty="0" smtClean="0">
                        <a:solidFill>
                          <a:prstClr val="black"/>
                        </a:solidFill>
                        <a:latin typeface="Cambria Math" panose="02040503050406030204" pitchFamily="18" charset="0"/>
                      </a:rPr>
                      <m:t>−</m:t>
                    </m:r>
                    <m:sSub>
                      <m:sSubPr>
                        <m:ctrlPr>
                          <a:rPr lang="en-US" b="0" i="1" dirty="0" smtClean="0">
                            <a:solidFill>
                              <a:prstClr val="black"/>
                            </a:solidFill>
                            <a:latin typeface="Cambria Math" panose="02040503050406030204" pitchFamily="18" charset="0"/>
                          </a:rPr>
                        </m:ctrlPr>
                      </m:sSubPr>
                      <m:e>
                        <m:r>
                          <a:rPr lang="en-US" b="0" i="1" dirty="0" smtClean="0">
                            <a:solidFill>
                              <a:prstClr val="black"/>
                            </a:solidFill>
                            <a:latin typeface="Cambria Math" panose="02040503050406030204" pitchFamily="18" charset="0"/>
                          </a:rPr>
                          <m:t>𝑥</m:t>
                        </m:r>
                      </m:e>
                      <m:sub>
                        <m:r>
                          <a:rPr lang="en-US" b="0" i="1" dirty="0" smtClean="0">
                            <a:solidFill>
                              <a:prstClr val="black"/>
                            </a:solidFill>
                            <a:latin typeface="Cambria Math" panose="02040503050406030204" pitchFamily="18" charset="0"/>
                          </a:rPr>
                          <m:t>𝑖</m:t>
                        </m:r>
                      </m:sub>
                    </m:sSub>
                    <m:r>
                      <a:rPr lang="en-US" b="0" i="1" dirty="0" smtClean="0">
                        <a:solidFill>
                          <a:prstClr val="black"/>
                        </a:solidFill>
                        <a:latin typeface="Cambria Math" panose="02040503050406030204" pitchFamily="18" charset="0"/>
                      </a:rPr>
                      <m:t>=0</m:t>
                    </m:r>
                  </m:oMath>
                </a14:m>
                <a:r>
                  <a:rPr lang="en-US" dirty="0">
                    <a:solidFill>
                      <a:prstClr val="black"/>
                    </a:solidFill>
                  </a:rPr>
                  <a:t>.</a:t>
                </a:r>
              </a:p>
              <a:p>
                <a:pPr marL="914400" lvl="1" indent="-457200">
                  <a:buFont typeface="+mj-lt"/>
                  <a:buAutoNum type="arabicPeriod"/>
                </a:pPr>
                <a:r>
                  <a:rPr lang="en-US" dirty="0">
                    <a:solidFill>
                      <a:prstClr val="black"/>
                    </a:solidFill>
                  </a:rPr>
                  <a:t>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1</m:t>
                        </m:r>
                      </m:sub>
                    </m:sSub>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3</m:t>
                        </m:r>
                      </m:sub>
                    </m:sSub>
                    <m:r>
                      <a:rPr lang="en-US" b="0" i="1" smtClean="0">
                        <a:solidFill>
                          <a:prstClr val="black"/>
                        </a:solidFill>
                        <a:latin typeface="Cambria Math" panose="02040503050406030204" pitchFamily="18" charset="0"/>
                      </a:rPr>
                      <m:t>=0</m:t>
                    </m:r>
                  </m:oMath>
                </a14:m>
                <a:r>
                  <a:rPr lang="en-US" dirty="0">
                    <a:solidFill>
                      <a:prstClr val="black"/>
                    </a:solidFill>
                  </a:rPr>
                  <a:t> and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2</m:t>
                        </m:r>
                      </m:sub>
                    </m:sSub>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4</m:t>
                        </m:r>
                      </m:sub>
                    </m:sSub>
                    <m:r>
                      <a:rPr lang="en-US" b="0" i="1" smtClean="0">
                        <a:solidFill>
                          <a:prstClr val="black"/>
                        </a:solidFill>
                        <a:latin typeface="Cambria Math" panose="02040503050406030204" pitchFamily="18" charset="0"/>
                      </a:rPr>
                      <m:t>=0</m:t>
                    </m:r>
                  </m:oMath>
                </a14:m>
                <a:r>
                  <a:rPr lang="en-US" dirty="0">
                    <a:solidFill>
                      <a:prstClr val="black"/>
                    </a:solidFill>
                  </a:rPr>
                  <a:t>.</a:t>
                </a:r>
              </a:p>
              <a:p>
                <a:pPr marL="914400" lvl="1" indent="-457200">
                  <a:buFont typeface="+mj-lt"/>
                  <a:buAutoNum type="arabicPeriod"/>
                </a:pPr>
                <a:r>
                  <a:rPr lang="en-US" dirty="0">
                    <a:solidFill>
                      <a:prstClr val="black"/>
                    </a:solidFill>
                  </a:rPr>
                  <a:t>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1</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2</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3</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4</m:t>
                        </m:r>
                      </m:sub>
                    </m:sSub>
                    <m:r>
                      <a:rPr lang="en-US" b="0" i="1" smtClean="0">
                        <a:solidFill>
                          <a:prstClr val="black"/>
                        </a:solidFill>
                        <a:latin typeface="Cambria Math" panose="02040503050406030204" pitchFamily="18" charset="0"/>
                      </a:rPr>
                      <m:t>−3=0</m:t>
                    </m:r>
                  </m:oMath>
                </a14:m>
                <a:r>
                  <a:rPr lang="en-US" dirty="0">
                    <a:solidFill>
                      <a:prstClr val="black"/>
                    </a:solidFill>
                  </a:rPr>
                  <a:t>.</a:t>
                </a:r>
              </a:p>
              <a:p>
                <a:r>
                  <a:rPr lang="en-US" dirty="0">
                    <a:solidFill>
                      <a:prstClr val="black"/>
                    </a:solidFill>
                  </a:rPr>
                  <a:t>A degree </a:t>
                </a:r>
                <a14:m>
                  <m:oMath xmlns:m="http://schemas.openxmlformats.org/officeDocument/2006/math">
                    <m:r>
                      <a:rPr lang="en-US" b="0" i="1" smtClean="0">
                        <a:solidFill>
                          <a:prstClr val="black"/>
                        </a:solidFill>
                        <a:latin typeface="Cambria Math" panose="02040503050406030204" pitchFamily="18" charset="0"/>
                      </a:rPr>
                      <m:t>2</m:t>
                    </m:r>
                  </m:oMath>
                </a14:m>
                <a:r>
                  <a:rPr lang="en-US" dirty="0">
                    <a:solidFill>
                      <a:prstClr val="black"/>
                    </a:solidFill>
                  </a:rPr>
                  <a:t> Positivstellensatz/SoS proof of infeasibility is as follows:</a:t>
                </a:r>
              </a:p>
              <a:p>
                <a:pPr marL="0" indent="0">
                  <a:buNone/>
                </a:pPr>
                <a:r>
                  <a:rPr lang="en-US" b="0" dirty="0">
                    <a:solidFill>
                      <a:prstClr val="black"/>
                    </a:solidFill>
                  </a:rPr>
                  <a:t> </a:t>
                </a:r>
                <a14:m>
                  <m:oMath xmlns:m="http://schemas.openxmlformats.org/officeDocument/2006/math">
                    <m:r>
                      <a:rPr lang="en-US" sz="2000" b="0" i="1" smtClean="0">
                        <a:solidFill>
                          <a:prstClr val="black"/>
                        </a:solidFill>
                        <a:latin typeface="Cambria Math" panose="02040503050406030204" pitchFamily="18" charset="0"/>
                      </a:rPr>
                      <m:t>−1=</m:t>
                    </m:r>
                    <m:sSup>
                      <m:sSupPr>
                        <m:ctrlPr>
                          <a:rPr lang="en-US" sz="2000" b="0" i="1" smtClean="0">
                            <a:solidFill>
                              <a:prstClr val="black"/>
                            </a:solidFill>
                            <a:latin typeface="Cambria Math" panose="02040503050406030204" pitchFamily="18" charset="0"/>
                          </a:rPr>
                        </m:ctrlPr>
                      </m:sSupPr>
                      <m:e>
                        <m:d>
                          <m:dPr>
                            <m:ctrlPr>
                              <a:rPr lang="en-US" sz="2000" b="0" i="1" smtClean="0">
                                <a:solidFill>
                                  <a:prstClr val="black"/>
                                </a:solidFill>
                                <a:latin typeface="Cambria Math" panose="02040503050406030204" pitchFamily="18" charset="0"/>
                              </a:rPr>
                            </m:ctrlPr>
                          </m:dPr>
                          <m:e>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1</m:t>
                                </m:r>
                              </m:sub>
                            </m:sSub>
                            <m:r>
                              <a:rPr lang="en-US" sz="2000" b="0" i="1" smtClean="0">
                                <a:solidFill>
                                  <a:prstClr val="black"/>
                                </a:solidFill>
                                <a:latin typeface="Cambria Math" panose="02040503050406030204" pitchFamily="18" charset="0"/>
                              </a:rPr>
                              <m:t>+</m:t>
                            </m:r>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3</m:t>
                                </m:r>
                              </m:sub>
                            </m:sSub>
                            <m:r>
                              <a:rPr lang="en-US" sz="2000" b="0" i="1" smtClean="0">
                                <a:solidFill>
                                  <a:prstClr val="black"/>
                                </a:solidFill>
                                <a:latin typeface="Cambria Math" panose="02040503050406030204" pitchFamily="18" charset="0"/>
                              </a:rPr>
                              <m:t>−1</m:t>
                            </m:r>
                          </m:e>
                        </m:d>
                      </m:e>
                      <m:sup>
                        <m:r>
                          <a:rPr lang="en-US" sz="2000" b="0" i="1" smtClean="0">
                            <a:solidFill>
                              <a:prstClr val="black"/>
                            </a:solidFill>
                            <a:latin typeface="Cambria Math" panose="02040503050406030204" pitchFamily="18" charset="0"/>
                          </a:rPr>
                          <m:t>2</m:t>
                        </m:r>
                      </m:sup>
                    </m:sSup>
                    <m:r>
                      <a:rPr lang="en-US" sz="2000" b="0" i="1" smtClean="0">
                        <a:solidFill>
                          <a:prstClr val="black"/>
                        </a:solidFill>
                        <a:latin typeface="Cambria Math" panose="02040503050406030204" pitchFamily="18" charset="0"/>
                      </a:rPr>
                      <m:t>+</m:t>
                    </m:r>
                    <m:sSup>
                      <m:sSupPr>
                        <m:ctrlPr>
                          <a:rPr lang="en-US" sz="2000" b="0" i="1" smtClean="0">
                            <a:solidFill>
                              <a:prstClr val="black"/>
                            </a:solidFill>
                            <a:latin typeface="Cambria Math" panose="02040503050406030204" pitchFamily="18" charset="0"/>
                          </a:rPr>
                        </m:ctrlPr>
                      </m:sSupPr>
                      <m:e>
                        <m:d>
                          <m:dPr>
                            <m:ctrlPr>
                              <a:rPr lang="en-US" sz="2000" b="0" i="1" smtClean="0">
                                <a:solidFill>
                                  <a:prstClr val="black"/>
                                </a:solidFill>
                                <a:latin typeface="Cambria Math" panose="02040503050406030204" pitchFamily="18" charset="0"/>
                              </a:rPr>
                            </m:ctrlPr>
                          </m:dPr>
                          <m:e>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2</m:t>
                                </m:r>
                              </m:sub>
                            </m:sSub>
                            <m:r>
                              <a:rPr lang="en-US" sz="2000" b="0" i="1" smtClean="0">
                                <a:solidFill>
                                  <a:prstClr val="black"/>
                                </a:solidFill>
                                <a:latin typeface="Cambria Math" panose="02040503050406030204" pitchFamily="18" charset="0"/>
                              </a:rPr>
                              <m:t>+</m:t>
                            </m:r>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4</m:t>
                                </m:r>
                              </m:sub>
                            </m:sSub>
                            <m:r>
                              <a:rPr lang="en-US" sz="2000" b="0" i="1" smtClean="0">
                                <a:solidFill>
                                  <a:prstClr val="black"/>
                                </a:solidFill>
                                <a:latin typeface="Cambria Math" panose="02040503050406030204" pitchFamily="18" charset="0"/>
                              </a:rPr>
                              <m:t>−1</m:t>
                            </m:r>
                          </m:e>
                        </m:d>
                      </m:e>
                      <m:sup>
                        <m:r>
                          <a:rPr lang="en-US" sz="2000" b="0" i="1" smtClean="0">
                            <a:solidFill>
                              <a:prstClr val="black"/>
                            </a:solidFill>
                            <a:latin typeface="Cambria Math" panose="02040503050406030204" pitchFamily="18" charset="0"/>
                          </a:rPr>
                          <m:t>2</m:t>
                        </m:r>
                      </m:sup>
                    </m:sSup>
                    <m:r>
                      <a:rPr lang="en-US" sz="2000" b="0" i="1" smtClean="0">
                        <a:solidFill>
                          <a:prstClr val="black"/>
                        </a:solidFill>
                        <a:latin typeface="Cambria Math" panose="02040503050406030204" pitchFamily="18" charset="0"/>
                      </a:rPr>
                      <m:t>−2</m:t>
                    </m:r>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1</m:t>
                        </m:r>
                      </m:sub>
                    </m:sSub>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3</m:t>
                        </m:r>
                      </m:sub>
                    </m:sSub>
                    <m:r>
                      <a:rPr lang="en-US" sz="2000" b="0" i="1" smtClean="0">
                        <a:solidFill>
                          <a:prstClr val="black"/>
                        </a:solidFill>
                        <a:latin typeface="Cambria Math" panose="02040503050406030204" pitchFamily="18" charset="0"/>
                      </a:rPr>
                      <m:t>−2</m:t>
                    </m:r>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2</m:t>
                        </m:r>
                      </m:sub>
                    </m:sSub>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4</m:t>
                        </m:r>
                      </m:sub>
                    </m:sSub>
                    <m:r>
                      <a:rPr lang="en-US" sz="2000" b="0" i="1" smtClean="0">
                        <a:solidFill>
                          <a:prstClr val="black"/>
                        </a:solidFill>
                        <a:latin typeface="Cambria Math" panose="02040503050406030204" pitchFamily="18" charset="0"/>
                      </a:rPr>
                      <m:t>−</m:t>
                    </m:r>
                    <m:nary>
                      <m:naryPr>
                        <m:chr m:val="∑"/>
                        <m:limLoc m:val="subSup"/>
                        <m:ctrlPr>
                          <a:rPr lang="en-US" sz="2000" b="0" i="1" smtClean="0">
                            <a:solidFill>
                              <a:prstClr val="black"/>
                            </a:solidFill>
                            <a:latin typeface="Cambria Math" panose="02040503050406030204" pitchFamily="18" charset="0"/>
                          </a:rPr>
                        </m:ctrlPr>
                      </m:naryPr>
                      <m:sub>
                        <m:r>
                          <m:rPr>
                            <m:brk m:alnAt="25"/>
                          </m:rPr>
                          <a:rPr lang="en-US" sz="2000" b="0" i="1" smtClean="0">
                            <a:solidFill>
                              <a:prstClr val="black"/>
                            </a:solidFill>
                            <a:latin typeface="Cambria Math" panose="02040503050406030204" pitchFamily="18" charset="0"/>
                          </a:rPr>
                          <m:t>𝑖</m:t>
                        </m:r>
                        <m:r>
                          <a:rPr lang="en-US" sz="2000" b="0" i="1" smtClean="0">
                            <a:solidFill>
                              <a:prstClr val="black"/>
                            </a:solidFill>
                            <a:latin typeface="Cambria Math" panose="02040503050406030204" pitchFamily="18" charset="0"/>
                          </a:rPr>
                          <m:t>=1</m:t>
                        </m:r>
                      </m:sub>
                      <m:sup>
                        <m:r>
                          <a:rPr lang="en-US" sz="2000" b="0" i="1" smtClean="0">
                            <a:solidFill>
                              <a:prstClr val="black"/>
                            </a:solidFill>
                            <a:latin typeface="Cambria Math" panose="02040503050406030204" pitchFamily="18" charset="0"/>
                          </a:rPr>
                          <m:t>4</m:t>
                        </m:r>
                      </m:sup>
                      <m:e>
                        <m:d>
                          <m:dPr>
                            <m:ctrlPr>
                              <a:rPr lang="en-US" sz="2000" b="0" i="1" smtClean="0">
                                <a:solidFill>
                                  <a:prstClr val="black"/>
                                </a:solidFill>
                                <a:latin typeface="Cambria Math" panose="02040503050406030204" pitchFamily="18" charset="0"/>
                              </a:rPr>
                            </m:ctrlPr>
                          </m:dPr>
                          <m:e>
                            <m:sSubSup>
                              <m:sSubSupPr>
                                <m:ctrlPr>
                                  <a:rPr lang="en-US" sz="2000" b="0" i="1" smtClean="0">
                                    <a:solidFill>
                                      <a:prstClr val="black"/>
                                    </a:solidFill>
                                    <a:latin typeface="Cambria Math" panose="02040503050406030204" pitchFamily="18" charset="0"/>
                                  </a:rPr>
                                </m:ctrlPr>
                              </m:sSubSup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𝑖</m:t>
                                </m:r>
                              </m:sub>
                              <m:sup>
                                <m:r>
                                  <a:rPr lang="en-US" sz="2000" b="0" i="1" smtClean="0">
                                    <a:solidFill>
                                      <a:prstClr val="black"/>
                                    </a:solidFill>
                                    <a:latin typeface="Cambria Math" panose="02040503050406030204" pitchFamily="18" charset="0"/>
                                  </a:rPr>
                                  <m:t>2</m:t>
                                </m:r>
                              </m:sup>
                            </m:sSubSup>
                            <m:r>
                              <a:rPr lang="en-US" sz="2000" b="0" i="1" smtClean="0">
                                <a:solidFill>
                                  <a:prstClr val="black"/>
                                </a:solidFill>
                                <a:latin typeface="Cambria Math" panose="02040503050406030204" pitchFamily="18" charset="0"/>
                              </a:rPr>
                              <m:t>−</m:t>
                            </m:r>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𝑖</m:t>
                                </m:r>
                              </m:sub>
                            </m:sSub>
                          </m:e>
                        </m:d>
                      </m:e>
                    </m:nary>
                    <m:r>
                      <a:rPr lang="en-US" sz="2000" b="0" i="1" smtClean="0">
                        <a:solidFill>
                          <a:prstClr val="black"/>
                        </a:solidFill>
                        <a:latin typeface="Cambria Math" panose="02040503050406030204" pitchFamily="18" charset="0"/>
                      </a:rPr>
                      <m:t>+(</m:t>
                    </m:r>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1</m:t>
                        </m:r>
                      </m:sub>
                    </m:sSub>
                    <m:r>
                      <a:rPr lang="en-US" sz="2000" b="0" i="1" smtClean="0">
                        <a:solidFill>
                          <a:prstClr val="black"/>
                        </a:solidFill>
                        <a:latin typeface="Cambria Math" panose="02040503050406030204" pitchFamily="18" charset="0"/>
                      </a:rPr>
                      <m:t>+</m:t>
                    </m:r>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2</m:t>
                        </m:r>
                      </m:sub>
                    </m:sSub>
                    <m:r>
                      <a:rPr lang="en-US" sz="2000" b="0" i="1" smtClean="0">
                        <a:solidFill>
                          <a:prstClr val="black"/>
                        </a:solidFill>
                        <a:latin typeface="Cambria Math" panose="02040503050406030204" pitchFamily="18" charset="0"/>
                      </a:rPr>
                      <m:t>+</m:t>
                    </m:r>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3</m:t>
                        </m:r>
                      </m:sub>
                    </m:sSub>
                    <m:r>
                      <a:rPr lang="en-US" sz="2000" b="0" i="1" smtClean="0">
                        <a:solidFill>
                          <a:prstClr val="black"/>
                        </a:solidFill>
                        <a:latin typeface="Cambria Math" panose="02040503050406030204" pitchFamily="18" charset="0"/>
                      </a:rPr>
                      <m:t>+</m:t>
                    </m:r>
                    <m:sSub>
                      <m:sSubPr>
                        <m:ctrlPr>
                          <a:rPr lang="en-US" sz="2000" b="0" i="1" smtClean="0">
                            <a:solidFill>
                              <a:prstClr val="black"/>
                            </a:solidFill>
                            <a:latin typeface="Cambria Math" panose="02040503050406030204" pitchFamily="18" charset="0"/>
                          </a:rPr>
                        </m:ctrlPr>
                      </m:sSubPr>
                      <m:e>
                        <m:r>
                          <a:rPr lang="en-US" sz="2000" b="0" i="1" smtClean="0">
                            <a:solidFill>
                              <a:prstClr val="black"/>
                            </a:solidFill>
                            <a:latin typeface="Cambria Math" panose="02040503050406030204" pitchFamily="18" charset="0"/>
                          </a:rPr>
                          <m:t>𝑥</m:t>
                        </m:r>
                      </m:e>
                      <m:sub>
                        <m:r>
                          <a:rPr lang="en-US" sz="2000" b="0" i="1" smtClean="0">
                            <a:solidFill>
                              <a:prstClr val="black"/>
                            </a:solidFill>
                            <a:latin typeface="Cambria Math" panose="02040503050406030204" pitchFamily="18" charset="0"/>
                          </a:rPr>
                          <m:t>4</m:t>
                        </m:r>
                      </m:sub>
                    </m:sSub>
                    <m:r>
                      <a:rPr lang="en-US" sz="2000" b="0" i="1" smtClean="0">
                        <a:solidFill>
                          <a:prstClr val="black"/>
                        </a:solidFill>
                        <a:latin typeface="Cambria Math" panose="02040503050406030204" pitchFamily="18" charset="0"/>
                      </a:rPr>
                      <m:t>−3)</m:t>
                    </m:r>
                  </m:oMath>
                </a14:m>
                <a:endParaRPr lang="en-US" sz="2000" dirty="0">
                  <a:solidFill>
                    <a:prstClr val="black"/>
                  </a:solidFill>
                </a:endParaRP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199" y="1825624"/>
                <a:ext cx="11240248" cy="4873755"/>
              </a:xfrm>
              <a:blipFill>
                <a:blip r:embed="rId2"/>
                <a:stretch>
                  <a:fillRect l="-922" t="-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Oval 3">
                <a:extLst>
                  <a:ext uri="{FF2B5EF4-FFF2-40B4-BE49-F238E27FC236}">
                    <a16:creationId xmlns:a16="http://schemas.microsoft.com/office/drawing/2014/main" id="{559A9855-5626-BBF8-A31A-A56920AB241D}"/>
                  </a:ext>
                </a:extLst>
              </p:cNvPr>
              <p:cNvSpPr/>
              <p:nvPr/>
            </p:nvSpPr>
            <p:spPr>
              <a:xfrm>
                <a:off x="9773138" y="2076068"/>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 name="Oval 3">
                <a:extLst>
                  <a:ext uri="{FF2B5EF4-FFF2-40B4-BE49-F238E27FC236}">
                    <a16:creationId xmlns:a16="http://schemas.microsoft.com/office/drawing/2014/main" id="{559A9855-5626-BBF8-A31A-A56920AB241D}"/>
                  </a:ext>
                </a:extLst>
              </p:cNvPr>
              <p:cNvSpPr>
                <a:spLocks noRot="1" noChangeAspect="1" noMove="1" noResize="1" noEditPoints="1" noAdjustHandles="1" noChangeArrowheads="1" noChangeShapeType="1" noTextEdit="1"/>
              </p:cNvSpPr>
              <p:nvPr/>
            </p:nvSpPr>
            <p:spPr>
              <a:xfrm>
                <a:off x="9773138" y="2076068"/>
                <a:ext cx="505100" cy="505100"/>
              </a:xfrm>
              <a:prstGeom prst="ellipse">
                <a:avLst/>
              </a:prstGeom>
              <a:blipFill>
                <a:blip r:embed="rId3"/>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val 4">
                <a:extLst>
                  <a:ext uri="{FF2B5EF4-FFF2-40B4-BE49-F238E27FC236}">
                    <a16:creationId xmlns:a16="http://schemas.microsoft.com/office/drawing/2014/main" id="{767FDC3C-1E64-3BBD-0A6C-A444593D8142}"/>
                  </a:ext>
                </a:extLst>
              </p:cNvPr>
              <p:cNvSpPr/>
              <p:nvPr/>
            </p:nvSpPr>
            <p:spPr>
              <a:xfrm>
                <a:off x="10925792" y="2076068"/>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 name="Oval 4">
                <a:extLst>
                  <a:ext uri="{FF2B5EF4-FFF2-40B4-BE49-F238E27FC236}">
                    <a16:creationId xmlns:a16="http://schemas.microsoft.com/office/drawing/2014/main" id="{767FDC3C-1E64-3BBD-0A6C-A444593D8142}"/>
                  </a:ext>
                </a:extLst>
              </p:cNvPr>
              <p:cNvSpPr>
                <a:spLocks noRot="1" noChangeAspect="1" noMove="1" noResize="1" noEditPoints="1" noAdjustHandles="1" noChangeArrowheads="1" noChangeShapeType="1" noTextEdit="1"/>
              </p:cNvSpPr>
              <p:nvPr/>
            </p:nvSpPr>
            <p:spPr>
              <a:xfrm>
                <a:off x="10925792" y="2076068"/>
                <a:ext cx="505100" cy="505100"/>
              </a:xfrm>
              <a:prstGeom prst="ellipse">
                <a:avLst/>
              </a:prstGeom>
              <a:blipFill>
                <a:blip r:embed="rId4"/>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39E2FF99-8AE7-B3E1-CAE5-B691D59E4859}"/>
                  </a:ext>
                </a:extLst>
              </p:cNvPr>
              <p:cNvSpPr/>
              <p:nvPr/>
            </p:nvSpPr>
            <p:spPr>
              <a:xfrm>
                <a:off x="10925792" y="317645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Oval 5">
                <a:extLst>
                  <a:ext uri="{FF2B5EF4-FFF2-40B4-BE49-F238E27FC236}">
                    <a16:creationId xmlns:a16="http://schemas.microsoft.com/office/drawing/2014/main" id="{39E2FF99-8AE7-B3E1-CAE5-B691D59E4859}"/>
                  </a:ext>
                </a:extLst>
              </p:cNvPr>
              <p:cNvSpPr>
                <a:spLocks noRot="1" noChangeAspect="1" noMove="1" noResize="1" noEditPoints="1" noAdjustHandles="1" noChangeArrowheads="1" noChangeShapeType="1" noTextEdit="1"/>
              </p:cNvSpPr>
              <p:nvPr/>
            </p:nvSpPr>
            <p:spPr>
              <a:xfrm>
                <a:off x="10925792" y="3176450"/>
                <a:ext cx="505100" cy="505100"/>
              </a:xfrm>
              <a:prstGeom prst="ellipse">
                <a:avLst/>
              </a:prstGeom>
              <a:blipFill>
                <a:blip r:embed="rId5"/>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a:extLst>
                  <a:ext uri="{FF2B5EF4-FFF2-40B4-BE49-F238E27FC236}">
                    <a16:creationId xmlns:a16="http://schemas.microsoft.com/office/drawing/2014/main" id="{537125F8-E1C4-B58D-D506-180C6E37ECE7}"/>
                  </a:ext>
                </a:extLst>
              </p:cNvPr>
              <p:cNvSpPr/>
              <p:nvPr/>
            </p:nvSpPr>
            <p:spPr>
              <a:xfrm>
                <a:off x="9773137" y="317645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Oval 6">
                <a:extLst>
                  <a:ext uri="{FF2B5EF4-FFF2-40B4-BE49-F238E27FC236}">
                    <a16:creationId xmlns:a16="http://schemas.microsoft.com/office/drawing/2014/main" id="{537125F8-E1C4-B58D-D506-180C6E37ECE7}"/>
                  </a:ext>
                </a:extLst>
              </p:cNvPr>
              <p:cNvSpPr>
                <a:spLocks noRot="1" noChangeAspect="1" noMove="1" noResize="1" noEditPoints="1" noAdjustHandles="1" noChangeArrowheads="1" noChangeShapeType="1" noTextEdit="1"/>
              </p:cNvSpPr>
              <p:nvPr/>
            </p:nvSpPr>
            <p:spPr>
              <a:xfrm>
                <a:off x="9773137" y="3176450"/>
                <a:ext cx="505100" cy="505100"/>
              </a:xfrm>
              <a:prstGeom prst="ellipse">
                <a:avLst/>
              </a:prstGeom>
              <a:blipFill>
                <a:blip r:embed="rId6"/>
                <a:stretch>
                  <a:fillRect/>
                </a:stretch>
              </a:blipFill>
              <a:ln w="25400">
                <a:solidFill>
                  <a:schemeClr val="tx1"/>
                </a:solidFill>
              </a:ln>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36AF1139-333C-8557-7FD6-2A0DB80FB17A}"/>
              </a:ext>
            </a:extLst>
          </p:cNvPr>
          <p:cNvCxnSpPr>
            <a:cxnSpLocks/>
            <a:stCxn id="4" idx="6"/>
            <a:endCxn id="5" idx="2"/>
          </p:cNvCxnSpPr>
          <p:nvPr/>
        </p:nvCxnSpPr>
        <p:spPr>
          <a:xfrm>
            <a:off x="10278238" y="2328618"/>
            <a:ext cx="64755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CC480C6-ADF1-96E1-5C20-1C86FC017285}"/>
              </a:ext>
            </a:extLst>
          </p:cNvPr>
          <p:cNvCxnSpPr>
            <a:cxnSpLocks/>
            <a:stCxn id="5" idx="4"/>
            <a:endCxn id="6" idx="0"/>
          </p:cNvCxnSpPr>
          <p:nvPr/>
        </p:nvCxnSpPr>
        <p:spPr>
          <a:xfrm>
            <a:off x="11178342" y="2581168"/>
            <a:ext cx="0" cy="5952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3268960-0411-C29B-C2E3-1C8529D155BC}"/>
              </a:ext>
            </a:extLst>
          </p:cNvPr>
          <p:cNvCxnSpPr>
            <a:cxnSpLocks/>
            <a:stCxn id="7" idx="6"/>
            <a:endCxn id="6" idx="2"/>
          </p:cNvCxnSpPr>
          <p:nvPr/>
        </p:nvCxnSpPr>
        <p:spPr>
          <a:xfrm>
            <a:off x="10278237" y="3429000"/>
            <a:ext cx="6475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FBB1C9A-9BCB-DAE2-22F4-73D80E22520E}"/>
              </a:ext>
            </a:extLst>
          </p:cNvPr>
          <p:cNvCxnSpPr>
            <a:cxnSpLocks/>
            <a:stCxn id="4" idx="4"/>
            <a:endCxn id="7" idx="0"/>
          </p:cNvCxnSpPr>
          <p:nvPr/>
        </p:nvCxnSpPr>
        <p:spPr>
          <a:xfrm flipH="1">
            <a:off x="10025687" y="2581168"/>
            <a:ext cx="1" cy="5952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84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Pseudo-expectation Values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180482" cy="4981576"/>
              </a:xfrm>
            </p:spPr>
            <p:txBody>
              <a:bodyPr>
                <a:normAutofit lnSpcReduction="10000"/>
              </a:bodyPr>
              <a:lstStyle/>
              <a:p>
                <a:r>
                  <a:rPr lang="en-US" dirty="0"/>
                  <a:t>Given polynomial equalities </a:t>
                </a:r>
                <a14:m>
                  <m:oMath xmlns:m="http://schemas.openxmlformats.org/officeDocument/2006/math">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=0</m:t>
                        </m:r>
                      </m:e>
                    </m:d>
                  </m:oMath>
                </a14:m>
                <a:r>
                  <a:rPr lang="en-US" dirty="0"/>
                  <a:t>, degree </a:t>
                </a:r>
                <a14:m>
                  <m:oMath xmlns:m="http://schemas.openxmlformats.org/officeDocument/2006/math">
                    <m:r>
                      <a:rPr lang="en-US" b="0" i="1" smtClean="0">
                        <a:latin typeface="Cambria Math" panose="02040503050406030204" pitchFamily="18" charset="0"/>
                      </a:rPr>
                      <m:t>𝑑</m:t>
                    </m:r>
                  </m:oMath>
                </a14:m>
                <a:r>
                  <a:rPr lang="en-US" dirty="0"/>
                  <a:t> </a:t>
                </a:r>
                <a:r>
                  <a:rPr lang="en-US" dirty="0">
                    <a:solidFill>
                      <a:srgbClr val="FF0000"/>
                    </a:solidFill>
                  </a:rPr>
                  <a:t>pseudo-expectation values</a:t>
                </a:r>
                <a:r>
                  <a:rPr lang="en-US" dirty="0"/>
                  <a:t> are a linear map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oMath>
                </a14:m>
                <a:r>
                  <a:rPr lang="en-US" dirty="0"/>
                  <a:t> from polynomials of degree at most </a:t>
                </a:r>
                <a14:m>
                  <m:oMath xmlns:m="http://schemas.openxmlformats.org/officeDocument/2006/math">
                    <m:r>
                      <a:rPr lang="en-US" b="0" i="1" smtClean="0">
                        <a:latin typeface="Cambria Math" panose="02040503050406030204" pitchFamily="18" charset="0"/>
                      </a:rPr>
                      <m:t>𝑑</m:t>
                    </m:r>
                  </m:oMath>
                </a14:m>
                <a:r>
                  <a:rPr lang="en-US" dirty="0"/>
                  <a:t> to </a:t>
                </a:r>
                <a14:m>
                  <m:oMath xmlns:m="http://schemas.openxmlformats.org/officeDocument/2006/math">
                    <m:r>
                      <a:rPr lang="en-US" b="0" i="1" smtClean="0">
                        <a:latin typeface="Cambria Math" panose="02040503050406030204" pitchFamily="18" charset="0"/>
                      </a:rPr>
                      <m:t>𝑅</m:t>
                    </m:r>
                  </m:oMath>
                </a14:m>
                <a:r>
                  <a:rPr lang="en-US" dirty="0"/>
                  <a:t> such that:</a:t>
                </a:r>
              </a:p>
              <a:p>
                <a:pPr lvl="1"/>
                <a:r>
                  <a:rPr lang="en-US" dirty="0"/>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1</m:t>
                        </m:r>
                      </m:e>
                    </m:d>
                    <m:r>
                      <a:rPr lang="en-US" b="0" i="1" dirty="0" smtClean="0">
                        <a:latin typeface="Cambria Math" panose="02040503050406030204" pitchFamily="18" charset="0"/>
                      </a:rPr>
                      <m:t>=1</m:t>
                    </m:r>
                  </m:oMath>
                </a14:m>
                <a:r>
                  <a:rPr lang="en-US" dirty="0"/>
                  <a:t>.</a:t>
                </a:r>
              </a:p>
              <a:p>
                <a:pPr lvl="1"/>
                <a:r>
                  <a:rPr lang="en-US" dirty="0"/>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𝑓</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𝑠</m:t>
                            </m:r>
                          </m:e>
                          <m:sub>
                            <m:r>
                              <a:rPr lang="en-US" b="0" i="1" dirty="0" smtClean="0">
                                <a:latin typeface="Cambria Math" panose="02040503050406030204" pitchFamily="18" charset="0"/>
                              </a:rPr>
                              <m:t>𝑖</m:t>
                            </m:r>
                          </m:sub>
                        </m:sSub>
                      </m:e>
                    </m:d>
                    <m:r>
                      <a:rPr lang="en-US" b="0" i="1" dirty="0" smtClean="0">
                        <a:latin typeface="Cambria Math" panose="02040503050406030204" pitchFamily="18" charset="0"/>
                      </a:rPr>
                      <m:t>=0</m:t>
                    </m:r>
                  </m:oMath>
                </a14:m>
                <a:r>
                  <a:rPr lang="en-US" dirty="0"/>
                  <a:t> whenever </a:t>
                </a:r>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deg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𝑓</m:t>
                            </m:r>
                          </m:e>
                        </m:d>
                      </m:e>
                    </m:func>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deg</m:t>
                        </m:r>
                      </m:fName>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e>
                        </m:d>
                      </m:e>
                    </m:func>
                    <m:r>
                      <a:rPr lang="en-US" b="0" i="1" smtClean="0">
                        <a:latin typeface="Cambria Math" panose="02040503050406030204" pitchFamily="18" charset="0"/>
                      </a:rPr>
                      <m:t>≤</m:t>
                    </m:r>
                    <m:r>
                      <a:rPr lang="en-US" b="0" i="1" smtClean="0">
                        <a:latin typeface="Cambria Math" panose="02040503050406030204" pitchFamily="18" charset="0"/>
                      </a:rPr>
                      <m:t>𝑑</m:t>
                    </m:r>
                  </m:oMath>
                </a14:m>
                <a:r>
                  <a:rPr lang="en-US" dirty="0"/>
                  <a:t>.</a:t>
                </a:r>
              </a:p>
              <a:p>
                <a:pPr lvl="1"/>
                <a:r>
                  <a:rPr lang="en-US" dirty="0"/>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𝑔</m:t>
                            </m:r>
                          </m:e>
                          <m:sup>
                            <m:r>
                              <a:rPr lang="en-US" b="0" i="1" dirty="0" smtClean="0">
                                <a:latin typeface="Cambria Math" panose="02040503050406030204" pitchFamily="18" charset="0"/>
                              </a:rPr>
                              <m:t>2</m:t>
                            </m:r>
                          </m:sup>
                        </m:sSup>
                      </m:e>
                    </m:d>
                    <m:r>
                      <a:rPr lang="en-US" b="0" i="1" dirty="0" smtClean="0">
                        <a:latin typeface="Cambria Math" panose="02040503050406030204" pitchFamily="18" charset="0"/>
                      </a:rPr>
                      <m:t>≥0</m:t>
                    </m:r>
                  </m:oMath>
                </a14:m>
                <a:r>
                  <a:rPr lang="en-US" dirty="0"/>
                  <a:t> whenever </a:t>
                </a:r>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deg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𝑔</m:t>
                            </m:r>
                          </m:e>
                        </m:d>
                      </m:e>
                    </m:func>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/2</m:t>
                    </m:r>
                  </m:oMath>
                </a14:m>
                <a:r>
                  <a:rPr lang="en-US" dirty="0"/>
                  <a:t>.</a:t>
                </a:r>
              </a:p>
              <a:p>
                <a:r>
                  <a:rPr lang="en-US" dirty="0"/>
                  <a:t>Proposition: We cannot have both </a:t>
                </a:r>
                <a:r>
                  <a:rPr lang="en-US" dirty="0">
                    <a:solidFill>
                      <a:schemeClr val="tx1"/>
                    </a:solidFill>
                  </a:rPr>
                  <a:t>degree </a:t>
                </a:r>
                <a14:m>
                  <m:oMath xmlns:m="http://schemas.openxmlformats.org/officeDocument/2006/math">
                    <m:r>
                      <a:rPr lang="en-US" b="0" i="1" smtClean="0">
                        <a:solidFill>
                          <a:schemeClr val="tx1"/>
                        </a:solidFill>
                        <a:latin typeface="Cambria Math" panose="02040503050406030204" pitchFamily="18" charset="0"/>
                      </a:rPr>
                      <m:t>𝑑</m:t>
                    </m:r>
                  </m:oMath>
                </a14:m>
                <a:r>
                  <a:rPr lang="en-US" dirty="0">
                    <a:solidFill>
                      <a:schemeClr val="tx1"/>
                    </a:solidFill>
                  </a:rPr>
                  <a:t> pseudo-expectation values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oMath>
                </a14:m>
                <a:r>
                  <a:rPr lang="en-US" dirty="0">
                    <a:solidFill>
                      <a:schemeClr val="tx1"/>
                    </a:solidFill>
                  </a:rPr>
                  <a:t> and a degree </a:t>
                </a:r>
                <a14:m>
                  <m:oMath xmlns:m="http://schemas.openxmlformats.org/officeDocument/2006/math">
                    <m:r>
                      <a:rPr lang="en-US" b="0" i="1" smtClean="0">
                        <a:solidFill>
                          <a:schemeClr val="tx1"/>
                        </a:solidFill>
                        <a:latin typeface="Cambria Math" panose="02040503050406030204" pitchFamily="18" charset="0"/>
                      </a:rPr>
                      <m:t>𝑑</m:t>
                    </m:r>
                  </m:oMath>
                </a14:m>
                <a:r>
                  <a:rPr lang="en-US" dirty="0">
                    <a:solidFill>
                      <a:schemeClr val="tx1"/>
                    </a:solidFill>
                  </a:rPr>
                  <a:t> SoS/</a:t>
                </a:r>
                <a:r>
                  <a:rPr lang="en-US" dirty="0" err="1">
                    <a:solidFill>
                      <a:schemeClr val="tx1"/>
                    </a:solidFill>
                  </a:rPr>
                  <a:t>Positivstellensatz</a:t>
                </a:r>
                <a:r>
                  <a:rPr lang="en-US" dirty="0">
                    <a:solidFill>
                      <a:schemeClr val="tx1"/>
                    </a:solidFill>
                  </a:rPr>
                  <a:t> proof </a:t>
                </a:r>
                <a:r>
                  <a:rPr lang="en-US" dirty="0"/>
                  <a:t>of infeasibility.</a:t>
                </a:r>
              </a:p>
              <a:p>
                <a:r>
                  <a:rPr lang="en-US" dirty="0"/>
                  <a:t>Proof: Assume we have both. Applying the degree </a:t>
                </a:r>
                <a14:m>
                  <m:oMath xmlns:m="http://schemas.openxmlformats.org/officeDocument/2006/math">
                    <m:r>
                      <a:rPr lang="en-US" b="0" i="1" smtClean="0">
                        <a:latin typeface="Cambria Math" panose="02040503050406030204" pitchFamily="18" charset="0"/>
                      </a:rPr>
                      <m:t>𝑑</m:t>
                    </m:r>
                  </m:oMath>
                </a14:m>
                <a:r>
                  <a:rPr lang="en-US" dirty="0"/>
                  <a:t> pseudo-expectation values to the degree </a:t>
                </a:r>
                <a14:m>
                  <m:oMath xmlns:m="http://schemas.openxmlformats.org/officeDocument/2006/math">
                    <m:r>
                      <a:rPr lang="en-US" b="0" i="1" smtClean="0">
                        <a:latin typeface="Cambria Math" panose="02040503050406030204" pitchFamily="18" charset="0"/>
                      </a:rPr>
                      <m:t>𝑑</m:t>
                    </m:r>
                  </m:oMath>
                </a14:m>
                <a:r>
                  <a:rPr lang="en-US" dirty="0"/>
                  <a:t> SoS/Positivstellensatz proof of infeasibility        </a:t>
                </a:r>
                <a14:m>
                  <m:oMath xmlns:m="http://schemas.openxmlformats.org/officeDocument/2006/math">
                    <m:r>
                      <a:rPr lang="en-US" b="0" i="0"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1=</m:t>
                    </m:r>
                    <m:nary>
                      <m:naryPr>
                        <m:chr m:val="∑"/>
                        <m:supHide m:val="on"/>
                        <m:ctrlPr>
                          <a:rPr lang="en-US" i="1">
                            <a:solidFill>
                              <a:prstClr val="black"/>
                            </a:solidFill>
                            <a:latin typeface="Cambria Math" panose="02040503050406030204" pitchFamily="18" charset="0"/>
                          </a:rPr>
                        </m:ctrlPr>
                      </m:naryPr>
                      <m:sub>
                        <m:r>
                          <m:rPr>
                            <m:brk m:alnAt="7"/>
                          </m:rPr>
                          <a:rPr lang="en-US" i="1">
                            <a:solidFill>
                              <a:prstClr val="black"/>
                            </a:solidFill>
                            <a:latin typeface="Cambria Math" panose="02040503050406030204" pitchFamily="18" charset="0"/>
                          </a:rPr>
                          <m:t>𝑖</m:t>
                        </m:r>
                      </m:sub>
                      <m:sup/>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𝑓</m:t>
                            </m:r>
                          </m:e>
                          <m:sub>
                            <m:r>
                              <a:rPr lang="en-US" i="1">
                                <a:solidFill>
                                  <a:prstClr val="black"/>
                                </a:solidFill>
                                <a:latin typeface="Cambria Math" panose="02040503050406030204" pitchFamily="18" charset="0"/>
                              </a:rPr>
                              <m:t>𝑖</m:t>
                            </m:r>
                          </m:sub>
                        </m:sSub>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𝑠</m:t>
                            </m:r>
                          </m:e>
                          <m:sub>
                            <m:r>
                              <a:rPr lang="en-US" i="1">
                                <a:solidFill>
                                  <a:prstClr val="black"/>
                                </a:solidFill>
                                <a:latin typeface="Cambria Math" panose="02040503050406030204" pitchFamily="18" charset="0"/>
                              </a:rPr>
                              <m:t>𝑖</m:t>
                            </m:r>
                          </m:sub>
                        </m:sSub>
                      </m:e>
                    </m:nary>
                    <m:r>
                      <a:rPr lang="en-US" i="1">
                        <a:solidFill>
                          <a:prstClr val="black"/>
                        </a:solidFill>
                        <a:latin typeface="Cambria Math" panose="02040503050406030204" pitchFamily="18" charset="0"/>
                      </a:rPr>
                      <m:t>+</m:t>
                    </m:r>
                    <m:nary>
                      <m:naryPr>
                        <m:chr m:val="∑"/>
                        <m:supHide m:val="on"/>
                        <m:ctrlPr>
                          <a:rPr lang="en-US" i="1">
                            <a:solidFill>
                              <a:prstClr val="black"/>
                            </a:solidFill>
                            <a:latin typeface="Cambria Math" panose="02040503050406030204" pitchFamily="18" charset="0"/>
                          </a:rPr>
                        </m:ctrlPr>
                      </m:naryPr>
                      <m:sub>
                        <m:r>
                          <m:rPr>
                            <m:brk m:alnAt="7"/>
                          </m:rPr>
                          <a:rPr lang="en-US" i="1">
                            <a:solidFill>
                              <a:prstClr val="black"/>
                            </a:solidFill>
                            <a:latin typeface="Cambria Math" panose="02040503050406030204" pitchFamily="18" charset="0"/>
                          </a:rPr>
                          <m:t>𝑗</m:t>
                        </m:r>
                      </m:sub>
                      <m:sup/>
                      <m:e>
                        <m:sSubSup>
                          <m:sSubSupPr>
                            <m:ctrlPr>
                              <a:rPr lang="en-US" i="1">
                                <a:solidFill>
                                  <a:prstClr val="black"/>
                                </a:solidFill>
                                <a:latin typeface="Cambria Math" panose="02040503050406030204" pitchFamily="18" charset="0"/>
                              </a:rPr>
                            </m:ctrlPr>
                          </m:sSubSupPr>
                          <m:e>
                            <m:r>
                              <a:rPr lang="en-US" i="1">
                                <a:solidFill>
                                  <a:prstClr val="black"/>
                                </a:solidFill>
                                <a:latin typeface="Cambria Math" panose="02040503050406030204" pitchFamily="18" charset="0"/>
                              </a:rPr>
                              <m:t>𝑔</m:t>
                            </m:r>
                          </m:e>
                          <m:sub>
                            <m:r>
                              <a:rPr lang="en-US" i="1">
                                <a:solidFill>
                                  <a:prstClr val="black"/>
                                </a:solidFill>
                                <a:latin typeface="Cambria Math" panose="02040503050406030204" pitchFamily="18" charset="0"/>
                              </a:rPr>
                              <m:t>𝑗</m:t>
                            </m:r>
                          </m:sub>
                          <m:sup>
                            <m:r>
                              <a:rPr lang="en-US" i="1">
                                <a:solidFill>
                                  <a:prstClr val="black"/>
                                </a:solidFill>
                                <a:latin typeface="Cambria Math" panose="02040503050406030204" pitchFamily="18" charset="0"/>
                              </a:rPr>
                              <m:t>2</m:t>
                            </m:r>
                          </m:sup>
                        </m:sSubSup>
                      </m:e>
                    </m:nary>
                    <m:r>
                      <a:rPr lang="en-US" i="1">
                        <a:solidFill>
                          <a:prstClr val="black"/>
                        </a:solidFill>
                        <a:latin typeface="Cambria Math" panose="02040503050406030204" pitchFamily="18" charset="0"/>
                      </a:rPr>
                      <m:t> </m:t>
                    </m:r>
                  </m:oMath>
                </a14:m>
                <a:r>
                  <a:rPr lang="en-US" dirty="0"/>
                  <a:t>gives</a:t>
                </a:r>
              </a:p>
              <a:p>
                <a:pPr marL="0" indent="0" algn="ctr">
                  <a:buNone/>
                </a:pPr>
                <a:r>
                  <a:rPr lang="en-US" dirty="0"/>
                  <a:t>  </a:t>
                </a:r>
                <a14:m>
                  <m:oMath xmlns:m="http://schemas.openxmlformats.org/officeDocument/2006/math">
                    <m:r>
                      <a:rPr lang="en-US" b="0" i="1" smtClean="0">
                        <a:latin typeface="Cambria Math" panose="02040503050406030204" pitchFamily="18" charset="0"/>
                      </a:rPr>
                      <m:t>−1=</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−1</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𝑖</m:t>
                        </m:r>
                      </m:sub>
                      <m:sup/>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𝑓</m:t>
                                </m:r>
                              </m:e>
                              <m:sub>
                                <m:r>
                                  <a:rPr lang="en-US" b="0" i="1" dirty="0" smtClean="0">
                                    <a:latin typeface="Cambria Math" panose="02040503050406030204" pitchFamily="18" charset="0"/>
                                  </a:rPr>
                                  <m:t>𝑖</m:t>
                                </m:r>
                              </m:sub>
                            </m:s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𝑠</m:t>
                                </m:r>
                              </m:e>
                              <m:sub>
                                <m:r>
                                  <a:rPr lang="en-US" b="0" i="1" dirty="0" smtClean="0">
                                    <a:latin typeface="Cambria Math" panose="02040503050406030204" pitchFamily="18" charset="0"/>
                                  </a:rPr>
                                  <m:t>𝑖</m:t>
                                </m:r>
                              </m:sub>
                            </m:sSub>
                          </m:e>
                        </m:d>
                      </m:e>
                    </m:nary>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𝑗</m:t>
                        </m:r>
                      </m:sub>
                      <m:sup/>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r>
                          <a:rPr lang="en-US" b="0" i="1" dirty="0" smtClean="0">
                            <a:latin typeface="Cambria Math" panose="02040503050406030204" pitchFamily="18" charset="0"/>
                          </a:rPr>
                          <m:t>[</m:t>
                        </m:r>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𝑔</m:t>
                            </m:r>
                          </m:e>
                          <m:sub>
                            <m:r>
                              <a:rPr lang="en-US" b="0" i="1" dirty="0" smtClean="0">
                                <a:latin typeface="Cambria Math" panose="02040503050406030204" pitchFamily="18" charset="0"/>
                              </a:rPr>
                              <m:t>𝑗</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m:t>
                        </m:r>
                        <m:r>
                          <a:rPr lang="en-US" i="1">
                            <a:latin typeface="Cambria Math" panose="02040503050406030204" pitchFamily="18" charset="0"/>
                          </a:rPr>
                          <m:t>≥</m:t>
                        </m:r>
                        <m:r>
                          <a:rPr lang="en-US" b="0" i="1" smtClean="0">
                            <a:latin typeface="Cambria Math" panose="02040503050406030204" pitchFamily="18" charset="0"/>
                          </a:rPr>
                          <m:t>0</m:t>
                        </m:r>
                      </m:e>
                    </m:nary>
                  </m:oMath>
                </a14:m>
                <a:r>
                  <a:rPr lang="en-US" dirty="0"/>
                  <a:t> </a:t>
                </a:r>
              </a:p>
              <a:p>
                <a:pPr marL="0" indent="0">
                  <a:buNone/>
                </a:pPr>
                <a:r>
                  <a:rPr lang="en-US" dirty="0"/>
                  <a:t>   which gives a contradiction.</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1180482" cy="4981576"/>
              </a:xfrm>
              <a:blipFill>
                <a:blip r:embed="rId2"/>
                <a:stretch>
                  <a:fillRect l="-981" t="-2689" r="-327" b="-2200"/>
                </a:stretch>
              </a:blipFill>
            </p:spPr>
            <p:txBody>
              <a:bodyPr/>
              <a:lstStyle/>
              <a:p>
                <a:r>
                  <a:rPr lang="en-US">
                    <a:noFill/>
                  </a:rPr>
                  <a:t> </a:t>
                </a:r>
              </a:p>
            </p:txBody>
          </p:sp>
        </mc:Fallback>
      </mc:AlternateContent>
    </p:spTree>
    <p:extLst>
      <p:ext uri="{BB962C8B-B14F-4D97-AF65-F5344CB8AC3E}">
        <p14:creationId xmlns:p14="http://schemas.microsoft.com/office/powerpoint/2010/main" val="151894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E4590-F1FA-B9D9-484B-08661FAE6E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DA2C3-CF87-8FAE-6B70-40B794CC8C69}"/>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Pseudo-expectation Values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45A46C9-C8BD-7AC6-5F38-25DC0AB33F51}"/>
                  </a:ext>
                </a:extLst>
              </p:cNvPr>
              <p:cNvSpPr>
                <a:spLocks noGrp="1"/>
              </p:cNvSpPr>
              <p:nvPr>
                <p:ph idx="1"/>
              </p:nvPr>
            </p:nvSpPr>
            <p:spPr>
              <a:xfrm>
                <a:off x="838200" y="1825623"/>
                <a:ext cx="11260015" cy="5394117"/>
              </a:xfrm>
            </p:spPr>
            <p:txBody>
              <a:bodyPr>
                <a:normAutofit lnSpcReduction="10000"/>
              </a:bodyPr>
              <a:lstStyle/>
              <a:p>
                <a:r>
                  <a:rPr lang="en-US" dirty="0"/>
                  <a:t>Given polynomial equalities </a:t>
                </a:r>
                <a14:m>
                  <m:oMath xmlns:m="http://schemas.openxmlformats.org/officeDocument/2006/math">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=0</m:t>
                        </m:r>
                      </m:e>
                    </m:d>
                  </m:oMath>
                </a14:m>
                <a:r>
                  <a:rPr lang="en-US" dirty="0"/>
                  <a:t>, degree </a:t>
                </a:r>
                <a14:m>
                  <m:oMath xmlns:m="http://schemas.openxmlformats.org/officeDocument/2006/math">
                    <m:r>
                      <a:rPr lang="en-US" b="0" i="1" smtClean="0">
                        <a:latin typeface="Cambria Math" panose="02040503050406030204" pitchFamily="18" charset="0"/>
                      </a:rPr>
                      <m:t>𝑑</m:t>
                    </m:r>
                  </m:oMath>
                </a14:m>
                <a:r>
                  <a:rPr lang="en-US" dirty="0"/>
                  <a:t> </a:t>
                </a:r>
                <a:r>
                  <a:rPr lang="en-US" dirty="0">
                    <a:solidFill>
                      <a:srgbClr val="FF0000"/>
                    </a:solidFill>
                  </a:rPr>
                  <a:t>pseudo-expectation values</a:t>
                </a:r>
                <a:r>
                  <a:rPr lang="en-US" dirty="0"/>
                  <a:t> are a linear map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oMath>
                </a14:m>
                <a:r>
                  <a:rPr lang="en-US" dirty="0"/>
                  <a:t> from polynomials of degree at most </a:t>
                </a:r>
                <a14:m>
                  <m:oMath xmlns:m="http://schemas.openxmlformats.org/officeDocument/2006/math">
                    <m:r>
                      <a:rPr lang="en-US" b="0" i="1" smtClean="0">
                        <a:latin typeface="Cambria Math" panose="02040503050406030204" pitchFamily="18" charset="0"/>
                      </a:rPr>
                      <m:t>𝑑</m:t>
                    </m:r>
                  </m:oMath>
                </a14:m>
                <a:r>
                  <a:rPr lang="en-US" dirty="0"/>
                  <a:t> to </a:t>
                </a:r>
                <a14:m>
                  <m:oMath xmlns:m="http://schemas.openxmlformats.org/officeDocument/2006/math">
                    <m:r>
                      <a:rPr lang="en-US" b="0" i="1" smtClean="0">
                        <a:latin typeface="Cambria Math" panose="02040503050406030204" pitchFamily="18" charset="0"/>
                      </a:rPr>
                      <m:t>𝑅</m:t>
                    </m:r>
                  </m:oMath>
                </a14:m>
                <a:r>
                  <a:rPr lang="en-US" dirty="0"/>
                  <a:t> such that:</a:t>
                </a:r>
              </a:p>
              <a:p>
                <a:pPr lvl="1"/>
                <a:r>
                  <a:rPr lang="en-US" dirty="0"/>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1</m:t>
                        </m:r>
                      </m:e>
                    </m:d>
                    <m:r>
                      <a:rPr lang="en-US" b="0" i="1" dirty="0" smtClean="0">
                        <a:latin typeface="Cambria Math" panose="02040503050406030204" pitchFamily="18" charset="0"/>
                      </a:rPr>
                      <m:t>=1</m:t>
                    </m:r>
                  </m:oMath>
                </a14:m>
                <a:r>
                  <a:rPr lang="en-US" dirty="0"/>
                  <a:t>.</a:t>
                </a:r>
              </a:p>
              <a:p>
                <a:pPr lvl="1"/>
                <a:r>
                  <a:rPr lang="en-US" dirty="0"/>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𝑓</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𝑠</m:t>
                            </m:r>
                          </m:e>
                          <m:sub>
                            <m:r>
                              <a:rPr lang="en-US" b="0" i="1" dirty="0" smtClean="0">
                                <a:latin typeface="Cambria Math" panose="02040503050406030204" pitchFamily="18" charset="0"/>
                              </a:rPr>
                              <m:t>𝑖</m:t>
                            </m:r>
                          </m:sub>
                        </m:sSub>
                      </m:e>
                    </m:d>
                    <m:r>
                      <a:rPr lang="en-US" b="0" i="1" dirty="0" smtClean="0">
                        <a:latin typeface="Cambria Math" panose="02040503050406030204" pitchFamily="18" charset="0"/>
                      </a:rPr>
                      <m:t>=0</m:t>
                    </m:r>
                  </m:oMath>
                </a14:m>
                <a:r>
                  <a:rPr lang="en-US" dirty="0"/>
                  <a:t> whenever </a:t>
                </a:r>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deg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𝑓</m:t>
                            </m:r>
                          </m:e>
                        </m:d>
                      </m:e>
                    </m:func>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deg</m:t>
                        </m:r>
                      </m:fName>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e>
                        </m:d>
                      </m:e>
                    </m:func>
                    <m:r>
                      <a:rPr lang="en-US" b="0" i="1" smtClean="0">
                        <a:latin typeface="Cambria Math" panose="02040503050406030204" pitchFamily="18" charset="0"/>
                      </a:rPr>
                      <m:t>≤</m:t>
                    </m:r>
                    <m:r>
                      <a:rPr lang="en-US" b="0" i="1" smtClean="0">
                        <a:latin typeface="Cambria Math" panose="02040503050406030204" pitchFamily="18" charset="0"/>
                      </a:rPr>
                      <m:t>𝑑</m:t>
                    </m:r>
                  </m:oMath>
                </a14:m>
                <a:r>
                  <a:rPr lang="en-US" dirty="0"/>
                  <a:t>.</a:t>
                </a:r>
              </a:p>
              <a:p>
                <a:pPr lvl="1"/>
                <a:r>
                  <a:rPr lang="en-US" dirty="0"/>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𝑔</m:t>
                            </m:r>
                          </m:e>
                          <m:sup>
                            <m:r>
                              <a:rPr lang="en-US" b="0" i="1" dirty="0" smtClean="0">
                                <a:latin typeface="Cambria Math" panose="02040503050406030204" pitchFamily="18" charset="0"/>
                              </a:rPr>
                              <m:t>2</m:t>
                            </m:r>
                          </m:sup>
                        </m:sSup>
                      </m:e>
                    </m:d>
                    <m:r>
                      <a:rPr lang="en-US" b="0" i="1" dirty="0" smtClean="0">
                        <a:latin typeface="Cambria Math" panose="02040503050406030204" pitchFamily="18" charset="0"/>
                      </a:rPr>
                      <m:t>≥0</m:t>
                    </m:r>
                  </m:oMath>
                </a14:m>
                <a:r>
                  <a:rPr lang="en-US" dirty="0"/>
                  <a:t> whenever </a:t>
                </a:r>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deg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𝑔</m:t>
                            </m:r>
                          </m:e>
                        </m:d>
                      </m:e>
                    </m:func>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/2</m:t>
                    </m:r>
                  </m:oMath>
                </a14:m>
                <a:r>
                  <a:rPr lang="en-US" dirty="0"/>
                  <a:t>.</a:t>
                </a:r>
              </a:p>
              <a:p>
                <a:r>
                  <a:rPr lang="en-US" dirty="0"/>
                  <a:t>Proposition: We cannot have both </a:t>
                </a:r>
                <a:r>
                  <a:rPr lang="en-US" dirty="0">
                    <a:solidFill>
                      <a:schemeClr val="tx1"/>
                    </a:solidFill>
                  </a:rPr>
                  <a:t>degree </a:t>
                </a:r>
                <a14:m>
                  <m:oMath xmlns:m="http://schemas.openxmlformats.org/officeDocument/2006/math">
                    <m:r>
                      <a:rPr lang="en-US" b="0" i="1" smtClean="0">
                        <a:solidFill>
                          <a:schemeClr val="tx1"/>
                        </a:solidFill>
                        <a:latin typeface="Cambria Math" panose="02040503050406030204" pitchFamily="18" charset="0"/>
                      </a:rPr>
                      <m:t>𝑑</m:t>
                    </m:r>
                  </m:oMath>
                </a14:m>
                <a:r>
                  <a:rPr lang="en-US" dirty="0">
                    <a:solidFill>
                      <a:schemeClr val="tx1"/>
                    </a:solidFill>
                  </a:rPr>
                  <a:t> pseudo-expectation values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oMath>
                </a14:m>
                <a:r>
                  <a:rPr lang="en-US" dirty="0">
                    <a:solidFill>
                      <a:schemeClr val="tx1"/>
                    </a:solidFill>
                  </a:rPr>
                  <a:t> such that </a:t>
                </a:r>
                <a14:m>
                  <m:oMath xmlns:m="http://schemas.openxmlformats.org/officeDocument/2006/math">
                    <m:acc>
                      <m:accPr>
                        <m:chr m:val="̃"/>
                        <m:ctrlPr>
                          <a:rPr lang="en-US" b="0" i="1" smtClean="0">
                            <a:solidFill>
                              <a:schemeClr val="tx1"/>
                            </a:solidFill>
                            <a:latin typeface="Cambria Math" panose="02040503050406030204" pitchFamily="18" charset="0"/>
                          </a:rPr>
                        </m:ctrlPr>
                      </m:accPr>
                      <m:e>
                        <m:r>
                          <m:rPr>
                            <m:sty m:val="p"/>
                          </m:rPr>
                          <a:rPr lang="en-US" b="0" i="0" smtClean="0">
                            <a:solidFill>
                              <a:schemeClr val="tx1"/>
                            </a:solidFill>
                            <a:latin typeface="Cambria Math" panose="02040503050406030204" pitchFamily="18" charset="0"/>
                          </a:rPr>
                          <m:t>E</m:t>
                        </m:r>
                      </m:e>
                    </m:acc>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h</m:t>
                    </m:r>
                    <m:r>
                      <a:rPr lang="en-US" b="0" i="1" smtClean="0">
                        <a:solidFill>
                          <a:schemeClr val="tx1"/>
                        </a:solidFill>
                        <a:latin typeface="Cambria Math" panose="02040503050406030204" pitchFamily="18" charset="0"/>
                      </a:rPr>
                      <m:t>]&gt;</m:t>
                    </m:r>
                    <m:r>
                      <a:rPr lang="en-US" b="0" i="1" smtClean="0">
                        <a:solidFill>
                          <a:schemeClr val="tx1"/>
                        </a:solidFill>
                        <a:latin typeface="Cambria Math" panose="02040503050406030204" pitchFamily="18" charset="0"/>
                      </a:rPr>
                      <m:t>𝑐</m:t>
                    </m:r>
                  </m:oMath>
                </a14:m>
                <a:r>
                  <a:rPr lang="en-US" dirty="0">
                    <a:solidFill>
                      <a:schemeClr val="tx1"/>
                    </a:solidFill>
                  </a:rPr>
                  <a:t> and a degree </a:t>
                </a:r>
                <a14:m>
                  <m:oMath xmlns:m="http://schemas.openxmlformats.org/officeDocument/2006/math">
                    <m:r>
                      <a:rPr lang="en-US" b="0" i="1" smtClean="0">
                        <a:solidFill>
                          <a:schemeClr val="tx1"/>
                        </a:solidFill>
                        <a:latin typeface="Cambria Math" panose="02040503050406030204" pitchFamily="18" charset="0"/>
                      </a:rPr>
                      <m:t>𝑑</m:t>
                    </m:r>
                  </m:oMath>
                </a14:m>
                <a:r>
                  <a:rPr lang="en-US" dirty="0">
                    <a:solidFill>
                      <a:schemeClr val="tx1"/>
                    </a:solidFill>
                  </a:rPr>
                  <a:t> SoS/</a:t>
                </a:r>
                <a:r>
                  <a:rPr lang="en-US" dirty="0" err="1">
                    <a:solidFill>
                      <a:schemeClr val="tx1"/>
                    </a:solidFill>
                  </a:rPr>
                  <a:t>Positivstellensatz</a:t>
                </a:r>
                <a:r>
                  <a:rPr lang="en-US" dirty="0">
                    <a:solidFill>
                      <a:schemeClr val="tx1"/>
                    </a:solidFill>
                  </a:rPr>
                  <a:t> proof </a:t>
                </a:r>
                <a:r>
                  <a:rPr lang="en-US" dirty="0"/>
                  <a:t>that </a:t>
                </a:r>
                <a14:m>
                  <m:oMath xmlns:m="http://schemas.openxmlformats.org/officeDocument/2006/math">
                    <m:r>
                      <a:rPr lang="en-US" b="0" i="1" smtClean="0">
                        <a:latin typeface="Cambria Math" panose="02040503050406030204" pitchFamily="18" charset="0"/>
                      </a:rPr>
                      <m:t>h</m:t>
                    </m:r>
                    <m:r>
                      <a:rPr lang="en-US" b="0" i="1" smtClean="0">
                        <a:latin typeface="Cambria Math" panose="02040503050406030204" pitchFamily="18" charset="0"/>
                      </a:rPr>
                      <m:t>≤</m:t>
                    </m:r>
                    <m:r>
                      <a:rPr lang="en-US" b="0" i="1" smtClean="0">
                        <a:latin typeface="Cambria Math" panose="02040503050406030204" pitchFamily="18" charset="0"/>
                      </a:rPr>
                      <m:t>𝑐</m:t>
                    </m:r>
                  </m:oMath>
                </a14:m>
                <a:r>
                  <a:rPr lang="en-US" dirty="0"/>
                  <a:t>.</a:t>
                </a:r>
              </a:p>
              <a:p>
                <a:r>
                  <a:rPr lang="en-US" dirty="0"/>
                  <a:t>Proof: Assume we have both. Applying the degree </a:t>
                </a:r>
                <a14:m>
                  <m:oMath xmlns:m="http://schemas.openxmlformats.org/officeDocument/2006/math">
                    <m:r>
                      <a:rPr lang="en-US" b="0" i="1" smtClean="0">
                        <a:latin typeface="Cambria Math" panose="02040503050406030204" pitchFamily="18" charset="0"/>
                      </a:rPr>
                      <m:t>𝑑</m:t>
                    </m:r>
                  </m:oMath>
                </a14:m>
                <a:r>
                  <a:rPr lang="en-US" dirty="0"/>
                  <a:t> pseudo-expectation values to the degree </a:t>
                </a:r>
                <a14:m>
                  <m:oMath xmlns:m="http://schemas.openxmlformats.org/officeDocument/2006/math">
                    <m:r>
                      <a:rPr lang="en-US" b="0" i="1" smtClean="0">
                        <a:latin typeface="Cambria Math" panose="02040503050406030204" pitchFamily="18" charset="0"/>
                      </a:rPr>
                      <m:t>𝑑</m:t>
                    </m:r>
                  </m:oMath>
                </a14:m>
                <a:r>
                  <a:rPr lang="en-US" dirty="0"/>
                  <a:t> SoS/Positivstellensatz proof </a:t>
                </a:r>
                <a14:m>
                  <m:oMath xmlns:m="http://schemas.openxmlformats.org/officeDocument/2006/math">
                    <m:r>
                      <a:rPr lang="en-US" b="0" i="1" smtClean="0">
                        <a:solidFill>
                          <a:prstClr val="black"/>
                        </a:solidFill>
                        <a:latin typeface="Cambria Math" panose="02040503050406030204" pitchFamily="18" charset="0"/>
                      </a:rPr>
                      <m:t>h</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𝑐</m:t>
                    </m:r>
                    <m:r>
                      <a:rPr lang="en-US" b="0" i="1" smtClean="0">
                        <a:solidFill>
                          <a:prstClr val="black"/>
                        </a:solidFill>
                        <a:latin typeface="Cambria Math" panose="02040503050406030204" pitchFamily="18" charset="0"/>
                      </a:rPr>
                      <m:t>+</m:t>
                    </m:r>
                    <m:nary>
                      <m:naryPr>
                        <m:chr m:val="∑"/>
                        <m:supHide m:val="on"/>
                        <m:ctrlPr>
                          <a:rPr lang="en-US" i="1">
                            <a:solidFill>
                              <a:prstClr val="black"/>
                            </a:solidFill>
                            <a:latin typeface="Cambria Math" panose="02040503050406030204" pitchFamily="18" charset="0"/>
                          </a:rPr>
                        </m:ctrlPr>
                      </m:naryPr>
                      <m:sub>
                        <m:r>
                          <m:rPr>
                            <m:brk m:alnAt="7"/>
                          </m:rPr>
                          <a:rPr lang="en-US" i="1">
                            <a:solidFill>
                              <a:prstClr val="black"/>
                            </a:solidFill>
                            <a:latin typeface="Cambria Math" panose="02040503050406030204" pitchFamily="18" charset="0"/>
                          </a:rPr>
                          <m:t>𝑖</m:t>
                        </m:r>
                      </m:sub>
                      <m:sup/>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𝑓</m:t>
                            </m:r>
                          </m:e>
                          <m:sub>
                            <m:r>
                              <a:rPr lang="en-US" i="1">
                                <a:solidFill>
                                  <a:prstClr val="black"/>
                                </a:solidFill>
                                <a:latin typeface="Cambria Math" panose="02040503050406030204" pitchFamily="18" charset="0"/>
                              </a:rPr>
                              <m:t>𝑖</m:t>
                            </m:r>
                          </m:sub>
                        </m:sSub>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𝑠</m:t>
                            </m:r>
                          </m:e>
                          <m:sub>
                            <m:r>
                              <a:rPr lang="en-US" i="1">
                                <a:solidFill>
                                  <a:prstClr val="black"/>
                                </a:solidFill>
                                <a:latin typeface="Cambria Math" panose="02040503050406030204" pitchFamily="18" charset="0"/>
                              </a:rPr>
                              <m:t>𝑖</m:t>
                            </m:r>
                          </m:sub>
                        </m:sSub>
                      </m:e>
                    </m:nary>
                    <m:r>
                      <a:rPr lang="en-US" b="0" i="1" smtClean="0">
                        <a:solidFill>
                          <a:prstClr val="black"/>
                        </a:solidFill>
                        <a:latin typeface="Cambria Math" panose="02040503050406030204" pitchFamily="18" charset="0"/>
                      </a:rPr>
                      <m:t>−</m:t>
                    </m:r>
                    <m:nary>
                      <m:naryPr>
                        <m:chr m:val="∑"/>
                        <m:supHide m:val="on"/>
                        <m:ctrlPr>
                          <a:rPr lang="en-US" i="1">
                            <a:solidFill>
                              <a:prstClr val="black"/>
                            </a:solidFill>
                            <a:latin typeface="Cambria Math" panose="02040503050406030204" pitchFamily="18" charset="0"/>
                          </a:rPr>
                        </m:ctrlPr>
                      </m:naryPr>
                      <m:sub>
                        <m:r>
                          <m:rPr>
                            <m:brk m:alnAt="7"/>
                          </m:rPr>
                          <a:rPr lang="en-US" i="1">
                            <a:solidFill>
                              <a:prstClr val="black"/>
                            </a:solidFill>
                            <a:latin typeface="Cambria Math" panose="02040503050406030204" pitchFamily="18" charset="0"/>
                          </a:rPr>
                          <m:t>𝑗</m:t>
                        </m:r>
                      </m:sub>
                      <m:sup/>
                      <m:e>
                        <m:sSubSup>
                          <m:sSubSupPr>
                            <m:ctrlPr>
                              <a:rPr lang="en-US" i="1">
                                <a:solidFill>
                                  <a:prstClr val="black"/>
                                </a:solidFill>
                                <a:latin typeface="Cambria Math" panose="02040503050406030204" pitchFamily="18" charset="0"/>
                              </a:rPr>
                            </m:ctrlPr>
                          </m:sSubSupPr>
                          <m:e>
                            <m:r>
                              <a:rPr lang="en-US" i="1">
                                <a:solidFill>
                                  <a:prstClr val="black"/>
                                </a:solidFill>
                                <a:latin typeface="Cambria Math" panose="02040503050406030204" pitchFamily="18" charset="0"/>
                              </a:rPr>
                              <m:t>𝑔</m:t>
                            </m:r>
                          </m:e>
                          <m:sub>
                            <m:r>
                              <a:rPr lang="en-US" i="1">
                                <a:solidFill>
                                  <a:prstClr val="black"/>
                                </a:solidFill>
                                <a:latin typeface="Cambria Math" panose="02040503050406030204" pitchFamily="18" charset="0"/>
                              </a:rPr>
                              <m:t>𝑗</m:t>
                            </m:r>
                          </m:sub>
                          <m:sup>
                            <m:r>
                              <a:rPr lang="en-US" i="1">
                                <a:solidFill>
                                  <a:prstClr val="black"/>
                                </a:solidFill>
                                <a:latin typeface="Cambria Math" panose="02040503050406030204" pitchFamily="18" charset="0"/>
                              </a:rPr>
                              <m:t>2</m:t>
                            </m:r>
                          </m:sup>
                        </m:sSubSup>
                      </m:e>
                    </m:nary>
                  </m:oMath>
                </a14:m>
                <a:r>
                  <a:rPr lang="en-US" dirty="0"/>
                  <a:t> that </a:t>
                </a:r>
                <a14:m>
                  <m:oMath xmlns:m="http://schemas.openxmlformats.org/officeDocument/2006/math">
                    <m:r>
                      <a:rPr lang="en-US" i="1">
                        <a:latin typeface="Cambria Math" panose="02040503050406030204" pitchFamily="18" charset="0"/>
                      </a:rPr>
                      <m:t>h</m:t>
                    </m:r>
                    <m:r>
                      <a:rPr lang="en-US" i="1">
                        <a:latin typeface="Cambria Math" panose="02040503050406030204" pitchFamily="18" charset="0"/>
                      </a:rPr>
                      <m:t>≤</m:t>
                    </m:r>
                    <m:r>
                      <a:rPr lang="en-US" i="1">
                        <a:latin typeface="Cambria Math" panose="02040503050406030204" pitchFamily="18" charset="0"/>
                      </a:rPr>
                      <m:t>𝑐</m:t>
                    </m:r>
                  </m:oMath>
                </a14:m>
                <a:r>
                  <a:rPr lang="en-US" dirty="0"/>
                  <a:t> gives</a:t>
                </a:r>
              </a:p>
              <a:p>
                <a:pPr marL="0" indent="0" algn="ctr">
                  <a:buNone/>
                </a:pPr>
                <a14:m>
                  <m:oMath xmlns:m="http://schemas.openxmlformats.org/officeDocument/2006/math">
                    <m:r>
                      <a:rPr lang="en-US" b="0" i="1" smtClean="0">
                        <a:latin typeface="Cambria Math" panose="02040503050406030204" pitchFamily="18" charset="0"/>
                      </a:rPr>
                      <m:t>𝑐</m:t>
                    </m:r>
                    <m:r>
                      <a:rPr lang="en-US" b="0" i="1" smtClean="0">
                        <a:latin typeface="Cambria Math" panose="02040503050406030204" pitchFamily="18" charset="0"/>
                      </a:rPr>
                      <m:t>&lt;</m:t>
                    </m:r>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a:latin typeface="Cambria Math" panose="02040503050406030204" pitchFamily="18" charset="0"/>
                          </a:rPr>
                        </m:ctrlPr>
                      </m:dPr>
                      <m:e>
                        <m:r>
                          <a:rPr lang="en-US" b="0" i="1" smtClean="0">
                            <a:latin typeface="Cambria Math" panose="02040503050406030204" pitchFamily="18" charset="0"/>
                          </a:rPr>
                          <m:t>h</m:t>
                        </m:r>
                      </m:e>
                    </m:d>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𝑖</m:t>
                        </m:r>
                      </m:sub>
                      <m:sup/>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𝑓</m:t>
                                </m:r>
                              </m:e>
                              <m:sub>
                                <m:r>
                                  <a:rPr lang="en-US" b="0" i="1" dirty="0" smtClean="0">
                                    <a:latin typeface="Cambria Math" panose="02040503050406030204" pitchFamily="18" charset="0"/>
                                  </a:rPr>
                                  <m:t>𝑖</m:t>
                                </m:r>
                              </m:sub>
                            </m:s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𝑠</m:t>
                                </m:r>
                              </m:e>
                              <m:sub>
                                <m:r>
                                  <a:rPr lang="en-US" b="0" i="1" dirty="0" smtClean="0">
                                    <a:latin typeface="Cambria Math" panose="02040503050406030204" pitchFamily="18" charset="0"/>
                                  </a:rPr>
                                  <m:t>𝑖</m:t>
                                </m:r>
                              </m:sub>
                            </m:sSub>
                          </m:e>
                        </m:d>
                      </m:e>
                    </m:nary>
                    <m:r>
                      <a:rPr lang="en-US" b="0" i="1" dirty="0"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𝑗</m:t>
                        </m:r>
                      </m:sub>
                      <m:sup/>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r>
                          <a:rPr lang="en-US" b="0" i="1" dirty="0" smtClean="0">
                            <a:latin typeface="Cambria Math" panose="02040503050406030204" pitchFamily="18" charset="0"/>
                          </a:rPr>
                          <m:t>[</m:t>
                        </m:r>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𝑔</m:t>
                            </m:r>
                          </m:e>
                          <m:sub>
                            <m:r>
                              <a:rPr lang="en-US" b="0" i="1" dirty="0" smtClean="0">
                                <a:latin typeface="Cambria Math" panose="02040503050406030204" pitchFamily="18" charset="0"/>
                              </a:rPr>
                              <m:t>𝑗</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m:t>
                        </m:r>
                        <m:r>
                          <a:rPr lang="en-US" i="1" smtClean="0">
                            <a:latin typeface="Cambria Math" panose="02040503050406030204" pitchFamily="18" charset="0"/>
                          </a:rPr>
                          <m:t>≤</m:t>
                        </m:r>
                        <m:r>
                          <a:rPr lang="en-US" b="0" i="1" smtClean="0">
                            <a:latin typeface="Cambria Math" panose="02040503050406030204" pitchFamily="18" charset="0"/>
                          </a:rPr>
                          <m:t>𝑐</m:t>
                        </m:r>
                      </m:e>
                    </m:nary>
                  </m:oMath>
                </a14:m>
                <a:r>
                  <a:rPr lang="en-US" dirty="0"/>
                  <a:t> </a:t>
                </a:r>
              </a:p>
              <a:p>
                <a:pPr marL="0" indent="0">
                  <a:buNone/>
                </a:pPr>
                <a:r>
                  <a:rPr lang="en-US" dirty="0"/>
                  <a:t>   which gives a contradiction.</a:t>
                </a:r>
              </a:p>
            </p:txBody>
          </p:sp>
        </mc:Choice>
        <mc:Fallback xmlns="">
          <p:sp>
            <p:nvSpPr>
              <p:cNvPr id="3" name="Content Placeholder 2">
                <a:extLst>
                  <a:ext uri="{FF2B5EF4-FFF2-40B4-BE49-F238E27FC236}">
                    <a16:creationId xmlns:a16="http://schemas.microsoft.com/office/drawing/2014/main" id="{B45A46C9-C8BD-7AC6-5F38-25DC0AB33F51}"/>
                  </a:ext>
                </a:extLst>
              </p:cNvPr>
              <p:cNvSpPr>
                <a:spLocks noGrp="1" noRot="1" noChangeAspect="1" noMove="1" noResize="1" noEditPoints="1" noAdjustHandles="1" noChangeArrowheads="1" noChangeShapeType="1" noTextEdit="1"/>
              </p:cNvSpPr>
              <p:nvPr>
                <p:ph idx="1"/>
              </p:nvPr>
            </p:nvSpPr>
            <p:spPr>
              <a:xfrm>
                <a:off x="838200" y="1825623"/>
                <a:ext cx="11260015" cy="5394117"/>
              </a:xfrm>
              <a:blipFill>
                <a:blip r:embed="rId2"/>
                <a:stretch>
                  <a:fillRect l="-975" t="-2486"/>
                </a:stretch>
              </a:blipFill>
            </p:spPr>
            <p:txBody>
              <a:bodyPr/>
              <a:lstStyle/>
              <a:p>
                <a:r>
                  <a:rPr lang="en-US">
                    <a:noFill/>
                  </a:rPr>
                  <a:t> </a:t>
                </a:r>
              </a:p>
            </p:txBody>
          </p:sp>
        </mc:Fallback>
      </mc:AlternateContent>
    </p:spTree>
    <p:extLst>
      <p:ext uri="{BB962C8B-B14F-4D97-AF65-F5344CB8AC3E}">
        <p14:creationId xmlns:p14="http://schemas.microsoft.com/office/powerpoint/2010/main" val="2189758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1CAD1-9BEF-2F05-E137-68147A703E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E77AF9-413F-63E2-1500-EA26844383E6}"/>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Distributions of Solutions Give Pseudo-expectation Values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24BEB77-B540-BAB5-4E84-2941A779045F}"/>
                  </a:ext>
                </a:extLst>
              </p:cNvPr>
              <p:cNvSpPr>
                <a:spLocks noGrp="1"/>
              </p:cNvSpPr>
              <p:nvPr>
                <p:ph idx="1"/>
              </p:nvPr>
            </p:nvSpPr>
            <p:spPr>
              <a:xfrm>
                <a:off x="838199" y="1825624"/>
                <a:ext cx="11240248" cy="5032376"/>
              </a:xfrm>
            </p:spPr>
            <p:txBody>
              <a:bodyPr>
                <a:normAutofit lnSpcReduction="10000"/>
              </a:bodyPr>
              <a:lstStyle/>
              <a:p>
                <a:r>
                  <a:rPr lang="en-US" dirty="0"/>
                  <a:t>If there is an actual distribution of solutions, there obviously can’t be a proof of infeasibility. In this case, we can take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oMath>
                </a14:m>
                <a:r>
                  <a:rPr lang="en-US" dirty="0"/>
                  <a:t> to be the actual expected values over this distribution.</a:t>
                </a:r>
              </a:p>
              <a:p>
                <a:r>
                  <a:rPr lang="en-US" dirty="0"/>
                  <a:t>Example: Consider the following system of polynomial equations </a:t>
                </a:r>
              </a:p>
              <a:p>
                <a:pPr marL="0" indent="0">
                  <a:buNone/>
                </a:pPr>
                <a:r>
                  <a:rPr lang="en-US" dirty="0"/>
                  <a:t>   corresponding to the statement that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4</m:t>
                        </m:r>
                      </m:sub>
                    </m:sSub>
                  </m:oMath>
                </a14:m>
                <a:r>
                  <a:rPr lang="en-US" dirty="0">
                    <a:solidFill>
                      <a:prstClr val="black"/>
                    </a:solidFill>
                  </a:rPr>
                  <a:t> has a triangle:</a:t>
                </a:r>
              </a:p>
              <a:p>
                <a:pPr marL="914400" lvl="1" indent="-457200">
                  <a:buFont typeface="+mj-lt"/>
                  <a:buAutoNum type="arabicPeriod"/>
                </a:pPr>
                <a:r>
                  <a:rPr lang="en-US" dirty="0">
                    <a:solidFill>
                      <a:prstClr val="black"/>
                    </a:solidFill>
                  </a:rPr>
                  <a:t> For all </a:t>
                </a:r>
                <a14:m>
                  <m:oMath xmlns:m="http://schemas.openxmlformats.org/officeDocument/2006/math">
                    <m:r>
                      <a:rPr lang="en-US" b="0" i="1" smtClean="0">
                        <a:solidFill>
                          <a:prstClr val="black"/>
                        </a:solidFill>
                        <a:latin typeface="Cambria Math" panose="02040503050406030204" pitchFamily="18" charset="0"/>
                      </a:rPr>
                      <m:t>𝑖</m:t>
                    </m:r>
                    <m:r>
                      <a:rPr lang="en-US" b="0" i="1" smtClean="0">
                        <a:solidFill>
                          <a:prstClr val="black"/>
                        </a:solidFill>
                        <a:latin typeface="Cambria Math" panose="02040503050406030204" pitchFamily="18" charset="0"/>
                      </a:rPr>
                      <m:t>∈[4]</m:t>
                    </m:r>
                  </m:oMath>
                </a14:m>
                <a:r>
                  <a:rPr lang="en-US" dirty="0">
                    <a:solidFill>
                      <a:prstClr val="black"/>
                    </a:solidFill>
                  </a:rPr>
                  <a:t>, </a:t>
                </a:r>
                <a14:m>
                  <m:oMath xmlns:m="http://schemas.openxmlformats.org/officeDocument/2006/math">
                    <m:sSubSup>
                      <m:sSubSupPr>
                        <m:ctrlPr>
                          <a:rPr lang="en-US" b="0" i="1" dirty="0" smtClean="0">
                            <a:solidFill>
                              <a:prstClr val="black"/>
                            </a:solidFill>
                            <a:latin typeface="Cambria Math" panose="02040503050406030204" pitchFamily="18" charset="0"/>
                          </a:rPr>
                        </m:ctrlPr>
                      </m:sSubSupPr>
                      <m:e>
                        <m:r>
                          <a:rPr lang="en-US" b="0" i="1" dirty="0" smtClean="0">
                            <a:solidFill>
                              <a:prstClr val="black"/>
                            </a:solidFill>
                            <a:latin typeface="Cambria Math" panose="02040503050406030204" pitchFamily="18" charset="0"/>
                          </a:rPr>
                          <m:t>𝑥</m:t>
                        </m:r>
                      </m:e>
                      <m:sub>
                        <m:r>
                          <a:rPr lang="en-US" b="0" i="1" dirty="0" smtClean="0">
                            <a:solidFill>
                              <a:prstClr val="black"/>
                            </a:solidFill>
                            <a:latin typeface="Cambria Math" panose="02040503050406030204" pitchFamily="18" charset="0"/>
                          </a:rPr>
                          <m:t>𝑖</m:t>
                        </m:r>
                      </m:sub>
                      <m:sup>
                        <m:r>
                          <a:rPr lang="en-US" b="0" i="1" dirty="0" smtClean="0">
                            <a:solidFill>
                              <a:prstClr val="black"/>
                            </a:solidFill>
                            <a:latin typeface="Cambria Math" panose="02040503050406030204" pitchFamily="18" charset="0"/>
                          </a:rPr>
                          <m:t>2</m:t>
                        </m:r>
                      </m:sup>
                    </m:sSubSup>
                    <m:r>
                      <a:rPr lang="en-US" b="0" i="1" dirty="0" smtClean="0">
                        <a:solidFill>
                          <a:prstClr val="black"/>
                        </a:solidFill>
                        <a:latin typeface="Cambria Math" panose="02040503050406030204" pitchFamily="18" charset="0"/>
                      </a:rPr>
                      <m:t>−</m:t>
                    </m:r>
                    <m:sSub>
                      <m:sSubPr>
                        <m:ctrlPr>
                          <a:rPr lang="en-US" b="0" i="1" dirty="0" smtClean="0">
                            <a:solidFill>
                              <a:prstClr val="black"/>
                            </a:solidFill>
                            <a:latin typeface="Cambria Math" panose="02040503050406030204" pitchFamily="18" charset="0"/>
                          </a:rPr>
                        </m:ctrlPr>
                      </m:sSubPr>
                      <m:e>
                        <m:r>
                          <a:rPr lang="en-US" b="0" i="1" dirty="0" smtClean="0">
                            <a:solidFill>
                              <a:prstClr val="black"/>
                            </a:solidFill>
                            <a:latin typeface="Cambria Math" panose="02040503050406030204" pitchFamily="18" charset="0"/>
                          </a:rPr>
                          <m:t>𝑥</m:t>
                        </m:r>
                      </m:e>
                      <m:sub>
                        <m:r>
                          <a:rPr lang="en-US" b="0" i="1" dirty="0" smtClean="0">
                            <a:solidFill>
                              <a:prstClr val="black"/>
                            </a:solidFill>
                            <a:latin typeface="Cambria Math" panose="02040503050406030204" pitchFamily="18" charset="0"/>
                          </a:rPr>
                          <m:t>𝑖</m:t>
                        </m:r>
                      </m:sub>
                    </m:sSub>
                    <m:r>
                      <a:rPr lang="en-US" b="0" i="1" dirty="0" smtClean="0">
                        <a:solidFill>
                          <a:prstClr val="black"/>
                        </a:solidFill>
                        <a:latin typeface="Cambria Math" panose="02040503050406030204" pitchFamily="18" charset="0"/>
                      </a:rPr>
                      <m:t>=0</m:t>
                    </m:r>
                  </m:oMath>
                </a14:m>
                <a:r>
                  <a:rPr lang="en-US" dirty="0">
                    <a:solidFill>
                      <a:prstClr val="black"/>
                    </a:solidFill>
                  </a:rPr>
                  <a:t>.</a:t>
                </a:r>
              </a:p>
              <a:p>
                <a:pPr marL="914400" lvl="1" indent="-457200">
                  <a:buFont typeface="+mj-lt"/>
                  <a:buAutoNum type="arabicPeriod"/>
                </a:pPr>
                <a:r>
                  <a:rPr lang="en-US" b="0" dirty="0">
                    <a:solidFill>
                      <a:prstClr val="black"/>
                    </a:solidFill>
                  </a:rPr>
                  <a:t>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1</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2</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3</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4</m:t>
                        </m:r>
                      </m:sub>
                    </m:sSub>
                    <m:r>
                      <a:rPr lang="en-US" b="0" i="1" smtClean="0">
                        <a:solidFill>
                          <a:prstClr val="black"/>
                        </a:solidFill>
                        <a:latin typeface="Cambria Math" panose="02040503050406030204" pitchFamily="18" charset="0"/>
                      </a:rPr>
                      <m:t>−3=0</m:t>
                    </m:r>
                  </m:oMath>
                </a14:m>
                <a:r>
                  <a:rPr lang="en-US" dirty="0">
                    <a:solidFill>
                      <a:prstClr val="black"/>
                    </a:solidFill>
                  </a:rPr>
                  <a:t>.</a:t>
                </a:r>
              </a:p>
              <a:p>
                <a:r>
                  <a:rPr lang="en-US" dirty="0">
                    <a:solidFill>
                      <a:prstClr val="black"/>
                    </a:solidFill>
                  </a:rPr>
                  <a:t>If we take the single solution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1</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2</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3</m:t>
                        </m:r>
                      </m:sub>
                    </m:sSub>
                    <m:r>
                      <a:rPr lang="en-US" b="0" i="1" smtClean="0">
                        <a:solidFill>
                          <a:prstClr val="black"/>
                        </a:solidFill>
                        <a:latin typeface="Cambria Math" panose="02040503050406030204" pitchFamily="18" charset="0"/>
                      </a:rPr>
                      <m:t>=1</m:t>
                    </m:r>
                  </m:oMath>
                </a14:m>
                <a:r>
                  <a:rPr lang="en-US" dirty="0">
                    <a:solidFill>
                      <a:prstClr val="black"/>
                    </a:solidFill>
                  </a:rPr>
                  <a:t>,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4</m:t>
                        </m:r>
                      </m:sub>
                    </m:sSub>
                    <m:r>
                      <a:rPr lang="en-US" b="0" i="1" smtClean="0">
                        <a:solidFill>
                          <a:prstClr val="black"/>
                        </a:solidFill>
                        <a:latin typeface="Cambria Math" panose="02040503050406030204" pitchFamily="18" charset="0"/>
                      </a:rPr>
                      <m:t>=0</m:t>
                    </m:r>
                  </m:oMath>
                </a14:m>
                <a:r>
                  <a:rPr lang="en-US" dirty="0">
                    <a:solidFill>
                      <a:prstClr val="black"/>
                    </a:solidFill>
                  </a:rPr>
                  <a:t>, we can take the corresponding values for the degree </a:t>
                </a:r>
                <a14:m>
                  <m:oMath xmlns:m="http://schemas.openxmlformats.org/officeDocument/2006/math">
                    <m:r>
                      <a:rPr lang="en-US" b="0" i="1" smtClean="0">
                        <a:solidFill>
                          <a:prstClr val="black"/>
                        </a:solidFill>
                        <a:latin typeface="Cambria Math" panose="02040503050406030204" pitchFamily="18" charset="0"/>
                      </a:rPr>
                      <m:t>2</m:t>
                    </m:r>
                  </m:oMath>
                </a14:m>
                <a:r>
                  <a:rPr lang="en-US" dirty="0">
                    <a:solidFill>
                      <a:prstClr val="black"/>
                    </a:solidFill>
                  </a:rPr>
                  <a:t> monomials (e.g. </a:t>
                </a:r>
                <a14:m>
                  <m:oMath xmlns:m="http://schemas.openxmlformats.org/officeDocument/2006/math">
                    <m:r>
                      <a:rPr lang="en-US" b="0" i="1" smtClean="0">
                        <a:solidFill>
                          <a:prstClr val="black"/>
                        </a:solidFill>
                        <a:latin typeface="Cambria Math" panose="02040503050406030204" pitchFamily="18" charset="0"/>
                      </a:rPr>
                      <m:t>𝐸</m:t>
                    </m:r>
                    <m:d>
                      <m:dPr>
                        <m:begChr m:val="["/>
                        <m:endChr m:val="]"/>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1</m:t>
                            </m:r>
                          </m:sub>
                        </m:sSub>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3</m:t>
                            </m:r>
                          </m:sub>
                        </m:sSub>
                      </m:e>
                    </m:d>
                    <m:r>
                      <a:rPr lang="en-US" b="0" i="1" smtClean="0">
                        <a:solidFill>
                          <a:prstClr val="black"/>
                        </a:solidFill>
                        <a:latin typeface="Cambria Math" panose="02040503050406030204" pitchFamily="18" charset="0"/>
                      </a:rPr>
                      <m:t>=1</m:t>
                    </m:r>
                  </m:oMath>
                </a14:m>
                <a:r>
                  <a:rPr lang="en-US" dirty="0">
                    <a:solidFill>
                      <a:prstClr val="black"/>
                    </a:solidFill>
                  </a:rPr>
                  <a:t>, </a:t>
                </a:r>
                <a14:m>
                  <m:oMath xmlns:m="http://schemas.openxmlformats.org/officeDocument/2006/math">
                    <m:r>
                      <a:rPr lang="en-US" b="0" i="1" smtClean="0">
                        <a:solidFill>
                          <a:prstClr val="black"/>
                        </a:solidFill>
                        <a:latin typeface="Cambria Math" panose="02040503050406030204" pitchFamily="18" charset="0"/>
                      </a:rPr>
                      <m:t>𝐸</m:t>
                    </m:r>
                    <m:d>
                      <m:dPr>
                        <m:begChr m:val="["/>
                        <m:endChr m:val="]"/>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2</m:t>
                            </m:r>
                          </m:sub>
                        </m:sSub>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4</m:t>
                            </m:r>
                          </m:sub>
                        </m:sSub>
                      </m:e>
                    </m:d>
                    <m:r>
                      <a:rPr lang="en-US" b="0" i="1" smtClean="0">
                        <a:solidFill>
                          <a:prstClr val="black"/>
                        </a:solidFill>
                        <a:latin typeface="Cambria Math" panose="02040503050406030204" pitchFamily="18" charset="0"/>
                      </a:rPr>
                      <m:t>=0</m:t>
                    </m:r>
                  </m:oMath>
                </a14:m>
                <a:r>
                  <a:rPr lang="en-US" dirty="0">
                    <a:solidFill>
                      <a:prstClr val="black"/>
                    </a:solidFill>
                  </a:rPr>
                  <a:t>, etc.) .</a:t>
                </a:r>
              </a:p>
              <a:p>
                <a:r>
                  <a:rPr lang="en-US" dirty="0">
                    <a:solidFill>
                      <a:prstClr val="black"/>
                    </a:solidFill>
                  </a:rPr>
                  <a:t>If we take the uniform distribution over the four triangles, we obtain that </a:t>
                </a:r>
                <a14:m>
                  <m:oMath xmlns:m="http://schemas.openxmlformats.org/officeDocument/2006/math">
                    <m:r>
                      <a:rPr lang="en-US" i="1">
                        <a:solidFill>
                          <a:prstClr val="black"/>
                        </a:solidFill>
                        <a:latin typeface="Cambria Math" panose="02040503050406030204" pitchFamily="18" charset="0"/>
                      </a:rPr>
                      <m:t>𝐸</m:t>
                    </m:r>
                    <m:d>
                      <m:dPr>
                        <m:begChr m:val="["/>
                        <m:endChr m:val="]"/>
                        <m:ctrlPr>
                          <a:rPr lang="en-US" i="1">
                            <a:solidFill>
                              <a:prstClr val="black"/>
                            </a:solidFill>
                            <a:latin typeface="Cambria Math" panose="02040503050406030204" pitchFamily="18" charset="0"/>
                          </a:rPr>
                        </m:ctrlPr>
                      </m:dPr>
                      <m:e>
                        <m:sSubSup>
                          <m:sSubSupPr>
                            <m:ctrlPr>
                              <a:rPr lang="en-US" b="0" i="1" smtClean="0">
                                <a:solidFill>
                                  <a:prstClr val="black"/>
                                </a:solidFill>
                                <a:latin typeface="Cambria Math" panose="02040503050406030204" pitchFamily="18" charset="0"/>
                              </a:rPr>
                            </m:ctrlPr>
                          </m:sSubSupPr>
                          <m:e>
                            <m:r>
                              <a:rPr lang="en-US" i="1">
                                <a:solidFill>
                                  <a:prstClr val="black"/>
                                </a:solidFill>
                                <a:latin typeface="Cambria Math" panose="02040503050406030204" pitchFamily="18" charset="0"/>
                              </a:rPr>
                              <m:t>𝑥</m:t>
                            </m:r>
                          </m:e>
                          <m:sub>
                            <m:r>
                              <a:rPr lang="en-US" i="1">
                                <a:solidFill>
                                  <a:prstClr val="black"/>
                                </a:solidFill>
                                <a:latin typeface="Cambria Math" panose="02040503050406030204" pitchFamily="18" charset="0"/>
                              </a:rPr>
                              <m:t>𝑖</m:t>
                            </m:r>
                          </m:sub>
                          <m:sup>
                            <m:r>
                              <a:rPr lang="en-US" b="0" i="1" smtClean="0">
                                <a:solidFill>
                                  <a:prstClr val="black"/>
                                </a:solidFill>
                                <a:latin typeface="Cambria Math" panose="02040503050406030204" pitchFamily="18" charset="0"/>
                              </a:rPr>
                              <m:t>2</m:t>
                            </m:r>
                          </m:sup>
                        </m:sSubSup>
                      </m:e>
                    </m:d>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𝐸</m:t>
                    </m:r>
                    <m:d>
                      <m:dPr>
                        <m:begChr m:val="["/>
                        <m:endChr m:val="]"/>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𝑖</m:t>
                            </m:r>
                          </m:sub>
                        </m:sSub>
                      </m:e>
                    </m:d>
                    <m:r>
                      <a:rPr lang="en-US" b="0" i="1" smtClean="0">
                        <a:solidFill>
                          <a:prstClr val="black"/>
                        </a:solidFill>
                        <a:latin typeface="Cambria Math" panose="02040503050406030204" pitchFamily="18" charset="0"/>
                      </a:rPr>
                      <m:t>=3/4</m:t>
                    </m:r>
                  </m:oMath>
                </a14:m>
                <a:r>
                  <a:rPr lang="en-US" dirty="0">
                    <a:solidFill>
                      <a:prstClr val="black"/>
                    </a:solidFill>
                  </a:rPr>
                  <a:t> for all </a:t>
                </a:r>
                <a14:m>
                  <m:oMath xmlns:m="http://schemas.openxmlformats.org/officeDocument/2006/math">
                    <m:r>
                      <a:rPr lang="en-US" b="0" i="1" smtClean="0">
                        <a:solidFill>
                          <a:prstClr val="black"/>
                        </a:solidFill>
                        <a:latin typeface="Cambria Math" panose="02040503050406030204" pitchFamily="18" charset="0"/>
                      </a:rPr>
                      <m:t>𝑖</m:t>
                    </m:r>
                  </m:oMath>
                </a14:m>
                <a:r>
                  <a:rPr lang="en-US" dirty="0">
                    <a:solidFill>
                      <a:prstClr val="black"/>
                    </a:solidFill>
                  </a:rPr>
                  <a:t> and </a:t>
                </a:r>
                <a14:m>
                  <m:oMath xmlns:m="http://schemas.openxmlformats.org/officeDocument/2006/math">
                    <m:r>
                      <a:rPr lang="en-US" b="0" i="1" smtClean="0">
                        <a:solidFill>
                          <a:prstClr val="black"/>
                        </a:solidFill>
                        <a:latin typeface="Cambria Math" panose="02040503050406030204" pitchFamily="18" charset="0"/>
                      </a:rPr>
                      <m:t>𝐸</m:t>
                    </m:r>
                    <m:d>
                      <m:dPr>
                        <m:begChr m:val="["/>
                        <m:endChr m:val="]"/>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𝑖</m:t>
                            </m:r>
                          </m:sub>
                        </m:sSub>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𝑗</m:t>
                            </m:r>
                          </m:sub>
                        </m:sSub>
                      </m:e>
                    </m:d>
                    <m:r>
                      <a:rPr lang="en-US" b="0" i="1" smtClean="0">
                        <a:solidFill>
                          <a:prstClr val="black"/>
                        </a:solidFill>
                        <a:latin typeface="Cambria Math" panose="02040503050406030204" pitchFamily="18" charset="0"/>
                      </a:rPr>
                      <m:t>=1/2</m:t>
                    </m:r>
                  </m:oMath>
                </a14:m>
                <a:r>
                  <a:rPr lang="en-US" dirty="0">
                    <a:solidFill>
                      <a:prstClr val="black"/>
                    </a:solidFill>
                  </a:rPr>
                  <a:t> for all </a:t>
                </a:r>
                <a14:m>
                  <m:oMath xmlns:m="http://schemas.openxmlformats.org/officeDocument/2006/math">
                    <m:r>
                      <a:rPr lang="en-US" b="0" i="1" smtClean="0">
                        <a:solidFill>
                          <a:prstClr val="black"/>
                        </a:solidFill>
                        <a:latin typeface="Cambria Math" panose="02040503050406030204" pitchFamily="18" charset="0"/>
                      </a:rPr>
                      <m:t>𝑖</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𝑗</m:t>
                    </m:r>
                  </m:oMath>
                </a14:m>
                <a:r>
                  <a:rPr lang="en-US" dirty="0">
                    <a:solidFill>
                      <a:prstClr val="black"/>
                    </a:solidFill>
                  </a:rPr>
                  <a:t>. </a:t>
                </a:r>
                <a:endParaRPr lang="en-US" sz="2000" dirty="0">
                  <a:solidFill>
                    <a:prstClr val="black"/>
                  </a:solidFill>
                </a:endParaRPr>
              </a:p>
            </p:txBody>
          </p:sp>
        </mc:Choice>
        <mc:Fallback xmlns="">
          <p:sp>
            <p:nvSpPr>
              <p:cNvPr id="3" name="Content Placeholder 2">
                <a:extLst>
                  <a:ext uri="{FF2B5EF4-FFF2-40B4-BE49-F238E27FC236}">
                    <a16:creationId xmlns:a16="http://schemas.microsoft.com/office/drawing/2014/main" id="{E24BEB77-B540-BAB5-4E84-2941A779045F}"/>
                  </a:ext>
                </a:extLst>
              </p:cNvPr>
              <p:cNvSpPr>
                <a:spLocks noGrp="1" noRot="1" noChangeAspect="1" noMove="1" noResize="1" noEditPoints="1" noAdjustHandles="1" noChangeArrowheads="1" noChangeShapeType="1" noTextEdit="1"/>
              </p:cNvSpPr>
              <p:nvPr>
                <p:ph idx="1"/>
              </p:nvPr>
            </p:nvSpPr>
            <p:spPr>
              <a:xfrm>
                <a:off x="838199" y="1825624"/>
                <a:ext cx="11240248" cy="5032376"/>
              </a:xfrm>
              <a:blipFill>
                <a:blip r:embed="rId2"/>
                <a:stretch>
                  <a:fillRect l="-922" t="-26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Oval 3">
                <a:extLst>
                  <a:ext uri="{FF2B5EF4-FFF2-40B4-BE49-F238E27FC236}">
                    <a16:creationId xmlns:a16="http://schemas.microsoft.com/office/drawing/2014/main" id="{78ACEE56-B719-373E-5369-36A6B701D45A}"/>
                  </a:ext>
                </a:extLst>
              </p:cNvPr>
              <p:cNvSpPr/>
              <p:nvPr/>
            </p:nvSpPr>
            <p:spPr>
              <a:xfrm>
                <a:off x="10475960" y="272921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 name="Oval 3">
                <a:extLst>
                  <a:ext uri="{FF2B5EF4-FFF2-40B4-BE49-F238E27FC236}">
                    <a16:creationId xmlns:a16="http://schemas.microsoft.com/office/drawing/2014/main" id="{78ACEE56-B719-373E-5369-36A6B701D45A}"/>
                  </a:ext>
                </a:extLst>
              </p:cNvPr>
              <p:cNvSpPr>
                <a:spLocks noRot="1" noChangeAspect="1" noMove="1" noResize="1" noEditPoints="1" noAdjustHandles="1" noChangeArrowheads="1" noChangeShapeType="1" noTextEdit="1"/>
              </p:cNvSpPr>
              <p:nvPr/>
            </p:nvSpPr>
            <p:spPr>
              <a:xfrm>
                <a:off x="10475960" y="2729210"/>
                <a:ext cx="505100" cy="505100"/>
              </a:xfrm>
              <a:prstGeom prst="ellipse">
                <a:avLst/>
              </a:prstGeom>
              <a:blipFill>
                <a:blip r:embed="rId3"/>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Oval 4">
                <a:extLst>
                  <a:ext uri="{FF2B5EF4-FFF2-40B4-BE49-F238E27FC236}">
                    <a16:creationId xmlns:a16="http://schemas.microsoft.com/office/drawing/2014/main" id="{95668FBA-734E-E8E4-F134-B78058D80735}"/>
                  </a:ext>
                </a:extLst>
              </p:cNvPr>
              <p:cNvSpPr/>
              <p:nvPr/>
            </p:nvSpPr>
            <p:spPr>
              <a:xfrm>
                <a:off x="11628614" y="272921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 name="Oval 4">
                <a:extLst>
                  <a:ext uri="{FF2B5EF4-FFF2-40B4-BE49-F238E27FC236}">
                    <a16:creationId xmlns:a16="http://schemas.microsoft.com/office/drawing/2014/main" id="{95668FBA-734E-E8E4-F134-B78058D80735}"/>
                  </a:ext>
                </a:extLst>
              </p:cNvPr>
              <p:cNvSpPr>
                <a:spLocks noRot="1" noChangeAspect="1" noMove="1" noResize="1" noEditPoints="1" noAdjustHandles="1" noChangeArrowheads="1" noChangeShapeType="1" noTextEdit="1"/>
              </p:cNvSpPr>
              <p:nvPr/>
            </p:nvSpPr>
            <p:spPr>
              <a:xfrm>
                <a:off x="11628614" y="2729210"/>
                <a:ext cx="505100" cy="505100"/>
              </a:xfrm>
              <a:prstGeom prst="ellipse">
                <a:avLst/>
              </a:prstGeom>
              <a:blipFill>
                <a:blip r:embed="rId4"/>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Oval 5">
                <a:extLst>
                  <a:ext uri="{FF2B5EF4-FFF2-40B4-BE49-F238E27FC236}">
                    <a16:creationId xmlns:a16="http://schemas.microsoft.com/office/drawing/2014/main" id="{8144937A-FDCE-72FE-55C6-515FA64E6BBE}"/>
                  </a:ext>
                </a:extLst>
              </p:cNvPr>
              <p:cNvSpPr/>
              <p:nvPr/>
            </p:nvSpPr>
            <p:spPr>
              <a:xfrm>
                <a:off x="11628614" y="3829592"/>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Oval 5">
                <a:extLst>
                  <a:ext uri="{FF2B5EF4-FFF2-40B4-BE49-F238E27FC236}">
                    <a16:creationId xmlns:a16="http://schemas.microsoft.com/office/drawing/2014/main" id="{8144937A-FDCE-72FE-55C6-515FA64E6BBE}"/>
                  </a:ext>
                </a:extLst>
              </p:cNvPr>
              <p:cNvSpPr>
                <a:spLocks noRot="1" noChangeAspect="1" noMove="1" noResize="1" noEditPoints="1" noAdjustHandles="1" noChangeArrowheads="1" noChangeShapeType="1" noTextEdit="1"/>
              </p:cNvSpPr>
              <p:nvPr/>
            </p:nvSpPr>
            <p:spPr>
              <a:xfrm>
                <a:off x="11628614" y="3829592"/>
                <a:ext cx="505100" cy="505100"/>
              </a:xfrm>
              <a:prstGeom prst="ellipse">
                <a:avLst/>
              </a:prstGeom>
              <a:blipFill>
                <a:blip r:embed="rId5"/>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val 6">
                <a:extLst>
                  <a:ext uri="{FF2B5EF4-FFF2-40B4-BE49-F238E27FC236}">
                    <a16:creationId xmlns:a16="http://schemas.microsoft.com/office/drawing/2014/main" id="{2C15921C-A927-CB44-08D7-67566A273876}"/>
                  </a:ext>
                </a:extLst>
              </p:cNvPr>
              <p:cNvSpPr/>
              <p:nvPr/>
            </p:nvSpPr>
            <p:spPr>
              <a:xfrm>
                <a:off x="10475959" y="3829592"/>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Oval 6">
                <a:extLst>
                  <a:ext uri="{FF2B5EF4-FFF2-40B4-BE49-F238E27FC236}">
                    <a16:creationId xmlns:a16="http://schemas.microsoft.com/office/drawing/2014/main" id="{2C15921C-A927-CB44-08D7-67566A273876}"/>
                  </a:ext>
                </a:extLst>
              </p:cNvPr>
              <p:cNvSpPr>
                <a:spLocks noRot="1" noChangeAspect="1" noMove="1" noResize="1" noEditPoints="1" noAdjustHandles="1" noChangeArrowheads="1" noChangeShapeType="1" noTextEdit="1"/>
              </p:cNvSpPr>
              <p:nvPr/>
            </p:nvSpPr>
            <p:spPr>
              <a:xfrm>
                <a:off x="10475959" y="3829592"/>
                <a:ext cx="505100" cy="505100"/>
              </a:xfrm>
              <a:prstGeom prst="ellipse">
                <a:avLst/>
              </a:prstGeom>
              <a:blipFill>
                <a:blip r:embed="rId6"/>
                <a:stretch>
                  <a:fillRect/>
                </a:stretch>
              </a:blipFill>
              <a:ln w="25400">
                <a:solidFill>
                  <a:schemeClr val="tx1"/>
                </a:solidFill>
              </a:ln>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1FAB6266-F8EF-40E8-C185-2678FF9385A8}"/>
              </a:ext>
            </a:extLst>
          </p:cNvPr>
          <p:cNvCxnSpPr>
            <a:cxnSpLocks/>
            <a:stCxn id="4" idx="6"/>
            <a:endCxn id="5" idx="2"/>
          </p:cNvCxnSpPr>
          <p:nvPr/>
        </p:nvCxnSpPr>
        <p:spPr>
          <a:xfrm>
            <a:off x="10981060" y="2981760"/>
            <a:ext cx="64755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F2D9DAC-B177-931B-8FEA-9EE5134F33C4}"/>
              </a:ext>
            </a:extLst>
          </p:cNvPr>
          <p:cNvCxnSpPr>
            <a:cxnSpLocks/>
            <a:stCxn id="5" idx="4"/>
            <a:endCxn id="6" idx="0"/>
          </p:cNvCxnSpPr>
          <p:nvPr/>
        </p:nvCxnSpPr>
        <p:spPr>
          <a:xfrm>
            <a:off x="11881164" y="3234310"/>
            <a:ext cx="0" cy="5952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07DB132-DCCC-5BB9-0634-99D59F365FA7}"/>
              </a:ext>
            </a:extLst>
          </p:cNvPr>
          <p:cNvCxnSpPr>
            <a:cxnSpLocks/>
            <a:stCxn id="7" idx="6"/>
            <a:endCxn id="6" idx="2"/>
          </p:cNvCxnSpPr>
          <p:nvPr/>
        </p:nvCxnSpPr>
        <p:spPr>
          <a:xfrm>
            <a:off x="10981059" y="4082142"/>
            <a:ext cx="6475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15B20E6-8B77-89C5-2EAB-464AEC305DEA}"/>
              </a:ext>
            </a:extLst>
          </p:cNvPr>
          <p:cNvCxnSpPr>
            <a:cxnSpLocks/>
            <a:stCxn id="4" idx="4"/>
            <a:endCxn id="7" idx="0"/>
          </p:cNvCxnSpPr>
          <p:nvPr/>
        </p:nvCxnSpPr>
        <p:spPr>
          <a:xfrm flipH="1">
            <a:off x="10728509" y="3234310"/>
            <a:ext cx="1" cy="5952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BE38653-9BF3-6D23-5F94-1BF9652D953F}"/>
              </a:ext>
            </a:extLst>
          </p:cNvPr>
          <p:cNvCxnSpPr>
            <a:cxnSpLocks/>
            <a:stCxn id="4" idx="5"/>
            <a:endCxn id="6" idx="1"/>
          </p:cNvCxnSpPr>
          <p:nvPr/>
        </p:nvCxnSpPr>
        <p:spPr>
          <a:xfrm>
            <a:off x="10907090" y="3160340"/>
            <a:ext cx="795494" cy="74322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55F003A-7AC6-3449-06C1-8951D5DD1609}"/>
              </a:ext>
            </a:extLst>
          </p:cNvPr>
          <p:cNvCxnSpPr>
            <a:cxnSpLocks/>
            <a:stCxn id="7" idx="7"/>
            <a:endCxn id="5" idx="3"/>
          </p:cNvCxnSpPr>
          <p:nvPr/>
        </p:nvCxnSpPr>
        <p:spPr>
          <a:xfrm flipV="1">
            <a:off x="10907089" y="3160340"/>
            <a:ext cx="795495" cy="74322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9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35169" y="158621"/>
                <a:ext cx="12118312" cy="1532068"/>
              </a:xfrm>
            </p:spPr>
            <p:txBody>
              <a:bodyPr>
                <a:normAutofit/>
              </a:bodyPr>
              <a:lstStyle/>
              <a:p>
                <a:pPr algn="ctr"/>
                <a:r>
                  <a:rPr lang="en-US" sz="3600" dirty="0">
                    <a:latin typeface="+mn-lt"/>
                  </a:rPr>
                  <a:t>Non-Trivial Example: Knapsack with Unit Weights and Capacity </a:t>
                </a:r>
                <a14:m>
                  <m:oMath xmlns:m="http://schemas.openxmlformats.org/officeDocument/2006/math">
                    <m:r>
                      <a:rPr lang="en-US" sz="3600" b="0" i="1" smtClean="0">
                        <a:latin typeface="Cambria Math" panose="02040503050406030204" pitchFamily="18" charset="0"/>
                      </a:rPr>
                      <m:t>𝑘</m:t>
                    </m:r>
                  </m:oMath>
                </a14:m>
                <a:endParaRPr lang="en-US" sz="3600" dirty="0">
                  <a:latin typeface="+mn-lt"/>
                </a:endParaRPr>
              </a:p>
            </p:txBody>
          </p:sp>
        </mc:Choice>
        <mc:Fallback xmlns="">
          <p:sp>
            <p:nvSpPr>
              <p:cNvPr id="2" name="Title 1">
                <a:extLst>
                  <a:ext uri="{FF2B5EF4-FFF2-40B4-BE49-F238E27FC236}">
                    <a16:creationId xmlns:a16="http://schemas.microsoft.com/office/drawing/2014/main" id="{6B2E18C9-6A11-49A8-8043-69AD6C5057FF}"/>
                  </a:ext>
                </a:extLst>
              </p:cNvPr>
              <p:cNvSpPr>
                <a:spLocks noGrp="1" noRot="1" noChangeAspect="1" noMove="1" noResize="1" noEditPoints="1" noAdjustHandles="1" noChangeArrowheads="1" noChangeShapeType="1" noTextEdit="1"/>
              </p:cNvSpPr>
              <p:nvPr>
                <p:ph type="title"/>
              </p:nvPr>
            </p:nvSpPr>
            <p:spPr>
              <a:xfrm>
                <a:off x="35169" y="158621"/>
                <a:ext cx="12118312" cy="1532068"/>
              </a:xfrm>
              <a:blipFill>
                <a:blip r:embed="rId2"/>
                <a:stretch>
                  <a:fillRect l="-15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037047" cy="4873755"/>
              </a:xfrm>
            </p:spPr>
            <p:txBody>
              <a:bodyPr>
                <a:normAutofit/>
              </a:bodyPr>
              <a:lstStyle/>
              <a:p>
                <a:r>
                  <a:rPr lang="en-US" dirty="0"/>
                  <a:t>Equations: We have a variable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a:rPr>
                          <m:t>𝑖</m:t>
                        </m:r>
                      </m:sub>
                    </m:sSub>
                  </m:oMath>
                </a14:m>
                <a:r>
                  <a:rPr lang="en-US" dirty="0"/>
                  <a:t> for each weight. We want that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a:rPr>
                          <m:t>𝑖</m:t>
                        </m:r>
                      </m:sub>
                    </m:sSub>
                    <m:r>
                      <a:rPr lang="en-US" i="1">
                        <a:latin typeface="Cambria Math" panose="02040503050406030204" pitchFamily="18" charset="0"/>
                      </a:rPr>
                      <m:t>=1</m:t>
                    </m:r>
                  </m:oMath>
                </a14:m>
                <a:r>
                  <a:rPr lang="en-US" dirty="0"/>
                  <a:t> if we take weight </a:t>
                </a:r>
                <a14:m>
                  <m:oMath xmlns:m="http://schemas.openxmlformats.org/officeDocument/2006/math">
                    <m:r>
                      <a:rPr lang="en-US" b="0" i="1" smtClean="0">
                        <a:latin typeface="Cambria Math" panose="02040503050406030204" pitchFamily="18" charset="0"/>
                      </a:rPr>
                      <m:t>𝑖</m:t>
                    </m:r>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=0</m:t>
                    </m:r>
                  </m:oMath>
                </a14:m>
                <a:r>
                  <a:rPr lang="en-US" dirty="0"/>
                  <a:t> otherwise. We can capture this with the following equations:</a:t>
                </a:r>
              </a:p>
              <a:p>
                <a:pPr lvl="1"/>
                <a:r>
                  <a:rPr lang="en-US" dirty="0"/>
                  <a:t> 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dirty="0"/>
                  <a:t>, </a:t>
                </a:r>
                <a14:m>
                  <m:oMath xmlns:m="http://schemas.openxmlformats.org/officeDocument/2006/math">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𝑥</m:t>
                        </m:r>
                      </m:e>
                      <m:sub>
                        <m:r>
                          <a:rPr lang="en-US" b="0" i="1" dirty="0" smtClean="0">
                            <a:latin typeface="Cambria Math" panose="02040503050406030204" pitchFamily="18" charset="0"/>
                          </a:rPr>
                          <m:t>𝑖</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𝑖</m:t>
                        </m:r>
                      </m:sub>
                    </m:sSub>
                  </m:oMath>
                </a14:m>
                <a:r>
                  <a:rPr lang="en-US" dirty="0"/>
                  <a:t>.</a:t>
                </a:r>
              </a:p>
              <a:p>
                <a:pPr lvl="1"/>
                <a:r>
                  <a:rPr lang="en-US" dirty="0"/>
                  <a:t> </a:t>
                </a:r>
                <a14:m>
                  <m:oMath xmlns:m="http://schemas.openxmlformats.org/officeDocument/2006/math">
                    <m:nary>
                      <m:naryPr>
                        <m:chr m:val="∑"/>
                        <m:limLoc m:val="subSup"/>
                        <m:ctrlPr>
                          <a:rPr lang="en-US" i="1" smtClean="0">
                            <a:latin typeface="Cambria Math" panose="02040503050406030204" pitchFamily="18" charset="0"/>
                          </a:rPr>
                        </m:ctrlPr>
                      </m:naryPr>
                      <m:sub>
                        <m:r>
                          <m:rPr>
                            <m:brk m:alnAt="25"/>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r>
                      <a:rPr lang="en-US" b="0" i="1" smtClean="0">
                        <a:latin typeface="Cambria Math" panose="02040503050406030204" pitchFamily="18" charset="0"/>
                      </a:rPr>
                      <m:t>=</m:t>
                    </m:r>
                    <m:r>
                      <a:rPr lang="en-US" b="0" i="1" smtClean="0">
                        <a:latin typeface="Cambria Math" panose="02040503050406030204" pitchFamily="18" charset="0"/>
                      </a:rPr>
                      <m:t>𝑘</m:t>
                    </m:r>
                  </m:oMath>
                </a14:m>
                <a:r>
                  <a:rPr lang="en-US" dirty="0"/>
                  <a:t>.</a:t>
                </a:r>
              </a:p>
              <a:p>
                <a:r>
                  <a:rPr lang="en-US" dirty="0"/>
                  <a:t>These equations are infeasible whenever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ℤ</m:t>
                    </m:r>
                    <m:r>
                      <a:rPr lang="en-US" b="0" i="1" smtClean="0">
                        <a:latin typeface="Cambria Math" panose="02040503050406030204" pitchFamily="18" charset="0"/>
                      </a:rPr>
                      <m:t>∩[0,</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dirty="0"/>
                  <a:t>. SoS is poor at capturing integrality arguments so SoS requires degree </a:t>
                </a:r>
                <a14:m>
                  <m:oMath xmlns:m="http://schemas.openxmlformats.org/officeDocument/2006/math">
                    <m:r>
                      <a:rPr lang="en-US" b="0" i="1" smtClean="0">
                        <a:latin typeface="Cambria Math" panose="02040503050406030204" pitchFamily="18" charset="0"/>
                      </a:rPr>
                      <m:t>2</m:t>
                    </m:r>
                    <m:d>
                      <m:dPr>
                        <m:begChr m:val="⌈"/>
                        <m:endChr m:val="⌉"/>
                        <m:ctrlPr>
                          <a:rPr lang="en-US" b="0" i="1" smtClean="0">
                            <a:latin typeface="Cambria Math" panose="02040503050406030204" pitchFamily="18" charset="0"/>
                          </a:rPr>
                        </m:ctrlPr>
                      </m:dPr>
                      <m:e>
                        <m:r>
                          <m:rPr>
                            <m:sty m:val="p"/>
                          </m:rPr>
                          <a:rPr lang="en-US">
                            <a:latin typeface="Cambria Math" panose="02040503050406030204" pitchFamily="18" charset="0"/>
                          </a:rPr>
                          <m:t>min</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e>
                    </m:d>
                  </m:oMath>
                </a14:m>
                <a:r>
                  <a:rPr lang="en-US" dirty="0"/>
                  <a:t> to refute these equations [Gri01a].</a:t>
                </a:r>
              </a:p>
              <a:p>
                <a:r>
                  <a:rPr lang="en-US" dirty="0"/>
                  <a:t>Degree </a:t>
                </a:r>
                <a14:m>
                  <m:oMath xmlns:m="http://schemas.openxmlformats.org/officeDocument/2006/math">
                    <m:r>
                      <a:rPr lang="en-US" b="0" i="1" smtClean="0">
                        <a:latin typeface="Cambria Math" panose="02040503050406030204" pitchFamily="18" charset="0"/>
                      </a:rPr>
                      <m:t>2</m:t>
                    </m:r>
                  </m:oMath>
                </a14:m>
                <a:r>
                  <a:rPr lang="en-US" dirty="0"/>
                  <a:t> pseudo-expectation values for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=3</m:t>
                    </m:r>
                  </m:oMath>
                </a14:m>
                <a:r>
                  <a:rPr lang="en-US" dirty="0"/>
                  <a:t>,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=3/2</m:t>
                    </m:r>
                  </m:oMath>
                </a14:m>
                <a:r>
                  <a:rPr lang="en-US" dirty="0"/>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Sup>
                          <m:sSubSupPr>
                            <m:ctrlPr>
                              <a:rPr lang="en-US" i="1" dirty="0">
                                <a:latin typeface="Cambria Math" panose="02040503050406030204" pitchFamily="18" charset="0"/>
                              </a:rPr>
                            </m:ctrlPr>
                          </m:sSubSupPr>
                          <m:e>
                            <m:r>
                              <a:rPr lang="en-US" i="1" dirty="0">
                                <a:latin typeface="Cambria Math" panose="02040503050406030204" pitchFamily="18" charset="0"/>
                              </a:rPr>
                              <m:t>𝑥</m:t>
                            </m:r>
                          </m:e>
                          <m:sub>
                            <m:r>
                              <a:rPr lang="en-US" i="1" dirty="0">
                                <a:latin typeface="Cambria Math" panose="02040503050406030204" pitchFamily="18" charset="0"/>
                              </a:rPr>
                              <m:t>𝑖</m:t>
                            </m:r>
                          </m:sub>
                          <m:sup>
                            <m:r>
                              <a:rPr lang="en-US" i="1" dirty="0">
                                <a:latin typeface="Cambria Math" panose="02040503050406030204" pitchFamily="18" charset="0"/>
                              </a:rPr>
                              <m:t>2</m:t>
                            </m:r>
                          </m:sup>
                        </m:sSubSup>
                      </m:e>
                    </m:d>
                    <m:r>
                      <a:rPr lang="en-US" i="1" dirty="0">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𝑖</m:t>
                            </m:r>
                          </m:sub>
                        </m:sSub>
                      </m:e>
                    </m:d>
                    <m:r>
                      <a:rPr lang="en-US" i="1" dirty="0">
                        <a:latin typeface="Cambria Math" panose="02040503050406030204" pitchFamily="18" charset="0"/>
                      </a:rPr>
                      <m:t>=1/2</m:t>
                    </m:r>
                  </m:oMath>
                </a14:m>
                <a:r>
                  <a:rPr lang="en-US" dirty="0"/>
                  <a:t> for all </a:t>
                </a:r>
                <a14:m>
                  <m:oMath xmlns:m="http://schemas.openxmlformats.org/officeDocument/2006/math">
                    <m:r>
                      <a:rPr lang="en-US" i="1">
                        <a:latin typeface="Cambria Math" panose="02040503050406030204" pitchFamily="18" charset="0"/>
                      </a:rPr>
                      <m:t>𝑖</m:t>
                    </m:r>
                  </m:oMath>
                </a14:m>
                <a:r>
                  <a:rPr lang="en-US" dirty="0"/>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𝑖</m:t>
                            </m:r>
                          </m:sub>
                        </m:sSub>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𝑗</m:t>
                            </m:r>
                          </m:sub>
                        </m:sSub>
                      </m:e>
                    </m:d>
                    <m:r>
                      <a:rPr lang="en-US" i="1" dirty="0">
                        <a:latin typeface="Cambria Math" panose="02040503050406030204" pitchFamily="18" charset="0"/>
                      </a:rPr>
                      <m:t>=1/8</m:t>
                    </m:r>
                  </m:oMath>
                </a14:m>
                <a:r>
                  <a:rPr lang="en-US" dirty="0"/>
                  <a:t> whenever </a:t>
                </a:r>
                <a14:m>
                  <m:oMath xmlns:m="http://schemas.openxmlformats.org/officeDocument/2006/math">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oMath>
                </a14:m>
                <a:r>
                  <a:rPr lang="en-US" dirty="0"/>
                  <a:t>.</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1037047" cy="4873755"/>
              </a:xfrm>
              <a:blipFill>
                <a:blip r:embed="rId3"/>
                <a:stretch>
                  <a:fillRect l="-994" t="-2000" r="-331"/>
                </a:stretch>
              </a:blipFill>
            </p:spPr>
            <p:txBody>
              <a:bodyPr/>
              <a:lstStyle/>
              <a:p>
                <a:r>
                  <a:rPr lang="en-US">
                    <a:noFill/>
                  </a:rPr>
                  <a:t> </a:t>
                </a:r>
              </a:p>
            </p:txBody>
          </p:sp>
        </mc:Fallback>
      </mc:AlternateContent>
    </p:spTree>
    <p:extLst>
      <p:ext uri="{BB962C8B-B14F-4D97-AF65-F5344CB8AC3E}">
        <p14:creationId xmlns:p14="http://schemas.microsoft.com/office/powerpoint/2010/main" val="152822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Checking the Pseudo-expectation Values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037047" cy="5032376"/>
              </a:xfrm>
            </p:spPr>
            <p:txBody>
              <a:bodyPr>
                <a:normAutofit/>
              </a:bodyPr>
              <a:lstStyle/>
              <a:p>
                <a:r>
                  <a:rPr lang="en-US" dirty="0"/>
                  <a:t>Equations: </a:t>
                </a:r>
              </a:p>
              <a:p>
                <a:pPr lvl="1"/>
                <a:r>
                  <a:rPr lang="en-US" dirty="0"/>
                  <a:t> 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∈[3]</m:t>
                    </m:r>
                  </m:oMath>
                </a14:m>
                <a:r>
                  <a:rPr lang="en-US" dirty="0"/>
                  <a:t>, </a:t>
                </a:r>
                <a14:m>
                  <m:oMath xmlns:m="http://schemas.openxmlformats.org/officeDocument/2006/math">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𝑥</m:t>
                        </m:r>
                      </m:e>
                      <m:sub>
                        <m:r>
                          <a:rPr lang="en-US" b="0" i="1" dirty="0" smtClean="0">
                            <a:latin typeface="Cambria Math" panose="02040503050406030204" pitchFamily="18" charset="0"/>
                          </a:rPr>
                          <m:t>𝑖</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𝑖</m:t>
                        </m:r>
                      </m:sub>
                    </m:sSub>
                  </m:oMath>
                </a14:m>
                <a:r>
                  <a:rPr lang="en-US" dirty="0"/>
                  <a:t>.</a:t>
                </a:r>
              </a:p>
              <a:p>
                <a:pPr lvl="1"/>
                <a:r>
                  <a:rPr lang="en-US" dirty="0"/>
                  <a:t> </a:t>
                </a:r>
                <a14:m>
                  <m:oMath xmlns:m="http://schemas.openxmlformats.org/officeDocument/2006/math">
                    <m:nary>
                      <m:naryPr>
                        <m:chr m:val="∑"/>
                        <m:limLoc m:val="subSup"/>
                        <m:ctrlPr>
                          <a:rPr lang="en-US" i="1" smtClean="0">
                            <a:latin typeface="Cambria Math" panose="02040503050406030204" pitchFamily="18" charset="0"/>
                          </a:rPr>
                        </m:ctrlPr>
                      </m:naryPr>
                      <m:sub>
                        <m:r>
                          <m:rPr>
                            <m:brk m:alnAt="25"/>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3</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r>
                      <a:rPr lang="en-US" b="0" i="1" smtClean="0">
                        <a:latin typeface="Cambria Math" panose="02040503050406030204" pitchFamily="18" charset="0"/>
                      </a:rPr>
                      <m:t>=3/2</m:t>
                    </m:r>
                  </m:oMath>
                </a14:m>
                <a:r>
                  <a:rPr lang="en-US" dirty="0"/>
                  <a:t>.</a:t>
                </a:r>
              </a:p>
              <a:p>
                <a:r>
                  <a:rPr lang="en-US" dirty="0"/>
                  <a:t>Pseudo-expectation values: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Sup>
                          <m:sSubSupPr>
                            <m:ctrlPr>
                              <a:rPr lang="en-US" i="1" dirty="0">
                                <a:latin typeface="Cambria Math" panose="02040503050406030204" pitchFamily="18" charset="0"/>
                              </a:rPr>
                            </m:ctrlPr>
                          </m:sSubSupPr>
                          <m:e>
                            <m:r>
                              <a:rPr lang="en-US" i="1" dirty="0">
                                <a:latin typeface="Cambria Math" panose="02040503050406030204" pitchFamily="18" charset="0"/>
                              </a:rPr>
                              <m:t>𝑥</m:t>
                            </m:r>
                          </m:e>
                          <m:sub>
                            <m:r>
                              <a:rPr lang="en-US" i="1" dirty="0">
                                <a:latin typeface="Cambria Math" panose="02040503050406030204" pitchFamily="18" charset="0"/>
                              </a:rPr>
                              <m:t>𝑖</m:t>
                            </m:r>
                          </m:sub>
                          <m:sup>
                            <m:r>
                              <a:rPr lang="en-US" i="1" dirty="0">
                                <a:latin typeface="Cambria Math" panose="02040503050406030204" pitchFamily="18" charset="0"/>
                              </a:rPr>
                              <m:t>2</m:t>
                            </m:r>
                          </m:sup>
                        </m:sSubSup>
                      </m:e>
                    </m:d>
                    <m:r>
                      <a:rPr lang="en-US" i="1" dirty="0">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𝑖</m:t>
                            </m:r>
                          </m:sub>
                        </m:sSub>
                      </m:e>
                    </m:d>
                    <m:r>
                      <a:rPr lang="en-US" i="1" dirty="0">
                        <a:latin typeface="Cambria Math" panose="02040503050406030204" pitchFamily="18" charset="0"/>
                      </a:rPr>
                      <m:t>=1/2</m:t>
                    </m:r>
                  </m:oMath>
                </a14:m>
                <a:r>
                  <a:rPr lang="en-US" dirty="0"/>
                  <a:t> for all </a:t>
                </a:r>
                <a14:m>
                  <m:oMath xmlns:m="http://schemas.openxmlformats.org/officeDocument/2006/math">
                    <m:r>
                      <a:rPr lang="en-US" i="1">
                        <a:latin typeface="Cambria Math" panose="02040503050406030204" pitchFamily="18" charset="0"/>
                      </a:rPr>
                      <m:t>𝑖</m:t>
                    </m:r>
                  </m:oMath>
                </a14:m>
                <a:r>
                  <a:rPr lang="en-US" dirty="0"/>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𝑖</m:t>
                            </m:r>
                          </m:sub>
                        </m:sSub>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𝑗</m:t>
                            </m:r>
                          </m:sub>
                        </m:sSub>
                      </m:e>
                    </m:d>
                    <m:r>
                      <a:rPr lang="en-US" i="1" dirty="0">
                        <a:latin typeface="Cambria Math" panose="02040503050406030204" pitchFamily="18" charset="0"/>
                      </a:rPr>
                      <m:t>=1/8</m:t>
                    </m:r>
                  </m:oMath>
                </a14:m>
                <a:r>
                  <a:rPr lang="en-US" dirty="0"/>
                  <a:t> whenever </a:t>
                </a:r>
                <a14:m>
                  <m:oMath xmlns:m="http://schemas.openxmlformats.org/officeDocument/2006/math">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𝑗</m:t>
                    </m:r>
                  </m:oMath>
                </a14:m>
                <a:r>
                  <a:rPr lang="en-US" dirty="0"/>
                  <a:t>.</a:t>
                </a:r>
              </a:p>
              <a:p>
                <a:r>
                  <a:rPr lang="en-US" dirty="0"/>
                  <a:t>We can check that the polynomial equalities are satisfied as follows:</a:t>
                </a:r>
              </a:p>
              <a:p>
                <a:pPr lvl="1"/>
                <a:r>
                  <a:rPr lang="en-US" dirty="0"/>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3</m:t>
                            </m:r>
                          </m:sub>
                        </m:sSub>
                      </m:e>
                    </m:d>
                    <m:r>
                      <a:rPr lang="en-US" b="0" i="1" dirty="0" smtClean="0">
                        <a:latin typeface="Cambria Math" panose="02040503050406030204" pitchFamily="18" charset="0"/>
                      </a:rPr>
                      <m:t>=1/2+1/2+1/2 =3/2</m:t>
                    </m:r>
                  </m:oMath>
                </a14:m>
                <a:r>
                  <a:rPr lang="en-US" dirty="0"/>
                  <a:t>.</a:t>
                </a:r>
              </a:p>
              <a:p>
                <a:pPr lvl="1"/>
                <a:r>
                  <a:rPr lang="en-US" dirty="0"/>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bSup>
                          <m:sSubSupPr>
                            <m:ctrlPr>
                              <a:rPr lang="en-US" b="0" i="1" dirty="0" smtClean="0">
                                <a:latin typeface="Cambria Math" panose="02040503050406030204" pitchFamily="18" charset="0"/>
                              </a:rPr>
                            </m:ctrlPr>
                          </m:sSubSup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up>
                            <m:r>
                              <a:rPr lang="en-US" b="0" i="1" dirty="0" smtClean="0">
                                <a:latin typeface="Cambria Math" panose="02040503050406030204" pitchFamily="18" charset="0"/>
                              </a:rPr>
                              <m:t>2</m:t>
                            </m:r>
                          </m:sup>
                        </m:sSubSup>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3</m:t>
                            </m:r>
                          </m:sub>
                        </m:sSub>
                      </m:e>
                    </m:d>
                    <m:r>
                      <a:rPr lang="en-US" b="0" i="1" dirty="0" smtClean="0">
                        <a:latin typeface="Cambria Math" panose="02040503050406030204" pitchFamily="18" charset="0"/>
                      </a:rPr>
                      <m:t>=</m:t>
                    </m:r>
                  </m:oMath>
                </a14:m>
                <a:r>
                  <a:rPr lang="en-US" dirty="0"/>
                  <a:t> </a:t>
                </a:r>
                <a14:m>
                  <m:oMath xmlns:m="http://schemas.openxmlformats.org/officeDocument/2006/math">
                    <m:r>
                      <a:rPr lang="en-US" i="1" dirty="0">
                        <a:latin typeface="Cambria Math" panose="02040503050406030204" pitchFamily="18" charset="0"/>
                      </a:rPr>
                      <m:t>1/2+1/</m:t>
                    </m:r>
                    <m:r>
                      <a:rPr lang="en-US" b="0" i="1" dirty="0" smtClean="0">
                        <a:latin typeface="Cambria Math" panose="02040503050406030204" pitchFamily="18" charset="0"/>
                      </a:rPr>
                      <m:t>8</m:t>
                    </m:r>
                    <m:r>
                      <a:rPr lang="en-US" i="1" dirty="0">
                        <a:latin typeface="Cambria Math" panose="02040503050406030204" pitchFamily="18" charset="0"/>
                      </a:rPr>
                      <m:t>+1/</m:t>
                    </m:r>
                    <m:r>
                      <a:rPr lang="en-US" b="0" i="1" dirty="0" smtClean="0">
                        <a:latin typeface="Cambria Math" panose="02040503050406030204" pitchFamily="18" charset="0"/>
                      </a:rPr>
                      <m:t>8</m:t>
                    </m:r>
                    <m:r>
                      <a:rPr lang="en-US" i="1" dirty="0">
                        <a:latin typeface="Cambria Math" panose="02040503050406030204" pitchFamily="18" charset="0"/>
                      </a:rPr>
                      <m:t> =3/</m:t>
                    </m:r>
                    <m:r>
                      <a:rPr lang="en-US" b="0" i="0" dirty="0" smtClean="0">
                        <a:latin typeface="Cambria Math" panose="02040503050406030204" pitchFamily="18" charset="0"/>
                      </a:rPr>
                      <m:t>4=(3/2)</m:t>
                    </m:r>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𝐸</m:t>
                        </m:r>
                      </m:e>
                    </m:acc>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oMath>
                </a14:m>
                <a:r>
                  <a:rPr lang="en-US" dirty="0"/>
                  <a:t>.</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1037047" cy="5032376"/>
              </a:xfrm>
              <a:blipFill>
                <a:blip r:embed="rId2"/>
                <a:stretch>
                  <a:fillRect l="-994" t="-1937"/>
                </a:stretch>
              </a:blipFill>
            </p:spPr>
            <p:txBody>
              <a:bodyPr/>
              <a:lstStyle/>
              <a:p>
                <a:r>
                  <a:rPr lang="en-US">
                    <a:noFill/>
                  </a:rPr>
                  <a:t> </a:t>
                </a:r>
              </a:p>
            </p:txBody>
          </p:sp>
        </mc:Fallback>
      </mc:AlternateContent>
    </p:spTree>
    <p:extLst>
      <p:ext uri="{BB962C8B-B14F-4D97-AF65-F5344CB8AC3E}">
        <p14:creationId xmlns:p14="http://schemas.microsoft.com/office/powerpoint/2010/main" val="418386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The Moment Matrix</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5"/>
                <a:ext cx="11037047" cy="3178454"/>
              </a:xfrm>
            </p:spPr>
            <p:txBody>
              <a:bodyPr>
                <a:normAutofit lnSpcReduction="10000"/>
              </a:bodyPr>
              <a:lstStyle/>
              <a:p>
                <a:r>
                  <a:rPr lang="en-US" dirty="0"/>
                  <a:t>To check that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𝑔</m:t>
                            </m:r>
                          </m:e>
                          <m:sup>
                            <m:r>
                              <a:rPr lang="en-US" b="0" i="1" dirty="0" smtClean="0">
                                <a:latin typeface="Cambria Math" panose="02040503050406030204" pitchFamily="18" charset="0"/>
                              </a:rPr>
                              <m:t>2</m:t>
                            </m:r>
                          </m:sup>
                        </m:sSup>
                      </m:e>
                    </m:d>
                    <m:r>
                      <a:rPr lang="en-US" b="0" i="1" dirty="0" smtClean="0">
                        <a:latin typeface="Cambria Math" panose="02040503050406030204" pitchFamily="18" charset="0"/>
                      </a:rPr>
                      <m:t>≥0</m:t>
                    </m:r>
                  </m:oMath>
                </a14:m>
                <a:r>
                  <a:rPr lang="en-US" dirty="0"/>
                  <a:t> whenever </a:t>
                </a:r>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deg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𝑔</m:t>
                            </m:r>
                          </m:e>
                        </m:d>
                      </m:e>
                    </m:func>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/2</m:t>
                    </m:r>
                  </m:oMath>
                </a14:m>
                <a:r>
                  <a:rPr lang="en-US" dirty="0"/>
                  <a:t>, we can use the </a:t>
                </a:r>
                <a:r>
                  <a:rPr lang="en-US" dirty="0">
                    <a:solidFill>
                      <a:srgbClr val="FF0000"/>
                    </a:solidFill>
                  </a:rPr>
                  <a:t>moment matrix</a:t>
                </a:r>
                <a:r>
                  <a:rPr lang="en-US" dirty="0"/>
                  <a:t> </a:t>
                </a:r>
                <a14:m>
                  <m:oMath xmlns:m="http://schemas.openxmlformats.org/officeDocument/2006/math">
                    <m:r>
                      <a:rPr lang="en-US" b="0" i="1" smtClean="0">
                        <a:latin typeface="Cambria Math" panose="02040503050406030204" pitchFamily="18" charset="0"/>
                      </a:rPr>
                      <m:t>𝑀</m:t>
                    </m:r>
                  </m:oMath>
                </a14:m>
                <a:r>
                  <a:rPr lang="en-US" dirty="0"/>
                  <a:t> whose rows and columns are indexed by monomials of degree at most </a:t>
                </a:r>
                <a14:m>
                  <m:oMath xmlns:m="http://schemas.openxmlformats.org/officeDocument/2006/math">
                    <m:r>
                      <a:rPr lang="en-US" b="0" i="1" smtClean="0">
                        <a:latin typeface="Cambria Math" panose="02040503050406030204" pitchFamily="18" charset="0"/>
                      </a:rPr>
                      <m:t>𝑑</m:t>
                    </m:r>
                    <m:r>
                      <a:rPr lang="en-US" b="0" i="1" smtClean="0">
                        <a:latin typeface="Cambria Math" panose="02040503050406030204" pitchFamily="18" charset="0"/>
                      </a:rPr>
                      <m:t>/2</m:t>
                    </m:r>
                  </m:oMath>
                </a14:m>
                <a:r>
                  <a:rPr lang="en-US" dirty="0"/>
                  <a:t> with entries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𝑝𝑞</m:t>
                        </m:r>
                      </m:sub>
                    </m:sSub>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𝑝𝑞</m:t>
                        </m:r>
                      </m:e>
                    </m:d>
                  </m:oMath>
                </a14:m>
                <a:r>
                  <a:rPr lang="en-US" dirty="0"/>
                  <a:t>.</a:t>
                </a:r>
              </a:p>
              <a:p>
                <a:r>
                  <a:rPr lang="en-US" dirty="0"/>
                  <a:t>Fact: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p>
                          <m:sSupPr>
                            <m:ctrlPr>
                              <a:rPr lang="en-US" i="1" dirty="0">
                                <a:latin typeface="Cambria Math" panose="02040503050406030204" pitchFamily="18" charset="0"/>
                              </a:rPr>
                            </m:ctrlPr>
                          </m:sSupPr>
                          <m:e>
                            <m:r>
                              <a:rPr lang="en-US" i="1" dirty="0">
                                <a:latin typeface="Cambria Math" panose="02040503050406030204" pitchFamily="18" charset="0"/>
                              </a:rPr>
                              <m:t>𝑔</m:t>
                            </m:r>
                          </m:e>
                          <m:sup>
                            <m:r>
                              <a:rPr lang="en-US" i="1" dirty="0">
                                <a:latin typeface="Cambria Math" panose="02040503050406030204" pitchFamily="18" charset="0"/>
                              </a:rPr>
                              <m:t>2</m:t>
                            </m:r>
                          </m:sup>
                        </m:sSup>
                      </m:e>
                    </m:d>
                    <m:r>
                      <a:rPr lang="en-US" i="1" dirty="0">
                        <a:latin typeface="Cambria Math" panose="02040503050406030204" pitchFamily="18" charset="0"/>
                      </a:rPr>
                      <m:t>≥0</m:t>
                    </m:r>
                  </m:oMath>
                </a14:m>
                <a:r>
                  <a:rPr lang="en-US" dirty="0"/>
                  <a:t> whenever </a:t>
                </a:r>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deg</m:t>
                        </m:r>
                      </m:fName>
                      <m:e>
                        <m:d>
                          <m:dPr>
                            <m:ctrlPr>
                              <a:rPr lang="en-US" i="1">
                                <a:latin typeface="Cambria Math" panose="02040503050406030204" pitchFamily="18" charset="0"/>
                              </a:rPr>
                            </m:ctrlPr>
                          </m:dPr>
                          <m:e>
                            <m:r>
                              <a:rPr lang="en-US" i="1">
                                <a:latin typeface="Cambria Math" panose="02040503050406030204" pitchFamily="18" charset="0"/>
                              </a:rPr>
                              <m:t>𝑔</m:t>
                            </m:r>
                          </m:e>
                        </m:d>
                      </m:e>
                    </m:func>
                    <m:r>
                      <a:rPr lang="en-US" i="1">
                        <a:latin typeface="Cambria Math" panose="02040503050406030204" pitchFamily="18" charset="0"/>
                      </a:rPr>
                      <m:t>≤</m:t>
                    </m:r>
                    <m:r>
                      <a:rPr lang="en-US" i="1">
                        <a:latin typeface="Cambria Math" panose="02040503050406030204" pitchFamily="18" charset="0"/>
                      </a:rPr>
                      <m:t>𝑑</m:t>
                    </m:r>
                    <m:r>
                      <a:rPr lang="en-US" i="1">
                        <a:latin typeface="Cambria Math" panose="02040503050406030204" pitchFamily="18" charset="0"/>
                      </a:rPr>
                      <m:t>/2</m:t>
                    </m:r>
                  </m:oMath>
                </a14:m>
                <a:r>
                  <a:rPr lang="en-US" dirty="0"/>
                  <a:t> </a:t>
                </a:r>
                <a14:m>
                  <m:oMath xmlns:m="http://schemas.openxmlformats.org/officeDocument/2006/math">
                    <m:r>
                      <a:rPr lang="en-US" i="1" dirty="0" smtClean="0">
                        <a:latin typeface="Cambria Math" panose="02040503050406030204" pitchFamily="18" charset="0"/>
                      </a:rPr>
                      <m:t>⟺</m:t>
                    </m:r>
                  </m:oMath>
                </a14:m>
                <a:r>
                  <a:rPr lang="en-US" dirty="0"/>
                  <a:t> </a:t>
                </a:r>
                <a14:m>
                  <m:oMath xmlns:m="http://schemas.openxmlformats.org/officeDocument/2006/math">
                    <m:r>
                      <a:rPr lang="en-US" b="0" i="1" dirty="0" smtClean="0">
                        <a:latin typeface="Cambria Math" panose="02040503050406030204" pitchFamily="18" charset="0"/>
                      </a:rPr>
                      <m:t>𝑀</m:t>
                    </m:r>
                    <m:r>
                      <a:rPr lang="en-US" b="0" i="1" dirty="0" smtClean="0">
                        <a:latin typeface="Cambria Math" panose="02040503050406030204" pitchFamily="18" charset="0"/>
                      </a:rPr>
                      <m:t>≽0</m:t>
                    </m:r>
                  </m:oMath>
                </a14:m>
                <a:r>
                  <a:rPr lang="en-US" dirty="0"/>
                  <a:t> (i.e., </a:t>
                </a:r>
                <a14:m>
                  <m:oMath xmlns:m="http://schemas.openxmlformats.org/officeDocument/2006/math">
                    <m:r>
                      <a:rPr lang="en-US" b="0" i="1" smtClean="0">
                        <a:latin typeface="Cambria Math" panose="02040503050406030204" pitchFamily="18" charset="0"/>
                      </a:rPr>
                      <m:t>𝑀</m:t>
                    </m:r>
                  </m:oMath>
                </a14:m>
                <a:r>
                  <a:rPr lang="en-US" dirty="0"/>
                  <a:t> is positive semidefinite).</a:t>
                </a:r>
              </a:p>
              <a:p>
                <a:r>
                  <a:rPr lang="en-US" sz="1800" dirty="0"/>
                  <a:t>Reason: </a:t>
                </a:r>
                <a14:m>
                  <m:oMath xmlns:m="http://schemas.openxmlformats.org/officeDocument/2006/math">
                    <m:acc>
                      <m:accPr>
                        <m:chr m:val="̃"/>
                        <m:ctrlPr>
                          <a:rPr lang="en-US" sz="1800" i="1">
                            <a:latin typeface="Cambria Math" panose="02040503050406030204" pitchFamily="18" charset="0"/>
                          </a:rPr>
                        </m:ctrlPr>
                      </m:accPr>
                      <m:e>
                        <m:r>
                          <a:rPr lang="en-US" sz="1800" i="1">
                            <a:latin typeface="Cambria Math"/>
                          </a:rPr>
                          <m:t>𝐸</m:t>
                        </m:r>
                      </m:e>
                    </m:acc>
                    <m:d>
                      <m:dPr>
                        <m:begChr m:val="["/>
                        <m:endChr m:val="]"/>
                        <m:ctrlPr>
                          <a:rPr lang="en-US" sz="1800" i="1" dirty="0">
                            <a:latin typeface="Cambria Math" panose="02040503050406030204" pitchFamily="18" charset="0"/>
                          </a:rPr>
                        </m:ctrlPr>
                      </m:dPr>
                      <m:e>
                        <m:sSup>
                          <m:sSupPr>
                            <m:ctrlPr>
                              <a:rPr lang="en-US" sz="1800" i="1" dirty="0">
                                <a:latin typeface="Cambria Math" panose="02040503050406030204" pitchFamily="18" charset="0"/>
                              </a:rPr>
                            </m:ctrlPr>
                          </m:sSupPr>
                          <m:e>
                            <m:r>
                              <a:rPr lang="en-US" sz="1800" i="1" dirty="0">
                                <a:latin typeface="Cambria Math"/>
                              </a:rPr>
                              <m:t>𝑔</m:t>
                            </m:r>
                          </m:e>
                          <m:sup>
                            <m:r>
                              <a:rPr lang="en-US" sz="1800" i="1" dirty="0">
                                <a:latin typeface="Cambria Math"/>
                              </a:rPr>
                              <m:t>2</m:t>
                            </m:r>
                          </m:sup>
                        </m:sSup>
                      </m:e>
                    </m:d>
                    <m:r>
                      <a:rPr lang="en-US" sz="1800" i="1" dirty="0">
                        <a:latin typeface="Cambria Math"/>
                      </a:rPr>
                      <m:t>=</m:t>
                    </m:r>
                    <m:sSup>
                      <m:sSupPr>
                        <m:ctrlPr>
                          <a:rPr lang="en-US" sz="1800" i="1">
                            <a:latin typeface="Cambria Math" panose="02040503050406030204" pitchFamily="18" charset="0"/>
                          </a:rPr>
                        </m:ctrlPr>
                      </m:sSupPr>
                      <m:e>
                        <m:acc>
                          <m:accPr>
                            <m:chr m:val="⃗"/>
                            <m:ctrlPr>
                              <a:rPr lang="en-US" sz="1800" i="1">
                                <a:latin typeface="Cambria Math" panose="02040503050406030204" pitchFamily="18" charset="0"/>
                              </a:rPr>
                            </m:ctrlPr>
                          </m:accPr>
                          <m:e>
                            <m:r>
                              <a:rPr lang="en-US" sz="1800" i="1">
                                <a:latin typeface="Cambria Math" panose="02040503050406030204" pitchFamily="18" charset="0"/>
                              </a:rPr>
                              <m:t>𝑔</m:t>
                            </m:r>
                          </m:e>
                        </m:acc>
                      </m:e>
                      <m:sup>
                        <m:r>
                          <a:rPr lang="en-US" sz="1800" i="1">
                            <a:latin typeface="Cambria Math"/>
                          </a:rPr>
                          <m:t>𝑇</m:t>
                        </m:r>
                      </m:sup>
                    </m:sSup>
                    <m:r>
                      <a:rPr lang="en-US" sz="1800" i="1">
                        <a:latin typeface="Cambria Math"/>
                      </a:rPr>
                      <m:t>𝑀</m:t>
                    </m:r>
                    <m:acc>
                      <m:accPr>
                        <m:chr m:val="⃗"/>
                        <m:ctrlPr>
                          <a:rPr lang="en-US" sz="1800" i="1">
                            <a:latin typeface="Cambria Math" panose="02040503050406030204" pitchFamily="18" charset="0"/>
                          </a:rPr>
                        </m:ctrlPr>
                      </m:accPr>
                      <m:e>
                        <m:r>
                          <a:rPr lang="en-US" sz="1800" i="1">
                            <a:latin typeface="Cambria Math" panose="02040503050406030204" pitchFamily="18" charset="0"/>
                          </a:rPr>
                          <m:t>𝑔</m:t>
                        </m:r>
                      </m:e>
                    </m:acc>
                  </m:oMath>
                </a14:m>
                <a:r>
                  <a:rPr lang="en-US" sz="1800" dirty="0"/>
                  <a:t> where </a:t>
                </a:r>
                <a14:m>
                  <m:oMath xmlns:m="http://schemas.openxmlformats.org/officeDocument/2006/math">
                    <m:acc>
                      <m:accPr>
                        <m:chr m:val="⃗"/>
                        <m:ctrlPr>
                          <a:rPr lang="en-US" sz="1800" i="1">
                            <a:latin typeface="Cambria Math" panose="02040503050406030204" pitchFamily="18" charset="0"/>
                          </a:rPr>
                        </m:ctrlPr>
                      </m:accPr>
                      <m:e>
                        <m:r>
                          <a:rPr lang="en-US" sz="1800" i="1">
                            <a:latin typeface="Cambria Math" panose="02040503050406030204" pitchFamily="18" charset="0"/>
                          </a:rPr>
                          <m:t>𝑔</m:t>
                        </m:r>
                      </m:e>
                    </m:acc>
                  </m:oMath>
                </a14:m>
                <a:r>
                  <a:rPr lang="en-US" sz="1800" dirty="0"/>
                  <a:t> is the vector such that </a:t>
                </a:r>
                <a14:m>
                  <m:oMath xmlns:m="http://schemas.openxmlformats.org/officeDocument/2006/math">
                    <m:r>
                      <a:rPr lang="en-US" sz="1800" i="1">
                        <a:latin typeface="Cambria Math" panose="02040503050406030204" pitchFamily="18" charset="0"/>
                      </a:rPr>
                      <m:t>𝑔</m:t>
                    </m:r>
                    <m:r>
                      <a:rPr lang="en-US" sz="1800" i="1">
                        <a:latin typeface="Cambria Math" panose="02040503050406030204" pitchFamily="18" charset="0"/>
                      </a:rPr>
                      <m:t>=</m:t>
                    </m:r>
                    <m:nary>
                      <m:naryPr>
                        <m:chr m:val="∑"/>
                        <m:supHide m:val="on"/>
                        <m:ctrlPr>
                          <a:rPr lang="en-US" sz="1800" i="1">
                            <a:latin typeface="Cambria Math" panose="02040503050406030204" pitchFamily="18" charset="0"/>
                          </a:rPr>
                        </m:ctrlPr>
                      </m:naryPr>
                      <m:sub>
                        <m:r>
                          <m:rPr>
                            <m:brk m:alnAt="7"/>
                          </m:rPr>
                          <a:rPr lang="en-US" sz="1800" i="1">
                            <a:latin typeface="Cambria Math" panose="02040503050406030204" pitchFamily="18" charset="0"/>
                          </a:rPr>
                          <m:t>𝑚</m:t>
                        </m:r>
                        <m:r>
                          <a:rPr lang="en-US" sz="1800" i="1">
                            <a:latin typeface="Cambria Math" panose="02040503050406030204" pitchFamily="18" charset="0"/>
                          </a:rPr>
                          <m:t>𝑜𝑛𝑜𝑚𝑖𝑎𝑙𝑠</m:t>
                        </m:r>
                        <m:r>
                          <a:rPr lang="en-US" sz="1800" i="1">
                            <a:latin typeface="Cambria Math" panose="02040503050406030204" pitchFamily="18" charset="0"/>
                          </a:rPr>
                          <m:t> </m:t>
                        </m:r>
                        <m:r>
                          <a:rPr lang="en-US" sz="1800" i="1">
                            <a:latin typeface="Cambria Math" panose="02040503050406030204" pitchFamily="18" charset="0"/>
                          </a:rPr>
                          <m:t>𝑝</m:t>
                        </m:r>
                      </m:sub>
                      <m:sup/>
                      <m:e>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rPr>
                                      <m:t>𝑔</m:t>
                                    </m:r>
                                  </m:e>
                                </m:acc>
                              </m:e>
                              <m:sub>
                                <m:r>
                                  <a:rPr lang="en-US" sz="1800" i="1">
                                    <a:latin typeface="Cambria Math" panose="02040503050406030204" pitchFamily="18" charset="0"/>
                                  </a:rPr>
                                  <m:t>𝑝</m:t>
                                </m:r>
                              </m:sub>
                            </m:sSub>
                          </m:e>
                        </m:d>
                        <m:r>
                          <a:rPr lang="en-US" sz="1800" i="1">
                            <a:latin typeface="Cambria Math" panose="02040503050406030204" pitchFamily="18" charset="0"/>
                          </a:rPr>
                          <m:t>𝑝</m:t>
                        </m:r>
                      </m:e>
                    </m:nary>
                  </m:oMath>
                </a14:m>
                <a:r>
                  <a:rPr lang="en-US" sz="1800" dirty="0"/>
                  <a:t>.</a:t>
                </a:r>
              </a:p>
              <a:p>
                <a:r>
                  <a:rPr lang="en-US" sz="1800" dirty="0"/>
                  <a:t>Proof: </a:t>
                </a:r>
                <a14:m>
                  <m:oMath xmlns:m="http://schemas.openxmlformats.org/officeDocument/2006/math">
                    <m:sSup>
                      <m:sSupPr>
                        <m:ctrlPr>
                          <a:rPr lang="en-US" sz="1800" i="1">
                            <a:latin typeface="Cambria Math" panose="02040503050406030204" pitchFamily="18" charset="0"/>
                          </a:rPr>
                        </m:ctrlPr>
                      </m:sSupPr>
                      <m:e>
                        <m:acc>
                          <m:accPr>
                            <m:chr m:val="⃗"/>
                            <m:ctrlPr>
                              <a:rPr lang="en-US" sz="1800" i="1">
                                <a:latin typeface="Cambria Math" panose="02040503050406030204" pitchFamily="18" charset="0"/>
                              </a:rPr>
                            </m:ctrlPr>
                          </m:accPr>
                          <m:e>
                            <m:r>
                              <a:rPr lang="en-US" sz="1800" i="1">
                                <a:latin typeface="Cambria Math" panose="02040503050406030204" pitchFamily="18" charset="0"/>
                              </a:rPr>
                              <m:t>𝑔</m:t>
                            </m:r>
                          </m:e>
                        </m:acc>
                      </m:e>
                      <m:sup>
                        <m:r>
                          <a:rPr lang="en-US" sz="1800" i="1">
                            <a:latin typeface="Cambria Math"/>
                          </a:rPr>
                          <m:t>𝑇</m:t>
                        </m:r>
                      </m:sup>
                    </m:sSup>
                    <m:r>
                      <a:rPr lang="en-US" sz="1800" i="1">
                        <a:latin typeface="Cambria Math"/>
                      </a:rPr>
                      <m:t>𝑀</m:t>
                    </m:r>
                    <m:acc>
                      <m:accPr>
                        <m:chr m:val="⃗"/>
                        <m:ctrlPr>
                          <a:rPr lang="en-US" sz="1800" i="1">
                            <a:latin typeface="Cambria Math" panose="02040503050406030204" pitchFamily="18" charset="0"/>
                          </a:rPr>
                        </m:ctrlPr>
                      </m:accPr>
                      <m:e>
                        <m:r>
                          <a:rPr lang="en-US" sz="1800" i="1">
                            <a:latin typeface="Cambria Math" panose="02040503050406030204" pitchFamily="18" charset="0"/>
                          </a:rPr>
                          <m:t>𝑔</m:t>
                        </m:r>
                      </m:e>
                    </m:acc>
                    <m:r>
                      <a:rPr lang="en-US" sz="1800" i="1">
                        <a:latin typeface="Cambria Math" panose="02040503050406030204" pitchFamily="18" charset="0"/>
                      </a:rPr>
                      <m:t>=</m:t>
                    </m:r>
                    <m:nary>
                      <m:naryPr>
                        <m:chr m:val="∑"/>
                        <m:supHide m:val="on"/>
                        <m:ctrlPr>
                          <a:rPr lang="en-US" sz="1800" i="1">
                            <a:latin typeface="Cambria Math" panose="02040503050406030204" pitchFamily="18" charset="0"/>
                          </a:rPr>
                        </m:ctrlPr>
                      </m:naryPr>
                      <m:sub>
                        <m:r>
                          <m:rPr>
                            <m:brk m:alnAt="7"/>
                          </m:rPr>
                          <a:rPr lang="en-US" sz="1800" i="1">
                            <a:latin typeface="Cambria Math" panose="02040503050406030204" pitchFamily="18" charset="0"/>
                          </a:rPr>
                          <m:t>𝑝</m:t>
                        </m:r>
                        <m:r>
                          <a:rPr lang="en-US" sz="1800" i="1">
                            <a:latin typeface="Cambria Math" panose="02040503050406030204" pitchFamily="18" charset="0"/>
                          </a:rPr>
                          <m:t>,</m:t>
                        </m:r>
                        <m:r>
                          <a:rPr lang="en-US" sz="1800" i="1">
                            <a:latin typeface="Cambria Math" panose="02040503050406030204" pitchFamily="18" charset="0"/>
                          </a:rPr>
                          <m:t>𝑞</m:t>
                        </m:r>
                      </m:sub>
                      <m:sup/>
                      <m:e>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rPr>
                                  <m:t>𝑔</m:t>
                                </m:r>
                              </m:e>
                            </m:acc>
                          </m:e>
                          <m:sub>
                            <m:r>
                              <a:rPr lang="en-US" sz="1800" i="1">
                                <a:latin typeface="Cambria Math" panose="02040503050406030204" pitchFamily="18" charset="0"/>
                              </a:rPr>
                              <m:t>𝑝</m:t>
                            </m:r>
                          </m:sub>
                        </m:sSub>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rPr>
                                  <m:t>𝑔</m:t>
                                </m:r>
                              </m:e>
                            </m:acc>
                          </m:e>
                          <m:sub>
                            <m:r>
                              <a:rPr lang="en-US" sz="1800" i="1">
                                <a:latin typeface="Cambria Math" panose="02040503050406030204" pitchFamily="18" charset="0"/>
                              </a:rPr>
                              <m:t>𝑞</m:t>
                            </m:r>
                          </m:sub>
                        </m:sSub>
                      </m:e>
                    </m:nary>
                    <m:acc>
                      <m:accPr>
                        <m:chr m:val="̃"/>
                        <m:ctrlPr>
                          <a:rPr lang="en-US" sz="1800" i="1">
                            <a:latin typeface="Cambria Math" panose="02040503050406030204" pitchFamily="18" charset="0"/>
                          </a:rPr>
                        </m:ctrlPr>
                      </m:accPr>
                      <m:e>
                        <m:r>
                          <a:rPr lang="en-US" sz="1800" i="1">
                            <a:latin typeface="Cambria Math" panose="02040503050406030204" pitchFamily="18" charset="0"/>
                          </a:rPr>
                          <m:t>𝐸</m:t>
                        </m:r>
                      </m:e>
                    </m:acc>
                    <m:d>
                      <m:dPr>
                        <m:begChr m:val="["/>
                        <m:endChr m:val="]"/>
                        <m:ctrlPr>
                          <a:rPr lang="en-US" sz="1800" i="1" dirty="0">
                            <a:latin typeface="Cambria Math" panose="02040503050406030204" pitchFamily="18" charset="0"/>
                          </a:rPr>
                        </m:ctrlPr>
                      </m:dPr>
                      <m:e>
                        <m:r>
                          <a:rPr lang="en-US" sz="1800" i="1" dirty="0">
                            <a:latin typeface="Cambria Math" panose="02040503050406030204" pitchFamily="18" charset="0"/>
                          </a:rPr>
                          <m:t>𝑝𝑞</m:t>
                        </m:r>
                      </m:e>
                    </m:d>
                    <m:r>
                      <a:rPr lang="en-US" sz="1800" i="1" dirty="0">
                        <a:latin typeface="Cambria Math" panose="02040503050406030204" pitchFamily="18" charset="0"/>
                      </a:rPr>
                      <m:t>=</m:t>
                    </m:r>
                    <m:acc>
                      <m:accPr>
                        <m:chr m:val="̃"/>
                        <m:ctrlPr>
                          <a:rPr lang="en-US" sz="1800" i="1" dirty="0">
                            <a:latin typeface="Cambria Math" panose="02040503050406030204" pitchFamily="18" charset="0"/>
                          </a:rPr>
                        </m:ctrlPr>
                      </m:accPr>
                      <m:e>
                        <m:r>
                          <a:rPr lang="en-US" sz="1800" i="1" dirty="0">
                            <a:latin typeface="Cambria Math" panose="02040503050406030204" pitchFamily="18" charset="0"/>
                          </a:rPr>
                          <m:t>𝐸</m:t>
                        </m:r>
                      </m:e>
                    </m:acc>
                    <m:d>
                      <m:dPr>
                        <m:begChr m:val="["/>
                        <m:endChr m:val="]"/>
                        <m:ctrlPr>
                          <a:rPr lang="en-US" sz="1800" i="1" dirty="0">
                            <a:latin typeface="Cambria Math" panose="02040503050406030204" pitchFamily="18" charset="0"/>
                          </a:rPr>
                        </m:ctrlPr>
                      </m:dPr>
                      <m:e>
                        <m:sSup>
                          <m:sSupPr>
                            <m:ctrlPr>
                              <a:rPr lang="en-US" sz="1800" i="1" dirty="0">
                                <a:latin typeface="Cambria Math" panose="02040503050406030204" pitchFamily="18" charset="0"/>
                              </a:rPr>
                            </m:ctrlPr>
                          </m:sSupPr>
                          <m:e>
                            <m:d>
                              <m:dPr>
                                <m:ctrlPr>
                                  <a:rPr lang="en-US" sz="1800" i="1" dirty="0">
                                    <a:latin typeface="Cambria Math" panose="02040503050406030204" pitchFamily="18" charset="0"/>
                                  </a:rPr>
                                </m:ctrlPr>
                              </m:dPr>
                              <m:e>
                                <m:nary>
                                  <m:naryPr>
                                    <m:chr m:val="∑"/>
                                    <m:supHide m:val="on"/>
                                    <m:ctrlPr>
                                      <a:rPr lang="en-US" sz="1800" i="1" dirty="0">
                                        <a:latin typeface="Cambria Math" panose="02040503050406030204" pitchFamily="18" charset="0"/>
                                      </a:rPr>
                                    </m:ctrlPr>
                                  </m:naryPr>
                                  <m:sub>
                                    <m:r>
                                      <m:rPr>
                                        <m:brk m:alnAt="7"/>
                                      </m:rPr>
                                      <a:rPr lang="en-US" sz="1800" i="1" dirty="0">
                                        <a:latin typeface="Cambria Math" panose="02040503050406030204" pitchFamily="18" charset="0"/>
                                      </a:rPr>
                                      <m:t>𝑝</m:t>
                                    </m:r>
                                  </m:sub>
                                  <m:sup/>
                                  <m:e>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acc>
                                              <m:accPr>
                                                <m:chr m:val="⃗"/>
                                                <m:ctrlPr>
                                                  <a:rPr lang="en-US" sz="1800" i="1">
                                                    <a:latin typeface="Cambria Math" panose="02040503050406030204" pitchFamily="18" charset="0"/>
                                                  </a:rPr>
                                                </m:ctrlPr>
                                              </m:accPr>
                                              <m:e>
                                                <m:r>
                                                  <a:rPr lang="en-US" sz="1800" i="1">
                                                    <a:latin typeface="Cambria Math" panose="02040503050406030204" pitchFamily="18" charset="0"/>
                                                  </a:rPr>
                                                  <m:t>𝑔</m:t>
                                                </m:r>
                                              </m:e>
                                            </m:acc>
                                          </m:e>
                                          <m:sub>
                                            <m:r>
                                              <a:rPr lang="en-US" sz="1800" i="1">
                                                <a:latin typeface="Cambria Math" panose="02040503050406030204" pitchFamily="18" charset="0"/>
                                              </a:rPr>
                                              <m:t>𝑝</m:t>
                                            </m:r>
                                          </m:sub>
                                        </m:sSub>
                                      </m:e>
                                    </m:d>
                                    <m:r>
                                      <a:rPr lang="en-US" sz="1800" i="1">
                                        <a:latin typeface="Cambria Math" panose="02040503050406030204" pitchFamily="18" charset="0"/>
                                      </a:rPr>
                                      <m:t>𝑝</m:t>
                                    </m:r>
                                  </m:e>
                                </m:nary>
                              </m:e>
                            </m:d>
                          </m:e>
                          <m:sup>
                            <m:r>
                              <a:rPr lang="en-US" sz="1800" i="1" dirty="0">
                                <a:latin typeface="Cambria Math" panose="02040503050406030204" pitchFamily="18" charset="0"/>
                              </a:rPr>
                              <m:t>2</m:t>
                            </m:r>
                          </m:sup>
                        </m:sSup>
                      </m:e>
                    </m:d>
                    <m:r>
                      <a:rPr lang="en-US" sz="1800" i="1" dirty="0">
                        <a:latin typeface="Cambria Math" panose="02040503050406030204" pitchFamily="18" charset="0"/>
                      </a:rPr>
                      <m:t>=</m:t>
                    </m:r>
                    <m:acc>
                      <m:accPr>
                        <m:chr m:val="̃"/>
                        <m:ctrlPr>
                          <a:rPr lang="en-US" sz="1800" i="1" dirty="0">
                            <a:latin typeface="Cambria Math" panose="02040503050406030204" pitchFamily="18" charset="0"/>
                          </a:rPr>
                        </m:ctrlPr>
                      </m:accPr>
                      <m:e>
                        <m:r>
                          <a:rPr lang="en-US" sz="1800" i="1" dirty="0">
                            <a:latin typeface="Cambria Math" panose="02040503050406030204" pitchFamily="18" charset="0"/>
                          </a:rPr>
                          <m:t>𝐸</m:t>
                        </m:r>
                      </m:e>
                    </m:acc>
                    <m:d>
                      <m:dPr>
                        <m:begChr m:val="["/>
                        <m:endChr m:val="]"/>
                        <m:ctrlPr>
                          <a:rPr lang="en-US" sz="1800" i="1" dirty="0">
                            <a:latin typeface="Cambria Math" panose="02040503050406030204" pitchFamily="18" charset="0"/>
                          </a:rPr>
                        </m:ctrlPr>
                      </m:dPr>
                      <m:e>
                        <m:sSup>
                          <m:sSupPr>
                            <m:ctrlPr>
                              <a:rPr lang="en-US" sz="1800" i="1" dirty="0">
                                <a:latin typeface="Cambria Math" panose="02040503050406030204" pitchFamily="18" charset="0"/>
                              </a:rPr>
                            </m:ctrlPr>
                          </m:sSupPr>
                          <m:e>
                            <m:r>
                              <a:rPr lang="en-US" sz="1800" i="1" dirty="0">
                                <a:latin typeface="Cambria Math" panose="02040503050406030204" pitchFamily="18" charset="0"/>
                              </a:rPr>
                              <m:t>𝑔</m:t>
                            </m:r>
                          </m:e>
                          <m:sup>
                            <m:r>
                              <a:rPr lang="en-US" sz="1800" i="1" dirty="0">
                                <a:latin typeface="Cambria Math" panose="02040503050406030204" pitchFamily="18" charset="0"/>
                              </a:rPr>
                              <m:t>2</m:t>
                            </m:r>
                          </m:sup>
                        </m:sSup>
                      </m:e>
                    </m:d>
                  </m:oMath>
                </a14:m>
                <a:endParaRPr lang="en-US" sz="1800" dirty="0"/>
              </a:p>
              <a:p>
                <a:endParaRPr lang="en-US" dirty="0"/>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5"/>
                <a:ext cx="11037047" cy="3178454"/>
              </a:xfrm>
              <a:blipFill>
                <a:blip r:embed="rId2"/>
                <a:stretch>
                  <a:fillRect l="-994" t="-3257" r="-1713" b="-11494"/>
                </a:stretch>
              </a:blipFill>
            </p:spPr>
            <p:txBody>
              <a:bodyPr/>
              <a:lstStyle/>
              <a:p>
                <a:r>
                  <a:rPr lang="en-US">
                    <a:noFill/>
                  </a:rPr>
                  <a:t> </a:t>
                </a:r>
              </a:p>
            </p:txBody>
          </p:sp>
        </mc:Fallback>
      </mc:AlternateContent>
      <p:sp>
        <p:nvSpPr>
          <p:cNvPr id="5" name="Rectangle 4">
            <a:extLst>
              <a:ext uri="{FF2B5EF4-FFF2-40B4-BE49-F238E27FC236}">
                <a16:creationId xmlns:a16="http://schemas.microsoft.com/office/drawing/2014/main" id="{EA91CF2C-7044-D2A9-8D31-4AB389DDC80A}"/>
              </a:ext>
            </a:extLst>
          </p:cNvPr>
          <p:cNvSpPr/>
          <p:nvPr/>
        </p:nvSpPr>
        <p:spPr>
          <a:xfrm>
            <a:off x="7420841" y="4791244"/>
            <a:ext cx="1672390" cy="16785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8165C39-D985-FD32-C307-27B6C5A5E021}"/>
                  </a:ext>
                </a:extLst>
              </p:cNvPr>
              <p:cNvSpPr txBox="1"/>
              <p:nvPr/>
            </p:nvSpPr>
            <p:spPr>
              <a:xfrm>
                <a:off x="8549791" y="4421912"/>
                <a:ext cx="243336" cy="369332"/>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a:ea typeface="+mn-ea"/>
                          <a:cs typeface="+mn-cs"/>
                        </a:rPr>
                        <m:t>𝑞</m:t>
                      </m:r>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TextBox 6">
                <a:extLst>
                  <a:ext uri="{FF2B5EF4-FFF2-40B4-BE49-F238E27FC236}">
                    <a16:creationId xmlns:a16="http://schemas.microsoft.com/office/drawing/2014/main" id="{C8165C39-D985-FD32-C307-27B6C5A5E021}"/>
                  </a:ext>
                </a:extLst>
              </p:cNvPr>
              <p:cNvSpPr txBox="1">
                <a:spLocks noRot="1" noChangeAspect="1" noMove="1" noResize="1" noEditPoints="1" noAdjustHandles="1" noChangeArrowheads="1" noChangeShapeType="1" noTextEdit="1"/>
              </p:cNvSpPr>
              <p:nvPr/>
            </p:nvSpPr>
            <p:spPr>
              <a:xfrm>
                <a:off x="8549791" y="4421912"/>
                <a:ext cx="243336" cy="369332"/>
              </a:xfrm>
              <a:prstGeom prst="rect">
                <a:avLst/>
              </a:prstGeom>
              <a:blipFill>
                <a:blip r:embed="rId3"/>
                <a:stretch>
                  <a:fillRect l="-30769" r="-30769"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C94A9B7-5DDB-7C24-0BB2-0EB154F93C02}"/>
                  </a:ext>
                </a:extLst>
              </p:cNvPr>
              <p:cNvSpPr txBox="1"/>
              <p:nvPr/>
            </p:nvSpPr>
            <p:spPr>
              <a:xfrm>
                <a:off x="7176607" y="5774715"/>
                <a:ext cx="244234" cy="369332"/>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a:ea typeface="+mn-ea"/>
                          <a:cs typeface="+mn-cs"/>
                        </a:rPr>
                        <m:t>𝑝</m:t>
                      </m:r>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 name="TextBox 8">
                <a:extLst>
                  <a:ext uri="{FF2B5EF4-FFF2-40B4-BE49-F238E27FC236}">
                    <a16:creationId xmlns:a16="http://schemas.microsoft.com/office/drawing/2014/main" id="{4C94A9B7-5DDB-7C24-0BB2-0EB154F93C02}"/>
                  </a:ext>
                </a:extLst>
              </p:cNvPr>
              <p:cNvSpPr txBox="1">
                <a:spLocks noRot="1" noChangeAspect="1" noMove="1" noResize="1" noEditPoints="1" noAdjustHandles="1" noChangeArrowheads="1" noChangeShapeType="1" noTextEdit="1"/>
              </p:cNvSpPr>
              <p:nvPr/>
            </p:nvSpPr>
            <p:spPr>
              <a:xfrm>
                <a:off x="7176607" y="5774715"/>
                <a:ext cx="244234" cy="369332"/>
              </a:xfrm>
              <a:prstGeom prst="rect">
                <a:avLst/>
              </a:prstGeom>
              <a:blipFill>
                <a:blip r:embed="rId4"/>
                <a:stretch>
                  <a:fillRect l="-30000" r="-30000"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F999BD0-EC9B-D1CF-B6E3-FAFDC0AF33B4}"/>
                  </a:ext>
                </a:extLst>
              </p:cNvPr>
              <p:cNvSpPr txBox="1"/>
              <p:nvPr/>
            </p:nvSpPr>
            <p:spPr>
              <a:xfrm>
                <a:off x="8258515" y="5774715"/>
                <a:ext cx="834716" cy="37593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acc>
                        <m:accPr>
                          <m: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𝐸</m:t>
                          </m:r>
                        </m:e>
                      </m:acc>
                      <m:d>
                        <m:dPr>
                          <m:begChr m:val="["/>
                          <m:endChr m:val="]"/>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𝑝𝑞</m:t>
                          </m:r>
                        </m:e>
                      </m:d>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1F999BD0-EC9B-D1CF-B6E3-FAFDC0AF33B4}"/>
                  </a:ext>
                </a:extLst>
              </p:cNvPr>
              <p:cNvSpPr txBox="1">
                <a:spLocks noRot="1" noChangeAspect="1" noMove="1" noResize="1" noEditPoints="1" noAdjustHandles="1" noChangeArrowheads="1" noChangeShapeType="1" noTextEdit="1"/>
              </p:cNvSpPr>
              <p:nvPr/>
            </p:nvSpPr>
            <p:spPr>
              <a:xfrm>
                <a:off x="8258515" y="5774715"/>
                <a:ext cx="834716" cy="375937"/>
              </a:xfrm>
              <a:prstGeom prst="rect">
                <a:avLst/>
              </a:prstGeom>
              <a:blipFill>
                <a:blip r:embed="rId5"/>
                <a:stretch>
                  <a:fillRect l="-8759" t="-22581" b="-241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DAC2B6F-D960-BBCC-6D74-FDE84CD4AC58}"/>
                  </a:ext>
                </a:extLst>
              </p:cNvPr>
              <p:cNvSpPr txBox="1"/>
              <p:nvPr/>
            </p:nvSpPr>
            <p:spPr>
              <a:xfrm>
                <a:off x="8135368" y="6488668"/>
                <a:ext cx="337721" cy="369332"/>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a:ea typeface="+mn-ea"/>
                          <a:cs typeface="+mn-cs"/>
                        </a:rPr>
                        <m:t>𝑀</m:t>
                      </m:r>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 name="TextBox 12">
                <a:extLst>
                  <a:ext uri="{FF2B5EF4-FFF2-40B4-BE49-F238E27FC236}">
                    <a16:creationId xmlns:a16="http://schemas.microsoft.com/office/drawing/2014/main" id="{1DAC2B6F-D960-BBCC-6D74-FDE84CD4AC58}"/>
                  </a:ext>
                </a:extLst>
              </p:cNvPr>
              <p:cNvSpPr txBox="1">
                <a:spLocks noRot="1" noChangeAspect="1" noMove="1" noResize="1" noEditPoints="1" noAdjustHandles="1" noChangeArrowheads="1" noChangeShapeType="1" noTextEdit="1"/>
              </p:cNvSpPr>
              <p:nvPr/>
            </p:nvSpPr>
            <p:spPr>
              <a:xfrm>
                <a:off x="8135368" y="6488668"/>
                <a:ext cx="337721" cy="369332"/>
              </a:xfrm>
              <a:prstGeom prst="rect">
                <a:avLst/>
              </a:prstGeom>
              <a:blipFill>
                <a:blip r:embed="rId6"/>
                <a:stretch>
                  <a:fillRect l="-21818" r="-20000"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CFE8CFC0-E912-FC24-DFC0-4C7DDBEF4EFB}"/>
                  </a:ext>
                </a:extLst>
              </p:cNvPr>
              <p:cNvSpPr txBox="1"/>
              <p:nvPr/>
            </p:nvSpPr>
            <p:spPr>
              <a:xfrm>
                <a:off x="9220200" y="5152429"/>
                <a:ext cx="2971800" cy="9916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𝑝</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𝑞</m:t>
                    </m:r>
                  </m:oMath>
                </a14:m>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are monomials of degree at most </a:t>
                </a:r>
                <a14:m>
                  <m:oMath xmlns:m="http://schemas.openxmlformats.org/officeDocument/2006/math">
                    <m:f>
                      <m:f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2400" b="0" i="1" u="none" strike="noStrike" kern="1200" cap="none" spc="0" normalizeH="0" baseline="0" noProof="0" smtClean="0">
                            <a:ln>
                              <a:noFill/>
                            </a:ln>
                            <a:solidFill>
                              <a:prstClr val="black"/>
                            </a:solidFill>
                            <a:effectLst/>
                            <a:uLnTx/>
                            <a:uFillTx/>
                            <a:latin typeface="Cambria Math"/>
                            <a:ea typeface="+mn-ea"/>
                            <a:cs typeface="+mn-cs"/>
                          </a:rPr>
                          <m:t>𝑑</m:t>
                        </m:r>
                      </m:num>
                      <m:den>
                        <m:r>
                          <a:rPr kumimoji="0" lang="en-US" sz="2400" b="0" i="1" u="none" strike="noStrike" kern="1200" cap="none" spc="0" normalizeH="0" baseline="0" noProof="0" smtClean="0">
                            <a:ln>
                              <a:noFill/>
                            </a:ln>
                            <a:solidFill>
                              <a:prstClr val="black"/>
                            </a:solidFill>
                            <a:effectLst/>
                            <a:uLnTx/>
                            <a:uFillTx/>
                            <a:latin typeface="Cambria Math"/>
                            <a:ea typeface="+mn-ea"/>
                            <a:cs typeface="+mn-cs"/>
                          </a:rPr>
                          <m:t>2</m:t>
                        </m:r>
                      </m:den>
                    </m:f>
                  </m:oMath>
                </a14:m>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mc:Choice>
        <mc:Fallback xmlns="">
          <p:sp>
            <p:nvSpPr>
              <p:cNvPr id="15" name="TextBox 14">
                <a:extLst>
                  <a:ext uri="{FF2B5EF4-FFF2-40B4-BE49-F238E27FC236}">
                    <a16:creationId xmlns:a16="http://schemas.microsoft.com/office/drawing/2014/main" id="{CFE8CFC0-E912-FC24-DFC0-4C7DDBEF4EFB}"/>
                  </a:ext>
                </a:extLst>
              </p:cNvPr>
              <p:cNvSpPr txBox="1">
                <a:spLocks noRot="1" noChangeAspect="1" noMove="1" noResize="1" noEditPoints="1" noAdjustHandles="1" noChangeArrowheads="1" noChangeShapeType="1" noTextEdit="1"/>
              </p:cNvSpPr>
              <p:nvPr/>
            </p:nvSpPr>
            <p:spPr>
              <a:xfrm>
                <a:off x="9220200" y="5152429"/>
                <a:ext cx="2971800" cy="991618"/>
              </a:xfrm>
              <a:prstGeom prst="rect">
                <a:avLst/>
              </a:prstGeom>
              <a:blipFill>
                <a:blip r:embed="rId7"/>
                <a:stretch>
                  <a:fillRect l="-3285" t="-4908" r="-2053" b="-5521"/>
                </a:stretch>
              </a:blipFill>
            </p:spPr>
            <p:txBody>
              <a:bodyPr/>
              <a:lstStyle/>
              <a:p>
                <a:r>
                  <a:rPr lang="en-US">
                    <a:noFill/>
                  </a:rPr>
                  <a:t> </a:t>
                </a:r>
              </a:p>
            </p:txBody>
          </p:sp>
        </mc:Fallback>
      </mc:AlternateContent>
    </p:spTree>
    <p:extLst>
      <p:ext uri="{BB962C8B-B14F-4D97-AF65-F5344CB8AC3E}">
        <p14:creationId xmlns:p14="http://schemas.microsoft.com/office/powerpoint/2010/main" val="3459057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Checking </a:t>
                </a:r>
                <a14:m>
                  <m:oMath xmlns:m="http://schemas.openxmlformats.org/officeDocument/2006/math">
                    <m:r>
                      <a:rPr lang="en-US" sz="3600" b="0" i="1" smtClean="0">
                        <a:latin typeface="Cambria Math" panose="02040503050406030204" pitchFamily="18" charset="0"/>
                      </a:rPr>
                      <m:t>𝑀</m:t>
                    </m:r>
                    <m:r>
                      <a:rPr lang="en-US" sz="3600" b="0" i="1" smtClean="0">
                        <a:latin typeface="Cambria Math" panose="02040503050406030204" pitchFamily="18" charset="0"/>
                      </a:rPr>
                      <m:t>≽0</m:t>
                    </m:r>
                  </m:oMath>
                </a14:m>
                <a:endParaRPr lang="en-US" sz="3600" dirty="0">
                  <a:latin typeface="+mn-lt"/>
                </a:endParaRPr>
              </a:p>
            </p:txBody>
          </p:sp>
        </mc:Choice>
        <mc:Fallback xmlns="">
          <p:sp>
            <p:nvSpPr>
              <p:cNvPr id="2" name="Title 1">
                <a:extLst>
                  <a:ext uri="{FF2B5EF4-FFF2-40B4-BE49-F238E27FC236}">
                    <a16:creationId xmlns:a16="http://schemas.microsoft.com/office/drawing/2014/main" id="{6B2E18C9-6A11-49A8-8043-69AD6C5057FF}"/>
                  </a:ext>
                </a:extLst>
              </p:cNvPr>
              <p:cNvSpPr>
                <a:spLocks noGrp="1" noRot="1" noChangeAspect="1" noMove="1" noResize="1" noEditPoints="1" noAdjustHandles="1" noChangeArrowheads="1" noChangeShapeType="1" noTextEdit="1"/>
              </p:cNvSpPr>
              <p:nvPr>
                <p:ph type="title"/>
              </p:nvPr>
            </p:nvSpPr>
            <p:spPr>
              <a:xfrm>
                <a:off x="531043" y="158621"/>
                <a:ext cx="11129913" cy="1532068"/>
              </a:xfr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353800" cy="4873755"/>
              </a:xfrm>
            </p:spPr>
            <p:txBody>
              <a:bodyPr>
                <a:normAutofit fontScale="92500"/>
              </a:bodyPr>
              <a:lstStyle/>
              <a:p>
                <a:r>
                  <a:rPr lang="en-US" sz="3000" dirty="0"/>
                  <a:t>Pseudo-expectation values: </a:t>
                </a:r>
                <a14:m>
                  <m:oMath xmlns:m="http://schemas.openxmlformats.org/officeDocument/2006/math">
                    <m:acc>
                      <m:accPr>
                        <m:chr m:val="̃"/>
                        <m:ctrlPr>
                          <a:rPr lang="en-US" sz="3000" i="1">
                            <a:latin typeface="Cambria Math" panose="02040503050406030204" pitchFamily="18" charset="0"/>
                          </a:rPr>
                        </m:ctrlPr>
                      </m:accPr>
                      <m:e>
                        <m:r>
                          <a:rPr lang="en-US" sz="3000" i="1">
                            <a:latin typeface="Cambria Math" panose="02040503050406030204" pitchFamily="18" charset="0"/>
                          </a:rPr>
                          <m:t>𝐸</m:t>
                        </m:r>
                      </m:e>
                    </m:acc>
                    <m:d>
                      <m:dPr>
                        <m:begChr m:val="["/>
                        <m:endChr m:val="]"/>
                        <m:ctrlPr>
                          <a:rPr lang="en-US" sz="3000" i="1" dirty="0">
                            <a:latin typeface="Cambria Math" panose="02040503050406030204" pitchFamily="18" charset="0"/>
                          </a:rPr>
                        </m:ctrlPr>
                      </m:dPr>
                      <m:e>
                        <m:sSubSup>
                          <m:sSubSupPr>
                            <m:ctrlPr>
                              <a:rPr lang="en-US" sz="3000" b="0" i="1" dirty="0" smtClean="0">
                                <a:latin typeface="Cambria Math" panose="02040503050406030204" pitchFamily="18" charset="0"/>
                              </a:rPr>
                            </m:ctrlPr>
                          </m:sSubSupPr>
                          <m:e>
                            <m:r>
                              <a:rPr lang="en-US" sz="3000" i="1" dirty="0">
                                <a:latin typeface="Cambria Math" panose="02040503050406030204" pitchFamily="18" charset="0"/>
                              </a:rPr>
                              <m:t>𝑥</m:t>
                            </m:r>
                          </m:e>
                          <m:sub>
                            <m:r>
                              <a:rPr lang="en-US" sz="3000" i="1" dirty="0">
                                <a:latin typeface="Cambria Math" panose="02040503050406030204" pitchFamily="18" charset="0"/>
                              </a:rPr>
                              <m:t>𝑖</m:t>
                            </m:r>
                          </m:sub>
                          <m:sup>
                            <m:r>
                              <a:rPr lang="en-US" sz="3000" b="0" i="1" dirty="0" smtClean="0">
                                <a:latin typeface="Cambria Math" panose="02040503050406030204" pitchFamily="18" charset="0"/>
                              </a:rPr>
                              <m:t>2</m:t>
                            </m:r>
                          </m:sup>
                        </m:sSubSup>
                      </m:e>
                    </m:d>
                    <m:r>
                      <a:rPr lang="en-US" sz="3000" b="0" i="1" dirty="0" smtClean="0">
                        <a:latin typeface="Cambria Math" panose="02040503050406030204" pitchFamily="18" charset="0"/>
                      </a:rPr>
                      <m:t>=</m:t>
                    </m:r>
                    <m:acc>
                      <m:accPr>
                        <m:chr m:val="̃"/>
                        <m:ctrlPr>
                          <a:rPr lang="en-US" sz="3000" b="0" i="1" smtClean="0">
                            <a:latin typeface="Cambria Math" panose="02040503050406030204" pitchFamily="18" charset="0"/>
                          </a:rPr>
                        </m:ctrlPr>
                      </m:accPr>
                      <m:e>
                        <m:r>
                          <a:rPr lang="en-US" sz="3000" b="0" i="1" smtClean="0">
                            <a:latin typeface="Cambria Math" panose="02040503050406030204" pitchFamily="18" charset="0"/>
                          </a:rPr>
                          <m:t>𝐸</m:t>
                        </m:r>
                      </m:e>
                    </m:acc>
                    <m:d>
                      <m:dPr>
                        <m:begChr m:val="["/>
                        <m:endChr m:val="]"/>
                        <m:ctrlPr>
                          <a:rPr lang="en-US" sz="3000" b="0" i="1" dirty="0" smtClean="0">
                            <a:latin typeface="Cambria Math" panose="02040503050406030204" pitchFamily="18" charset="0"/>
                          </a:rPr>
                        </m:ctrlPr>
                      </m:dPr>
                      <m:e>
                        <m:sSub>
                          <m:sSubPr>
                            <m:ctrlPr>
                              <a:rPr lang="en-US" sz="3000" b="0" i="1" dirty="0" smtClean="0">
                                <a:latin typeface="Cambria Math" panose="02040503050406030204" pitchFamily="18" charset="0"/>
                              </a:rPr>
                            </m:ctrlPr>
                          </m:sSubPr>
                          <m:e>
                            <m:r>
                              <a:rPr lang="en-US" sz="3000" b="0" i="1" dirty="0" smtClean="0">
                                <a:latin typeface="Cambria Math" panose="02040503050406030204" pitchFamily="18" charset="0"/>
                              </a:rPr>
                              <m:t>𝑥</m:t>
                            </m:r>
                          </m:e>
                          <m:sub>
                            <m:r>
                              <a:rPr lang="en-US" sz="3000" b="0" i="1" dirty="0" smtClean="0">
                                <a:latin typeface="Cambria Math" panose="02040503050406030204" pitchFamily="18" charset="0"/>
                              </a:rPr>
                              <m:t>𝑖</m:t>
                            </m:r>
                          </m:sub>
                        </m:sSub>
                      </m:e>
                    </m:d>
                    <m:r>
                      <a:rPr lang="en-US" sz="3000" b="0" i="1" dirty="0" smtClean="0">
                        <a:latin typeface="Cambria Math" panose="02040503050406030204" pitchFamily="18" charset="0"/>
                      </a:rPr>
                      <m:t>=1/2</m:t>
                    </m:r>
                  </m:oMath>
                </a14:m>
                <a:r>
                  <a:rPr lang="en-US" sz="3000" dirty="0"/>
                  <a:t> for all </a:t>
                </a:r>
                <a14:m>
                  <m:oMath xmlns:m="http://schemas.openxmlformats.org/officeDocument/2006/math">
                    <m:r>
                      <a:rPr lang="en-US" sz="3000" b="0" i="1" smtClean="0">
                        <a:latin typeface="Cambria Math" panose="02040503050406030204" pitchFamily="18" charset="0"/>
                      </a:rPr>
                      <m:t>𝑖</m:t>
                    </m:r>
                  </m:oMath>
                </a14:m>
                <a:r>
                  <a:rPr lang="en-US" sz="3000" dirty="0"/>
                  <a:t>, </a:t>
                </a:r>
                <a14:m>
                  <m:oMath xmlns:m="http://schemas.openxmlformats.org/officeDocument/2006/math">
                    <m:acc>
                      <m:accPr>
                        <m:chr m:val="̃"/>
                        <m:ctrlPr>
                          <a:rPr lang="en-US" sz="3000" b="0" i="1" smtClean="0">
                            <a:latin typeface="Cambria Math" panose="02040503050406030204" pitchFamily="18" charset="0"/>
                          </a:rPr>
                        </m:ctrlPr>
                      </m:accPr>
                      <m:e>
                        <m:r>
                          <a:rPr lang="en-US" sz="3000" b="0" i="1" smtClean="0">
                            <a:latin typeface="Cambria Math" panose="02040503050406030204" pitchFamily="18" charset="0"/>
                          </a:rPr>
                          <m:t>𝐸</m:t>
                        </m:r>
                      </m:e>
                    </m:acc>
                    <m:d>
                      <m:dPr>
                        <m:begChr m:val="["/>
                        <m:endChr m:val="]"/>
                        <m:ctrlPr>
                          <a:rPr lang="en-US" sz="3000" b="0" i="1" dirty="0" smtClean="0">
                            <a:latin typeface="Cambria Math" panose="02040503050406030204" pitchFamily="18" charset="0"/>
                          </a:rPr>
                        </m:ctrlPr>
                      </m:dPr>
                      <m:e>
                        <m:sSub>
                          <m:sSubPr>
                            <m:ctrlPr>
                              <a:rPr lang="en-US" sz="3000" b="0" i="1" dirty="0" smtClean="0">
                                <a:latin typeface="Cambria Math" panose="02040503050406030204" pitchFamily="18" charset="0"/>
                              </a:rPr>
                            </m:ctrlPr>
                          </m:sSubPr>
                          <m:e>
                            <m:r>
                              <a:rPr lang="en-US" sz="3000" b="0" i="1" dirty="0" smtClean="0">
                                <a:latin typeface="Cambria Math" panose="02040503050406030204" pitchFamily="18" charset="0"/>
                              </a:rPr>
                              <m:t>𝑥</m:t>
                            </m:r>
                          </m:e>
                          <m:sub>
                            <m:r>
                              <a:rPr lang="en-US" sz="3000" b="0" i="1" dirty="0" smtClean="0">
                                <a:latin typeface="Cambria Math" panose="02040503050406030204" pitchFamily="18" charset="0"/>
                              </a:rPr>
                              <m:t>𝑖</m:t>
                            </m:r>
                          </m:sub>
                        </m:sSub>
                        <m:sSub>
                          <m:sSubPr>
                            <m:ctrlPr>
                              <a:rPr lang="en-US" sz="3000" b="0" i="1" dirty="0" smtClean="0">
                                <a:latin typeface="Cambria Math" panose="02040503050406030204" pitchFamily="18" charset="0"/>
                              </a:rPr>
                            </m:ctrlPr>
                          </m:sSubPr>
                          <m:e>
                            <m:r>
                              <a:rPr lang="en-US" sz="3000" b="0" i="1" dirty="0" smtClean="0">
                                <a:latin typeface="Cambria Math" panose="02040503050406030204" pitchFamily="18" charset="0"/>
                              </a:rPr>
                              <m:t>𝑥</m:t>
                            </m:r>
                          </m:e>
                          <m:sub>
                            <m:r>
                              <a:rPr lang="en-US" sz="3000" b="0" i="1" dirty="0" smtClean="0">
                                <a:latin typeface="Cambria Math" panose="02040503050406030204" pitchFamily="18" charset="0"/>
                              </a:rPr>
                              <m:t>𝑗</m:t>
                            </m:r>
                          </m:sub>
                        </m:sSub>
                      </m:e>
                    </m:d>
                    <m:r>
                      <a:rPr lang="en-US" sz="3000" b="0" i="1" dirty="0" smtClean="0">
                        <a:latin typeface="Cambria Math" panose="02040503050406030204" pitchFamily="18" charset="0"/>
                      </a:rPr>
                      <m:t>=1/8</m:t>
                    </m:r>
                  </m:oMath>
                </a14:m>
                <a:r>
                  <a:rPr lang="en-US" sz="3000" dirty="0"/>
                  <a:t> whenever </a:t>
                </a:r>
                <a14:m>
                  <m:oMath xmlns:m="http://schemas.openxmlformats.org/officeDocument/2006/math">
                    <m:r>
                      <a:rPr lang="en-US" sz="3000" b="0" i="1" smtClean="0">
                        <a:latin typeface="Cambria Math" panose="02040503050406030204" pitchFamily="18" charset="0"/>
                      </a:rPr>
                      <m:t>𝑖</m:t>
                    </m:r>
                    <m:r>
                      <a:rPr lang="en-US" sz="3000" b="0" i="1" smtClean="0">
                        <a:latin typeface="Cambria Math" panose="02040503050406030204" pitchFamily="18" charset="0"/>
                      </a:rPr>
                      <m:t>≠</m:t>
                    </m:r>
                    <m:r>
                      <a:rPr lang="en-US" sz="3000" b="0" i="1" smtClean="0">
                        <a:latin typeface="Cambria Math" panose="02040503050406030204" pitchFamily="18" charset="0"/>
                      </a:rPr>
                      <m:t>𝑗</m:t>
                    </m:r>
                  </m:oMath>
                </a14:m>
                <a:r>
                  <a:rPr lang="en-US" sz="3000" dirty="0"/>
                  <a:t>.</a:t>
                </a:r>
              </a:p>
              <a:p>
                <a:r>
                  <a:rPr lang="en-US" sz="3000" dirty="0"/>
                  <a:t>The corresponding </a:t>
                </a:r>
                <a:r>
                  <a:rPr lang="en-US" sz="3000" dirty="0">
                    <a:solidFill>
                      <a:srgbClr val="FF0000"/>
                    </a:solidFill>
                  </a:rPr>
                  <a:t>moment matrix </a:t>
                </a:r>
                <a:r>
                  <a:rPr lang="en-US" sz="3000" dirty="0"/>
                  <a:t>is </a:t>
                </a:r>
                <a14:m>
                  <m:oMath xmlns:m="http://schemas.openxmlformats.org/officeDocument/2006/math">
                    <m:r>
                      <a:rPr lang="en-US" sz="3000" i="1">
                        <a:solidFill>
                          <a:prstClr val="black"/>
                        </a:solidFill>
                        <a:latin typeface="Cambria Math" panose="02040503050406030204" pitchFamily="18" charset="0"/>
                      </a:rPr>
                      <m:t>𝑀</m:t>
                    </m:r>
                    <m:r>
                      <a:rPr lang="en-US" sz="3000" b="0" i="0" smtClean="0">
                        <a:latin typeface="Cambria Math" panose="02040503050406030204" pitchFamily="18" charset="0"/>
                      </a:rPr>
                      <m:t>=</m:t>
                    </m:r>
                    <m:d>
                      <m:dPr>
                        <m:ctrlPr>
                          <a:rPr lang="en-US" sz="3000" b="0" i="1" smtClean="0">
                            <a:latin typeface="Cambria Math" panose="02040503050406030204" pitchFamily="18" charset="0"/>
                          </a:rPr>
                        </m:ctrlPr>
                      </m:dPr>
                      <m:e>
                        <m:m>
                          <m:mPr>
                            <m:mcs>
                              <m:mc>
                                <m:mcPr>
                                  <m:count m:val="2"/>
                                  <m:mcJc m:val="center"/>
                                </m:mcPr>
                              </m:mc>
                            </m:mcs>
                            <m:ctrlPr>
                              <a:rPr lang="en-US" sz="3000" b="0" i="1" smtClean="0">
                                <a:latin typeface="Cambria Math" panose="02040503050406030204" pitchFamily="18" charset="0"/>
                              </a:rPr>
                            </m:ctrlPr>
                          </m:mPr>
                          <m:mr>
                            <m:e>
                              <m:r>
                                <m:rPr>
                                  <m:brk m:alnAt="7"/>
                                </m:rPr>
                                <a:rPr lang="en-US" sz="3000" b="0" i="1" smtClean="0">
                                  <a:latin typeface="Cambria Math" panose="02040503050406030204" pitchFamily="18" charset="0"/>
                                </a:rPr>
                                <m:t>1</m:t>
                              </m:r>
                            </m:e>
                            <m:e>
                              <m:m>
                                <m:mPr>
                                  <m:mcs>
                                    <m:mc>
                                      <m:mcPr>
                                        <m:count m:val="3"/>
                                        <m:mcJc m:val="center"/>
                                      </m:mcPr>
                                    </m:mc>
                                  </m:mcs>
                                  <m:ctrlPr>
                                    <a:rPr lang="en-US" sz="3000" b="0" i="1" smtClean="0">
                                      <a:latin typeface="Cambria Math" panose="02040503050406030204" pitchFamily="18" charset="0"/>
                                    </a:rPr>
                                  </m:ctrlPr>
                                </m:mPr>
                                <m:mr>
                                  <m:e>
                                    <m:r>
                                      <m:rPr>
                                        <m:brk m:alnAt="7"/>
                                      </m:rPr>
                                      <a:rPr lang="en-US" sz="3000" b="0" i="1" smtClean="0">
                                        <a:latin typeface="Cambria Math" panose="02040503050406030204" pitchFamily="18" charset="0"/>
                                      </a:rPr>
                                      <m:t>1</m:t>
                                    </m:r>
                                    <m:r>
                                      <a:rPr lang="en-US" sz="3000" b="0" i="1" smtClean="0">
                                        <a:latin typeface="Cambria Math" panose="02040503050406030204" pitchFamily="18" charset="0"/>
                                      </a:rPr>
                                      <m:t>/2</m:t>
                                    </m:r>
                                  </m:e>
                                  <m:e>
                                    <m:r>
                                      <a:rPr lang="en-US" sz="3000" b="0" i="1" smtClean="0">
                                        <a:latin typeface="Cambria Math" panose="02040503050406030204" pitchFamily="18" charset="0"/>
                                      </a:rPr>
                                      <m:t>1/2</m:t>
                                    </m:r>
                                  </m:e>
                                  <m:e>
                                    <m:r>
                                      <a:rPr lang="en-US" sz="3000" b="0" i="1" smtClean="0">
                                        <a:latin typeface="Cambria Math" panose="02040503050406030204" pitchFamily="18" charset="0"/>
                                      </a:rPr>
                                      <m:t>1/2</m:t>
                                    </m:r>
                                  </m:e>
                                </m:mr>
                              </m:m>
                            </m:e>
                          </m:mr>
                          <m:mr>
                            <m:e>
                              <m:m>
                                <m:mPr>
                                  <m:mcs>
                                    <m:mc>
                                      <m:mcPr>
                                        <m:count m:val="1"/>
                                        <m:mcJc m:val="center"/>
                                      </m:mcPr>
                                    </m:mc>
                                  </m:mcs>
                                  <m:ctrlPr>
                                    <a:rPr lang="en-US" sz="3000" b="0" i="1" smtClean="0">
                                      <a:latin typeface="Cambria Math" panose="02040503050406030204" pitchFamily="18" charset="0"/>
                                    </a:rPr>
                                  </m:ctrlPr>
                                </m:mPr>
                                <m:mr>
                                  <m:e>
                                    <m:r>
                                      <m:rPr>
                                        <m:brk m:alnAt="7"/>
                                      </m:rPr>
                                      <a:rPr lang="en-US" sz="3000" b="0" i="1" smtClean="0">
                                        <a:latin typeface="Cambria Math" panose="02040503050406030204" pitchFamily="18" charset="0"/>
                                      </a:rPr>
                                      <m:t>1</m:t>
                                    </m:r>
                                    <m:r>
                                      <a:rPr lang="en-US" sz="3000" b="0" i="1" smtClean="0">
                                        <a:latin typeface="Cambria Math" panose="02040503050406030204" pitchFamily="18" charset="0"/>
                                      </a:rPr>
                                      <m:t>/2</m:t>
                                    </m:r>
                                  </m:e>
                                </m:mr>
                                <m:mr>
                                  <m:e>
                                    <m:r>
                                      <a:rPr lang="en-US" sz="3000" b="0" i="1" smtClean="0">
                                        <a:latin typeface="Cambria Math" panose="02040503050406030204" pitchFamily="18" charset="0"/>
                                      </a:rPr>
                                      <m:t>1/2</m:t>
                                    </m:r>
                                  </m:e>
                                </m:mr>
                                <m:mr>
                                  <m:e>
                                    <m:r>
                                      <a:rPr lang="en-US" sz="3000" b="0" i="1" smtClean="0">
                                        <a:latin typeface="Cambria Math" panose="02040503050406030204" pitchFamily="18" charset="0"/>
                                      </a:rPr>
                                      <m:t>1/2</m:t>
                                    </m:r>
                                  </m:e>
                                </m:mr>
                              </m:m>
                            </m:e>
                            <m:e>
                              <m:m>
                                <m:mPr>
                                  <m:mcs>
                                    <m:mc>
                                      <m:mcPr>
                                        <m:count m:val="3"/>
                                        <m:mcJc m:val="center"/>
                                      </m:mcPr>
                                    </m:mc>
                                  </m:mcs>
                                  <m:ctrlPr>
                                    <a:rPr lang="en-US" sz="3000" b="0" i="1" smtClean="0">
                                      <a:latin typeface="Cambria Math" panose="02040503050406030204" pitchFamily="18" charset="0"/>
                                    </a:rPr>
                                  </m:ctrlPr>
                                </m:mPr>
                                <m:mr>
                                  <m:e>
                                    <m:r>
                                      <m:rPr>
                                        <m:brk m:alnAt="7"/>
                                      </m:rPr>
                                      <a:rPr lang="en-US" sz="3000" b="0" i="1" smtClean="0">
                                        <a:latin typeface="Cambria Math" panose="02040503050406030204" pitchFamily="18" charset="0"/>
                                      </a:rPr>
                                      <m:t>1</m:t>
                                    </m:r>
                                    <m:r>
                                      <a:rPr lang="en-US" sz="3000" b="0" i="1" smtClean="0">
                                        <a:latin typeface="Cambria Math" panose="02040503050406030204" pitchFamily="18" charset="0"/>
                                      </a:rPr>
                                      <m:t>/2</m:t>
                                    </m:r>
                                  </m:e>
                                  <m:e>
                                    <m:r>
                                      <a:rPr lang="en-US" sz="3000" b="0" i="1" smtClean="0">
                                        <a:latin typeface="Cambria Math" panose="02040503050406030204" pitchFamily="18" charset="0"/>
                                      </a:rPr>
                                      <m:t>1/8</m:t>
                                    </m:r>
                                  </m:e>
                                  <m:e>
                                    <m:r>
                                      <a:rPr lang="en-US" sz="3000" b="0" i="1" smtClean="0">
                                        <a:latin typeface="Cambria Math" panose="02040503050406030204" pitchFamily="18" charset="0"/>
                                      </a:rPr>
                                      <m:t>1/8</m:t>
                                    </m:r>
                                  </m:e>
                                </m:mr>
                                <m:mr>
                                  <m:e>
                                    <m:r>
                                      <a:rPr lang="en-US" sz="3000" b="0" i="1" smtClean="0">
                                        <a:latin typeface="Cambria Math" panose="02040503050406030204" pitchFamily="18" charset="0"/>
                                      </a:rPr>
                                      <m:t>1/8</m:t>
                                    </m:r>
                                  </m:e>
                                  <m:e>
                                    <m:r>
                                      <a:rPr lang="en-US" sz="3000" b="0" i="1" smtClean="0">
                                        <a:latin typeface="Cambria Math" panose="02040503050406030204" pitchFamily="18" charset="0"/>
                                      </a:rPr>
                                      <m:t>1/2</m:t>
                                    </m:r>
                                  </m:e>
                                  <m:e>
                                    <m:r>
                                      <a:rPr lang="en-US" sz="3000" b="0" i="1" smtClean="0">
                                        <a:latin typeface="Cambria Math" panose="02040503050406030204" pitchFamily="18" charset="0"/>
                                      </a:rPr>
                                      <m:t>1/8</m:t>
                                    </m:r>
                                  </m:e>
                                </m:mr>
                                <m:mr>
                                  <m:e>
                                    <m:r>
                                      <a:rPr lang="en-US" sz="3000" b="0" i="1" smtClean="0">
                                        <a:latin typeface="Cambria Math" panose="02040503050406030204" pitchFamily="18" charset="0"/>
                                      </a:rPr>
                                      <m:t>1/8</m:t>
                                    </m:r>
                                  </m:e>
                                  <m:e>
                                    <m:r>
                                      <a:rPr lang="en-US" sz="3000" b="0" i="1" smtClean="0">
                                        <a:latin typeface="Cambria Math" panose="02040503050406030204" pitchFamily="18" charset="0"/>
                                      </a:rPr>
                                      <m:t>1/8</m:t>
                                    </m:r>
                                  </m:e>
                                  <m:e>
                                    <m:r>
                                      <a:rPr lang="en-US" sz="3000" b="0" i="1" smtClean="0">
                                        <a:latin typeface="Cambria Math" panose="02040503050406030204" pitchFamily="18" charset="0"/>
                                      </a:rPr>
                                      <m:t>1/2</m:t>
                                    </m:r>
                                  </m:e>
                                </m:mr>
                              </m:m>
                            </m:e>
                          </m:mr>
                        </m:m>
                      </m:e>
                    </m:d>
                  </m:oMath>
                </a14:m>
                <a:r>
                  <a:rPr lang="en-US" sz="3000" dirty="0">
                    <a:solidFill>
                      <a:prstClr val="black"/>
                    </a:solidFill>
                  </a:rPr>
                  <a:t>. </a:t>
                </a:r>
              </a:p>
              <a:p>
                <a:r>
                  <a:rPr lang="en-US" sz="3000" dirty="0">
                    <a:solidFill>
                      <a:prstClr val="black"/>
                    </a:solidFill>
                  </a:rPr>
                  <a:t>To see that </a:t>
                </a:r>
                <a14:m>
                  <m:oMath xmlns:m="http://schemas.openxmlformats.org/officeDocument/2006/math">
                    <m:r>
                      <a:rPr lang="en-US" sz="3000" b="0" i="1" smtClean="0">
                        <a:solidFill>
                          <a:prstClr val="black"/>
                        </a:solidFill>
                        <a:latin typeface="Cambria Math" panose="02040503050406030204" pitchFamily="18" charset="0"/>
                      </a:rPr>
                      <m:t>𝑀</m:t>
                    </m:r>
                    <m:r>
                      <a:rPr lang="en-US" sz="3000" b="0" i="1" smtClean="0">
                        <a:solidFill>
                          <a:prstClr val="black"/>
                        </a:solidFill>
                        <a:latin typeface="Cambria Math" panose="02040503050406030204" pitchFamily="18" charset="0"/>
                      </a:rPr>
                      <m:t>≽0</m:t>
                    </m:r>
                  </m:oMath>
                </a14:m>
                <a:r>
                  <a:rPr lang="en-US" sz="3000" dirty="0">
                    <a:solidFill>
                      <a:prstClr val="black"/>
                    </a:solidFill>
                  </a:rPr>
                  <a:t>, observe that</a:t>
                </a:r>
              </a:p>
              <a:p>
                <a:pPr marL="0" indent="0">
                  <a:buNone/>
                </a:pPr>
                <a14:m>
                  <m:oMath xmlns:m="http://schemas.openxmlformats.org/officeDocument/2006/math">
                    <m:d>
                      <m:dPr>
                        <m:ctrlPr>
                          <a:rPr lang="en-US" sz="2600" i="1">
                            <a:latin typeface="Cambria Math" panose="02040503050406030204" pitchFamily="18" charset="0"/>
                          </a:rPr>
                        </m:ctrlPr>
                      </m:dPr>
                      <m:e>
                        <m:m>
                          <m:mPr>
                            <m:mcs>
                              <m:mc>
                                <m:mcPr>
                                  <m:count m:val="2"/>
                                  <m:mcJc m:val="center"/>
                                </m:mcPr>
                              </m:mc>
                            </m:mcs>
                            <m:ctrlPr>
                              <a:rPr lang="en-US" sz="2600" i="1">
                                <a:latin typeface="Cambria Math" panose="02040503050406030204" pitchFamily="18" charset="0"/>
                              </a:rPr>
                            </m:ctrlPr>
                          </m:mPr>
                          <m:mr>
                            <m:e>
                              <m:r>
                                <m:rPr>
                                  <m:brk m:alnAt="7"/>
                                </m:rPr>
                                <a:rPr lang="en-US" sz="2600" i="1">
                                  <a:latin typeface="Cambria Math" panose="02040503050406030204" pitchFamily="18" charset="0"/>
                                </a:rPr>
                                <m:t>1</m:t>
                              </m:r>
                            </m:e>
                            <m:e>
                              <m:m>
                                <m:mPr>
                                  <m:mcs>
                                    <m:mc>
                                      <m:mcPr>
                                        <m:count m:val="3"/>
                                        <m:mcJc m:val="center"/>
                                      </m:mcPr>
                                    </m:mc>
                                  </m:mcs>
                                  <m:ctrlPr>
                                    <a:rPr lang="en-US" sz="2600" i="1">
                                      <a:latin typeface="Cambria Math" panose="02040503050406030204" pitchFamily="18" charset="0"/>
                                    </a:rPr>
                                  </m:ctrlPr>
                                </m:mPr>
                                <m:mr>
                                  <m:e>
                                    <m:r>
                                      <m:rPr>
                                        <m:brk m:alnAt="7"/>
                                      </m:rPr>
                                      <a:rPr lang="en-US" sz="2600" i="1">
                                        <a:latin typeface="Cambria Math" panose="02040503050406030204" pitchFamily="18" charset="0"/>
                                      </a:rPr>
                                      <m:t>1</m:t>
                                    </m:r>
                                    <m:r>
                                      <a:rPr lang="en-US" sz="2600" i="1">
                                        <a:latin typeface="Cambria Math" panose="02040503050406030204" pitchFamily="18" charset="0"/>
                                      </a:rPr>
                                      <m:t>/2</m:t>
                                    </m:r>
                                  </m:e>
                                  <m:e>
                                    <m:r>
                                      <a:rPr lang="en-US" sz="2600" i="1">
                                        <a:latin typeface="Cambria Math" panose="02040503050406030204" pitchFamily="18" charset="0"/>
                                      </a:rPr>
                                      <m:t>1/2</m:t>
                                    </m:r>
                                  </m:e>
                                  <m:e>
                                    <m:r>
                                      <a:rPr lang="en-US" sz="2600" i="1">
                                        <a:latin typeface="Cambria Math" panose="02040503050406030204" pitchFamily="18" charset="0"/>
                                      </a:rPr>
                                      <m:t>1/2</m:t>
                                    </m:r>
                                  </m:e>
                                </m:mr>
                              </m:m>
                            </m:e>
                          </m:mr>
                          <m:mr>
                            <m:e>
                              <m:m>
                                <m:mPr>
                                  <m:mcs>
                                    <m:mc>
                                      <m:mcPr>
                                        <m:count m:val="1"/>
                                        <m:mcJc m:val="center"/>
                                      </m:mcPr>
                                    </m:mc>
                                  </m:mcs>
                                  <m:ctrlPr>
                                    <a:rPr lang="en-US" sz="2600" i="1">
                                      <a:latin typeface="Cambria Math" panose="02040503050406030204" pitchFamily="18" charset="0"/>
                                    </a:rPr>
                                  </m:ctrlPr>
                                </m:mPr>
                                <m:mr>
                                  <m:e>
                                    <m:r>
                                      <m:rPr>
                                        <m:brk m:alnAt="7"/>
                                      </m:rPr>
                                      <a:rPr lang="en-US" sz="2600" i="1">
                                        <a:latin typeface="Cambria Math" panose="02040503050406030204" pitchFamily="18" charset="0"/>
                                      </a:rPr>
                                      <m:t>1</m:t>
                                    </m:r>
                                    <m:r>
                                      <a:rPr lang="en-US" sz="2600" i="1">
                                        <a:latin typeface="Cambria Math" panose="02040503050406030204" pitchFamily="18" charset="0"/>
                                      </a:rPr>
                                      <m:t>/2</m:t>
                                    </m:r>
                                  </m:e>
                                </m:mr>
                                <m:mr>
                                  <m:e>
                                    <m:r>
                                      <a:rPr lang="en-US" sz="2600" i="1">
                                        <a:latin typeface="Cambria Math" panose="02040503050406030204" pitchFamily="18" charset="0"/>
                                      </a:rPr>
                                      <m:t>1/2</m:t>
                                    </m:r>
                                  </m:e>
                                </m:mr>
                                <m:mr>
                                  <m:e>
                                    <m:r>
                                      <a:rPr lang="en-US" sz="2600" i="1">
                                        <a:latin typeface="Cambria Math" panose="02040503050406030204" pitchFamily="18" charset="0"/>
                                      </a:rPr>
                                      <m:t>1/2</m:t>
                                    </m:r>
                                  </m:e>
                                </m:mr>
                              </m:m>
                            </m:e>
                            <m:e>
                              <m:m>
                                <m:mPr>
                                  <m:mcs>
                                    <m:mc>
                                      <m:mcPr>
                                        <m:count m:val="3"/>
                                        <m:mcJc m:val="center"/>
                                      </m:mcPr>
                                    </m:mc>
                                  </m:mcs>
                                  <m:ctrlPr>
                                    <a:rPr lang="en-US" sz="2600" i="1">
                                      <a:latin typeface="Cambria Math" panose="02040503050406030204" pitchFamily="18" charset="0"/>
                                    </a:rPr>
                                  </m:ctrlPr>
                                </m:mPr>
                                <m:mr>
                                  <m:e>
                                    <m:r>
                                      <m:rPr>
                                        <m:brk m:alnAt="7"/>
                                      </m:rPr>
                                      <a:rPr lang="en-US" sz="2600" i="1">
                                        <a:latin typeface="Cambria Math" panose="02040503050406030204" pitchFamily="18" charset="0"/>
                                      </a:rPr>
                                      <m:t>1</m:t>
                                    </m:r>
                                    <m:r>
                                      <a:rPr lang="en-US" sz="2600" i="1">
                                        <a:latin typeface="Cambria Math" panose="02040503050406030204" pitchFamily="18" charset="0"/>
                                      </a:rPr>
                                      <m:t>/2</m:t>
                                    </m:r>
                                  </m:e>
                                  <m:e>
                                    <m:r>
                                      <a:rPr lang="en-US" sz="2600" i="1">
                                        <a:latin typeface="Cambria Math" panose="02040503050406030204" pitchFamily="18" charset="0"/>
                                      </a:rPr>
                                      <m:t>1/8</m:t>
                                    </m:r>
                                  </m:e>
                                  <m:e>
                                    <m:r>
                                      <a:rPr lang="en-US" sz="2600" i="1">
                                        <a:latin typeface="Cambria Math" panose="02040503050406030204" pitchFamily="18" charset="0"/>
                                      </a:rPr>
                                      <m:t>1/8</m:t>
                                    </m:r>
                                  </m:e>
                                </m:mr>
                                <m:mr>
                                  <m:e>
                                    <m:r>
                                      <a:rPr lang="en-US" sz="2600" i="1">
                                        <a:latin typeface="Cambria Math" panose="02040503050406030204" pitchFamily="18" charset="0"/>
                                      </a:rPr>
                                      <m:t>1/8</m:t>
                                    </m:r>
                                  </m:e>
                                  <m:e>
                                    <m:r>
                                      <a:rPr lang="en-US" sz="2600" i="1">
                                        <a:latin typeface="Cambria Math" panose="02040503050406030204" pitchFamily="18" charset="0"/>
                                      </a:rPr>
                                      <m:t>1/2</m:t>
                                    </m:r>
                                  </m:e>
                                  <m:e>
                                    <m:r>
                                      <a:rPr lang="en-US" sz="2600" i="1">
                                        <a:latin typeface="Cambria Math" panose="02040503050406030204" pitchFamily="18" charset="0"/>
                                      </a:rPr>
                                      <m:t>1/8</m:t>
                                    </m:r>
                                  </m:e>
                                </m:mr>
                                <m:mr>
                                  <m:e>
                                    <m:r>
                                      <a:rPr lang="en-US" sz="2600" i="1">
                                        <a:latin typeface="Cambria Math" panose="02040503050406030204" pitchFamily="18" charset="0"/>
                                      </a:rPr>
                                      <m:t>1/8</m:t>
                                    </m:r>
                                  </m:e>
                                  <m:e>
                                    <m:r>
                                      <a:rPr lang="en-US" sz="2600" i="1">
                                        <a:latin typeface="Cambria Math" panose="02040503050406030204" pitchFamily="18" charset="0"/>
                                      </a:rPr>
                                      <m:t>1/8</m:t>
                                    </m:r>
                                  </m:e>
                                  <m:e>
                                    <m:r>
                                      <a:rPr lang="en-US" sz="2600" i="1">
                                        <a:latin typeface="Cambria Math" panose="02040503050406030204" pitchFamily="18" charset="0"/>
                                      </a:rPr>
                                      <m:t>1/2</m:t>
                                    </m:r>
                                  </m:e>
                                </m:mr>
                              </m:m>
                            </m:e>
                          </m:mr>
                        </m:m>
                      </m:e>
                    </m:d>
                    <m:r>
                      <a:rPr lang="en-US" sz="2600" b="0" i="1" smtClean="0">
                        <a:latin typeface="Cambria Math" panose="02040503050406030204" pitchFamily="18" charset="0"/>
                      </a:rPr>
                      <m:t>=</m:t>
                    </m:r>
                    <m:d>
                      <m:dPr>
                        <m:ctrlPr>
                          <a:rPr lang="en-US" sz="2600" i="1">
                            <a:latin typeface="Cambria Math" panose="02040503050406030204" pitchFamily="18" charset="0"/>
                          </a:rPr>
                        </m:ctrlPr>
                      </m:dPr>
                      <m:e>
                        <m:m>
                          <m:mPr>
                            <m:mcs>
                              <m:mc>
                                <m:mcPr>
                                  <m:count m:val="2"/>
                                  <m:mcJc m:val="center"/>
                                </m:mcPr>
                              </m:mc>
                            </m:mcs>
                            <m:ctrlPr>
                              <a:rPr lang="en-US" sz="2600" i="1">
                                <a:latin typeface="Cambria Math" panose="02040503050406030204" pitchFamily="18" charset="0"/>
                              </a:rPr>
                            </m:ctrlPr>
                          </m:mPr>
                          <m:mr>
                            <m:e>
                              <m:r>
                                <m:rPr>
                                  <m:brk m:alnAt="7"/>
                                </m:rPr>
                                <a:rPr lang="en-US" sz="2600" i="1">
                                  <a:latin typeface="Cambria Math" panose="02040503050406030204" pitchFamily="18" charset="0"/>
                                </a:rPr>
                                <m:t>1</m:t>
                              </m:r>
                            </m:e>
                            <m:e>
                              <m:m>
                                <m:mPr>
                                  <m:mcs>
                                    <m:mc>
                                      <m:mcPr>
                                        <m:count m:val="3"/>
                                        <m:mcJc m:val="center"/>
                                      </m:mcPr>
                                    </m:mc>
                                  </m:mcs>
                                  <m:ctrlPr>
                                    <a:rPr lang="en-US" sz="2600" i="1">
                                      <a:latin typeface="Cambria Math" panose="02040503050406030204" pitchFamily="18" charset="0"/>
                                    </a:rPr>
                                  </m:ctrlPr>
                                </m:mPr>
                                <m:mr>
                                  <m:e>
                                    <m:r>
                                      <m:rPr>
                                        <m:brk m:alnAt="7"/>
                                      </m:rPr>
                                      <a:rPr lang="en-US" sz="2600" i="1">
                                        <a:latin typeface="Cambria Math" panose="02040503050406030204" pitchFamily="18" charset="0"/>
                                      </a:rPr>
                                      <m:t>1</m:t>
                                    </m:r>
                                    <m:r>
                                      <a:rPr lang="en-US" sz="2600" i="1">
                                        <a:latin typeface="Cambria Math" panose="02040503050406030204" pitchFamily="18" charset="0"/>
                                      </a:rPr>
                                      <m:t>/2</m:t>
                                    </m:r>
                                  </m:e>
                                  <m:e>
                                    <m:r>
                                      <a:rPr lang="en-US" sz="2600" i="1">
                                        <a:latin typeface="Cambria Math" panose="02040503050406030204" pitchFamily="18" charset="0"/>
                                      </a:rPr>
                                      <m:t>1/2</m:t>
                                    </m:r>
                                  </m:e>
                                  <m:e>
                                    <m:r>
                                      <a:rPr lang="en-US" sz="2600" i="1">
                                        <a:latin typeface="Cambria Math" panose="02040503050406030204" pitchFamily="18" charset="0"/>
                                      </a:rPr>
                                      <m:t>1/</m:t>
                                    </m:r>
                                    <m:r>
                                      <a:rPr lang="en-US" sz="2600" b="0" i="1" smtClean="0">
                                        <a:latin typeface="Cambria Math" panose="02040503050406030204" pitchFamily="18" charset="0"/>
                                      </a:rPr>
                                      <m:t>2</m:t>
                                    </m:r>
                                  </m:e>
                                </m:mr>
                              </m:m>
                            </m:e>
                          </m:mr>
                          <m:mr>
                            <m:e>
                              <m:m>
                                <m:mPr>
                                  <m:mcs>
                                    <m:mc>
                                      <m:mcPr>
                                        <m:count m:val="1"/>
                                        <m:mcJc m:val="center"/>
                                      </m:mcPr>
                                    </m:mc>
                                  </m:mcs>
                                  <m:ctrlPr>
                                    <a:rPr lang="en-US" sz="2600" i="1">
                                      <a:latin typeface="Cambria Math" panose="02040503050406030204" pitchFamily="18" charset="0"/>
                                    </a:rPr>
                                  </m:ctrlPr>
                                </m:mPr>
                                <m:mr>
                                  <m:e>
                                    <m:r>
                                      <m:rPr>
                                        <m:brk m:alnAt="7"/>
                                      </m:rPr>
                                      <a:rPr lang="en-US" sz="2600" i="1">
                                        <a:latin typeface="Cambria Math" panose="02040503050406030204" pitchFamily="18" charset="0"/>
                                      </a:rPr>
                                      <m:t>1</m:t>
                                    </m:r>
                                    <m:r>
                                      <a:rPr lang="en-US" sz="2600" i="1">
                                        <a:latin typeface="Cambria Math" panose="02040503050406030204" pitchFamily="18" charset="0"/>
                                      </a:rPr>
                                      <m:t>/2</m:t>
                                    </m:r>
                                  </m:e>
                                </m:mr>
                                <m:mr>
                                  <m:e>
                                    <m:r>
                                      <a:rPr lang="en-US" sz="2600" i="1">
                                        <a:latin typeface="Cambria Math" panose="02040503050406030204" pitchFamily="18" charset="0"/>
                                      </a:rPr>
                                      <m:t>1/2</m:t>
                                    </m:r>
                                  </m:e>
                                </m:mr>
                                <m:mr>
                                  <m:e>
                                    <m:r>
                                      <a:rPr lang="en-US" sz="2600" i="1">
                                        <a:latin typeface="Cambria Math" panose="02040503050406030204" pitchFamily="18" charset="0"/>
                                      </a:rPr>
                                      <m:t>1/2</m:t>
                                    </m:r>
                                  </m:e>
                                </m:mr>
                              </m:m>
                            </m:e>
                            <m:e>
                              <m:m>
                                <m:mPr>
                                  <m:mcs>
                                    <m:mc>
                                      <m:mcPr>
                                        <m:count m:val="3"/>
                                        <m:mcJc m:val="center"/>
                                      </m:mcPr>
                                    </m:mc>
                                  </m:mcs>
                                  <m:ctrlPr>
                                    <a:rPr lang="en-US" sz="2600" i="1">
                                      <a:latin typeface="Cambria Math" panose="02040503050406030204" pitchFamily="18" charset="0"/>
                                    </a:rPr>
                                  </m:ctrlPr>
                                </m:mPr>
                                <m:mr>
                                  <m:e>
                                    <m:r>
                                      <m:rPr>
                                        <m:brk m:alnAt="7"/>
                                      </m:rPr>
                                      <a:rPr lang="en-US" sz="2600" i="1">
                                        <a:latin typeface="Cambria Math" panose="02040503050406030204" pitchFamily="18" charset="0"/>
                                      </a:rPr>
                                      <m:t>1</m:t>
                                    </m:r>
                                    <m:r>
                                      <a:rPr lang="en-US" sz="2600" i="1">
                                        <a:latin typeface="Cambria Math" panose="02040503050406030204" pitchFamily="18" charset="0"/>
                                      </a:rPr>
                                      <m:t>/</m:t>
                                    </m:r>
                                    <m:r>
                                      <a:rPr lang="en-US" sz="2600" b="0" i="1" smtClean="0">
                                        <a:latin typeface="Cambria Math" panose="02040503050406030204" pitchFamily="18" charset="0"/>
                                      </a:rPr>
                                      <m:t>4</m:t>
                                    </m:r>
                                  </m:e>
                                  <m:e>
                                    <m:r>
                                      <a:rPr lang="en-US" sz="2600" i="1">
                                        <a:latin typeface="Cambria Math" panose="02040503050406030204" pitchFamily="18" charset="0"/>
                                      </a:rPr>
                                      <m:t>1/</m:t>
                                    </m:r>
                                    <m:r>
                                      <a:rPr lang="en-US" sz="2600" b="0" i="1" smtClean="0">
                                        <a:latin typeface="Cambria Math" panose="02040503050406030204" pitchFamily="18" charset="0"/>
                                      </a:rPr>
                                      <m:t>4</m:t>
                                    </m:r>
                                  </m:e>
                                  <m:e>
                                    <m:r>
                                      <a:rPr lang="en-US" sz="2600" i="1">
                                        <a:latin typeface="Cambria Math" panose="02040503050406030204" pitchFamily="18" charset="0"/>
                                      </a:rPr>
                                      <m:t>1/</m:t>
                                    </m:r>
                                    <m:r>
                                      <a:rPr lang="en-US" sz="2600" b="0" i="1" smtClean="0">
                                        <a:latin typeface="Cambria Math" panose="02040503050406030204" pitchFamily="18" charset="0"/>
                                      </a:rPr>
                                      <m:t>4</m:t>
                                    </m:r>
                                  </m:e>
                                </m:mr>
                                <m:mr>
                                  <m:e>
                                    <m:r>
                                      <a:rPr lang="en-US" sz="2600" i="1">
                                        <a:latin typeface="Cambria Math" panose="02040503050406030204" pitchFamily="18" charset="0"/>
                                      </a:rPr>
                                      <m:t>1/</m:t>
                                    </m:r>
                                    <m:r>
                                      <a:rPr lang="en-US" sz="2600" b="0" i="1" smtClean="0">
                                        <a:latin typeface="Cambria Math" panose="02040503050406030204" pitchFamily="18" charset="0"/>
                                      </a:rPr>
                                      <m:t>4</m:t>
                                    </m:r>
                                  </m:e>
                                  <m:e>
                                    <m:r>
                                      <a:rPr lang="en-US" sz="2600" i="1">
                                        <a:latin typeface="Cambria Math" panose="02040503050406030204" pitchFamily="18" charset="0"/>
                                      </a:rPr>
                                      <m:t>1/</m:t>
                                    </m:r>
                                    <m:r>
                                      <a:rPr lang="en-US" sz="2600" b="0" i="1" smtClean="0">
                                        <a:latin typeface="Cambria Math" panose="02040503050406030204" pitchFamily="18" charset="0"/>
                                      </a:rPr>
                                      <m:t>4</m:t>
                                    </m:r>
                                  </m:e>
                                  <m:e>
                                    <m:r>
                                      <a:rPr lang="en-US" sz="2600" i="1">
                                        <a:latin typeface="Cambria Math" panose="02040503050406030204" pitchFamily="18" charset="0"/>
                                      </a:rPr>
                                      <m:t>1/</m:t>
                                    </m:r>
                                    <m:r>
                                      <a:rPr lang="en-US" sz="2600" b="0" i="1" smtClean="0">
                                        <a:latin typeface="Cambria Math" panose="02040503050406030204" pitchFamily="18" charset="0"/>
                                      </a:rPr>
                                      <m:t>4</m:t>
                                    </m:r>
                                  </m:e>
                                </m:mr>
                                <m:mr>
                                  <m:e>
                                    <m:r>
                                      <a:rPr lang="en-US" sz="2600" i="1">
                                        <a:latin typeface="Cambria Math" panose="02040503050406030204" pitchFamily="18" charset="0"/>
                                      </a:rPr>
                                      <m:t>1/</m:t>
                                    </m:r>
                                    <m:r>
                                      <a:rPr lang="en-US" sz="2600" b="0" i="1" smtClean="0">
                                        <a:latin typeface="Cambria Math" panose="02040503050406030204" pitchFamily="18" charset="0"/>
                                      </a:rPr>
                                      <m:t>4</m:t>
                                    </m:r>
                                  </m:e>
                                  <m:e>
                                    <m:r>
                                      <a:rPr lang="en-US" sz="2600" i="1">
                                        <a:latin typeface="Cambria Math" panose="02040503050406030204" pitchFamily="18" charset="0"/>
                                      </a:rPr>
                                      <m:t>1/</m:t>
                                    </m:r>
                                    <m:r>
                                      <a:rPr lang="en-US" sz="2600" b="0" i="1" smtClean="0">
                                        <a:latin typeface="Cambria Math" panose="02040503050406030204" pitchFamily="18" charset="0"/>
                                      </a:rPr>
                                      <m:t>4</m:t>
                                    </m:r>
                                  </m:e>
                                  <m:e>
                                    <m:r>
                                      <a:rPr lang="en-US" sz="2600" i="1">
                                        <a:latin typeface="Cambria Math" panose="02040503050406030204" pitchFamily="18" charset="0"/>
                                      </a:rPr>
                                      <m:t>1/</m:t>
                                    </m:r>
                                    <m:r>
                                      <a:rPr lang="en-US" sz="2600" b="0" i="1" smtClean="0">
                                        <a:latin typeface="Cambria Math" panose="02040503050406030204" pitchFamily="18" charset="0"/>
                                      </a:rPr>
                                      <m:t>4</m:t>
                                    </m:r>
                                  </m:e>
                                </m:mr>
                              </m:m>
                            </m:e>
                          </m:mr>
                        </m:m>
                      </m:e>
                    </m:d>
                    <m:r>
                      <a:rPr lang="en-US" sz="2600" b="0" i="1" smtClean="0">
                        <a:latin typeface="Cambria Math" panose="02040503050406030204" pitchFamily="18" charset="0"/>
                      </a:rPr>
                      <m:t>+</m:t>
                    </m:r>
                    <m:d>
                      <m:dPr>
                        <m:ctrlPr>
                          <a:rPr lang="en-US" sz="2600" i="1">
                            <a:latin typeface="Cambria Math" panose="02040503050406030204" pitchFamily="18" charset="0"/>
                          </a:rPr>
                        </m:ctrlPr>
                      </m:dPr>
                      <m:e>
                        <m:m>
                          <m:mPr>
                            <m:mcs>
                              <m:mc>
                                <m:mcPr>
                                  <m:count m:val="2"/>
                                  <m:mcJc m:val="center"/>
                                </m:mcPr>
                              </m:mc>
                            </m:mcs>
                            <m:ctrlPr>
                              <a:rPr lang="en-US" sz="2600" i="1">
                                <a:latin typeface="Cambria Math" panose="02040503050406030204" pitchFamily="18" charset="0"/>
                              </a:rPr>
                            </m:ctrlPr>
                          </m:mPr>
                          <m:mr>
                            <m:e>
                              <m:r>
                                <m:rPr>
                                  <m:brk m:alnAt="7"/>
                                </m:rPr>
                                <a:rPr lang="en-US" sz="2600" b="0" i="1" smtClean="0">
                                  <a:latin typeface="Cambria Math" panose="02040503050406030204" pitchFamily="18" charset="0"/>
                                </a:rPr>
                                <m:t>0</m:t>
                              </m:r>
                            </m:e>
                            <m:e>
                              <m:m>
                                <m:mPr>
                                  <m:mcs>
                                    <m:mc>
                                      <m:mcPr>
                                        <m:count m:val="3"/>
                                        <m:mcJc m:val="center"/>
                                      </m:mcPr>
                                    </m:mc>
                                  </m:mcs>
                                  <m:ctrlPr>
                                    <a:rPr lang="en-US" sz="2600" i="1">
                                      <a:latin typeface="Cambria Math" panose="02040503050406030204" pitchFamily="18" charset="0"/>
                                    </a:rPr>
                                  </m:ctrlPr>
                                </m:mPr>
                                <m:mr>
                                  <m:e>
                                    <m:r>
                                      <m:rPr>
                                        <m:brk m:alnAt="7"/>
                                      </m:rPr>
                                      <a:rPr lang="en-US" sz="2600" b="0" i="1" smtClean="0">
                                        <a:latin typeface="Cambria Math" panose="02040503050406030204" pitchFamily="18" charset="0"/>
                                      </a:rPr>
                                      <m:t> </m:t>
                                    </m:r>
                                    <m:r>
                                      <a:rPr lang="en-US" sz="2600" b="0" i="1" smtClean="0">
                                        <a:latin typeface="Cambria Math" panose="02040503050406030204" pitchFamily="18" charset="0"/>
                                      </a:rPr>
                                      <m:t>    0 </m:t>
                                    </m:r>
                                  </m:e>
                                  <m:e>
                                    <m:r>
                                      <a:rPr lang="en-US" sz="2600" b="0" i="1" smtClean="0">
                                        <a:latin typeface="Cambria Math" panose="02040503050406030204" pitchFamily="18" charset="0"/>
                                      </a:rPr>
                                      <m:t>       0 </m:t>
                                    </m:r>
                                  </m:e>
                                  <m:e>
                                    <m:r>
                                      <a:rPr lang="en-US" sz="2600" b="0" i="1" smtClean="0">
                                        <a:latin typeface="Cambria Math" panose="02040503050406030204" pitchFamily="18" charset="0"/>
                                      </a:rPr>
                                      <m:t>       0 </m:t>
                                    </m:r>
                                  </m:e>
                                </m:mr>
                              </m:m>
                            </m:e>
                          </m:mr>
                          <m:mr>
                            <m:e>
                              <m:m>
                                <m:mPr>
                                  <m:mcs>
                                    <m:mc>
                                      <m:mcPr>
                                        <m:count m:val="1"/>
                                        <m:mcJc m:val="center"/>
                                      </m:mcPr>
                                    </m:mc>
                                  </m:mcs>
                                  <m:ctrlPr>
                                    <a:rPr lang="en-US" sz="2600" i="1">
                                      <a:latin typeface="Cambria Math" panose="02040503050406030204" pitchFamily="18" charset="0"/>
                                    </a:rPr>
                                  </m:ctrlPr>
                                </m:mPr>
                                <m:mr>
                                  <m:e>
                                    <m:r>
                                      <m:rPr>
                                        <m:brk m:alnAt="7"/>
                                      </m:rPr>
                                      <a:rPr lang="en-US" sz="2600" b="0" i="1" smtClean="0">
                                        <a:latin typeface="Cambria Math" panose="02040503050406030204" pitchFamily="18" charset="0"/>
                                      </a:rPr>
                                      <m:t>0</m:t>
                                    </m:r>
                                  </m:e>
                                </m:mr>
                                <m:mr>
                                  <m:e>
                                    <m:r>
                                      <a:rPr lang="en-US" sz="2600" b="0" i="1" smtClean="0">
                                        <a:latin typeface="Cambria Math" panose="02040503050406030204" pitchFamily="18" charset="0"/>
                                      </a:rPr>
                                      <m:t>0</m:t>
                                    </m:r>
                                  </m:e>
                                </m:mr>
                                <m:mr>
                                  <m:e>
                                    <m:r>
                                      <a:rPr lang="en-US" sz="2600" b="0" i="1" smtClean="0">
                                        <a:latin typeface="Cambria Math" panose="02040503050406030204" pitchFamily="18" charset="0"/>
                                      </a:rPr>
                                      <m:t>0</m:t>
                                    </m:r>
                                  </m:e>
                                </m:mr>
                              </m:m>
                            </m:e>
                            <m:e>
                              <m:m>
                                <m:mPr>
                                  <m:mcs>
                                    <m:mc>
                                      <m:mcPr>
                                        <m:count m:val="3"/>
                                        <m:mcJc m:val="center"/>
                                      </m:mcPr>
                                    </m:mc>
                                  </m:mcs>
                                  <m:ctrlPr>
                                    <a:rPr lang="en-US" sz="2600" i="1">
                                      <a:latin typeface="Cambria Math" panose="02040503050406030204" pitchFamily="18" charset="0"/>
                                    </a:rPr>
                                  </m:ctrlPr>
                                </m:mPr>
                                <m:mr>
                                  <m:e>
                                    <m:r>
                                      <m:rPr>
                                        <m:brk m:alnAt="7"/>
                                      </m:rPr>
                                      <a:rPr lang="en-US" sz="2600" b="0" i="1" smtClean="0">
                                        <a:latin typeface="Cambria Math" panose="02040503050406030204" pitchFamily="18" charset="0"/>
                                      </a:rPr>
                                      <m:t> </m:t>
                                    </m:r>
                                    <m:r>
                                      <a:rPr lang="en-US" sz="2600" b="0" i="1" smtClean="0">
                                        <a:latin typeface="Cambria Math" panose="02040503050406030204" pitchFamily="18" charset="0"/>
                                      </a:rPr>
                                      <m:t>  </m:t>
                                    </m:r>
                                    <m:r>
                                      <a:rPr lang="en-US" sz="2600" i="1">
                                        <a:latin typeface="Cambria Math" panose="02040503050406030204" pitchFamily="18" charset="0"/>
                                      </a:rPr>
                                      <m:t>1/</m:t>
                                    </m:r>
                                    <m:r>
                                      <a:rPr lang="en-US" sz="2600" b="0" i="1" smtClean="0">
                                        <a:latin typeface="Cambria Math" panose="02040503050406030204" pitchFamily="18" charset="0"/>
                                      </a:rPr>
                                      <m:t>4</m:t>
                                    </m:r>
                                  </m:e>
                                  <m:e>
                                    <m:r>
                                      <a:rPr lang="en-US" sz="2600" b="0" i="1" smtClean="0">
                                        <a:latin typeface="Cambria Math" panose="02040503050406030204" pitchFamily="18" charset="0"/>
                                      </a:rPr>
                                      <m:t>−</m:t>
                                    </m:r>
                                    <m:r>
                                      <a:rPr lang="en-US" sz="2600" i="1">
                                        <a:latin typeface="Cambria Math" panose="02040503050406030204" pitchFamily="18" charset="0"/>
                                      </a:rPr>
                                      <m:t>1/8</m:t>
                                    </m:r>
                                  </m:e>
                                  <m:e>
                                    <m:r>
                                      <a:rPr lang="en-US" sz="2600" b="0" i="1" smtClean="0">
                                        <a:latin typeface="Cambria Math" panose="02040503050406030204" pitchFamily="18" charset="0"/>
                                      </a:rPr>
                                      <m:t>−</m:t>
                                    </m:r>
                                    <m:r>
                                      <a:rPr lang="en-US" sz="2600" i="1">
                                        <a:latin typeface="Cambria Math" panose="02040503050406030204" pitchFamily="18" charset="0"/>
                                      </a:rPr>
                                      <m:t>1/8</m:t>
                                    </m:r>
                                  </m:e>
                                </m:mr>
                                <m:mr>
                                  <m:e>
                                    <m:r>
                                      <a:rPr lang="en-US" sz="2600" b="0" i="1" smtClean="0">
                                        <a:latin typeface="Cambria Math" panose="02040503050406030204" pitchFamily="18" charset="0"/>
                                      </a:rPr>
                                      <m:t>−</m:t>
                                    </m:r>
                                    <m:r>
                                      <a:rPr lang="en-US" sz="2600" i="1">
                                        <a:latin typeface="Cambria Math" panose="02040503050406030204" pitchFamily="18" charset="0"/>
                                      </a:rPr>
                                      <m:t>1/8</m:t>
                                    </m:r>
                                  </m:e>
                                  <m:e>
                                    <m:r>
                                      <a:rPr lang="en-US" sz="2600" b="0" i="1" smtClean="0">
                                        <a:latin typeface="Cambria Math" panose="02040503050406030204" pitchFamily="18" charset="0"/>
                                      </a:rPr>
                                      <m:t>   </m:t>
                                    </m:r>
                                    <m:r>
                                      <a:rPr lang="en-US" sz="2600" i="1">
                                        <a:latin typeface="Cambria Math" panose="02040503050406030204" pitchFamily="18" charset="0"/>
                                      </a:rPr>
                                      <m:t>1/</m:t>
                                    </m:r>
                                    <m:r>
                                      <a:rPr lang="en-US" sz="2600" b="0" i="1" smtClean="0">
                                        <a:latin typeface="Cambria Math" panose="02040503050406030204" pitchFamily="18" charset="0"/>
                                      </a:rPr>
                                      <m:t>4</m:t>
                                    </m:r>
                                  </m:e>
                                  <m:e>
                                    <m:r>
                                      <a:rPr lang="en-US" sz="2600" b="0" i="1" smtClean="0">
                                        <a:latin typeface="Cambria Math" panose="02040503050406030204" pitchFamily="18" charset="0"/>
                                      </a:rPr>
                                      <m:t>−</m:t>
                                    </m:r>
                                    <m:r>
                                      <a:rPr lang="en-US" sz="2600" i="1">
                                        <a:latin typeface="Cambria Math" panose="02040503050406030204" pitchFamily="18" charset="0"/>
                                      </a:rPr>
                                      <m:t>1/8</m:t>
                                    </m:r>
                                  </m:e>
                                </m:mr>
                                <m:mr>
                                  <m:e>
                                    <m:r>
                                      <a:rPr lang="en-US" sz="2600" b="0" i="1" smtClean="0">
                                        <a:latin typeface="Cambria Math" panose="02040503050406030204" pitchFamily="18" charset="0"/>
                                      </a:rPr>
                                      <m:t>−</m:t>
                                    </m:r>
                                    <m:r>
                                      <a:rPr lang="en-US" sz="2600" i="1">
                                        <a:latin typeface="Cambria Math" panose="02040503050406030204" pitchFamily="18" charset="0"/>
                                      </a:rPr>
                                      <m:t>1/8</m:t>
                                    </m:r>
                                  </m:e>
                                  <m:e>
                                    <m:r>
                                      <a:rPr lang="en-US" sz="2600" b="0" i="1" smtClean="0">
                                        <a:latin typeface="Cambria Math" panose="02040503050406030204" pitchFamily="18" charset="0"/>
                                      </a:rPr>
                                      <m:t>−</m:t>
                                    </m:r>
                                    <m:r>
                                      <a:rPr lang="en-US" sz="2600" i="1">
                                        <a:latin typeface="Cambria Math" panose="02040503050406030204" pitchFamily="18" charset="0"/>
                                      </a:rPr>
                                      <m:t>1/8</m:t>
                                    </m:r>
                                  </m:e>
                                  <m:e>
                                    <m:r>
                                      <a:rPr lang="en-US" sz="2600" b="0" i="1" smtClean="0">
                                        <a:latin typeface="Cambria Math" panose="02040503050406030204" pitchFamily="18" charset="0"/>
                                      </a:rPr>
                                      <m:t>   </m:t>
                                    </m:r>
                                    <m:r>
                                      <a:rPr lang="en-US" sz="2600" i="1">
                                        <a:latin typeface="Cambria Math" panose="02040503050406030204" pitchFamily="18" charset="0"/>
                                      </a:rPr>
                                      <m:t>1/</m:t>
                                    </m:r>
                                    <m:r>
                                      <a:rPr lang="en-US" sz="2600" b="0" i="1" smtClean="0">
                                        <a:latin typeface="Cambria Math" panose="02040503050406030204" pitchFamily="18" charset="0"/>
                                      </a:rPr>
                                      <m:t>4</m:t>
                                    </m:r>
                                  </m:e>
                                </m:mr>
                              </m:m>
                            </m:e>
                          </m:mr>
                        </m:m>
                      </m:e>
                    </m:d>
                  </m:oMath>
                </a14:m>
                <a:r>
                  <a:rPr lang="en-US" sz="2600" dirty="0">
                    <a:solidFill>
                      <a:prstClr val="black"/>
                    </a:solidFill>
                  </a:rPr>
                  <a:t>.</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1353800" cy="4873755"/>
              </a:xfrm>
              <a:blipFill>
                <a:blip r:embed="rId3"/>
                <a:stretch>
                  <a:fillRect l="-967" t="-1250" r="-591"/>
                </a:stretch>
              </a:blipFill>
            </p:spPr>
            <p:txBody>
              <a:bodyPr/>
              <a:lstStyle/>
              <a:p>
                <a:r>
                  <a:rPr lang="en-US">
                    <a:noFill/>
                  </a:rPr>
                  <a:t> </a:t>
                </a:r>
              </a:p>
            </p:txBody>
          </p:sp>
        </mc:Fallback>
      </mc:AlternateContent>
    </p:spTree>
    <p:extLst>
      <p:ext uri="{BB962C8B-B14F-4D97-AF65-F5344CB8AC3E}">
        <p14:creationId xmlns:p14="http://schemas.microsoft.com/office/powerpoint/2010/main" val="1912279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SoS Lower Bounds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308404" cy="4438989"/>
              </a:xfrm>
            </p:spPr>
            <p:txBody>
              <a:bodyPr>
                <a:normAutofit/>
              </a:bodyPr>
              <a:lstStyle/>
              <a:p>
                <a:r>
                  <a:rPr lang="en-US" dirty="0"/>
                  <a:t>Summary: To prove a degree </a:t>
                </a:r>
                <a14:m>
                  <m:oMath xmlns:m="http://schemas.openxmlformats.org/officeDocument/2006/math">
                    <m:r>
                      <a:rPr lang="en-US" b="0" i="1" smtClean="0">
                        <a:latin typeface="Cambria Math" panose="02040503050406030204" pitchFamily="18" charset="0"/>
                      </a:rPr>
                      <m:t>𝑑</m:t>
                    </m:r>
                  </m:oMath>
                </a14:m>
                <a:r>
                  <a:rPr lang="en-US" dirty="0"/>
                  <a:t> SoS lower bound, we generally need to </a:t>
                </a:r>
              </a:p>
              <a:p>
                <a:pPr marL="914400" lvl="1" indent="-457200">
                  <a:buFont typeface="+mj-lt"/>
                  <a:buAutoNum type="arabicPeriod"/>
                </a:pPr>
                <a:r>
                  <a:rPr lang="en-US" dirty="0"/>
                  <a:t>Construct candidate degree </a:t>
                </a:r>
                <a14:m>
                  <m:oMath xmlns:m="http://schemas.openxmlformats.org/officeDocument/2006/math">
                    <m:r>
                      <a:rPr lang="en-US" b="0" i="1" smtClean="0">
                        <a:latin typeface="Cambria Math" panose="02040503050406030204" pitchFamily="18" charset="0"/>
                      </a:rPr>
                      <m:t>𝑑</m:t>
                    </m:r>
                  </m:oMath>
                </a14:m>
                <a:r>
                  <a:rPr lang="en-US" dirty="0"/>
                  <a:t> </a:t>
                </a:r>
                <a:r>
                  <a:rPr lang="en-US" dirty="0">
                    <a:solidFill>
                      <a:srgbClr val="FF0000"/>
                    </a:solidFill>
                  </a:rPr>
                  <a:t>pseudo-expectation values</a:t>
                </a:r>
                <a:r>
                  <a:rPr lang="en-US" dirty="0"/>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oMath>
                </a14:m>
                <a:r>
                  <a:rPr lang="en-US" dirty="0"/>
                  <a:t>.</a:t>
                </a:r>
              </a:p>
              <a:p>
                <a:pPr marL="914400" lvl="1" indent="-457200">
                  <a:buFont typeface="+mj-lt"/>
                  <a:buAutoNum type="arabicPeriod"/>
                </a:pPr>
                <a:r>
                  <a:rPr lang="en-US" dirty="0"/>
                  <a:t>Show that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oMath>
                </a14:m>
                <a:r>
                  <a:rPr lang="en-US" dirty="0"/>
                  <a:t> gives valid </a:t>
                </a:r>
                <a:r>
                  <a:rPr lang="en-US" dirty="0">
                    <a:solidFill>
                      <a:schemeClr val="tx1"/>
                    </a:solidFill>
                  </a:rPr>
                  <a:t>degree </a:t>
                </a:r>
                <a14:m>
                  <m:oMath xmlns:m="http://schemas.openxmlformats.org/officeDocument/2006/math">
                    <m:r>
                      <a:rPr lang="en-US" i="1">
                        <a:solidFill>
                          <a:schemeClr val="tx1"/>
                        </a:solidFill>
                        <a:latin typeface="Cambria Math" panose="02040503050406030204" pitchFamily="18" charset="0"/>
                      </a:rPr>
                      <m:t>𝑑</m:t>
                    </m:r>
                  </m:oMath>
                </a14:m>
                <a:r>
                  <a:rPr lang="en-US" dirty="0">
                    <a:solidFill>
                      <a:schemeClr val="tx1"/>
                    </a:solidFill>
                  </a:rPr>
                  <a:t> pseudo-expectation values. The </a:t>
                </a:r>
                <a:r>
                  <a:rPr lang="en-US" dirty="0"/>
                  <a:t>most difficult condition to check is that the </a:t>
                </a:r>
                <a:r>
                  <a:rPr lang="en-US" dirty="0">
                    <a:solidFill>
                      <a:srgbClr val="FF0000"/>
                    </a:solidFill>
                  </a:rPr>
                  <a:t>moment matrix</a:t>
                </a:r>
                <a:r>
                  <a:rPr lang="en-US" dirty="0"/>
                  <a:t> </a:t>
                </a:r>
                <a14:m>
                  <m:oMath xmlns:m="http://schemas.openxmlformats.org/officeDocument/2006/math">
                    <m:r>
                      <a:rPr lang="en-US" b="0" i="1" smtClean="0">
                        <a:latin typeface="Cambria Math" panose="02040503050406030204" pitchFamily="18" charset="0"/>
                      </a:rPr>
                      <m:t>𝑀</m:t>
                    </m:r>
                  </m:oMath>
                </a14:m>
                <a:r>
                  <a:rPr lang="en-US" dirty="0"/>
                  <a:t> is PSD (positive semidefinite).</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1308404" cy="4438989"/>
              </a:xfrm>
              <a:blipFill>
                <a:blip r:embed="rId2"/>
                <a:stretch>
                  <a:fillRect l="-970" t="-2195"/>
                </a:stretch>
              </a:blipFill>
            </p:spPr>
            <p:txBody>
              <a:bodyPr/>
              <a:lstStyle/>
              <a:p>
                <a:r>
                  <a:rPr lang="en-US">
                    <a:noFill/>
                  </a:rPr>
                  <a:t> </a:t>
                </a:r>
              </a:p>
            </p:txBody>
          </p:sp>
        </mc:Fallback>
      </mc:AlternateContent>
    </p:spTree>
    <p:extLst>
      <p:ext uri="{BB962C8B-B14F-4D97-AF65-F5344CB8AC3E}">
        <p14:creationId xmlns:p14="http://schemas.microsoft.com/office/powerpoint/2010/main" val="1496097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Collaborators for Average Case SoS Lower Bounds</a:t>
            </a:r>
            <a:br>
              <a:rPr lang="en-US" sz="3600" dirty="0">
                <a:latin typeface="+mn-lt"/>
              </a:rPr>
            </a:br>
            <a:r>
              <a:rPr lang="en-US" sz="3600" dirty="0">
                <a:latin typeface="+mn-lt"/>
              </a:rPr>
              <a:t>and Analyzing Graph Matrices</a:t>
            </a:r>
          </a:p>
        </p:txBody>
      </p:sp>
      <p:pic>
        <p:nvPicPr>
          <p:cNvPr id="6" name="Picture 5" descr="A person holding a cat&#10;&#10;Description automatically generated">
            <a:extLst>
              <a:ext uri="{FF2B5EF4-FFF2-40B4-BE49-F238E27FC236}">
                <a16:creationId xmlns:a16="http://schemas.microsoft.com/office/drawing/2014/main" id="{36B5E178-8B99-0760-BA33-B26C00CA2F13}"/>
              </a:ext>
            </a:extLst>
          </p:cNvPr>
          <p:cNvPicPr>
            <a:picLocks noChangeAspect="1"/>
          </p:cNvPicPr>
          <p:nvPr/>
        </p:nvPicPr>
        <p:blipFill>
          <a:blip r:embed="rId2">
            <a:extLst>
              <a:ext uri="{28A0092B-C50C-407E-A947-70E740481C1C}">
                <a14:useLocalDpi xmlns:a14="http://schemas.microsoft.com/office/drawing/2010/main" val="0"/>
              </a:ext>
            </a:extLst>
          </a:blip>
          <a:srcRect b="2635"/>
          <a:stretch/>
        </p:blipFill>
        <p:spPr>
          <a:xfrm>
            <a:off x="3718629" y="1964885"/>
            <a:ext cx="1197259" cy="1554480"/>
          </a:xfrm>
          <a:prstGeom prst="rect">
            <a:avLst/>
          </a:prstGeom>
        </p:spPr>
      </p:pic>
      <p:pic>
        <p:nvPicPr>
          <p:cNvPr id="12" name="Picture 11" descr="A person wearing glasses and smiling&#10;&#10;Description automatically generated">
            <a:extLst>
              <a:ext uri="{FF2B5EF4-FFF2-40B4-BE49-F238E27FC236}">
                <a16:creationId xmlns:a16="http://schemas.microsoft.com/office/drawing/2014/main" id="{D89F2483-64F8-A27B-04ED-10A91E96B263}"/>
              </a:ext>
            </a:extLst>
          </p:cNvPr>
          <p:cNvPicPr>
            <a:picLocks noChangeAspect="1"/>
          </p:cNvPicPr>
          <p:nvPr/>
        </p:nvPicPr>
        <p:blipFill>
          <a:blip r:embed="rId3">
            <a:extLst>
              <a:ext uri="{28A0092B-C50C-407E-A947-70E740481C1C}">
                <a14:useLocalDpi xmlns:a14="http://schemas.microsoft.com/office/drawing/2010/main" val="0"/>
              </a:ext>
            </a:extLst>
          </a:blip>
          <a:srcRect t="1" b="2458"/>
          <a:stretch/>
        </p:blipFill>
        <p:spPr>
          <a:xfrm>
            <a:off x="4967034" y="1960912"/>
            <a:ext cx="1170676" cy="1554480"/>
          </a:xfrm>
          <a:prstGeom prst="rect">
            <a:avLst/>
          </a:prstGeom>
        </p:spPr>
      </p:pic>
      <p:pic>
        <p:nvPicPr>
          <p:cNvPr id="5" name="Picture 4">
            <a:extLst>
              <a:ext uri="{FF2B5EF4-FFF2-40B4-BE49-F238E27FC236}">
                <a16:creationId xmlns:a16="http://schemas.microsoft.com/office/drawing/2014/main" id="{1411DAF9-99D7-7E5E-5E0D-7A02A1BA7B52}"/>
              </a:ext>
            </a:extLst>
          </p:cNvPr>
          <p:cNvPicPr>
            <a:picLocks noChangeAspect="1"/>
          </p:cNvPicPr>
          <p:nvPr/>
        </p:nvPicPr>
        <p:blipFill>
          <a:blip r:embed="rId4">
            <a:extLst>
              <a:ext uri="{28A0092B-C50C-407E-A947-70E740481C1C}">
                <a14:useLocalDpi xmlns:a14="http://schemas.microsoft.com/office/drawing/2010/main" val="0"/>
              </a:ext>
            </a:extLst>
          </a:blip>
          <a:srcRect l="15178" t="1" r="22518" b="2458"/>
          <a:stretch/>
        </p:blipFill>
        <p:spPr>
          <a:xfrm>
            <a:off x="1281236" y="4283984"/>
            <a:ext cx="1280160" cy="1554480"/>
          </a:xfrm>
          <a:prstGeom prst="rect">
            <a:avLst/>
          </a:prstGeom>
        </p:spPr>
      </p:pic>
      <p:pic>
        <p:nvPicPr>
          <p:cNvPr id="9" name="Picture 8" descr="A person in a blue and white checked shirt&#10;&#10;Description automatically generated">
            <a:extLst>
              <a:ext uri="{FF2B5EF4-FFF2-40B4-BE49-F238E27FC236}">
                <a16:creationId xmlns:a16="http://schemas.microsoft.com/office/drawing/2014/main" id="{5E33C76F-E6D7-8137-E0E9-9BD60706D458}"/>
              </a:ext>
            </a:extLst>
          </p:cNvPr>
          <p:cNvPicPr>
            <a:picLocks noChangeAspect="1"/>
          </p:cNvPicPr>
          <p:nvPr/>
        </p:nvPicPr>
        <p:blipFill>
          <a:blip r:embed="rId5">
            <a:extLst>
              <a:ext uri="{28A0092B-C50C-407E-A947-70E740481C1C}">
                <a14:useLocalDpi xmlns:a14="http://schemas.microsoft.com/office/drawing/2010/main" val="0"/>
              </a:ext>
            </a:extLst>
          </a:blip>
          <a:srcRect l="10019" t="1" r="4874" b="2458"/>
          <a:stretch/>
        </p:blipFill>
        <p:spPr>
          <a:xfrm>
            <a:off x="8652670" y="1958404"/>
            <a:ext cx="1234440" cy="1554480"/>
          </a:xfrm>
          <a:prstGeom prst="rect">
            <a:avLst/>
          </a:prstGeom>
        </p:spPr>
      </p:pic>
      <p:pic>
        <p:nvPicPr>
          <p:cNvPr id="11" name="Picture 10">
            <a:extLst>
              <a:ext uri="{FF2B5EF4-FFF2-40B4-BE49-F238E27FC236}">
                <a16:creationId xmlns:a16="http://schemas.microsoft.com/office/drawing/2014/main" id="{E979A614-196B-CED5-58FC-6B6598E5E36D}"/>
              </a:ext>
            </a:extLst>
          </p:cNvPr>
          <p:cNvPicPr>
            <a:picLocks noChangeAspect="1"/>
          </p:cNvPicPr>
          <p:nvPr/>
        </p:nvPicPr>
        <p:blipFill>
          <a:blip r:embed="rId6">
            <a:extLst>
              <a:ext uri="{28A0092B-C50C-407E-A947-70E740481C1C}">
                <a14:useLocalDpi xmlns:a14="http://schemas.microsoft.com/office/drawing/2010/main" val="0"/>
              </a:ext>
            </a:extLst>
          </a:blip>
          <a:srcRect l="18740" t="1" r="22280" b="2458"/>
          <a:stretch/>
        </p:blipFill>
        <p:spPr>
          <a:xfrm>
            <a:off x="3964229" y="4277077"/>
            <a:ext cx="1097280" cy="1554480"/>
          </a:xfrm>
          <a:prstGeom prst="rect">
            <a:avLst/>
          </a:prstGeom>
        </p:spPr>
      </p:pic>
      <p:pic>
        <p:nvPicPr>
          <p:cNvPr id="14" name="Picture 13" descr="A person in a blue shirt&#10;&#10;Description automatically generated">
            <a:extLst>
              <a:ext uri="{FF2B5EF4-FFF2-40B4-BE49-F238E27FC236}">
                <a16:creationId xmlns:a16="http://schemas.microsoft.com/office/drawing/2014/main" id="{B61F4669-E649-1DE5-F149-C2B8B15227CE}"/>
              </a:ext>
            </a:extLst>
          </p:cNvPr>
          <p:cNvPicPr>
            <a:picLocks noChangeAspect="1"/>
          </p:cNvPicPr>
          <p:nvPr/>
        </p:nvPicPr>
        <p:blipFill>
          <a:blip r:embed="rId7">
            <a:extLst>
              <a:ext uri="{28A0092B-C50C-407E-A947-70E740481C1C}">
                <a14:useLocalDpi xmlns:a14="http://schemas.microsoft.com/office/drawing/2010/main" val="0"/>
              </a:ext>
            </a:extLst>
          </a:blip>
          <a:srcRect l="3688" t="1" r="15301" b="2458"/>
          <a:stretch/>
        </p:blipFill>
        <p:spPr>
          <a:xfrm>
            <a:off x="2626820" y="4283984"/>
            <a:ext cx="1280160" cy="1554480"/>
          </a:xfrm>
          <a:prstGeom prst="rect">
            <a:avLst/>
          </a:prstGeom>
        </p:spPr>
      </p:pic>
      <p:pic>
        <p:nvPicPr>
          <p:cNvPr id="16" name="Picture 15" descr="A person in a collared shirt&#10;&#10;Description automatically generated">
            <a:extLst>
              <a:ext uri="{FF2B5EF4-FFF2-40B4-BE49-F238E27FC236}">
                <a16:creationId xmlns:a16="http://schemas.microsoft.com/office/drawing/2014/main" id="{6A29FA7A-4A78-C6C0-7AB0-25C3622BED92}"/>
              </a:ext>
            </a:extLst>
          </p:cNvPr>
          <p:cNvPicPr>
            <a:picLocks noChangeAspect="1"/>
          </p:cNvPicPr>
          <p:nvPr/>
        </p:nvPicPr>
        <p:blipFill>
          <a:blip r:embed="rId8">
            <a:extLst>
              <a:ext uri="{28A0092B-C50C-407E-A947-70E740481C1C}">
                <a14:useLocalDpi xmlns:a14="http://schemas.microsoft.com/office/drawing/2010/main" val="0"/>
              </a:ext>
            </a:extLst>
          </a:blip>
          <a:srcRect l="12627" t="1" r="7678" b="2458"/>
          <a:stretch/>
        </p:blipFill>
        <p:spPr>
          <a:xfrm>
            <a:off x="9907519" y="4271023"/>
            <a:ext cx="1097280" cy="1554480"/>
          </a:xfrm>
          <a:prstGeom prst="rect">
            <a:avLst/>
          </a:prstGeom>
        </p:spPr>
      </p:pic>
      <p:pic>
        <p:nvPicPr>
          <p:cNvPr id="18" name="Picture 17">
            <a:extLst>
              <a:ext uri="{FF2B5EF4-FFF2-40B4-BE49-F238E27FC236}">
                <a16:creationId xmlns:a16="http://schemas.microsoft.com/office/drawing/2014/main" id="{A6AD5238-BA58-23D1-5184-D5C3758ED630}"/>
              </a:ext>
            </a:extLst>
          </p:cNvPr>
          <p:cNvPicPr>
            <a:picLocks noChangeAspect="1"/>
          </p:cNvPicPr>
          <p:nvPr/>
        </p:nvPicPr>
        <p:blipFill>
          <a:blip r:embed="rId9">
            <a:extLst>
              <a:ext uri="{28A0092B-C50C-407E-A947-70E740481C1C}">
                <a14:useLocalDpi xmlns:a14="http://schemas.microsoft.com/office/drawing/2010/main" val="0"/>
              </a:ext>
            </a:extLst>
          </a:blip>
          <a:srcRect b="2635"/>
          <a:stretch/>
        </p:blipFill>
        <p:spPr>
          <a:xfrm>
            <a:off x="2496805" y="1971365"/>
            <a:ext cx="1163736" cy="1554480"/>
          </a:xfrm>
          <a:prstGeom prst="rect">
            <a:avLst/>
          </a:prstGeom>
        </p:spPr>
      </p:pic>
      <p:pic>
        <p:nvPicPr>
          <p:cNvPr id="20" name="Picture 19">
            <a:extLst>
              <a:ext uri="{FF2B5EF4-FFF2-40B4-BE49-F238E27FC236}">
                <a16:creationId xmlns:a16="http://schemas.microsoft.com/office/drawing/2014/main" id="{39AD412A-51BA-EC1A-5D25-86A3E1C3266E}"/>
              </a:ext>
            </a:extLst>
          </p:cNvPr>
          <p:cNvPicPr>
            <a:picLocks noChangeAspect="1"/>
          </p:cNvPicPr>
          <p:nvPr/>
        </p:nvPicPr>
        <p:blipFill rotWithShape="1">
          <a:blip r:embed="rId10">
            <a:extLst>
              <a:ext uri="{28A0092B-C50C-407E-A947-70E740481C1C}">
                <a14:useLocalDpi xmlns:a14="http://schemas.microsoft.com/office/drawing/2010/main" val="0"/>
              </a:ext>
            </a:extLst>
          </a:blip>
          <a:srcRect l="32440" r="30833" b="2390"/>
          <a:stretch/>
        </p:blipFill>
        <p:spPr>
          <a:xfrm>
            <a:off x="6202644" y="1958404"/>
            <a:ext cx="1170677" cy="1554480"/>
          </a:xfrm>
          <a:prstGeom prst="rect">
            <a:avLst/>
          </a:prstGeom>
        </p:spPr>
      </p:pic>
      <p:pic>
        <p:nvPicPr>
          <p:cNvPr id="22" name="Picture 21" descr="A person with glasses looking down at flowers&#10;&#10;Description automatically generated">
            <a:extLst>
              <a:ext uri="{FF2B5EF4-FFF2-40B4-BE49-F238E27FC236}">
                <a16:creationId xmlns:a16="http://schemas.microsoft.com/office/drawing/2014/main" id="{A7F116C0-6B2F-9627-4FFB-F9CAF23DA22C}"/>
              </a:ext>
            </a:extLst>
          </p:cNvPr>
          <p:cNvPicPr>
            <a:picLocks noChangeAspect="1"/>
          </p:cNvPicPr>
          <p:nvPr/>
        </p:nvPicPr>
        <p:blipFill>
          <a:blip r:embed="rId11">
            <a:extLst>
              <a:ext uri="{28A0092B-C50C-407E-A947-70E740481C1C}">
                <a14:useLocalDpi xmlns:a14="http://schemas.microsoft.com/office/drawing/2010/main" val="0"/>
              </a:ext>
            </a:extLst>
          </a:blip>
          <a:srcRect l="11439" t="1" r="2495" b="2458"/>
          <a:stretch/>
        </p:blipFill>
        <p:spPr>
          <a:xfrm>
            <a:off x="5118758" y="4277077"/>
            <a:ext cx="1371600" cy="1554480"/>
          </a:xfrm>
          <a:prstGeom prst="rect">
            <a:avLst/>
          </a:prstGeom>
        </p:spPr>
      </p:pic>
      <p:pic>
        <p:nvPicPr>
          <p:cNvPr id="24" name="Picture 23" descr="A person smiling for the camera&#10;&#10;Description automatically generated">
            <a:extLst>
              <a:ext uri="{FF2B5EF4-FFF2-40B4-BE49-F238E27FC236}">
                <a16:creationId xmlns:a16="http://schemas.microsoft.com/office/drawing/2014/main" id="{5917E560-A3FD-B1E4-9453-94419A5FEB3B}"/>
              </a:ext>
            </a:extLst>
          </p:cNvPr>
          <p:cNvPicPr>
            <a:picLocks noChangeAspect="1"/>
          </p:cNvPicPr>
          <p:nvPr/>
        </p:nvPicPr>
        <p:blipFill>
          <a:blip r:embed="rId12">
            <a:extLst>
              <a:ext uri="{28A0092B-C50C-407E-A947-70E740481C1C}">
                <a14:useLocalDpi xmlns:a14="http://schemas.microsoft.com/office/drawing/2010/main" val="0"/>
              </a:ext>
            </a:extLst>
          </a:blip>
          <a:srcRect t="-82" b="2380"/>
          <a:stretch/>
        </p:blipFill>
        <p:spPr>
          <a:xfrm>
            <a:off x="57109" y="1971365"/>
            <a:ext cx="1118452" cy="1554480"/>
          </a:xfrm>
          <a:prstGeom prst="rect">
            <a:avLst/>
          </a:prstGeom>
        </p:spPr>
      </p:pic>
      <p:pic>
        <p:nvPicPr>
          <p:cNvPr id="26" name="Picture 25" descr="A person sitting in a chair&#10;&#10;Description automatically generated">
            <a:extLst>
              <a:ext uri="{FF2B5EF4-FFF2-40B4-BE49-F238E27FC236}">
                <a16:creationId xmlns:a16="http://schemas.microsoft.com/office/drawing/2014/main" id="{27B4AB25-E743-3B50-41B2-AB9064DAE242}"/>
              </a:ext>
            </a:extLst>
          </p:cNvPr>
          <p:cNvPicPr>
            <a:picLocks noChangeAspect="1"/>
          </p:cNvPicPr>
          <p:nvPr/>
        </p:nvPicPr>
        <p:blipFill>
          <a:blip r:embed="rId13">
            <a:extLst>
              <a:ext uri="{28A0092B-C50C-407E-A947-70E740481C1C}">
                <a14:useLocalDpi xmlns:a14="http://schemas.microsoft.com/office/drawing/2010/main" val="0"/>
              </a:ext>
            </a:extLst>
          </a:blip>
          <a:srcRect l="11287" t="-1" r="19274" b="2206"/>
          <a:stretch/>
        </p:blipFill>
        <p:spPr>
          <a:xfrm>
            <a:off x="91978" y="4283984"/>
            <a:ext cx="1097280" cy="1554480"/>
          </a:xfrm>
          <a:prstGeom prst="rect">
            <a:avLst/>
          </a:prstGeom>
        </p:spPr>
      </p:pic>
      <p:pic>
        <p:nvPicPr>
          <p:cNvPr id="28" name="Picture 27" descr="A person in a denim jacket&#10;&#10;Description automatically generated">
            <a:extLst>
              <a:ext uri="{FF2B5EF4-FFF2-40B4-BE49-F238E27FC236}">
                <a16:creationId xmlns:a16="http://schemas.microsoft.com/office/drawing/2014/main" id="{7FE86CBD-DA88-EA7F-D84C-9F0289B95EB2}"/>
              </a:ext>
            </a:extLst>
          </p:cNvPr>
          <p:cNvPicPr>
            <a:picLocks noChangeAspect="1"/>
          </p:cNvPicPr>
          <p:nvPr/>
        </p:nvPicPr>
        <p:blipFill>
          <a:blip r:embed="rId14">
            <a:extLst>
              <a:ext uri="{28A0092B-C50C-407E-A947-70E740481C1C}">
                <a14:useLocalDpi xmlns:a14="http://schemas.microsoft.com/office/drawing/2010/main" val="0"/>
              </a:ext>
            </a:extLst>
          </a:blip>
          <a:srcRect b="2011"/>
          <a:stretch/>
        </p:blipFill>
        <p:spPr>
          <a:xfrm>
            <a:off x="7427657" y="1958404"/>
            <a:ext cx="1170677" cy="1554480"/>
          </a:xfrm>
          <a:prstGeom prst="rect">
            <a:avLst/>
          </a:prstGeom>
        </p:spPr>
      </p:pic>
      <p:pic>
        <p:nvPicPr>
          <p:cNvPr id="30" name="Picture 29" descr="A person smiling for a picture&#10;&#10;Description automatically generated">
            <a:extLst>
              <a:ext uri="{FF2B5EF4-FFF2-40B4-BE49-F238E27FC236}">
                <a16:creationId xmlns:a16="http://schemas.microsoft.com/office/drawing/2014/main" id="{81C90F9E-1168-FDEE-C4D8-EAA432EEAB5E}"/>
              </a:ext>
            </a:extLst>
          </p:cNvPr>
          <p:cNvPicPr>
            <a:picLocks noChangeAspect="1"/>
          </p:cNvPicPr>
          <p:nvPr/>
        </p:nvPicPr>
        <p:blipFill>
          <a:blip r:embed="rId15">
            <a:extLst>
              <a:ext uri="{28A0092B-C50C-407E-A947-70E740481C1C}">
                <a14:useLocalDpi xmlns:a14="http://schemas.microsoft.com/office/drawing/2010/main" val="0"/>
              </a:ext>
            </a:extLst>
          </a:blip>
          <a:srcRect t="1" b="2458"/>
          <a:stretch/>
        </p:blipFill>
        <p:spPr>
          <a:xfrm>
            <a:off x="1247308" y="1971365"/>
            <a:ext cx="1195252" cy="1554480"/>
          </a:xfrm>
          <a:prstGeom prst="rect">
            <a:avLst/>
          </a:prstGeom>
        </p:spPr>
      </p:pic>
      <p:sp>
        <p:nvSpPr>
          <p:cNvPr id="31" name="TextBox 30">
            <a:extLst>
              <a:ext uri="{FF2B5EF4-FFF2-40B4-BE49-F238E27FC236}">
                <a16:creationId xmlns:a16="http://schemas.microsoft.com/office/drawing/2014/main" id="{57098F19-C705-DC75-C51E-7FA4B7D97D76}"/>
              </a:ext>
            </a:extLst>
          </p:cNvPr>
          <p:cNvSpPr txBox="1"/>
          <p:nvPr/>
        </p:nvSpPr>
        <p:spPr>
          <a:xfrm>
            <a:off x="2632201" y="3519365"/>
            <a:ext cx="88036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Chris Jones</a:t>
            </a:r>
          </a:p>
        </p:txBody>
      </p:sp>
      <p:sp>
        <p:nvSpPr>
          <p:cNvPr id="32" name="TextBox 31">
            <a:extLst>
              <a:ext uri="{FF2B5EF4-FFF2-40B4-BE49-F238E27FC236}">
                <a16:creationId xmlns:a16="http://schemas.microsoft.com/office/drawing/2014/main" id="{ED78E851-DD2A-8506-348C-ADFE1E9318A2}"/>
              </a:ext>
            </a:extLst>
          </p:cNvPr>
          <p:cNvSpPr txBox="1"/>
          <p:nvPr/>
        </p:nvSpPr>
        <p:spPr>
          <a:xfrm>
            <a:off x="3595714" y="3512884"/>
            <a:ext cx="144308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Goutham Rajendran</a:t>
            </a:r>
          </a:p>
        </p:txBody>
      </p:sp>
      <p:sp>
        <p:nvSpPr>
          <p:cNvPr id="33" name="TextBox 32">
            <a:extLst>
              <a:ext uri="{FF2B5EF4-FFF2-40B4-BE49-F238E27FC236}">
                <a16:creationId xmlns:a16="http://schemas.microsoft.com/office/drawing/2014/main" id="{8BFA627D-F984-68D2-CD68-29DA94F0CBEE}"/>
              </a:ext>
            </a:extLst>
          </p:cNvPr>
          <p:cNvSpPr txBox="1"/>
          <p:nvPr/>
        </p:nvSpPr>
        <p:spPr>
          <a:xfrm>
            <a:off x="5232713" y="3529281"/>
            <a:ext cx="59413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Jeff Xu</a:t>
            </a:r>
          </a:p>
        </p:txBody>
      </p:sp>
      <p:sp>
        <p:nvSpPr>
          <p:cNvPr id="34" name="TextBox 33">
            <a:extLst>
              <a:ext uri="{FF2B5EF4-FFF2-40B4-BE49-F238E27FC236}">
                <a16:creationId xmlns:a16="http://schemas.microsoft.com/office/drawing/2014/main" id="{114C5496-9B8B-3280-F789-F3F212DC5730}"/>
              </a:ext>
            </a:extLst>
          </p:cNvPr>
          <p:cNvSpPr txBox="1"/>
          <p:nvPr/>
        </p:nvSpPr>
        <p:spPr>
          <a:xfrm>
            <a:off x="14649" y="3532561"/>
            <a:ext cx="118500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Madhur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Tulsiani</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953E92DD-801F-901A-B9DD-2265526CF305}"/>
              </a:ext>
            </a:extLst>
          </p:cNvPr>
          <p:cNvSpPr txBox="1"/>
          <p:nvPr/>
        </p:nvSpPr>
        <p:spPr>
          <a:xfrm>
            <a:off x="1214541" y="3529281"/>
            <a:ext cx="124668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Ilias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Diakonikolas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D327619-ADD8-6A6C-1069-D169DC21E480}"/>
              </a:ext>
            </a:extLst>
          </p:cNvPr>
          <p:cNvSpPr txBox="1"/>
          <p:nvPr/>
        </p:nvSpPr>
        <p:spPr>
          <a:xfrm>
            <a:off x="7340080" y="3527800"/>
            <a:ext cx="132722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Sushrut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Karmalkar</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7DE214CF-FC50-337F-79E2-9BFF2A55462C}"/>
              </a:ext>
            </a:extLst>
          </p:cNvPr>
          <p:cNvSpPr txBox="1"/>
          <p:nvPr/>
        </p:nvSpPr>
        <p:spPr>
          <a:xfrm>
            <a:off x="6369601" y="3525677"/>
            <a:ext cx="83535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Shuo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Pang</a:t>
            </a:r>
          </a:p>
        </p:txBody>
      </p:sp>
      <p:sp>
        <p:nvSpPr>
          <p:cNvPr id="38" name="TextBox 37">
            <a:extLst>
              <a:ext uri="{FF2B5EF4-FFF2-40B4-BE49-F238E27FC236}">
                <a16:creationId xmlns:a16="http://schemas.microsoft.com/office/drawing/2014/main" id="{95A3B0A3-2017-E91A-0377-9CB38F5F473F}"/>
              </a:ext>
            </a:extLst>
          </p:cNvPr>
          <p:cNvSpPr txBox="1"/>
          <p:nvPr/>
        </p:nvSpPr>
        <p:spPr>
          <a:xfrm>
            <a:off x="0" y="5817200"/>
            <a:ext cx="1304588"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Fernando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Granha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Jeronimo</a:t>
            </a:r>
          </a:p>
        </p:txBody>
      </p:sp>
      <p:sp>
        <p:nvSpPr>
          <p:cNvPr id="39" name="TextBox 38">
            <a:extLst>
              <a:ext uri="{FF2B5EF4-FFF2-40B4-BE49-F238E27FC236}">
                <a16:creationId xmlns:a16="http://schemas.microsoft.com/office/drawing/2014/main" id="{9BC67C46-80EC-B695-9FDD-62B40823C5DF}"/>
              </a:ext>
            </a:extLst>
          </p:cNvPr>
          <p:cNvSpPr txBox="1"/>
          <p:nvPr/>
        </p:nvSpPr>
        <p:spPr>
          <a:xfrm>
            <a:off x="1253120" y="5809015"/>
            <a:ext cx="133639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Mrinalkanti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Ghosh</a:t>
            </a:r>
          </a:p>
        </p:txBody>
      </p:sp>
      <p:sp>
        <p:nvSpPr>
          <p:cNvPr id="40" name="TextBox 39">
            <a:extLst>
              <a:ext uri="{FF2B5EF4-FFF2-40B4-BE49-F238E27FC236}">
                <a16:creationId xmlns:a16="http://schemas.microsoft.com/office/drawing/2014/main" id="{0C1ADEC4-A6A5-435F-C029-D935E9B3F6E7}"/>
              </a:ext>
            </a:extLst>
          </p:cNvPr>
          <p:cNvSpPr txBox="1"/>
          <p:nvPr/>
        </p:nvSpPr>
        <p:spPr>
          <a:xfrm>
            <a:off x="5372173" y="5825503"/>
            <a:ext cx="8708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Boaz Barak</a:t>
            </a:r>
          </a:p>
        </p:txBody>
      </p:sp>
      <p:sp>
        <p:nvSpPr>
          <p:cNvPr id="41" name="TextBox 40">
            <a:extLst>
              <a:ext uri="{FF2B5EF4-FFF2-40B4-BE49-F238E27FC236}">
                <a16:creationId xmlns:a16="http://schemas.microsoft.com/office/drawing/2014/main" id="{6631CFC4-F7E8-7AEC-2410-BDF3075D9FAF}"/>
              </a:ext>
            </a:extLst>
          </p:cNvPr>
          <p:cNvSpPr txBox="1"/>
          <p:nvPr/>
        </p:nvSpPr>
        <p:spPr>
          <a:xfrm>
            <a:off x="3998934" y="5825503"/>
            <a:ext cx="99257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Sam Hopkins</a:t>
            </a:r>
          </a:p>
        </p:txBody>
      </p:sp>
      <p:sp>
        <p:nvSpPr>
          <p:cNvPr id="42" name="TextBox 41">
            <a:extLst>
              <a:ext uri="{FF2B5EF4-FFF2-40B4-BE49-F238E27FC236}">
                <a16:creationId xmlns:a16="http://schemas.microsoft.com/office/drawing/2014/main" id="{DE5DE01B-2045-A6F5-75A9-C47DF5CE6657}"/>
              </a:ext>
            </a:extLst>
          </p:cNvPr>
          <p:cNvSpPr txBox="1"/>
          <p:nvPr/>
        </p:nvSpPr>
        <p:spPr>
          <a:xfrm>
            <a:off x="2697836" y="5825503"/>
            <a:ext cx="118878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Jonathan Kelner</a:t>
            </a:r>
          </a:p>
        </p:txBody>
      </p:sp>
      <p:sp>
        <p:nvSpPr>
          <p:cNvPr id="43" name="TextBox 42">
            <a:extLst>
              <a:ext uri="{FF2B5EF4-FFF2-40B4-BE49-F238E27FC236}">
                <a16:creationId xmlns:a16="http://schemas.microsoft.com/office/drawing/2014/main" id="{978A5D13-4908-7B65-B729-FAACB224272A}"/>
              </a:ext>
            </a:extLst>
          </p:cNvPr>
          <p:cNvSpPr txBox="1"/>
          <p:nvPr/>
        </p:nvSpPr>
        <p:spPr>
          <a:xfrm>
            <a:off x="8690404" y="3540662"/>
            <a:ext cx="11589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Pravesh</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Kothari</a:t>
            </a:r>
          </a:p>
        </p:txBody>
      </p:sp>
      <p:sp>
        <p:nvSpPr>
          <p:cNvPr id="44" name="TextBox 43">
            <a:extLst>
              <a:ext uri="{FF2B5EF4-FFF2-40B4-BE49-F238E27FC236}">
                <a16:creationId xmlns:a16="http://schemas.microsoft.com/office/drawing/2014/main" id="{2A889CE3-B72B-B784-1C97-EB5C7369D0D9}"/>
              </a:ext>
            </a:extLst>
          </p:cNvPr>
          <p:cNvSpPr txBox="1"/>
          <p:nvPr/>
        </p:nvSpPr>
        <p:spPr>
          <a:xfrm>
            <a:off x="9948776" y="5832482"/>
            <a:ext cx="101476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Ankur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Moitra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B12F9DF-F081-DBB2-B3FB-CE1FC9F698BA}"/>
              </a:ext>
            </a:extLst>
          </p:cNvPr>
          <p:cNvSpPr txBox="1"/>
          <p:nvPr/>
        </p:nvSpPr>
        <p:spPr>
          <a:xfrm>
            <a:off x="7573679" y="5831485"/>
            <a:ext cx="111421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Tselil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Schramm</a:t>
            </a:r>
          </a:p>
        </p:txBody>
      </p:sp>
      <p:pic>
        <p:nvPicPr>
          <p:cNvPr id="10" name="Picture 9" descr="A person smiling for the camera&#10;&#10;AI-generated content may be incorrect.">
            <a:extLst>
              <a:ext uri="{FF2B5EF4-FFF2-40B4-BE49-F238E27FC236}">
                <a16:creationId xmlns:a16="http://schemas.microsoft.com/office/drawing/2014/main" id="{3124F2F3-EA45-3747-C6A0-C697110AB13C}"/>
              </a:ext>
            </a:extLst>
          </p:cNvPr>
          <p:cNvPicPr>
            <a:picLocks noChangeAspect="1"/>
          </p:cNvPicPr>
          <p:nvPr/>
        </p:nvPicPr>
        <p:blipFill>
          <a:blip r:embed="rId16">
            <a:extLst>
              <a:ext uri="{28A0092B-C50C-407E-A947-70E740481C1C}">
                <a14:useLocalDpi xmlns:a14="http://schemas.microsoft.com/office/drawing/2010/main" val="0"/>
              </a:ext>
            </a:extLst>
          </a:blip>
          <a:srcRect l="7026" r="24553" b="3584"/>
          <a:stretch/>
        </p:blipFill>
        <p:spPr>
          <a:xfrm>
            <a:off x="8659391" y="4278002"/>
            <a:ext cx="1188720" cy="1554480"/>
          </a:xfrm>
          <a:prstGeom prst="rect">
            <a:avLst/>
          </a:prstGeom>
        </p:spPr>
      </p:pic>
      <p:pic>
        <p:nvPicPr>
          <p:cNvPr id="15" name="Picture 14" descr="A person squatting on the beach&#10;&#10;AI-generated content may be incorrect.">
            <a:extLst>
              <a:ext uri="{FF2B5EF4-FFF2-40B4-BE49-F238E27FC236}">
                <a16:creationId xmlns:a16="http://schemas.microsoft.com/office/drawing/2014/main" id="{31007869-5EFB-EA8D-0AC0-60561BCF27E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640070" y="4277077"/>
            <a:ext cx="959913" cy="1554480"/>
          </a:xfrm>
          <a:prstGeom prst="rect">
            <a:avLst/>
          </a:prstGeom>
        </p:spPr>
      </p:pic>
      <p:pic>
        <p:nvPicPr>
          <p:cNvPr id="19" name="Picture 18" descr="A person with curly hair and glasses smiling&#10;&#10;AI-generated content may be incorrect.">
            <a:extLst>
              <a:ext uri="{FF2B5EF4-FFF2-40B4-BE49-F238E27FC236}">
                <a16:creationId xmlns:a16="http://schemas.microsoft.com/office/drawing/2014/main" id="{C4D54F1E-F384-91BD-AF90-BFA07676C1F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547560" y="4277077"/>
            <a:ext cx="1035308" cy="1554480"/>
          </a:xfrm>
          <a:prstGeom prst="rect">
            <a:avLst/>
          </a:prstGeom>
        </p:spPr>
      </p:pic>
      <p:sp>
        <p:nvSpPr>
          <p:cNvPr id="23" name="TextBox 22">
            <a:extLst>
              <a:ext uri="{FF2B5EF4-FFF2-40B4-BE49-F238E27FC236}">
                <a16:creationId xmlns:a16="http://schemas.microsoft.com/office/drawing/2014/main" id="{9597BF68-E35A-EE27-27EE-DC481D809E7C}"/>
              </a:ext>
            </a:extLst>
          </p:cNvPr>
          <p:cNvSpPr txBox="1"/>
          <p:nvPr/>
        </p:nvSpPr>
        <p:spPr>
          <a:xfrm>
            <a:off x="8541489" y="5840458"/>
            <a:ext cx="144712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Prasad Raghavendra</a:t>
            </a:r>
          </a:p>
        </p:txBody>
      </p:sp>
      <p:sp>
        <p:nvSpPr>
          <p:cNvPr id="25" name="TextBox 24">
            <a:extLst>
              <a:ext uri="{FF2B5EF4-FFF2-40B4-BE49-F238E27FC236}">
                <a16:creationId xmlns:a16="http://schemas.microsoft.com/office/drawing/2014/main" id="{2D60F12E-2C8A-82DD-E17C-B1E32C05AD7F}"/>
              </a:ext>
            </a:extLst>
          </p:cNvPr>
          <p:cNvSpPr txBox="1"/>
          <p:nvPr/>
        </p:nvSpPr>
        <p:spPr>
          <a:xfrm>
            <a:off x="6551227" y="5831291"/>
            <a:ext cx="102797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David Steurer</a:t>
            </a:r>
          </a:p>
        </p:txBody>
      </p:sp>
      <p:pic>
        <p:nvPicPr>
          <p:cNvPr id="4" name="Picture 3" descr="A person smiling for a picture&#10;&#10;AI-generated content may be incorrect.">
            <a:extLst>
              <a:ext uri="{FF2B5EF4-FFF2-40B4-BE49-F238E27FC236}">
                <a16:creationId xmlns:a16="http://schemas.microsoft.com/office/drawing/2014/main" id="{E313BA07-BA8B-AA22-32CF-7DD50BD9A10D}"/>
              </a:ext>
            </a:extLst>
          </p:cNvPr>
          <p:cNvPicPr>
            <a:picLocks noChangeAspect="1"/>
          </p:cNvPicPr>
          <p:nvPr/>
        </p:nvPicPr>
        <p:blipFill>
          <a:blip r:embed="rId19">
            <a:extLst>
              <a:ext uri="{28A0092B-C50C-407E-A947-70E740481C1C}">
                <a14:useLocalDpi xmlns:a14="http://schemas.microsoft.com/office/drawing/2010/main" val="0"/>
              </a:ext>
            </a:extLst>
          </a:blip>
          <a:srcRect l="2777" r="5770"/>
          <a:stretch/>
        </p:blipFill>
        <p:spPr>
          <a:xfrm>
            <a:off x="9941446" y="1958404"/>
            <a:ext cx="1097280" cy="1554480"/>
          </a:xfrm>
          <a:prstGeom prst="rect">
            <a:avLst/>
          </a:prstGeom>
        </p:spPr>
      </p:pic>
      <p:pic>
        <p:nvPicPr>
          <p:cNvPr id="13" name="Picture 12" descr="A person taking a selfie in front of a mountain&#10;&#10;AI-generated content may be incorrect.">
            <a:extLst>
              <a:ext uri="{FF2B5EF4-FFF2-40B4-BE49-F238E27FC236}">
                <a16:creationId xmlns:a16="http://schemas.microsoft.com/office/drawing/2014/main" id="{E0943BA9-E155-296F-FC97-5DF87C05F402}"/>
              </a:ext>
            </a:extLst>
          </p:cNvPr>
          <p:cNvPicPr>
            <a:picLocks noChangeAspect="1"/>
          </p:cNvPicPr>
          <p:nvPr/>
        </p:nvPicPr>
        <p:blipFill>
          <a:blip r:embed="rId20">
            <a:extLst>
              <a:ext uri="{28A0092B-C50C-407E-A947-70E740481C1C}">
                <a14:useLocalDpi xmlns:a14="http://schemas.microsoft.com/office/drawing/2010/main" val="0"/>
              </a:ext>
            </a:extLst>
          </a:blip>
          <a:srcRect l="35670" r="6954"/>
          <a:stretch/>
        </p:blipFill>
        <p:spPr>
          <a:xfrm>
            <a:off x="11080555" y="4271023"/>
            <a:ext cx="1005840" cy="1554480"/>
          </a:xfrm>
          <a:prstGeom prst="rect">
            <a:avLst/>
          </a:prstGeom>
        </p:spPr>
      </p:pic>
      <p:sp>
        <p:nvSpPr>
          <p:cNvPr id="17" name="TextBox 16">
            <a:extLst>
              <a:ext uri="{FF2B5EF4-FFF2-40B4-BE49-F238E27FC236}">
                <a16:creationId xmlns:a16="http://schemas.microsoft.com/office/drawing/2014/main" id="{26417B10-3A2E-6DEE-0B00-A1B2429BBBCF}"/>
              </a:ext>
            </a:extLst>
          </p:cNvPr>
          <p:cNvSpPr txBox="1"/>
          <p:nvPr/>
        </p:nvSpPr>
        <p:spPr>
          <a:xfrm>
            <a:off x="11024919" y="5879668"/>
            <a:ext cx="107510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Kwangjun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Ahn</a:t>
            </a:r>
          </a:p>
        </p:txBody>
      </p:sp>
      <p:sp>
        <p:nvSpPr>
          <p:cNvPr id="21" name="TextBox 20">
            <a:extLst>
              <a:ext uri="{FF2B5EF4-FFF2-40B4-BE49-F238E27FC236}">
                <a16:creationId xmlns:a16="http://schemas.microsoft.com/office/drawing/2014/main" id="{9673979B-B811-9ED3-C014-A328F98B31BC}"/>
              </a:ext>
            </a:extLst>
          </p:cNvPr>
          <p:cNvSpPr txBox="1"/>
          <p:nvPr/>
        </p:nvSpPr>
        <p:spPr>
          <a:xfrm>
            <a:off x="9768959" y="3527800"/>
            <a:ext cx="144225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Dhruv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Medarametla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descr="A person smiling at camera&#10;&#10;AI-generated content may be incorrect.">
            <a:extLst>
              <a:ext uri="{FF2B5EF4-FFF2-40B4-BE49-F238E27FC236}">
                <a16:creationId xmlns:a16="http://schemas.microsoft.com/office/drawing/2014/main" id="{00B232AA-C097-980F-2D3B-14DF9F92A76F}"/>
              </a:ext>
            </a:extLst>
          </p:cNvPr>
          <p:cNvPicPr>
            <a:picLocks noChangeAspect="1"/>
          </p:cNvPicPr>
          <p:nvPr/>
        </p:nvPicPr>
        <p:blipFill>
          <a:blip r:embed="rId21">
            <a:extLst>
              <a:ext uri="{28A0092B-C50C-407E-A947-70E740481C1C}">
                <a14:useLocalDpi xmlns:a14="http://schemas.microsoft.com/office/drawing/2010/main" val="0"/>
              </a:ext>
            </a:extLst>
          </a:blip>
          <a:srcRect l="16587" r="18706"/>
          <a:stretch/>
        </p:blipFill>
        <p:spPr>
          <a:xfrm>
            <a:off x="11111882" y="1950883"/>
            <a:ext cx="1005840" cy="1554481"/>
          </a:xfrm>
          <a:prstGeom prst="rect">
            <a:avLst/>
          </a:prstGeom>
        </p:spPr>
      </p:pic>
      <p:sp>
        <p:nvSpPr>
          <p:cNvPr id="27" name="TextBox 26">
            <a:extLst>
              <a:ext uri="{FF2B5EF4-FFF2-40B4-BE49-F238E27FC236}">
                <a16:creationId xmlns:a16="http://schemas.microsoft.com/office/drawing/2014/main" id="{D75A3781-A5B3-BB0A-8CEE-B1FCDF40C5E3}"/>
              </a:ext>
            </a:extLst>
          </p:cNvPr>
          <p:cNvSpPr txBox="1"/>
          <p:nvPr/>
        </p:nvSpPr>
        <p:spPr>
          <a:xfrm>
            <a:off x="11135692" y="3519365"/>
            <a:ext cx="89556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Wenjun Cai</a:t>
            </a:r>
          </a:p>
        </p:txBody>
      </p:sp>
    </p:spTree>
    <p:extLst>
      <p:ext uri="{BB962C8B-B14F-4D97-AF65-F5344CB8AC3E}">
        <p14:creationId xmlns:p14="http://schemas.microsoft.com/office/powerpoint/2010/main" val="701603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6141" y="2286001"/>
            <a:ext cx="9621295" cy="1755775"/>
          </a:xfrm>
        </p:spPr>
        <p:txBody>
          <a:bodyPr>
            <a:normAutofit/>
          </a:bodyPr>
          <a:lstStyle/>
          <a:p>
            <a:r>
              <a:rPr lang="en-US" dirty="0"/>
              <a:t>Part II: Planted Clique and First Candidate Pseudo-expectation Values</a:t>
            </a:r>
          </a:p>
        </p:txBody>
      </p:sp>
    </p:spTree>
    <p:extLst>
      <p:ext uri="{BB962C8B-B14F-4D97-AF65-F5344CB8AC3E}">
        <p14:creationId xmlns:p14="http://schemas.microsoft.com/office/powerpoint/2010/main" val="1571121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t>Planted Clique</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199" y="1825624"/>
                <a:ext cx="10822757" cy="4934939"/>
              </a:xfrm>
            </p:spPr>
            <p:txBody>
              <a:bodyPr>
                <a:normAutofit lnSpcReduction="10000"/>
              </a:bodyPr>
              <a:lstStyle/>
              <a:p>
                <a:r>
                  <a:rPr lang="en-US" dirty="0"/>
                  <a:t>Introduced by Jerrum [Jer92] and Kucera [Kuc95].</a:t>
                </a:r>
              </a:p>
              <a:p>
                <a:r>
                  <a:rPr lang="en-US" dirty="0"/>
                  <a:t>Consider planting a clique of size </a:t>
                </a:r>
                <a14:m>
                  <m:oMath xmlns:m="http://schemas.openxmlformats.org/officeDocument/2006/math">
                    <m:r>
                      <a:rPr lang="en-US" i="1">
                        <a:latin typeface="Cambria Math" panose="02040503050406030204" pitchFamily="18" charset="0"/>
                      </a:rPr>
                      <m:t>𝑘</m:t>
                    </m:r>
                    <m:r>
                      <a:rPr lang="en-US" i="1">
                        <a:latin typeface="Cambria Math" panose="02040503050406030204" pitchFamily="18" charset="0"/>
                      </a:rPr>
                      <m:t>≫2</m:t>
                    </m:r>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r>
                          <a:rPr lang="en-US" i="1">
                            <a:latin typeface="Cambria Math" panose="02040503050406030204" pitchFamily="18" charset="0"/>
                          </a:rPr>
                          <m:t>𝑛</m:t>
                        </m:r>
                      </m:e>
                    </m:func>
                  </m:oMath>
                </a14:m>
                <a:r>
                  <a:rPr lang="en-US" dirty="0"/>
                  <a:t> in a random graph </a:t>
                </a:r>
                <a14:m>
                  <m:oMath xmlns:m="http://schemas.openxmlformats.org/officeDocument/2006/math">
                    <m:r>
                      <a:rPr lang="en-US" i="1">
                        <a:latin typeface="Cambria Math" panose="02040503050406030204" pitchFamily="18" charset="0"/>
                      </a:rPr>
                      <m:t>𝐺</m:t>
                    </m:r>
                  </m:oMath>
                </a14:m>
                <a:r>
                  <a:rPr lang="en-US" dirty="0"/>
                  <a:t> by taking </a:t>
                </a:r>
                <a14:m>
                  <m:oMath xmlns:m="http://schemas.openxmlformats.org/officeDocument/2006/math">
                    <m:r>
                      <a:rPr lang="en-US" i="1" dirty="0">
                        <a:latin typeface="Cambria Math" panose="02040503050406030204" pitchFamily="18" charset="0"/>
                      </a:rPr>
                      <m:t>𝑘</m:t>
                    </m:r>
                  </m:oMath>
                </a14:m>
                <a:r>
                  <a:rPr lang="en-US" dirty="0"/>
                  <a:t> vertices in </a:t>
                </a:r>
                <a14:m>
                  <m:oMath xmlns:m="http://schemas.openxmlformats.org/officeDocument/2006/math">
                    <m:r>
                      <a:rPr lang="en-US" i="1">
                        <a:latin typeface="Cambria Math" panose="02040503050406030204" pitchFamily="18" charset="0"/>
                      </a:rPr>
                      <m:t>𝑉</m:t>
                    </m:r>
                    <m:r>
                      <a:rPr lang="en-US" i="1">
                        <a:latin typeface="Cambria Math" panose="02040503050406030204" pitchFamily="18" charset="0"/>
                      </a:rPr>
                      <m:t>(</m:t>
                    </m:r>
                    <m:r>
                      <a:rPr lang="en-US" i="1">
                        <a:latin typeface="Cambria Math" panose="02040503050406030204" pitchFamily="18" charset="0"/>
                      </a:rPr>
                      <m:t>𝐺</m:t>
                    </m:r>
                    <m:r>
                      <a:rPr lang="en-US" i="1">
                        <a:latin typeface="Cambria Math" panose="02040503050406030204" pitchFamily="18" charset="0"/>
                      </a:rPr>
                      <m:t>)</m:t>
                    </m:r>
                  </m:oMath>
                </a14:m>
                <a:r>
                  <a:rPr lang="en-US" dirty="0"/>
                  <a:t> and making them all adjacent to each other.</a:t>
                </a:r>
              </a:p>
              <a:p>
                <a:pPr lvl="1"/>
                <a:r>
                  <a:rPr lang="en-US" dirty="0"/>
                  <a:t>Search variant: Given a random graph with a planted clique, can we recover the planted clique?</a:t>
                </a:r>
              </a:p>
              <a:p>
                <a:pPr lvl="1"/>
                <a:r>
                  <a:rPr lang="en-US" dirty="0"/>
                  <a:t>Distinguishing variant: Can we determine whether or not a clique has been planted in a random graph?</a:t>
                </a:r>
              </a:p>
              <a:p>
                <a:pPr lvl="1"/>
                <a:r>
                  <a:rPr lang="en-US" dirty="0"/>
                  <a:t>Refutation variant: Given a random graph, can we prove that there is no clique of size </a:t>
                </a:r>
                <a14:m>
                  <m:oMath xmlns:m="http://schemas.openxmlformats.org/officeDocument/2006/math">
                    <m:r>
                      <a:rPr lang="en-US" b="0" i="1" smtClean="0">
                        <a:latin typeface="Cambria Math" panose="02040503050406030204" pitchFamily="18" charset="0"/>
                      </a:rPr>
                      <m:t>𝑘</m:t>
                    </m:r>
                  </m:oMath>
                </a14:m>
                <a:r>
                  <a:rPr lang="en-US" dirty="0"/>
                  <a:t>?</a:t>
                </a:r>
              </a:p>
              <a:p>
                <a:r>
                  <a:rPr lang="en-US" dirty="0"/>
                  <a:t>Best known poly-time algorithm: </a:t>
                </a:r>
                <a14:m>
                  <m:oMath xmlns:m="http://schemas.openxmlformats.org/officeDocument/2006/math">
                    <m:r>
                      <a:rPr lang="en-US" i="1">
                        <a:latin typeface="Cambria Math" panose="02040503050406030204" pitchFamily="18" charset="0"/>
                      </a:rPr>
                      <m:t>𝑘</m:t>
                    </m:r>
                    <m:r>
                      <a:rPr lang="en-US" i="1">
                        <a:latin typeface="Cambria Math" panose="02040503050406030204" pitchFamily="18" charset="0"/>
                      </a:rPr>
                      <m:t>=</m:t>
                    </m:r>
                    <m:r>
                      <m:rPr>
                        <m:sty m:val="p"/>
                      </m:rPr>
                      <a:rPr lang="en-US">
                        <a:latin typeface="Cambria Math" panose="02040503050406030204" pitchFamily="18" charset="0"/>
                      </a:rPr>
                      <m:t>Ω</m:t>
                    </m:r>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𝑛</m:t>
                        </m:r>
                      </m:e>
                    </m:rad>
                    <m:r>
                      <a:rPr lang="en-US" i="1">
                        <a:latin typeface="Cambria Math" panose="02040503050406030204" pitchFamily="18" charset="0"/>
                      </a:rPr>
                      <m:t>)</m:t>
                    </m:r>
                  </m:oMath>
                </a14:m>
                <a:r>
                  <a:rPr lang="en-US" dirty="0"/>
                  <a:t> [AKS98]</a:t>
                </a:r>
              </a:p>
              <a:p>
                <a:r>
                  <a:rPr lang="en-US" dirty="0"/>
                  <a:t>Planted clique conjecture: The planted clique problem is hard when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oMath>
                </a14:m>
                <a:r>
                  <a:rPr lang="en-US" dirty="0"/>
                  <a:t>.</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199" y="1825624"/>
                <a:ext cx="10822757" cy="4934939"/>
              </a:xfrm>
              <a:blipFill>
                <a:blip r:embed="rId2"/>
                <a:stretch>
                  <a:fillRect l="-957" t="-2716" r="-113"/>
                </a:stretch>
              </a:blipFill>
            </p:spPr>
            <p:txBody>
              <a:bodyPr/>
              <a:lstStyle/>
              <a:p>
                <a:r>
                  <a:rPr lang="en-US">
                    <a:noFill/>
                  </a:rPr>
                  <a:t> </a:t>
                </a:r>
              </a:p>
            </p:txBody>
          </p:sp>
        </mc:Fallback>
      </mc:AlternateContent>
    </p:spTree>
    <p:extLst>
      <p:ext uri="{BB962C8B-B14F-4D97-AF65-F5344CB8AC3E}">
        <p14:creationId xmlns:p14="http://schemas.microsoft.com/office/powerpoint/2010/main" val="189791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t>Planted Clique Example</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2222" y="1174218"/>
                <a:ext cx="10618695" cy="2029200"/>
              </a:xfrm>
            </p:spPr>
            <p:txBody>
              <a:bodyPr>
                <a:normAutofit/>
              </a:bodyPr>
              <a:lstStyle/>
              <a:p>
                <a:r>
                  <a:rPr lang="en-US" dirty="0"/>
                  <a:t>Random instance: </a:t>
                </a:r>
                <a14:m>
                  <m:oMath xmlns:m="http://schemas.openxmlformats.org/officeDocument/2006/math">
                    <m:r>
                      <a:rPr lang="en-US" b="0" i="1" smtClean="0">
                        <a:latin typeface="Cambria Math"/>
                      </a:rPr>
                      <m:t>𝐺</m:t>
                    </m:r>
                    <m:d>
                      <m:dPr>
                        <m:ctrlPr>
                          <a:rPr lang="en-US" b="0" i="1" smtClean="0">
                            <a:latin typeface="Cambria Math" panose="02040503050406030204" pitchFamily="18" charset="0"/>
                          </a:rPr>
                        </m:ctrlPr>
                      </m:dPr>
                      <m:e>
                        <m:r>
                          <a:rPr lang="en-US" b="0" i="1" smtClean="0">
                            <a:latin typeface="Cambria Math"/>
                          </a:rPr>
                          <m:t>𝑛</m:t>
                        </m:r>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1</m:t>
                            </m:r>
                          </m:num>
                          <m:den>
                            <m:r>
                              <a:rPr lang="en-US" b="0" i="1" smtClean="0">
                                <a:latin typeface="Cambria Math"/>
                              </a:rPr>
                              <m:t>2</m:t>
                            </m:r>
                          </m:den>
                        </m:f>
                      </m:e>
                    </m:d>
                  </m:oMath>
                </a14:m>
                <a:endParaRPr lang="en-US" dirty="0"/>
              </a:p>
              <a:p>
                <a:r>
                  <a:rPr lang="en-US" dirty="0"/>
                  <a:t>Planted instance: </a:t>
                </a:r>
                <a14:m>
                  <m:oMath xmlns:m="http://schemas.openxmlformats.org/officeDocument/2006/math">
                    <m:r>
                      <a:rPr lang="en-US" b="0" i="1" smtClean="0">
                        <a:latin typeface="Cambria Math"/>
                      </a:rPr>
                      <m:t>𝐺</m:t>
                    </m:r>
                    <m:d>
                      <m:dPr>
                        <m:ctrlPr>
                          <a:rPr lang="en-US" b="0" i="1" smtClean="0">
                            <a:latin typeface="Cambria Math" panose="02040503050406030204" pitchFamily="18" charset="0"/>
                          </a:rPr>
                        </m:ctrlPr>
                      </m:dPr>
                      <m:e>
                        <m:r>
                          <a:rPr lang="en-US" b="0" i="1" smtClean="0">
                            <a:latin typeface="Cambria Math"/>
                          </a:rPr>
                          <m:t>𝑛</m:t>
                        </m:r>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1</m:t>
                            </m:r>
                          </m:num>
                          <m:den>
                            <m:r>
                              <a:rPr lang="en-US" b="0" i="1" smtClean="0">
                                <a:latin typeface="Cambria Math"/>
                              </a:rPr>
                              <m:t>2</m:t>
                            </m:r>
                          </m:den>
                        </m:f>
                      </m:e>
                    </m:d>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𝐾</m:t>
                        </m:r>
                      </m:e>
                      <m:sub>
                        <m:r>
                          <a:rPr lang="en-US" b="0" i="1" smtClean="0">
                            <a:latin typeface="Cambria Math"/>
                          </a:rPr>
                          <m:t>𝑘</m:t>
                        </m:r>
                      </m:sub>
                    </m:sSub>
                  </m:oMath>
                </a14:m>
                <a:endParaRPr lang="en-US" dirty="0"/>
              </a:p>
              <a:p>
                <a:r>
                  <a:rPr lang="en-US" dirty="0"/>
                  <a:t>Example: Which graph has a planted 5-clique?</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2222" y="1174218"/>
                <a:ext cx="10618695" cy="2029200"/>
              </a:xfrm>
              <a:blipFill>
                <a:blip r:embed="rId2"/>
                <a:stretch>
                  <a:fillRect l="-1034" b="-1506"/>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F50808BA-CB91-66AD-2243-C717ACB3E790}"/>
              </a:ext>
            </a:extLst>
          </p:cNvPr>
          <p:cNvSpPr/>
          <p:nvPr/>
        </p:nvSpPr>
        <p:spPr>
          <a:xfrm>
            <a:off x="7522882" y="3263153"/>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5" name="Oval 4">
            <a:extLst>
              <a:ext uri="{FF2B5EF4-FFF2-40B4-BE49-F238E27FC236}">
                <a16:creationId xmlns:a16="http://schemas.microsoft.com/office/drawing/2014/main" id="{CB515CA5-2C06-270B-2970-63044FC080F0}"/>
              </a:ext>
            </a:extLst>
          </p:cNvPr>
          <p:cNvSpPr/>
          <p:nvPr/>
        </p:nvSpPr>
        <p:spPr>
          <a:xfrm>
            <a:off x="8403664" y="3263153"/>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6" name="Oval 5">
            <a:extLst>
              <a:ext uri="{FF2B5EF4-FFF2-40B4-BE49-F238E27FC236}">
                <a16:creationId xmlns:a16="http://schemas.microsoft.com/office/drawing/2014/main" id="{0C2A7978-338D-412F-039D-2954A4777EAC}"/>
              </a:ext>
            </a:extLst>
          </p:cNvPr>
          <p:cNvSpPr/>
          <p:nvPr/>
        </p:nvSpPr>
        <p:spPr>
          <a:xfrm>
            <a:off x="9165664" y="3801036"/>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
            </a:r>
          </a:p>
        </p:txBody>
      </p:sp>
      <p:sp>
        <p:nvSpPr>
          <p:cNvPr id="7" name="Oval 6">
            <a:extLst>
              <a:ext uri="{FF2B5EF4-FFF2-40B4-BE49-F238E27FC236}">
                <a16:creationId xmlns:a16="http://schemas.microsoft.com/office/drawing/2014/main" id="{85AAC695-CD14-83AF-0F8F-956FB9757317}"/>
              </a:ext>
            </a:extLst>
          </p:cNvPr>
          <p:cNvSpPr/>
          <p:nvPr/>
        </p:nvSpPr>
        <p:spPr>
          <a:xfrm>
            <a:off x="9508564" y="469638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a:t>
            </a:r>
          </a:p>
        </p:txBody>
      </p:sp>
      <p:sp>
        <p:nvSpPr>
          <p:cNvPr id="8" name="Oval 7">
            <a:extLst>
              <a:ext uri="{FF2B5EF4-FFF2-40B4-BE49-F238E27FC236}">
                <a16:creationId xmlns:a16="http://schemas.microsoft.com/office/drawing/2014/main" id="{FB91E661-910B-5D39-EDBD-DB1BFFBD723B}"/>
              </a:ext>
            </a:extLst>
          </p:cNvPr>
          <p:cNvSpPr/>
          <p:nvPr/>
        </p:nvSpPr>
        <p:spPr>
          <a:xfrm>
            <a:off x="6803464" y="3801036"/>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j</a:t>
            </a:r>
          </a:p>
        </p:txBody>
      </p:sp>
      <p:sp>
        <p:nvSpPr>
          <p:cNvPr id="9" name="Oval 8">
            <a:extLst>
              <a:ext uri="{FF2B5EF4-FFF2-40B4-BE49-F238E27FC236}">
                <a16:creationId xmlns:a16="http://schemas.microsoft.com/office/drawing/2014/main" id="{C2D64763-DEAC-31D4-D9E1-0A6CEEB0E723}"/>
              </a:ext>
            </a:extLst>
          </p:cNvPr>
          <p:cNvSpPr/>
          <p:nvPr/>
        </p:nvSpPr>
        <p:spPr>
          <a:xfrm>
            <a:off x="6460564" y="469638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a:t>
            </a:r>
          </a:p>
        </p:txBody>
      </p:sp>
      <p:sp>
        <p:nvSpPr>
          <p:cNvPr id="10" name="Oval 9">
            <a:extLst>
              <a:ext uri="{FF2B5EF4-FFF2-40B4-BE49-F238E27FC236}">
                <a16:creationId xmlns:a16="http://schemas.microsoft.com/office/drawing/2014/main" id="{37BFB394-0F70-539E-D013-CAC8308CB0B4}"/>
              </a:ext>
            </a:extLst>
          </p:cNvPr>
          <p:cNvSpPr/>
          <p:nvPr/>
        </p:nvSpPr>
        <p:spPr>
          <a:xfrm>
            <a:off x="9167905" y="5567082"/>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a:t>
            </a:r>
          </a:p>
        </p:txBody>
      </p:sp>
      <p:sp>
        <p:nvSpPr>
          <p:cNvPr id="11" name="Oval 10">
            <a:extLst>
              <a:ext uri="{FF2B5EF4-FFF2-40B4-BE49-F238E27FC236}">
                <a16:creationId xmlns:a16="http://schemas.microsoft.com/office/drawing/2014/main" id="{65B5B8A4-F59A-B02B-6A70-C55AE594C93D}"/>
              </a:ext>
            </a:extLst>
          </p:cNvPr>
          <p:cNvSpPr/>
          <p:nvPr/>
        </p:nvSpPr>
        <p:spPr>
          <a:xfrm>
            <a:off x="8479864" y="612513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a:t>
            </a:r>
          </a:p>
        </p:txBody>
      </p:sp>
      <p:sp>
        <p:nvSpPr>
          <p:cNvPr id="12" name="Oval 11">
            <a:extLst>
              <a:ext uri="{FF2B5EF4-FFF2-40B4-BE49-F238E27FC236}">
                <a16:creationId xmlns:a16="http://schemas.microsoft.com/office/drawing/2014/main" id="{7F9CF6F4-4042-228D-CAA0-93E1FF54967F}"/>
              </a:ext>
            </a:extLst>
          </p:cNvPr>
          <p:cNvSpPr/>
          <p:nvPr/>
        </p:nvSpPr>
        <p:spPr>
          <a:xfrm>
            <a:off x="7522882" y="612513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a:t>
            </a:r>
          </a:p>
        </p:txBody>
      </p:sp>
      <p:sp>
        <p:nvSpPr>
          <p:cNvPr id="13" name="Oval 12">
            <a:extLst>
              <a:ext uri="{FF2B5EF4-FFF2-40B4-BE49-F238E27FC236}">
                <a16:creationId xmlns:a16="http://schemas.microsoft.com/office/drawing/2014/main" id="{3E5E70A8-8959-487D-927E-A147DE6F92F1}"/>
              </a:ext>
            </a:extLst>
          </p:cNvPr>
          <p:cNvSpPr/>
          <p:nvPr/>
        </p:nvSpPr>
        <p:spPr>
          <a:xfrm>
            <a:off x="6803464" y="5567082"/>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t>
            </a:r>
          </a:p>
        </p:txBody>
      </p:sp>
      <p:sp>
        <p:nvSpPr>
          <p:cNvPr id="14" name="Oval 13">
            <a:extLst>
              <a:ext uri="{FF2B5EF4-FFF2-40B4-BE49-F238E27FC236}">
                <a16:creationId xmlns:a16="http://schemas.microsoft.com/office/drawing/2014/main" id="{F56DB801-A21E-03B3-548A-F463732D8FD6}"/>
              </a:ext>
            </a:extLst>
          </p:cNvPr>
          <p:cNvSpPr/>
          <p:nvPr/>
        </p:nvSpPr>
        <p:spPr>
          <a:xfrm>
            <a:off x="3217582" y="3263153"/>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5" name="Oval 14">
            <a:extLst>
              <a:ext uri="{FF2B5EF4-FFF2-40B4-BE49-F238E27FC236}">
                <a16:creationId xmlns:a16="http://schemas.microsoft.com/office/drawing/2014/main" id="{320B135D-1CE3-1209-7AAD-BBFEBE8F991C}"/>
              </a:ext>
            </a:extLst>
          </p:cNvPr>
          <p:cNvSpPr/>
          <p:nvPr/>
        </p:nvSpPr>
        <p:spPr>
          <a:xfrm>
            <a:off x="4098364" y="3263153"/>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16" name="Oval 15">
            <a:extLst>
              <a:ext uri="{FF2B5EF4-FFF2-40B4-BE49-F238E27FC236}">
                <a16:creationId xmlns:a16="http://schemas.microsoft.com/office/drawing/2014/main" id="{916DECA7-8CCE-4EFD-EB08-5B64C270FCBA}"/>
              </a:ext>
            </a:extLst>
          </p:cNvPr>
          <p:cNvSpPr/>
          <p:nvPr/>
        </p:nvSpPr>
        <p:spPr>
          <a:xfrm>
            <a:off x="4860364" y="3801036"/>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
            </a:r>
          </a:p>
        </p:txBody>
      </p:sp>
      <p:sp>
        <p:nvSpPr>
          <p:cNvPr id="17" name="Oval 16">
            <a:extLst>
              <a:ext uri="{FF2B5EF4-FFF2-40B4-BE49-F238E27FC236}">
                <a16:creationId xmlns:a16="http://schemas.microsoft.com/office/drawing/2014/main" id="{3379AD8C-7F62-E6B9-B77B-5B560748664C}"/>
              </a:ext>
            </a:extLst>
          </p:cNvPr>
          <p:cNvSpPr/>
          <p:nvPr/>
        </p:nvSpPr>
        <p:spPr>
          <a:xfrm>
            <a:off x="5203264" y="469638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a:t>
            </a:r>
          </a:p>
        </p:txBody>
      </p:sp>
      <p:sp>
        <p:nvSpPr>
          <p:cNvPr id="18" name="Oval 17">
            <a:extLst>
              <a:ext uri="{FF2B5EF4-FFF2-40B4-BE49-F238E27FC236}">
                <a16:creationId xmlns:a16="http://schemas.microsoft.com/office/drawing/2014/main" id="{5D978957-3574-5CEC-1F8F-850C53B52FAF}"/>
              </a:ext>
            </a:extLst>
          </p:cNvPr>
          <p:cNvSpPr/>
          <p:nvPr/>
        </p:nvSpPr>
        <p:spPr>
          <a:xfrm>
            <a:off x="2498164" y="3801036"/>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j</a:t>
            </a:r>
          </a:p>
        </p:txBody>
      </p:sp>
      <p:sp>
        <p:nvSpPr>
          <p:cNvPr id="19" name="Oval 18">
            <a:extLst>
              <a:ext uri="{FF2B5EF4-FFF2-40B4-BE49-F238E27FC236}">
                <a16:creationId xmlns:a16="http://schemas.microsoft.com/office/drawing/2014/main" id="{CB104622-5747-18A8-8BFF-8C37603B103C}"/>
              </a:ext>
            </a:extLst>
          </p:cNvPr>
          <p:cNvSpPr/>
          <p:nvPr/>
        </p:nvSpPr>
        <p:spPr>
          <a:xfrm>
            <a:off x="2155264" y="469638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a:t>
            </a:r>
          </a:p>
        </p:txBody>
      </p:sp>
      <p:sp>
        <p:nvSpPr>
          <p:cNvPr id="20" name="Oval 19">
            <a:extLst>
              <a:ext uri="{FF2B5EF4-FFF2-40B4-BE49-F238E27FC236}">
                <a16:creationId xmlns:a16="http://schemas.microsoft.com/office/drawing/2014/main" id="{54F08A27-46EE-6EC6-6E3C-791DE6572206}"/>
              </a:ext>
            </a:extLst>
          </p:cNvPr>
          <p:cNvSpPr/>
          <p:nvPr/>
        </p:nvSpPr>
        <p:spPr>
          <a:xfrm>
            <a:off x="4862605" y="5567082"/>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a:t>
            </a:r>
          </a:p>
        </p:txBody>
      </p:sp>
      <p:sp>
        <p:nvSpPr>
          <p:cNvPr id="21" name="Oval 20">
            <a:extLst>
              <a:ext uri="{FF2B5EF4-FFF2-40B4-BE49-F238E27FC236}">
                <a16:creationId xmlns:a16="http://schemas.microsoft.com/office/drawing/2014/main" id="{252A200F-4B3F-1FDB-78EE-D86668F0F590}"/>
              </a:ext>
            </a:extLst>
          </p:cNvPr>
          <p:cNvSpPr/>
          <p:nvPr/>
        </p:nvSpPr>
        <p:spPr>
          <a:xfrm>
            <a:off x="4174564" y="612513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a:t>
            </a:r>
          </a:p>
        </p:txBody>
      </p:sp>
      <p:sp>
        <p:nvSpPr>
          <p:cNvPr id="22" name="Oval 21">
            <a:extLst>
              <a:ext uri="{FF2B5EF4-FFF2-40B4-BE49-F238E27FC236}">
                <a16:creationId xmlns:a16="http://schemas.microsoft.com/office/drawing/2014/main" id="{78AFE79B-D417-C032-4B4A-11C8C482EB7A}"/>
              </a:ext>
            </a:extLst>
          </p:cNvPr>
          <p:cNvSpPr/>
          <p:nvPr/>
        </p:nvSpPr>
        <p:spPr>
          <a:xfrm>
            <a:off x="3217582" y="612513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a:t>
            </a:r>
          </a:p>
        </p:txBody>
      </p:sp>
      <p:sp>
        <p:nvSpPr>
          <p:cNvPr id="23" name="Oval 22">
            <a:extLst>
              <a:ext uri="{FF2B5EF4-FFF2-40B4-BE49-F238E27FC236}">
                <a16:creationId xmlns:a16="http://schemas.microsoft.com/office/drawing/2014/main" id="{ACF50B15-558C-3B9C-B1BF-AB8CC70DD1E9}"/>
              </a:ext>
            </a:extLst>
          </p:cNvPr>
          <p:cNvSpPr/>
          <p:nvPr/>
        </p:nvSpPr>
        <p:spPr>
          <a:xfrm>
            <a:off x="2498164" y="5567082"/>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t>
            </a:r>
          </a:p>
        </p:txBody>
      </p:sp>
      <p:cxnSp>
        <p:nvCxnSpPr>
          <p:cNvPr id="24" name="Straight Connector 23">
            <a:extLst>
              <a:ext uri="{FF2B5EF4-FFF2-40B4-BE49-F238E27FC236}">
                <a16:creationId xmlns:a16="http://schemas.microsoft.com/office/drawing/2014/main" id="{402A4656-55A8-6C19-6B39-445C3424ADF0}"/>
              </a:ext>
            </a:extLst>
          </p:cNvPr>
          <p:cNvCxnSpPr>
            <a:stCxn id="14" idx="6"/>
          </p:cNvCxnSpPr>
          <p:nvPr/>
        </p:nvCxnSpPr>
        <p:spPr>
          <a:xfrm>
            <a:off x="3598582" y="3467100"/>
            <a:ext cx="52107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633DCBE-0D1C-9F70-6F03-BB025C05740D}"/>
              </a:ext>
            </a:extLst>
          </p:cNvPr>
          <p:cNvCxnSpPr>
            <a:stCxn id="14" idx="5"/>
            <a:endCxn id="17" idx="1"/>
          </p:cNvCxnSpPr>
          <p:nvPr/>
        </p:nvCxnSpPr>
        <p:spPr>
          <a:xfrm>
            <a:off x="3542786" y="3611312"/>
            <a:ext cx="1716274" cy="1144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67AF999-8040-90A8-F118-B5598236D43B}"/>
              </a:ext>
            </a:extLst>
          </p:cNvPr>
          <p:cNvCxnSpPr>
            <a:stCxn id="18" idx="7"/>
            <a:endCxn id="14" idx="3"/>
          </p:cNvCxnSpPr>
          <p:nvPr/>
        </p:nvCxnSpPr>
        <p:spPr>
          <a:xfrm flipV="1">
            <a:off x="2823368" y="3611312"/>
            <a:ext cx="450010" cy="2494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E4D9803-A410-1D9B-A434-D12F95EF2711}"/>
              </a:ext>
            </a:extLst>
          </p:cNvPr>
          <p:cNvCxnSpPr>
            <a:stCxn id="17" idx="1"/>
            <a:endCxn id="15" idx="5"/>
          </p:cNvCxnSpPr>
          <p:nvPr/>
        </p:nvCxnSpPr>
        <p:spPr>
          <a:xfrm flipH="1" flipV="1">
            <a:off x="4423568" y="3611312"/>
            <a:ext cx="835492" cy="1144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482828E-A623-2356-7CB2-996D60D6AAFD}"/>
              </a:ext>
            </a:extLst>
          </p:cNvPr>
          <p:cNvCxnSpPr>
            <a:stCxn id="22" idx="7"/>
            <a:endCxn id="15" idx="3"/>
          </p:cNvCxnSpPr>
          <p:nvPr/>
        </p:nvCxnSpPr>
        <p:spPr>
          <a:xfrm flipV="1">
            <a:off x="3542786" y="3611312"/>
            <a:ext cx="611374" cy="25735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976A399-72C2-8B68-CF61-FFBD6C3B271B}"/>
              </a:ext>
            </a:extLst>
          </p:cNvPr>
          <p:cNvCxnSpPr>
            <a:stCxn id="23" idx="7"/>
            <a:endCxn id="15" idx="3"/>
          </p:cNvCxnSpPr>
          <p:nvPr/>
        </p:nvCxnSpPr>
        <p:spPr>
          <a:xfrm flipV="1">
            <a:off x="2823368" y="3611312"/>
            <a:ext cx="1330792" cy="20155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8FE04D7-4E74-8DA9-1875-A87469AFEE6B}"/>
              </a:ext>
            </a:extLst>
          </p:cNvPr>
          <p:cNvCxnSpPr>
            <a:stCxn id="19" idx="7"/>
            <a:endCxn id="15" idx="3"/>
          </p:cNvCxnSpPr>
          <p:nvPr/>
        </p:nvCxnSpPr>
        <p:spPr>
          <a:xfrm flipV="1">
            <a:off x="2480468" y="3611312"/>
            <a:ext cx="1673692" cy="1144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9F56554-3A0D-ECDD-6B1B-3EEC7F3F8DFA}"/>
              </a:ext>
            </a:extLst>
          </p:cNvPr>
          <p:cNvCxnSpPr>
            <a:stCxn id="17" idx="1"/>
            <a:endCxn id="16" idx="4"/>
          </p:cNvCxnSpPr>
          <p:nvPr/>
        </p:nvCxnSpPr>
        <p:spPr>
          <a:xfrm flipH="1" flipV="1">
            <a:off x="5050864" y="4208930"/>
            <a:ext cx="208196" cy="5471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95FC19C-FC3E-63C5-230D-BCCEC65685F6}"/>
              </a:ext>
            </a:extLst>
          </p:cNvPr>
          <p:cNvCxnSpPr>
            <a:stCxn id="20" idx="0"/>
            <a:endCxn id="16" idx="4"/>
          </p:cNvCxnSpPr>
          <p:nvPr/>
        </p:nvCxnSpPr>
        <p:spPr>
          <a:xfrm flipH="1" flipV="1">
            <a:off x="5050864" y="4208930"/>
            <a:ext cx="2241" cy="1358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5038846-221F-803E-E297-3A8E50A188DC}"/>
              </a:ext>
            </a:extLst>
          </p:cNvPr>
          <p:cNvCxnSpPr>
            <a:stCxn id="21" idx="0"/>
            <a:endCxn id="16" idx="3"/>
          </p:cNvCxnSpPr>
          <p:nvPr/>
        </p:nvCxnSpPr>
        <p:spPr>
          <a:xfrm flipV="1">
            <a:off x="4365064" y="4149195"/>
            <a:ext cx="551096" cy="19759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EC3A28-999E-BA51-138C-86F25F5C0937}"/>
              </a:ext>
            </a:extLst>
          </p:cNvPr>
          <p:cNvCxnSpPr>
            <a:stCxn id="19" idx="7"/>
            <a:endCxn id="16" idx="2"/>
          </p:cNvCxnSpPr>
          <p:nvPr/>
        </p:nvCxnSpPr>
        <p:spPr>
          <a:xfrm flipV="1">
            <a:off x="2480468" y="4004983"/>
            <a:ext cx="2379896" cy="7511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AB97024-24CF-282D-FE38-1ECC98631FE6}"/>
              </a:ext>
            </a:extLst>
          </p:cNvPr>
          <p:cNvCxnSpPr>
            <a:stCxn id="20" idx="0"/>
            <a:endCxn id="17" idx="3"/>
          </p:cNvCxnSpPr>
          <p:nvPr/>
        </p:nvCxnSpPr>
        <p:spPr>
          <a:xfrm flipV="1">
            <a:off x="5053105" y="5044544"/>
            <a:ext cx="205955" cy="522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CE9E881-D2F2-4515-0DE4-D455D2F8C886}"/>
              </a:ext>
            </a:extLst>
          </p:cNvPr>
          <p:cNvCxnSpPr>
            <a:stCxn id="22" idx="7"/>
            <a:endCxn id="17" idx="3"/>
          </p:cNvCxnSpPr>
          <p:nvPr/>
        </p:nvCxnSpPr>
        <p:spPr>
          <a:xfrm flipV="1">
            <a:off x="3542786" y="5044544"/>
            <a:ext cx="1716274"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74C9D24-870E-7CF9-2392-389F91B21467}"/>
              </a:ext>
            </a:extLst>
          </p:cNvPr>
          <p:cNvCxnSpPr>
            <a:stCxn id="23" idx="7"/>
            <a:endCxn id="17" idx="2"/>
          </p:cNvCxnSpPr>
          <p:nvPr/>
        </p:nvCxnSpPr>
        <p:spPr>
          <a:xfrm flipV="1">
            <a:off x="2823368" y="4900332"/>
            <a:ext cx="2379896" cy="7264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66EB326-4630-99BB-9628-836C9192F979}"/>
              </a:ext>
            </a:extLst>
          </p:cNvPr>
          <p:cNvCxnSpPr>
            <a:stCxn id="19" idx="6"/>
            <a:endCxn id="17" idx="2"/>
          </p:cNvCxnSpPr>
          <p:nvPr/>
        </p:nvCxnSpPr>
        <p:spPr>
          <a:xfrm>
            <a:off x="2536264" y="4900332"/>
            <a:ext cx="2667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71EE377-20D6-6ECE-3D11-EF1E9AECFB03}"/>
              </a:ext>
            </a:extLst>
          </p:cNvPr>
          <p:cNvCxnSpPr>
            <a:stCxn id="22" idx="7"/>
            <a:endCxn id="20" idx="2"/>
          </p:cNvCxnSpPr>
          <p:nvPr/>
        </p:nvCxnSpPr>
        <p:spPr>
          <a:xfrm flipV="1">
            <a:off x="3542786" y="5771029"/>
            <a:ext cx="1319819" cy="4138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2FA5D8C-69BE-8EA8-D5C0-B77F6E37AA5F}"/>
              </a:ext>
            </a:extLst>
          </p:cNvPr>
          <p:cNvCxnSpPr>
            <a:stCxn id="23" idx="6"/>
            <a:endCxn id="20" idx="2"/>
          </p:cNvCxnSpPr>
          <p:nvPr/>
        </p:nvCxnSpPr>
        <p:spPr>
          <a:xfrm>
            <a:off x="2879164" y="5771029"/>
            <a:ext cx="19834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933D4E0-D972-1AB9-5FED-ED6B7C63A398}"/>
              </a:ext>
            </a:extLst>
          </p:cNvPr>
          <p:cNvCxnSpPr>
            <a:stCxn id="22" idx="6"/>
            <a:endCxn id="21" idx="2"/>
          </p:cNvCxnSpPr>
          <p:nvPr/>
        </p:nvCxnSpPr>
        <p:spPr>
          <a:xfrm>
            <a:off x="3598582" y="6329082"/>
            <a:ext cx="575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C0A0907-2843-2AFF-3F82-1BCF144678B0}"/>
              </a:ext>
            </a:extLst>
          </p:cNvPr>
          <p:cNvCxnSpPr>
            <a:stCxn id="23" idx="6"/>
            <a:endCxn id="21" idx="1"/>
          </p:cNvCxnSpPr>
          <p:nvPr/>
        </p:nvCxnSpPr>
        <p:spPr>
          <a:xfrm>
            <a:off x="2879164" y="5771029"/>
            <a:ext cx="1351196" cy="4138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328206C-3B92-708E-F618-BA83B48E2A2D}"/>
              </a:ext>
            </a:extLst>
          </p:cNvPr>
          <p:cNvCxnSpPr>
            <a:stCxn id="19" idx="5"/>
            <a:endCxn id="21" idx="1"/>
          </p:cNvCxnSpPr>
          <p:nvPr/>
        </p:nvCxnSpPr>
        <p:spPr>
          <a:xfrm>
            <a:off x="2480468" y="5044544"/>
            <a:ext cx="1749892"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DEFE4C2-BA14-AE0E-6819-468930A3AB2B}"/>
              </a:ext>
            </a:extLst>
          </p:cNvPr>
          <p:cNvCxnSpPr>
            <a:stCxn id="23" idx="5"/>
            <a:endCxn id="22" idx="1"/>
          </p:cNvCxnSpPr>
          <p:nvPr/>
        </p:nvCxnSpPr>
        <p:spPr>
          <a:xfrm>
            <a:off x="2823368" y="5915241"/>
            <a:ext cx="450010" cy="2696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C98712-FE6C-B5B2-9C61-A0EEED4CA957}"/>
              </a:ext>
            </a:extLst>
          </p:cNvPr>
          <p:cNvCxnSpPr>
            <a:stCxn id="19" idx="4"/>
            <a:endCxn id="23" idx="1"/>
          </p:cNvCxnSpPr>
          <p:nvPr/>
        </p:nvCxnSpPr>
        <p:spPr>
          <a:xfrm>
            <a:off x="2345764" y="5104279"/>
            <a:ext cx="208196" cy="522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FDE1ED4-2A40-FF92-B722-7D914B2F9238}"/>
              </a:ext>
            </a:extLst>
          </p:cNvPr>
          <p:cNvCxnSpPr>
            <a:stCxn id="4" idx="5"/>
            <a:endCxn id="7" idx="1"/>
          </p:cNvCxnSpPr>
          <p:nvPr/>
        </p:nvCxnSpPr>
        <p:spPr>
          <a:xfrm>
            <a:off x="7848086" y="3611312"/>
            <a:ext cx="1716274" cy="1144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D3A0509-6CD6-F285-055C-93AEB315EB3E}"/>
              </a:ext>
            </a:extLst>
          </p:cNvPr>
          <p:cNvCxnSpPr>
            <a:stCxn id="8" idx="7"/>
            <a:endCxn id="4" idx="3"/>
          </p:cNvCxnSpPr>
          <p:nvPr/>
        </p:nvCxnSpPr>
        <p:spPr>
          <a:xfrm flipV="1">
            <a:off x="7128668" y="3611312"/>
            <a:ext cx="450010" cy="2494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9A8F38D-34DB-DE3D-4F39-6CF0BD2EC0F1}"/>
              </a:ext>
            </a:extLst>
          </p:cNvPr>
          <p:cNvCxnSpPr>
            <a:stCxn id="4" idx="4"/>
            <a:endCxn id="11" idx="1"/>
          </p:cNvCxnSpPr>
          <p:nvPr/>
        </p:nvCxnSpPr>
        <p:spPr>
          <a:xfrm>
            <a:off x="7713382" y="3671047"/>
            <a:ext cx="822278" cy="25138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B9A836F-8F15-0935-E3E4-C811A159B225}"/>
              </a:ext>
            </a:extLst>
          </p:cNvPr>
          <p:cNvCxnSpPr>
            <a:stCxn id="5" idx="3"/>
            <a:endCxn id="8" idx="6"/>
          </p:cNvCxnSpPr>
          <p:nvPr/>
        </p:nvCxnSpPr>
        <p:spPr>
          <a:xfrm flipH="1">
            <a:off x="7184464" y="3611312"/>
            <a:ext cx="1274996" cy="39367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71DA846-324E-ED62-4CFA-5400E601631E}"/>
              </a:ext>
            </a:extLst>
          </p:cNvPr>
          <p:cNvCxnSpPr>
            <a:stCxn id="5" idx="3"/>
            <a:endCxn id="13" idx="7"/>
          </p:cNvCxnSpPr>
          <p:nvPr/>
        </p:nvCxnSpPr>
        <p:spPr>
          <a:xfrm flipH="1">
            <a:off x="7128668" y="3611312"/>
            <a:ext cx="1330792" cy="20155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E53A5C5-A826-70C4-528B-9EAE5E0B9FBE}"/>
              </a:ext>
            </a:extLst>
          </p:cNvPr>
          <p:cNvCxnSpPr>
            <a:stCxn id="5" idx="4"/>
            <a:endCxn id="11" idx="0"/>
          </p:cNvCxnSpPr>
          <p:nvPr/>
        </p:nvCxnSpPr>
        <p:spPr>
          <a:xfrm>
            <a:off x="8594164" y="3671047"/>
            <a:ext cx="76200" cy="24540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BC135B7-5E04-0533-260D-62719F7BAC0B}"/>
              </a:ext>
            </a:extLst>
          </p:cNvPr>
          <p:cNvCxnSpPr>
            <a:stCxn id="6" idx="4"/>
            <a:endCxn id="10" idx="0"/>
          </p:cNvCxnSpPr>
          <p:nvPr/>
        </p:nvCxnSpPr>
        <p:spPr>
          <a:xfrm>
            <a:off x="9356164" y="4208930"/>
            <a:ext cx="2241" cy="1358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C812AA7-19D1-AB32-6526-B7B31BE43CBC}"/>
              </a:ext>
            </a:extLst>
          </p:cNvPr>
          <p:cNvCxnSpPr>
            <a:stCxn id="6" idx="5"/>
            <a:endCxn id="7" idx="0"/>
          </p:cNvCxnSpPr>
          <p:nvPr/>
        </p:nvCxnSpPr>
        <p:spPr>
          <a:xfrm>
            <a:off x="9490868" y="4149195"/>
            <a:ext cx="208196" cy="5471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9A69AB5-FE69-341B-AAFF-EF4C912A499E}"/>
              </a:ext>
            </a:extLst>
          </p:cNvPr>
          <p:cNvCxnSpPr>
            <a:stCxn id="10" idx="7"/>
            <a:endCxn id="7" idx="4"/>
          </p:cNvCxnSpPr>
          <p:nvPr/>
        </p:nvCxnSpPr>
        <p:spPr>
          <a:xfrm flipV="1">
            <a:off x="9493109" y="5104279"/>
            <a:ext cx="205955" cy="522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396AB0C-9554-C11A-DF50-09CC7193EC5C}"/>
              </a:ext>
            </a:extLst>
          </p:cNvPr>
          <p:cNvCxnSpPr>
            <a:stCxn id="8" idx="6"/>
            <a:endCxn id="6" idx="2"/>
          </p:cNvCxnSpPr>
          <p:nvPr/>
        </p:nvCxnSpPr>
        <p:spPr>
          <a:xfrm>
            <a:off x="7184464" y="4004983"/>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84BB382-9804-3DEE-EC7A-BC494B7D5D24}"/>
              </a:ext>
            </a:extLst>
          </p:cNvPr>
          <p:cNvCxnSpPr>
            <a:stCxn id="9" idx="6"/>
            <a:endCxn id="6" idx="2"/>
          </p:cNvCxnSpPr>
          <p:nvPr/>
        </p:nvCxnSpPr>
        <p:spPr>
          <a:xfrm flipV="1">
            <a:off x="6841564" y="4004983"/>
            <a:ext cx="2324100" cy="8953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31CF60A-8E9E-A1C6-9981-4AE3CE5B2F53}"/>
              </a:ext>
            </a:extLst>
          </p:cNvPr>
          <p:cNvCxnSpPr>
            <a:stCxn id="13" idx="7"/>
            <a:endCxn id="6" idx="3"/>
          </p:cNvCxnSpPr>
          <p:nvPr/>
        </p:nvCxnSpPr>
        <p:spPr>
          <a:xfrm flipV="1">
            <a:off x="7128668" y="4149195"/>
            <a:ext cx="2092792" cy="1477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AE61243-B571-BEA5-5CD4-0E94B2F555A0}"/>
              </a:ext>
            </a:extLst>
          </p:cNvPr>
          <p:cNvCxnSpPr>
            <a:stCxn id="12" idx="7"/>
            <a:endCxn id="6" idx="3"/>
          </p:cNvCxnSpPr>
          <p:nvPr/>
        </p:nvCxnSpPr>
        <p:spPr>
          <a:xfrm flipV="1">
            <a:off x="7848086" y="4149195"/>
            <a:ext cx="1373374" cy="20356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5854F61-0037-3B32-0FF5-E83322862B23}"/>
              </a:ext>
            </a:extLst>
          </p:cNvPr>
          <p:cNvCxnSpPr>
            <a:stCxn id="9" idx="6"/>
            <a:endCxn id="7" idx="2"/>
          </p:cNvCxnSpPr>
          <p:nvPr/>
        </p:nvCxnSpPr>
        <p:spPr>
          <a:xfrm>
            <a:off x="6841564" y="4900332"/>
            <a:ext cx="2667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E9C2E9C-69E9-5F6E-2B8E-230AAD120A61}"/>
              </a:ext>
            </a:extLst>
          </p:cNvPr>
          <p:cNvCxnSpPr>
            <a:stCxn id="12" idx="7"/>
            <a:endCxn id="7" idx="3"/>
          </p:cNvCxnSpPr>
          <p:nvPr/>
        </p:nvCxnSpPr>
        <p:spPr>
          <a:xfrm flipV="1">
            <a:off x="7848086" y="5044544"/>
            <a:ext cx="1716274"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B1106A8-753E-CDD1-B927-04D6A0746075}"/>
              </a:ext>
            </a:extLst>
          </p:cNvPr>
          <p:cNvCxnSpPr>
            <a:stCxn id="12" idx="7"/>
            <a:endCxn id="10" idx="2"/>
          </p:cNvCxnSpPr>
          <p:nvPr/>
        </p:nvCxnSpPr>
        <p:spPr>
          <a:xfrm flipV="1">
            <a:off x="7848086" y="5771029"/>
            <a:ext cx="1319819" cy="4138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0796DD1-750B-4DA5-C66A-680F281120C8}"/>
              </a:ext>
            </a:extLst>
          </p:cNvPr>
          <p:cNvCxnSpPr>
            <a:stCxn id="13" idx="6"/>
            <a:endCxn id="10" idx="2"/>
          </p:cNvCxnSpPr>
          <p:nvPr/>
        </p:nvCxnSpPr>
        <p:spPr>
          <a:xfrm>
            <a:off x="7184464" y="5771029"/>
            <a:ext cx="19834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5858843-2C69-644E-DE99-4D402DA0AFBC}"/>
              </a:ext>
            </a:extLst>
          </p:cNvPr>
          <p:cNvCxnSpPr>
            <a:stCxn id="9" idx="6"/>
            <a:endCxn id="10" idx="1"/>
          </p:cNvCxnSpPr>
          <p:nvPr/>
        </p:nvCxnSpPr>
        <p:spPr>
          <a:xfrm>
            <a:off x="6841564" y="4900332"/>
            <a:ext cx="2382137" cy="7264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5C72C94-6236-4114-5C82-6F94242AD77E}"/>
              </a:ext>
            </a:extLst>
          </p:cNvPr>
          <p:cNvCxnSpPr>
            <a:stCxn id="12" idx="6"/>
            <a:endCxn id="11" idx="2"/>
          </p:cNvCxnSpPr>
          <p:nvPr/>
        </p:nvCxnSpPr>
        <p:spPr>
          <a:xfrm>
            <a:off x="7903882" y="6329082"/>
            <a:ext cx="575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EFE61B8D-86D5-17C5-B4BD-CEB50C6E153F}"/>
              </a:ext>
            </a:extLst>
          </p:cNvPr>
          <p:cNvCxnSpPr>
            <a:stCxn id="9" idx="6"/>
            <a:endCxn id="11" idx="1"/>
          </p:cNvCxnSpPr>
          <p:nvPr/>
        </p:nvCxnSpPr>
        <p:spPr>
          <a:xfrm>
            <a:off x="6841564" y="4900332"/>
            <a:ext cx="1694096" cy="1284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A313F80-FBFC-D9B3-283B-9692E96C9059}"/>
              </a:ext>
            </a:extLst>
          </p:cNvPr>
          <p:cNvCxnSpPr>
            <a:stCxn id="8" idx="5"/>
            <a:endCxn id="11" idx="1"/>
          </p:cNvCxnSpPr>
          <p:nvPr/>
        </p:nvCxnSpPr>
        <p:spPr>
          <a:xfrm>
            <a:off x="7128668" y="4149195"/>
            <a:ext cx="1406992" cy="20356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B7E343F-C2D4-479F-E0D1-60E1B2D1B3E8}"/>
              </a:ext>
            </a:extLst>
          </p:cNvPr>
          <p:cNvCxnSpPr>
            <a:stCxn id="8" idx="5"/>
            <a:endCxn id="12" idx="0"/>
          </p:cNvCxnSpPr>
          <p:nvPr/>
        </p:nvCxnSpPr>
        <p:spPr>
          <a:xfrm>
            <a:off x="7128668" y="4149195"/>
            <a:ext cx="584714" cy="19759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8BB30F4-3C74-7FA2-692C-2B18EFA635E4}"/>
              </a:ext>
            </a:extLst>
          </p:cNvPr>
          <p:cNvCxnSpPr>
            <a:endCxn id="13" idx="0"/>
          </p:cNvCxnSpPr>
          <p:nvPr/>
        </p:nvCxnSpPr>
        <p:spPr>
          <a:xfrm>
            <a:off x="6993964" y="4208930"/>
            <a:ext cx="0" cy="1358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4CC0A607-A608-BA4D-A907-61A2B1BB6A5C}"/>
              </a:ext>
            </a:extLst>
          </p:cNvPr>
          <p:cNvCxnSpPr>
            <a:stCxn id="9" idx="5"/>
            <a:endCxn id="12" idx="1"/>
          </p:cNvCxnSpPr>
          <p:nvPr/>
        </p:nvCxnSpPr>
        <p:spPr>
          <a:xfrm>
            <a:off x="6785768" y="5044544"/>
            <a:ext cx="792910"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131300D7-B5DF-6D69-0FEA-B5CBED0268C5}"/>
              </a:ext>
            </a:extLst>
          </p:cNvPr>
          <p:cNvCxnSpPr>
            <a:stCxn id="18" idx="5"/>
            <a:endCxn id="20" idx="1"/>
          </p:cNvCxnSpPr>
          <p:nvPr/>
        </p:nvCxnSpPr>
        <p:spPr>
          <a:xfrm>
            <a:off x="2823368" y="4149195"/>
            <a:ext cx="2095033" cy="1477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D724085-F6AE-B095-C1B5-B97B5CF915FA}"/>
              </a:ext>
            </a:extLst>
          </p:cNvPr>
          <p:cNvCxnSpPr>
            <a:stCxn id="18" idx="4"/>
            <a:endCxn id="22" idx="1"/>
          </p:cNvCxnSpPr>
          <p:nvPr/>
        </p:nvCxnSpPr>
        <p:spPr>
          <a:xfrm>
            <a:off x="2688664" y="4208930"/>
            <a:ext cx="584714" cy="19759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7D25687-C22D-718F-BCF6-B53777A05771}"/>
              </a:ext>
            </a:extLst>
          </p:cNvPr>
          <p:cNvCxnSpPr>
            <a:stCxn id="21" idx="1"/>
            <a:endCxn id="14" idx="4"/>
          </p:cNvCxnSpPr>
          <p:nvPr/>
        </p:nvCxnSpPr>
        <p:spPr>
          <a:xfrm flipH="1" flipV="1">
            <a:off x="3408082" y="3671047"/>
            <a:ext cx="822278" cy="25138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7940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t>Planted Clique Example</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2222" y="1174218"/>
                <a:ext cx="10618695" cy="2029200"/>
              </a:xfrm>
            </p:spPr>
            <p:txBody>
              <a:bodyPr>
                <a:normAutofit/>
              </a:bodyPr>
              <a:lstStyle/>
              <a:p>
                <a:r>
                  <a:rPr lang="en-US" dirty="0"/>
                  <a:t>Random instance: </a:t>
                </a:r>
                <a14:m>
                  <m:oMath xmlns:m="http://schemas.openxmlformats.org/officeDocument/2006/math">
                    <m:r>
                      <a:rPr lang="en-US" b="0" i="1" smtClean="0">
                        <a:latin typeface="Cambria Math"/>
                      </a:rPr>
                      <m:t>𝐺</m:t>
                    </m:r>
                    <m:d>
                      <m:dPr>
                        <m:ctrlPr>
                          <a:rPr lang="en-US" b="0" i="1" smtClean="0">
                            <a:latin typeface="Cambria Math" panose="02040503050406030204" pitchFamily="18" charset="0"/>
                          </a:rPr>
                        </m:ctrlPr>
                      </m:dPr>
                      <m:e>
                        <m:r>
                          <a:rPr lang="en-US" b="0" i="1" smtClean="0">
                            <a:latin typeface="Cambria Math"/>
                          </a:rPr>
                          <m:t>𝑛</m:t>
                        </m:r>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1</m:t>
                            </m:r>
                          </m:num>
                          <m:den>
                            <m:r>
                              <a:rPr lang="en-US" b="0" i="1" smtClean="0">
                                <a:latin typeface="Cambria Math"/>
                              </a:rPr>
                              <m:t>2</m:t>
                            </m:r>
                          </m:den>
                        </m:f>
                      </m:e>
                    </m:d>
                  </m:oMath>
                </a14:m>
                <a:endParaRPr lang="en-US" dirty="0"/>
              </a:p>
              <a:p>
                <a:r>
                  <a:rPr lang="en-US" dirty="0"/>
                  <a:t>Planted instance: </a:t>
                </a:r>
                <a14:m>
                  <m:oMath xmlns:m="http://schemas.openxmlformats.org/officeDocument/2006/math">
                    <m:r>
                      <a:rPr lang="en-US" b="0" i="1" smtClean="0">
                        <a:latin typeface="Cambria Math"/>
                      </a:rPr>
                      <m:t>𝐺</m:t>
                    </m:r>
                    <m:d>
                      <m:dPr>
                        <m:ctrlPr>
                          <a:rPr lang="en-US" b="0" i="1" smtClean="0">
                            <a:latin typeface="Cambria Math" panose="02040503050406030204" pitchFamily="18" charset="0"/>
                          </a:rPr>
                        </m:ctrlPr>
                      </m:dPr>
                      <m:e>
                        <m:r>
                          <a:rPr lang="en-US" b="0" i="1" smtClean="0">
                            <a:latin typeface="Cambria Math"/>
                          </a:rPr>
                          <m:t>𝑛</m:t>
                        </m:r>
                        <m:r>
                          <a:rPr lang="en-US" b="0" i="1" smtClean="0">
                            <a:latin typeface="Cambria Math"/>
                          </a:rPr>
                          <m:t>,</m:t>
                        </m:r>
                        <m:f>
                          <m:fPr>
                            <m:ctrlPr>
                              <a:rPr lang="en-US" b="0" i="1" smtClean="0">
                                <a:latin typeface="Cambria Math" panose="02040503050406030204" pitchFamily="18" charset="0"/>
                              </a:rPr>
                            </m:ctrlPr>
                          </m:fPr>
                          <m:num>
                            <m:r>
                              <a:rPr lang="en-US" b="0" i="1" smtClean="0">
                                <a:latin typeface="Cambria Math"/>
                              </a:rPr>
                              <m:t>1</m:t>
                            </m:r>
                          </m:num>
                          <m:den>
                            <m:r>
                              <a:rPr lang="en-US" b="0" i="1" smtClean="0">
                                <a:latin typeface="Cambria Math"/>
                              </a:rPr>
                              <m:t>2</m:t>
                            </m:r>
                          </m:den>
                        </m:f>
                      </m:e>
                    </m:d>
                    <m:r>
                      <a:rPr lang="en-US" b="0" i="1" smtClean="0">
                        <a:latin typeface="Cambria Math"/>
                      </a:rPr>
                      <m:t>+</m:t>
                    </m:r>
                    <m:sSub>
                      <m:sSubPr>
                        <m:ctrlPr>
                          <a:rPr lang="en-US" b="0" i="1" smtClean="0">
                            <a:latin typeface="Cambria Math" panose="02040503050406030204" pitchFamily="18" charset="0"/>
                          </a:rPr>
                        </m:ctrlPr>
                      </m:sSubPr>
                      <m:e>
                        <m:r>
                          <a:rPr lang="en-US" b="0" i="1" smtClean="0">
                            <a:latin typeface="Cambria Math"/>
                          </a:rPr>
                          <m:t>𝐾</m:t>
                        </m:r>
                      </m:e>
                      <m:sub>
                        <m:r>
                          <a:rPr lang="en-US" b="0" i="1" smtClean="0">
                            <a:latin typeface="Cambria Math"/>
                          </a:rPr>
                          <m:t>𝑘</m:t>
                        </m:r>
                      </m:sub>
                    </m:sSub>
                  </m:oMath>
                </a14:m>
                <a:endParaRPr lang="en-US" dirty="0"/>
              </a:p>
              <a:p>
                <a:r>
                  <a:rPr lang="en-US" dirty="0"/>
                  <a:t>Example: Which graph has a planted 5-clique?</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2222" y="1174218"/>
                <a:ext cx="10618695" cy="2029200"/>
              </a:xfrm>
              <a:blipFill>
                <a:blip r:embed="rId2"/>
                <a:stretch>
                  <a:fillRect l="-1034" b="-1506"/>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F50808BA-CB91-66AD-2243-C717ACB3E790}"/>
              </a:ext>
            </a:extLst>
          </p:cNvPr>
          <p:cNvSpPr/>
          <p:nvPr/>
        </p:nvSpPr>
        <p:spPr>
          <a:xfrm>
            <a:off x="7522882" y="3263153"/>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5" name="Oval 4">
            <a:extLst>
              <a:ext uri="{FF2B5EF4-FFF2-40B4-BE49-F238E27FC236}">
                <a16:creationId xmlns:a16="http://schemas.microsoft.com/office/drawing/2014/main" id="{CB515CA5-2C06-270B-2970-63044FC080F0}"/>
              </a:ext>
            </a:extLst>
          </p:cNvPr>
          <p:cNvSpPr/>
          <p:nvPr/>
        </p:nvSpPr>
        <p:spPr>
          <a:xfrm>
            <a:off x="8403664" y="3263153"/>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6" name="Oval 5">
            <a:extLst>
              <a:ext uri="{FF2B5EF4-FFF2-40B4-BE49-F238E27FC236}">
                <a16:creationId xmlns:a16="http://schemas.microsoft.com/office/drawing/2014/main" id="{0C2A7978-338D-412F-039D-2954A4777EAC}"/>
              </a:ext>
            </a:extLst>
          </p:cNvPr>
          <p:cNvSpPr/>
          <p:nvPr/>
        </p:nvSpPr>
        <p:spPr>
          <a:xfrm>
            <a:off x="9165664" y="3801036"/>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
            </a:r>
          </a:p>
        </p:txBody>
      </p:sp>
      <p:sp>
        <p:nvSpPr>
          <p:cNvPr id="7" name="Oval 6">
            <a:extLst>
              <a:ext uri="{FF2B5EF4-FFF2-40B4-BE49-F238E27FC236}">
                <a16:creationId xmlns:a16="http://schemas.microsoft.com/office/drawing/2014/main" id="{85AAC695-CD14-83AF-0F8F-956FB9757317}"/>
              </a:ext>
            </a:extLst>
          </p:cNvPr>
          <p:cNvSpPr/>
          <p:nvPr/>
        </p:nvSpPr>
        <p:spPr>
          <a:xfrm>
            <a:off x="9508564" y="4696385"/>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a:t>
            </a:r>
          </a:p>
        </p:txBody>
      </p:sp>
      <p:sp>
        <p:nvSpPr>
          <p:cNvPr id="8" name="Oval 7">
            <a:extLst>
              <a:ext uri="{FF2B5EF4-FFF2-40B4-BE49-F238E27FC236}">
                <a16:creationId xmlns:a16="http://schemas.microsoft.com/office/drawing/2014/main" id="{FB91E661-910B-5D39-EDBD-DB1BFFBD723B}"/>
              </a:ext>
            </a:extLst>
          </p:cNvPr>
          <p:cNvSpPr/>
          <p:nvPr/>
        </p:nvSpPr>
        <p:spPr>
          <a:xfrm>
            <a:off x="6803464" y="3801036"/>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j</a:t>
            </a:r>
          </a:p>
        </p:txBody>
      </p:sp>
      <p:sp>
        <p:nvSpPr>
          <p:cNvPr id="9" name="Oval 8">
            <a:extLst>
              <a:ext uri="{FF2B5EF4-FFF2-40B4-BE49-F238E27FC236}">
                <a16:creationId xmlns:a16="http://schemas.microsoft.com/office/drawing/2014/main" id="{C2D64763-DEAC-31D4-D9E1-0A6CEEB0E723}"/>
              </a:ext>
            </a:extLst>
          </p:cNvPr>
          <p:cNvSpPr/>
          <p:nvPr/>
        </p:nvSpPr>
        <p:spPr>
          <a:xfrm>
            <a:off x="6460564" y="4696385"/>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a:t>
            </a:r>
          </a:p>
        </p:txBody>
      </p:sp>
      <p:sp>
        <p:nvSpPr>
          <p:cNvPr id="10" name="Oval 9">
            <a:extLst>
              <a:ext uri="{FF2B5EF4-FFF2-40B4-BE49-F238E27FC236}">
                <a16:creationId xmlns:a16="http://schemas.microsoft.com/office/drawing/2014/main" id="{37BFB394-0F70-539E-D013-CAC8308CB0B4}"/>
              </a:ext>
            </a:extLst>
          </p:cNvPr>
          <p:cNvSpPr/>
          <p:nvPr/>
        </p:nvSpPr>
        <p:spPr>
          <a:xfrm>
            <a:off x="9167905" y="5567082"/>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a:t>
            </a:r>
          </a:p>
        </p:txBody>
      </p:sp>
      <p:sp>
        <p:nvSpPr>
          <p:cNvPr id="11" name="Oval 10">
            <a:extLst>
              <a:ext uri="{FF2B5EF4-FFF2-40B4-BE49-F238E27FC236}">
                <a16:creationId xmlns:a16="http://schemas.microsoft.com/office/drawing/2014/main" id="{65B5B8A4-F59A-B02B-6A70-C55AE594C93D}"/>
              </a:ext>
            </a:extLst>
          </p:cNvPr>
          <p:cNvSpPr/>
          <p:nvPr/>
        </p:nvSpPr>
        <p:spPr>
          <a:xfrm>
            <a:off x="8479864" y="612513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a:t>
            </a:r>
          </a:p>
        </p:txBody>
      </p:sp>
      <p:sp>
        <p:nvSpPr>
          <p:cNvPr id="12" name="Oval 11">
            <a:extLst>
              <a:ext uri="{FF2B5EF4-FFF2-40B4-BE49-F238E27FC236}">
                <a16:creationId xmlns:a16="http://schemas.microsoft.com/office/drawing/2014/main" id="{7F9CF6F4-4042-228D-CAA0-93E1FF54967F}"/>
              </a:ext>
            </a:extLst>
          </p:cNvPr>
          <p:cNvSpPr/>
          <p:nvPr/>
        </p:nvSpPr>
        <p:spPr>
          <a:xfrm>
            <a:off x="7522882" y="6125135"/>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a:t>
            </a:r>
          </a:p>
        </p:txBody>
      </p:sp>
      <p:sp>
        <p:nvSpPr>
          <p:cNvPr id="13" name="Oval 12">
            <a:extLst>
              <a:ext uri="{FF2B5EF4-FFF2-40B4-BE49-F238E27FC236}">
                <a16:creationId xmlns:a16="http://schemas.microsoft.com/office/drawing/2014/main" id="{3E5E70A8-8959-487D-927E-A147DE6F92F1}"/>
              </a:ext>
            </a:extLst>
          </p:cNvPr>
          <p:cNvSpPr/>
          <p:nvPr/>
        </p:nvSpPr>
        <p:spPr>
          <a:xfrm>
            <a:off x="6803464" y="5567082"/>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t>
            </a:r>
          </a:p>
        </p:txBody>
      </p:sp>
      <p:sp>
        <p:nvSpPr>
          <p:cNvPr id="14" name="Oval 13">
            <a:extLst>
              <a:ext uri="{FF2B5EF4-FFF2-40B4-BE49-F238E27FC236}">
                <a16:creationId xmlns:a16="http://schemas.microsoft.com/office/drawing/2014/main" id="{F56DB801-A21E-03B3-548A-F463732D8FD6}"/>
              </a:ext>
            </a:extLst>
          </p:cNvPr>
          <p:cNvSpPr/>
          <p:nvPr/>
        </p:nvSpPr>
        <p:spPr>
          <a:xfrm>
            <a:off x="3217582" y="3263153"/>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15" name="Oval 14">
            <a:extLst>
              <a:ext uri="{FF2B5EF4-FFF2-40B4-BE49-F238E27FC236}">
                <a16:creationId xmlns:a16="http://schemas.microsoft.com/office/drawing/2014/main" id="{320B135D-1CE3-1209-7AAD-BBFEBE8F991C}"/>
              </a:ext>
            </a:extLst>
          </p:cNvPr>
          <p:cNvSpPr/>
          <p:nvPr/>
        </p:nvSpPr>
        <p:spPr>
          <a:xfrm>
            <a:off x="4098364" y="3263153"/>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16" name="Oval 15">
            <a:extLst>
              <a:ext uri="{FF2B5EF4-FFF2-40B4-BE49-F238E27FC236}">
                <a16:creationId xmlns:a16="http://schemas.microsoft.com/office/drawing/2014/main" id="{916DECA7-8CCE-4EFD-EB08-5B64C270FCBA}"/>
              </a:ext>
            </a:extLst>
          </p:cNvPr>
          <p:cNvSpPr/>
          <p:nvPr/>
        </p:nvSpPr>
        <p:spPr>
          <a:xfrm>
            <a:off x="4860364" y="3801036"/>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
            </a:r>
          </a:p>
        </p:txBody>
      </p:sp>
      <p:sp>
        <p:nvSpPr>
          <p:cNvPr id="17" name="Oval 16">
            <a:extLst>
              <a:ext uri="{FF2B5EF4-FFF2-40B4-BE49-F238E27FC236}">
                <a16:creationId xmlns:a16="http://schemas.microsoft.com/office/drawing/2014/main" id="{3379AD8C-7F62-E6B9-B77B-5B560748664C}"/>
              </a:ext>
            </a:extLst>
          </p:cNvPr>
          <p:cNvSpPr/>
          <p:nvPr/>
        </p:nvSpPr>
        <p:spPr>
          <a:xfrm>
            <a:off x="5203264" y="469638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a:t>
            </a:r>
          </a:p>
        </p:txBody>
      </p:sp>
      <p:sp>
        <p:nvSpPr>
          <p:cNvPr id="18" name="Oval 17">
            <a:extLst>
              <a:ext uri="{FF2B5EF4-FFF2-40B4-BE49-F238E27FC236}">
                <a16:creationId xmlns:a16="http://schemas.microsoft.com/office/drawing/2014/main" id="{5D978957-3574-5CEC-1F8F-850C53B52FAF}"/>
              </a:ext>
            </a:extLst>
          </p:cNvPr>
          <p:cNvSpPr/>
          <p:nvPr/>
        </p:nvSpPr>
        <p:spPr>
          <a:xfrm>
            <a:off x="2498164" y="3801036"/>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j</a:t>
            </a:r>
          </a:p>
        </p:txBody>
      </p:sp>
      <p:sp>
        <p:nvSpPr>
          <p:cNvPr id="19" name="Oval 18">
            <a:extLst>
              <a:ext uri="{FF2B5EF4-FFF2-40B4-BE49-F238E27FC236}">
                <a16:creationId xmlns:a16="http://schemas.microsoft.com/office/drawing/2014/main" id="{CB104622-5747-18A8-8BFF-8C37603B103C}"/>
              </a:ext>
            </a:extLst>
          </p:cNvPr>
          <p:cNvSpPr/>
          <p:nvPr/>
        </p:nvSpPr>
        <p:spPr>
          <a:xfrm>
            <a:off x="2155264" y="469638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a:t>
            </a:r>
          </a:p>
        </p:txBody>
      </p:sp>
      <p:sp>
        <p:nvSpPr>
          <p:cNvPr id="20" name="Oval 19">
            <a:extLst>
              <a:ext uri="{FF2B5EF4-FFF2-40B4-BE49-F238E27FC236}">
                <a16:creationId xmlns:a16="http://schemas.microsoft.com/office/drawing/2014/main" id="{54F08A27-46EE-6EC6-6E3C-791DE6572206}"/>
              </a:ext>
            </a:extLst>
          </p:cNvPr>
          <p:cNvSpPr/>
          <p:nvPr/>
        </p:nvSpPr>
        <p:spPr>
          <a:xfrm>
            <a:off x="4862605" y="5567082"/>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a:t>
            </a:r>
          </a:p>
        </p:txBody>
      </p:sp>
      <p:sp>
        <p:nvSpPr>
          <p:cNvPr id="21" name="Oval 20">
            <a:extLst>
              <a:ext uri="{FF2B5EF4-FFF2-40B4-BE49-F238E27FC236}">
                <a16:creationId xmlns:a16="http://schemas.microsoft.com/office/drawing/2014/main" id="{252A200F-4B3F-1FDB-78EE-D86668F0F590}"/>
              </a:ext>
            </a:extLst>
          </p:cNvPr>
          <p:cNvSpPr/>
          <p:nvPr/>
        </p:nvSpPr>
        <p:spPr>
          <a:xfrm>
            <a:off x="4174564" y="612513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a:t>
            </a:r>
          </a:p>
        </p:txBody>
      </p:sp>
      <p:sp>
        <p:nvSpPr>
          <p:cNvPr id="22" name="Oval 21">
            <a:extLst>
              <a:ext uri="{FF2B5EF4-FFF2-40B4-BE49-F238E27FC236}">
                <a16:creationId xmlns:a16="http://schemas.microsoft.com/office/drawing/2014/main" id="{78AFE79B-D417-C032-4B4A-11C8C482EB7A}"/>
              </a:ext>
            </a:extLst>
          </p:cNvPr>
          <p:cNvSpPr/>
          <p:nvPr/>
        </p:nvSpPr>
        <p:spPr>
          <a:xfrm>
            <a:off x="3217582" y="6125135"/>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a:t>
            </a:r>
          </a:p>
        </p:txBody>
      </p:sp>
      <p:sp>
        <p:nvSpPr>
          <p:cNvPr id="23" name="Oval 22">
            <a:extLst>
              <a:ext uri="{FF2B5EF4-FFF2-40B4-BE49-F238E27FC236}">
                <a16:creationId xmlns:a16="http://schemas.microsoft.com/office/drawing/2014/main" id="{ACF50B15-558C-3B9C-B1BF-AB8CC70DD1E9}"/>
              </a:ext>
            </a:extLst>
          </p:cNvPr>
          <p:cNvSpPr/>
          <p:nvPr/>
        </p:nvSpPr>
        <p:spPr>
          <a:xfrm>
            <a:off x="2498164" y="5567082"/>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t>
            </a:r>
          </a:p>
        </p:txBody>
      </p:sp>
      <p:cxnSp>
        <p:nvCxnSpPr>
          <p:cNvPr id="24" name="Straight Connector 23">
            <a:extLst>
              <a:ext uri="{FF2B5EF4-FFF2-40B4-BE49-F238E27FC236}">
                <a16:creationId xmlns:a16="http://schemas.microsoft.com/office/drawing/2014/main" id="{402A4656-55A8-6C19-6B39-445C3424ADF0}"/>
              </a:ext>
            </a:extLst>
          </p:cNvPr>
          <p:cNvCxnSpPr>
            <a:stCxn id="14" idx="6"/>
          </p:cNvCxnSpPr>
          <p:nvPr/>
        </p:nvCxnSpPr>
        <p:spPr>
          <a:xfrm>
            <a:off x="3598582" y="3467100"/>
            <a:ext cx="52107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633DCBE-0D1C-9F70-6F03-BB025C05740D}"/>
              </a:ext>
            </a:extLst>
          </p:cNvPr>
          <p:cNvCxnSpPr>
            <a:stCxn id="14" idx="5"/>
            <a:endCxn id="17" idx="1"/>
          </p:cNvCxnSpPr>
          <p:nvPr/>
        </p:nvCxnSpPr>
        <p:spPr>
          <a:xfrm>
            <a:off x="3542786" y="3611312"/>
            <a:ext cx="1716274" cy="1144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67AF999-8040-90A8-F118-B5598236D43B}"/>
              </a:ext>
            </a:extLst>
          </p:cNvPr>
          <p:cNvCxnSpPr>
            <a:stCxn id="18" idx="7"/>
            <a:endCxn id="14" idx="3"/>
          </p:cNvCxnSpPr>
          <p:nvPr/>
        </p:nvCxnSpPr>
        <p:spPr>
          <a:xfrm flipV="1">
            <a:off x="2823368" y="3611312"/>
            <a:ext cx="450010" cy="2494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E4D9803-A410-1D9B-A434-D12F95EF2711}"/>
              </a:ext>
            </a:extLst>
          </p:cNvPr>
          <p:cNvCxnSpPr>
            <a:stCxn id="17" idx="1"/>
            <a:endCxn id="15" idx="5"/>
          </p:cNvCxnSpPr>
          <p:nvPr/>
        </p:nvCxnSpPr>
        <p:spPr>
          <a:xfrm flipH="1" flipV="1">
            <a:off x="4423568" y="3611312"/>
            <a:ext cx="835492" cy="1144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482828E-A623-2356-7CB2-996D60D6AAFD}"/>
              </a:ext>
            </a:extLst>
          </p:cNvPr>
          <p:cNvCxnSpPr>
            <a:stCxn id="22" idx="7"/>
            <a:endCxn id="15" idx="3"/>
          </p:cNvCxnSpPr>
          <p:nvPr/>
        </p:nvCxnSpPr>
        <p:spPr>
          <a:xfrm flipV="1">
            <a:off x="3542786" y="3611312"/>
            <a:ext cx="611374" cy="25735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976A399-72C2-8B68-CF61-FFBD6C3B271B}"/>
              </a:ext>
            </a:extLst>
          </p:cNvPr>
          <p:cNvCxnSpPr>
            <a:stCxn id="23" idx="7"/>
            <a:endCxn id="15" idx="3"/>
          </p:cNvCxnSpPr>
          <p:nvPr/>
        </p:nvCxnSpPr>
        <p:spPr>
          <a:xfrm flipV="1">
            <a:off x="2823368" y="3611312"/>
            <a:ext cx="1330792" cy="20155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8FE04D7-4E74-8DA9-1875-A87469AFEE6B}"/>
              </a:ext>
            </a:extLst>
          </p:cNvPr>
          <p:cNvCxnSpPr>
            <a:stCxn id="19" idx="7"/>
            <a:endCxn id="15" idx="3"/>
          </p:cNvCxnSpPr>
          <p:nvPr/>
        </p:nvCxnSpPr>
        <p:spPr>
          <a:xfrm flipV="1">
            <a:off x="2480468" y="3611312"/>
            <a:ext cx="1673692" cy="1144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9F56554-3A0D-ECDD-6B1B-3EEC7F3F8DFA}"/>
              </a:ext>
            </a:extLst>
          </p:cNvPr>
          <p:cNvCxnSpPr>
            <a:stCxn id="17" idx="1"/>
            <a:endCxn id="16" idx="4"/>
          </p:cNvCxnSpPr>
          <p:nvPr/>
        </p:nvCxnSpPr>
        <p:spPr>
          <a:xfrm flipH="1" flipV="1">
            <a:off x="5050864" y="4208930"/>
            <a:ext cx="208196" cy="5471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95FC19C-FC3E-63C5-230D-BCCEC65685F6}"/>
              </a:ext>
            </a:extLst>
          </p:cNvPr>
          <p:cNvCxnSpPr>
            <a:stCxn id="20" idx="0"/>
            <a:endCxn id="16" idx="4"/>
          </p:cNvCxnSpPr>
          <p:nvPr/>
        </p:nvCxnSpPr>
        <p:spPr>
          <a:xfrm flipH="1" flipV="1">
            <a:off x="5050864" y="4208930"/>
            <a:ext cx="2241" cy="1358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5038846-221F-803E-E297-3A8E50A188DC}"/>
              </a:ext>
            </a:extLst>
          </p:cNvPr>
          <p:cNvCxnSpPr>
            <a:stCxn id="21" idx="0"/>
            <a:endCxn id="16" idx="3"/>
          </p:cNvCxnSpPr>
          <p:nvPr/>
        </p:nvCxnSpPr>
        <p:spPr>
          <a:xfrm flipV="1">
            <a:off x="4365064" y="4149195"/>
            <a:ext cx="551096" cy="19759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EC3A28-999E-BA51-138C-86F25F5C0937}"/>
              </a:ext>
            </a:extLst>
          </p:cNvPr>
          <p:cNvCxnSpPr>
            <a:stCxn id="19" idx="7"/>
            <a:endCxn id="16" idx="2"/>
          </p:cNvCxnSpPr>
          <p:nvPr/>
        </p:nvCxnSpPr>
        <p:spPr>
          <a:xfrm flipV="1">
            <a:off x="2480468" y="4004983"/>
            <a:ext cx="2379896" cy="7511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AB97024-24CF-282D-FE38-1ECC98631FE6}"/>
              </a:ext>
            </a:extLst>
          </p:cNvPr>
          <p:cNvCxnSpPr>
            <a:stCxn id="20" idx="0"/>
            <a:endCxn id="17" idx="3"/>
          </p:cNvCxnSpPr>
          <p:nvPr/>
        </p:nvCxnSpPr>
        <p:spPr>
          <a:xfrm flipV="1">
            <a:off x="5053105" y="5044544"/>
            <a:ext cx="205955" cy="522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CE9E881-D2F2-4515-0DE4-D455D2F8C886}"/>
              </a:ext>
            </a:extLst>
          </p:cNvPr>
          <p:cNvCxnSpPr>
            <a:stCxn id="22" idx="7"/>
            <a:endCxn id="17" idx="3"/>
          </p:cNvCxnSpPr>
          <p:nvPr/>
        </p:nvCxnSpPr>
        <p:spPr>
          <a:xfrm flipV="1">
            <a:off x="3542786" y="5044544"/>
            <a:ext cx="1716274"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74C9D24-870E-7CF9-2392-389F91B21467}"/>
              </a:ext>
            </a:extLst>
          </p:cNvPr>
          <p:cNvCxnSpPr>
            <a:stCxn id="23" idx="7"/>
            <a:endCxn id="17" idx="2"/>
          </p:cNvCxnSpPr>
          <p:nvPr/>
        </p:nvCxnSpPr>
        <p:spPr>
          <a:xfrm flipV="1">
            <a:off x="2823368" y="4900332"/>
            <a:ext cx="2379896" cy="7264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66EB326-4630-99BB-9628-836C9192F979}"/>
              </a:ext>
            </a:extLst>
          </p:cNvPr>
          <p:cNvCxnSpPr>
            <a:stCxn id="19" idx="6"/>
            <a:endCxn id="17" idx="2"/>
          </p:cNvCxnSpPr>
          <p:nvPr/>
        </p:nvCxnSpPr>
        <p:spPr>
          <a:xfrm>
            <a:off x="2536264" y="4900332"/>
            <a:ext cx="2667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71EE377-20D6-6ECE-3D11-EF1E9AECFB03}"/>
              </a:ext>
            </a:extLst>
          </p:cNvPr>
          <p:cNvCxnSpPr>
            <a:stCxn id="22" idx="7"/>
            <a:endCxn id="20" idx="2"/>
          </p:cNvCxnSpPr>
          <p:nvPr/>
        </p:nvCxnSpPr>
        <p:spPr>
          <a:xfrm flipV="1">
            <a:off x="3542786" y="5771029"/>
            <a:ext cx="1319819" cy="4138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2FA5D8C-69BE-8EA8-D5C0-B77F6E37AA5F}"/>
              </a:ext>
            </a:extLst>
          </p:cNvPr>
          <p:cNvCxnSpPr>
            <a:stCxn id="23" idx="6"/>
            <a:endCxn id="20" idx="2"/>
          </p:cNvCxnSpPr>
          <p:nvPr/>
        </p:nvCxnSpPr>
        <p:spPr>
          <a:xfrm>
            <a:off x="2879164" y="5771029"/>
            <a:ext cx="19834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933D4E0-D972-1AB9-5FED-ED6B7C63A398}"/>
              </a:ext>
            </a:extLst>
          </p:cNvPr>
          <p:cNvCxnSpPr>
            <a:stCxn id="22" idx="6"/>
            <a:endCxn id="21" idx="2"/>
          </p:cNvCxnSpPr>
          <p:nvPr/>
        </p:nvCxnSpPr>
        <p:spPr>
          <a:xfrm>
            <a:off x="3598582" y="6329082"/>
            <a:ext cx="575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C0A0907-2843-2AFF-3F82-1BCF144678B0}"/>
              </a:ext>
            </a:extLst>
          </p:cNvPr>
          <p:cNvCxnSpPr>
            <a:stCxn id="23" idx="6"/>
            <a:endCxn id="21" idx="1"/>
          </p:cNvCxnSpPr>
          <p:nvPr/>
        </p:nvCxnSpPr>
        <p:spPr>
          <a:xfrm>
            <a:off x="2879164" y="5771029"/>
            <a:ext cx="1351196" cy="4138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328206C-3B92-708E-F618-BA83B48E2A2D}"/>
              </a:ext>
            </a:extLst>
          </p:cNvPr>
          <p:cNvCxnSpPr>
            <a:stCxn id="19" idx="5"/>
            <a:endCxn id="21" idx="1"/>
          </p:cNvCxnSpPr>
          <p:nvPr/>
        </p:nvCxnSpPr>
        <p:spPr>
          <a:xfrm>
            <a:off x="2480468" y="5044544"/>
            <a:ext cx="1749892"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DEFE4C2-BA14-AE0E-6819-468930A3AB2B}"/>
              </a:ext>
            </a:extLst>
          </p:cNvPr>
          <p:cNvCxnSpPr>
            <a:stCxn id="23" idx="5"/>
            <a:endCxn id="22" idx="1"/>
          </p:cNvCxnSpPr>
          <p:nvPr/>
        </p:nvCxnSpPr>
        <p:spPr>
          <a:xfrm>
            <a:off x="2823368" y="5915241"/>
            <a:ext cx="450010" cy="2696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AC98712-FE6C-B5B2-9C61-A0EEED4CA957}"/>
              </a:ext>
            </a:extLst>
          </p:cNvPr>
          <p:cNvCxnSpPr>
            <a:stCxn id="19" idx="4"/>
            <a:endCxn id="23" idx="1"/>
          </p:cNvCxnSpPr>
          <p:nvPr/>
        </p:nvCxnSpPr>
        <p:spPr>
          <a:xfrm>
            <a:off x="2345764" y="5104279"/>
            <a:ext cx="208196" cy="522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FDE1ED4-2A40-FF92-B722-7D914B2F9238}"/>
              </a:ext>
            </a:extLst>
          </p:cNvPr>
          <p:cNvCxnSpPr>
            <a:stCxn id="4" idx="5"/>
            <a:endCxn id="7" idx="1"/>
          </p:cNvCxnSpPr>
          <p:nvPr/>
        </p:nvCxnSpPr>
        <p:spPr>
          <a:xfrm>
            <a:off x="7848086" y="3611312"/>
            <a:ext cx="1716274" cy="1144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D3A0509-6CD6-F285-055C-93AEB315EB3E}"/>
              </a:ext>
            </a:extLst>
          </p:cNvPr>
          <p:cNvCxnSpPr>
            <a:stCxn id="8" idx="7"/>
            <a:endCxn id="4" idx="3"/>
          </p:cNvCxnSpPr>
          <p:nvPr/>
        </p:nvCxnSpPr>
        <p:spPr>
          <a:xfrm flipV="1">
            <a:off x="7128668" y="3611312"/>
            <a:ext cx="450010" cy="2494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9A8F38D-34DB-DE3D-4F39-6CF0BD2EC0F1}"/>
              </a:ext>
            </a:extLst>
          </p:cNvPr>
          <p:cNvCxnSpPr>
            <a:stCxn id="4" idx="4"/>
            <a:endCxn id="11" idx="1"/>
          </p:cNvCxnSpPr>
          <p:nvPr/>
        </p:nvCxnSpPr>
        <p:spPr>
          <a:xfrm>
            <a:off x="7713382" y="3671047"/>
            <a:ext cx="822278" cy="25138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B9A836F-8F15-0935-E3E4-C811A159B225}"/>
              </a:ext>
            </a:extLst>
          </p:cNvPr>
          <p:cNvCxnSpPr>
            <a:stCxn id="5" idx="3"/>
            <a:endCxn id="8" idx="6"/>
          </p:cNvCxnSpPr>
          <p:nvPr/>
        </p:nvCxnSpPr>
        <p:spPr>
          <a:xfrm flipH="1">
            <a:off x="7184464" y="3611312"/>
            <a:ext cx="1274996" cy="39367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71DA846-324E-ED62-4CFA-5400E601631E}"/>
              </a:ext>
            </a:extLst>
          </p:cNvPr>
          <p:cNvCxnSpPr>
            <a:stCxn id="5" idx="3"/>
            <a:endCxn id="13" idx="7"/>
          </p:cNvCxnSpPr>
          <p:nvPr/>
        </p:nvCxnSpPr>
        <p:spPr>
          <a:xfrm flipH="1">
            <a:off x="7128668" y="3611312"/>
            <a:ext cx="1330792" cy="20155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E53A5C5-A826-70C4-528B-9EAE5E0B9FBE}"/>
              </a:ext>
            </a:extLst>
          </p:cNvPr>
          <p:cNvCxnSpPr>
            <a:stCxn id="5" idx="4"/>
            <a:endCxn id="11" idx="0"/>
          </p:cNvCxnSpPr>
          <p:nvPr/>
        </p:nvCxnSpPr>
        <p:spPr>
          <a:xfrm>
            <a:off x="8594164" y="3671047"/>
            <a:ext cx="76200" cy="24540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BC135B7-5E04-0533-260D-62719F7BAC0B}"/>
              </a:ext>
            </a:extLst>
          </p:cNvPr>
          <p:cNvCxnSpPr>
            <a:stCxn id="6" idx="4"/>
            <a:endCxn id="10" idx="0"/>
          </p:cNvCxnSpPr>
          <p:nvPr/>
        </p:nvCxnSpPr>
        <p:spPr>
          <a:xfrm>
            <a:off x="9356164" y="4208930"/>
            <a:ext cx="2241" cy="1358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C812AA7-19D1-AB32-6526-B7B31BE43CBC}"/>
              </a:ext>
            </a:extLst>
          </p:cNvPr>
          <p:cNvCxnSpPr>
            <a:stCxn id="6" idx="5"/>
            <a:endCxn id="7" idx="0"/>
          </p:cNvCxnSpPr>
          <p:nvPr/>
        </p:nvCxnSpPr>
        <p:spPr>
          <a:xfrm>
            <a:off x="9490868" y="4149195"/>
            <a:ext cx="208196" cy="5471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9A69AB5-FE69-341B-AAFF-EF4C912A499E}"/>
              </a:ext>
            </a:extLst>
          </p:cNvPr>
          <p:cNvCxnSpPr>
            <a:stCxn id="10" idx="7"/>
            <a:endCxn id="7" idx="4"/>
          </p:cNvCxnSpPr>
          <p:nvPr/>
        </p:nvCxnSpPr>
        <p:spPr>
          <a:xfrm flipV="1">
            <a:off x="9493109" y="5104279"/>
            <a:ext cx="205955" cy="522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396AB0C-9554-C11A-DF50-09CC7193EC5C}"/>
              </a:ext>
            </a:extLst>
          </p:cNvPr>
          <p:cNvCxnSpPr>
            <a:stCxn id="8" idx="6"/>
            <a:endCxn id="6" idx="2"/>
          </p:cNvCxnSpPr>
          <p:nvPr/>
        </p:nvCxnSpPr>
        <p:spPr>
          <a:xfrm>
            <a:off x="7184464" y="4004983"/>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84BB382-9804-3DEE-EC7A-BC494B7D5D24}"/>
              </a:ext>
            </a:extLst>
          </p:cNvPr>
          <p:cNvCxnSpPr>
            <a:stCxn id="9" idx="6"/>
            <a:endCxn id="6" idx="2"/>
          </p:cNvCxnSpPr>
          <p:nvPr/>
        </p:nvCxnSpPr>
        <p:spPr>
          <a:xfrm flipV="1">
            <a:off x="6841564" y="4004983"/>
            <a:ext cx="2324100" cy="8953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31CF60A-8E9E-A1C6-9981-4AE3CE5B2F53}"/>
              </a:ext>
            </a:extLst>
          </p:cNvPr>
          <p:cNvCxnSpPr>
            <a:stCxn id="13" idx="7"/>
            <a:endCxn id="6" idx="3"/>
          </p:cNvCxnSpPr>
          <p:nvPr/>
        </p:nvCxnSpPr>
        <p:spPr>
          <a:xfrm flipV="1">
            <a:off x="7128668" y="4149195"/>
            <a:ext cx="2092792" cy="1477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AE61243-B571-BEA5-5CD4-0E94B2F555A0}"/>
              </a:ext>
            </a:extLst>
          </p:cNvPr>
          <p:cNvCxnSpPr>
            <a:stCxn id="12" idx="7"/>
            <a:endCxn id="6" idx="3"/>
          </p:cNvCxnSpPr>
          <p:nvPr/>
        </p:nvCxnSpPr>
        <p:spPr>
          <a:xfrm flipV="1">
            <a:off x="7848086" y="4149195"/>
            <a:ext cx="1373374" cy="20356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5854F61-0037-3B32-0FF5-E83322862B23}"/>
              </a:ext>
            </a:extLst>
          </p:cNvPr>
          <p:cNvCxnSpPr>
            <a:stCxn id="9" idx="6"/>
            <a:endCxn id="7" idx="2"/>
          </p:cNvCxnSpPr>
          <p:nvPr/>
        </p:nvCxnSpPr>
        <p:spPr>
          <a:xfrm>
            <a:off x="6841564" y="4900332"/>
            <a:ext cx="2667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E9C2E9C-69E9-5F6E-2B8E-230AAD120A61}"/>
              </a:ext>
            </a:extLst>
          </p:cNvPr>
          <p:cNvCxnSpPr>
            <a:stCxn id="12" idx="7"/>
            <a:endCxn id="7" idx="3"/>
          </p:cNvCxnSpPr>
          <p:nvPr/>
        </p:nvCxnSpPr>
        <p:spPr>
          <a:xfrm flipV="1">
            <a:off x="7848086" y="5044544"/>
            <a:ext cx="1716274"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B1106A8-753E-CDD1-B927-04D6A0746075}"/>
              </a:ext>
            </a:extLst>
          </p:cNvPr>
          <p:cNvCxnSpPr>
            <a:stCxn id="12" idx="7"/>
            <a:endCxn id="10" idx="2"/>
          </p:cNvCxnSpPr>
          <p:nvPr/>
        </p:nvCxnSpPr>
        <p:spPr>
          <a:xfrm flipV="1">
            <a:off x="7848086" y="5771029"/>
            <a:ext cx="1319819" cy="4138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0796DD1-750B-4DA5-C66A-680F281120C8}"/>
              </a:ext>
            </a:extLst>
          </p:cNvPr>
          <p:cNvCxnSpPr>
            <a:stCxn id="13" idx="6"/>
            <a:endCxn id="10" idx="2"/>
          </p:cNvCxnSpPr>
          <p:nvPr/>
        </p:nvCxnSpPr>
        <p:spPr>
          <a:xfrm>
            <a:off x="7184464" y="5771029"/>
            <a:ext cx="19834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5858843-2C69-644E-DE99-4D402DA0AFBC}"/>
              </a:ext>
            </a:extLst>
          </p:cNvPr>
          <p:cNvCxnSpPr>
            <a:stCxn id="9" idx="6"/>
            <a:endCxn id="10" idx="1"/>
          </p:cNvCxnSpPr>
          <p:nvPr/>
        </p:nvCxnSpPr>
        <p:spPr>
          <a:xfrm>
            <a:off x="6841564" y="4900332"/>
            <a:ext cx="2382137" cy="7264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5C72C94-6236-4114-5C82-6F94242AD77E}"/>
              </a:ext>
            </a:extLst>
          </p:cNvPr>
          <p:cNvCxnSpPr>
            <a:stCxn id="12" idx="6"/>
            <a:endCxn id="11" idx="2"/>
          </p:cNvCxnSpPr>
          <p:nvPr/>
        </p:nvCxnSpPr>
        <p:spPr>
          <a:xfrm>
            <a:off x="7903882" y="6329082"/>
            <a:ext cx="575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EFE61B8D-86D5-17C5-B4BD-CEB50C6E153F}"/>
              </a:ext>
            </a:extLst>
          </p:cNvPr>
          <p:cNvCxnSpPr>
            <a:stCxn id="9" idx="6"/>
            <a:endCxn id="11" idx="1"/>
          </p:cNvCxnSpPr>
          <p:nvPr/>
        </p:nvCxnSpPr>
        <p:spPr>
          <a:xfrm>
            <a:off x="6841564" y="4900332"/>
            <a:ext cx="1694096" cy="1284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A313F80-FBFC-D9B3-283B-9692E96C9059}"/>
              </a:ext>
            </a:extLst>
          </p:cNvPr>
          <p:cNvCxnSpPr>
            <a:stCxn id="8" idx="5"/>
            <a:endCxn id="11" idx="1"/>
          </p:cNvCxnSpPr>
          <p:nvPr/>
        </p:nvCxnSpPr>
        <p:spPr>
          <a:xfrm>
            <a:off x="7128668" y="4149195"/>
            <a:ext cx="1406992" cy="20356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B7E343F-C2D4-479F-E0D1-60E1B2D1B3E8}"/>
              </a:ext>
            </a:extLst>
          </p:cNvPr>
          <p:cNvCxnSpPr>
            <a:stCxn id="8" idx="5"/>
            <a:endCxn id="12" idx="0"/>
          </p:cNvCxnSpPr>
          <p:nvPr/>
        </p:nvCxnSpPr>
        <p:spPr>
          <a:xfrm>
            <a:off x="7128668" y="4149195"/>
            <a:ext cx="584714" cy="19759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8BB30F4-3C74-7FA2-692C-2B18EFA635E4}"/>
              </a:ext>
            </a:extLst>
          </p:cNvPr>
          <p:cNvCxnSpPr>
            <a:endCxn id="13" idx="0"/>
          </p:cNvCxnSpPr>
          <p:nvPr/>
        </p:nvCxnSpPr>
        <p:spPr>
          <a:xfrm>
            <a:off x="6993964" y="4208930"/>
            <a:ext cx="0" cy="1358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4CC0A607-A608-BA4D-A907-61A2B1BB6A5C}"/>
              </a:ext>
            </a:extLst>
          </p:cNvPr>
          <p:cNvCxnSpPr>
            <a:stCxn id="9" idx="5"/>
            <a:endCxn id="12" idx="1"/>
          </p:cNvCxnSpPr>
          <p:nvPr/>
        </p:nvCxnSpPr>
        <p:spPr>
          <a:xfrm>
            <a:off x="6785768" y="5044544"/>
            <a:ext cx="792910"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131300D7-B5DF-6D69-0FEA-B5CBED0268C5}"/>
              </a:ext>
            </a:extLst>
          </p:cNvPr>
          <p:cNvCxnSpPr>
            <a:stCxn id="18" idx="5"/>
            <a:endCxn id="20" idx="1"/>
          </p:cNvCxnSpPr>
          <p:nvPr/>
        </p:nvCxnSpPr>
        <p:spPr>
          <a:xfrm>
            <a:off x="2823368" y="4149195"/>
            <a:ext cx="2095033" cy="1477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D724085-F6AE-B095-C1B5-B97B5CF915FA}"/>
              </a:ext>
            </a:extLst>
          </p:cNvPr>
          <p:cNvCxnSpPr>
            <a:stCxn id="18" idx="4"/>
            <a:endCxn id="22" idx="1"/>
          </p:cNvCxnSpPr>
          <p:nvPr/>
        </p:nvCxnSpPr>
        <p:spPr>
          <a:xfrm>
            <a:off x="2688664" y="4208930"/>
            <a:ext cx="584714" cy="19759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7D25687-C22D-718F-BCF6-B53777A05771}"/>
              </a:ext>
            </a:extLst>
          </p:cNvPr>
          <p:cNvCxnSpPr>
            <a:stCxn id="21" idx="1"/>
            <a:endCxn id="14" idx="4"/>
          </p:cNvCxnSpPr>
          <p:nvPr/>
        </p:nvCxnSpPr>
        <p:spPr>
          <a:xfrm flipH="1" flipV="1">
            <a:off x="3408082" y="3671047"/>
            <a:ext cx="822278" cy="25138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5850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42ABE-6147-18BA-CF2B-0619970A2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DBFE4-AA5F-ABDC-1D24-EB82C6FAA065}"/>
              </a:ext>
            </a:extLst>
          </p:cNvPr>
          <p:cNvSpPr>
            <a:spLocks noGrp="1"/>
          </p:cNvSpPr>
          <p:nvPr>
            <p:ph type="title"/>
          </p:nvPr>
        </p:nvSpPr>
        <p:spPr>
          <a:xfrm>
            <a:off x="531043" y="158621"/>
            <a:ext cx="11129913" cy="1532068"/>
          </a:xfrm>
        </p:spPr>
        <p:txBody>
          <a:bodyPr>
            <a:normAutofit/>
          </a:bodyPr>
          <a:lstStyle/>
          <a:p>
            <a:pPr algn="ctr"/>
            <a:r>
              <a:rPr lang="en-US" sz="3600" dirty="0"/>
              <a:t>Lower Bounds for Planted Clique</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E8C6269-E970-50D9-739E-FC10187DE26F}"/>
                  </a:ext>
                </a:extLst>
              </p:cNvPr>
              <p:cNvSpPr>
                <a:spLocks noGrp="1"/>
              </p:cNvSpPr>
              <p:nvPr>
                <p:ph idx="1"/>
              </p:nvPr>
            </p:nvSpPr>
            <p:spPr>
              <a:xfrm>
                <a:off x="838199" y="1825624"/>
                <a:ext cx="11049001" cy="4934939"/>
              </a:xfrm>
            </p:spPr>
            <p:txBody>
              <a:bodyPr>
                <a:normAutofit/>
              </a:bodyPr>
              <a:lstStyle/>
              <a:p>
                <a:r>
                  <a:rPr lang="en-US" dirty="0"/>
                  <a:t>Lower bounds have been proved for planted clique for many different models including Monte-Carlo Markov chains, the Lovász Schrijver hierarchy, statistical queries, low-degree polynomials, low-degree polynomial threshold functions, and SoS.</a:t>
                </a:r>
              </a:p>
              <a:p>
                <a:r>
                  <a:rPr lang="en-US" dirty="0"/>
                  <a:t>Note: While the SoS lower bounds for planted clique are for the refutation variant, the SoS lower bounds 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m:rPr>
                            <m:sty m:val="p"/>
                          </m:rPr>
                          <a:rPr lang="en-US" b="0" i="0" smtClean="0">
                            <a:latin typeface="Cambria Math" panose="02040503050406030204" pitchFamily="18" charset="0"/>
                          </a:rPr>
                          <m:t>Ω</m:t>
                        </m:r>
                      </m:e>
                    </m:acc>
                    <m:d>
                      <m:dPr>
                        <m:ctrlPr>
                          <a:rPr lang="en-US" b="0" i="1" smtClean="0">
                            <a:latin typeface="Cambria Math" panose="02040503050406030204" pitchFamily="18" charset="0"/>
                          </a:rPr>
                        </m:ctrlPr>
                      </m:dPr>
                      <m:e>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e>
                    </m:d>
                  </m:oMath>
                </a14:m>
                <a:r>
                  <a:rPr lang="en-US" dirty="0"/>
                  <a:t> use the distinguishing problem as a guide.</a:t>
                </a:r>
              </a:p>
            </p:txBody>
          </p:sp>
        </mc:Choice>
        <mc:Fallback xmlns="">
          <p:sp>
            <p:nvSpPr>
              <p:cNvPr id="3" name="Content Placeholder 2">
                <a:extLst>
                  <a:ext uri="{FF2B5EF4-FFF2-40B4-BE49-F238E27FC236}">
                    <a16:creationId xmlns:a16="http://schemas.microsoft.com/office/drawing/2014/main" id="{0E8C6269-E970-50D9-739E-FC10187DE26F}"/>
                  </a:ext>
                </a:extLst>
              </p:cNvPr>
              <p:cNvSpPr>
                <a:spLocks noGrp="1" noRot="1" noChangeAspect="1" noMove="1" noResize="1" noEditPoints="1" noAdjustHandles="1" noChangeArrowheads="1" noChangeShapeType="1" noTextEdit="1"/>
              </p:cNvSpPr>
              <p:nvPr>
                <p:ph idx="1"/>
              </p:nvPr>
            </p:nvSpPr>
            <p:spPr>
              <a:xfrm>
                <a:off x="838199" y="1825624"/>
                <a:ext cx="11049001" cy="4934939"/>
              </a:xfrm>
              <a:blipFill>
                <a:blip r:embed="rId2"/>
                <a:stretch>
                  <a:fillRect l="-938" t="-1975"/>
                </a:stretch>
              </a:blipFill>
            </p:spPr>
            <p:txBody>
              <a:bodyPr/>
              <a:lstStyle/>
              <a:p>
                <a:r>
                  <a:rPr lang="en-US">
                    <a:noFill/>
                  </a:rPr>
                  <a:t> </a:t>
                </a:r>
              </a:p>
            </p:txBody>
          </p:sp>
        </mc:Fallback>
      </mc:AlternateContent>
    </p:spTree>
    <p:extLst>
      <p:ext uri="{BB962C8B-B14F-4D97-AF65-F5344CB8AC3E}">
        <p14:creationId xmlns:p14="http://schemas.microsoft.com/office/powerpoint/2010/main" val="759358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4F7FA-3C58-721C-6017-999B312F2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455056-04CF-E94A-6BA6-C6836C514A2B}"/>
              </a:ext>
            </a:extLst>
          </p:cNvPr>
          <p:cNvSpPr>
            <a:spLocks noGrp="1"/>
          </p:cNvSpPr>
          <p:nvPr>
            <p:ph type="title"/>
          </p:nvPr>
        </p:nvSpPr>
        <p:spPr>
          <a:xfrm>
            <a:off x="531043" y="158621"/>
            <a:ext cx="11129913" cy="1532068"/>
          </a:xfrm>
        </p:spPr>
        <p:txBody>
          <a:bodyPr>
            <a:normAutofit/>
          </a:bodyPr>
          <a:lstStyle/>
          <a:p>
            <a:pPr algn="ctr"/>
            <a:r>
              <a:rPr lang="en-US" sz="3600" dirty="0"/>
              <a:t>Designing Pseudo-expectation Values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817EF88-C23F-6E94-35DB-0B40E73589C3}"/>
                  </a:ext>
                </a:extLst>
              </p:cNvPr>
              <p:cNvSpPr>
                <a:spLocks noGrp="1"/>
              </p:cNvSpPr>
              <p:nvPr>
                <p:ph idx="1"/>
              </p:nvPr>
            </p:nvSpPr>
            <p:spPr>
              <a:xfrm>
                <a:off x="838199" y="1825624"/>
                <a:ext cx="11305310" cy="4934939"/>
              </a:xfrm>
            </p:spPr>
            <p:txBody>
              <a:bodyPr>
                <a:normAutofit/>
              </a:bodyPr>
              <a:lstStyle/>
              <a:p>
                <a:r>
                  <a:rPr lang="en-US" dirty="0"/>
                  <a:t>Definition: Define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𝑉</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𝑉</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oMath>
                </a14:m>
                <a:r>
                  <a:rPr lang="en-US" dirty="0"/>
                  <a:t>.</a:t>
                </a:r>
              </a:p>
              <a:p>
                <a:r>
                  <a:rPr lang="en-US" dirty="0"/>
                  <a:t>We need to choose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𝑉</m:t>
                            </m:r>
                          </m:sub>
                        </m:sSub>
                      </m:e>
                    </m:d>
                  </m:oMath>
                </a14:m>
                <a:r>
                  <a:rPr lang="en-US" dirty="0"/>
                  <a:t> for all </a:t>
                </a:r>
                <a14:m>
                  <m:oMath xmlns:m="http://schemas.openxmlformats.org/officeDocument/2006/math">
                    <m:r>
                      <a:rPr lang="en-US" b="0" i="1" smtClean="0">
                        <a:latin typeface="Cambria Math" panose="02040503050406030204" pitchFamily="18" charset="0"/>
                      </a:rPr>
                      <m:t>𝑉</m:t>
                    </m:r>
                  </m:oMath>
                </a14:m>
                <a:r>
                  <a:rPr lang="en-US" dirty="0"/>
                  <a:t> such that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𝑉</m:t>
                        </m:r>
                      </m:e>
                    </m:d>
                    <m:r>
                      <a:rPr lang="en-US" b="0" i="1" smtClean="0">
                        <a:latin typeface="Cambria Math" panose="02040503050406030204" pitchFamily="18" charset="0"/>
                      </a:rPr>
                      <m:t>≤</m:t>
                    </m:r>
                    <m:r>
                      <a:rPr lang="en-US" b="0" i="1" smtClean="0">
                        <a:latin typeface="Cambria Math" panose="02040503050406030204" pitchFamily="18" charset="0"/>
                      </a:rPr>
                      <m:t>𝑑</m:t>
                    </m:r>
                  </m:oMath>
                </a14:m>
                <a:r>
                  <a:rPr lang="en-US" dirty="0"/>
                  <a:t>.</a:t>
                </a:r>
              </a:p>
              <a:p>
                <a:r>
                  <a:rPr lang="en-US" dirty="0"/>
                  <a:t>Boaz Barak’s perspective: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𝑉</m:t>
                            </m:r>
                          </m:sub>
                        </m:sSub>
                      </m:e>
                    </m:d>
                  </m:oMath>
                </a14:m>
                <a:r>
                  <a:rPr lang="en-US" sz="2800" dirty="0"/>
                  <a:t> </a:t>
                </a:r>
                <a:r>
                  <a:rPr lang="en-US" dirty="0"/>
                  <a:t>corresponds to what SoS “thinks” the probability is that </a:t>
                </a:r>
                <a14:m>
                  <m:oMath xmlns:m="http://schemas.openxmlformats.org/officeDocument/2006/math">
                    <m:r>
                      <a:rPr lang="en-US" b="0" i="1" smtClean="0">
                        <a:latin typeface="Cambria Math" panose="02040503050406030204" pitchFamily="18" charset="0"/>
                      </a:rPr>
                      <m:t>𝑉</m:t>
                    </m:r>
                  </m:oMath>
                </a14:m>
                <a:r>
                  <a:rPr lang="en-US" sz="2800" dirty="0"/>
                  <a:t> is a subset of the planted clique.</a:t>
                </a:r>
              </a:p>
              <a:p>
                <a:r>
                  <a:rPr lang="en-US" dirty="0"/>
                  <a:t>Example: We expect that SoS would “think” that each vertex has a roughly equal probability of being in the planted clique so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𝑖</m:t>
                            </m:r>
                          </m:sub>
                        </m:sSub>
                      </m:e>
                    </m:d>
                    <m:r>
                      <a:rPr lang="en-US" b="0" i="1" dirty="0" smtClean="0">
                        <a:latin typeface="Cambria Math" panose="02040503050406030204" pitchFamily="18" charset="0"/>
                      </a:rPr>
                      <m:t>≈</m:t>
                    </m:r>
                    <m:r>
                      <a:rPr lang="en-US" b="0" i="1" dirty="0" smtClean="0">
                        <a:latin typeface="Cambria Math" panose="02040503050406030204" pitchFamily="18" charset="0"/>
                      </a:rPr>
                      <m:t>𝑘</m:t>
                    </m:r>
                    <m:r>
                      <a:rPr lang="en-US" b="0" i="1" dirty="0" smtClean="0">
                        <a:latin typeface="Cambria Math" panose="02040503050406030204" pitchFamily="18" charset="0"/>
                      </a:rPr>
                      <m:t>/</m:t>
                    </m:r>
                    <m:r>
                      <a:rPr lang="en-US" b="0" i="1" dirty="0" smtClean="0">
                        <a:latin typeface="Cambria Math" panose="02040503050406030204" pitchFamily="18" charset="0"/>
                      </a:rPr>
                      <m:t>𝑛</m:t>
                    </m:r>
                  </m:oMath>
                </a14:m>
                <a:r>
                  <a:rPr lang="en-US" sz="2800" dirty="0"/>
                  <a:t>.</a:t>
                </a:r>
              </a:p>
            </p:txBody>
          </p:sp>
        </mc:Choice>
        <mc:Fallback xmlns="">
          <p:sp>
            <p:nvSpPr>
              <p:cNvPr id="3" name="Content Placeholder 2">
                <a:extLst>
                  <a:ext uri="{FF2B5EF4-FFF2-40B4-BE49-F238E27FC236}">
                    <a16:creationId xmlns:a16="http://schemas.microsoft.com/office/drawing/2014/main" id="{E817EF88-C23F-6E94-35DB-0B40E73589C3}"/>
                  </a:ext>
                </a:extLst>
              </p:cNvPr>
              <p:cNvSpPr>
                <a:spLocks noGrp="1" noRot="1" noChangeAspect="1" noMove="1" noResize="1" noEditPoints="1" noAdjustHandles="1" noChangeArrowheads="1" noChangeShapeType="1" noTextEdit="1"/>
              </p:cNvSpPr>
              <p:nvPr>
                <p:ph idx="1"/>
              </p:nvPr>
            </p:nvSpPr>
            <p:spPr>
              <a:xfrm>
                <a:off x="838199" y="1825624"/>
                <a:ext cx="11305310" cy="4934939"/>
              </a:xfrm>
              <a:blipFill>
                <a:blip r:embed="rId2"/>
                <a:stretch>
                  <a:fillRect l="-916" t="-1975"/>
                </a:stretch>
              </a:blipFill>
            </p:spPr>
            <p:txBody>
              <a:bodyPr/>
              <a:lstStyle/>
              <a:p>
                <a:r>
                  <a:rPr lang="en-US">
                    <a:noFill/>
                  </a:rPr>
                  <a:t> </a:t>
                </a:r>
              </a:p>
            </p:txBody>
          </p:sp>
        </mc:Fallback>
      </mc:AlternateContent>
      <p:pic>
        <p:nvPicPr>
          <p:cNvPr id="4" name="Picture 3" descr="A person with glasses looking down at flowers&#10;&#10;Description automatically generated">
            <a:extLst>
              <a:ext uri="{FF2B5EF4-FFF2-40B4-BE49-F238E27FC236}">
                <a16:creationId xmlns:a16="http://schemas.microsoft.com/office/drawing/2014/main" id="{5EA46F84-9932-C6EA-B473-7BE491477015}"/>
              </a:ext>
            </a:extLst>
          </p:cNvPr>
          <p:cNvPicPr>
            <a:picLocks noChangeAspect="1"/>
          </p:cNvPicPr>
          <p:nvPr/>
        </p:nvPicPr>
        <p:blipFill>
          <a:blip r:embed="rId3">
            <a:extLst>
              <a:ext uri="{28A0092B-C50C-407E-A947-70E740481C1C}">
                <a14:useLocalDpi xmlns:a14="http://schemas.microsoft.com/office/drawing/2010/main" val="0"/>
              </a:ext>
            </a:extLst>
          </a:blip>
          <a:srcRect l="11439" t="1" r="2495" b="2458"/>
          <a:stretch/>
        </p:blipFill>
        <p:spPr>
          <a:xfrm>
            <a:off x="9337679" y="1298270"/>
            <a:ext cx="1371600" cy="1554480"/>
          </a:xfrm>
          <a:prstGeom prst="rect">
            <a:avLst/>
          </a:prstGeom>
        </p:spPr>
      </p:pic>
    </p:spTree>
    <p:extLst>
      <p:ext uri="{BB962C8B-B14F-4D97-AF65-F5344CB8AC3E}">
        <p14:creationId xmlns:p14="http://schemas.microsoft.com/office/powerpoint/2010/main" val="12516738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t>First Candidate Pseudo-expectation Values</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129913" cy="4914810"/>
              </a:xfrm>
            </p:spPr>
            <p:txBody>
              <a:bodyPr>
                <a:normAutofit lnSpcReduction="10000"/>
              </a:bodyPr>
              <a:lstStyle/>
              <a:p>
                <a:r>
                  <a:rPr lang="en-US" sz="2800" dirty="0"/>
                  <a:t>Natural Idea: Give each </a:t>
                </a:r>
                <a14:m>
                  <m:oMath xmlns:m="http://schemas.openxmlformats.org/officeDocument/2006/math">
                    <m:r>
                      <a:rPr lang="en-US" sz="2800" b="0" i="1" smtClean="0">
                        <a:latin typeface="Cambria Math" panose="02040503050406030204" pitchFamily="18" charset="0"/>
                      </a:rPr>
                      <m:t>𝑑</m:t>
                    </m:r>
                  </m:oMath>
                </a14:m>
                <a:r>
                  <a:rPr lang="en-US" sz="2800" dirty="0"/>
                  <a:t>-clique the same weight.</a:t>
                </a:r>
              </a:p>
              <a:p>
                <a:r>
                  <a:rPr lang="en-US" sz="2800" dirty="0"/>
                  <a:t>Recall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𝑥</m:t>
                        </m:r>
                      </m:e>
                      <m:sub>
                        <m:r>
                          <a:rPr lang="en-US" sz="2800" b="0" i="1" smtClean="0">
                            <a:latin typeface="Cambria Math" panose="02040503050406030204" pitchFamily="18" charset="0"/>
                          </a:rPr>
                          <m:t>𝑉</m:t>
                        </m:r>
                      </m:sub>
                    </m:sSub>
                    <m:r>
                      <a:rPr lang="en-US" sz="2800" b="0" i="1" smtClean="0">
                        <a:latin typeface="Cambria Math" panose="02040503050406030204" pitchFamily="18" charset="0"/>
                      </a:rPr>
                      <m:t>=</m:t>
                    </m:r>
                    <m:nary>
                      <m:naryPr>
                        <m:chr m:val="∏"/>
                        <m:supHide m:val="on"/>
                        <m:ctrlPr>
                          <a:rPr lang="en-US" sz="2800" b="0" i="1" smtClean="0">
                            <a:latin typeface="Cambria Math" panose="02040503050406030204" pitchFamily="18" charset="0"/>
                          </a:rPr>
                        </m:ctrlPr>
                      </m:naryPr>
                      <m:sub>
                        <m:r>
                          <m:rPr>
                            <m:brk m:alnAt="7"/>
                          </m:rPr>
                          <a:rPr lang="en-US" sz="2800" b="0" i="1" smtClean="0">
                            <a:latin typeface="Cambria Math" panose="02040503050406030204" pitchFamily="18" charset="0"/>
                          </a:rPr>
                          <m:t>𝑖</m:t>
                        </m:r>
                        <m:r>
                          <a:rPr lang="en-US" sz="2800" b="0" i="1" smtClean="0">
                            <a:latin typeface="Cambria Math" panose="02040503050406030204" pitchFamily="18" charset="0"/>
                          </a:rPr>
                          <m:t>∈</m:t>
                        </m:r>
                        <m:r>
                          <a:rPr lang="en-US" sz="2800" b="0" i="1" smtClean="0">
                            <a:latin typeface="Cambria Math" panose="02040503050406030204" pitchFamily="18" charset="0"/>
                          </a:rPr>
                          <m:t>𝑉</m:t>
                        </m:r>
                      </m:sub>
                      <m:sup/>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𝑥</m:t>
                            </m:r>
                          </m:e>
                          <m:sub>
                            <m:r>
                              <a:rPr lang="en-US" sz="2800" b="0" i="1" smtClean="0">
                                <a:latin typeface="Cambria Math" panose="02040503050406030204" pitchFamily="18" charset="0"/>
                              </a:rPr>
                              <m:t>𝑖</m:t>
                            </m:r>
                          </m:sub>
                        </m:sSub>
                      </m:e>
                    </m:nary>
                  </m:oMath>
                </a14:m>
                <a:r>
                  <a:rPr lang="en-US" sz="2800" dirty="0"/>
                  <a:t>.</a:t>
                </a:r>
              </a:p>
              <a:p>
                <a:r>
                  <a:rPr lang="en-US" sz="2800" dirty="0"/>
                  <a:t>Approximation: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𝑉</m:t>
                            </m:r>
                          </m:sub>
                        </m:sSub>
                      </m:e>
                    </m:d>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2</m:t>
                        </m:r>
                      </m:e>
                      <m:sup>
                        <m:d>
                          <m:dPr>
                            <m:ctrlPr>
                              <a:rPr lang="en-US" sz="2800" b="0" i="1" smtClean="0">
                                <a:latin typeface="Cambria Math" panose="02040503050406030204" pitchFamily="18" charset="0"/>
                              </a:rPr>
                            </m:ctrlPr>
                          </m:dPr>
                          <m:e>
                            <m:f>
                              <m:fPr>
                                <m:type m:val="noBar"/>
                                <m:ctrlPr>
                                  <a:rPr lang="en-US" sz="2800" b="0" i="1" smtClean="0">
                                    <a:latin typeface="Cambria Math" panose="02040503050406030204" pitchFamily="18" charset="0"/>
                                  </a:rPr>
                                </m:ctrlPr>
                              </m:fPr>
                              <m:num>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𝑉</m:t>
                                    </m:r>
                                  </m:e>
                                </m:d>
                              </m:num>
                              <m:den>
                                <m:r>
                                  <a:rPr lang="en-US" sz="2800" b="0" i="1" smtClean="0">
                                    <a:latin typeface="Cambria Math" panose="02040503050406030204" pitchFamily="18" charset="0"/>
                                  </a:rPr>
                                  <m:t>2</m:t>
                                </m:r>
                              </m:den>
                            </m:f>
                          </m:e>
                        </m:d>
                      </m:sup>
                    </m:sSup>
                    <m:f>
                      <m:fPr>
                        <m:ctrlPr>
                          <a:rPr lang="en-US" sz="2800" b="0" i="1" smtClean="0">
                            <a:latin typeface="Cambria Math" panose="02040503050406030204" pitchFamily="18" charset="0"/>
                          </a:rPr>
                        </m:ctrlPr>
                      </m:fPr>
                      <m:num>
                        <m:d>
                          <m:dPr>
                            <m:ctrlPr>
                              <a:rPr lang="en-US" sz="2800" b="0" i="1" smtClean="0">
                                <a:latin typeface="Cambria Math" panose="02040503050406030204" pitchFamily="18" charset="0"/>
                              </a:rPr>
                            </m:ctrlPr>
                          </m:dPr>
                          <m:e>
                            <m:f>
                              <m:fPr>
                                <m:type m:val="noBar"/>
                                <m:ctrlPr>
                                  <a:rPr lang="en-US" sz="2800" b="0" i="1" smtClean="0">
                                    <a:latin typeface="Cambria Math" panose="02040503050406030204" pitchFamily="18" charset="0"/>
                                  </a:rPr>
                                </m:ctrlPr>
                              </m:fPr>
                              <m:num>
                                <m:r>
                                  <a:rPr lang="en-US" sz="2800" b="0" i="1" smtClean="0">
                                    <a:latin typeface="Cambria Math" panose="02040503050406030204" pitchFamily="18" charset="0"/>
                                  </a:rPr>
                                  <m:t>𝑘</m:t>
                                </m:r>
                              </m:num>
                              <m:den>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𝑉</m:t>
                                    </m:r>
                                  </m:e>
                                </m:d>
                              </m:den>
                            </m:f>
                          </m:e>
                        </m:d>
                      </m:num>
                      <m:den>
                        <m:d>
                          <m:dPr>
                            <m:ctrlPr>
                              <a:rPr lang="en-US" sz="2800" b="0" i="1" smtClean="0">
                                <a:latin typeface="Cambria Math" panose="02040503050406030204" pitchFamily="18" charset="0"/>
                              </a:rPr>
                            </m:ctrlPr>
                          </m:dPr>
                          <m:e>
                            <m:f>
                              <m:fPr>
                                <m:type m:val="noBar"/>
                                <m:ctrlPr>
                                  <a:rPr lang="en-US" sz="2800" b="0" i="1" smtClean="0">
                                    <a:latin typeface="Cambria Math" panose="02040503050406030204" pitchFamily="18" charset="0"/>
                                  </a:rPr>
                                </m:ctrlPr>
                              </m:fPr>
                              <m:num>
                                <m:r>
                                  <a:rPr lang="en-US" sz="2800" b="0" i="1" smtClean="0">
                                    <a:latin typeface="Cambria Math" panose="02040503050406030204" pitchFamily="18" charset="0"/>
                                  </a:rPr>
                                  <m:t>𝑛</m:t>
                                </m:r>
                              </m:num>
                              <m:den>
                                <m:d>
                                  <m:dPr>
                                    <m:begChr m:val="|"/>
                                    <m:endChr m:val="|"/>
                                    <m:ctrlPr>
                                      <a:rPr lang="en-US" sz="2800" b="0" i="1" smtClean="0">
                                        <a:latin typeface="Cambria Math" panose="02040503050406030204" pitchFamily="18" charset="0"/>
                                      </a:rPr>
                                    </m:ctrlPr>
                                  </m:dPr>
                                  <m:e>
                                    <m:r>
                                      <a:rPr lang="en-US" sz="2800" b="0" i="1" smtClean="0">
                                        <a:latin typeface="Cambria Math" panose="02040503050406030204" pitchFamily="18" charset="0"/>
                                      </a:rPr>
                                      <m:t>𝑉</m:t>
                                    </m:r>
                                  </m:e>
                                </m:d>
                              </m:den>
                            </m:f>
                          </m:e>
                        </m:d>
                      </m:den>
                    </m:f>
                  </m:oMath>
                </a14:m>
                <a:r>
                  <a:rPr lang="en-US" sz="2800" dirty="0"/>
                  <a:t> if </a:t>
                </a:r>
                <a14:m>
                  <m:oMath xmlns:m="http://schemas.openxmlformats.org/officeDocument/2006/math">
                    <m:r>
                      <a:rPr lang="en-US" sz="2800" b="0" i="1" smtClean="0">
                        <a:latin typeface="Cambria Math" panose="02040503050406030204" pitchFamily="18" charset="0"/>
                      </a:rPr>
                      <m:t>𝑉</m:t>
                    </m:r>
                  </m:oMath>
                </a14:m>
                <a:r>
                  <a:rPr lang="en-US" sz="2800" dirty="0"/>
                  <a:t> is a clique and </a:t>
                </a:r>
                <a14:m>
                  <m:oMath xmlns:m="http://schemas.openxmlformats.org/officeDocument/2006/math">
                    <m:r>
                      <a:rPr lang="en-US" sz="2800" b="0" i="1" smtClean="0">
                        <a:latin typeface="Cambria Math" panose="02040503050406030204" pitchFamily="18" charset="0"/>
                      </a:rPr>
                      <m:t>0</m:t>
                    </m:r>
                  </m:oMath>
                </a14:m>
                <a:r>
                  <a:rPr lang="en-US" sz="2800" dirty="0"/>
                  <a:t> otherwise.</a:t>
                </a:r>
              </a:p>
              <a:p>
                <a:r>
                  <a:rPr lang="en-US" sz="2800" dirty="0">
                    <a:solidFill>
                      <a:schemeClr val="bg1">
                        <a:lumMod val="65000"/>
                      </a:schemeClr>
                    </a:solidFill>
                  </a:rPr>
                  <a:t>Define </a:t>
                </a:r>
                <a14:m>
                  <m:oMath xmlns:m="http://schemas.openxmlformats.org/officeDocument/2006/math">
                    <m:sSub>
                      <m:sSubPr>
                        <m:ctrlPr>
                          <a:rPr lang="en-US" sz="2800" b="0" i="1" smtClean="0">
                            <a:solidFill>
                              <a:schemeClr val="bg1">
                                <a:lumMod val="65000"/>
                              </a:schemeClr>
                            </a:solidFill>
                            <a:latin typeface="Cambria Math" panose="02040503050406030204" pitchFamily="18" charset="0"/>
                          </a:rPr>
                        </m:ctrlPr>
                      </m:sSubPr>
                      <m:e>
                        <m:r>
                          <a:rPr lang="en-US" sz="2800" b="0" i="1" smtClean="0">
                            <a:solidFill>
                              <a:schemeClr val="bg1">
                                <a:lumMod val="65000"/>
                              </a:schemeClr>
                            </a:solidFill>
                            <a:latin typeface="Cambria Math" panose="02040503050406030204" pitchFamily="18" charset="0"/>
                          </a:rPr>
                          <m:t>𝑁</m:t>
                        </m:r>
                      </m:e>
                      <m:sub>
                        <m:r>
                          <a:rPr lang="en-US" sz="2800" b="0" i="1" smtClean="0">
                            <a:solidFill>
                              <a:schemeClr val="bg1">
                                <a:lumMod val="65000"/>
                              </a:schemeClr>
                            </a:solidFill>
                            <a:latin typeface="Cambria Math" panose="02040503050406030204" pitchFamily="18" charset="0"/>
                          </a:rPr>
                          <m:t>𝑑</m:t>
                        </m:r>
                      </m:sub>
                    </m:sSub>
                    <m:r>
                      <a:rPr lang="en-US" sz="2800" b="0" i="1" smtClean="0">
                        <a:solidFill>
                          <a:schemeClr val="bg1">
                            <a:lumMod val="65000"/>
                          </a:schemeClr>
                        </a:solidFill>
                        <a:latin typeface="Cambria Math" panose="02040503050406030204" pitchFamily="18" charset="0"/>
                      </a:rPr>
                      <m:t>(</m:t>
                    </m:r>
                    <m:r>
                      <a:rPr lang="en-US" sz="2800" b="0" i="1" smtClean="0">
                        <a:solidFill>
                          <a:schemeClr val="bg1">
                            <a:lumMod val="65000"/>
                          </a:schemeClr>
                        </a:solidFill>
                        <a:latin typeface="Cambria Math" panose="02040503050406030204" pitchFamily="18" charset="0"/>
                      </a:rPr>
                      <m:t>𝑉</m:t>
                    </m:r>
                    <m:r>
                      <a:rPr lang="en-US" sz="2800" b="0" i="1" smtClean="0">
                        <a:solidFill>
                          <a:schemeClr val="bg1">
                            <a:lumMod val="65000"/>
                          </a:schemeClr>
                        </a:solidFill>
                        <a:latin typeface="Cambria Math" panose="02040503050406030204" pitchFamily="18" charset="0"/>
                      </a:rPr>
                      <m:t>)</m:t>
                    </m:r>
                  </m:oMath>
                </a14:m>
                <a:r>
                  <a:rPr lang="en-US" sz="2800" dirty="0">
                    <a:solidFill>
                      <a:schemeClr val="bg1">
                        <a:lumMod val="65000"/>
                      </a:schemeClr>
                    </a:solidFill>
                  </a:rPr>
                  <a:t> to be the number of </a:t>
                </a:r>
                <a14:m>
                  <m:oMath xmlns:m="http://schemas.openxmlformats.org/officeDocument/2006/math">
                    <m:r>
                      <a:rPr lang="en-US" sz="2800" b="0" i="1" smtClean="0">
                        <a:solidFill>
                          <a:schemeClr val="bg1">
                            <a:lumMod val="65000"/>
                          </a:schemeClr>
                        </a:solidFill>
                        <a:latin typeface="Cambria Math" panose="02040503050406030204" pitchFamily="18" charset="0"/>
                      </a:rPr>
                      <m:t>𝑑</m:t>
                    </m:r>
                  </m:oMath>
                </a14:m>
                <a:r>
                  <a:rPr lang="en-US" sz="2800" dirty="0">
                    <a:solidFill>
                      <a:schemeClr val="bg1">
                        <a:lumMod val="65000"/>
                      </a:schemeClr>
                    </a:solidFill>
                  </a:rPr>
                  <a:t>-cliques containing </a:t>
                </a:r>
                <a14:m>
                  <m:oMath xmlns:m="http://schemas.openxmlformats.org/officeDocument/2006/math">
                    <m:r>
                      <a:rPr lang="en-US" sz="2800" b="0" i="1" smtClean="0">
                        <a:solidFill>
                          <a:schemeClr val="bg1">
                            <a:lumMod val="65000"/>
                          </a:schemeClr>
                        </a:solidFill>
                        <a:latin typeface="Cambria Math" panose="02040503050406030204" pitchFamily="18" charset="0"/>
                      </a:rPr>
                      <m:t>𝑉</m:t>
                    </m:r>
                  </m:oMath>
                </a14:m>
                <a:r>
                  <a:rPr lang="en-US" sz="2800" dirty="0">
                    <a:solidFill>
                      <a:schemeClr val="bg1">
                        <a:lumMod val="65000"/>
                      </a:schemeClr>
                    </a:solidFill>
                  </a:rPr>
                  <a:t>.</a:t>
                </a:r>
              </a:p>
              <a:p>
                <a:r>
                  <a:rPr lang="en-US" sz="2800" dirty="0">
                    <a:solidFill>
                      <a:schemeClr val="bg1">
                        <a:lumMod val="65000"/>
                      </a:schemeClr>
                    </a:solidFill>
                  </a:rPr>
                  <a:t>Candidate pseudo-expectation values: Take </a:t>
                </a:r>
                <a14:m>
                  <m:oMath xmlns:m="http://schemas.openxmlformats.org/officeDocument/2006/math">
                    <m:acc>
                      <m:accPr>
                        <m:chr m:val="̃"/>
                        <m:ctrlPr>
                          <a:rPr lang="en-US" sz="2800" b="0" i="1" smtClean="0">
                            <a:solidFill>
                              <a:schemeClr val="bg1">
                                <a:lumMod val="65000"/>
                              </a:schemeClr>
                            </a:solidFill>
                            <a:latin typeface="Cambria Math" panose="02040503050406030204" pitchFamily="18" charset="0"/>
                          </a:rPr>
                        </m:ctrlPr>
                      </m:accPr>
                      <m:e>
                        <m:r>
                          <a:rPr lang="en-US" sz="2800" b="0" i="1" smtClean="0">
                            <a:solidFill>
                              <a:schemeClr val="bg1">
                                <a:lumMod val="65000"/>
                              </a:schemeClr>
                            </a:solidFill>
                            <a:latin typeface="Cambria Math" panose="02040503050406030204" pitchFamily="18" charset="0"/>
                          </a:rPr>
                          <m:t>𝐸</m:t>
                        </m:r>
                      </m:e>
                    </m:acc>
                    <m:d>
                      <m:dPr>
                        <m:begChr m:val="["/>
                        <m:endChr m:val="]"/>
                        <m:ctrlPr>
                          <a:rPr lang="en-US" sz="2800" b="0" i="1" smtClean="0">
                            <a:solidFill>
                              <a:schemeClr val="bg1">
                                <a:lumMod val="65000"/>
                              </a:schemeClr>
                            </a:solidFill>
                            <a:latin typeface="Cambria Math" panose="02040503050406030204" pitchFamily="18" charset="0"/>
                          </a:rPr>
                        </m:ctrlPr>
                      </m:dPr>
                      <m:e>
                        <m:sSub>
                          <m:sSubPr>
                            <m:ctrlPr>
                              <a:rPr lang="en-US" sz="2800" b="0" i="1" smtClean="0">
                                <a:solidFill>
                                  <a:schemeClr val="bg1">
                                    <a:lumMod val="65000"/>
                                  </a:schemeClr>
                                </a:solidFill>
                                <a:latin typeface="Cambria Math" panose="02040503050406030204" pitchFamily="18" charset="0"/>
                              </a:rPr>
                            </m:ctrlPr>
                          </m:sSubPr>
                          <m:e>
                            <m:r>
                              <a:rPr lang="en-US" sz="2800" b="0" i="1" smtClean="0">
                                <a:solidFill>
                                  <a:schemeClr val="bg1">
                                    <a:lumMod val="65000"/>
                                  </a:schemeClr>
                                </a:solidFill>
                                <a:latin typeface="Cambria Math" panose="02040503050406030204" pitchFamily="18" charset="0"/>
                              </a:rPr>
                              <m:t>𝑥</m:t>
                            </m:r>
                          </m:e>
                          <m:sub>
                            <m:r>
                              <a:rPr lang="en-US" sz="2800" b="0" i="1" smtClean="0">
                                <a:solidFill>
                                  <a:schemeClr val="bg1">
                                    <a:lumMod val="65000"/>
                                  </a:schemeClr>
                                </a:solidFill>
                                <a:latin typeface="Cambria Math" panose="02040503050406030204" pitchFamily="18" charset="0"/>
                              </a:rPr>
                              <m:t>𝑉</m:t>
                            </m:r>
                          </m:sub>
                        </m:sSub>
                      </m:e>
                    </m:d>
                    <m:r>
                      <a:rPr lang="en-US" sz="2800" b="0" i="1" smtClean="0">
                        <a:solidFill>
                          <a:schemeClr val="bg1">
                            <a:lumMod val="65000"/>
                          </a:schemeClr>
                        </a:solidFill>
                        <a:latin typeface="Cambria Math" panose="02040503050406030204" pitchFamily="18" charset="0"/>
                      </a:rPr>
                      <m:t>=</m:t>
                    </m:r>
                    <m:f>
                      <m:fPr>
                        <m:ctrlPr>
                          <a:rPr lang="en-US" sz="2800" i="1">
                            <a:solidFill>
                              <a:schemeClr val="bg1">
                                <a:lumMod val="65000"/>
                              </a:schemeClr>
                            </a:solidFill>
                            <a:latin typeface="Cambria Math" panose="02040503050406030204" pitchFamily="18" charset="0"/>
                          </a:rPr>
                        </m:ctrlPr>
                      </m:fPr>
                      <m:num>
                        <m:d>
                          <m:dPr>
                            <m:ctrlPr>
                              <a:rPr lang="en-US" sz="2800" i="1">
                                <a:solidFill>
                                  <a:schemeClr val="bg1">
                                    <a:lumMod val="65000"/>
                                  </a:schemeClr>
                                </a:solidFill>
                                <a:latin typeface="Cambria Math" panose="02040503050406030204" pitchFamily="18" charset="0"/>
                              </a:rPr>
                            </m:ctrlPr>
                          </m:dPr>
                          <m:e>
                            <m:f>
                              <m:fPr>
                                <m:type m:val="noBar"/>
                                <m:ctrlPr>
                                  <a:rPr lang="en-US" sz="2800" i="1">
                                    <a:solidFill>
                                      <a:schemeClr val="bg1">
                                        <a:lumMod val="65000"/>
                                      </a:schemeClr>
                                    </a:solidFill>
                                    <a:latin typeface="Cambria Math" panose="02040503050406030204" pitchFamily="18" charset="0"/>
                                  </a:rPr>
                                </m:ctrlPr>
                              </m:fPr>
                              <m:num>
                                <m:r>
                                  <a:rPr lang="en-US" sz="2800" i="1">
                                    <a:solidFill>
                                      <a:schemeClr val="bg1">
                                        <a:lumMod val="65000"/>
                                      </a:schemeClr>
                                    </a:solidFill>
                                    <a:latin typeface="Cambria Math" panose="02040503050406030204" pitchFamily="18" charset="0"/>
                                  </a:rPr>
                                  <m:t>𝑘</m:t>
                                </m:r>
                              </m:num>
                              <m:den>
                                <m:r>
                                  <a:rPr lang="en-US" sz="2800" b="0" i="1" smtClean="0">
                                    <a:solidFill>
                                      <a:schemeClr val="bg1">
                                        <a:lumMod val="65000"/>
                                      </a:schemeClr>
                                    </a:solidFill>
                                    <a:latin typeface="Cambria Math" panose="02040503050406030204" pitchFamily="18" charset="0"/>
                                  </a:rPr>
                                  <m:t>|</m:t>
                                </m:r>
                                <m:r>
                                  <a:rPr lang="en-US" sz="2800" b="0" i="1" smtClean="0">
                                    <a:solidFill>
                                      <a:schemeClr val="bg1">
                                        <a:lumMod val="65000"/>
                                      </a:schemeClr>
                                    </a:solidFill>
                                    <a:latin typeface="Cambria Math" panose="02040503050406030204" pitchFamily="18" charset="0"/>
                                  </a:rPr>
                                  <m:t>𝑉</m:t>
                                </m:r>
                                <m:r>
                                  <a:rPr lang="en-US" sz="2800" b="0" i="1" smtClean="0">
                                    <a:solidFill>
                                      <a:schemeClr val="bg1">
                                        <a:lumMod val="65000"/>
                                      </a:schemeClr>
                                    </a:solidFill>
                                    <a:latin typeface="Cambria Math" panose="02040503050406030204" pitchFamily="18" charset="0"/>
                                  </a:rPr>
                                  <m:t>|</m:t>
                                </m:r>
                              </m:den>
                            </m:f>
                          </m:e>
                        </m:d>
                      </m:num>
                      <m:den>
                        <m:d>
                          <m:dPr>
                            <m:ctrlPr>
                              <a:rPr lang="en-US" sz="2800" i="1">
                                <a:solidFill>
                                  <a:schemeClr val="bg1">
                                    <a:lumMod val="65000"/>
                                  </a:schemeClr>
                                </a:solidFill>
                                <a:latin typeface="Cambria Math" panose="02040503050406030204" pitchFamily="18" charset="0"/>
                              </a:rPr>
                            </m:ctrlPr>
                          </m:dPr>
                          <m:e>
                            <m:f>
                              <m:fPr>
                                <m:type m:val="noBar"/>
                                <m:ctrlPr>
                                  <a:rPr lang="en-US" sz="2800" i="1">
                                    <a:solidFill>
                                      <a:schemeClr val="bg1">
                                        <a:lumMod val="65000"/>
                                      </a:schemeClr>
                                    </a:solidFill>
                                    <a:latin typeface="Cambria Math" panose="02040503050406030204" pitchFamily="18" charset="0"/>
                                  </a:rPr>
                                </m:ctrlPr>
                              </m:fPr>
                              <m:num>
                                <m:r>
                                  <a:rPr lang="en-US" sz="2800" b="0" i="1" smtClean="0">
                                    <a:solidFill>
                                      <a:schemeClr val="bg1">
                                        <a:lumMod val="65000"/>
                                      </a:schemeClr>
                                    </a:solidFill>
                                    <a:latin typeface="Cambria Math" panose="02040503050406030204" pitchFamily="18" charset="0"/>
                                  </a:rPr>
                                  <m:t>𝑑</m:t>
                                </m:r>
                              </m:num>
                              <m:den>
                                <m:r>
                                  <a:rPr lang="en-US" sz="2800" b="0" i="1" smtClean="0">
                                    <a:solidFill>
                                      <a:schemeClr val="bg1">
                                        <a:lumMod val="65000"/>
                                      </a:schemeClr>
                                    </a:solidFill>
                                    <a:latin typeface="Cambria Math" panose="02040503050406030204" pitchFamily="18" charset="0"/>
                                  </a:rPr>
                                  <m:t>|</m:t>
                                </m:r>
                                <m:r>
                                  <a:rPr lang="en-US" sz="2800" b="0" i="1" smtClean="0">
                                    <a:solidFill>
                                      <a:schemeClr val="bg1">
                                        <a:lumMod val="65000"/>
                                      </a:schemeClr>
                                    </a:solidFill>
                                    <a:latin typeface="Cambria Math" panose="02040503050406030204" pitchFamily="18" charset="0"/>
                                  </a:rPr>
                                  <m:t>𝑉</m:t>
                                </m:r>
                                <m:r>
                                  <a:rPr lang="en-US" sz="2800" b="0" i="1" smtClean="0">
                                    <a:solidFill>
                                      <a:schemeClr val="bg1">
                                        <a:lumMod val="65000"/>
                                      </a:schemeClr>
                                    </a:solidFill>
                                    <a:latin typeface="Cambria Math" panose="02040503050406030204" pitchFamily="18" charset="0"/>
                                  </a:rPr>
                                  <m:t>|</m:t>
                                </m:r>
                              </m:den>
                            </m:f>
                          </m:e>
                        </m:d>
                      </m:den>
                    </m:f>
                    <m:r>
                      <a:rPr lang="en-US" sz="2800" b="0" i="1" smtClean="0">
                        <a:solidFill>
                          <a:schemeClr val="bg1">
                            <a:lumMod val="65000"/>
                          </a:schemeClr>
                        </a:solidFill>
                        <a:latin typeface="Cambria Math" panose="02040503050406030204" pitchFamily="18" charset="0"/>
                      </a:rPr>
                      <m:t>⋅</m:t>
                    </m:r>
                    <m:f>
                      <m:fPr>
                        <m:ctrlPr>
                          <a:rPr lang="en-US" sz="2800" b="0" i="1" smtClean="0">
                            <a:solidFill>
                              <a:schemeClr val="bg1">
                                <a:lumMod val="65000"/>
                              </a:schemeClr>
                            </a:solidFill>
                            <a:latin typeface="Cambria Math" panose="02040503050406030204" pitchFamily="18" charset="0"/>
                          </a:rPr>
                        </m:ctrlPr>
                      </m:fPr>
                      <m:num>
                        <m:sSub>
                          <m:sSubPr>
                            <m:ctrlPr>
                              <a:rPr lang="en-US" sz="2800" b="0" i="1" smtClean="0">
                                <a:solidFill>
                                  <a:schemeClr val="bg1">
                                    <a:lumMod val="65000"/>
                                  </a:schemeClr>
                                </a:solidFill>
                                <a:latin typeface="Cambria Math" panose="02040503050406030204" pitchFamily="18" charset="0"/>
                              </a:rPr>
                            </m:ctrlPr>
                          </m:sSubPr>
                          <m:e>
                            <m:r>
                              <a:rPr lang="en-US" sz="2800" b="0" i="1" smtClean="0">
                                <a:solidFill>
                                  <a:schemeClr val="bg1">
                                    <a:lumMod val="65000"/>
                                  </a:schemeClr>
                                </a:solidFill>
                                <a:latin typeface="Cambria Math" panose="02040503050406030204" pitchFamily="18" charset="0"/>
                              </a:rPr>
                              <m:t>𝑁</m:t>
                            </m:r>
                          </m:e>
                          <m:sub>
                            <m:r>
                              <a:rPr lang="en-US" sz="2800" b="0" i="1" smtClean="0">
                                <a:solidFill>
                                  <a:schemeClr val="bg1">
                                    <a:lumMod val="65000"/>
                                  </a:schemeClr>
                                </a:solidFill>
                                <a:latin typeface="Cambria Math" panose="02040503050406030204" pitchFamily="18" charset="0"/>
                              </a:rPr>
                              <m:t>𝑑</m:t>
                            </m:r>
                          </m:sub>
                        </m:sSub>
                        <m:r>
                          <a:rPr lang="en-US" sz="2800" b="0" i="1" smtClean="0">
                            <a:solidFill>
                              <a:schemeClr val="bg1">
                                <a:lumMod val="65000"/>
                              </a:schemeClr>
                            </a:solidFill>
                            <a:latin typeface="Cambria Math" panose="02040503050406030204" pitchFamily="18" charset="0"/>
                          </a:rPr>
                          <m:t>(</m:t>
                        </m:r>
                        <m:r>
                          <a:rPr lang="en-US" sz="2800" b="0" i="1" smtClean="0">
                            <a:solidFill>
                              <a:schemeClr val="bg1">
                                <a:lumMod val="65000"/>
                              </a:schemeClr>
                            </a:solidFill>
                            <a:latin typeface="Cambria Math" panose="02040503050406030204" pitchFamily="18" charset="0"/>
                          </a:rPr>
                          <m:t>𝑉</m:t>
                        </m:r>
                        <m:r>
                          <a:rPr lang="en-US" sz="2800" b="0" i="1" smtClean="0">
                            <a:solidFill>
                              <a:schemeClr val="bg1">
                                <a:lumMod val="65000"/>
                              </a:schemeClr>
                            </a:solidFill>
                            <a:latin typeface="Cambria Math" panose="02040503050406030204" pitchFamily="18" charset="0"/>
                          </a:rPr>
                          <m:t>)</m:t>
                        </m:r>
                      </m:num>
                      <m:den>
                        <m:sSub>
                          <m:sSubPr>
                            <m:ctrlPr>
                              <a:rPr lang="en-US" sz="2800" b="0" i="1" smtClean="0">
                                <a:solidFill>
                                  <a:schemeClr val="bg1">
                                    <a:lumMod val="65000"/>
                                  </a:schemeClr>
                                </a:solidFill>
                                <a:latin typeface="Cambria Math" panose="02040503050406030204" pitchFamily="18" charset="0"/>
                              </a:rPr>
                            </m:ctrlPr>
                          </m:sSubPr>
                          <m:e>
                            <m:r>
                              <a:rPr lang="en-US" sz="2800" b="0" i="1" smtClean="0">
                                <a:solidFill>
                                  <a:schemeClr val="bg1">
                                    <a:lumMod val="65000"/>
                                  </a:schemeClr>
                                </a:solidFill>
                                <a:latin typeface="Cambria Math" panose="02040503050406030204" pitchFamily="18" charset="0"/>
                              </a:rPr>
                              <m:t>𝑁</m:t>
                            </m:r>
                          </m:e>
                          <m:sub>
                            <m:r>
                              <a:rPr lang="en-US" sz="2800" b="0" i="1" smtClean="0">
                                <a:solidFill>
                                  <a:schemeClr val="bg1">
                                    <a:lumMod val="65000"/>
                                  </a:schemeClr>
                                </a:solidFill>
                                <a:latin typeface="Cambria Math" panose="02040503050406030204" pitchFamily="18" charset="0"/>
                              </a:rPr>
                              <m:t>𝑑</m:t>
                            </m:r>
                          </m:sub>
                        </m:sSub>
                        <m:r>
                          <a:rPr lang="en-US" sz="2800" b="0" i="1" smtClean="0">
                            <a:solidFill>
                              <a:schemeClr val="bg1">
                                <a:lumMod val="65000"/>
                              </a:schemeClr>
                            </a:solidFill>
                            <a:latin typeface="Cambria Math" panose="02040503050406030204" pitchFamily="18" charset="0"/>
                          </a:rPr>
                          <m:t>(∅)</m:t>
                        </m:r>
                      </m:den>
                    </m:f>
                  </m:oMath>
                </a14:m>
                <a:r>
                  <a:rPr lang="en-US" sz="2800" dirty="0">
                    <a:solidFill>
                      <a:schemeClr val="bg1">
                        <a:lumMod val="65000"/>
                      </a:schemeClr>
                    </a:solidFill>
                  </a:rPr>
                  <a:t>.</a:t>
                </a:r>
              </a:p>
              <a:p>
                <a:r>
                  <a:rPr lang="en-US" sz="2800" dirty="0">
                    <a:solidFill>
                      <a:schemeClr val="bg1">
                        <a:lumMod val="65000"/>
                      </a:schemeClr>
                    </a:solidFill>
                  </a:rPr>
                  <a:t>Note: If </a:t>
                </a:r>
                <a14:m>
                  <m:oMath xmlns:m="http://schemas.openxmlformats.org/officeDocument/2006/math">
                    <m:r>
                      <a:rPr lang="en-US" sz="2800" b="0" i="1" smtClean="0">
                        <a:solidFill>
                          <a:schemeClr val="bg1">
                            <a:lumMod val="65000"/>
                          </a:schemeClr>
                        </a:solidFill>
                        <a:latin typeface="Cambria Math" panose="02040503050406030204" pitchFamily="18" charset="0"/>
                      </a:rPr>
                      <m:t>𝑉</m:t>
                    </m:r>
                  </m:oMath>
                </a14:m>
                <a:r>
                  <a:rPr lang="en-US" sz="2800" dirty="0">
                    <a:solidFill>
                      <a:schemeClr val="bg1">
                        <a:lumMod val="65000"/>
                      </a:schemeClr>
                    </a:solidFill>
                  </a:rPr>
                  <a:t> is not a clique then </a:t>
                </a:r>
                <a14:m>
                  <m:oMath xmlns:m="http://schemas.openxmlformats.org/officeDocument/2006/math">
                    <m:acc>
                      <m:accPr>
                        <m:chr m:val="̃"/>
                        <m:ctrlPr>
                          <a:rPr lang="en-US" sz="2800" i="1">
                            <a:solidFill>
                              <a:schemeClr val="bg1">
                                <a:lumMod val="65000"/>
                              </a:schemeClr>
                            </a:solidFill>
                            <a:latin typeface="Cambria Math" panose="02040503050406030204" pitchFamily="18" charset="0"/>
                          </a:rPr>
                        </m:ctrlPr>
                      </m:accPr>
                      <m:e>
                        <m:r>
                          <a:rPr lang="en-US" sz="2800" i="1">
                            <a:solidFill>
                              <a:schemeClr val="bg1">
                                <a:lumMod val="65000"/>
                              </a:schemeClr>
                            </a:solidFill>
                            <a:latin typeface="Cambria Math" panose="02040503050406030204" pitchFamily="18" charset="0"/>
                          </a:rPr>
                          <m:t>𝐸</m:t>
                        </m:r>
                      </m:e>
                    </m:acc>
                    <m:d>
                      <m:dPr>
                        <m:begChr m:val="["/>
                        <m:endChr m:val="]"/>
                        <m:ctrlPr>
                          <a:rPr lang="en-US" sz="2800" i="1">
                            <a:solidFill>
                              <a:schemeClr val="bg1">
                                <a:lumMod val="65000"/>
                              </a:schemeClr>
                            </a:solidFill>
                            <a:latin typeface="Cambria Math" panose="02040503050406030204" pitchFamily="18" charset="0"/>
                          </a:rPr>
                        </m:ctrlPr>
                      </m:dPr>
                      <m:e>
                        <m:sSub>
                          <m:sSubPr>
                            <m:ctrlPr>
                              <a:rPr lang="en-US" sz="2800" i="1">
                                <a:solidFill>
                                  <a:schemeClr val="bg1">
                                    <a:lumMod val="65000"/>
                                  </a:schemeClr>
                                </a:solidFill>
                                <a:latin typeface="Cambria Math" panose="02040503050406030204" pitchFamily="18" charset="0"/>
                              </a:rPr>
                            </m:ctrlPr>
                          </m:sSubPr>
                          <m:e>
                            <m:r>
                              <a:rPr lang="en-US" sz="2800" i="1">
                                <a:solidFill>
                                  <a:schemeClr val="bg1">
                                    <a:lumMod val="65000"/>
                                  </a:schemeClr>
                                </a:solidFill>
                                <a:latin typeface="Cambria Math" panose="02040503050406030204" pitchFamily="18" charset="0"/>
                              </a:rPr>
                              <m:t>𝑥</m:t>
                            </m:r>
                          </m:e>
                          <m:sub>
                            <m:r>
                              <a:rPr lang="en-US" sz="2800" b="0" i="1" smtClean="0">
                                <a:solidFill>
                                  <a:schemeClr val="bg1">
                                    <a:lumMod val="65000"/>
                                  </a:schemeClr>
                                </a:solidFill>
                                <a:latin typeface="Cambria Math" panose="02040503050406030204" pitchFamily="18" charset="0"/>
                              </a:rPr>
                              <m:t>𝑉</m:t>
                            </m:r>
                          </m:sub>
                        </m:sSub>
                      </m:e>
                    </m:d>
                    <m:r>
                      <a:rPr lang="en-US" sz="2800" b="0" i="1" smtClean="0">
                        <a:solidFill>
                          <a:schemeClr val="bg1">
                            <a:lumMod val="65000"/>
                          </a:schemeClr>
                        </a:solidFill>
                        <a:latin typeface="Cambria Math" panose="02040503050406030204" pitchFamily="18" charset="0"/>
                      </a:rPr>
                      <m:t>=0</m:t>
                    </m:r>
                  </m:oMath>
                </a14:m>
                <a:r>
                  <a:rPr lang="en-US" sz="2800" dirty="0">
                    <a:solidFill>
                      <a:schemeClr val="bg1">
                        <a:lumMod val="65000"/>
                      </a:schemeClr>
                    </a:solidFill>
                  </a:rPr>
                  <a:t> as </a:t>
                </a:r>
                <a14:m>
                  <m:oMath xmlns:m="http://schemas.openxmlformats.org/officeDocument/2006/math">
                    <m:sSub>
                      <m:sSubPr>
                        <m:ctrlPr>
                          <a:rPr lang="en-US" sz="2800" b="0" i="1" smtClean="0">
                            <a:solidFill>
                              <a:schemeClr val="bg1">
                                <a:lumMod val="65000"/>
                              </a:schemeClr>
                            </a:solidFill>
                            <a:latin typeface="Cambria Math" panose="02040503050406030204" pitchFamily="18" charset="0"/>
                          </a:rPr>
                        </m:ctrlPr>
                      </m:sSubPr>
                      <m:e>
                        <m:r>
                          <a:rPr lang="en-US" sz="2800" b="0" i="1" smtClean="0">
                            <a:solidFill>
                              <a:schemeClr val="bg1">
                                <a:lumMod val="65000"/>
                              </a:schemeClr>
                            </a:solidFill>
                            <a:latin typeface="Cambria Math" panose="02040503050406030204" pitchFamily="18" charset="0"/>
                          </a:rPr>
                          <m:t>𝑁</m:t>
                        </m:r>
                      </m:e>
                      <m:sub>
                        <m:r>
                          <a:rPr lang="en-US" sz="2800" b="0" i="1" smtClean="0">
                            <a:solidFill>
                              <a:schemeClr val="bg1">
                                <a:lumMod val="65000"/>
                              </a:schemeClr>
                            </a:solidFill>
                            <a:latin typeface="Cambria Math" panose="02040503050406030204" pitchFamily="18" charset="0"/>
                          </a:rPr>
                          <m:t>𝑑</m:t>
                        </m:r>
                      </m:sub>
                    </m:sSub>
                    <m:d>
                      <m:dPr>
                        <m:ctrlPr>
                          <a:rPr lang="en-US" sz="2800" b="0" i="1" smtClean="0">
                            <a:solidFill>
                              <a:schemeClr val="bg1">
                                <a:lumMod val="65000"/>
                              </a:schemeClr>
                            </a:solidFill>
                            <a:latin typeface="Cambria Math" panose="02040503050406030204" pitchFamily="18" charset="0"/>
                          </a:rPr>
                        </m:ctrlPr>
                      </m:dPr>
                      <m:e>
                        <m:r>
                          <a:rPr lang="en-US" sz="2800" b="0" i="1" smtClean="0">
                            <a:solidFill>
                              <a:schemeClr val="bg1">
                                <a:lumMod val="65000"/>
                              </a:schemeClr>
                            </a:solidFill>
                            <a:latin typeface="Cambria Math" panose="02040503050406030204" pitchFamily="18" charset="0"/>
                          </a:rPr>
                          <m:t>𝑉</m:t>
                        </m:r>
                      </m:e>
                    </m:d>
                    <m:r>
                      <a:rPr lang="en-US" sz="2800" b="0" i="1" smtClean="0">
                        <a:solidFill>
                          <a:schemeClr val="bg1">
                            <a:lumMod val="65000"/>
                          </a:schemeClr>
                        </a:solidFill>
                        <a:latin typeface="Cambria Math" panose="02040503050406030204" pitchFamily="18" charset="0"/>
                      </a:rPr>
                      <m:t>=0</m:t>
                    </m:r>
                  </m:oMath>
                </a14:m>
                <a:r>
                  <a:rPr lang="en-US" sz="2800" dirty="0">
                    <a:solidFill>
                      <a:schemeClr val="bg1">
                        <a:lumMod val="65000"/>
                      </a:schemeClr>
                    </a:solidFill>
                  </a:rPr>
                  <a:t>.</a:t>
                </a:r>
              </a:p>
              <a:p>
                <a:r>
                  <a:rPr lang="en-US" dirty="0">
                    <a:solidFill>
                      <a:schemeClr val="tx1"/>
                    </a:solidFill>
                  </a:rPr>
                  <a:t>These pseudo-expectation values give non-trivial SoS lower bounds for planted clique [M</a:t>
                </a:r>
                <a:r>
                  <a:rPr lang="en-US" dirty="0">
                    <a:solidFill>
                      <a:srgbClr val="00B0F0"/>
                    </a:solidFill>
                  </a:rPr>
                  <a:t>P</a:t>
                </a:r>
                <a:r>
                  <a:rPr lang="en-US" dirty="0">
                    <a:solidFill>
                      <a:schemeClr val="tx1"/>
                    </a:solidFill>
                  </a:rPr>
                  <a:t>W15,DM15] but fail well below </a:t>
                </a:r>
                <a14:m>
                  <m:oMath xmlns:m="http://schemas.openxmlformats.org/officeDocument/2006/math">
                    <m:r>
                      <a:rPr lang="en-US" b="0" i="1" smtClean="0">
                        <a:solidFill>
                          <a:schemeClr val="tx1"/>
                        </a:solidFill>
                        <a:latin typeface="Cambria Math" panose="02040503050406030204" pitchFamily="18" charset="0"/>
                      </a:rPr>
                      <m:t>𝑘</m:t>
                    </m:r>
                    <m:r>
                      <a:rPr lang="en-US" b="0" i="1" smtClean="0">
                        <a:solidFill>
                          <a:schemeClr val="tx1"/>
                        </a:solidFill>
                        <a:latin typeface="Cambria Math" panose="02040503050406030204" pitchFamily="18" charset="0"/>
                      </a:rPr>
                      <m:t>≈</m:t>
                    </m:r>
                    <m:rad>
                      <m:radPr>
                        <m:degHide m:val="on"/>
                        <m:ctrlPr>
                          <a:rPr lang="en-US" b="0" i="1" smtClean="0">
                            <a:solidFill>
                              <a:schemeClr val="tx1"/>
                            </a:solidFill>
                            <a:latin typeface="Cambria Math" panose="02040503050406030204" pitchFamily="18" charset="0"/>
                          </a:rPr>
                        </m:ctrlPr>
                      </m:radPr>
                      <m:deg/>
                      <m:e>
                        <m:r>
                          <a:rPr lang="en-US" b="0" i="1" smtClean="0">
                            <a:solidFill>
                              <a:schemeClr val="tx1"/>
                            </a:solidFill>
                            <a:latin typeface="Cambria Math" panose="02040503050406030204" pitchFamily="18" charset="0"/>
                          </a:rPr>
                          <m:t>𝑛</m:t>
                        </m:r>
                      </m:e>
                    </m:rad>
                  </m:oMath>
                </a14:m>
                <a:r>
                  <a:rPr lang="en-US" sz="2800" dirty="0">
                    <a:solidFill>
                      <a:schemeClr val="tx1"/>
                    </a:solidFill>
                  </a:rPr>
                  <a:t>.</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1129913" cy="4914810"/>
              </a:xfrm>
              <a:blipFill>
                <a:blip r:embed="rId2"/>
                <a:stretch>
                  <a:fillRect l="-986" t="-2726"/>
                </a:stretch>
              </a:blipFill>
            </p:spPr>
            <p:txBody>
              <a:bodyPr/>
              <a:lstStyle/>
              <a:p>
                <a:r>
                  <a:rPr lang="en-US">
                    <a:noFill/>
                  </a:rPr>
                  <a:t> </a:t>
                </a:r>
              </a:p>
            </p:txBody>
          </p:sp>
        </mc:Fallback>
      </mc:AlternateContent>
    </p:spTree>
    <p:extLst>
      <p:ext uri="{BB962C8B-B14F-4D97-AF65-F5344CB8AC3E}">
        <p14:creationId xmlns:p14="http://schemas.microsoft.com/office/powerpoint/2010/main" val="341279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11272-89C0-4D18-DBA5-42EA418F4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FC0DB4-3C50-B797-D776-9E53145F7DE0}"/>
              </a:ext>
            </a:extLst>
          </p:cNvPr>
          <p:cNvSpPr>
            <a:spLocks noGrp="1"/>
          </p:cNvSpPr>
          <p:nvPr>
            <p:ph type="title"/>
          </p:nvPr>
        </p:nvSpPr>
        <p:spPr>
          <a:xfrm>
            <a:off x="531043" y="158621"/>
            <a:ext cx="11129913" cy="1532068"/>
          </a:xfrm>
        </p:spPr>
        <p:txBody>
          <a:bodyPr>
            <a:normAutofit/>
          </a:bodyPr>
          <a:lstStyle/>
          <a:p>
            <a:pPr algn="ctr"/>
            <a:r>
              <a:rPr lang="en-US" sz="3600" dirty="0"/>
              <a:t>Failure of the First Candidate Pseudo-expectation Values</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275B96-914D-90D3-08C2-46EEBD29E87B}"/>
                  </a:ext>
                </a:extLst>
              </p:cNvPr>
              <p:cNvSpPr>
                <a:spLocks noGrp="1"/>
              </p:cNvSpPr>
              <p:nvPr>
                <p:ph idx="1"/>
              </p:nvPr>
            </p:nvSpPr>
            <p:spPr>
              <a:xfrm>
                <a:off x="838199" y="1825624"/>
                <a:ext cx="11098203" cy="4940936"/>
              </a:xfrm>
            </p:spPr>
            <p:txBody>
              <a:bodyPr>
                <a:normAutofit lnSpcReduction="10000"/>
              </a:bodyPr>
              <a:lstStyle/>
              <a:p>
                <a:r>
                  <a:rPr lang="en-US" dirty="0"/>
                  <a:t>Kelner’s argument: Let </a:t>
                </a:r>
                <a14:m>
                  <m:oMath xmlns:m="http://schemas.openxmlformats.org/officeDocument/2006/math">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/2</m:t>
                    </m:r>
                  </m:oMath>
                </a14:m>
                <a:r>
                  <a:rPr lang="en-US" dirty="0"/>
                  <a:t> and define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sub>
                    </m:sSub>
                    <m:r>
                      <a:rPr lang="en-US" b="0" i="1" smtClean="0">
                        <a:latin typeface="Cambria Math" panose="02040503050406030204" pitchFamily="18" charset="0"/>
                      </a:rPr>
                      <m:t>=1</m:t>
                    </m:r>
                  </m:oMath>
                </a14:m>
                <a:r>
                  <a:rPr lang="en-US" dirty="0"/>
                  <a:t> if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𝐺</m:t>
                    </m:r>
                    <m:r>
                      <a:rPr lang="en-US" b="0" i="1" smtClean="0">
                        <a:latin typeface="Cambria Math" panose="02040503050406030204" pitchFamily="18" charset="0"/>
                      </a:rPr>
                      <m:t>)</m:t>
                    </m:r>
                  </m:oMath>
                </a14:m>
                <a:r>
                  <a:rPr lang="en-US" dirty="0"/>
                  <a:t> and </a:t>
                </a:r>
                <a14:m>
                  <m:oMath xmlns:m="http://schemas.openxmlformats.org/officeDocument/2006/math">
                    <m:r>
                      <a:rPr lang="en-US" b="0" i="1" smtClean="0">
                        <a:latin typeface="Cambria Math" panose="02040503050406030204" pitchFamily="18" charset="0"/>
                      </a:rPr>
                      <m:t>−1</m:t>
                    </m:r>
                  </m:oMath>
                </a14:m>
                <a:r>
                  <a:rPr lang="en-US" dirty="0"/>
                  <a:t> otherwise. Recall that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𝑉</m:t>
                        </m:r>
                      </m:sub>
                    </m:sSub>
                    <m:r>
                      <a:rPr lang="en-US" b="0" i="1" dirty="0" smtClean="0">
                        <a:latin typeface="Cambria Math" panose="02040503050406030204" pitchFamily="18" charset="0"/>
                      </a:rPr>
                      <m:t>]</m:t>
                    </m:r>
                  </m:oMath>
                </a14:m>
                <a:r>
                  <a:rPr lang="en-US" dirty="0"/>
                  <a:t> is </a:t>
                </a:r>
                <a14:m>
                  <m:oMath xmlns:m="http://schemas.openxmlformats.org/officeDocument/2006/math">
                    <m:r>
                      <m:rPr>
                        <m:sty m:val="p"/>
                      </m:rPr>
                      <a:rPr lang="en-US" b="0" i="0" smtClean="0">
                        <a:latin typeface="Cambria Math" panose="02040503050406030204" pitchFamily="18" charset="0"/>
                      </a:rPr>
                      <m:t>Θ</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𝑛</m:t>
                                </m:r>
                              </m:e>
                            </m:d>
                          </m:e>
                          <m:sup>
                            <m:r>
                              <a:rPr lang="en-US" b="0" i="1" smtClean="0">
                                <a:latin typeface="Cambria Math" panose="02040503050406030204" pitchFamily="18" charset="0"/>
                              </a:rPr>
                              <m:t>|</m:t>
                            </m:r>
                            <m:r>
                              <a:rPr lang="en-US" b="0" i="1" smtClean="0">
                                <a:latin typeface="Cambria Math" panose="02040503050406030204" pitchFamily="18" charset="0"/>
                              </a:rPr>
                              <m:t>𝑉</m:t>
                            </m:r>
                            <m:r>
                              <a:rPr lang="en-US" b="0" i="1" smtClean="0">
                                <a:latin typeface="Cambria Math" panose="02040503050406030204" pitchFamily="18" charset="0"/>
                              </a:rPr>
                              <m:t>|</m:t>
                            </m:r>
                          </m:sup>
                        </m:sSup>
                      </m:e>
                    </m:d>
                    <m:sSub>
                      <m:sSubPr>
                        <m:ctrlPr>
                          <a:rPr lang="en-US" b="0" i="1" smtClean="0">
                            <a:latin typeface="Cambria Math" panose="02040503050406030204" pitchFamily="18" charset="0"/>
                          </a:rPr>
                        </m:ctrlPr>
                      </m:sSubPr>
                      <m:e>
                        <m:r>
                          <a:rPr lang="en-US" b="0" i="0" smtClean="0">
                            <a:latin typeface="Cambria Math" panose="02040503050406030204" pitchFamily="18" charset="0"/>
                          </a:rPr>
                          <m:t>1</m:t>
                        </m:r>
                      </m:e>
                      <m:sub>
                        <m:r>
                          <a:rPr lang="en-US" b="0" i="1" smtClean="0">
                            <a:latin typeface="Cambria Math" panose="02040503050406030204" pitchFamily="18" charset="0"/>
                          </a:rPr>
                          <m:t>𝑉</m:t>
                        </m:r>
                        <m:r>
                          <a:rPr lang="en-US" b="0" i="1" smtClean="0">
                            <a:latin typeface="Cambria Math" panose="02040503050406030204" pitchFamily="18" charset="0"/>
                          </a:rPr>
                          <m:t> </m:t>
                        </m:r>
                        <m:r>
                          <a:rPr lang="en-US" b="0" i="1" smtClean="0">
                            <a:latin typeface="Cambria Math" panose="02040503050406030204" pitchFamily="18" charset="0"/>
                          </a:rPr>
                          <m:t>𝑖𝑠</m:t>
                        </m:r>
                        <m:r>
                          <a:rPr lang="en-US" b="0" i="1" smtClean="0">
                            <a:latin typeface="Cambria Math" panose="02040503050406030204" pitchFamily="18" charset="0"/>
                          </a:rPr>
                          <m:t> </m:t>
                        </m:r>
                        <m:r>
                          <a:rPr lang="en-US" b="0" i="1" smtClean="0">
                            <a:latin typeface="Cambria Math" panose="02040503050406030204" pitchFamily="18" charset="0"/>
                          </a:rPr>
                          <m:t>𝑎</m:t>
                        </m:r>
                        <m:r>
                          <a:rPr lang="en-US" b="0" i="1" smtClean="0">
                            <a:latin typeface="Cambria Math" panose="02040503050406030204" pitchFamily="18" charset="0"/>
                          </a:rPr>
                          <m:t> </m:t>
                        </m:r>
                        <m:r>
                          <a:rPr lang="en-US" b="0" i="1" smtClean="0">
                            <a:latin typeface="Cambria Math" panose="02040503050406030204" pitchFamily="18" charset="0"/>
                          </a:rPr>
                          <m:t>𝑐𝑙𝑖𝑞𝑢𝑒</m:t>
                        </m:r>
                      </m:sub>
                    </m:sSub>
                  </m:oMath>
                </a14:m>
                <a:r>
                  <a:rPr lang="en-US" dirty="0"/>
                  <a:t>.</a:t>
                </a:r>
              </a:p>
              <a:p>
                <a:r>
                  <a:rPr lang="en-US" dirty="0"/>
                  <a:t>Consider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sSup>
                          <m:sSupPr>
                            <m:ctrlPr>
                              <a:rPr lang="en-US" b="0" i="1" dirty="0" smtClean="0">
                                <a:latin typeface="Cambria Math" panose="02040503050406030204" pitchFamily="18" charset="0"/>
                              </a:rPr>
                            </m:ctrlPr>
                          </m:sSupPr>
                          <m:e>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𝐶</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nary>
                                  <m:naryPr>
                                    <m:chr m:val="∑"/>
                                    <m:supHide m:val="on"/>
                                    <m:ctrlPr>
                                      <a:rPr lang="en-US" b="0" i="1" dirty="0" smtClean="0">
                                        <a:latin typeface="Cambria Math" panose="02040503050406030204" pitchFamily="18" charset="0"/>
                                      </a:rPr>
                                    </m:ctrlPr>
                                  </m:naryPr>
                                  <m:sub>
                                    <m:sSub>
                                      <m:sSubPr>
                                        <m:ctrlPr>
                                          <a:rPr lang="en-US" b="0" i="1" dirty="0" smtClean="0">
                                            <a:latin typeface="Cambria Math" panose="02040503050406030204" pitchFamily="18" charset="0"/>
                                          </a:rPr>
                                        </m:ctrlPr>
                                      </m:sSubPr>
                                      <m:e>
                                        <m:r>
                                          <m:rPr>
                                            <m:brk m:alnAt="7"/>
                                          </m:rPr>
                                          <a:rPr lang="en-US" b="0" i="1" dirty="0" smtClean="0">
                                            <a:latin typeface="Cambria Math" panose="02040503050406030204" pitchFamily="18" charset="0"/>
                                          </a:rPr>
                                          <m:t>𝑖</m:t>
                                        </m:r>
                                      </m:e>
                                      <m:sub>
                                        <m:r>
                                          <m:rPr>
                                            <m:brk m:alnAt="7"/>
                                          </m:rPr>
                                          <a:rPr lang="en-US" b="0" i="1" dirty="0" smtClean="0">
                                            <a:latin typeface="Cambria Math" panose="02040503050406030204" pitchFamily="18" charset="0"/>
                                          </a:rPr>
                                          <m:t>1</m:t>
                                        </m:r>
                                      </m:sub>
                                    </m:sSub>
                                    <m:r>
                                      <m:rPr>
                                        <m:brk m:alnAt="7"/>
                                      </m:rPr>
                                      <a:rPr lang="en-US" b="0" i="1" dirty="0" smtClean="0">
                                        <a:latin typeface="Cambria Math" panose="02040503050406030204" pitchFamily="18" charset="0"/>
                                      </a:rPr>
                                      <m:t>&lt;</m:t>
                                    </m:r>
                                    <m:r>
                                      <a:rPr lang="en-US" b="0" i="1" dirty="0" smtClean="0">
                                        <a:latin typeface="Cambria Math" panose="02040503050406030204" pitchFamily="18" charset="0"/>
                                      </a:rPr>
                                      <m:t> … &lt;</m:t>
                                    </m:r>
                                    <m:sSub>
                                      <m:sSubPr>
                                        <m:ctrlPr>
                                          <a:rPr lang="en-US" b="0" i="1" dirty="0" smtClean="0">
                                            <a:latin typeface="Cambria Math" panose="02040503050406030204" pitchFamily="18" charset="0"/>
                                          </a:rPr>
                                        </m:ctrlPr>
                                      </m:sSubPr>
                                      <m:e>
                                        <m:r>
                                          <m:rPr>
                                            <m:brk m:alnAt="7"/>
                                          </m:rPr>
                                          <a:rPr lang="en-US" b="0" i="1" dirty="0" smtClean="0">
                                            <a:latin typeface="Cambria Math" panose="02040503050406030204" pitchFamily="18" charset="0"/>
                                          </a:rPr>
                                          <m:t>𝑖</m:t>
                                        </m:r>
                                      </m:e>
                                      <m:sub>
                                        <m:r>
                                          <a:rPr lang="en-US" b="0" i="1" dirty="0" smtClean="0">
                                            <a:latin typeface="Cambria Math" panose="02040503050406030204" pitchFamily="18" charset="0"/>
                                          </a:rPr>
                                          <m:t>𝑟</m:t>
                                        </m:r>
                                      </m:sub>
                                    </m:sSub>
                                    <m:r>
                                      <a:rPr lang="en-US" b="0" i="1" dirty="0" smtClean="0">
                                        <a:latin typeface="Cambria Math" panose="02040503050406030204" pitchFamily="18" charset="0"/>
                                      </a:rPr>
                                      <m:t>∈</m:t>
                                    </m:r>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2,…,</m:t>
                                        </m:r>
                                        <m:r>
                                          <a:rPr lang="en-US" b="0" i="1" dirty="0" smtClean="0">
                                            <a:latin typeface="Cambria Math" panose="02040503050406030204" pitchFamily="18" charset="0"/>
                                          </a:rPr>
                                          <m:t>𝑛</m:t>
                                        </m:r>
                                      </m:e>
                                    </m:d>
                                  </m:sub>
                                  <m:sup/>
                                  <m:e>
                                    <m:nary>
                                      <m:naryPr>
                                        <m:chr m:val="∏"/>
                                        <m:limLoc m:val="subSup"/>
                                        <m:ctrlPr>
                                          <a:rPr lang="en-US" b="0" i="1" dirty="0" smtClean="0">
                                            <a:latin typeface="Cambria Math" panose="02040503050406030204" pitchFamily="18" charset="0"/>
                                          </a:rPr>
                                        </m:ctrlPr>
                                      </m:naryPr>
                                      <m:sub>
                                        <m:r>
                                          <m:rPr>
                                            <m:brk m:alnAt="25"/>
                                          </m:rPr>
                                          <a:rPr lang="en-US" b="0" i="1" dirty="0" smtClean="0">
                                            <a:latin typeface="Cambria Math" panose="02040503050406030204" pitchFamily="18" charset="0"/>
                                          </a:rPr>
                                          <m:t>𝑗</m:t>
                                        </m:r>
                                        <m:r>
                                          <a:rPr lang="en-US" b="0" i="1" dirty="0" smtClean="0">
                                            <a:latin typeface="Cambria Math" panose="02040503050406030204" pitchFamily="18" charset="0"/>
                                          </a:rPr>
                                          <m:t>=1</m:t>
                                        </m:r>
                                      </m:sub>
                                      <m:sup>
                                        <m:r>
                                          <a:rPr lang="en-US" b="0" i="1" dirty="0" smtClean="0">
                                            <a:latin typeface="Cambria Math" panose="02040503050406030204" pitchFamily="18" charset="0"/>
                                          </a:rPr>
                                          <m:t>𝑟</m:t>
                                        </m:r>
                                      </m:sup>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𝜒</m:t>
                                            </m:r>
                                          </m:e>
                                          <m:sub>
                                            <m:r>
                                              <a:rPr lang="en-US" b="0" i="1" dirty="0" smtClean="0">
                                                <a:latin typeface="Cambria Math" panose="02040503050406030204" pitchFamily="18" charset="0"/>
                                              </a:rPr>
                                              <m:t>1,</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𝑖</m:t>
                                                </m:r>
                                              </m:e>
                                              <m:sub>
                                                <m:r>
                                                  <a:rPr lang="en-US" b="0" i="1" dirty="0" smtClean="0">
                                                    <a:latin typeface="Cambria Math" panose="02040503050406030204" pitchFamily="18" charset="0"/>
                                                  </a:rPr>
                                                  <m:t>𝑗</m:t>
                                                </m:r>
                                              </m:sub>
                                            </m:sSub>
                                          </m:sub>
                                        </m:s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𝑖</m:t>
                                                </m:r>
                                              </m:e>
                                              <m:sub>
                                                <m:r>
                                                  <a:rPr lang="en-US" b="0" i="1" dirty="0" smtClean="0">
                                                    <a:latin typeface="Cambria Math" panose="02040503050406030204" pitchFamily="18" charset="0"/>
                                                  </a:rPr>
                                                  <m:t>𝑗</m:t>
                                                </m:r>
                                              </m:sub>
                                            </m:sSub>
                                          </m:sub>
                                        </m:sSub>
                                      </m:e>
                                    </m:nary>
                                  </m:e>
                                </m:nary>
                              </m:e>
                            </m:d>
                          </m:e>
                          <m:sup>
                            <m:r>
                              <a:rPr lang="en-US" b="0" i="1" dirty="0" smtClean="0">
                                <a:latin typeface="Cambria Math" panose="02040503050406030204" pitchFamily="18" charset="0"/>
                              </a:rPr>
                              <m:t>2</m:t>
                            </m:r>
                          </m:sup>
                        </m:sSup>
                      </m:e>
                    </m:d>
                  </m:oMath>
                </a14:m>
                <a:endParaRPr lang="en-US" dirty="0"/>
              </a:p>
              <a:p>
                <a:r>
                  <a:rPr lang="en-US" dirty="0"/>
                  <a:t>Idea: The cross-terms are negative by design while there will be cancellations when we square the second term.</a:t>
                </a:r>
              </a:p>
              <a:p>
                <a:r>
                  <a:rPr lang="en-US" dirty="0"/>
                  <a:t>This will be </a:t>
                </a:r>
                <a14:m>
                  <m:oMath xmlns:m="http://schemas.openxmlformats.org/officeDocument/2006/math">
                    <m:r>
                      <m:rPr>
                        <m:sty m:val="p"/>
                      </m:rPr>
                      <a:rPr lang="en-US" b="0" i="0" smtClean="0">
                        <a:latin typeface="Cambria Math" panose="02040503050406030204" pitchFamily="18" charset="0"/>
                      </a:rPr>
                      <m:t>Θ</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𝐶</m:t>
                                </m:r>
                              </m:e>
                              <m:sup>
                                <m:r>
                                  <a:rPr lang="en-US" b="0" i="1" smtClean="0">
                                    <a:latin typeface="Cambria Math" panose="02040503050406030204" pitchFamily="18" charset="0"/>
                                  </a:rPr>
                                  <m:t>2</m:t>
                                </m:r>
                              </m:sup>
                            </m:sSup>
                            <m:r>
                              <a:rPr lang="en-US" b="0" i="1" smtClean="0">
                                <a:latin typeface="Cambria Math" panose="02040503050406030204" pitchFamily="18" charset="0"/>
                              </a:rPr>
                              <m:t>𝑘</m:t>
                            </m:r>
                          </m:num>
                          <m:den>
                            <m:r>
                              <a:rPr lang="en-US" b="0" i="1" smtClean="0">
                                <a:latin typeface="Cambria Math" panose="02040503050406030204" pitchFamily="18" charset="0"/>
                              </a:rPr>
                              <m:t>𝑛</m:t>
                            </m:r>
                          </m:den>
                        </m:f>
                      </m:e>
                    </m:d>
                    <m:r>
                      <a:rPr lang="en-US" b="0" i="1" smtClean="0">
                        <a:latin typeface="Cambria Math" panose="02040503050406030204" pitchFamily="18" charset="0"/>
                      </a:rPr>
                      <m:t>−</m:t>
                    </m:r>
                    <m:r>
                      <m:rPr>
                        <m:sty m:val="p"/>
                      </m:rPr>
                      <a:rPr lang="en-US" b="0" i="0" smtClean="0">
                        <a:latin typeface="Cambria Math" panose="02040503050406030204" pitchFamily="18" charset="0"/>
                      </a:rPr>
                      <m:t>Θ</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𝑟</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𝐶</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𝑟</m:t>
                                </m:r>
                                <m:r>
                                  <a:rPr lang="en-US" b="0" i="1" smtClean="0">
                                    <a:latin typeface="Cambria Math" panose="02040503050406030204" pitchFamily="18" charset="0"/>
                                  </a:rPr>
                                  <m:t>+1</m:t>
                                </m:r>
                              </m:sup>
                            </m:sSup>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𝑟</m:t>
                                </m:r>
                                <m:r>
                                  <a:rPr lang="en-US" b="0" i="1" smtClean="0">
                                    <a:latin typeface="Cambria Math" panose="02040503050406030204" pitchFamily="18" charset="0"/>
                                  </a:rPr>
                                  <m:t>+1</m:t>
                                </m:r>
                              </m:sup>
                            </m:sSup>
                          </m:den>
                        </m:f>
                      </m:e>
                    </m:d>
                    <m:r>
                      <a:rPr lang="en-US" b="0" i="1" smtClean="0">
                        <a:latin typeface="Cambria Math" panose="02040503050406030204" pitchFamily="18" charset="0"/>
                      </a:rPr>
                      <m:t>+</m:t>
                    </m:r>
                    <m:r>
                      <m:rPr>
                        <m:sty m:val="p"/>
                      </m:rPr>
                      <a:rPr lang="en-US" b="0" i="0" smtClean="0">
                        <a:latin typeface="Cambria Math" panose="02040503050406030204" pitchFamily="18" charset="0"/>
                      </a:rPr>
                      <m:t>Θ</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𝑟</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𝑟</m:t>
                                </m:r>
                              </m:sup>
                            </m:sSup>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𝑟</m:t>
                                </m:r>
                              </m:sup>
                            </m:sSup>
                          </m:den>
                        </m:f>
                      </m:e>
                    </m:d>
                  </m:oMath>
                </a14:m>
                <a:r>
                  <a:rPr lang="en-US" dirty="0"/>
                  <a:t> </a:t>
                </a:r>
                <a:r>
                  <a:rPr lang="en-US" dirty="0" err="1"/>
                  <a:t>w.h.p</a:t>
                </a:r>
                <a:r>
                  <a:rPr lang="en-US" dirty="0"/>
                  <a:t>..</a:t>
                </a:r>
              </a:p>
              <a:p>
                <a:r>
                  <a:rPr lang="en-US" dirty="0"/>
                  <a:t>Taking </a:t>
                </a:r>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r>
                      <m:rPr>
                        <m:sty m:val="p"/>
                      </m:rPr>
                      <a:rPr lang="en-US">
                        <a:latin typeface="Cambria Math" panose="02040503050406030204" pitchFamily="18" charset="0"/>
                      </a:rPr>
                      <m:t>Θ</m:t>
                    </m:r>
                    <m:d>
                      <m:dPr>
                        <m:ctrlPr>
                          <a:rPr lang="en-US" i="1">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−1)/2</m:t>
                            </m:r>
                          </m:sup>
                        </m:sSup>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e>
                    </m:d>
                  </m:oMath>
                </a14:m>
                <a:r>
                  <a:rPr lang="en-US" dirty="0"/>
                  <a:t>, this is </a:t>
                </a:r>
                <a14:m>
                  <m:oMath xmlns:m="http://schemas.openxmlformats.org/officeDocument/2006/math">
                    <m:r>
                      <m:rPr>
                        <m:sty m:val="p"/>
                      </m:rPr>
                      <a:rPr lang="en-US">
                        <a:latin typeface="Cambria Math" panose="02040503050406030204" pitchFamily="18" charset="0"/>
                      </a:rPr>
                      <m:t>Θ</m:t>
                    </m:r>
                    <m:d>
                      <m:dPr>
                        <m:ctrlPr>
                          <a:rPr lang="en-US" i="1">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𝑟</m:t>
                            </m:r>
                          </m:sup>
                        </m:sSup>
                      </m:e>
                    </m:d>
                    <m:r>
                      <a:rPr lang="en-US" i="1">
                        <a:latin typeface="Cambria Math" panose="02040503050406030204" pitchFamily="18" charset="0"/>
                      </a:rPr>
                      <m:t>−</m:t>
                    </m:r>
                    <m:r>
                      <m:rPr>
                        <m:sty m:val="p"/>
                      </m:rPr>
                      <a:rPr lang="en-US">
                        <a:latin typeface="Cambria Math" panose="02040503050406030204" pitchFamily="18" charset="0"/>
                      </a:rPr>
                      <m:t>Θ</m:t>
                    </m:r>
                    <m:d>
                      <m:dPr>
                        <m:ctrlPr>
                          <a:rPr lang="en-US" i="1">
                            <a:latin typeface="Cambria Math" panose="02040503050406030204" pitchFamily="18" charset="0"/>
                          </a:rPr>
                        </m:ctrlPr>
                      </m:dPr>
                      <m:e>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𝑘</m:t>
                                </m:r>
                              </m:e>
                              <m:sup>
                                <m:r>
                                  <a:rPr lang="en-US" b="0" i="1" smtClean="0">
                                    <a:latin typeface="Cambria Math" panose="02040503050406030204" pitchFamily="18" charset="0"/>
                                  </a:rPr>
                                  <m:t>(3</m:t>
                                </m:r>
                                <m:r>
                                  <a:rPr lang="en-US" i="1">
                                    <a:latin typeface="Cambria Math" panose="02040503050406030204" pitchFamily="18" charset="0"/>
                                  </a:rPr>
                                  <m:t>𝑟</m:t>
                                </m:r>
                                <m:r>
                                  <a:rPr lang="en-US" i="1">
                                    <a:latin typeface="Cambria Math" panose="02040503050406030204" pitchFamily="18" charset="0"/>
                                  </a:rPr>
                                  <m:t>+1)/2</m:t>
                                </m:r>
                              </m:sup>
                            </m:sSup>
                          </m:num>
                          <m:den>
                            <m:rad>
                              <m:radPr>
                                <m:degHide m:val="on"/>
                                <m:ctrlPr>
                                  <a:rPr lang="en-US" i="1" smtClean="0">
                                    <a:latin typeface="Cambria Math" panose="02040503050406030204" pitchFamily="18" charset="0"/>
                                  </a:rPr>
                                </m:ctrlPr>
                              </m:radPr>
                              <m:deg/>
                              <m:e>
                                <m:r>
                                  <a:rPr lang="en-US" b="0" i="1" smtClean="0">
                                    <a:latin typeface="Cambria Math" panose="02040503050406030204" pitchFamily="18" charset="0"/>
                                  </a:rPr>
                                  <m:t>𝑛</m:t>
                                </m:r>
                              </m:e>
                            </m:rad>
                          </m:den>
                        </m:f>
                      </m:e>
                    </m:d>
                  </m:oMath>
                </a14:m>
                <a:r>
                  <a:rPr lang="en-US" dirty="0"/>
                  <a:t> which is negative if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m:t>
                        </m:r>
                        <m:r>
                          <a:rPr lang="en-US" b="0" i="1" smtClean="0">
                            <a:latin typeface="Cambria Math" panose="02040503050406030204" pitchFamily="18" charset="0"/>
                          </a:rPr>
                          <m:t>𝑟</m:t>
                        </m:r>
                        <m:r>
                          <a:rPr lang="en-US" b="0" i="1" smtClean="0">
                            <a:latin typeface="Cambria Math" panose="02040503050406030204" pitchFamily="18" charset="0"/>
                          </a:rPr>
                          <m:t>+1)</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+2)/2</m:t>
                        </m:r>
                      </m:sup>
                    </m:sSup>
                    <m:r>
                      <a:rPr lang="en-US" b="0" i="1" smtClean="0">
                        <a:latin typeface="Cambria Math" panose="02040503050406030204" pitchFamily="18" charset="0"/>
                      </a:rPr>
                      <m:t>≫</m:t>
                    </m:r>
                    <m:r>
                      <a:rPr lang="en-US" b="0" i="1" smtClean="0">
                        <a:latin typeface="Cambria Math" panose="02040503050406030204" pitchFamily="18" charset="0"/>
                      </a:rPr>
                      <m:t>𝑛</m:t>
                    </m:r>
                  </m:oMath>
                </a14:m>
                <a:r>
                  <a:rPr lang="en-US" dirty="0"/>
                  <a:t> or equivalently, when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2/(</m:t>
                        </m:r>
                        <m:r>
                          <a:rPr lang="en-US" b="0" i="1" smtClean="0">
                            <a:latin typeface="Cambria Math" panose="02040503050406030204" pitchFamily="18" charset="0"/>
                          </a:rPr>
                          <m:t>𝑑</m:t>
                        </m:r>
                        <m:r>
                          <a:rPr lang="en-US" b="0" i="1" smtClean="0">
                            <a:latin typeface="Cambria Math" panose="02040503050406030204" pitchFamily="18" charset="0"/>
                          </a:rPr>
                          <m:t>+2)</m:t>
                        </m:r>
                      </m:sup>
                    </m:sSup>
                  </m:oMath>
                </a14:m>
                <a:r>
                  <a:rPr lang="en-US" dirty="0"/>
                  <a:t>. For example, when </a:t>
                </a:r>
                <a14:m>
                  <m:oMath xmlns:m="http://schemas.openxmlformats.org/officeDocument/2006/math">
                    <m:r>
                      <a:rPr lang="en-US" b="0" i="1" smtClean="0">
                        <a:latin typeface="Cambria Math" panose="02040503050406030204" pitchFamily="18" charset="0"/>
                      </a:rPr>
                      <m:t>𝑑</m:t>
                    </m:r>
                    <m:r>
                      <a:rPr lang="en-US" b="0" i="1" smtClean="0">
                        <a:latin typeface="Cambria Math" panose="02040503050406030204" pitchFamily="18" charset="0"/>
                      </a:rPr>
                      <m:t>=4</m:t>
                    </m:r>
                  </m:oMath>
                </a14:m>
                <a:r>
                  <a:rPr lang="en-US" dirty="0"/>
                  <a:t>, these pseudo-expectation values fail if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1/3</m:t>
                        </m:r>
                      </m:sup>
                    </m:sSup>
                  </m:oMath>
                </a14:m>
                <a:r>
                  <a:rPr lang="en-US" dirty="0"/>
                  <a:t>. </a:t>
                </a:r>
              </a:p>
            </p:txBody>
          </p:sp>
        </mc:Choice>
        <mc:Fallback xmlns="">
          <p:sp>
            <p:nvSpPr>
              <p:cNvPr id="3" name="Content Placeholder 2">
                <a:extLst>
                  <a:ext uri="{FF2B5EF4-FFF2-40B4-BE49-F238E27FC236}">
                    <a16:creationId xmlns:a16="http://schemas.microsoft.com/office/drawing/2014/main" id="{A3275B96-914D-90D3-08C2-46EEBD29E87B}"/>
                  </a:ext>
                </a:extLst>
              </p:cNvPr>
              <p:cNvSpPr>
                <a:spLocks noGrp="1" noRot="1" noChangeAspect="1" noMove="1" noResize="1" noEditPoints="1" noAdjustHandles="1" noChangeArrowheads="1" noChangeShapeType="1" noTextEdit="1"/>
              </p:cNvSpPr>
              <p:nvPr>
                <p:ph idx="1"/>
              </p:nvPr>
            </p:nvSpPr>
            <p:spPr>
              <a:xfrm>
                <a:off x="838199" y="1825624"/>
                <a:ext cx="11098203" cy="4940936"/>
              </a:xfrm>
              <a:blipFill>
                <a:blip r:embed="rId2"/>
                <a:stretch>
                  <a:fillRect l="-934" t="-2466" r="-1153" b="-1480"/>
                </a:stretch>
              </a:blipFill>
            </p:spPr>
            <p:txBody>
              <a:bodyPr/>
              <a:lstStyle/>
              <a:p>
                <a:r>
                  <a:rPr lang="en-US">
                    <a:noFill/>
                  </a:rPr>
                  <a:t> </a:t>
                </a:r>
              </a:p>
            </p:txBody>
          </p:sp>
        </mc:Fallback>
      </mc:AlternateContent>
      <p:pic>
        <p:nvPicPr>
          <p:cNvPr id="4" name="Picture 3" descr="A person in a blue shirt&#10;&#10;Description automatically generated">
            <a:extLst>
              <a:ext uri="{FF2B5EF4-FFF2-40B4-BE49-F238E27FC236}">
                <a16:creationId xmlns:a16="http://schemas.microsoft.com/office/drawing/2014/main" id="{1E5FF924-7BA6-7F32-5BE1-227FA024CF4A}"/>
              </a:ext>
            </a:extLst>
          </p:cNvPr>
          <p:cNvPicPr>
            <a:picLocks noChangeAspect="1"/>
          </p:cNvPicPr>
          <p:nvPr/>
        </p:nvPicPr>
        <p:blipFill>
          <a:blip r:embed="rId3">
            <a:extLst>
              <a:ext uri="{28A0092B-C50C-407E-A947-70E740481C1C}">
                <a14:useLocalDpi xmlns:a14="http://schemas.microsoft.com/office/drawing/2010/main" val="0"/>
              </a:ext>
            </a:extLst>
          </a:blip>
          <a:srcRect l="3688" t="1" r="15301" b="2458"/>
          <a:stretch/>
        </p:blipFill>
        <p:spPr>
          <a:xfrm>
            <a:off x="10656243" y="2479153"/>
            <a:ext cx="1280160" cy="1554480"/>
          </a:xfrm>
          <a:prstGeom prst="rect">
            <a:avLst/>
          </a:prstGeom>
        </p:spPr>
      </p:pic>
    </p:spTree>
    <p:extLst>
      <p:ext uri="{BB962C8B-B14F-4D97-AF65-F5344CB8AC3E}">
        <p14:creationId xmlns:p14="http://schemas.microsoft.com/office/powerpoint/2010/main" val="3171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97910-45D0-DCB3-08CA-C9EB77803D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2C3C0-D41B-55A2-2F2C-62988930EC09}"/>
              </a:ext>
            </a:extLst>
          </p:cNvPr>
          <p:cNvSpPr>
            <a:spLocks noGrp="1"/>
          </p:cNvSpPr>
          <p:nvPr>
            <p:ph type="title"/>
          </p:nvPr>
        </p:nvSpPr>
        <p:spPr>
          <a:xfrm>
            <a:off x="531043" y="158621"/>
            <a:ext cx="11129913" cy="1532068"/>
          </a:xfrm>
        </p:spPr>
        <p:txBody>
          <a:bodyPr>
            <a:normAutofit/>
          </a:bodyPr>
          <a:lstStyle/>
          <a:p>
            <a:pPr algn="ctr"/>
            <a:r>
              <a:rPr lang="en-US" sz="3600" dirty="0"/>
              <a:t>What Went Wrong?</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228E704-1C8C-0188-E50C-88594ED8FC41}"/>
                  </a:ext>
                </a:extLst>
              </p:cNvPr>
              <p:cNvSpPr>
                <a:spLocks noGrp="1"/>
              </p:cNvSpPr>
              <p:nvPr>
                <p:ph idx="1"/>
              </p:nvPr>
            </p:nvSpPr>
            <p:spPr>
              <a:xfrm>
                <a:off x="838200" y="1825624"/>
                <a:ext cx="11353800" cy="2019012"/>
              </a:xfrm>
            </p:spPr>
            <p:txBody>
              <a:bodyPr>
                <a:normAutofit/>
              </a:bodyPr>
              <a:lstStyle/>
              <a:p>
                <a:r>
                  <a:rPr lang="en-US" sz="2800" dirty="0"/>
                  <a:t>Why did these pseudo-expectation values fail?</a:t>
                </a:r>
              </a:p>
              <a:p>
                <a:r>
                  <a:rPr lang="en-US" dirty="0"/>
                  <a:t>These pseudo-expectation values did not use enough information about </a:t>
                </a:r>
                <a14:m>
                  <m:oMath xmlns:m="http://schemas.openxmlformats.org/officeDocument/2006/math">
                    <m:r>
                      <a:rPr lang="en-US" b="0" i="1" smtClean="0">
                        <a:latin typeface="Cambria Math" panose="02040503050406030204" pitchFamily="18" charset="0"/>
                      </a:rPr>
                      <m:t>𝐺</m:t>
                    </m:r>
                  </m:oMath>
                </a14:m>
                <a:r>
                  <a:rPr lang="en-US" sz="2800" dirty="0"/>
                  <a:t>.</a:t>
                </a:r>
              </a:p>
              <a:p>
                <a:r>
                  <a:rPr lang="en-US" sz="2800" dirty="0"/>
                  <a:t>In particular, not all cliques are created equal! We should assign higher weight to cliques whose common neighborhood is larger.</a:t>
                </a:r>
              </a:p>
            </p:txBody>
          </p:sp>
        </mc:Choice>
        <mc:Fallback xmlns="">
          <p:sp>
            <p:nvSpPr>
              <p:cNvPr id="3" name="Content Placeholder 2">
                <a:extLst>
                  <a:ext uri="{FF2B5EF4-FFF2-40B4-BE49-F238E27FC236}">
                    <a16:creationId xmlns:a16="http://schemas.microsoft.com/office/drawing/2014/main" id="{0228E704-1C8C-0188-E50C-88594ED8FC41}"/>
                  </a:ext>
                </a:extLst>
              </p:cNvPr>
              <p:cNvSpPr>
                <a:spLocks noGrp="1" noRot="1" noChangeAspect="1" noMove="1" noResize="1" noEditPoints="1" noAdjustHandles="1" noChangeArrowheads="1" noChangeShapeType="1" noTextEdit="1"/>
              </p:cNvSpPr>
              <p:nvPr>
                <p:ph idx="1"/>
              </p:nvPr>
            </p:nvSpPr>
            <p:spPr>
              <a:xfrm>
                <a:off x="838200" y="1825624"/>
                <a:ext cx="11353800" cy="2019012"/>
              </a:xfrm>
              <a:blipFill>
                <a:blip r:embed="rId2"/>
                <a:stretch>
                  <a:fillRect l="-967" t="-4819" b="-1506"/>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66F0E175-24BD-E71D-5E94-0CE4D6AE44A6}"/>
              </a:ext>
            </a:extLst>
          </p:cNvPr>
          <p:cNvSpPr/>
          <p:nvPr/>
        </p:nvSpPr>
        <p:spPr>
          <a:xfrm>
            <a:off x="2502200" y="4921680"/>
            <a:ext cx="505100" cy="505100"/>
          </a:xfrm>
          <a:prstGeom prst="ellipse">
            <a:avLst/>
          </a:prstGeom>
          <a:solidFill>
            <a:srgbClr val="0070C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4AC7EAC6-F4FA-28A0-E451-48D893511E5F}"/>
              </a:ext>
            </a:extLst>
          </p:cNvPr>
          <p:cNvSpPr/>
          <p:nvPr/>
        </p:nvSpPr>
        <p:spPr>
          <a:xfrm>
            <a:off x="2502200" y="5923537"/>
            <a:ext cx="505100" cy="505100"/>
          </a:xfrm>
          <a:prstGeom prst="ellipse">
            <a:avLst/>
          </a:prstGeom>
          <a:solidFill>
            <a:srgbClr val="0070C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10EEE2D6-5C89-12E3-EE43-234A6146D170}"/>
              </a:ext>
            </a:extLst>
          </p:cNvPr>
          <p:cNvSpPr/>
          <p:nvPr/>
        </p:nvSpPr>
        <p:spPr>
          <a:xfrm>
            <a:off x="3512400" y="4921680"/>
            <a:ext cx="505100" cy="505100"/>
          </a:xfrm>
          <a:prstGeom prst="ellipse">
            <a:avLst/>
          </a:prstGeom>
          <a:solidFill>
            <a:srgbClr val="0070C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B1A21AD-C931-710F-12BC-3C78AFF7CAB3}"/>
              </a:ext>
            </a:extLst>
          </p:cNvPr>
          <p:cNvSpPr/>
          <p:nvPr/>
        </p:nvSpPr>
        <p:spPr>
          <a:xfrm>
            <a:off x="3512400" y="5923537"/>
            <a:ext cx="505100" cy="505100"/>
          </a:xfrm>
          <a:prstGeom prst="ellipse">
            <a:avLst/>
          </a:prstGeom>
          <a:solidFill>
            <a:srgbClr val="0070C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F65CC7E2-00FD-8085-8A34-C78E9922C702}"/>
              </a:ext>
            </a:extLst>
          </p:cNvPr>
          <p:cNvSpPr/>
          <p:nvPr/>
        </p:nvSpPr>
        <p:spPr>
          <a:xfrm>
            <a:off x="3007300" y="4060101"/>
            <a:ext cx="505100" cy="505100"/>
          </a:xfrm>
          <a:prstGeom prst="ellipse">
            <a:avLst/>
          </a:prstGeom>
          <a:solidFill>
            <a:srgbClr val="00B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33ACEE2B-7202-2CD1-4A9A-45FEF0449562}"/>
              </a:ext>
            </a:extLst>
          </p:cNvPr>
          <p:cNvSpPr/>
          <p:nvPr/>
        </p:nvSpPr>
        <p:spPr>
          <a:xfrm>
            <a:off x="4017500" y="4068061"/>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6C2E3DFF-7E9D-DB7E-A323-CBDFF9611BE1}"/>
              </a:ext>
            </a:extLst>
          </p:cNvPr>
          <p:cNvSpPr/>
          <p:nvPr/>
        </p:nvSpPr>
        <p:spPr>
          <a:xfrm>
            <a:off x="1997100" y="4060101"/>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ADC89954-EC23-89D7-CA11-13EEF40C8F1F}"/>
              </a:ext>
            </a:extLst>
          </p:cNvPr>
          <p:cNvSpPr/>
          <p:nvPr/>
        </p:nvSpPr>
        <p:spPr>
          <a:xfrm>
            <a:off x="1002209" y="4055899"/>
            <a:ext cx="505100" cy="505100"/>
          </a:xfrm>
          <a:prstGeom prst="ellipse">
            <a:avLst/>
          </a:prstGeom>
          <a:solidFill>
            <a:srgbClr val="00B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25EEFE92-5E2D-17FF-0ACF-AB685BAC4937}"/>
              </a:ext>
            </a:extLst>
          </p:cNvPr>
          <p:cNvSpPr/>
          <p:nvPr/>
        </p:nvSpPr>
        <p:spPr>
          <a:xfrm>
            <a:off x="5012391" y="4044770"/>
            <a:ext cx="505100" cy="505100"/>
          </a:xfrm>
          <a:prstGeom prst="ellipse">
            <a:avLst/>
          </a:prstGeom>
          <a:solidFill>
            <a:srgbClr val="00B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2" name="Straight Connector 21">
            <a:extLst>
              <a:ext uri="{FF2B5EF4-FFF2-40B4-BE49-F238E27FC236}">
                <a16:creationId xmlns:a16="http://schemas.microsoft.com/office/drawing/2014/main" id="{AD0CD3D0-DA2F-2419-6473-D4D3A4DF4087}"/>
              </a:ext>
            </a:extLst>
          </p:cNvPr>
          <p:cNvCxnSpPr>
            <a:cxnSpLocks/>
            <a:stCxn id="4" idx="6"/>
            <a:endCxn id="6" idx="2"/>
          </p:cNvCxnSpPr>
          <p:nvPr/>
        </p:nvCxnSpPr>
        <p:spPr>
          <a:xfrm>
            <a:off x="3007300" y="5174230"/>
            <a:ext cx="5051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3985D2B-9C94-8A95-0559-162AEB947832}"/>
              </a:ext>
            </a:extLst>
          </p:cNvPr>
          <p:cNvCxnSpPr>
            <a:cxnSpLocks/>
            <a:stCxn id="4" idx="4"/>
            <a:endCxn id="5" idx="0"/>
          </p:cNvCxnSpPr>
          <p:nvPr/>
        </p:nvCxnSpPr>
        <p:spPr>
          <a:xfrm>
            <a:off x="2754750" y="5426780"/>
            <a:ext cx="0" cy="4967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17A7CE4-44FD-B0D7-20BC-498F233D2A07}"/>
              </a:ext>
            </a:extLst>
          </p:cNvPr>
          <p:cNvCxnSpPr>
            <a:cxnSpLocks/>
            <a:stCxn id="6" idx="4"/>
            <a:endCxn id="7" idx="0"/>
          </p:cNvCxnSpPr>
          <p:nvPr/>
        </p:nvCxnSpPr>
        <p:spPr>
          <a:xfrm>
            <a:off x="3764950" y="5426780"/>
            <a:ext cx="0" cy="4967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860562F-F1AB-232C-1AF7-B96268DC118A}"/>
              </a:ext>
            </a:extLst>
          </p:cNvPr>
          <p:cNvCxnSpPr>
            <a:cxnSpLocks/>
            <a:stCxn id="5" idx="6"/>
            <a:endCxn id="7" idx="2"/>
          </p:cNvCxnSpPr>
          <p:nvPr/>
        </p:nvCxnSpPr>
        <p:spPr>
          <a:xfrm>
            <a:off x="3007300" y="6176087"/>
            <a:ext cx="5051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CEA9E7A-1313-7D0C-DC5B-9A8037841249}"/>
              </a:ext>
            </a:extLst>
          </p:cNvPr>
          <p:cNvCxnSpPr>
            <a:cxnSpLocks/>
            <a:stCxn id="5" idx="7"/>
            <a:endCxn id="8" idx="4"/>
          </p:cNvCxnSpPr>
          <p:nvPr/>
        </p:nvCxnSpPr>
        <p:spPr>
          <a:xfrm flipV="1">
            <a:off x="2933330" y="4565201"/>
            <a:ext cx="326520" cy="143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7F56477-8315-E061-7106-22185EA373D8}"/>
              </a:ext>
            </a:extLst>
          </p:cNvPr>
          <p:cNvCxnSpPr>
            <a:cxnSpLocks/>
            <a:stCxn id="7" idx="1"/>
            <a:endCxn id="8" idx="4"/>
          </p:cNvCxnSpPr>
          <p:nvPr/>
        </p:nvCxnSpPr>
        <p:spPr>
          <a:xfrm flipH="1" flipV="1">
            <a:off x="3259850" y="4565201"/>
            <a:ext cx="326520" cy="143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765B104-38A1-54AE-470A-98F5BCA65DED}"/>
              </a:ext>
            </a:extLst>
          </p:cNvPr>
          <p:cNvCxnSpPr>
            <a:cxnSpLocks/>
            <a:stCxn id="5" idx="1"/>
            <a:endCxn id="11" idx="4"/>
          </p:cNvCxnSpPr>
          <p:nvPr/>
        </p:nvCxnSpPr>
        <p:spPr>
          <a:xfrm flipH="1" flipV="1">
            <a:off x="1254759" y="4560999"/>
            <a:ext cx="1321411" cy="14365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1F6F2B4-C766-2F3B-1D55-21C7F1C51F44}"/>
              </a:ext>
            </a:extLst>
          </p:cNvPr>
          <p:cNvCxnSpPr>
            <a:cxnSpLocks/>
            <a:stCxn id="7" idx="2"/>
            <a:endCxn id="11" idx="5"/>
          </p:cNvCxnSpPr>
          <p:nvPr/>
        </p:nvCxnSpPr>
        <p:spPr>
          <a:xfrm flipH="1" flipV="1">
            <a:off x="1433339" y="4487029"/>
            <a:ext cx="2079061" cy="16890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E1E02AD-2C0D-FD06-1614-E8FF3984ACB5}"/>
              </a:ext>
            </a:extLst>
          </p:cNvPr>
          <p:cNvCxnSpPr>
            <a:cxnSpLocks/>
            <a:stCxn id="6" idx="2"/>
            <a:endCxn id="11" idx="6"/>
          </p:cNvCxnSpPr>
          <p:nvPr/>
        </p:nvCxnSpPr>
        <p:spPr>
          <a:xfrm flipH="1" flipV="1">
            <a:off x="1507309" y="4308449"/>
            <a:ext cx="2005091" cy="8657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9A451E1-26E8-4ED2-48CE-FF0D30A2562B}"/>
              </a:ext>
            </a:extLst>
          </p:cNvPr>
          <p:cNvCxnSpPr>
            <a:cxnSpLocks/>
            <a:stCxn id="4" idx="1"/>
            <a:endCxn id="11" idx="5"/>
          </p:cNvCxnSpPr>
          <p:nvPr/>
        </p:nvCxnSpPr>
        <p:spPr>
          <a:xfrm flipH="1" flipV="1">
            <a:off x="1433339" y="4487029"/>
            <a:ext cx="1142831" cy="50862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D65AB4F-A01B-8FC2-9F6C-9E16DE12D51D}"/>
              </a:ext>
            </a:extLst>
          </p:cNvPr>
          <p:cNvCxnSpPr>
            <a:cxnSpLocks/>
            <a:stCxn id="5" idx="7"/>
            <a:endCxn id="6" idx="3"/>
          </p:cNvCxnSpPr>
          <p:nvPr/>
        </p:nvCxnSpPr>
        <p:spPr>
          <a:xfrm flipV="1">
            <a:off x="2933330" y="5352810"/>
            <a:ext cx="653040" cy="6446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EDDBC34-4508-6229-D566-51C7C5C2280B}"/>
              </a:ext>
            </a:extLst>
          </p:cNvPr>
          <p:cNvCxnSpPr>
            <a:cxnSpLocks/>
            <a:stCxn id="4" idx="5"/>
            <a:endCxn id="7" idx="1"/>
          </p:cNvCxnSpPr>
          <p:nvPr/>
        </p:nvCxnSpPr>
        <p:spPr>
          <a:xfrm>
            <a:off x="2933330" y="5352810"/>
            <a:ext cx="653040" cy="6446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3E93450-63EB-F4E5-4289-379375FAF5E2}"/>
              </a:ext>
            </a:extLst>
          </p:cNvPr>
          <p:cNvCxnSpPr>
            <a:cxnSpLocks/>
            <a:stCxn id="8" idx="3"/>
            <a:endCxn id="4" idx="0"/>
          </p:cNvCxnSpPr>
          <p:nvPr/>
        </p:nvCxnSpPr>
        <p:spPr>
          <a:xfrm flipH="1">
            <a:off x="2754750" y="4491231"/>
            <a:ext cx="326520" cy="4304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E2F5A3C-3DE5-58D7-79F1-5B00FC9A6270}"/>
              </a:ext>
            </a:extLst>
          </p:cNvPr>
          <p:cNvCxnSpPr>
            <a:cxnSpLocks/>
            <a:stCxn id="8" idx="5"/>
            <a:endCxn id="6" idx="0"/>
          </p:cNvCxnSpPr>
          <p:nvPr/>
        </p:nvCxnSpPr>
        <p:spPr>
          <a:xfrm>
            <a:off x="3438430" y="4491231"/>
            <a:ext cx="326520" cy="4304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479DAD9-70CA-E465-7E53-F42FDB37DB6D}"/>
              </a:ext>
            </a:extLst>
          </p:cNvPr>
          <p:cNvCxnSpPr>
            <a:cxnSpLocks/>
            <a:stCxn id="12" idx="2"/>
            <a:endCxn id="4" idx="6"/>
          </p:cNvCxnSpPr>
          <p:nvPr/>
        </p:nvCxnSpPr>
        <p:spPr>
          <a:xfrm flipH="1">
            <a:off x="3007300" y="4297320"/>
            <a:ext cx="2005091" cy="8769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DD93CA47-0079-D9E6-1E72-65984F571692}"/>
              </a:ext>
            </a:extLst>
          </p:cNvPr>
          <p:cNvCxnSpPr>
            <a:cxnSpLocks/>
            <a:stCxn id="12" idx="3"/>
            <a:endCxn id="6" idx="7"/>
          </p:cNvCxnSpPr>
          <p:nvPr/>
        </p:nvCxnSpPr>
        <p:spPr>
          <a:xfrm flipH="1">
            <a:off x="3943530" y="4475900"/>
            <a:ext cx="1142831" cy="5197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6895077-4528-75E0-5CB9-E978FEEF4BB0}"/>
              </a:ext>
            </a:extLst>
          </p:cNvPr>
          <p:cNvCxnSpPr>
            <a:cxnSpLocks/>
            <a:stCxn id="12" idx="3"/>
            <a:endCxn id="5" idx="6"/>
          </p:cNvCxnSpPr>
          <p:nvPr/>
        </p:nvCxnSpPr>
        <p:spPr>
          <a:xfrm flipH="1">
            <a:off x="3007300" y="4475900"/>
            <a:ext cx="2079061" cy="17001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5D3DF168-D5BB-91EC-6511-2E600CACA376}"/>
              </a:ext>
            </a:extLst>
          </p:cNvPr>
          <p:cNvCxnSpPr>
            <a:cxnSpLocks/>
            <a:stCxn id="12" idx="4"/>
            <a:endCxn id="7" idx="7"/>
          </p:cNvCxnSpPr>
          <p:nvPr/>
        </p:nvCxnSpPr>
        <p:spPr>
          <a:xfrm flipH="1">
            <a:off x="3943530" y="4549870"/>
            <a:ext cx="1321411" cy="14476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59742F5E-6127-ABB1-F1B3-A4DE855A61EC}"/>
              </a:ext>
            </a:extLst>
          </p:cNvPr>
          <p:cNvCxnSpPr>
            <a:cxnSpLocks/>
            <a:stCxn id="4" idx="1"/>
            <a:endCxn id="10" idx="4"/>
          </p:cNvCxnSpPr>
          <p:nvPr/>
        </p:nvCxnSpPr>
        <p:spPr>
          <a:xfrm flipH="1" flipV="1">
            <a:off x="2249650" y="4565201"/>
            <a:ext cx="326520" cy="4304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E219A32-E748-91E0-0C96-1988FE3C86DF}"/>
              </a:ext>
            </a:extLst>
          </p:cNvPr>
          <p:cNvCxnSpPr>
            <a:cxnSpLocks/>
            <a:stCxn id="5" idx="1"/>
            <a:endCxn id="10" idx="4"/>
          </p:cNvCxnSpPr>
          <p:nvPr/>
        </p:nvCxnSpPr>
        <p:spPr>
          <a:xfrm flipH="1" flipV="1">
            <a:off x="2249650" y="4565201"/>
            <a:ext cx="326520" cy="143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82F46EA3-CA30-2BF2-A112-6A750E55C9D7}"/>
              </a:ext>
            </a:extLst>
          </p:cNvPr>
          <p:cNvCxnSpPr>
            <a:cxnSpLocks/>
            <a:stCxn id="7" idx="7"/>
            <a:endCxn id="9" idx="4"/>
          </p:cNvCxnSpPr>
          <p:nvPr/>
        </p:nvCxnSpPr>
        <p:spPr>
          <a:xfrm flipV="1">
            <a:off x="3943530" y="4573161"/>
            <a:ext cx="326520" cy="14243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DCE9F441-041D-51A8-2EA3-BD56BE422641}"/>
              </a:ext>
            </a:extLst>
          </p:cNvPr>
          <p:cNvCxnSpPr>
            <a:cxnSpLocks/>
            <a:stCxn id="6" idx="7"/>
            <a:endCxn id="9" idx="4"/>
          </p:cNvCxnSpPr>
          <p:nvPr/>
        </p:nvCxnSpPr>
        <p:spPr>
          <a:xfrm flipV="1">
            <a:off x="3943530" y="4573161"/>
            <a:ext cx="326520" cy="4224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CE4940DF-4C64-C483-C3C1-E8F80CB158A9}"/>
              </a:ext>
            </a:extLst>
          </p:cNvPr>
          <p:cNvSpPr/>
          <p:nvPr/>
        </p:nvSpPr>
        <p:spPr>
          <a:xfrm>
            <a:off x="8248470" y="4932809"/>
            <a:ext cx="505100" cy="505100"/>
          </a:xfrm>
          <a:prstGeom prst="ellipse">
            <a:avLst/>
          </a:prstGeom>
          <a:solidFill>
            <a:srgbClr val="0070C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9" name="Oval 98">
            <a:extLst>
              <a:ext uri="{FF2B5EF4-FFF2-40B4-BE49-F238E27FC236}">
                <a16:creationId xmlns:a16="http://schemas.microsoft.com/office/drawing/2014/main" id="{0F283F9C-CF31-65F0-3051-B42B758CB721}"/>
              </a:ext>
            </a:extLst>
          </p:cNvPr>
          <p:cNvSpPr/>
          <p:nvPr/>
        </p:nvSpPr>
        <p:spPr>
          <a:xfrm>
            <a:off x="8248470" y="5934666"/>
            <a:ext cx="505100" cy="505100"/>
          </a:xfrm>
          <a:prstGeom prst="ellipse">
            <a:avLst/>
          </a:prstGeom>
          <a:solidFill>
            <a:srgbClr val="0070C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0" name="Oval 99">
            <a:extLst>
              <a:ext uri="{FF2B5EF4-FFF2-40B4-BE49-F238E27FC236}">
                <a16:creationId xmlns:a16="http://schemas.microsoft.com/office/drawing/2014/main" id="{07ECE606-0DF9-78D3-6F70-169CEEB8746E}"/>
              </a:ext>
            </a:extLst>
          </p:cNvPr>
          <p:cNvSpPr/>
          <p:nvPr/>
        </p:nvSpPr>
        <p:spPr>
          <a:xfrm>
            <a:off x="9258670" y="4932809"/>
            <a:ext cx="505100" cy="505100"/>
          </a:xfrm>
          <a:prstGeom prst="ellipse">
            <a:avLst/>
          </a:prstGeom>
          <a:solidFill>
            <a:srgbClr val="0070C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1" name="Oval 100">
            <a:extLst>
              <a:ext uri="{FF2B5EF4-FFF2-40B4-BE49-F238E27FC236}">
                <a16:creationId xmlns:a16="http://schemas.microsoft.com/office/drawing/2014/main" id="{D6622992-E639-5AE3-0370-18E66FF23D01}"/>
              </a:ext>
            </a:extLst>
          </p:cNvPr>
          <p:cNvSpPr/>
          <p:nvPr/>
        </p:nvSpPr>
        <p:spPr>
          <a:xfrm>
            <a:off x="9258670" y="5934666"/>
            <a:ext cx="505100" cy="505100"/>
          </a:xfrm>
          <a:prstGeom prst="ellipse">
            <a:avLst/>
          </a:prstGeom>
          <a:solidFill>
            <a:srgbClr val="0070C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 name="Oval 101">
            <a:extLst>
              <a:ext uri="{FF2B5EF4-FFF2-40B4-BE49-F238E27FC236}">
                <a16:creationId xmlns:a16="http://schemas.microsoft.com/office/drawing/2014/main" id="{CC687339-5D2B-EB95-8326-39EB62BA0128}"/>
              </a:ext>
            </a:extLst>
          </p:cNvPr>
          <p:cNvSpPr/>
          <p:nvPr/>
        </p:nvSpPr>
        <p:spPr>
          <a:xfrm>
            <a:off x="8753570" y="4071230"/>
            <a:ext cx="505100" cy="505100"/>
          </a:xfrm>
          <a:prstGeom prst="ellipse">
            <a:avLst/>
          </a:prstGeom>
          <a:solidFill>
            <a:srgbClr val="00B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3" name="Oval 102">
            <a:extLst>
              <a:ext uri="{FF2B5EF4-FFF2-40B4-BE49-F238E27FC236}">
                <a16:creationId xmlns:a16="http://schemas.microsoft.com/office/drawing/2014/main" id="{BDF0DF32-719B-49C1-1025-B17B2C2002F7}"/>
              </a:ext>
            </a:extLst>
          </p:cNvPr>
          <p:cNvSpPr/>
          <p:nvPr/>
        </p:nvSpPr>
        <p:spPr>
          <a:xfrm>
            <a:off x="9763770" y="4079190"/>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4" name="Oval 103">
            <a:extLst>
              <a:ext uri="{FF2B5EF4-FFF2-40B4-BE49-F238E27FC236}">
                <a16:creationId xmlns:a16="http://schemas.microsoft.com/office/drawing/2014/main" id="{7D221CA0-4ECC-1301-CEFA-44A193C4C70C}"/>
              </a:ext>
            </a:extLst>
          </p:cNvPr>
          <p:cNvSpPr/>
          <p:nvPr/>
        </p:nvSpPr>
        <p:spPr>
          <a:xfrm>
            <a:off x="7743370" y="4071230"/>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5" name="Oval 104">
            <a:extLst>
              <a:ext uri="{FF2B5EF4-FFF2-40B4-BE49-F238E27FC236}">
                <a16:creationId xmlns:a16="http://schemas.microsoft.com/office/drawing/2014/main" id="{2159C41B-1C40-6B0A-058A-2F395FEEBF55}"/>
              </a:ext>
            </a:extLst>
          </p:cNvPr>
          <p:cNvSpPr/>
          <p:nvPr/>
        </p:nvSpPr>
        <p:spPr>
          <a:xfrm>
            <a:off x="6748479" y="4067028"/>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6" name="Oval 105">
            <a:extLst>
              <a:ext uri="{FF2B5EF4-FFF2-40B4-BE49-F238E27FC236}">
                <a16:creationId xmlns:a16="http://schemas.microsoft.com/office/drawing/2014/main" id="{A8BD931F-D5A8-A793-A9C9-7680AA94B0B0}"/>
              </a:ext>
            </a:extLst>
          </p:cNvPr>
          <p:cNvSpPr/>
          <p:nvPr/>
        </p:nvSpPr>
        <p:spPr>
          <a:xfrm>
            <a:off x="10758661" y="4055899"/>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7" name="Straight Connector 106">
            <a:extLst>
              <a:ext uri="{FF2B5EF4-FFF2-40B4-BE49-F238E27FC236}">
                <a16:creationId xmlns:a16="http://schemas.microsoft.com/office/drawing/2014/main" id="{2F214515-BB4C-B821-63CB-C6F9E0F9CD3E}"/>
              </a:ext>
            </a:extLst>
          </p:cNvPr>
          <p:cNvCxnSpPr>
            <a:cxnSpLocks/>
            <a:stCxn id="98" idx="6"/>
            <a:endCxn id="100" idx="2"/>
          </p:cNvCxnSpPr>
          <p:nvPr/>
        </p:nvCxnSpPr>
        <p:spPr>
          <a:xfrm>
            <a:off x="8753570" y="5185359"/>
            <a:ext cx="5051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5A2059C-33C8-AA02-10F1-2E49AB541D91}"/>
              </a:ext>
            </a:extLst>
          </p:cNvPr>
          <p:cNvCxnSpPr>
            <a:cxnSpLocks/>
            <a:stCxn id="98" idx="4"/>
            <a:endCxn id="99" idx="0"/>
          </p:cNvCxnSpPr>
          <p:nvPr/>
        </p:nvCxnSpPr>
        <p:spPr>
          <a:xfrm>
            <a:off x="8501020" y="5437909"/>
            <a:ext cx="0" cy="4967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7AD009F-7DE8-0AC4-1652-69BAAB4B2FE6}"/>
              </a:ext>
            </a:extLst>
          </p:cNvPr>
          <p:cNvCxnSpPr>
            <a:cxnSpLocks/>
            <a:stCxn id="100" idx="4"/>
            <a:endCxn id="101" idx="0"/>
          </p:cNvCxnSpPr>
          <p:nvPr/>
        </p:nvCxnSpPr>
        <p:spPr>
          <a:xfrm>
            <a:off x="9511220" y="5437909"/>
            <a:ext cx="0" cy="4967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DC5BEF38-73DC-EB8C-9B88-32B797D9CEB6}"/>
              </a:ext>
            </a:extLst>
          </p:cNvPr>
          <p:cNvCxnSpPr>
            <a:cxnSpLocks/>
            <a:stCxn id="99" idx="6"/>
            <a:endCxn id="101" idx="2"/>
          </p:cNvCxnSpPr>
          <p:nvPr/>
        </p:nvCxnSpPr>
        <p:spPr>
          <a:xfrm>
            <a:off x="8753570" y="6187216"/>
            <a:ext cx="5051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EBAB53B7-04EB-B254-9DEB-A0EC764CADB7}"/>
              </a:ext>
            </a:extLst>
          </p:cNvPr>
          <p:cNvCxnSpPr>
            <a:cxnSpLocks/>
            <a:stCxn id="99" idx="7"/>
            <a:endCxn id="102" idx="4"/>
          </p:cNvCxnSpPr>
          <p:nvPr/>
        </p:nvCxnSpPr>
        <p:spPr>
          <a:xfrm flipV="1">
            <a:off x="8679600" y="4576330"/>
            <a:ext cx="326520" cy="143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C1C72686-2824-7A71-1D3B-7D7978E1D3D1}"/>
              </a:ext>
            </a:extLst>
          </p:cNvPr>
          <p:cNvCxnSpPr>
            <a:cxnSpLocks/>
            <a:stCxn id="101" idx="1"/>
            <a:endCxn id="102" idx="4"/>
          </p:cNvCxnSpPr>
          <p:nvPr/>
        </p:nvCxnSpPr>
        <p:spPr>
          <a:xfrm flipH="1" flipV="1">
            <a:off x="9006120" y="4576330"/>
            <a:ext cx="326520" cy="143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7B47A990-2F88-41B9-4E11-078289C878CA}"/>
              </a:ext>
            </a:extLst>
          </p:cNvPr>
          <p:cNvCxnSpPr>
            <a:cxnSpLocks/>
            <a:stCxn id="99" idx="1"/>
            <a:endCxn id="105" idx="4"/>
          </p:cNvCxnSpPr>
          <p:nvPr/>
        </p:nvCxnSpPr>
        <p:spPr>
          <a:xfrm flipH="1" flipV="1">
            <a:off x="7001029" y="4572128"/>
            <a:ext cx="1321411" cy="14365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BB67E973-BCB7-DAA6-DF88-AF28B1981518}"/>
              </a:ext>
            </a:extLst>
          </p:cNvPr>
          <p:cNvCxnSpPr>
            <a:cxnSpLocks/>
            <a:stCxn id="100" idx="2"/>
            <a:endCxn id="105" idx="6"/>
          </p:cNvCxnSpPr>
          <p:nvPr/>
        </p:nvCxnSpPr>
        <p:spPr>
          <a:xfrm flipH="1" flipV="1">
            <a:off x="7253579" y="4319578"/>
            <a:ext cx="2005091" cy="8657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1408D94-DAB7-0024-B2FD-29590E99DDC5}"/>
              </a:ext>
            </a:extLst>
          </p:cNvPr>
          <p:cNvCxnSpPr>
            <a:cxnSpLocks/>
            <a:stCxn id="99" idx="7"/>
            <a:endCxn id="100" idx="3"/>
          </p:cNvCxnSpPr>
          <p:nvPr/>
        </p:nvCxnSpPr>
        <p:spPr>
          <a:xfrm flipV="1">
            <a:off x="8679600" y="5363939"/>
            <a:ext cx="653040" cy="6446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A2C52F6-3DF7-C8D8-1F2A-2CEA0A0133B1}"/>
              </a:ext>
            </a:extLst>
          </p:cNvPr>
          <p:cNvCxnSpPr>
            <a:cxnSpLocks/>
            <a:stCxn id="98" idx="5"/>
            <a:endCxn id="101" idx="1"/>
          </p:cNvCxnSpPr>
          <p:nvPr/>
        </p:nvCxnSpPr>
        <p:spPr>
          <a:xfrm>
            <a:off x="8679600" y="5363939"/>
            <a:ext cx="653040" cy="6446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EC6F0A59-63DB-E747-ED36-28688F143DDE}"/>
              </a:ext>
            </a:extLst>
          </p:cNvPr>
          <p:cNvCxnSpPr>
            <a:cxnSpLocks/>
            <a:stCxn id="102" idx="3"/>
            <a:endCxn id="98" idx="0"/>
          </p:cNvCxnSpPr>
          <p:nvPr/>
        </p:nvCxnSpPr>
        <p:spPr>
          <a:xfrm flipH="1">
            <a:off x="8501020" y="4502360"/>
            <a:ext cx="326520" cy="4304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358F8F6-7AD7-2113-B3FA-C3C816929D85}"/>
              </a:ext>
            </a:extLst>
          </p:cNvPr>
          <p:cNvCxnSpPr>
            <a:cxnSpLocks/>
            <a:stCxn id="102" idx="5"/>
            <a:endCxn id="100" idx="0"/>
          </p:cNvCxnSpPr>
          <p:nvPr/>
        </p:nvCxnSpPr>
        <p:spPr>
          <a:xfrm>
            <a:off x="9184700" y="4502360"/>
            <a:ext cx="326520" cy="4304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D3182CC-7811-9BF7-96D7-1B2CE9EE80E3}"/>
              </a:ext>
            </a:extLst>
          </p:cNvPr>
          <p:cNvCxnSpPr>
            <a:cxnSpLocks/>
            <a:stCxn id="106" idx="2"/>
            <a:endCxn id="98" idx="6"/>
          </p:cNvCxnSpPr>
          <p:nvPr/>
        </p:nvCxnSpPr>
        <p:spPr>
          <a:xfrm flipH="1">
            <a:off x="8753570" y="4308449"/>
            <a:ext cx="2005091" cy="8769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7918445A-1691-C4CC-E38B-2A2E78220247}"/>
              </a:ext>
            </a:extLst>
          </p:cNvPr>
          <p:cNvCxnSpPr>
            <a:cxnSpLocks/>
            <a:stCxn id="106" idx="4"/>
            <a:endCxn id="101" idx="7"/>
          </p:cNvCxnSpPr>
          <p:nvPr/>
        </p:nvCxnSpPr>
        <p:spPr>
          <a:xfrm flipH="1">
            <a:off x="9689800" y="4560999"/>
            <a:ext cx="1321411" cy="14476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D5FDC1EF-D539-2B72-1215-B6BA62F57537}"/>
              </a:ext>
            </a:extLst>
          </p:cNvPr>
          <p:cNvCxnSpPr>
            <a:cxnSpLocks/>
            <a:stCxn id="98" idx="0"/>
            <a:endCxn id="104" idx="5"/>
          </p:cNvCxnSpPr>
          <p:nvPr/>
        </p:nvCxnSpPr>
        <p:spPr>
          <a:xfrm flipH="1" flipV="1">
            <a:off x="8174500" y="4502360"/>
            <a:ext cx="326520" cy="4304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380A99E-CE4C-3D5C-E1CA-AF7EC7C02EE9}"/>
              </a:ext>
            </a:extLst>
          </p:cNvPr>
          <p:cNvCxnSpPr>
            <a:cxnSpLocks/>
            <a:stCxn id="99" idx="1"/>
            <a:endCxn id="104" idx="4"/>
          </p:cNvCxnSpPr>
          <p:nvPr/>
        </p:nvCxnSpPr>
        <p:spPr>
          <a:xfrm flipH="1" flipV="1">
            <a:off x="7995920" y="4576330"/>
            <a:ext cx="326520" cy="14323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792E114E-4727-89A7-7863-0BBE52E83F11}"/>
              </a:ext>
            </a:extLst>
          </p:cNvPr>
          <p:cNvCxnSpPr>
            <a:cxnSpLocks/>
            <a:stCxn id="101" idx="7"/>
            <a:endCxn id="103" idx="4"/>
          </p:cNvCxnSpPr>
          <p:nvPr/>
        </p:nvCxnSpPr>
        <p:spPr>
          <a:xfrm flipV="1">
            <a:off x="9689800" y="4584290"/>
            <a:ext cx="326520" cy="14243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86977BCC-C018-6D50-BE0D-CBE48E9DB97F}"/>
              </a:ext>
            </a:extLst>
          </p:cNvPr>
          <p:cNvCxnSpPr>
            <a:cxnSpLocks/>
            <a:stCxn id="100" idx="0"/>
            <a:endCxn id="103" idx="3"/>
          </p:cNvCxnSpPr>
          <p:nvPr/>
        </p:nvCxnSpPr>
        <p:spPr>
          <a:xfrm flipV="1">
            <a:off x="9511220" y="4510320"/>
            <a:ext cx="326520" cy="4224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4D62EE1D-4F75-A1FB-8DF7-3D91CFB0A7D7}"/>
              </a:ext>
            </a:extLst>
          </p:cNvPr>
          <p:cNvCxnSpPr>
            <a:cxnSpLocks/>
            <a:stCxn id="98" idx="7"/>
            <a:endCxn id="103" idx="3"/>
          </p:cNvCxnSpPr>
          <p:nvPr/>
        </p:nvCxnSpPr>
        <p:spPr>
          <a:xfrm flipV="1">
            <a:off x="8679600" y="4510320"/>
            <a:ext cx="1158140" cy="4964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7952C3AD-0A88-2B27-276E-30C4B1DDE93C}"/>
              </a:ext>
            </a:extLst>
          </p:cNvPr>
          <p:cNvCxnSpPr>
            <a:cxnSpLocks/>
            <a:stCxn id="100" idx="1"/>
            <a:endCxn id="104" idx="5"/>
          </p:cNvCxnSpPr>
          <p:nvPr/>
        </p:nvCxnSpPr>
        <p:spPr>
          <a:xfrm flipH="1" flipV="1">
            <a:off x="8174500" y="4502360"/>
            <a:ext cx="1158140" cy="5044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0" name="TextBox 139">
                <a:extLst>
                  <a:ext uri="{FF2B5EF4-FFF2-40B4-BE49-F238E27FC236}">
                    <a16:creationId xmlns:a16="http://schemas.microsoft.com/office/drawing/2014/main" id="{A6D1A86C-0061-0C0D-6CDF-5847D821CDB2}"/>
                  </a:ext>
                </a:extLst>
              </p:cNvPr>
              <p:cNvSpPr txBox="1"/>
              <p:nvPr/>
            </p:nvSpPr>
            <p:spPr>
              <a:xfrm>
                <a:off x="5817470" y="4818948"/>
                <a:ext cx="734496" cy="7694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4400" b="0" i="1" smtClean="0">
                          <a:latin typeface="Cambria Math" panose="02040503050406030204" pitchFamily="18" charset="0"/>
                        </a:rPr>
                        <m:t>≠</m:t>
                      </m:r>
                    </m:oMath>
                  </m:oMathPara>
                </a14:m>
                <a:endParaRPr lang="en-US" sz="4400" dirty="0"/>
              </a:p>
            </p:txBody>
          </p:sp>
        </mc:Choice>
        <mc:Fallback xmlns="">
          <p:sp>
            <p:nvSpPr>
              <p:cNvPr id="140" name="TextBox 139">
                <a:extLst>
                  <a:ext uri="{FF2B5EF4-FFF2-40B4-BE49-F238E27FC236}">
                    <a16:creationId xmlns:a16="http://schemas.microsoft.com/office/drawing/2014/main" id="{A6D1A86C-0061-0C0D-6CDF-5847D821CDB2}"/>
                  </a:ext>
                </a:extLst>
              </p:cNvPr>
              <p:cNvSpPr txBox="1">
                <a:spLocks noRot="1" noChangeAspect="1" noMove="1" noResize="1" noEditPoints="1" noAdjustHandles="1" noChangeArrowheads="1" noChangeShapeType="1" noTextEdit="1"/>
              </p:cNvSpPr>
              <p:nvPr/>
            </p:nvSpPr>
            <p:spPr>
              <a:xfrm>
                <a:off x="5817470" y="4818948"/>
                <a:ext cx="734496" cy="769441"/>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46676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697A1-E241-157C-CF01-D844F4EB0D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0040F-A488-C02B-39B9-92C90AE7A29D}"/>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Modifying the Pseudo-expectation Values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2E2C06B-6472-B5D8-764C-691A618F693F}"/>
                  </a:ext>
                </a:extLst>
              </p:cNvPr>
              <p:cNvSpPr>
                <a:spLocks noGrp="1"/>
              </p:cNvSpPr>
              <p:nvPr>
                <p:ph idx="1"/>
              </p:nvPr>
            </p:nvSpPr>
            <p:spPr>
              <a:xfrm>
                <a:off x="838200" y="1825624"/>
                <a:ext cx="11353800" cy="1679576"/>
              </a:xfrm>
            </p:spPr>
            <p:txBody>
              <a:bodyPr>
                <a:normAutofit/>
              </a:bodyPr>
              <a:lstStyle/>
              <a:p>
                <a:r>
                  <a:rPr lang="en-US" sz="2800" dirty="0"/>
                  <a:t>For </a:t>
                </a:r>
                <a14:m>
                  <m:oMath xmlns:m="http://schemas.openxmlformats.org/officeDocument/2006/math">
                    <m:r>
                      <a:rPr lang="en-US" sz="2800" b="0" i="1" smtClean="0">
                        <a:latin typeface="Cambria Math" panose="02040503050406030204" pitchFamily="18" charset="0"/>
                      </a:rPr>
                      <m:t>𝑑</m:t>
                    </m:r>
                    <m:r>
                      <a:rPr lang="en-US" sz="2800" b="0" i="1" smtClean="0">
                        <a:latin typeface="Cambria Math" panose="02040503050406030204" pitchFamily="18" charset="0"/>
                      </a:rPr>
                      <m:t>=4</m:t>
                    </m:r>
                  </m:oMath>
                </a14:m>
                <a:r>
                  <a:rPr lang="en-US" sz="2800" dirty="0">
                    <a:solidFill>
                      <a:schemeClr val="tx1"/>
                    </a:solidFill>
                  </a:rPr>
                  <a:t>, we found an ad-hoc fix [HK</a:t>
                </a:r>
                <a:r>
                  <a:rPr lang="en-US" sz="2800" dirty="0">
                    <a:solidFill>
                      <a:srgbClr val="00B0F0"/>
                    </a:solidFill>
                  </a:rPr>
                  <a:t>P</a:t>
                </a:r>
                <a:r>
                  <a:rPr lang="en-US" sz="2800" dirty="0">
                    <a:solidFill>
                      <a:schemeClr val="tx1"/>
                    </a:solidFill>
                  </a:rPr>
                  <a:t>RS16] but this was difficult to generalize.</a:t>
                </a:r>
              </a:p>
              <a:p>
                <a:r>
                  <a:rPr lang="en-US" dirty="0"/>
                  <a:t>Breakthrough: Pseudo-calibration technique for designing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oMath>
                </a14:m>
                <a:r>
                  <a:rPr lang="en-US" sz="2800" dirty="0">
                    <a:solidFill>
                      <a:schemeClr val="tx1"/>
                    </a:solidFill>
                  </a:rPr>
                  <a:t> [BHKKM</a:t>
                </a:r>
                <a:r>
                  <a:rPr lang="en-US" sz="2800" dirty="0">
                    <a:solidFill>
                      <a:srgbClr val="00B0F0"/>
                    </a:solidFill>
                  </a:rPr>
                  <a:t>P</a:t>
                </a:r>
                <a:r>
                  <a:rPr lang="en-US" sz="2800" dirty="0">
                    <a:solidFill>
                      <a:schemeClr val="tx1"/>
                    </a:solidFill>
                  </a:rPr>
                  <a:t>16].</a:t>
                </a:r>
              </a:p>
            </p:txBody>
          </p:sp>
        </mc:Choice>
        <mc:Fallback xmlns="">
          <p:sp>
            <p:nvSpPr>
              <p:cNvPr id="3" name="Content Placeholder 2">
                <a:extLst>
                  <a:ext uri="{FF2B5EF4-FFF2-40B4-BE49-F238E27FC236}">
                    <a16:creationId xmlns:a16="http://schemas.microsoft.com/office/drawing/2014/main" id="{12E2C06B-6472-B5D8-764C-691A618F693F}"/>
                  </a:ext>
                </a:extLst>
              </p:cNvPr>
              <p:cNvSpPr>
                <a:spLocks noGrp="1" noRot="1" noChangeAspect="1" noMove="1" noResize="1" noEditPoints="1" noAdjustHandles="1" noChangeArrowheads="1" noChangeShapeType="1" noTextEdit="1"/>
              </p:cNvSpPr>
              <p:nvPr>
                <p:ph idx="1"/>
              </p:nvPr>
            </p:nvSpPr>
            <p:spPr>
              <a:xfrm>
                <a:off x="838200" y="1825624"/>
                <a:ext cx="11353800" cy="1679576"/>
              </a:xfrm>
              <a:blipFill>
                <a:blip r:embed="rId2"/>
                <a:stretch>
                  <a:fillRect l="-967" t="-5797"/>
                </a:stretch>
              </a:blipFill>
            </p:spPr>
            <p:txBody>
              <a:bodyPr/>
              <a:lstStyle/>
              <a:p>
                <a:r>
                  <a:rPr lang="en-US">
                    <a:noFill/>
                  </a:rPr>
                  <a:t> </a:t>
                </a:r>
              </a:p>
            </p:txBody>
          </p:sp>
        </mc:Fallback>
      </mc:AlternateContent>
    </p:spTree>
    <p:extLst>
      <p:ext uri="{BB962C8B-B14F-4D97-AF65-F5344CB8AC3E}">
        <p14:creationId xmlns:p14="http://schemas.microsoft.com/office/powerpoint/2010/main" val="2164279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97620-49C1-2F77-D31E-6E2EAF4819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53B20D-1FC5-1C3E-A024-E1103B12F541}"/>
              </a:ext>
            </a:extLst>
          </p:cNvPr>
          <p:cNvSpPr>
            <a:spLocks noGrp="1"/>
          </p:cNvSpPr>
          <p:nvPr>
            <p:ph type="title"/>
          </p:nvPr>
        </p:nvSpPr>
        <p:spPr>
          <a:xfrm>
            <a:off x="531043" y="158621"/>
            <a:ext cx="11129913" cy="1532068"/>
          </a:xfrm>
        </p:spPr>
        <p:txBody>
          <a:bodyPr>
            <a:normAutofit/>
          </a:bodyPr>
          <a:lstStyle/>
          <a:p>
            <a:pPr algn="ctr"/>
            <a:r>
              <a:rPr lang="en-US" sz="3600" dirty="0"/>
              <a:t>Common Theme of This Talk and the Next Talk</a:t>
            </a:r>
            <a:endParaRPr lang="en-US" sz="3600" dirty="0">
              <a:latin typeface="+mn-lt"/>
            </a:endParaRPr>
          </a:p>
        </p:txBody>
      </p:sp>
      <p:sp>
        <p:nvSpPr>
          <p:cNvPr id="3" name="Content Placeholder 2">
            <a:extLst>
              <a:ext uri="{FF2B5EF4-FFF2-40B4-BE49-F238E27FC236}">
                <a16:creationId xmlns:a16="http://schemas.microsoft.com/office/drawing/2014/main" id="{A5651FE0-1FBE-C489-3A75-6473C26F06E6}"/>
              </a:ext>
            </a:extLst>
          </p:cNvPr>
          <p:cNvSpPr>
            <a:spLocks noGrp="1"/>
          </p:cNvSpPr>
          <p:nvPr>
            <p:ph idx="1"/>
          </p:nvPr>
        </p:nvSpPr>
        <p:spPr>
          <a:xfrm>
            <a:off x="838199" y="1825624"/>
            <a:ext cx="11129913" cy="4934939"/>
          </a:xfrm>
        </p:spPr>
        <p:txBody>
          <a:bodyPr>
            <a:normAutofit/>
          </a:bodyPr>
          <a:lstStyle/>
          <a:p>
            <a:r>
              <a:rPr lang="en-US" dirty="0"/>
              <a:t>Common question discussed in this talk and the next talk: Given an SDP (semidefinite program) over a random input, how can we construct candidate solutions for this SDP and analyze them?</a:t>
            </a:r>
          </a:p>
          <a:p>
            <a:r>
              <a:rPr lang="en-US" dirty="0"/>
              <a:t>Common technical tool: Graph matrices are a powerful tool for analyzing problems with random inputs.</a:t>
            </a:r>
            <a:endParaRPr lang="en-US" dirty="0">
              <a:solidFill>
                <a:schemeClr val="bg1">
                  <a:lumMod val="65000"/>
                </a:schemeClr>
              </a:solidFill>
            </a:endParaRPr>
          </a:p>
          <a:p>
            <a:endParaRPr lang="en-US" dirty="0"/>
          </a:p>
        </p:txBody>
      </p:sp>
    </p:spTree>
    <p:extLst>
      <p:ext uri="{BB962C8B-B14F-4D97-AF65-F5344CB8AC3E}">
        <p14:creationId xmlns:p14="http://schemas.microsoft.com/office/powerpoint/2010/main" val="258582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E630E-CAB7-A8AB-D016-6E2F5890C7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3C6304-36A6-2991-9ACC-480B390D1FDC}"/>
              </a:ext>
            </a:extLst>
          </p:cNvPr>
          <p:cNvSpPr>
            <a:spLocks noGrp="1"/>
          </p:cNvSpPr>
          <p:nvPr>
            <p:ph type="ctrTitle"/>
          </p:nvPr>
        </p:nvSpPr>
        <p:spPr>
          <a:xfrm>
            <a:off x="145473" y="2286001"/>
            <a:ext cx="11901054" cy="1755775"/>
          </a:xfrm>
        </p:spPr>
        <p:txBody>
          <a:bodyPr>
            <a:normAutofit/>
          </a:bodyPr>
          <a:lstStyle/>
          <a:p>
            <a:r>
              <a:rPr lang="en-US" dirty="0"/>
              <a:t>Part II: Pseudo-calibration</a:t>
            </a:r>
          </a:p>
        </p:txBody>
      </p:sp>
    </p:spTree>
    <p:extLst>
      <p:ext uri="{BB962C8B-B14F-4D97-AF65-F5344CB8AC3E}">
        <p14:creationId xmlns:p14="http://schemas.microsoft.com/office/powerpoint/2010/main" val="2988741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t>Setup</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199" y="1825624"/>
                <a:ext cx="11129913" cy="4943567"/>
              </a:xfrm>
            </p:spPr>
            <p:txBody>
              <a:bodyPr>
                <a:normAutofit/>
              </a:bodyPr>
              <a:lstStyle/>
              <a:p>
                <a:r>
                  <a:rPr lang="en-US" sz="2800" dirty="0">
                    <a:latin typeface="Cambria Math" panose="02040503050406030204" pitchFamily="18" charset="0"/>
                  </a:rPr>
                  <a:t>We assume that we have a </a:t>
                </a:r>
                <a:r>
                  <a:rPr lang="en-US" sz="2800" dirty="0">
                    <a:solidFill>
                      <a:srgbClr val="FF0000"/>
                    </a:solidFill>
                    <a:latin typeface="Cambria Math" panose="02040503050406030204" pitchFamily="18" charset="0"/>
                  </a:rPr>
                  <a:t>null/random distribution</a:t>
                </a:r>
                <a:r>
                  <a:rPr lang="en-US" sz="2800" dirty="0">
                    <a:latin typeface="Cambria Math" panose="02040503050406030204" pitchFamily="18" charset="0"/>
                  </a:rPr>
                  <a:t> where there is no solution </a:t>
                </a:r>
                <a:r>
                  <a:rPr lang="en-US" sz="2800" dirty="0" err="1">
                    <a:latin typeface="Cambria Math" panose="02040503050406030204" pitchFamily="18" charset="0"/>
                  </a:rPr>
                  <a:t>w.h.p</a:t>
                </a:r>
                <a:r>
                  <a:rPr lang="en-US" sz="2800" dirty="0">
                    <a:latin typeface="Cambria Math" panose="02040503050406030204" pitchFamily="18" charset="0"/>
                  </a:rPr>
                  <a:t>. and a </a:t>
                </a:r>
                <a:r>
                  <a:rPr lang="en-US" sz="2800" dirty="0">
                    <a:solidFill>
                      <a:srgbClr val="00B0F0"/>
                    </a:solidFill>
                    <a:latin typeface="Cambria Math" panose="02040503050406030204" pitchFamily="18" charset="0"/>
                  </a:rPr>
                  <a:t>planted distribution</a:t>
                </a:r>
                <a:r>
                  <a:rPr lang="en-US" sz="2800" dirty="0">
                    <a:latin typeface="Cambria Math" panose="02040503050406030204" pitchFamily="18" charset="0"/>
                  </a:rPr>
                  <a:t> where there is a solution.</a:t>
                </a:r>
              </a:p>
              <a:p>
                <a:r>
                  <a:rPr lang="en-US" sz="2800" dirty="0">
                    <a:latin typeface="Cambria Math" panose="02040503050406030204" pitchFamily="18" charset="0"/>
                  </a:rPr>
                  <a:t>Idea: If we can’t distinguish the </a:t>
                </a:r>
                <a:r>
                  <a:rPr lang="en-US" sz="2800" dirty="0">
                    <a:solidFill>
                      <a:srgbClr val="FF0000"/>
                    </a:solidFill>
                    <a:latin typeface="Cambria Math" panose="02040503050406030204" pitchFamily="18" charset="0"/>
                  </a:rPr>
                  <a:t>random</a:t>
                </a:r>
                <a:r>
                  <a:rPr lang="en-US" sz="2800" dirty="0">
                    <a:latin typeface="Cambria Math" panose="02040503050406030204" pitchFamily="18" charset="0"/>
                  </a:rPr>
                  <a:t> and </a:t>
                </a:r>
                <a:r>
                  <a:rPr lang="en-US" sz="2800" dirty="0">
                    <a:solidFill>
                      <a:srgbClr val="00B0F0"/>
                    </a:solidFill>
                    <a:latin typeface="Cambria Math" panose="02040503050406030204" pitchFamily="18" charset="0"/>
                  </a:rPr>
                  <a:t>planted</a:t>
                </a:r>
                <a:r>
                  <a:rPr lang="en-US" sz="2800" dirty="0">
                    <a:latin typeface="Cambria Math" panose="02040503050406030204" pitchFamily="18" charset="0"/>
                  </a:rPr>
                  <a:t> distributions then we can’t prove that a random instance does not have a solution.</a:t>
                </a:r>
              </a:p>
              <a:p>
                <a:r>
                  <a:rPr lang="en-US" dirty="0">
                    <a:latin typeface="Cambria Math" panose="02040503050406030204" pitchFamily="18" charset="0"/>
                  </a:rPr>
                  <a:t>We assume that we have a </a:t>
                </a:r>
                <a:r>
                  <a:rPr lang="en-US" dirty="0">
                    <a:solidFill>
                      <a:srgbClr val="FF0000"/>
                    </a:solidFill>
                    <a:latin typeface="Cambria Math" panose="02040503050406030204" pitchFamily="18" charset="0"/>
                  </a:rPr>
                  <a:t>Fourier basis</a:t>
                </a:r>
                <a:r>
                  <a:rPr lang="en-US" dirty="0">
                    <a:latin typeface="Cambria Math" panose="02040503050406030204" pitchFamily="18" charset="0"/>
                  </a:rPr>
                  <a:t> </a:t>
                </a:r>
                <a14:m>
                  <m:oMath xmlns:m="http://schemas.openxmlformats.org/officeDocument/2006/math">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e>
                    </m:d>
                    <m:r>
                      <a:rPr lang="en-US" i="1">
                        <a:latin typeface="Cambria Math" panose="02040503050406030204" pitchFamily="18" charset="0"/>
                      </a:rPr>
                      <m:t> </m:t>
                    </m:r>
                  </m:oMath>
                </a14:m>
                <a:r>
                  <a:rPr lang="en-US" dirty="0">
                    <a:latin typeface="Cambria Math" panose="02040503050406030204" pitchFamily="18" charset="0"/>
                  </a:rPr>
                  <a:t>for the </a:t>
                </a:r>
                <a:r>
                  <a:rPr lang="en-US" dirty="0">
                    <a:solidFill>
                      <a:srgbClr val="FF0000"/>
                    </a:solidFill>
                    <a:latin typeface="Cambria Math" panose="02040503050406030204" pitchFamily="18" charset="0"/>
                  </a:rPr>
                  <a:t>null/random distribution </a:t>
                </a:r>
                <a:r>
                  <a:rPr lang="en-US" dirty="0">
                    <a:latin typeface="Cambria Math" panose="02040503050406030204" pitchFamily="18" charset="0"/>
                  </a:rPr>
                  <a:t>(i.e.,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𝑟𝑎𝑛𝑑𝑜𝑚</m:t>
                        </m:r>
                      </m:sub>
                    </m:sSub>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𝐸</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sSup>
                              <m:sSupPr>
                                <m:ctrlPr>
                                  <a:rPr lang="en-US" b="0" i="1" smtClean="0">
                                    <a:latin typeface="Cambria Math" panose="02040503050406030204" pitchFamily="18" charset="0"/>
                                  </a:rPr>
                                </m:ctrlPr>
                              </m:sSupPr>
                              <m:e>
                                <m:r>
                                  <a:rPr lang="en-US" b="0" i="1" smtClean="0">
                                    <a:latin typeface="Cambria Math" panose="02040503050406030204" pitchFamily="18" charset="0"/>
                                  </a:rPr>
                                  <m:t>𝐸</m:t>
                                </m:r>
                              </m:e>
                              <m:sup>
                                <m:r>
                                  <a:rPr lang="en-US" b="0" i="1" smtClean="0">
                                    <a:latin typeface="Cambria Math" panose="02040503050406030204" pitchFamily="18" charset="0"/>
                                  </a:rPr>
                                  <m:t>′</m:t>
                                </m:r>
                              </m:sup>
                            </m:sSup>
                          </m:sub>
                        </m:sSub>
                      </m:e>
                    </m:d>
                    <m:r>
                      <a:rPr lang="en-US" b="0" i="1" smtClean="0">
                        <a:latin typeface="Cambria Math" panose="02040503050406030204" pitchFamily="18" charset="0"/>
                      </a:rPr>
                      <m:t>=1</m:t>
                    </m:r>
                  </m:oMath>
                </a14:m>
                <a:r>
                  <a:rPr lang="en-US" dirty="0">
                    <a:latin typeface="Cambria Math" panose="02040503050406030204" pitchFamily="18" charset="0"/>
                  </a:rPr>
                  <a:t> if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𝐸</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𝐸</m:t>
                    </m:r>
                  </m:oMath>
                </a14:m>
                <a:r>
                  <a:rPr lang="en-US" dirty="0">
                    <a:latin typeface="Cambria Math" panose="02040503050406030204" pitchFamily="18" charset="0"/>
                  </a:rPr>
                  <a:t> and </a:t>
                </a:r>
                <a14:m>
                  <m:oMath xmlns:m="http://schemas.openxmlformats.org/officeDocument/2006/math">
                    <m:r>
                      <a:rPr lang="en-US" b="0" i="1" smtClean="0">
                        <a:latin typeface="Cambria Math" panose="02040503050406030204" pitchFamily="18" charset="0"/>
                      </a:rPr>
                      <m:t>0</m:t>
                    </m:r>
                  </m:oMath>
                </a14:m>
                <a:r>
                  <a:rPr lang="en-US" dirty="0">
                    <a:latin typeface="Cambria Math" panose="02040503050406030204" pitchFamily="18" charset="0"/>
                  </a:rPr>
                  <a:t> if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𝐸</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𝐸</m:t>
                    </m:r>
                  </m:oMath>
                </a14:m>
                <a:r>
                  <a:rPr lang="en-US" dirty="0">
                    <a:latin typeface="Cambria Math" panose="02040503050406030204" pitchFamily="18" charset="0"/>
                  </a:rPr>
                  <a:t>). </a:t>
                </a:r>
              </a:p>
              <a:p>
                <a:endParaRPr lang="en-US" sz="2800" dirty="0">
                  <a:latin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199" y="1825624"/>
                <a:ext cx="11129913" cy="4943567"/>
              </a:xfrm>
              <a:blipFill>
                <a:blip r:embed="rId2"/>
                <a:stretch>
                  <a:fillRect l="-931" t="-2096" r="-1369"/>
                </a:stretch>
              </a:blipFill>
            </p:spPr>
            <p:txBody>
              <a:bodyPr/>
              <a:lstStyle/>
              <a:p>
                <a:r>
                  <a:rPr lang="en-US">
                    <a:noFill/>
                  </a:rPr>
                  <a:t> </a:t>
                </a:r>
              </a:p>
            </p:txBody>
          </p:sp>
        </mc:Fallback>
      </mc:AlternateContent>
    </p:spTree>
    <p:extLst>
      <p:ext uri="{BB962C8B-B14F-4D97-AF65-F5344CB8AC3E}">
        <p14:creationId xmlns:p14="http://schemas.microsoft.com/office/powerpoint/2010/main" val="482476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F5CA-FD79-AF92-B0E9-2D4CE94E1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447643-9EB0-9174-863F-3AD29208A313}"/>
              </a:ext>
            </a:extLst>
          </p:cNvPr>
          <p:cNvSpPr>
            <a:spLocks noGrp="1"/>
          </p:cNvSpPr>
          <p:nvPr>
            <p:ph type="title"/>
          </p:nvPr>
        </p:nvSpPr>
        <p:spPr>
          <a:xfrm>
            <a:off x="531043" y="158621"/>
            <a:ext cx="11129913" cy="1532068"/>
          </a:xfrm>
        </p:spPr>
        <p:txBody>
          <a:bodyPr>
            <a:normAutofit/>
          </a:bodyPr>
          <a:lstStyle/>
          <a:p>
            <a:pPr algn="ctr"/>
            <a:r>
              <a:rPr lang="en-US" sz="3600" dirty="0"/>
              <a:t>Pseudo-calibration</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9413C5A-B181-6BF4-EA7B-DB1F8AA52439}"/>
                  </a:ext>
                </a:extLst>
              </p:cNvPr>
              <p:cNvSpPr>
                <a:spLocks noGrp="1"/>
              </p:cNvSpPr>
              <p:nvPr>
                <p:ph idx="1"/>
              </p:nvPr>
            </p:nvSpPr>
            <p:spPr>
              <a:xfrm>
                <a:off x="838199" y="1825624"/>
                <a:ext cx="11129913" cy="4943567"/>
              </a:xfrm>
            </p:spPr>
            <p:txBody>
              <a:bodyPr>
                <a:normAutofit/>
              </a:bodyPr>
              <a:lstStyle/>
              <a:p>
                <a:r>
                  <a:rPr lang="en-US" sz="2800" dirty="0">
                    <a:latin typeface="Cambria Math" panose="02040503050406030204" pitchFamily="18" charset="0"/>
                  </a:rPr>
                  <a:t>Pseudo-calibration idea </a:t>
                </a:r>
                <a:r>
                  <a:rPr lang="en-US" dirty="0"/>
                  <a:t>[BHKKM</a:t>
                </a:r>
                <a:r>
                  <a:rPr lang="en-US" dirty="0">
                    <a:solidFill>
                      <a:srgbClr val="00B0F0"/>
                    </a:solidFill>
                  </a:rPr>
                  <a:t>P</a:t>
                </a:r>
                <a:r>
                  <a:rPr lang="en-US" dirty="0"/>
                  <a:t>16]</a:t>
                </a:r>
                <a:r>
                  <a:rPr lang="en-US" sz="2800" dirty="0">
                    <a:latin typeface="Cambria Math" panose="02040503050406030204" pitchFamily="18" charset="0"/>
                  </a:rPr>
                  <a:t>: For all </a:t>
                </a:r>
                <a:r>
                  <a:rPr lang="en-US" sz="2800" dirty="0">
                    <a:solidFill>
                      <a:srgbClr val="FF0000"/>
                    </a:solidFill>
                    <a:latin typeface="Cambria Math" panose="02040503050406030204" pitchFamily="18" charset="0"/>
                  </a:rPr>
                  <a:t>low-degree tests</a:t>
                </a:r>
                <a:r>
                  <a:rPr lang="en-US" sz="2800" dirty="0">
                    <a:latin typeface="Cambria Math" panose="02040503050406030204" pitchFamily="18" charset="0"/>
                  </a:rPr>
                  <a:t>, the behavior of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oMath>
                </a14:m>
                <a:r>
                  <a:rPr lang="en-US" sz="2800" dirty="0">
                    <a:latin typeface="Cambria Math" panose="02040503050406030204" pitchFamily="18" charset="0"/>
                  </a:rPr>
                  <a:t> on the </a:t>
                </a:r>
                <a:r>
                  <a:rPr lang="en-US" sz="2800" dirty="0">
                    <a:solidFill>
                      <a:srgbClr val="FF0000"/>
                    </a:solidFill>
                    <a:latin typeface="Cambria Math" panose="02040503050406030204" pitchFamily="18" charset="0"/>
                  </a:rPr>
                  <a:t>null/random distribution</a:t>
                </a:r>
                <a:r>
                  <a:rPr lang="en-US" sz="2800" dirty="0">
                    <a:latin typeface="Cambria Math" panose="02040503050406030204" pitchFamily="18" charset="0"/>
                  </a:rPr>
                  <a:t> should match the behavior of the </a:t>
                </a:r>
                <a:r>
                  <a:rPr lang="en-US" sz="2800" dirty="0">
                    <a:solidFill>
                      <a:srgbClr val="00B0F0"/>
                    </a:solidFill>
                    <a:latin typeface="Cambria Math" panose="02040503050406030204" pitchFamily="18" charset="0"/>
                  </a:rPr>
                  <a:t>actual solutions</a:t>
                </a:r>
                <a:r>
                  <a:rPr lang="en-US" sz="2800" dirty="0">
                    <a:latin typeface="Cambria Math" panose="02040503050406030204" pitchFamily="18" charset="0"/>
                  </a:rPr>
                  <a:t> for the </a:t>
                </a:r>
                <a:r>
                  <a:rPr lang="en-US" sz="2800" dirty="0">
                    <a:solidFill>
                      <a:srgbClr val="00B0F0"/>
                    </a:solidFill>
                    <a:latin typeface="Cambria Math" panose="02040503050406030204" pitchFamily="18" charset="0"/>
                  </a:rPr>
                  <a:t>planted distribution</a:t>
                </a:r>
                <a:r>
                  <a:rPr lang="en-US" sz="2800" dirty="0">
                    <a:latin typeface="Cambria Math" panose="02040503050406030204" pitchFamily="18" charset="0"/>
                  </a:rPr>
                  <a:t>.</a:t>
                </a:r>
              </a:p>
              <a:p>
                <a:r>
                  <a:rPr lang="en-US" dirty="0">
                    <a:latin typeface="Cambria Math" panose="02040503050406030204" pitchFamily="18" charset="0"/>
                  </a:rPr>
                  <a:t>Pseudo-calibration equation: For all </a:t>
                </a:r>
                <a14:m>
                  <m:oMath xmlns:m="http://schemas.openxmlformats.org/officeDocument/2006/math">
                    <m:r>
                      <a:rPr lang="en-US" b="0" i="1" smtClean="0">
                        <a:latin typeface="Cambria Math" panose="02040503050406030204" pitchFamily="18" charset="0"/>
                      </a:rPr>
                      <m:t>𝐸</m:t>
                    </m:r>
                  </m:oMath>
                </a14:m>
                <a:r>
                  <a:rPr lang="en-US" dirty="0">
                    <a:latin typeface="Cambria Math" panose="02040503050406030204" pitchFamily="18" charset="0"/>
                  </a:rPr>
                  <a:t> and </a:t>
                </a:r>
                <a14:m>
                  <m:oMath xmlns:m="http://schemas.openxmlformats.org/officeDocument/2006/math">
                    <m:r>
                      <a:rPr lang="en-US" b="0" i="1" smtClean="0">
                        <a:latin typeface="Cambria Math" panose="02040503050406030204" pitchFamily="18" charset="0"/>
                      </a:rPr>
                      <m:t>𝑝</m:t>
                    </m:r>
                  </m:oMath>
                </a14:m>
                <a:r>
                  <a:rPr lang="en-US" dirty="0">
                    <a:latin typeface="Cambria Math" panose="02040503050406030204" pitchFamily="18" charset="0"/>
                  </a:rPr>
                  <a:t> such that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𝐸</m:t>
                        </m:r>
                      </m:sub>
                    </m:sSub>
                    <m:r>
                      <a:rPr lang="en-US" b="0" i="1" smtClean="0">
                        <a:latin typeface="Cambria Math" panose="02040503050406030204" pitchFamily="18" charset="0"/>
                      </a:rPr>
                      <m:t>𝑝</m:t>
                    </m:r>
                  </m:oMath>
                </a14:m>
                <a:r>
                  <a:rPr lang="en-US" dirty="0">
                    <a:latin typeface="Cambria Math" panose="02040503050406030204" pitchFamily="18" charset="0"/>
                  </a:rPr>
                  <a:t> is low-degree,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𝑟𝑎𝑛𝑑𝑜𝑚</m:t>
                        </m:r>
                      </m:sub>
                    </m:sSub>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𝐸</m:t>
                            </m:r>
                          </m:sub>
                        </m:sSub>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sz="2800" b="0" i="1" dirty="0" smtClean="0">
                                <a:latin typeface="Cambria Math" panose="02040503050406030204" pitchFamily="18" charset="0"/>
                              </a:rPr>
                            </m:ctrlPr>
                          </m:dPr>
                          <m:e>
                            <m:r>
                              <a:rPr lang="en-US" sz="2800" b="0" i="1" dirty="0" smtClean="0">
                                <a:latin typeface="Cambria Math" panose="02040503050406030204" pitchFamily="18" charset="0"/>
                              </a:rPr>
                              <m:t>𝑝</m:t>
                            </m:r>
                          </m:e>
                        </m:d>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𝑝𝑙𝑎𝑛𝑡𝑒𝑑</m:t>
                        </m:r>
                      </m:sub>
                    </m:sSub>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𝐸</m:t>
                            </m:r>
                          </m:sub>
                        </m:sSub>
                        <m:r>
                          <a:rPr lang="en-US" b="0" i="1" smtClean="0">
                            <a:latin typeface="Cambria Math" panose="02040503050406030204" pitchFamily="18" charset="0"/>
                          </a:rPr>
                          <m:t>𝑝</m:t>
                        </m:r>
                      </m:e>
                    </m:d>
                  </m:oMath>
                </a14:m>
                <a:r>
                  <a:rPr lang="en-US" dirty="0">
                    <a:latin typeface="Cambria Math" panose="02040503050406030204" pitchFamily="18" charset="0"/>
                  </a:rPr>
                  <a:t>.</a:t>
                </a:r>
              </a:p>
              <a:p>
                <a:r>
                  <a:rPr lang="en-US" sz="2800" dirty="0">
                    <a:latin typeface="Cambria Math" panose="02040503050406030204" pitchFamily="18" charset="0"/>
                  </a:rPr>
                  <a:t>Fourier analysis: </a:t>
                </a:r>
                <a14:m>
                  <m:oMath xmlns:m="http://schemas.openxmlformats.org/officeDocument/2006/math">
                    <m:sSub>
                      <m:sSubPr>
                        <m:ctrlPr>
                          <a:rPr lang="en-US" sz="2800" b="0" i="1" dirty="0" smtClean="0">
                            <a:latin typeface="Cambria Math" panose="02040503050406030204" pitchFamily="18" charset="0"/>
                          </a:rPr>
                        </m:ctrlPr>
                      </m:sSubPr>
                      <m:e>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𝑓</m:t>
                            </m:r>
                          </m:e>
                        </m:acc>
                      </m:e>
                      <m:sub>
                        <m:r>
                          <a:rPr lang="en-US" sz="2800" b="0" i="1" dirty="0" smtClean="0">
                            <a:latin typeface="Cambria Math" panose="02040503050406030204" pitchFamily="18" charset="0"/>
                          </a:rPr>
                          <m:t>𝐸</m:t>
                        </m:r>
                      </m:sub>
                    </m:sSub>
                    <m:r>
                      <a:rPr lang="en-US" sz="2800" b="0"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𝑟𝑎𝑛𝑑𝑜𝑚</m:t>
                        </m:r>
                      </m:sub>
                    </m:sSub>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r>
                          <a:rPr lang="en-US" b="0" i="1" smtClean="0">
                            <a:latin typeface="Cambria Math" panose="02040503050406030204" pitchFamily="18" charset="0"/>
                          </a:rPr>
                          <m:t>𝑓</m:t>
                        </m:r>
                      </m:e>
                    </m:d>
                  </m:oMath>
                </a14:m>
                <a:r>
                  <a:rPr lang="en-US" sz="2800" dirty="0">
                    <a:latin typeface="Cambria Math" panose="02040503050406030204" pitchFamily="18" charset="0"/>
                  </a:rPr>
                  <a:t> and </a:t>
                </a:r>
                <a14:m>
                  <m:oMath xmlns:m="http://schemas.openxmlformats.org/officeDocument/2006/math">
                    <m:r>
                      <a:rPr lang="en-US" sz="2800" b="0" i="1" smtClean="0">
                        <a:latin typeface="Cambria Math" panose="02040503050406030204" pitchFamily="18" charset="0"/>
                      </a:rPr>
                      <m:t>𝑓</m:t>
                    </m:r>
                    <m:r>
                      <a:rPr lang="en-US" sz="2800" b="0" i="1" smtClean="0">
                        <a:latin typeface="Cambria Math" panose="02040503050406030204" pitchFamily="18" charset="0"/>
                      </a:rPr>
                      <m:t>=</m:t>
                    </m:r>
                    <m:nary>
                      <m:naryPr>
                        <m:chr m:val="∑"/>
                        <m:supHide m:val="on"/>
                        <m:ctrlPr>
                          <a:rPr lang="en-US" sz="2800" b="0" i="1" smtClean="0">
                            <a:latin typeface="Cambria Math" panose="02040503050406030204" pitchFamily="18" charset="0"/>
                          </a:rPr>
                        </m:ctrlPr>
                      </m:naryPr>
                      <m:sub>
                        <m:r>
                          <m:rPr>
                            <m:brk m:alnAt="7"/>
                          </m:rPr>
                          <a:rPr lang="en-US" sz="2800" b="0" i="1" smtClean="0">
                            <a:latin typeface="Cambria Math" panose="02040503050406030204" pitchFamily="18" charset="0"/>
                          </a:rPr>
                          <m:t>𝐸</m:t>
                        </m:r>
                      </m:sub>
                      <m:sup/>
                      <m:e>
                        <m:sSub>
                          <m:sSubPr>
                            <m:ctrlPr>
                              <a:rPr lang="en-US" sz="2800" b="0" i="1" dirty="0" smtClean="0">
                                <a:latin typeface="Cambria Math" panose="02040503050406030204" pitchFamily="18" charset="0"/>
                              </a:rPr>
                            </m:ctrlPr>
                          </m:sSubPr>
                          <m:e>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𝑓</m:t>
                                </m:r>
                              </m:e>
                            </m:acc>
                          </m:e>
                          <m:sub>
                            <m:r>
                              <a:rPr lang="en-US" sz="2800" b="0" i="1" dirty="0" smtClean="0">
                                <a:latin typeface="Cambria Math" panose="02040503050406030204" pitchFamily="18" charset="0"/>
                              </a:rPr>
                              <m:t>𝐸</m:t>
                            </m:r>
                          </m:sub>
                        </m:sSub>
                      </m:e>
                    </m:nary>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𝜒</m:t>
                        </m:r>
                      </m:e>
                      <m:sub>
                        <m:r>
                          <a:rPr lang="en-US" sz="2800" b="0" i="1" smtClean="0">
                            <a:latin typeface="Cambria Math" panose="02040503050406030204" pitchFamily="18" charset="0"/>
                          </a:rPr>
                          <m:t>𝐸</m:t>
                        </m:r>
                      </m:sub>
                    </m:sSub>
                  </m:oMath>
                </a14:m>
                <a:r>
                  <a:rPr lang="en-US" sz="2800" dirty="0">
                    <a:latin typeface="Cambria Math" panose="02040503050406030204" pitchFamily="18" charset="0"/>
                  </a:rPr>
                  <a:t>.</a:t>
                </a:r>
              </a:p>
              <a:p>
                <a:r>
                  <a:rPr lang="en-US" dirty="0">
                    <a:latin typeface="Cambria Math" panose="02040503050406030204" pitchFamily="18" charset="0"/>
                  </a:rPr>
                  <a:t>Plugging in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m:t>
                    </m:r>
                  </m:oMath>
                </a14:m>
                <a:r>
                  <a:rPr lang="en-US" sz="2800" dirty="0">
                    <a:latin typeface="Cambria Math" panose="02040503050406030204" pitchFamily="18" charset="0"/>
                  </a:rPr>
                  <a:t>, </a:t>
                </a:r>
              </a:p>
              <a:p>
                <a:pPr marL="914400" lvl="1" indent="-457200">
                  <a:buFont typeface="+mj-lt"/>
                  <a:buAutoNum type="arabicPeriod"/>
                </a:pPr>
                <a:r>
                  <a:rPr lang="en-US" b="0" dirty="0"/>
                  <a:t> </a:t>
                </a:r>
                <a14:m>
                  <m:oMath xmlns:m="http://schemas.openxmlformats.org/officeDocument/2006/math">
                    <m:sSub>
                      <m:sSubPr>
                        <m:ctrlPr>
                          <a:rPr lang="en-US" b="0" i="1" dirty="0" smtClean="0">
                            <a:latin typeface="Cambria Math" panose="02040503050406030204" pitchFamily="18" charset="0"/>
                          </a:rPr>
                        </m:ctrlPr>
                      </m:sSubPr>
                      <m:e>
                        <m:acc>
                          <m:accPr>
                            <m:chr m:val="̂"/>
                            <m:ctrlPr>
                              <a:rPr lang="en-US" b="0" i="1" dirty="0" smtClean="0">
                                <a:latin typeface="Cambria Math" panose="02040503050406030204" pitchFamily="18" charset="0"/>
                              </a:rPr>
                            </m:ctrlPr>
                          </m:accPr>
                          <m:e>
                            <m:acc>
                              <m:accPr>
                                <m:chr m:val="̃"/>
                                <m:ctrlPr>
                                  <a:rPr lang="en-US" b="0" i="1" dirty="0" smtClean="0">
                                    <a:latin typeface="Cambria Math" panose="02040503050406030204" pitchFamily="18" charset="0"/>
                                  </a:rPr>
                                </m:ctrlPr>
                              </m:accPr>
                              <m:e>
                                <m:r>
                                  <a:rPr lang="en-US" b="0" i="1" dirty="0"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𝑝</m:t>
                                </m:r>
                              </m:e>
                            </m:d>
                          </m:e>
                        </m:acc>
                      </m:e>
                      <m:sub>
                        <m:r>
                          <a:rPr lang="en-US" b="0" i="1" dirty="0" smtClean="0">
                            <a:latin typeface="Cambria Math" panose="02040503050406030204" pitchFamily="18" charset="0"/>
                          </a:rPr>
                          <m:t>𝐸</m:t>
                        </m:r>
                      </m:sub>
                    </m:sSub>
                    <m:r>
                      <a:rPr lang="en-US" b="0"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𝑟𝑎𝑛𝑑𝑜𝑚</m:t>
                        </m:r>
                      </m:sub>
                    </m:sSub>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r>
                              <a:rPr lang="en-US" i="1" dirty="0">
                                <a:latin typeface="Cambria Math" panose="02040503050406030204" pitchFamily="18" charset="0"/>
                              </a:rPr>
                              <m:t>𝑝</m:t>
                            </m:r>
                          </m:e>
                        </m:d>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𝑝𝑙𝑎𝑛𝑡𝑒𝑑</m:t>
                        </m:r>
                      </m:sub>
                    </m:sSub>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r>
                          <a:rPr lang="en-US" i="1">
                            <a:latin typeface="Cambria Math" panose="02040503050406030204" pitchFamily="18" charset="0"/>
                          </a:rPr>
                          <m:t>𝑝</m:t>
                        </m:r>
                      </m:e>
                    </m:d>
                  </m:oMath>
                </a14:m>
                <a:r>
                  <a:rPr lang="en-US" dirty="0">
                    <a:latin typeface="Cambria Math" panose="02040503050406030204" pitchFamily="18" charset="0"/>
                  </a:rPr>
                  <a:t> if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r>
                      <a:rPr lang="en-US" i="1">
                        <a:latin typeface="Cambria Math" panose="02040503050406030204" pitchFamily="18" charset="0"/>
                      </a:rPr>
                      <m:t>𝑝</m:t>
                    </m:r>
                  </m:oMath>
                </a14:m>
                <a:r>
                  <a:rPr lang="en-US" dirty="0">
                    <a:latin typeface="Cambria Math" panose="02040503050406030204" pitchFamily="18" charset="0"/>
                  </a:rPr>
                  <a:t> is low-degree. Otherwise, we set </a:t>
                </a:r>
                <a14:m>
                  <m:oMath xmlns:m="http://schemas.openxmlformats.org/officeDocument/2006/math">
                    <m:sSub>
                      <m:sSubPr>
                        <m:ctrlPr>
                          <a:rPr lang="en-US" i="1" dirty="0">
                            <a:latin typeface="Cambria Math" panose="02040503050406030204" pitchFamily="18" charset="0"/>
                          </a:rPr>
                        </m:ctrlPr>
                      </m:sSubPr>
                      <m:e>
                        <m:acc>
                          <m:accPr>
                            <m:chr m:val="̂"/>
                            <m:ctrlPr>
                              <a:rPr lang="en-US" i="1" dirty="0">
                                <a:latin typeface="Cambria Math" panose="02040503050406030204" pitchFamily="18" charset="0"/>
                              </a:rPr>
                            </m:ctrlPr>
                          </m:accPr>
                          <m:e>
                            <m:acc>
                              <m:accPr>
                                <m:chr m:val="̃"/>
                                <m:ctrlPr>
                                  <a:rPr lang="en-US" i="1" dirty="0">
                                    <a:latin typeface="Cambria Math" panose="02040503050406030204" pitchFamily="18" charset="0"/>
                                  </a:rPr>
                                </m:ctrlPr>
                              </m:accPr>
                              <m:e>
                                <m:r>
                                  <a:rPr lang="en-US" i="1" dirty="0">
                                    <a:latin typeface="Cambria Math" panose="02040503050406030204" pitchFamily="18" charset="0"/>
                                  </a:rPr>
                                  <m:t>𝐸</m:t>
                                </m:r>
                              </m:e>
                            </m:acc>
                            <m:d>
                              <m:dPr>
                                <m:begChr m:val="["/>
                                <m:endChr m:val="]"/>
                                <m:ctrlPr>
                                  <a:rPr lang="en-US" i="1" dirty="0">
                                    <a:latin typeface="Cambria Math" panose="02040503050406030204" pitchFamily="18" charset="0"/>
                                  </a:rPr>
                                </m:ctrlPr>
                              </m:dPr>
                              <m:e>
                                <m:r>
                                  <a:rPr lang="en-US" i="1" dirty="0">
                                    <a:latin typeface="Cambria Math" panose="02040503050406030204" pitchFamily="18" charset="0"/>
                                  </a:rPr>
                                  <m:t>𝑝</m:t>
                                </m:r>
                              </m:e>
                            </m:d>
                          </m:e>
                        </m:acc>
                      </m:e>
                      <m:sub>
                        <m:r>
                          <a:rPr lang="en-US" i="1" dirty="0">
                            <a:latin typeface="Cambria Math" panose="02040503050406030204" pitchFamily="18" charset="0"/>
                          </a:rPr>
                          <m:t>𝐸</m:t>
                        </m:r>
                      </m:sub>
                    </m:sSub>
                    <m:r>
                      <a:rPr lang="en-US" b="0" i="1" dirty="0" smtClean="0">
                        <a:latin typeface="Cambria Math" panose="02040503050406030204" pitchFamily="18" charset="0"/>
                      </a:rPr>
                      <m:t>=0</m:t>
                    </m:r>
                  </m:oMath>
                </a14:m>
                <a:r>
                  <a:rPr lang="en-US" dirty="0">
                    <a:latin typeface="Cambria Math" panose="02040503050406030204" pitchFamily="18" charset="0"/>
                  </a:rPr>
                  <a:t>.</a:t>
                </a:r>
              </a:p>
              <a:p>
                <a:pPr marL="914400" lvl="1" indent="-457200">
                  <a:buFont typeface="+mj-lt"/>
                  <a:buAutoNum type="arabicPeriod"/>
                </a:pPr>
                <a:r>
                  <a:rPr lang="en-US" dirty="0">
                    <a:latin typeface="Cambria Math" panose="02040503050406030204" pitchFamily="18" charset="0"/>
                  </a:rPr>
                  <a:t> </a:t>
                </a:r>
                <a14:m>
                  <m:oMath xmlns:m="http://schemas.openxmlformats.org/officeDocument/2006/math">
                    <m:acc>
                      <m:accPr>
                        <m:chr m:val="̃"/>
                        <m:ctrlPr>
                          <a:rPr lang="en-US" b="0" i="1" smtClean="0">
                            <a:solidFill>
                              <a:schemeClr val="tx1"/>
                            </a:solidFill>
                            <a:latin typeface="Cambria Math" panose="02040503050406030204" pitchFamily="18" charset="0"/>
                          </a:rPr>
                        </m:ctrlPr>
                      </m:accPr>
                      <m:e>
                        <m:r>
                          <a:rPr lang="en-US" b="0" i="1" smtClean="0">
                            <a:solidFill>
                              <a:schemeClr val="tx1"/>
                            </a:solidFill>
                            <a:latin typeface="Cambria Math" panose="02040503050406030204" pitchFamily="18" charset="0"/>
                          </a:rPr>
                          <m:t>𝐸</m:t>
                        </m:r>
                      </m:e>
                    </m:acc>
                    <m:d>
                      <m:dPr>
                        <m:begChr m:val="["/>
                        <m:endChr m:val="]"/>
                        <m:ctrlPr>
                          <a:rPr lang="en-US" b="0" i="1" dirty="0" smtClean="0">
                            <a:solidFill>
                              <a:schemeClr val="tx1"/>
                            </a:solidFill>
                            <a:latin typeface="Cambria Math" panose="02040503050406030204" pitchFamily="18" charset="0"/>
                          </a:rPr>
                        </m:ctrlPr>
                      </m:dPr>
                      <m:e>
                        <m:r>
                          <a:rPr lang="en-US" b="0" i="1" dirty="0" smtClean="0">
                            <a:solidFill>
                              <a:schemeClr val="tx1"/>
                            </a:solidFill>
                            <a:latin typeface="Cambria Math" panose="02040503050406030204" pitchFamily="18" charset="0"/>
                          </a:rPr>
                          <m:t>𝑝</m:t>
                        </m:r>
                      </m:e>
                    </m:d>
                    <m:r>
                      <a:rPr lang="en-US" b="0" i="1" dirty="0" smtClean="0">
                        <a:solidFill>
                          <a:schemeClr val="tx1"/>
                        </a:solidFill>
                        <a:latin typeface="Cambria Math" panose="02040503050406030204" pitchFamily="18" charset="0"/>
                      </a:rPr>
                      <m:t>=</m:t>
                    </m:r>
                    <m:nary>
                      <m:naryPr>
                        <m:chr m:val="∑"/>
                        <m:supHide m:val="on"/>
                        <m:ctrlPr>
                          <a:rPr lang="en-US" b="0" i="1" dirty="0" smtClean="0">
                            <a:solidFill>
                              <a:schemeClr val="tx1"/>
                            </a:solidFill>
                            <a:latin typeface="Cambria Math" panose="02040503050406030204" pitchFamily="18" charset="0"/>
                          </a:rPr>
                        </m:ctrlPr>
                      </m:naryPr>
                      <m:sub>
                        <m:r>
                          <m:rPr>
                            <m:brk m:alnAt="7"/>
                          </m:rPr>
                          <a:rPr lang="en-US" b="0" i="1" dirty="0" smtClean="0">
                            <a:solidFill>
                              <a:schemeClr val="tx1"/>
                            </a:solidFill>
                            <a:latin typeface="Cambria Math" panose="02040503050406030204" pitchFamily="18" charset="0"/>
                          </a:rPr>
                          <m:t>𝐸</m:t>
                        </m:r>
                      </m:sub>
                      <m:sup/>
                      <m:e>
                        <m:sSub>
                          <m:sSubPr>
                            <m:ctrlPr>
                              <a:rPr lang="en-US" i="1" dirty="0">
                                <a:solidFill>
                                  <a:schemeClr val="tx1"/>
                                </a:solidFill>
                                <a:latin typeface="Cambria Math" panose="02040503050406030204" pitchFamily="18" charset="0"/>
                              </a:rPr>
                            </m:ctrlPr>
                          </m:sSubPr>
                          <m:e>
                            <m:acc>
                              <m:accPr>
                                <m:chr m:val="̂"/>
                                <m:ctrlPr>
                                  <a:rPr lang="en-US" i="1" dirty="0">
                                    <a:solidFill>
                                      <a:schemeClr val="tx1"/>
                                    </a:solidFill>
                                    <a:latin typeface="Cambria Math" panose="02040503050406030204" pitchFamily="18" charset="0"/>
                                  </a:rPr>
                                </m:ctrlPr>
                              </m:accPr>
                              <m:e>
                                <m:acc>
                                  <m:accPr>
                                    <m:chr m:val="̃"/>
                                    <m:ctrlPr>
                                      <a:rPr lang="en-US" i="1" dirty="0">
                                        <a:solidFill>
                                          <a:schemeClr val="tx1"/>
                                        </a:solidFill>
                                        <a:latin typeface="Cambria Math" panose="02040503050406030204" pitchFamily="18" charset="0"/>
                                      </a:rPr>
                                    </m:ctrlPr>
                                  </m:accPr>
                                  <m:e>
                                    <m:r>
                                      <a:rPr lang="en-US" i="1" dirty="0">
                                        <a:solidFill>
                                          <a:schemeClr val="tx1"/>
                                        </a:solidFill>
                                        <a:latin typeface="Cambria Math" panose="02040503050406030204" pitchFamily="18" charset="0"/>
                                      </a:rPr>
                                      <m:t>𝐸</m:t>
                                    </m:r>
                                  </m:e>
                                </m:acc>
                                <m:d>
                                  <m:dPr>
                                    <m:begChr m:val="["/>
                                    <m:endChr m:val="]"/>
                                    <m:ctrlPr>
                                      <a:rPr lang="en-US" i="1" dirty="0">
                                        <a:solidFill>
                                          <a:schemeClr val="tx1"/>
                                        </a:solidFill>
                                        <a:latin typeface="Cambria Math" panose="02040503050406030204" pitchFamily="18" charset="0"/>
                                      </a:rPr>
                                    </m:ctrlPr>
                                  </m:dPr>
                                  <m:e>
                                    <m:r>
                                      <a:rPr lang="en-US" i="1" dirty="0">
                                        <a:solidFill>
                                          <a:schemeClr val="tx1"/>
                                        </a:solidFill>
                                        <a:latin typeface="Cambria Math" panose="02040503050406030204" pitchFamily="18" charset="0"/>
                                      </a:rPr>
                                      <m:t>𝑝</m:t>
                                    </m:r>
                                  </m:e>
                                </m:d>
                              </m:e>
                            </m:acc>
                          </m:e>
                          <m:sub>
                            <m:r>
                              <a:rPr lang="en-US" i="1" dirty="0">
                                <a:solidFill>
                                  <a:schemeClr val="tx1"/>
                                </a:solidFill>
                                <a:latin typeface="Cambria Math" panose="02040503050406030204" pitchFamily="18" charset="0"/>
                              </a:rPr>
                              <m:t>𝐸</m:t>
                            </m:r>
                          </m:sub>
                        </m:sSub>
                      </m:e>
                    </m:nary>
                    <m:sSub>
                      <m:sSubPr>
                        <m:ctrlPr>
                          <a:rPr lang="en-US" b="0" i="1" dirty="0" smtClean="0">
                            <a:solidFill>
                              <a:schemeClr val="tx1"/>
                            </a:solidFill>
                            <a:latin typeface="Cambria Math" panose="02040503050406030204" pitchFamily="18" charset="0"/>
                          </a:rPr>
                        </m:ctrlPr>
                      </m:sSubPr>
                      <m:e>
                        <m:r>
                          <a:rPr lang="en-US" b="0" i="1" dirty="0" smtClean="0">
                            <a:solidFill>
                              <a:schemeClr val="tx1"/>
                            </a:solidFill>
                            <a:latin typeface="Cambria Math" panose="02040503050406030204" pitchFamily="18" charset="0"/>
                          </a:rPr>
                          <m:t>𝜒</m:t>
                        </m:r>
                      </m:e>
                      <m:sub>
                        <m:r>
                          <a:rPr lang="en-US" b="0" i="1" dirty="0" smtClean="0">
                            <a:solidFill>
                              <a:schemeClr val="tx1"/>
                            </a:solidFill>
                            <a:latin typeface="Cambria Math" panose="02040503050406030204" pitchFamily="18" charset="0"/>
                          </a:rPr>
                          <m:t>𝐸</m:t>
                        </m:r>
                      </m:sub>
                    </m:sSub>
                    <m:r>
                      <a:rPr lang="en-US" b="0" i="1" dirty="0" smtClean="0">
                        <a:solidFill>
                          <a:schemeClr val="tx1"/>
                        </a:solidFill>
                        <a:latin typeface="Cambria Math" panose="02040503050406030204" pitchFamily="18" charset="0"/>
                      </a:rPr>
                      <m:t>=</m:t>
                    </m:r>
                    <m:nary>
                      <m:naryPr>
                        <m:chr m:val="∑"/>
                        <m:supHide m:val="on"/>
                        <m:ctrlPr>
                          <a:rPr lang="en-US" b="0" i="1" dirty="0" smtClean="0">
                            <a:solidFill>
                              <a:schemeClr val="tx1"/>
                            </a:solidFill>
                            <a:latin typeface="Cambria Math" panose="02040503050406030204" pitchFamily="18" charset="0"/>
                          </a:rPr>
                        </m:ctrlPr>
                      </m:naryPr>
                      <m:sub>
                        <m:r>
                          <m:rPr>
                            <m:brk m:alnAt="7"/>
                          </m:rPr>
                          <a:rPr lang="en-US" b="0" i="1" dirty="0" smtClean="0">
                            <a:solidFill>
                              <a:schemeClr val="tx1"/>
                            </a:solidFill>
                            <a:latin typeface="Cambria Math" panose="02040503050406030204" pitchFamily="18" charset="0"/>
                          </a:rPr>
                          <m:t>𝐸</m:t>
                        </m:r>
                        <m:r>
                          <a:rPr lang="en-US" b="0" i="1" dirty="0" smtClean="0">
                            <a:solidFill>
                              <a:schemeClr val="tx1"/>
                            </a:solidFill>
                            <a:latin typeface="Cambria Math" panose="02040503050406030204" pitchFamily="18" charset="0"/>
                          </a:rPr>
                          <m:t>:</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𝜒</m:t>
                            </m:r>
                          </m:e>
                          <m:sub>
                            <m:r>
                              <a:rPr lang="en-US" i="1">
                                <a:solidFill>
                                  <a:schemeClr val="tx1"/>
                                </a:solidFill>
                                <a:latin typeface="Cambria Math" panose="02040503050406030204" pitchFamily="18" charset="0"/>
                              </a:rPr>
                              <m:t>𝐸</m:t>
                            </m:r>
                          </m:sub>
                        </m:sSub>
                        <m:r>
                          <a:rPr lang="en-US" i="1">
                            <a:solidFill>
                              <a:schemeClr val="tx1"/>
                            </a:solidFill>
                            <a:latin typeface="Cambria Math" panose="02040503050406030204" pitchFamily="18" charset="0"/>
                          </a:rPr>
                          <m:t>𝑝</m:t>
                        </m:r>
                        <m:r>
                          <m:rPr>
                            <m:nor/>
                          </m:rPr>
                          <a:rPr lang="en-US" i="0" dirty="0">
                            <a:solidFill>
                              <a:schemeClr val="tx1"/>
                            </a:solidFill>
                            <a:latin typeface="Cambria Math" panose="02040503050406030204" pitchFamily="18" charset="0"/>
                          </a:rPr>
                          <m:t> </m:t>
                        </m:r>
                        <m:r>
                          <m:rPr>
                            <m:nor/>
                          </m:rPr>
                          <a:rPr lang="en-US" i="0" dirty="0">
                            <a:solidFill>
                              <a:schemeClr val="tx1"/>
                            </a:solidFill>
                            <a:latin typeface="Cambria Math" panose="02040503050406030204" pitchFamily="18" charset="0"/>
                          </a:rPr>
                          <m:t>is</m:t>
                        </m:r>
                        <m:r>
                          <m:rPr>
                            <m:nor/>
                          </m:rPr>
                          <a:rPr lang="en-US" i="0" dirty="0">
                            <a:solidFill>
                              <a:schemeClr val="tx1"/>
                            </a:solidFill>
                            <a:latin typeface="Cambria Math" panose="02040503050406030204" pitchFamily="18" charset="0"/>
                          </a:rPr>
                          <m:t> </m:t>
                        </m:r>
                        <m:r>
                          <m:rPr>
                            <m:nor/>
                          </m:rPr>
                          <a:rPr lang="en-US" i="0" dirty="0">
                            <a:solidFill>
                              <a:schemeClr val="tx1"/>
                            </a:solidFill>
                            <a:latin typeface="Cambria Math" panose="02040503050406030204" pitchFamily="18" charset="0"/>
                          </a:rPr>
                          <m:t>low</m:t>
                        </m:r>
                        <m:r>
                          <m:rPr>
                            <m:nor/>
                          </m:rPr>
                          <a:rPr lang="en-US" i="0" dirty="0">
                            <a:solidFill>
                              <a:schemeClr val="tx1"/>
                            </a:solidFill>
                            <a:latin typeface="Cambria Math" panose="02040503050406030204" pitchFamily="18" charset="0"/>
                          </a:rPr>
                          <m:t>−</m:t>
                        </m:r>
                        <m:r>
                          <m:rPr>
                            <m:nor/>
                          </m:rPr>
                          <a:rPr lang="en-US" i="0" dirty="0">
                            <a:solidFill>
                              <a:schemeClr val="tx1"/>
                            </a:solidFill>
                            <a:latin typeface="Cambria Math" panose="02040503050406030204" pitchFamily="18" charset="0"/>
                          </a:rPr>
                          <m:t>degree</m:t>
                        </m:r>
                      </m:sub>
                      <m:sup/>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𝐸</m:t>
                            </m:r>
                          </m:e>
                          <m:sub>
                            <m:r>
                              <a:rPr lang="en-US" i="1">
                                <a:solidFill>
                                  <a:schemeClr val="tx1"/>
                                </a:solidFill>
                                <a:latin typeface="Cambria Math" panose="02040503050406030204" pitchFamily="18" charset="0"/>
                              </a:rPr>
                              <m:t>𝑝𝑙𝑎𝑛𝑡𝑒𝑑</m:t>
                            </m:r>
                          </m:sub>
                        </m:sSub>
                        <m:d>
                          <m:dPr>
                            <m:begChr m:val="["/>
                            <m:endChr m:val="]"/>
                            <m:ctrlPr>
                              <a:rPr lang="en-US" i="1">
                                <a:solidFill>
                                  <a:schemeClr val="tx1"/>
                                </a:solidFill>
                                <a:latin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𝜒</m:t>
                                </m:r>
                              </m:e>
                              <m:sub>
                                <m:r>
                                  <a:rPr lang="en-US" i="1">
                                    <a:solidFill>
                                      <a:schemeClr val="tx1"/>
                                    </a:solidFill>
                                    <a:latin typeface="Cambria Math" panose="02040503050406030204" pitchFamily="18" charset="0"/>
                                  </a:rPr>
                                  <m:t>𝐸</m:t>
                                </m:r>
                              </m:sub>
                            </m:sSub>
                            <m:r>
                              <a:rPr lang="en-US" i="1">
                                <a:solidFill>
                                  <a:schemeClr val="tx1"/>
                                </a:solidFill>
                                <a:latin typeface="Cambria Math" panose="02040503050406030204" pitchFamily="18" charset="0"/>
                              </a:rPr>
                              <m:t>𝑝</m:t>
                            </m:r>
                          </m:e>
                        </m:d>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𝜒</m:t>
                            </m:r>
                          </m:e>
                          <m:sub>
                            <m:r>
                              <a:rPr lang="en-US" b="0" i="1" smtClean="0">
                                <a:solidFill>
                                  <a:schemeClr val="tx1"/>
                                </a:solidFill>
                                <a:latin typeface="Cambria Math" panose="02040503050406030204" pitchFamily="18" charset="0"/>
                              </a:rPr>
                              <m:t>𝐸</m:t>
                            </m:r>
                          </m:sub>
                        </m:sSub>
                      </m:e>
                    </m:nary>
                  </m:oMath>
                </a14:m>
                <a:endParaRPr lang="en-US" dirty="0">
                  <a:latin typeface="Cambria Math" panose="02040503050406030204" pitchFamily="18" charset="0"/>
                </a:endParaRPr>
              </a:p>
              <a:p>
                <a:endParaRPr lang="en-US" sz="2800" dirty="0">
                  <a:latin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A9413C5A-B181-6BF4-EA7B-DB1F8AA52439}"/>
                  </a:ext>
                </a:extLst>
              </p:cNvPr>
              <p:cNvSpPr>
                <a:spLocks noGrp="1" noRot="1" noChangeAspect="1" noMove="1" noResize="1" noEditPoints="1" noAdjustHandles="1" noChangeArrowheads="1" noChangeShapeType="1" noTextEdit="1"/>
              </p:cNvSpPr>
              <p:nvPr>
                <p:ph idx="1"/>
              </p:nvPr>
            </p:nvSpPr>
            <p:spPr>
              <a:xfrm>
                <a:off x="838199" y="1825624"/>
                <a:ext cx="11129913" cy="4943567"/>
              </a:xfrm>
              <a:blipFill>
                <a:blip r:embed="rId2"/>
                <a:stretch>
                  <a:fillRect l="-931" t="-2343"/>
                </a:stretch>
              </a:blipFill>
            </p:spPr>
            <p:txBody>
              <a:bodyPr/>
              <a:lstStyle/>
              <a:p>
                <a:r>
                  <a:rPr lang="en-US">
                    <a:noFill/>
                  </a:rPr>
                  <a:t> </a:t>
                </a:r>
              </a:p>
            </p:txBody>
          </p:sp>
        </mc:Fallback>
      </mc:AlternateContent>
    </p:spTree>
    <p:extLst>
      <p:ext uri="{BB962C8B-B14F-4D97-AF65-F5344CB8AC3E}">
        <p14:creationId xmlns:p14="http://schemas.microsoft.com/office/powerpoint/2010/main" val="194704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9B18E-0E2A-2F18-1D66-2370C12C55FE}"/>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6CF8BA4-E372-4D5A-ACDB-C92C01C4A9BB}"/>
                  </a:ext>
                </a:extLst>
              </p:cNvPr>
              <p:cNvSpPr>
                <a:spLocks noGrp="1"/>
              </p:cNvSpPr>
              <p:nvPr>
                <p:ph type="title"/>
              </p:nvPr>
            </p:nvSpPr>
            <p:spPr>
              <a:xfrm>
                <a:off x="531043" y="158621"/>
                <a:ext cx="11129913" cy="1532068"/>
              </a:xfrm>
            </p:spPr>
            <p:txBody>
              <a:bodyPr>
                <a:normAutofit/>
              </a:bodyPr>
              <a:lstStyle/>
              <a:p>
                <a:pPr algn="ctr"/>
                <a:r>
                  <a:rPr lang="en-US" sz="3600" dirty="0"/>
                  <a:t>Fourier Basis for </a:t>
                </a:r>
                <a14:m>
                  <m:oMath xmlns:m="http://schemas.openxmlformats.org/officeDocument/2006/math">
                    <m:r>
                      <a:rPr lang="en-US" sz="3600" b="0" i="1" smtClean="0">
                        <a:latin typeface="Cambria Math" panose="02040503050406030204" pitchFamily="18" charset="0"/>
                      </a:rPr>
                      <m:t>𝐺</m:t>
                    </m:r>
                    <m:d>
                      <m:dPr>
                        <m:ctrlPr>
                          <a:rPr lang="en-US" sz="3600" b="0" i="1" smtClean="0">
                            <a:latin typeface="Cambria Math" panose="02040503050406030204" pitchFamily="18" charset="0"/>
                          </a:rPr>
                        </m:ctrlPr>
                      </m:dPr>
                      <m:e>
                        <m:r>
                          <a:rPr lang="en-US" sz="3600" b="0" i="1" smtClean="0">
                            <a:latin typeface="Cambria Math" panose="02040503050406030204" pitchFamily="18" charset="0"/>
                          </a:rPr>
                          <m:t>𝑛</m:t>
                        </m:r>
                        <m:r>
                          <a:rPr lang="en-US" sz="3600" b="0" i="1" smtClean="0">
                            <a:latin typeface="Cambria Math" panose="02040503050406030204" pitchFamily="18" charset="0"/>
                          </a:rPr>
                          <m:t>,1/2</m:t>
                        </m:r>
                      </m:e>
                    </m:d>
                  </m:oMath>
                </a14:m>
                <a:endParaRPr lang="en-US" sz="3600" dirty="0"/>
              </a:p>
            </p:txBody>
          </p:sp>
        </mc:Choice>
        <mc:Fallback xmlns="">
          <p:sp>
            <p:nvSpPr>
              <p:cNvPr id="2" name="Title 1">
                <a:extLst>
                  <a:ext uri="{FF2B5EF4-FFF2-40B4-BE49-F238E27FC236}">
                    <a16:creationId xmlns:a16="http://schemas.microsoft.com/office/drawing/2014/main" id="{C6CF8BA4-E372-4D5A-ACDB-C92C01C4A9BB}"/>
                  </a:ext>
                </a:extLst>
              </p:cNvPr>
              <p:cNvSpPr>
                <a:spLocks noGrp="1" noRot="1" noChangeAspect="1" noMove="1" noResize="1" noEditPoints="1" noAdjustHandles="1" noChangeArrowheads="1" noChangeShapeType="1" noTextEdit="1"/>
              </p:cNvSpPr>
              <p:nvPr>
                <p:ph type="title"/>
              </p:nvPr>
            </p:nvSpPr>
            <p:spPr>
              <a:xfrm>
                <a:off x="531043" y="158621"/>
                <a:ext cx="11129913" cy="1532068"/>
              </a:xfr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52C0E8A-9063-A1BB-BD89-20AF7BA592D5}"/>
                  </a:ext>
                </a:extLst>
              </p:cNvPr>
              <p:cNvSpPr>
                <a:spLocks noGrp="1"/>
              </p:cNvSpPr>
              <p:nvPr>
                <p:ph idx="1"/>
              </p:nvPr>
            </p:nvSpPr>
            <p:spPr>
              <a:xfrm>
                <a:off x="838199" y="1783987"/>
                <a:ext cx="10904275" cy="4943567"/>
              </a:xfrm>
            </p:spPr>
            <p:txBody>
              <a:bodyPr>
                <a:normAutofit/>
              </a:bodyPr>
              <a:lstStyle/>
              <a:p>
                <a:r>
                  <a:rPr lang="en-US" dirty="0"/>
                  <a:t>Definition: Define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𝐸</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𝐺</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e>
                        </m:d>
                      </m:e>
                      <m:sup>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𝐺</m:t>
                        </m:r>
                        <m:r>
                          <a:rPr lang="en-US" b="0" i="1" smtClean="0">
                            <a:latin typeface="Cambria Math" panose="02040503050406030204" pitchFamily="18" charset="0"/>
                          </a:rPr>
                          <m:t>)|</m:t>
                        </m:r>
                      </m:sup>
                    </m:sSup>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𝑒</m:t>
                        </m:r>
                        <m:r>
                          <a:rPr lang="en-US" b="0" i="1" smtClean="0">
                            <a:latin typeface="Cambria Math" panose="02040503050406030204" pitchFamily="18" charset="0"/>
                          </a:rPr>
                          <m:t>∈</m:t>
                        </m:r>
                        <m:r>
                          <a:rPr lang="en-US" b="0" i="1" smtClean="0">
                            <a:latin typeface="Cambria Math" panose="02040503050406030204" pitchFamily="18" charset="0"/>
                          </a:rPr>
                          <m:t>𝐸</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𝑒</m:t>
                                </m:r>
                              </m:e>
                            </m:d>
                          </m:sub>
                        </m:sSub>
                        <m:r>
                          <a:rPr lang="en-US" b="0" i="1" smtClean="0">
                            <a:latin typeface="Cambria Math" panose="02040503050406030204" pitchFamily="18" charset="0"/>
                          </a:rPr>
                          <m:t>(</m:t>
                        </m:r>
                        <m:r>
                          <a:rPr lang="en-US" b="0" i="1" smtClean="0">
                            <a:latin typeface="Cambria Math" panose="02040503050406030204" pitchFamily="18" charset="0"/>
                          </a:rPr>
                          <m:t>𝐺</m:t>
                        </m:r>
                        <m:r>
                          <a:rPr lang="en-US" b="0" i="1" smtClean="0">
                            <a:latin typeface="Cambria Math" panose="02040503050406030204" pitchFamily="18" charset="0"/>
                          </a:rPr>
                          <m:t>)</m:t>
                        </m:r>
                      </m:e>
                    </m:nary>
                  </m:oMath>
                </a14:m>
                <a:r>
                  <a:rPr lang="en-US" dirty="0"/>
                  <a:t> 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m:t>
                        </m:r>
                        <m:r>
                          <a:rPr lang="en-US" b="0" i="1" smtClean="0">
                            <a:latin typeface="Cambria Math" panose="02040503050406030204" pitchFamily="18" charset="0"/>
                          </a:rPr>
                          <m:t>𝑒</m:t>
                        </m:r>
                        <m:r>
                          <a:rPr lang="en-US" b="0" i="1" smtClean="0">
                            <a:latin typeface="Cambria Math" panose="02040503050406030204" pitchFamily="18" charset="0"/>
                          </a:rPr>
                          <m:t>}(</m:t>
                        </m:r>
                        <m:r>
                          <a:rPr lang="en-US" b="0" i="1" smtClean="0">
                            <a:latin typeface="Cambria Math" panose="02040503050406030204" pitchFamily="18" charset="0"/>
                          </a:rPr>
                          <m:t>𝐺</m:t>
                        </m:r>
                        <m:r>
                          <a:rPr lang="en-US" b="0" i="1" smtClean="0">
                            <a:latin typeface="Cambria Math" panose="02040503050406030204" pitchFamily="18" charset="0"/>
                          </a:rPr>
                          <m:t>)</m:t>
                        </m:r>
                      </m:sub>
                    </m:sSub>
                    <m:r>
                      <a:rPr lang="en-US" b="0" i="1" smtClean="0">
                        <a:latin typeface="Cambria Math" panose="02040503050406030204" pitchFamily="18" charset="0"/>
                      </a:rPr>
                      <m:t>=1</m:t>
                    </m:r>
                  </m:oMath>
                </a14:m>
                <a:r>
                  <a:rPr lang="en-US" dirty="0"/>
                  <a:t> if </a:t>
                </a:r>
                <a14:m>
                  <m:oMath xmlns:m="http://schemas.openxmlformats.org/officeDocument/2006/math">
                    <m:r>
                      <a:rPr lang="en-US" b="0" i="1" smtClean="0">
                        <a:latin typeface="Cambria Math" panose="02040503050406030204" pitchFamily="18" charset="0"/>
                      </a:rPr>
                      <m:t>𝑒</m:t>
                    </m:r>
                    <m:r>
                      <a:rPr lang="en-US" b="0" i="1" smtClean="0">
                        <a:latin typeface="Cambria Math" panose="02040503050406030204" pitchFamily="18" charset="0"/>
                      </a:rPr>
                      <m:t>∈</m:t>
                    </m:r>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𝐺</m:t>
                        </m:r>
                      </m:e>
                    </m:d>
                  </m:oMath>
                </a14:m>
                <a:r>
                  <a:rPr lang="en-US" dirty="0"/>
                  <a:t> and </a:t>
                </a:r>
                <a14:m>
                  <m:oMath xmlns:m="http://schemas.openxmlformats.org/officeDocument/2006/math">
                    <m:r>
                      <a:rPr lang="en-US" b="0" i="1" smtClean="0">
                        <a:latin typeface="Cambria Math" panose="02040503050406030204" pitchFamily="18" charset="0"/>
                      </a:rPr>
                      <m:t>−1</m:t>
                    </m:r>
                  </m:oMath>
                </a14:m>
                <a:r>
                  <a:rPr lang="en-US" dirty="0"/>
                  <a:t> if </a:t>
                </a:r>
                <a14:m>
                  <m:oMath xmlns:m="http://schemas.openxmlformats.org/officeDocument/2006/math">
                    <m:r>
                      <a:rPr lang="en-US" b="0" i="1" smtClean="0">
                        <a:latin typeface="Cambria Math" panose="02040503050406030204" pitchFamily="18" charset="0"/>
                      </a:rPr>
                      <m:t>𝑒</m:t>
                    </m:r>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𝐺</m:t>
                    </m:r>
                    <m:r>
                      <a:rPr lang="en-US" b="0" i="1" smtClean="0">
                        <a:latin typeface="Cambria Math" panose="02040503050406030204" pitchFamily="18" charset="0"/>
                      </a:rPr>
                      <m:t>)</m:t>
                    </m:r>
                  </m:oMath>
                </a14:m>
                <a:r>
                  <a:rPr lang="en-US" dirty="0"/>
                  <a:t>.</a:t>
                </a:r>
              </a:p>
              <a:p>
                <a:r>
                  <a:rPr lang="en-US" dirty="0"/>
                  <a:t>Proposition: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𝐺</m:t>
                        </m:r>
                        <m:r>
                          <a:rPr lang="en-US" b="0" i="1" smtClean="0">
                            <a:latin typeface="Cambria Math" panose="02040503050406030204" pitchFamily="18" charset="0"/>
                          </a:rPr>
                          <m:t>∼</m:t>
                        </m:r>
                        <m:r>
                          <a:rPr lang="en-US" b="0" i="1" smtClean="0">
                            <a:latin typeface="Cambria Math" panose="02040503050406030204" pitchFamily="18" charset="0"/>
                          </a:rPr>
                          <m:t>𝐺</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,1/2</m:t>
                            </m:r>
                          </m:e>
                        </m:d>
                      </m:sub>
                    </m:sSub>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𝐸</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𝐺</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sSup>
                              <m:sSupPr>
                                <m:ctrlPr>
                                  <a:rPr lang="en-US" b="0" i="1" smtClean="0">
                                    <a:latin typeface="Cambria Math" panose="02040503050406030204" pitchFamily="18" charset="0"/>
                                  </a:rPr>
                                </m:ctrlPr>
                              </m:sSupPr>
                              <m:e>
                                <m:r>
                                  <a:rPr lang="en-US" b="0" i="1" smtClean="0">
                                    <a:latin typeface="Cambria Math" panose="02040503050406030204" pitchFamily="18" charset="0"/>
                                  </a:rPr>
                                  <m:t>𝐸</m:t>
                                </m:r>
                              </m:e>
                              <m:sup>
                                <m:r>
                                  <a:rPr lang="en-US" b="0" i="1" smtClean="0">
                                    <a:latin typeface="Cambria Math" panose="02040503050406030204" pitchFamily="18" charset="0"/>
                                  </a:rPr>
                                  <m:t>′</m:t>
                                </m:r>
                              </m:sup>
                            </m:sSup>
                          </m:sub>
                        </m:sSub>
                        <m:d>
                          <m:dPr>
                            <m:ctrlPr>
                              <a:rPr lang="en-US" b="0" i="1" smtClean="0">
                                <a:latin typeface="Cambria Math" panose="02040503050406030204" pitchFamily="18" charset="0"/>
                              </a:rPr>
                            </m:ctrlPr>
                          </m:dPr>
                          <m:e>
                            <m:r>
                              <a:rPr lang="en-US" b="0" i="1" smtClean="0">
                                <a:latin typeface="Cambria Math" panose="02040503050406030204" pitchFamily="18" charset="0"/>
                              </a:rPr>
                              <m:t>𝐺</m:t>
                            </m:r>
                          </m:e>
                        </m:d>
                      </m:e>
                    </m:d>
                    <m:r>
                      <a:rPr lang="en-US" b="0" i="1" smtClean="0">
                        <a:latin typeface="Cambria Math" panose="02040503050406030204" pitchFamily="18" charset="0"/>
                      </a:rPr>
                      <m:t>=1</m:t>
                    </m:r>
                  </m:oMath>
                </a14:m>
                <a:r>
                  <a:rPr lang="en-US" dirty="0"/>
                  <a:t> if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𝐸</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𝐸</m:t>
                    </m:r>
                  </m:oMath>
                </a14:m>
                <a:r>
                  <a:rPr lang="en-US" dirty="0"/>
                  <a:t> and </a:t>
                </a:r>
                <a14:m>
                  <m:oMath xmlns:m="http://schemas.openxmlformats.org/officeDocument/2006/math">
                    <m:r>
                      <a:rPr lang="en-US" b="0" i="1" smtClean="0">
                        <a:latin typeface="Cambria Math" panose="02040503050406030204" pitchFamily="18" charset="0"/>
                      </a:rPr>
                      <m:t>0</m:t>
                    </m:r>
                  </m:oMath>
                </a14:m>
                <a:r>
                  <a:rPr lang="en-US" dirty="0"/>
                  <a:t> otherwise.</a:t>
                </a:r>
              </a:p>
              <a:p>
                <a:r>
                  <a:rPr lang="en-US" dirty="0"/>
                  <a:t>This is essentially </a:t>
                </a:r>
                <a:r>
                  <a:rPr lang="en-US" dirty="0">
                    <a:solidFill>
                      <a:srgbClr val="FF0000"/>
                    </a:solidFill>
                  </a:rPr>
                  <a:t>Fourier analysis</a:t>
                </a:r>
                <a:r>
                  <a:rPr lang="en-US" dirty="0"/>
                  <a:t> over the Boolean hypercube where we have a variable for each potential edge.</a:t>
                </a:r>
                <a:endParaRPr lang="en-US" sz="3200" dirty="0">
                  <a:latin typeface="Cambria Math" panose="02040503050406030204" pitchFamily="18" charset="0"/>
                </a:endParaRPr>
              </a:p>
              <a:p>
                <a:endParaRPr lang="en-US" sz="2800" dirty="0">
                  <a:latin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E52C0E8A-9063-A1BB-BD89-20AF7BA592D5}"/>
                  </a:ext>
                </a:extLst>
              </p:cNvPr>
              <p:cNvSpPr>
                <a:spLocks noGrp="1" noRot="1" noChangeAspect="1" noMove="1" noResize="1" noEditPoints="1" noAdjustHandles="1" noChangeArrowheads="1" noChangeShapeType="1" noTextEdit="1"/>
              </p:cNvSpPr>
              <p:nvPr>
                <p:ph idx="1"/>
              </p:nvPr>
            </p:nvSpPr>
            <p:spPr>
              <a:xfrm>
                <a:off x="838199" y="1783987"/>
                <a:ext cx="10904275" cy="4943567"/>
              </a:xfrm>
              <a:blipFill>
                <a:blip r:embed="rId3"/>
                <a:stretch>
                  <a:fillRect l="-950" t="-1356" r="-1565"/>
                </a:stretch>
              </a:blipFill>
            </p:spPr>
            <p:txBody>
              <a:bodyPr/>
              <a:lstStyle/>
              <a:p>
                <a:r>
                  <a:rPr lang="en-US">
                    <a:noFill/>
                  </a:rPr>
                  <a:t> </a:t>
                </a:r>
              </a:p>
            </p:txBody>
          </p:sp>
        </mc:Fallback>
      </mc:AlternateContent>
    </p:spTree>
    <p:extLst>
      <p:ext uri="{BB962C8B-B14F-4D97-AF65-F5344CB8AC3E}">
        <p14:creationId xmlns:p14="http://schemas.microsoft.com/office/powerpoint/2010/main" val="474494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08FC2-A15E-90A5-8893-46A6F980B4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BFCCDF-A639-285E-E280-4A691576ABDD}"/>
              </a:ext>
            </a:extLst>
          </p:cNvPr>
          <p:cNvSpPr>
            <a:spLocks noGrp="1"/>
          </p:cNvSpPr>
          <p:nvPr>
            <p:ph type="title"/>
          </p:nvPr>
        </p:nvSpPr>
        <p:spPr>
          <a:xfrm>
            <a:off x="531043" y="158621"/>
            <a:ext cx="11129913" cy="1532068"/>
          </a:xfrm>
        </p:spPr>
        <p:txBody>
          <a:bodyPr>
            <a:normAutofit/>
          </a:bodyPr>
          <a:lstStyle/>
          <a:p>
            <a:pPr algn="ctr"/>
            <a:r>
              <a:rPr lang="en-US" sz="3600" dirty="0"/>
              <a:t>Planted Distribution for Planted Clique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3FC29F1-DAD3-7672-BE30-119279E1480F}"/>
                  </a:ext>
                </a:extLst>
              </p:cNvPr>
              <p:cNvSpPr>
                <a:spLocks noGrp="1"/>
              </p:cNvSpPr>
              <p:nvPr>
                <p:ph idx="1"/>
              </p:nvPr>
            </p:nvSpPr>
            <p:spPr>
              <a:xfrm>
                <a:off x="838199" y="1783988"/>
                <a:ext cx="10904275" cy="2015506"/>
              </a:xfrm>
            </p:spPr>
            <p:txBody>
              <a:bodyPr>
                <a:normAutofit lnSpcReduction="10000"/>
              </a:bodyPr>
              <a:lstStyle/>
              <a:p>
                <a:r>
                  <a:rPr lang="en-US" dirty="0"/>
                  <a:t>Planted distribution used in [BHKKM</a:t>
                </a:r>
                <a:r>
                  <a:rPr lang="en-US" dirty="0">
                    <a:solidFill>
                      <a:srgbClr val="00B0F0"/>
                    </a:solidFill>
                  </a:rPr>
                  <a:t>P</a:t>
                </a:r>
                <a:r>
                  <a:rPr lang="en-US" dirty="0"/>
                  <a:t>16]:</a:t>
                </a:r>
              </a:p>
              <a:p>
                <a:pPr marL="914400" lvl="1" indent="-457200">
                  <a:buFont typeface="+mj-lt"/>
                  <a:buAutoNum type="arabicPeriod"/>
                </a:pPr>
                <a:r>
                  <a:rPr lang="en-US" dirty="0"/>
                  <a:t>Put each vertex in the planted clique with probability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𝑛</m:t>
                    </m:r>
                  </m:oMath>
                </a14:m>
                <a:r>
                  <a:rPr lang="en-US" dirty="0"/>
                  <a:t>.</a:t>
                </a:r>
              </a:p>
              <a:p>
                <a:pPr marL="914400" lvl="1" indent="-457200">
                  <a:buFont typeface="+mj-lt"/>
                  <a:buAutoNum type="arabicPeriod"/>
                </a:pPr>
                <a:r>
                  <a:rPr lang="en-US" dirty="0"/>
                  <a:t>Make all vertices in the planted clique adjacent to each other.</a:t>
                </a:r>
              </a:p>
              <a:p>
                <a:r>
                  <a:rPr lang="en-US" dirty="0">
                    <a:latin typeface="Cambria Math" panose="02040503050406030204" pitchFamily="18" charset="0"/>
                  </a:rPr>
                  <a:t>Note: This planted distribution only gives </a:t>
                </a:r>
                <a14:m>
                  <m:oMath xmlns:m="http://schemas.openxmlformats.org/officeDocument/2006/math">
                    <m:nary>
                      <m:naryPr>
                        <m:chr m:val="∑"/>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r>
                      <a:rPr lang="en-US" b="0" i="1" smtClean="0">
                        <a:latin typeface="Cambria Math" panose="02040503050406030204" pitchFamily="18" charset="0"/>
                      </a:rPr>
                      <m:t>≈</m:t>
                    </m:r>
                    <m:r>
                      <a:rPr lang="en-US" b="0" i="1" smtClean="0">
                        <a:latin typeface="Cambria Math" panose="02040503050406030204" pitchFamily="18" charset="0"/>
                      </a:rPr>
                      <m:t>𝑘</m:t>
                    </m:r>
                  </m:oMath>
                </a14:m>
                <a:r>
                  <a:rPr lang="en-US" dirty="0">
                    <a:latin typeface="Cambria Math" panose="02040503050406030204" pitchFamily="18" charset="0"/>
                  </a:rPr>
                  <a:t> rather than </a:t>
                </a:r>
                <a14:m>
                  <m:oMath xmlns:m="http://schemas.openxmlformats.org/officeDocument/2006/math">
                    <m:nary>
                      <m:naryPr>
                        <m:chr m:val="∑"/>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r>
                      <a:rPr lang="en-US" b="0" i="1" smtClean="0">
                        <a:latin typeface="Cambria Math" panose="02040503050406030204" pitchFamily="18" charset="0"/>
                      </a:rPr>
                      <m:t>=</m:t>
                    </m:r>
                    <m:r>
                      <a:rPr lang="en-US" b="0" i="1" smtClean="0">
                        <a:latin typeface="Cambria Math" panose="02040503050406030204" pitchFamily="18" charset="0"/>
                      </a:rPr>
                      <m:t>𝑘</m:t>
                    </m:r>
                  </m:oMath>
                </a14:m>
                <a:r>
                  <a:rPr lang="en-US" dirty="0">
                    <a:latin typeface="Cambria Math" panose="02040503050406030204" pitchFamily="18" charset="0"/>
                  </a:rPr>
                  <a:t>.</a:t>
                </a:r>
              </a:p>
              <a:p>
                <a:endParaRPr lang="en-US" sz="2800" dirty="0">
                  <a:latin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93FC29F1-DAD3-7672-BE30-119279E1480F}"/>
                  </a:ext>
                </a:extLst>
              </p:cNvPr>
              <p:cNvSpPr>
                <a:spLocks noGrp="1" noRot="1" noChangeAspect="1" noMove="1" noResize="1" noEditPoints="1" noAdjustHandles="1" noChangeArrowheads="1" noChangeShapeType="1" noTextEdit="1"/>
              </p:cNvSpPr>
              <p:nvPr>
                <p:ph idx="1"/>
              </p:nvPr>
            </p:nvSpPr>
            <p:spPr>
              <a:xfrm>
                <a:off x="838199" y="1783988"/>
                <a:ext cx="10904275" cy="2015506"/>
              </a:xfrm>
              <a:blipFill>
                <a:blip r:embed="rId2"/>
                <a:stretch>
                  <a:fillRect l="-950" t="-6970" b="-5455"/>
                </a:stretch>
              </a:blipFill>
            </p:spPr>
            <p:txBody>
              <a:bodyPr/>
              <a:lstStyle/>
              <a:p>
                <a:r>
                  <a:rPr lang="en-US">
                    <a:noFill/>
                  </a:rPr>
                  <a:t> </a:t>
                </a:r>
              </a:p>
            </p:txBody>
          </p:sp>
        </mc:Fallback>
      </mc:AlternateContent>
      <p:sp>
        <p:nvSpPr>
          <p:cNvPr id="4" name="Oval 3">
            <a:extLst>
              <a:ext uri="{FF2B5EF4-FFF2-40B4-BE49-F238E27FC236}">
                <a16:creationId xmlns:a16="http://schemas.microsoft.com/office/drawing/2014/main" id="{A8123D08-7C7B-DF60-6909-5E2881F9D7FA}"/>
              </a:ext>
            </a:extLst>
          </p:cNvPr>
          <p:cNvSpPr/>
          <p:nvPr/>
        </p:nvSpPr>
        <p:spPr>
          <a:xfrm>
            <a:off x="5407189" y="3491100"/>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5" name="Oval 4">
            <a:extLst>
              <a:ext uri="{FF2B5EF4-FFF2-40B4-BE49-F238E27FC236}">
                <a16:creationId xmlns:a16="http://schemas.microsoft.com/office/drawing/2014/main" id="{8A0FFFF0-C900-2C1D-CEE6-66B00EC939C4}"/>
              </a:ext>
            </a:extLst>
          </p:cNvPr>
          <p:cNvSpPr/>
          <p:nvPr/>
        </p:nvSpPr>
        <p:spPr>
          <a:xfrm>
            <a:off x="6287971" y="3491100"/>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6" name="Oval 5">
            <a:extLst>
              <a:ext uri="{FF2B5EF4-FFF2-40B4-BE49-F238E27FC236}">
                <a16:creationId xmlns:a16="http://schemas.microsoft.com/office/drawing/2014/main" id="{3564660A-EB0A-01D4-3495-6852CF1F36F4}"/>
              </a:ext>
            </a:extLst>
          </p:cNvPr>
          <p:cNvSpPr/>
          <p:nvPr/>
        </p:nvSpPr>
        <p:spPr>
          <a:xfrm>
            <a:off x="7049971" y="4028983"/>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a:t>
            </a:r>
          </a:p>
        </p:txBody>
      </p:sp>
      <p:sp>
        <p:nvSpPr>
          <p:cNvPr id="7" name="Oval 6">
            <a:extLst>
              <a:ext uri="{FF2B5EF4-FFF2-40B4-BE49-F238E27FC236}">
                <a16:creationId xmlns:a16="http://schemas.microsoft.com/office/drawing/2014/main" id="{5A131B2D-8308-CE25-F509-EA0BBEFFE441}"/>
              </a:ext>
            </a:extLst>
          </p:cNvPr>
          <p:cNvSpPr/>
          <p:nvPr/>
        </p:nvSpPr>
        <p:spPr>
          <a:xfrm>
            <a:off x="7392871" y="4924332"/>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a:t>
            </a:r>
          </a:p>
        </p:txBody>
      </p:sp>
      <p:sp>
        <p:nvSpPr>
          <p:cNvPr id="8" name="Oval 7">
            <a:extLst>
              <a:ext uri="{FF2B5EF4-FFF2-40B4-BE49-F238E27FC236}">
                <a16:creationId xmlns:a16="http://schemas.microsoft.com/office/drawing/2014/main" id="{8D656A10-F1F8-F28C-38D5-BDD212C6E6C1}"/>
              </a:ext>
            </a:extLst>
          </p:cNvPr>
          <p:cNvSpPr/>
          <p:nvPr/>
        </p:nvSpPr>
        <p:spPr>
          <a:xfrm>
            <a:off x="4687771" y="4028983"/>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j</a:t>
            </a:r>
          </a:p>
        </p:txBody>
      </p:sp>
      <p:sp>
        <p:nvSpPr>
          <p:cNvPr id="9" name="Oval 8">
            <a:extLst>
              <a:ext uri="{FF2B5EF4-FFF2-40B4-BE49-F238E27FC236}">
                <a16:creationId xmlns:a16="http://schemas.microsoft.com/office/drawing/2014/main" id="{2E4E0726-D894-5F94-EECA-3B8F2B03B987}"/>
              </a:ext>
            </a:extLst>
          </p:cNvPr>
          <p:cNvSpPr/>
          <p:nvPr/>
        </p:nvSpPr>
        <p:spPr>
          <a:xfrm>
            <a:off x="4344871" y="4924332"/>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a:t>
            </a:r>
          </a:p>
        </p:txBody>
      </p:sp>
      <p:sp>
        <p:nvSpPr>
          <p:cNvPr id="10" name="Oval 9">
            <a:extLst>
              <a:ext uri="{FF2B5EF4-FFF2-40B4-BE49-F238E27FC236}">
                <a16:creationId xmlns:a16="http://schemas.microsoft.com/office/drawing/2014/main" id="{2115EA0D-FA66-F3ED-328E-1F3A9407D723}"/>
              </a:ext>
            </a:extLst>
          </p:cNvPr>
          <p:cNvSpPr/>
          <p:nvPr/>
        </p:nvSpPr>
        <p:spPr>
          <a:xfrm>
            <a:off x="7052212" y="5795029"/>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a:t>
            </a:r>
          </a:p>
        </p:txBody>
      </p:sp>
      <p:sp>
        <p:nvSpPr>
          <p:cNvPr id="11" name="Oval 10">
            <a:extLst>
              <a:ext uri="{FF2B5EF4-FFF2-40B4-BE49-F238E27FC236}">
                <a16:creationId xmlns:a16="http://schemas.microsoft.com/office/drawing/2014/main" id="{7B4FF4C2-DBF3-A34F-A8FD-C587A03A7327}"/>
              </a:ext>
            </a:extLst>
          </p:cNvPr>
          <p:cNvSpPr/>
          <p:nvPr/>
        </p:nvSpPr>
        <p:spPr>
          <a:xfrm>
            <a:off x="6364171" y="6353082"/>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a:t>
            </a:r>
          </a:p>
        </p:txBody>
      </p:sp>
      <p:sp>
        <p:nvSpPr>
          <p:cNvPr id="12" name="Oval 11">
            <a:extLst>
              <a:ext uri="{FF2B5EF4-FFF2-40B4-BE49-F238E27FC236}">
                <a16:creationId xmlns:a16="http://schemas.microsoft.com/office/drawing/2014/main" id="{BB61CCF0-E8DD-139F-4AA9-9420DFDA9DBA}"/>
              </a:ext>
            </a:extLst>
          </p:cNvPr>
          <p:cNvSpPr/>
          <p:nvPr/>
        </p:nvSpPr>
        <p:spPr>
          <a:xfrm>
            <a:off x="5407189" y="6353082"/>
            <a:ext cx="381000" cy="407894"/>
          </a:xfrm>
          <a:prstGeom prst="ellipse">
            <a:avLst/>
          </a:prstGeom>
          <a:solidFill>
            <a:srgbClr val="09FF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a:t>
            </a:r>
          </a:p>
        </p:txBody>
      </p:sp>
      <p:sp>
        <p:nvSpPr>
          <p:cNvPr id="13" name="Oval 12">
            <a:extLst>
              <a:ext uri="{FF2B5EF4-FFF2-40B4-BE49-F238E27FC236}">
                <a16:creationId xmlns:a16="http://schemas.microsoft.com/office/drawing/2014/main" id="{F6EDBBCA-9872-6C03-08AD-C09892722072}"/>
              </a:ext>
            </a:extLst>
          </p:cNvPr>
          <p:cNvSpPr/>
          <p:nvPr/>
        </p:nvSpPr>
        <p:spPr>
          <a:xfrm>
            <a:off x="4687771" y="5795029"/>
            <a:ext cx="381000" cy="407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t>
            </a:r>
          </a:p>
        </p:txBody>
      </p:sp>
      <p:cxnSp>
        <p:nvCxnSpPr>
          <p:cNvPr id="14" name="Straight Connector 13">
            <a:extLst>
              <a:ext uri="{FF2B5EF4-FFF2-40B4-BE49-F238E27FC236}">
                <a16:creationId xmlns:a16="http://schemas.microsoft.com/office/drawing/2014/main" id="{64A1BE0D-2177-57F3-2C68-5DD63EB0040F}"/>
              </a:ext>
            </a:extLst>
          </p:cNvPr>
          <p:cNvCxnSpPr>
            <a:stCxn id="4" idx="5"/>
            <a:endCxn id="7" idx="1"/>
          </p:cNvCxnSpPr>
          <p:nvPr/>
        </p:nvCxnSpPr>
        <p:spPr>
          <a:xfrm>
            <a:off x="5732393" y="3839259"/>
            <a:ext cx="1716274" cy="1144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52D29D-5FA4-D9BF-26DD-DC02B1FF81E1}"/>
              </a:ext>
            </a:extLst>
          </p:cNvPr>
          <p:cNvCxnSpPr>
            <a:stCxn id="8" idx="7"/>
            <a:endCxn id="4" idx="3"/>
          </p:cNvCxnSpPr>
          <p:nvPr/>
        </p:nvCxnSpPr>
        <p:spPr>
          <a:xfrm flipV="1">
            <a:off x="5012975" y="3839259"/>
            <a:ext cx="450010" cy="2494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93C6D00-C941-153F-94E3-7D7E5F38E0B8}"/>
              </a:ext>
            </a:extLst>
          </p:cNvPr>
          <p:cNvCxnSpPr>
            <a:stCxn id="4" idx="4"/>
            <a:endCxn id="11" idx="1"/>
          </p:cNvCxnSpPr>
          <p:nvPr/>
        </p:nvCxnSpPr>
        <p:spPr>
          <a:xfrm>
            <a:off x="5597689" y="3898994"/>
            <a:ext cx="822278" cy="25138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907F778-5F27-C461-D5B9-9BAE84C4AB20}"/>
              </a:ext>
            </a:extLst>
          </p:cNvPr>
          <p:cNvCxnSpPr>
            <a:stCxn id="5" idx="3"/>
            <a:endCxn id="8" idx="6"/>
          </p:cNvCxnSpPr>
          <p:nvPr/>
        </p:nvCxnSpPr>
        <p:spPr>
          <a:xfrm flipH="1">
            <a:off x="5068771" y="3839259"/>
            <a:ext cx="1274996" cy="39367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CFEAD50-E59F-24DD-79D7-76448C1E9064}"/>
              </a:ext>
            </a:extLst>
          </p:cNvPr>
          <p:cNvCxnSpPr>
            <a:stCxn id="5" idx="3"/>
            <a:endCxn id="13" idx="7"/>
          </p:cNvCxnSpPr>
          <p:nvPr/>
        </p:nvCxnSpPr>
        <p:spPr>
          <a:xfrm flipH="1">
            <a:off x="5012975" y="3839259"/>
            <a:ext cx="1330792" cy="20155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8A36244-227A-6635-488C-219707C9A04F}"/>
              </a:ext>
            </a:extLst>
          </p:cNvPr>
          <p:cNvCxnSpPr>
            <a:stCxn id="5" idx="4"/>
            <a:endCxn id="11" idx="0"/>
          </p:cNvCxnSpPr>
          <p:nvPr/>
        </p:nvCxnSpPr>
        <p:spPr>
          <a:xfrm>
            <a:off x="6478471" y="3898994"/>
            <a:ext cx="76200" cy="24540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860E1E8-7AE7-1845-F2EE-9BFB2F63C1EA}"/>
              </a:ext>
            </a:extLst>
          </p:cNvPr>
          <p:cNvCxnSpPr>
            <a:stCxn id="6" idx="4"/>
            <a:endCxn id="10" idx="0"/>
          </p:cNvCxnSpPr>
          <p:nvPr/>
        </p:nvCxnSpPr>
        <p:spPr>
          <a:xfrm>
            <a:off x="7240471" y="4436877"/>
            <a:ext cx="2241" cy="1358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E0D0F64-2F31-163C-C20E-298F653CD74A}"/>
              </a:ext>
            </a:extLst>
          </p:cNvPr>
          <p:cNvCxnSpPr>
            <a:stCxn id="6" idx="5"/>
            <a:endCxn id="7" idx="0"/>
          </p:cNvCxnSpPr>
          <p:nvPr/>
        </p:nvCxnSpPr>
        <p:spPr>
          <a:xfrm>
            <a:off x="7375175" y="4377142"/>
            <a:ext cx="208196" cy="54719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A120888-5EC0-D52D-8DFB-9602055B0747}"/>
              </a:ext>
            </a:extLst>
          </p:cNvPr>
          <p:cNvCxnSpPr>
            <a:stCxn id="10" idx="7"/>
            <a:endCxn id="7" idx="4"/>
          </p:cNvCxnSpPr>
          <p:nvPr/>
        </p:nvCxnSpPr>
        <p:spPr>
          <a:xfrm flipV="1">
            <a:off x="7377416" y="5332226"/>
            <a:ext cx="205955" cy="522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1677DCD-E6D1-84DF-F5E7-B6607E879C3E}"/>
              </a:ext>
            </a:extLst>
          </p:cNvPr>
          <p:cNvCxnSpPr>
            <a:stCxn id="8" idx="6"/>
            <a:endCxn id="6" idx="2"/>
          </p:cNvCxnSpPr>
          <p:nvPr/>
        </p:nvCxnSpPr>
        <p:spPr>
          <a:xfrm>
            <a:off x="5068771" y="4232930"/>
            <a:ext cx="1981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E12BC1B-7179-0F83-F05D-EFCD84A3B14F}"/>
              </a:ext>
            </a:extLst>
          </p:cNvPr>
          <p:cNvCxnSpPr>
            <a:stCxn id="9" idx="6"/>
            <a:endCxn id="6" idx="2"/>
          </p:cNvCxnSpPr>
          <p:nvPr/>
        </p:nvCxnSpPr>
        <p:spPr>
          <a:xfrm flipV="1">
            <a:off x="4725871" y="4232930"/>
            <a:ext cx="2324100" cy="8953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D25211F-9830-7755-F371-3939DE1819DF}"/>
              </a:ext>
            </a:extLst>
          </p:cNvPr>
          <p:cNvCxnSpPr>
            <a:stCxn id="13" idx="7"/>
            <a:endCxn id="6" idx="3"/>
          </p:cNvCxnSpPr>
          <p:nvPr/>
        </p:nvCxnSpPr>
        <p:spPr>
          <a:xfrm flipV="1">
            <a:off x="5012975" y="4377142"/>
            <a:ext cx="2092792" cy="14776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86995DF-FFC7-8DCC-33CD-3C17E17224BD}"/>
              </a:ext>
            </a:extLst>
          </p:cNvPr>
          <p:cNvCxnSpPr>
            <a:stCxn id="12" idx="7"/>
            <a:endCxn id="6" idx="3"/>
          </p:cNvCxnSpPr>
          <p:nvPr/>
        </p:nvCxnSpPr>
        <p:spPr>
          <a:xfrm flipV="1">
            <a:off x="5732393" y="4377142"/>
            <a:ext cx="1373374" cy="20356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1A67DD5-74B2-66A3-0218-B8D6E4431757}"/>
              </a:ext>
            </a:extLst>
          </p:cNvPr>
          <p:cNvCxnSpPr>
            <a:stCxn id="9" idx="6"/>
            <a:endCxn id="7" idx="2"/>
          </p:cNvCxnSpPr>
          <p:nvPr/>
        </p:nvCxnSpPr>
        <p:spPr>
          <a:xfrm>
            <a:off x="4725871" y="5128279"/>
            <a:ext cx="2667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B8FC233-E54F-0A53-99D1-34071F5DB7E6}"/>
              </a:ext>
            </a:extLst>
          </p:cNvPr>
          <p:cNvCxnSpPr>
            <a:stCxn id="12" idx="7"/>
            <a:endCxn id="7" idx="3"/>
          </p:cNvCxnSpPr>
          <p:nvPr/>
        </p:nvCxnSpPr>
        <p:spPr>
          <a:xfrm flipV="1">
            <a:off x="5732393" y="5272491"/>
            <a:ext cx="1716274"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FBC0C3E-137F-765D-1A06-4B502A11204A}"/>
              </a:ext>
            </a:extLst>
          </p:cNvPr>
          <p:cNvCxnSpPr>
            <a:stCxn id="12" idx="7"/>
            <a:endCxn id="10" idx="2"/>
          </p:cNvCxnSpPr>
          <p:nvPr/>
        </p:nvCxnSpPr>
        <p:spPr>
          <a:xfrm flipV="1">
            <a:off x="5732393" y="5998976"/>
            <a:ext cx="1319819" cy="41384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C3AFB5C-E651-E896-93BE-C85A3D40C927}"/>
              </a:ext>
            </a:extLst>
          </p:cNvPr>
          <p:cNvCxnSpPr>
            <a:stCxn id="13" idx="6"/>
            <a:endCxn id="10" idx="2"/>
          </p:cNvCxnSpPr>
          <p:nvPr/>
        </p:nvCxnSpPr>
        <p:spPr>
          <a:xfrm>
            <a:off x="5068771" y="5998976"/>
            <a:ext cx="19834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44C6C48-C85B-F94D-18A8-B0AEC22FE368}"/>
              </a:ext>
            </a:extLst>
          </p:cNvPr>
          <p:cNvCxnSpPr>
            <a:stCxn id="9" idx="6"/>
            <a:endCxn id="10" idx="1"/>
          </p:cNvCxnSpPr>
          <p:nvPr/>
        </p:nvCxnSpPr>
        <p:spPr>
          <a:xfrm>
            <a:off x="4725871" y="5128279"/>
            <a:ext cx="2382137" cy="7264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0E13A04-A8D1-A315-FAD2-06DD0D3A57AB}"/>
              </a:ext>
            </a:extLst>
          </p:cNvPr>
          <p:cNvCxnSpPr>
            <a:stCxn id="12" idx="6"/>
            <a:endCxn id="11" idx="2"/>
          </p:cNvCxnSpPr>
          <p:nvPr/>
        </p:nvCxnSpPr>
        <p:spPr>
          <a:xfrm>
            <a:off x="5788189" y="6557029"/>
            <a:ext cx="5759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2EC425F-407C-9FC8-BC9A-EABD0AFCDEB5}"/>
              </a:ext>
            </a:extLst>
          </p:cNvPr>
          <p:cNvCxnSpPr>
            <a:stCxn id="9" idx="6"/>
            <a:endCxn id="11" idx="1"/>
          </p:cNvCxnSpPr>
          <p:nvPr/>
        </p:nvCxnSpPr>
        <p:spPr>
          <a:xfrm>
            <a:off x="4725871" y="5128279"/>
            <a:ext cx="1694096" cy="12845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8502CC7-F9C1-3230-B759-05EA9BF42D2D}"/>
              </a:ext>
            </a:extLst>
          </p:cNvPr>
          <p:cNvCxnSpPr>
            <a:stCxn id="8" idx="5"/>
            <a:endCxn id="11" idx="1"/>
          </p:cNvCxnSpPr>
          <p:nvPr/>
        </p:nvCxnSpPr>
        <p:spPr>
          <a:xfrm>
            <a:off x="5012975" y="4377142"/>
            <a:ext cx="1406992" cy="20356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42E914F-982C-5381-DF4F-D2BF2F7E4D15}"/>
              </a:ext>
            </a:extLst>
          </p:cNvPr>
          <p:cNvCxnSpPr>
            <a:stCxn id="8" idx="5"/>
            <a:endCxn id="12" idx="0"/>
          </p:cNvCxnSpPr>
          <p:nvPr/>
        </p:nvCxnSpPr>
        <p:spPr>
          <a:xfrm>
            <a:off x="5012975" y="4377142"/>
            <a:ext cx="584714" cy="19759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2B9735D-6F6D-EB20-DA35-81024A2E45C7}"/>
              </a:ext>
            </a:extLst>
          </p:cNvPr>
          <p:cNvCxnSpPr>
            <a:endCxn id="13" idx="0"/>
          </p:cNvCxnSpPr>
          <p:nvPr/>
        </p:nvCxnSpPr>
        <p:spPr>
          <a:xfrm>
            <a:off x="4878271" y="4436877"/>
            <a:ext cx="0" cy="1358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A843671-9A94-02D3-8313-B3BB5B6B0B12}"/>
              </a:ext>
            </a:extLst>
          </p:cNvPr>
          <p:cNvCxnSpPr>
            <a:stCxn id="9" idx="5"/>
            <a:endCxn id="12" idx="1"/>
          </p:cNvCxnSpPr>
          <p:nvPr/>
        </p:nvCxnSpPr>
        <p:spPr>
          <a:xfrm>
            <a:off x="4670075" y="5272491"/>
            <a:ext cx="792910" cy="11403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0595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BC327-B0A7-AB74-0624-AC7A843DE0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E5B923-1A2F-7655-B802-B6A6FA876805}"/>
              </a:ext>
            </a:extLst>
          </p:cNvPr>
          <p:cNvSpPr>
            <a:spLocks noGrp="1"/>
          </p:cNvSpPr>
          <p:nvPr>
            <p:ph type="title"/>
          </p:nvPr>
        </p:nvSpPr>
        <p:spPr>
          <a:xfrm>
            <a:off x="531043" y="158621"/>
            <a:ext cx="11129913" cy="1532068"/>
          </a:xfrm>
        </p:spPr>
        <p:txBody>
          <a:bodyPr>
            <a:normAutofit/>
          </a:bodyPr>
          <a:lstStyle/>
          <a:p>
            <a:pPr algn="ctr"/>
            <a:r>
              <a:rPr lang="en-US" sz="3600" dirty="0"/>
              <a:t>Pseudo-calibration for Planted Clique</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2C80D69-C15B-2BF5-5FB5-EB73BAB69099}"/>
                  </a:ext>
                </a:extLst>
              </p:cNvPr>
              <p:cNvSpPr>
                <a:spLocks noGrp="1"/>
              </p:cNvSpPr>
              <p:nvPr>
                <p:ph idx="1"/>
              </p:nvPr>
            </p:nvSpPr>
            <p:spPr>
              <a:xfrm>
                <a:off x="838199" y="1825624"/>
                <a:ext cx="10904275" cy="4943567"/>
              </a:xfrm>
            </p:spPr>
            <p:txBody>
              <a:bodyPr>
                <a:normAutofit/>
              </a:bodyPr>
              <a:lstStyle/>
              <a:p>
                <a:r>
                  <a:rPr lang="en-US" dirty="0">
                    <a:latin typeface="Cambria Math" panose="02040503050406030204" pitchFamily="18" charset="0"/>
                  </a:rPr>
                  <a:t>General pseudo-calibration equation: </a:t>
                </a:r>
              </a:p>
              <a:p>
                <a:pPr marL="0" indent="0" algn="ctr">
                  <a:buNone/>
                </a:pPr>
                <a:r>
                  <a:rPr lang="en-US" dirty="0">
                    <a:latin typeface="Cambria Math" panose="02040503050406030204" pitchFamily="18" charset="0"/>
                  </a:rPr>
                  <a:t>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𝑝</m:t>
                        </m:r>
                      </m:e>
                    </m:d>
                    <m:r>
                      <a:rPr lang="en-US" b="0" i="1" dirty="0" smtClean="0">
                        <a:latin typeface="Cambria Math" panose="02040503050406030204" pitchFamily="18" charset="0"/>
                      </a:rPr>
                      <m:t>=</m:t>
                    </m:r>
                    <m:nary>
                      <m:naryPr>
                        <m:chr m:val="∑"/>
                        <m:supHide m:val="on"/>
                        <m:ctrlPr>
                          <a:rPr lang="en-US" b="0" i="1" dirty="0" smtClean="0">
                            <a:latin typeface="Cambria Math" panose="02040503050406030204" pitchFamily="18" charset="0"/>
                          </a:rPr>
                        </m:ctrlPr>
                      </m:naryPr>
                      <m:sub>
                        <m:r>
                          <m:rPr>
                            <m:brk m:alnAt="7"/>
                          </m:rPr>
                          <a:rPr lang="en-US" b="0" i="1" dirty="0" smtClean="0">
                            <a:latin typeface="Cambria Math" panose="02040503050406030204" pitchFamily="18" charset="0"/>
                          </a:rPr>
                          <m:t>𝐸</m:t>
                        </m:r>
                        <m:r>
                          <a:rPr lang="en-US" b="0"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r>
                          <a:rPr lang="en-US" i="1">
                            <a:latin typeface="Cambria Math" panose="02040503050406030204" pitchFamily="18" charset="0"/>
                          </a:rPr>
                          <m:t>𝑝</m:t>
                        </m:r>
                        <m:r>
                          <m:rPr>
                            <m:nor/>
                          </m:rPr>
                          <a:rPr lang="en-US" i="0" dirty="0">
                            <a:latin typeface="Cambria Math" panose="02040503050406030204" pitchFamily="18" charset="0"/>
                          </a:rPr>
                          <m:t> </m:t>
                        </m:r>
                        <m:r>
                          <m:rPr>
                            <m:nor/>
                          </m:rPr>
                          <a:rPr lang="en-US" i="0" dirty="0">
                            <a:latin typeface="Cambria Math" panose="02040503050406030204" pitchFamily="18" charset="0"/>
                          </a:rPr>
                          <m:t>is</m:t>
                        </m:r>
                        <m:r>
                          <m:rPr>
                            <m:nor/>
                          </m:rPr>
                          <a:rPr lang="en-US" i="0" dirty="0">
                            <a:latin typeface="Cambria Math" panose="02040503050406030204" pitchFamily="18" charset="0"/>
                          </a:rPr>
                          <m:t> </m:t>
                        </m:r>
                        <m:r>
                          <m:rPr>
                            <m:nor/>
                          </m:rPr>
                          <a:rPr lang="en-US" i="0" dirty="0">
                            <a:latin typeface="Cambria Math" panose="02040503050406030204" pitchFamily="18" charset="0"/>
                          </a:rPr>
                          <m:t>low</m:t>
                        </m:r>
                        <m:r>
                          <m:rPr>
                            <m:nor/>
                          </m:rPr>
                          <a:rPr lang="en-US" i="0" dirty="0">
                            <a:latin typeface="Cambria Math" panose="02040503050406030204" pitchFamily="18" charset="0"/>
                          </a:rPr>
                          <m:t>−</m:t>
                        </m:r>
                        <m:r>
                          <m:rPr>
                            <m:nor/>
                          </m:rPr>
                          <a:rPr lang="en-US" i="0" dirty="0">
                            <a:latin typeface="Cambria Math" panose="02040503050406030204" pitchFamily="18" charset="0"/>
                          </a:rPr>
                          <m:t>degree</m:t>
                        </m:r>
                      </m:sub>
                      <m:sup/>
                      <m:e>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𝑝𝑙𝑎𝑛𝑡𝑒𝑑</m:t>
                            </m:r>
                          </m:sub>
                        </m:sSub>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r>
                              <a:rPr lang="en-US" i="1">
                                <a:latin typeface="Cambria Math" panose="02040503050406030204" pitchFamily="18" charset="0"/>
                              </a:rPr>
                              <m:t>𝑝</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𝐸</m:t>
                            </m:r>
                          </m:sub>
                        </m:sSub>
                      </m:e>
                    </m:nary>
                  </m:oMath>
                </a14:m>
                <a:endParaRPr lang="en-US" dirty="0">
                  <a:latin typeface="Cambria Math" panose="02040503050406030204" pitchFamily="18" charset="0"/>
                </a:endParaRPr>
              </a:p>
              <a:p>
                <a:r>
                  <a:rPr lang="en-US" dirty="0">
                    <a:latin typeface="Cambria Math" panose="02040503050406030204" pitchFamily="18" charset="0"/>
                  </a:rPr>
                  <a:t>Definition: Given a set of edges </a:t>
                </a:r>
                <a14:m>
                  <m:oMath xmlns:m="http://schemas.openxmlformats.org/officeDocument/2006/math">
                    <m:r>
                      <a:rPr lang="en-US" b="0" i="1" smtClean="0">
                        <a:latin typeface="Cambria Math" panose="02040503050406030204" pitchFamily="18" charset="0"/>
                      </a:rPr>
                      <m:t>𝐸</m:t>
                    </m:r>
                  </m:oMath>
                </a14:m>
                <a:r>
                  <a:rPr lang="en-US" dirty="0">
                    <a:latin typeface="Cambria Math" panose="02040503050406030204" pitchFamily="18" charset="0"/>
                  </a:rPr>
                  <a:t>, define </a:t>
                </a:r>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𝐸</m:t>
                        </m:r>
                      </m:e>
                    </m:d>
                  </m:oMath>
                </a14:m>
                <a:r>
                  <a:rPr lang="en-US" dirty="0">
                    <a:latin typeface="Cambria Math" panose="02040503050406030204" pitchFamily="18" charset="0"/>
                  </a:rPr>
                  <a:t> to be the set of vertices which are incident to at least one edge in </a:t>
                </a:r>
                <a14:m>
                  <m:oMath xmlns:m="http://schemas.openxmlformats.org/officeDocument/2006/math">
                    <m:r>
                      <a:rPr lang="en-US" b="0" i="1" smtClean="0">
                        <a:latin typeface="Cambria Math" panose="02040503050406030204" pitchFamily="18" charset="0"/>
                      </a:rPr>
                      <m:t>𝐸</m:t>
                    </m:r>
                  </m:oMath>
                </a14:m>
                <a:r>
                  <a:rPr lang="en-US" dirty="0">
                    <a:latin typeface="Cambria Math" panose="02040503050406030204" pitchFamily="18" charset="0"/>
                  </a:rPr>
                  <a:t>.</a:t>
                </a:r>
              </a:p>
              <a:p>
                <a:r>
                  <a:rPr lang="en-US" dirty="0">
                    <a:latin typeface="Cambria Math" panose="02040503050406030204" pitchFamily="18" charset="0"/>
                  </a:rPr>
                  <a:t>Pseudo-calibration for planted clique: We choose a truncation parameter </a:t>
                </a:r>
                <a14:m>
                  <m:oMath xmlns:m="http://schemas.openxmlformats.org/officeDocument/2006/math">
                    <m:r>
                      <a:rPr lang="en-US" b="0" i="1" smtClean="0">
                        <a:latin typeface="Cambria Math" panose="02040503050406030204" pitchFamily="18" charset="0"/>
                      </a:rPr>
                      <m:t>𝑡</m:t>
                    </m:r>
                  </m:oMath>
                </a14:m>
                <a:r>
                  <a:rPr lang="en-US" dirty="0">
                    <a:latin typeface="Cambria Math" panose="02040503050406030204" pitchFamily="18" charset="0"/>
                  </a:rPr>
                  <a:t> and set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𝑉</m:t>
                            </m:r>
                          </m:sub>
                        </m:sSub>
                      </m:e>
                    </m:d>
                    <m:r>
                      <a:rPr lang="en-US" i="1" dirty="0">
                        <a:latin typeface="Cambria Math" panose="02040503050406030204" pitchFamily="18" charset="0"/>
                      </a:rPr>
                      <m:t>=</m:t>
                    </m:r>
                    <m:nary>
                      <m:naryPr>
                        <m:chr m:val="∑"/>
                        <m:supHide m:val="on"/>
                        <m:ctrlPr>
                          <a:rPr lang="en-US" i="1" dirty="0">
                            <a:latin typeface="Cambria Math" panose="02040503050406030204" pitchFamily="18" charset="0"/>
                          </a:rPr>
                        </m:ctrlPr>
                      </m:naryPr>
                      <m:sub>
                        <m:r>
                          <m:rPr>
                            <m:brk m:alnAt="7"/>
                          </m:rPr>
                          <a:rPr lang="en-US" i="1" dirty="0">
                            <a:latin typeface="Cambria Math" panose="02040503050406030204" pitchFamily="18" charset="0"/>
                          </a:rPr>
                          <m:t>𝐸</m:t>
                        </m:r>
                        <m:r>
                          <a:rPr lang="en-US" i="1" dirty="0">
                            <a:latin typeface="Cambria Math" panose="02040503050406030204" pitchFamily="18" charset="0"/>
                          </a:rPr>
                          <m:t>:</m:t>
                        </m:r>
                        <m:d>
                          <m:dPr>
                            <m:begChr m:val="|"/>
                            <m:endChr m:val="|"/>
                            <m:ctrlPr>
                              <a:rPr lang="en-US" i="1" dirty="0">
                                <a:latin typeface="Cambria Math" panose="02040503050406030204" pitchFamily="18" charset="0"/>
                              </a:rPr>
                            </m:ctrlPr>
                          </m:dPr>
                          <m:e>
                            <m:r>
                              <m:rPr>
                                <m:brk m:alnAt="7"/>
                              </m:rP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d>
                              <m:dPr>
                                <m:ctrlPr>
                                  <a:rPr lang="en-US" i="1" dirty="0">
                                    <a:latin typeface="Cambria Math" panose="02040503050406030204" pitchFamily="18" charset="0"/>
                                  </a:rPr>
                                </m:ctrlPr>
                              </m:dPr>
                              <m:e>
                                <m:r>
                                  <a:rPr lang="en-US" i="1" dirty="0">
                                    <a:latin typeface="Cambria Math" panose="02040503050406030204" pitchFamily="18" charset="0"/>
                                  </a:rPr>
                                  <m:t>𝐸</m:t>
                                </m:r>
                              </m:e>
                            </m:d>
                          </m:e>
                        </m:d>
                        <m:r>
                          <a:rPr lang="en-US" i="1" dirty="0">
                            <a:latin typeface="Cambria Math" panose="02040503050406030204" pitchFamily="18" charset="0"/>
                          </a:rPr>
                          <m:t>≤</m:t>
                        </m:r>
                        <m:r>
                          <a:rPr lang="en-US" i="1" dirty="0">
                            <a:latin typeface="Cambria Math" panose="02040503050406030204" pitchFamily="18" charset="0"/>
                          </a:rPr>
                          <m:t>𝑡</m:t>
                        </m:r>
                      </m:sub>
                      <m:sup/>
                      <m:e>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𝑝𝑙𝑎𝑛𝑡𝑒𝑑</m:t>
                            </m:r>
                          </m:sub>
                        </m:sSub>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𝑉</m:t>
                                </m:r>
                              </m:sub>
                            </m:sSub>
                          </m:e>
                        </m:d>
                        <m:sSub>
                          <m:sSubPr>
                            <m:ctrlPr>
                              <a:rPr lang="en-US" i="1" dirty="0">
                                <a:latin typeface="Cambria Math" panose="02040503050406030204" pitchFamily="18" charset="0"/>
                              </a:rPr>
                            </m:ctrlPr>
                          </m:sSubPr>
                          <m:e>
                            <m:r>
                              <a:rPr lang="en-US" i="1" dirty="0">
                                <a:latin typeface="Cambria Math" panose="02040503050406030204" pitchFamily="18" charset="0"/>
                              </a:rPr>
                              <m:t>𝜒</m:t>
                            </m:r>
                          </m:e>
                          <m:sub>
                            <m:r>
                              <a:rPr lang="en-US" i="1" dirty="0">
                                <a:latin typeface="Cambria Math" panose="02040503050406030204" pitchFamily="18" charset="0"/>
                              </a:rPr>
                              <m:t>𝐸</m:t>
                            </m:r>
                          </m:sub>
                        </m:sSub>
                      </m:e>
                    </m:nary>
                  </m:oMath>
                </a14:m>
                <a:r>
                  <a:rPr lang="en-US" sz="2800" dirty="0">
                    <a:latin typeface="Cambria Math" panose="02040503050406030204" pitchFamily="18" charset="0"/>
                  </a:rPr>
                  <a:t>.</a:t>
                </a:r>
              </a:p>
            </p:txBody>
          </p:sp>
        </mc:Choice>
        <mc:Fallback xmlns="">
          <p:sp>
            <p:nvSpPr>
              <p:cNvPr id="3" name="Content Placeholder 2">
                <a:extLst>
                  <a:ext uri="{FF2B5EF4-FFF2-40B4-BE49-F238E27FC236}">
                    <a16:creationId xmlns:a16="http://schemas.microsoft.com/office/drawing/2014/main" id="{B2C80D69-C15B-2BF5-5FB5-EB73BAB69099}"/>
                  </a:ext>
                </a:extLst>
              </p:cNvPr>
              <p:cNvSpPr>
                <a:spLocks noGrp="1" noRot="1" noChangeAspect="1" noMove="1" noResize="1" noEditPoints="1" noAdjustHandles="1" noChangeArrowheads="1" noChangeShapeType="1" noTextEdit="1"/>
              </p:cNvSpPr>
              <p:nvPr>
                <p:ph idx="1"/>
              </p:nvPr>
            </p:nvSpPr>
            <p:spPr>
              <a:xfrm>
                <a:off x="838199" y="1825624"/>
                <a:ext cx="10904275" cy="4943567"/>
              </a:xfrm>
              <a:blipFill>
                <a:blip r:embed="rId2"/>
                <a:stretch>
                  <a:fillRect l="-950" t="-2096" r="-1621"/>
                </a:stretch>
              </a:blipFill>
            </p:spPr>
            <p:txBody>
              <a:bodyPr/>
              <a:lstStyle/>
              <a:p>
                <a:r>
                  <a:rPr lang="en-US">
                    <a:noFill/>
                  </a:rPr>
                  <a:t> </a:t>
                </a:r>
              </a:p>
            </p:txBody>
          </p:sp>
        </mc:Fallback>
      </mc:AlternateContent>
    </p:spTree>
    <p:extLst>
      <p:ext uri="{BB962C8B-B14F-4D97-AF65-F5344CB8AC3E}">
        <p14:creationId xmlns:p14="http://schemas.microsoft.com/office/powerpoint/2010/main" val="9864710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41CEB-F19C-489B-608A-61DE92A5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E0990F-3F34-DCCE-9920-C522EC7DBE5F}"/>
              </a:ext>
            </a:extLst>
          </p:cNvPr>
          <p:cNvSpPr>
            <a:spLocks noGrp="1"/>
          </p:cNvSpPr>
          <p:nvPr>
            <p:ph type="title"/>
          </p:nvPr>
        </p:nvSpPr>
        <p:spPr>
          <a:xfrm>
            <a:off x="531043" y="158621"/>
            <a:ext cx="11129913" cy="1532068"/>
          </a:xfrm>
        </p:spPr>
        <p:txBody>
          <a:bodyPr>
            <a:normAutofit/>
          </a:bodyPr>
          <a:lstStyle/>
          <a:p>
            <a:pPr algn="ctr"/>
            <a:r>
              <a:rPr lang="en-US" sz="3600" dirty="0"/>
              <a:t>Pseudo-calibration Calculation for Planted Clique</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E930158-397A-1C17-F6A0-8D8A3F6CDB97}"/>
                  </a:ext>
                </a:extLst>
              </p:cNvPr>
              <p:cNvSpPr>
                <a:spLocks noGrp="1"/>
              </p:cNvSpPr>
              <p:nvPr>
                <p:ph idx="1"/>
              </p:nvPr>
            </p:nvSpPr>
            <p:spPr>
              <a:xfrm>
                <a:off x="838201" y="1825624"/>
                <a:ext cx="8792957" cy="4943567"/>
              </a:xfrm>
            </p:spPr>
            <p:txBody>
              <a:bodyPr>
                <a:normAutofit lnSpcReduction="10000"/>
              </a:bodyPr>
              <a:lstStyle/>
              <a:p>
                <a:r>
                  <a:rPr lang="en-US" b="0" dirty="0"/>
                  <a:t>Recall: </a:t>
                </a:r>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𝐸</m:t>
                        </m:r>
                      </m:e>
                    </m:d>
                  </m:oMath>
                </a14:m>
                <a:r>
                  <a:rPr lang="en-US" dirty="0">
                    <a:latin typeface="Cambria Math" panose="02040503050406030204" pitchFamily="18" charset="0"/>
                  </a:rPr>
                  <a:t> is the set of vertices which are incident to at least one edge in </a:t>
                </a:r>
                <a14:m>
                  <m:oMath xmlns:m="http://schemas.openxmlformats.org/officeDocument/2006/math">
                    <m:r>
                      <a:rPr lang="en-US" b="0" i="1" smtClean="0">
                        <a:latin typeface="Cambria Math" panose="02040503050406030204" pitchFamily="18" charset="0"/>
                      </a:rPr>
                      <m:t>𝐸</m:t>
                    </m:r>
                  </m:oMath>
                </a14:m>
                <a:r>
                  <a:rPr lang="en-US" dirty="0">
                    <a:latin typeface="Cambria Math" panose="02040503050406030204" pitchFamily="18" charset="0"/>
                  </a:rPr>
                  <a:t>.</a:t>
                </a:r>
              </a:p>
              <a:p>
                <a:r>
                  <a:rPr lang="en-US" dirty="0">
                    <a:latin typeface="Cambria Math" panose="02040503050406030204" pitchFamily="18" charset="0"/>
                  </a:rPr>
                  <a:t>Claim: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𝑝𝑙𝑎𝑛𝑡𝑒𝑑</m:t>
                        </m:r>
                      </m:sub>
                    </m:sSub>
                    <m:d>
                      <m:dPr>
                        <m:begChr m:val="["/>
                        <m:endChr m:val="]"/>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d>
                          <m:dPr>
                            <m:ctrlPr>
                              <a:rPr lang="en-US" i="1">
                                <a:latin typeface="Cambria Math" panose="02040503050406030204" pitchFamily="18" charset="0"/>
                              </a:rPr>
                            </m:ctrlPr>
                          </m:dPr>
                          <m:e>
                            <m:r>
                              <a:rPr lang="en-US" i="1">
                                <a:latin typeface="Cambria Math" panose="02040503050406030204" pitchFamily="18" charset="0"/>
                              </a:rPr>
                              <m:t>𝐺</m:t>
                            </m:r>
                          </m:e>
                        </m:d>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𝑉</m:t>
                            </m:r>
                          </m:sub>
                        </m:sSub>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𝑘</m:t>
                                </m:r>
                              </m:num>
                              <m:den>
                                <m:r>
                                  <a:rPr lang="en-US" b="0" i="1" smtClean="0">
                                    <a:latin typeface="Cambria Math" panose="02040503050406030204" pitchFamily="18" charset="0"/>
                                  </a:rPr>
                                  <m:t>𝑛</m:t>
                                </m:r>
                              </m:den>
                            </m:f>
                          </m:e>
                        </m:d>
                      </m:e>
                      <m:sup>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𝑉</m:t>
                            </m:r>
                            <m:r>
                              <a:rPr lang="en-US" b="0" i="1" smtClean="0">
                                <a:latin typeface="Cambria Math" panose="02040503050406030204" pitchFamily="18" charset="0"/>
                              </a:rPr>
                              <m:t>∪</m:t>
                            </m:r>
                            <m:r>
                              <a:rPr lang="en-US" b="0" i="1" smtClean="0">
                                <a:latin typeface="Cambria Math" panose="02040503050406030204" pitchFamily="18" charset="0"/>
                              </a:rPr>
                              <m:t>𝑉</m:t>
                            </m:r>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e>
                        </m:d>
                      </m:sup>
                    </m:sSup>
                  </m:oMath>
                </a14:m>
                <a:endParaRPr lang="en-US" dirty="0">
                  <a:latin typeface="Cambria Math" panose="02040503050406030204" pitchFamily="18" charset="0"/>
                </a:endParaRPr>
              </a:p>
              <a:p>
                <a:r>
                  <a:rPr lang="en-US" dirty="0">
                    <a:latin typeface="Cambria Math" panose="02040503050406030204" pitchFamily="18" charset="0"/>
                  </a:rPr>
                  <a:t>Proof: Consider the expected value of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d>
                      <m:dPr>
                        <m:ctrlPr>
                          <a:rPr lang="en-US" i="1">
                            <a:latin typeface="Cambria Math" panose="02040503050406030204" pitchFamily="18" charset="0"/>
                          </a:rPr>
                        </m:ctrlPr>
                      </m:dPr>
                      <m:e>
                        <m:r>
                          <a:rPr lang="en-US" i="1">
                            <a:latin typeface="Cambria Math" panose="02040503050406030204" pitchFamily="18" charset="0"/>
                          </a:rPr>
                          <m:t>𝐺</m:t>
                        </m:r>
                      </m:e>
                    </m:d>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𝑉</m:t>
                        </m:r>
                      </m:sub>
                    </m:sSub>
                  </m:oMath>
                </a14:m>
                <a:r>
                  <a:rPr lang="en-US" dirty="0">
                    <a:latin typeface="Cambria Math" panose="02040503050406030204" pitchFamily="18" charset="0"/>
                  </a:rPr>
                  <a:t> after choosing the planted clique but before choosing the remaining edges. </a:t>
                </a:r>
                <a:r>
                  <a:rPr lang="en-US" dirty="0"/>
                  <a:t>If all the vertices in </a:t>
                </a:r>
                <a14:m>
                  <m:oMath xmlns:m="http://schemas.openxmlformats.org/officeDocument/2006/math">
                    <m:r>
                      <a:rPr lang="en-US" b="0" i="1" smtClean="0">
                        <a:latin typeface="Cambria Math" panose="02040503050406030204" pitchFamily="18" charset="0"/>
                      </a:rPr>
                      <m:t>𝑉</m:t>
                    </m:r>
                    <m:r>
                      <a:rPr lang="en-US" b="0" i="1" smtClean="0">
                        <a:latin typeface="Cambria Math" panose="02040503050406030204" pitchFamily="18" charset="0"/>
                      </a:rPr>
                      <m:t>∪</m:t>
                    </m:r>
                    <m:r>
                      <a:rPr lang="en-US" b="0" i="1" smtClean="0">
                        <a:latin typeface="Cambria Math" panose="02040503050406030204" pitchFamily="18" charset="0"/>
                      </a:rPr>
                      <m:t>𝑉</m:t>
                    </m:r>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oMath>
                </a14:m>
                <a:r>
                  <a:rPr lang="en-US" dirty="0"/>
                  <a:t> are in the planted clique then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𝑉</m:t>
                        </m:r>
                      </m:sub>
                    </m:sSub>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r>
                      <a:rPr lang="en-US" i="1">
                        <a:latin typeface="Cambria Math" panose="02040503050406030204" pitchFamily="18" charset="0"/>
                      </a:rPr>
                      <m:t>(</m:t>
                    </m:r>
                    <m:r>
                      <a:rPr lang="en-US" i="1">
                        <a:latin typeface="Cambria Math" panose="02040503050406030204" pitchFamily="18" charset="0"/>
                      </a:rPr>
                      <m:t>𝐺</m:t>
                    </m:r>
                    <m:r>
                      <a:rPr lang="en-US" i="1">
                        <a:latin typeface="Cambria Math" panose="02040503050406030204" pitchFamily="18" charset="0"/>
                      </a:rPr>
                      <m:t>)=1</m:t>
                    </m:r>
                  </m:oMath>
                </a14:m>
                <a:r>
                  <a:rPr lang="en-US" dirty="0"/>
                  <a:t> . Otherwise, either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𝑉</m:t>
                        </m:r>
                      </m:sub>
                    </m:sSub>
                    <m:r>
                      <a:rPr lang="en-US" i="1">
                        <a:latin typeface="Cambria Math" panose="02040503050406030204" pitchFamily="18" charset="0"/>
                      </a:rPr>
                      <m:t>=0</m:t>
                    </m:r>
                  </m:oMath>
                </a14:m>
                <a:r>
                  <a:rPr lang="en-US" dirty="0"/>
                  <a:t> (because an </a:t>
                </a:r>
                <a14:m>
                  <m:oMath xmlns:m="http://schemas.openxmlformats.org/officeDocument/2006/math">
                    <m:r>
                      <a:rPr lang="en-US" i="1">
                        <a:latin typeface="Cambria Math" panose="02040503050406030204" pitchFamily="18" charset="0"/>
                      </a:rPr>
                      <m:t>𝑖</m:t>
                    </m:r>
                    <m:r>
                      <a:rPr lang="en-US" i="1">
                        <a:latin typeface="Cambria Math" panose="02040503050406030204" pitchFamily="18" charset="0"/>
                      </a:rPr>
                      <m:t>∈</m:t>
                    </m:r>
                    <m:r>
                      <a:rPr lang="en-US" i="1">
                        <a:latin typeface="Cambria Math" panose="02040503050406030204" pitchFamily="18" charset="0"/>
                      </a:rPr>
                      <m:t>𝑉</m:t>
                    </m:r>
                  </m:oMath>
                </a14:m>
                <a:r>
                  <a:rPr lang="en-US" dirty="0"/>
                  <a:t> is missing) or </a:t>
                </a:r>
                <a14:m>
                  <m:oMath xmlns:m="http://schemas.openxmlformats.org/officeDocument/2006/math">
                    <m:r>
                      <a:rPr lang="en-US" i="1">
                        <a:latin typeface="Cambria Math" panose="02040503050406030204" pitchFamily="18" charset="0"/>
                      </a:rPr>
                      <m:t>𝐸</m:t>
                    </m:r>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e>
                    </m:d>
                    <m:r>
                      <a:rPr lang="en-US" i="1">
                        <a:latin typeface="Cambria Math" panose="02040503050406030204" pitchFamily="18" charset="0"/>
                      </a:rPr>
                      <m:t>=0</m:t>
                    </m:r>
                  </m:oMath>
                </a14:m>
                <a:r>
                  <a:rPr lang="en-US" dirty="0"/>
                  <a:t> because each edge outside the planted clique is present with probability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oMath>
                </a14:m>
                <a:r>
                  <a:rPr lang="en-US" dirty="0"/>
                  <a:t>.</a:t>
                </a:r>
              </a:p>
              <a:p>
                <a:r>
                  <a:rPr lang="en-US" dirty="0">
                    <a:latin typeface="Cambria Math" panose="02040503050406030204" pitchFamily="18" charset="0"/>
                  </a:rPr>
                  <a:t>Resulting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oMath>
                </a14:m>
                <a:r>
                  <a:rPr lang="en-US" dirty="0">
                    <a:latin typeface="Cambria Math" panose="02040503050406030204" pitchFamily="18" charset="0"/>
                  </a:rPr>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𝑉</m:t>
                            </m:r>
                          </m:sub>
                        </m:sSub>
                      </m:e>
                    </m:d>
                    <m:d>
                      <m:dPr>
                        <m:ctrlPr>
                          <a:rPr lang="en-US" i="1" dirty="0">
                            <a:latin typeface="Cambria Math" panose="02040503050406030204" pitchFamily="18" charset="0"/>
                          </a:rPr>
                        </m:ctrlPr>
                      </m:dPr>
                      <m:e>
                        <m:r>
                          <a:rPr lang="en-US" i="1" dirty="0">
                            <a:latin typeface="Cambria Math" panose="02040503050406030204" pitchFamily="18" charset="0"/>
                          </a:rPr>
                          <m:t>𝐺</m:t>
                        </m:r>
                      </m:e>
                    </m:d>
                    <m:r>
                      <a:rPr lang="en-US" i="1" dirty="0">
                        <a:latin typeface="Cambria Math" panose="02040503050406030204" pitchFamily="18" charset="0"/>
                      </a:rPr>
                      <m:t>=</m:t>
                    </m:r>
                    <m:nary>
                      <m:naryPr>
                        <m:chr m:val="∑"/>
                        <m:supHide m:val="on"/>
                        <m:ctrlPr>
                          <a:rPr lang="en-US" i="1" dirty="0">
                            <a:latin typeface="Cambria Math" panose="02040503050406030204" pitchFamily="18" charset="0"/>
                          </a:rPr>
                        </m:ctrlPr>
                      </m:naryPr>
                      <m:sub>
                        <m:r>
                          <m:rPr>
                            <m:brk m:alnAt="7"/>
                          </m:rPr>
                          <a:rPr lang="en-US" i="1" dirty="0">
                            <a:latin typeface="Cambria Math" panose="02040503050406030204" pitchFamily="18" charset="0"/>
                          </a:rPr>
                          <m:t>𝐸</m:t>
                        </m:r>
                        <m:r>
                          <a:rPr lang="en-US" i="1" dirty="0">
                            <a:latin typeface="Cambria Math" panose="02040503050406030204" pitchFamily="18" charset="0"/>
                          </a:rPr>
                          <m:t>:</m:t>
                        </m:r>
                        <m:d>
                          <m:dPr>
                            <m:begChr m:val="|"/>
                            <m:endChr m:val="|"/>
                            <m:ctrlPr>
                              <a:rPr lang="en-US" i="1" dirty="0">
                                <a:latin typeface="Cambria Math" panose="02040503050406030204" pitchFamily="18" charset="0"/>
                              </a:rPr>
                            </m:ctrlPr>
                          </m:dPr>
                          <m:e>
                            <m:r>
                              <m:rPr>
                                <m:brk m:alnAt="7"/>
                              </m:rP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d>
                              <m:dPr>
                                <m:ctrlPr>
                                  <a:rPr lang="en-US" i="1" dirty="0">
                                    <a:latin typeface="Cambria Math" panose="02040503050406030204" pitchFamily="18" charset="0"/>
                                  </a:rPr>
                                </m:ctrlPr>
                              </m:dPr>
                              <m:e>
                                <m:r>
                                  <a:rPr lang="en-US" i="1" dirty="0">
                                    <a:latin typeface="Cambria Math" panose="02040503050406030204" pitchFamily="18" charset="0"/>
                                  </a:rPr>
                                  <m:t>𝐸</m:t>
                                </m:r>
                              </m:e>
                            </m:d>
                          </m:e>
                        </m:d>
                        <m:r>
                          <a:rPr lang="en-US" i="1" dirty="0">
                            <a:latin typeface="Cambria Math" panose="02040503050406030204" pitchFamily="18" charset="0"/>
                          </a:rPr>
                          <m:t>≤</m:t>
                        </m:r>
                        <m:r>
                          <a:rPr lang="en-US" i="1" dirty="0">
                            <a:latin typeface="Cambria Math" panose="02040503050406030204" pitchFamily="18" charset="0"/>
                          </a:rPr>
                          <m:t>𝑡</m:t>
                        </m:r>
                      </m:sub>
                      <m:sup/>
                      <m:e>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f>
                                  <m:fPr>
                                    <m:ctrlPr>
                                      <a:rPr lang="en-US" i="1" dirty="0">
                                        <a:latin typeface="Cambria Math" panose="02040503050406030204" pitchFamily="18" charset="0"/>
                                      </a:rPr>
                                    </m:ctrlPr>
                                  </m:fPr>
                                  <m:num>
                                    <m:r>
                                      <a:rPr lang="en-US" i="1" dirty="0">
                                        <a:latin typeface="Cambria Math" panose="02040503050406030204" pitchFamily="18" charset="0"/>
                                      </a:rPr>
                                      <m:t>𝑘</m:t>
                                    </m:r>
                                  </m:num>
                                  <m:den>
                                    <m:r>
                                      <a:rPr lang="en-US" i="1" dirty="0">
                                        <a:latin typeface="Cambria Math" panose="02040503050406030204" pitchFamily="18" charset="0"/>
                                      </a:rPr>
                                      <m:t>𝑛</m:t>
                                    </m:r>
                                  </m:den>
                                </m:f>
                              </m:e>
                            </m:d>
                          </m:e>
                          <m:sup>
                            <m:d>
                              <m:dPr>
                                <m:begChr m:val="|"/>
                                <m:endChr m:val="|"/>
                                <m:ctrlPr>
                                  <a:rPr lang="en-US" i="1" dirty="0">
                                    <a:latin typeface="Cambria Math" panose="02040503050406030204" pitchFamily="18" charset="0"/>
                                  </a:rPr>
                                </m:ctrlPr>
                              </m:dPr>
                              <m:e>
                                <m: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d>
                                  <m:dPr>
                                    <m:ctrlPr>
                                      <a:rPr lang="en-US" i="1" dirty="0">
                                        <a:latin typeface="Cambria Math" panose="02040503050406030204" pitchFamily="18" charset="0"/>
                                      </a:rPr>
                                    </m:ctrlPr>
                                  </m:dPr>
                                  <m:e>
                                    <m:r>
                                      <a:rPr lang="en-US" i="1" dirty="0">
                                        <a:latin typeface="Cambria Math" panose="02040503050406030204" pitchFamily="18" charset="0"/>
                                      </a:rPr>
                                      <m:t>𝐸</m:t>
                                    </m:r>
                                  </m:e>
                                </m:d>
                              </m:e>
                            </m:d>
                          </m:sup>
                        </m:sSup>
                        <m:sSub>
                          <m:sSubPr>
                            <m:ctrlPr>
                              <a:rPr lang="en-US" i="1" dirty="0">
                                <a:latin typeface="Cambria Math" panose="02040503050406030204" pitchFamily="18" charset="0"/>
                              </a:rPr>
                            </m:ctrlPr>
                          </m:sSubPr>
                          <m:e>
                            <m:r>
                              <a:rPr lang="en-US" i="1" dirty="0">
                                <a:latin typeface="Cambria Math" panose="02040503050406030204" pitchFamily="18" charset="0"/>
                              </a:rPr>
                              <m:t>𝜒</m:t>
                            </m:r>
                          </m:e>
                          <m:sub>
                            <m:r>
                              <a:rPr lang="en-US" i="1" dirty="0">
                                <a:latin typeface="Cambria Math" panose="02040503050406030204" pitchFamily="18" charset="0"/>
                              </a:rPr>
                              <m:t>𝐸</m:t>
                            </m:r>
                          </m:sub>
                        </m:sSub>
                        <m:d>
                          <m:dPr>
                            <m:ctrlPr>
                              <a:rPr lang="en-US" i="1" dirty="0">
                                <a:latin typeface="Cambria Math" panose="02040503050406030204" pitchFamily="18" charset="0"/>
                              </a:rPr>
                            </m:ctrlPr>
                          </m:dPr>
                          <m:e>
                            <m:r>
                              <a:rPr lang="en-US" i="1" dirty="0">
                                <a:latin typeface="Cambria Math" panose="02040503050406030204" pitchFamily="18" charset="0"/>
                              </a:rPr>
                              <m:t>𝐺</m:t>
                            </m:r>
                          </m:e>
                        </m:d>
                      </m:e>
                    </m:nary>
                  </m:oMath>
                </a14:m>
                <a:r>
                  <a:rPr lang="en-US" sz="2400" dirty="0">
                    <a:latin typeface="Cambria Math" panose="02040503050406030204" pitchFamily="18" charset="0"/>
                  </a:rPr>
                  <a:t>.</a:t>
                </a:r>
              </a:p>
            </p:txBody>
          </p:sp>
        </mc:Choice>
        <mc:Fallback xmlns="">
          <p:sp>
            <p:nvSpPr>
              <p:cNvPr id="3" name="Content Placeholder 2">
                <a:extLst>
                  <a:ext uri="{FF2B5EF4-FFF2-40B4-BE49-F238E27FC236}">
                    <a16:creationId xmlns:a16="http://schemas.microsoft.com/office/drawing/2014/main" id="{CE930158-397A-1C17-F6A0-8D8A3F6CDB97}"/>
                  </a:ext>
                </a:extLst>
              </p:cNvPr>
              <p:cNvSpPr>
                <a:spLocks noGrp="1" noRot="1" noChangeAspect="1" noMove="1" noResize="1" noEditPoints="1" noAdjustHandles="1" noChangeArrowheads="1" noChangeShapeType="1" noTextEdit="1"/>
              </p:cNvSpPr>
              <p:nvPr>
                <p:ph idx="1"/>
              </p:nvPr>
            </p:nvSpPr>
            <p:spPr>
              <a:xfrm>
                <a:off x="838201" y="1825624"/>
                <a:ext cx="8792957" cy="4943567"/>
              </a:xfrm>
              <a:blipFill>
                <a:blip r:embed="rId2"/>
                <a:stretch>
                  <a:fillRect l="-1248" t="-3083" r="-1734" b="-8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357AE28-BC49-C84D-E369-52230A49D821}"/>
                  </a:ext>
                </a:extLst>
              </p:cNvPr>
              <p:cNvSpPr txBox="1"/>
              <p:nvPr/>
            </p:nvSpPr>
            <p:spPr>
              <a:xfrm>
                <a:off x="9862883" y="4726089"/>
                <a:ext cx="502252"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𝑉</m:t>
                      </m:r>
                    </m:oMath>
                  </m:oMathPara>
                </a14:m>
                <a:endParaRPr lang="en-US" sz="2800" dirty="0"/>
              </a:p>
            </p:txBody>
          </p:sp>
        </mc:Choice>
        <mc:Fallback xmlns="">
          <p:sp>
            <p:nvSpPr>
              <p:cNvPr id="11" name="TextBox 10">
                <a:extLst>
                  <a:ext uri="{FF2B5EF4-FFF2-40B4-BE49-F238E27FC236}">
                    <a16:creationId xmlns:a16="http://schemas.microsoft.com/office/drawing/2014/main" id="{F357AE28-BC49-C84D-E369-52230A49D821}"/>
                  </a:ext>
                </a:extLst>
              </p:cNvPr>
              <p:cNvSpPr txBox="1">
                <a:spLocks noRot="1" noChangeAspect="1" noMove="1" noResize="1" noEditPoints="1" noAdjustHandles="1" noChangeArrowheads="1" noChangeShapeType="1" noTextEdit="1"/>
              </p:cNvSpPr>
              <p:nvPr/>
            </p:nvSpPr>
            <p:spPr>
              <a:xfrm>
                <a:off x="9862883" y="4726089"/>
                <a:ext cx="502252" cy="523220"/>
              </a:xfrm>
              <a:prstGeom prst="rect">
                <a:avLst/>
              </a:prstGeom>
              <a:blipFill>
                <a:blip r:embed="rId3"/>
                <a:stretch>
                  <a:fillRect/>
                </a:stretch>
              </a:blipFill>
            </p:spPr>
            <p:txBody>
              <a:bodyPr/>
              <a:lstStyle/>
              <a:p>
                <a:r>
                  <a:rPr lang="en-US">
                    <a:noFill/>
                  </a:rPr>
                  <a:t> </a:t>
                </a:r>
              </a:p>
            </p:txBody>
          </p:sp>
        </mc:Fallback>
      </mc:AlternateContent>
      <p:sp>
        <p:nvSpPr>
          <p:cNvPr id="15" name="Oval 14">
            <a:extLst>
              <a:ext uri="{FF2B5EF4-FFF2-40B4-BE49-F238E27FC236}">
                <a16:creationId xmlns:a16="http://schemas.microsoft.com/office/drawing/2014/main" id="{F207D9F7-F61C-BAFE-1086-58D76AC3A2F9}"/>
              </a:ext>
            </a:extLst>
          </p:cNvPr>
          <p:cNvSpPr/>
          <p:nvPr/>
        </p:nvSpPr>
        <p:spPr>
          <a:xfrm>
            <a:off x="9844243" y="349066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2A80CC93-FB39-E14A-0935-CE3A5EE812B8}"/>
              </a:ext>
            </a:extLst>
          </p:cNvPr>
          <p:cNvSpPr/>
          <p:nvPr/>
        </p:nvSpPr>
        <p:spPr>
          <a:xfrm>
            <a:off x="9757703" y="2731770"/>
            <a:ext cx="678180" cy="1994319"/>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F3C73AC9-CB59-0DD7-BE36-AF19C0271267}"/>
              </a:ext>
            </a:extLst>
          </p:cNvPr>
          <p:cNvSpPr/>
          <p:nvPr/>
        </p:nvSpPr>
        <p:spPr>
          <a:xfrm>
            <a:off x="9844243" y="4136678"/>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7F336472-F09D-7071-DC1B-8914CA11AF81}"/>
              </a:ext>
            </a:extLst>
          </p:cNvPr>
          <p:cNvSpPr/>
          <p:nvPr/>
        </p:nvSpPr>
        <p:spPr>
          <a:xfrm>
            <a:off x="9844243" y="284466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B2CC2E09-9A2C-D10C-CD80-943D9A1BB6F9}"/>
              </a:ext>
            </a:extLst>
          </p:cNvPr>
          <p:cNvSpPr/>
          <p:nvPr/>
        </p:nvSpPr>
        <p:spPr>
          <a:xfrm>
            <a:off x="10562428" y="349066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666EFE7D-FB86-9F73-FB8C-847A920C0C0B}"/>
              </a:ext>
            </a:extLst>
          </p:cNvPr>
          <p:cNvSpPr/>
          <p:nvPr/>
        </p:nvSpPr>
        <p:spPr>
          <a:xfrm>
            <a:off x="11320618" y="309721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E0F31CDD-356E-E259-6153-2859844A0858}"/>
              </a:ext>
            </a:extLst>
          </p:cNvPr>
          <p:cNvSpPr/>
          <p:nvPr/>
        </p:nvSpPr>
        <p:spPr>
          <a:xfrm>
            <a:off x="11320618" y="3884128"/>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4" name="Straight Connector 23">
            <a:extLst>
              <a:ext uri="{FF2B5EF4-FFF2-40B4-BE49-F238E27FC236}">
                <a16:creationId xmlns:a16="http://schemas.microsoft.com/office/drawing/2014/main" id="{4A4E27F4-454D-C047-D4FB-E37CAF92A7B1}"/>
              </a:ext>
            </a:extLst>
          </p:cNvPr>
          <p:cNvCxnSpPr>
            <a:cxnSpLocks/>
            <a:stCxn id="15" idx="6"/>
            <a:endCxn id="21" idx="2"/>
          </p:cNvCxnSpPr>
          <p:nvPr/>
        </p:nvCxnSpPr>
        <p:spPr>
          <a:xfrm>
            <a:off x="10349343" y="3743219"/>
            <a:ext cx="21308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33F7B73-1989-283D-1C79-643D10A11D9E}"/>
              </a:ext>
            </a:extLst>
          </p:cNvPr>
          <p:cNvCxnSpPr>
            <a:cxnSpLocks/>
            <a:stCxn id="23" idx="0"/>
            <a:endCxn id="22" idx="4"/>
          </p:cNvCxnSpPr>
          <p:nvPr/>
        </p:nvCxnSpPr>
        <p:spPr>
          <a:xfrm flipV="1">
            <a:off x="11573168" y="3602310"/>
            <a:ext cx="0" cy="28181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6F775E27-8CB8-966C-FF1E-88E484E6AD9A}"/>
                  </a:ext>
                </a:extLst>
              </p:cNvPr>
              <p:cNvSpPr txBox="1"/>
              <p:nvPr/>
            </p:nvSpPr>
            <p:spPr>
              <a:xfrm>
                <a:off x="10778467" y="4081613"/>
                <a:ext cx="502252"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𝐸</m:t>
                      </m:r>
                    </m:oMath>
                  </m:oMathPara>
                </a14:m>
                <a:endParaRPr lang="en-US" sz="2800" dirty="0"/>
              </a:p>
            </p:txBody>
          </p:sp>
        </mc:Choice>
        <mc:Fallback xmlns="">
          <p:sp>
            <p:nvSpPr>
              <p:cNvPr id="31" name="TextBox 30">
                <a:extLst>
                  <a:ext uri="{FF2B5EF4-FFF2-40B4-BE49-F238E27FC236}">
                    <a16:creationId xmlns:a16="http://schemas.microsoft.com/office/drawing/2014/main" id="{6F775E27-8CB8-966C-FF1E-88E484E6AD9A}"/>
                  </a:ext>
                </a:extLst>
              </p:cNvPr>
              <p:cNvSpPr txBox="1">
                <a:spLocks noRot="1" noChangeAspect="1" noMove="1" noResize="1" noEditPoints="1" noAdjustHandles="1" noChangeArrowheads="1" noChangeShapeType="1" noTextEdit="1"/>
              </p:cNvSpPr>
              <p:nvPr/>
            </p:nvSpPr>
            <p:spPr>
              <a:xfrm>
                <a:off x="10778467" y="4081613"/>
                <a:ext cx="502252" cy="523220"/>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8193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576DD-106F-4CEC-C44A-C158DE2767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A81838-3380-7253-C675-2C60FC6C33C5}"/>
              </a:ext>
            </a:extLst>
          </p:cNvPr>
          <p:cNvSpPr>
            <a:spLocks noGrp="1"/>
          </p:cNvSpPr>
          <p:nvPr>
            <p:ph type="title"/>
          </p:nvPr>
        </p:nvSpPr>
        <p:spPr>
          <a:xfrm>
            <a:off x="531043" y="158621"/>
            <a:ext cx="11129913" cy="1532068"/>
          </a:xfrm>
        </p:spPr>
        <p:txBody>
          <a:bodyPr>
            <a:normAutofit/>
          </a:bodyPr>
          <a:lstStyle/>
          <a:p>
            <a:pPr algn="ctr"/>
            <a:r>
              <a:rPr lang="en-US" sz="3600" dirty="0"/>
              <a:t>SoS Lower Bound for Planted Clique</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5683D2C-793C-20CE-AE55-50CA6A4EBF63}"/>
                  </a:ext>
                </a:extLst>
              </p:cNvPr>
              <p:cNvSpPr>
                <a:spLocks noGrp="1"/>
              </p:cNvSpPr>
              <p:nvPr>
                <p:ph idx="1"/>
              </p:nvPr>
            </p:nvSpPr>
            <p:spPr>
              <a:xfrm>
                <a:off x="838199" y="1825624"/>
                <a:ext cx="10822757" cy="4943567"/>
              </a:xfrm>
            </p:spPr>
            <p:txBody>
              <a:bodyPr>
                <a:normAutofit lnSpcReduction="10000"/>
              </a:bodyPr>
              <a:lstStyle/>
              <a:p>
                <a:r>
                  <a:rPr lang="en-US" dirty="0">
                    <a:latin typeface="Cambria Math" panose="02040503050406030204" pitchFamily="18" charset="0"/>
                  </a:rPr>
                  <a:t>Pseudo-expectation values for planted clique given by pseudo-calibration: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𝑉</m:t>
                            </m:r>
                          </m:sub>
                        </m:sSub>
                      </m:e>
                    </m:d>
                    <m:d>
                      <m:dPr>
                        <m:ctrlPr>
                          <a:rPr lang="en-US" i="1" dirty="0">
                            <a:latin typeface="Cambria Math" panose="02040503050406030204" pitchFamily="18" charset="0"/>
                          </a:rPr>
                        </m:ctrlPr>
                      </m:dPr>
                      <m:e>
                        <m:r>
                          <a:rPr lang="en-US" i="1" dirty="0">
                            <a:latin typeface="Cambria Math" panose="02040503050406030204" pitchFamily="18" charset="0"/>
                          </a:rPr>
                          <m:t>𝐺</m:t>
                        </m:r>
                      </m:e>
                    </m:d>
                    <m:r>
                      <a:rPr lang="en-US" i="1" dirty="0">
                        <a:latin typeface="Cambria Math" panose="02040503050406030204" pitchFamily="18" charset="0"/>
                      </a:rPr>
                      <m:t>=</m:t>
                    </m:r>
                    <m:nary>
                      <m:naryPr>
                        <m:chr m:val="∑"/>
                        <m:supHide m:val="on"/>
                        <m:ctrlPr>
                          <a:rPr lang="en-US" i="1" dirty="0">
                            <a:latin typeface="Cambria Math" panose="02040503050406030204" pitchFamily="18" charset="0"/>
                          </a:rPr>
                        </m:ctrlPr>
                      </m:naryPr>
                      <m:sub>
                        <m:r>
                          <m:rPr>
                            <m:brk m:alnAt="7"/>
                          </m:rPr>
                          <a:rPr lang="en-US" i="1" dirty="0">
                            <a:latin typeface="Cambria Math" panose="02040503050406030204" pitchFamily="18" charset="0"/>
                          </a:rPr>
                          <m:t>𝐸</m:t>
                        </m:r>
                        <m:r>
                          <a:rPr lang="en-US" i="1" dirty="0">
                            <a:latin typeface="Cambria Math" panose="02040503050406030204" pitchFamily="18" charset="0"/>
                          </a:rPr>
                          <m:t>:</m:t>
                        </m:r>
                        <m:d>
                          <m:dPr>
                            <m:begChr m:val="|"/>
                            <m:endChr m:val="|"/>
                            <m:ctrlPr>
                              <a:rPr lang="en-US" i="1" dirty="0">
                                <a:latin typeface="Cambria Math" panose="02040503050406030204" pitchFamily="18" charset="0"/>
                              </a:rPr>
                            </m:ctrlPr>
                          </m:dPr>
                          <m:e>
                            <m:r>
                              <m:rPr>
                                <m:brk m:alnAt="7"/>
                              </m:rP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d>
                              <m:dPr>
                                <m:ctrlPr>
                                  <a:rPr lang="en-US" i="1" dirty="0">
                                    <a:latin typeface="Cambria Math" panose="02040503050406030204" pitchFamily="18" charset="0"/>
                                  </a:rPr>
                                </m:ctrlPr>
                              </m:dPr>
                              <m:e>
                                <m:r>
                                  <a:rPr lang="en-US" i="1" dirty="0">
                                    <a:latin typeface="Cambria Math" panose="02040503050406030204" pitchFamily="18" charset="0"/>
                                  </a:rPr>
                                  <m:t>𝐸</m:t>
                                </m:r>
                              </m:e>
                            </m:d>
                          </m:e>
                        </m:d>
                        <m:r>
                          <a:rPr lang="en-US" i="1" dirty="0">
                            <a:latin typeface="Cambria Math" panose="02040503050406030204" pitchFamily="18" charset="0"/>
                          </a:rPr>
                          <m:t>≤</m:t>
                        </m:r>
                        <m:r>
                          <a:rPr lang="en-US" i="1" dirty="0">
                            <a:latin typeface="Cambria Math" panose="02040503050406030204" pitchFamily="18" charset="0"/>
                          </a:rPr>
                          <m:t>𝑡</m:t>
                        </m:r>
                      </m:sub>
                      <m:sup/>
                      <m:e>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f>
                                  <m:fPr>
                                    <m:ctrlPr>
                                      <a:rPr lang="en-US" i="1" dirty="0">
                                        <a:latin typeface="Cambria Math" panose="02040503050406030204" pitchFamily="18" charset="0"/>
                                      </a:rPr>
                                    </m:ctrlPr>
                                  </m:fPr>
                                  <m:num>
                                    <m:r>
                                      <a:rPr lang="en-US" i="1" dirty="0">
                                        <a:latin typeface="Cambria Math" panose="02040503050406030204" pitchFamily="18" charset="0"/>
                                      </a:rPr>
                                      <m:t>𝑘</m:t>
                                    </m:r>
                                  </m:num>
                                  <m:den>
                                    <m:r>
                                      <a:rPr lang="en-US" i="1" dirty="0">
                                        <a:latin typeface="Cambria Math" panose="02040503050406030204" pitchFamily="18" charset="0"/>
                                      </a:rPr>
                                      <m:t>𝑛</m:t>
                                    </m:r>
                                  </m:den>
                                </m:f>
                              </m:e>
                            </m:d>
                          </m:e>
                          <m:sup>
                            <m:d>
                              <m:dPr>
                                <m:begChr m:val="|"/>
                                <m:endChr m:val="|"/>
                                <m:ctrlPr>
                                  <a:rPr lang="en-US" i="1" dirty="0">
                                    <a:latin typeface="Cambria Math" panose="02040503050406030204" pitchFamily="18" charset="0"/>
                                  </a:rPr>
                                </m:ctrlPr>
                              </m:dPr>
                              <m:e>
                                <m: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d>
                                  <m:dPr>
                                    <m:ctrlPr>
                                      <a:rPr lang="en-US" i="1" dirty="0">
                                        <a:latin typeface="Cambria Math" panose="02040503050406030204" pitchFamily="18" charset="0"/>
                                      </a:rPr>
                                    </m:ctrlPr>
                                  </m:dPr>
                                  <m:e>
                                    <m:r>
                                      <a:rPr lang="en-US" i="1" dirty="0">
                                        <a:latin typeface="Cambria Math" panose="02040503050406030204" pitchFamily="18" charset="0"/>
                                      </a:rPr>
                                      <m:t>𝐸</m:t>
                                    </m:r>
                                  </m:e>
                                </m:d>
                              </m:e>
                            </m:d>
                          </m:sup>
                        </m:sSup>
                        <m:sSub>
                          <m:sSubPr>
                            <m:ctrlPr>
                              <a:rPr lang="en-US" i="1" dirty="0">
                                <a:latin typeface="Cambria Math" panose="02040503050406030204" pitchFamily="18" charset="0"/>
                              </a:rPr>
                            </m:ctrlPr>
                          </m:sSubPr>
                          <m:e>
                            <m:r>
                              <a:rPr lang="en-US" i="1" dirty="0">
                                <a:latin typeface="Cambria Math" panose="02040503050406030204" pitchFamily="18" charset="0"/>
                              </a:rPr>
                              <m:t>𝜒</m:t>
                            </m:r>
                          </m:e>
                          <m:sub>
                            <m:r>
                              <a:rPr lang="en-US" i="1" dirty="0">
                                <a:latin typeface="Cambria Math" panose="02040503050406030204" pitchFamily="18" charset="0"/>
                              </a:rPr>
                              <m:t>𝐸</m:t>
                            </m:r>
                          </m:sub>
                        </m:sSub>
                        <m:d>
                          <m:dPr>
                            <m:ctrlPr>
                              <a:rPr lang="en-US" i="1" dirty="0">
                                <a:latin typeface="Cambria Math" panose="02040503050406030204" pitchFamily="18" charset="0"/>
                              </a:rPr>
                            </m:ctrlPr>
                          </m:dPr>
                          <m:e>
                            <m:r>
                              <a:rPr lang="en-US" i="1" dirty="0">
                                <a:latin typeface="Cambria Math" panose="02040503050406030204" pitchFamily="18" charset="0"/>
                              </a:rPr>
                              <m:t>𝐺</m:t>
                            </m:r>
                          </m:e>
                        </m:d>
                      </m:e>
                    </m:nary>
                  </m:oMath>
                </a14:m>
                <a:endParaRPr lang="en-US" sz="2800" dirty="0">
                  <a:latin typeface="Cambria Math" panose="02040503050406030204" pitchFamily="18" charset="0"/>
                </a:endParaRPr>
              </a:p>
              <a:p>
                <a:r>
                  <a:rPr lang="en-US" sz="2800" dirty="0">
                    <a:latin typeface="Cambria Math" panose="02040503050406030204" pitchFamily="18" charset="0"/>
                  </a:rPr>
                  <a:t>Theorem [BHKKM</a:t>
                </a:r>
                <a:r>
                  <a:rPr lang="en-US" sz="2800" dirty="0">
                    <a:solidFill>
                      <a:srgbClr val="00B0F0"/>
                    </a:solidFill>
                    <a:latin typeface="Cambria Math" panose="02040503050406030204" pitchFamily="18" charset="0"/>
                  </a:rPr>
                  <a:t>P</a:t>
                </a:r>
                <a:r>
                  <a:rPr lang="en-US" sz="2800" dirty="0">
                    <a:latin typeface="Cambria Math" panose="02040503050406030204" pitchFamily="18" charset="0"/>
                  </a:rPr>
                  <a:t>16]: There exists a constant </a:t>
                </a:r>
                <a14:m>
                  <m:oMath xmlns:m="http://schemas.openxmlformats.org/officeDocument/2006/math">
                    <m:r>
                      <a:rPr lang="en-US" sz="2800" b="0" i="1" smtClean="0">
                        <a:latin typeface="Cambria Math" panose="02040503050406030204" pitchFamily="18" charset="0"/>
                      </a:rPr>
                      <m:t>𝐶</m:t>
                    </m:r>
                    <m:r>
                      <a:rPr lang="en-US" sz="2800" b="0" i="1" smtClean="0">
                        <a:latin typeface="Cambria Math" panose="02040503050406030204" pitchFamily="18" charset="0"/>
                      </a:rPr>
                      <m:t>&gt;0</m:t>
                    </m:r>
                  </m:oMath>
                </a14:m>
                <a:r>
                  <a:rPr lang="en-US" sz="2800" dirty="0">
                    <a:latin typeface="Cambria Math" panose="02040503050406030204" pitchFamily="18" charset="0"/>
                  </a:rPr>
                  <a:t> such that if </a:t>
                </a:r>
                <a14:m>
                  <m:oMath xmlns:m="http://schemas.openxmlformats.org/officeDocument/2006/math">
                    <m:r>
                      <a:rPr lang="en-US" sz="2800" b="0" i="1" smtClean="0">
                        <a:latin typeface="Cambria Math" panose="02040503050406030204" pitchFamily="18" charset="0"/>
                      </a:rPr>
                      <m:t>𝑘</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𝑛</m:t>
                        </m:r>
                      </m:e>
                      <m:sup>
                        <m:r>
                          <a:rPr lang="en-US" sz="2800" b="0" i="1" smtClean="0">
                            <a:latin typeface="Cambria Math" panose="02040503050406030204" pitchFamily="18" charset="0"/>
                          </a:rPr>
                          <m:t>1/2−</m:t>
                        </m:r>
                        <m:r>
                          <a:rPr lang="en-US" sz="2800" b="0" i="1" smtClean="0">
                            <a:latin typeface="Cambria Math" panose="02040503050406030204" pitchFamily="18" charset="0"/>
                          </a:rPr>
                          <m:t>𝐶</m:t>
                        </m:r>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𝑑</m:t>
                            </m:r>
                            <m:r>
                              <a:rPr lang="en-US" sz="2800" b="0" i="1" smtClean="0">
                                <a:latin typeface="Cambria Math" panose="02040503050406030204" pitchFamily="18" charset="0"/>
                              </a:rPr>
                              <m:t>/</m:t>
                            </m:r>
                            <m:r>
                              <a:rPr lang="en-US" sz="2800" b="0" i="1" smtClean="0">
                                <a:latin typeface="Cambria Math" panose="02040503050406030204" pitchFamily="18" charset="0"/>
                              </a:rPr>
                              <m:t>𝑙𝑜𝑔𝑛</m:t>
                            </m:r>
                          </m:e>
                        </m:rad>
                      </m:sup>
                    </m:sSup>
                  </m:oMath>
                </a14:m>
                <a:r>
                  <a:rPr lang="en-US" sz="2800" dirty="0">
                    <a:latin typeface="Cambria Math" panose="02040503050406030204" pitchFamily="18" charset="0"/>
                  </a:rPr>
                  <a:t> then the moment matrix is PSD </a:t>
                </a:r>
                <a:r>
                  <a:rPr lang="en-US" sz="2800" dirty="0" err="1">
                    <a:latin typeface="Cambria Math" panose="02040503050406030204" pitchFamily="18" charset="0"/>
                  </a:rPr>
                  <a:t>w.h.p</a:t>
                </a:r>
                <a:r>
                  <a:rPr lang="en-US" sz="2800" dirty="0">
                    <a:latin typeface="Cambria Math" panose="02040503050406030204" pitchFamily="18" charset="0"/>
                  </a:rPr>
                  <a:t>..</a:t>
                </a:r>
              </a:p>
              <a:p>
                <a:r>
                  <a:rPr lang="en-US" dirty="0">
                    <a:latin typeface="Cambria Math" panose="02040503050406030204" pitchFamily="18" charset="0"/>
                  </a:rPr>
                  <a:t>SoS lower bound: If </a:t>
                </a:r>
                <a14:m>
                  <m:oMath xmlns:m="http://schemas.openxmlformats.org/officeDocument/2006/math">
                    <m:r>
                      <a:rPr lang="en-US" sz="2800" b="0" i="1" smtClean="0">
                        <a:latin typeface="Cambria Math" panose="02040503050406030204" pitchFamily="18" charset="0"/>
                      </a:rPr>
                      <m:t>𝑘</m:t>
                    </m:r>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𝑛</m:t>
                        </m:r>
                      </m:e>
                      <m:sup>
                        <m:r>
                          <a:rPr lang="en-US" sz="2800" b="0" i="1" smtClean="0">
                            <a:latin typeface="Cambria Math" panose="02040503050406030204" pitchFamily="18" charset="0"/>
                          </a:rPr>
                          <m:t>1/2−</m:t>
                        </m:r>
                        <m:r>
                          <a:rPr lang="en-US" sz="2800" b="0" i="1" smtClean="0">
                            <a:latin typeface="Cambria Math" panose="02040503050406030204" pitchFamily="18" charset="0"/>
                          </a:rPr>
                          <m:t>𝐶</m:t>
                        </m:r>
                        <m:rad>
                          <m:radPr>
                            <m:degHide m:val="on"/>
                            <m:ctrlPr>
                              <a:rPr lang="en-US" sz="2800" b="0" i="1" smtClean="0">
                                <a:latin typeface="Cambria Math" panose="02040503050406030204" pitchFamily="18" charset="0"/>
                              </a:rPr>
                            </m:ctrlPr>
                          </m:radPr>
                          <m:deg/>
                          <m:e>
                            <m:r>
                              <a:rPr lang="en-US" sz="2800" b="0" i="1" smtClean="0">
                                <a:latin typeface="Cambria Math" panose="02040503050406030204" pitchFamily="18" charset="0"/>
                              </a:rPr>
                              <m:t>𝑑</m:t>
                            </m:r>
                            <m:r>
                              <a:rPr lang="en-US" sz="2800" b="0" i="1" smtClean="0">
                                <a:latin typeface="Cambria Math" panose="02040503050406030204" pitchFamily="18" charset="0"/>
                              </a:rPr>
                              <m:t>/</m:t>
                            </m:r>
                            <m:r>
                              <a:rPr lang="en-US" sz="2800" b="0" i="1" smtClean="0">
                                <a:latin typeface="Cambria Math" panose="02040503050406030204" pitchFamily="18" charset="0"/>
                              </a:rPr>
                              <m:t>𝑙𝑜𝑔𝑛</m:t>
                            </m:r>
                          </m:e>
                        </m:rad>
                      </m:sup>
                    </m:sSup>
                  </m:oMath>
                </a14:m>
                <a:r>
                  <a:rPr lang="en-US" sz="2800" dirty="0">
                    <a:latin typeface="Cambria Math" panose="02040503050406030204" pitchFamily="18" charset="0"/>
                  </a:rPr>
                  <a:t> then </a:t>
                </a:r>
                <a:r>
                  <a:rPr lang="en-US" sz="2800" dirty="0" err="1">
                    <a:latin typeface="Cambria Math" panose="02040503050406030204" pitchFamily="18" charset="0"/>
                  </a:rPr>
                  <a:t>w.h.p</a:t>
                </a:r>
                <a:r>
                  <a:rPr lang="en-US" sz="2800" dirty="0">
                    <a:latin typeface="Cambria Math" panose="02040503050406030204" pitchFamily="18" charset="0"/>
                  </a:rPr>
                  <a:t>. there are valid pseudo-expectation values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oMath>
                </a14:m>
                <a:r>
                  <a:rPr lang="en-US" sz="2800" dirty="0">
                    <a:latin typeface="Cambria Math" panose="02040503050406030204" pitchFamily="18" charset="0"/>
                  </a:rPr>
                  <a:t> such that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nary>
                          <m:naryPr>
                            <m:chr m:val="∑"/>
                            <m:limLoc m:val="subSup"/>
                            <m:ctrlPr>
                              <a:rPr lang="en-US" b="0" i="1" dirty="0" smtClean="0">
                                <a:latin typeface="Cambria Math" panose="02040503050406030204" pitchFamily="18" charset="0"/>
                              </a:rPr>
                            </m:ctrlPr>
                          </m:naryPr>
                          <m:sub>
                            <m:r>
                              <m:rPr>
                                <m:brk m:alnAt="25"/>
                              </m:rPr>
                              <a:rPr lang="en-US" b="0" i="1" dirty="0" smtClean="0">
                                <a:latin typeface="Cambria Math" panose="02040503050406030204" pitchFamily="18" charset="0"/>
                              </a:rPr>
                              <m:t>𝑖</m:t>
                            </m:r>
                            <m:r>
                              <a:rPr lang="en-US" b="0" i="1" dirty="0" smtClean="0">
                                <a:latin typeface="Cambria Math" panose="02040503050406030204" pitchFamily="18" charset="0"/>
                              </a:rPr>
                              <m:t>=1</m:t>
                            </m:r>
                          </m:sub>
                          <m:sup>
                            <m:r>
                              <a:rPr lang="en-US" b="0" i="1" dirty="0" smtClean="0">
                                <a:latin typeface="Cambria Math" panose="02040503050406030204" pitchFamily="18" charset="0"/>
                              </a:rPr>
                              <m:t>𝑛</m:t>
                            </m:r>
                          </m:sup>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𝑖</m:t>
                                </m:r>
                              </m:sub>
                            </m:sSub>
                          </m:e>
                        </m:nary>
                      </m:e>
                    </m:d>
                    <m:r>
                      <a:rPr lang="en-US" b="0" i="1" dirty="0" smtClean="0">
                        <a:latin typeface="Cambria Math" panose="02040503050406030204" pitchFamily="18" charset="0"/>
                      </a:rPr>
                      <m:t>≈</m:t>
                    </m:r>
                    <m:r>
                      <a:rPr lang="en-US" b="0" i="1" dirty="0" smtClean="0">
                        <a:latin typeface="Cambria Math" panose="02040503050406030204" pitchFamily="18" charset="0"/>
                      </a:rPr>
                      <m:t>𝑘</m:t>
                    </m:r>
                  </m:oMath>
                </a14:m>
                <a:r>
                  <a:rPr lang="en-US" sz="2800" dirty="0">
                    <a:latin typeface="Cambria Math" panose="02040503050406030204" pitchFamily="18" charset="0"/>
                  </a:rPr>
                  <a:t> and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oMath>
                </a14:m>
                <a:r>
                  <a:rPr lang="en-US" sz="2800" dirty="0">
                    <a:latin typeface="Cambria Math" panose="02040503050406030204" pitchFamily="18" charset="0"/>
                  </a:rPr>
                  <a:t> satisfies the following equations:</a:t>
                </a:r>
              </a:p>
              <a:p>
                <a:pPr lvl="1"/>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𝑖</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oMath>
                </a14:m>
                <a:r>
                  <a:rPr lang="en-US" dirty="0">
                    <a:latin typeface="Cambria Math" panose="02040503050406030204" pitchFamily="18" charset="0"/>
                  </a:rPr>
                  <a:t> 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dirty="0">
                    <a:latin typeface="Cambria Math" panose="02040503050406030204" pitchFamily="18" charset="0"/>
                  </a:rPr>
                  <a:t>.</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𝑗</m:t>
                        </m:r>
                      </m:sub>
                    </m:sSub>
                    <m:r>
                      <a:rPr lang="en-US" b="0" i="1" smtClean="0">
                        <a:latin typeface="Cambria Math" panose="02040503050406030204" pitchFamily="18" charset="0"/>
                      </a:rPr>
                      <m:t>=0</m:t>
                    </m:r>
                  </m:oMath>
                </a14:m>
                <a:r>
                  <a:rPr lang="en-US" dirty="0">
                    <a:latin typeface="Cambria Math" panose="02040503050406030204" pitchFamily="18" charset="0"/>
                  </a:rPr>
                  <a:t> whenever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e>
                    </m:d>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𝐺</m:t>
                    </m:r>
                    <m:r>
                      <a:rPr lang="en-US" b="0" i="1" smtClean="0">
                        <a:latin typeface="Cambria Math" panose="02040503050406030204" pitchFamily="18" charset="0"/>
                      </a:rPr>
                      <m:t>)</m:t>
                    </m:r>
                  </m:oMath>
                </a14:m>
                <a:r>
                  <a:rPr lang="en-US" dirty="0">
                    <a:latin typeface="Cambria Math" panose="02040503050406030204" pitchFamily="18" charset="0"/>
                  </a:rPr>
                  <a:t>.</a:t>
                </a:r>
              </a:p>
              <a:p>
                <a:r>
                  <a:rPr lang="en-US" dirty="0">
                    <a:latin typeface="Cambria Math" panose="02040503050406030204" pitchFamily="18" charset="0"/>
                  </a:rPr>
                  <a:t>Note: [Pang21] showed that we can choose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oMath>
                </a14:m>
                <a:r>
                  <a:rPr lang="en-US" sz="2800" dirty="0"/>
                  <a:t> which satisfies the equation </a:t>
                </a:r>
                <a14:m>
                  <m:oMath xmlns:m="http://schemas.openxmlformats.org/officeDocument/2006/math">
                    <m:nary>
                      <m:naryPr>
                        <m:chr m:val="∑"/>
                        <m:ctrlPr>
                          <a:rPr lang="en-US" sz="2800" i="1" smtClean="0">
                            <a:latin typeface="Cambria Math" panose="02040503050406030204" pitchFamily="18" charset="0"/>
                          </a:rPr>
                        </m:ctrlPr>
                      </m:naryPr>
                      <m:sub>
                        <m:r>
                          <m:rPr>
                            <m:brk m:alnAt="23"/>
                          </m:rPr>
                          <a:rPr lang="en-US" sz="2800" b="0" i="1" smtClean="0">
                            <a:latin typeface="Cambria Math" panose="02040503050406030204" pitchFamily="18" charset="0"/>
                          </a:rPr>
                          <m:t>𝑖</m:t>
                        </m:r>
                        <m:r>
                          <a:rPr lang="en-US" sz="2800" b="0" i="1" smtClean="0">
                            <a:latin typeface="Cambria Math" panose="02040503050406030204" pitchFamily="18" charset="0"/>
                          </a:rPr>
                          <m:t>=1</m:t>
                        </m:r>
                      </m:sub>
                      <m:sup>
                        <m:r>
                          <a:rPr lang="en-US" sz="2800" b="0" i="1" smtClean="0">
                            <a:latin typeface="Cambria Math" panose="02040503050406030204" pitchFamily="18" charset="0"/>
                          </a:rPr>
                          <m:t>𝑛</m:t>
                        </m:r>
                      </m:sup>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𝑥</m:t>
                            </m:r>
                          </m:e>
                          <m:sub>
                            <m:r>
                              <a:rPr lang="en-US" sz="2800" b="0" i="1" smtClean="0">
                                <a:latin typeface="Cambria Math" panose="02040503050406030204" pitchFamily="18" charset="0"/>
                              </a:rPr>
                              <m:t>𝑖</m:t>
                            </m:r>
                          </m:sub>
                        </m:sSub>
                      </m:e>
                    </m:nary>
                    <m:r>
                      <a:rPr lang="en-US" sz="2800" b="0" i="1" smtClean="0">
                        <a:latin typeface="Cambria Math" panose="02040503050406030204" pitchFamily="18" charset="0"/>
                      </a:rPr>
                      <m:t>=</m:t>
                    </m:r>
                    <m:r>
                      <a:rPr lang="en-US" sz="2800" b="0" i="1" smtClean="0">
                        <a:latin typeface="Cambria Math" panose="02040503050406030204" pitchFamily="18" charset="0"/>
                      </a:rPr>
                      <m:t>𝑘</m:t>
                    </m:r>
                  </m:oMath>
                </a14:m>
                <a:r>
                  <a:rPr lang="en-US" sz="2800" dirty="0"/>
                  <a:t> exactly.</a:t>
                </a:r>
              </a:p>
            </p:txBody>
          </p:sp>
        </mc:Choice>
        <mc:Fallback xmlns="">
          <p:sp>
            <p:nvSpPr>
              <p:cNvPr id="3" name="Content Placeholder 2">
                <a:extLst>
                  <a:ext uri="{FF2B5EF4-FFF2-40B4-BE49-F238E27FC236}">
                    <a16:creationId xmlns:a16="http://schemas.microsoft.com/office/drawing/2014/main" id="{65683D2C-793C-20CE-AE55-50CA6A4EBF63}"/>
                  </a:ext>
                </a:extLst>
              </p:cNvPr>
              <p:cNvSpPr>
                <a:spLocks noGrp="1" noRot="1" noChangeAspect="1" noMove="1" noResize="1" noEditPoints="1" noAdjustHandles="1" noChangeArrowheads="1" noChangeShapeType="1" noTextEdit="1"/>
              </p:cNvSpPr>
              <p:nvPr>
                <p:ph idx="1"/>
              </p:nvPr>
            </p:nvSpPr>
            <p:spPr>
              <a:xfrm>
                <a:off x="838199" y="1825624"/>
                <a:ext cx="10822757" cy="4943567"/>
              </a:xfrm>
              <a:blipFill>
                <a:blip r:embed="rId2"/>
                <a:stretch>
                  <a:fillRect l="-957" t="-2959" r="-1520"/>
                </a:stretch>
              </a:blipFill>
            </p:spPr>
            <p:txBody>
              <a:bodyPr/>
              <a:lstStyle/>
              <a:p>
                <a:r>
                  <a:rPr lang="en-US">
                    <a:noFill/>
                  </a:rPr>
                  <a:t> </a:t>
                </a:r>
              </a:p>
            </p:txBody>
          </p:sp>
        </mc:Fallback>
      </mc:AlternateContent>
    </p:spTree>
    <p:extLst>
      <p:ext uri="{BB962C8B-B14F-4D97-AF65-F5344CB8AC3E}">
        <p14:creationId xmlns:p14="http://schemas.microsoft.com/office/powerpoint/2010/main" val="246280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CF1AF-1EC0-EBCE-5CFA-7139AEBFF155}"/>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906D86AF-BC4C-9341-354F-4C58F22E11CB}"/>
                  </a:ext>
                </a:extLst>
              </p:cNvPr>
              <p:cNvSpPr>
                <a:spLocks noGrp="1"/>
              </p:cNvSpPr>
              <p:nvPr>
                <p:ph type="title"/>
              </p:nvPr>
            </p:nvSpPr>
            <p:spPr>
              <a:xfrm>
                <a:off x="531043" y="158621"/>
                <a:ext cx="11129913" cy="1532068"/>
              </a:xfrm>
            </p:spPr>
            <p:txBody>
              <a:bodyPr>
                <a:normAutofit/>
              </a:bodyPr>
              <a:lstStyle/>
              <a:p>
                <a:pPr algn="ctr"/>
                <a:r>
                  <a:rPr lang="en-US" sz="3600" dirty="0"/>
                  <a:t>Shouldn’t </a:t>
                </a:r>
                <a14:m>
                  <m:oMath xmlns:m="http://schemas.openxmlformats.org/officeDocument/2006/math">
                    <m:acc>
                      <m:accPr>
                        <m:chr m:val="̃"/>
                        <m:ctrlPr>
                          <a:rPr lang="en-US" sz="3600" b="0" i="1" smtClean="0">
                            <a:latin typeface="Cambria Math" panose="02040503050406030204" pitchFamily="18" charset="0"/>
                          </a:rPr>
                        </m:ctrlPr>
                      </m:accPr>
                      <m:e>
                        <m:r>
                          <a:rPr lang="en-US" sz="3600" b="0" i="1" smtClean="0">
                            <a:latin typeface="Cambria Math" panose="02040503050406030204" pitchFamily="18" charset="0"/>
                          </a:rPr>
                          <m:t>𝐸</m:t>
                        </m:r>
                      </m:e>
                    </m:acc>
                    <m:r>
                      <a:rPr lang="en-US" sz="3600" b="0" i="1" dirty="0" smtClean="0">
                        <a:latin typeface="Cambria Math" panose="02040503050406030204" pitchFamily="18" charset="0"/>
                      </a:rPr>
                      <m:t>[1]</m:t>
                    </m:r>
                  </m:oMath>
                </a14:m>
                <a:r>
                  <a:rPr lang="en-US" sz="3600" dirty="0"/>
                  <a:t> be 1?</a:t>
                </a:r>
              </a:p>
            </p:txBody>
          </p:sp>
        </mc:Choice>
        <mc:Fallback xmlns="">
          <p:sp>
            <p:nvSpPr>
              <p:cNvPr id="2" name="Title 1">
                <a:extLst>
                  <a:ext uri="{FF2B5EF4-FFF2-40B4-BE49-F238E27FC236}">
                    <a16:creationId xmlns:a16="http://schemas.microsoft.com/office/drawing/2014/main" id="{906D86AF-BC4C-9341-354F-4C58F22E11CB}"/>
                  </a:ext>
                </a:extLst>
              </p:cNvPr>
              <p:cNvSpPr>
                <a:spLocks noGrp="1" noRot="1" noChangeAspect="1" noMove="1" noResize="1" noEditPoints="1" noAdjustHandles="1" noChangeArrowheads="1" noChangeShapeType="1" noTextEdit="1"/>
              </p:cNvSpPr>
              <p:nvPr>
                <p:ph type="title"/>
              </p:nvPr>
            </p:nvSpPr>
            <p:spPr>
              <a:xfrm>
                <a:off x="531043" y="158621"/>
                <a:ext cx="11129913" cy="1532068"/>
              </a:xfr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A1AAD10-981B-794B-F623-83BA7352E143}"/>
                  </a:ext>
                </a:extLst>
              </p:cNvPr>
              <p:cNvSpPr>
                <a:spLocks noGrp="1"/>
              </p:cNvSpPr>
              <p:nvPr>
                <p:ph idx="1"/>
              </p:nvPr>
            </p:nvSpPr>
            <p:spPr>
              <a:xfrm>
                <a:off x="838199" y="1825624"/>
                <a:ext cx="10904275" cy="4943567"/>
              </a:xfrm>
            </p:spPr>
            <p:txBody>
              <a:bodyPr>
                <a:normAutofit/>
              </a:bodyPr>
              <a:lstStyle/>
              <a:p>
                <a:r>
                  <a:rPr lang="en-US" b="0" dirty="0"/>
                  <a:t>Recall: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𝑝</m:t>
                        </m:r>
                      </m:e>
                    </m:d>
                    <m:r>
                      <a:rPr lang="en-US" b="0" i="1" dirty="0" smtClean="0">
                        <a:latin typeface="Cambria Math" panose="02040503050406030204" pitchFamily="18" charset="0"/>
                      </a:rPr>
                      <m:t>=</m:t>
                    </m:r>
                    <m:nary>
                      <m:naryPr>
                        <m:chr m:val="∑"/>
                        <m:supHide m:val="on"/>
                        <m:ctrlPr>
                          <a:rPr lang="en-US" b="0" i="1" dirty="0" smtClean="0">
                            <a:latin typeface="Cambria Math" panose="02040503050406030204" pitchFamily="18" charset="0"/>
                          </a:rPr>
                        </m:ctrlPr>
                      </m:naryPr>
                      <m:sub>
                        <m:r>
                          <m:rPr>
                            <m:brk m:alnAt="7"/>
                          </m:rPr>
                          <a:rPr lang="en-US" b="0" i="1" dirty="0" smtClean="0">
                            <a:latin typeface="Cambria Math" panose="02040503050406030204" pitchFamily="18" charset="0"/>
                          </a:rPr>
                          <m:t>𝐸</m:t>
                        </m:r>
                        <m:r>
                          <a:rPr lang="en-US" b="0"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r>
                          <a:rPr lang="en-US" i="1">
                            <a:latin typeface="Cambria Math" panose="02040503050406030204" pitchFamily="18" charset="0"/>
                          </a:rPr>
                          <m:t>𝑝</m:t>
                        </m:r>
                        <m:r>
                          <m:rPr>
                            <m:nor/>
                          </m:rPr>
                          <a:rPr lang="en-US" i="0" dirty="0">
                            <a:latin typeface="Cambria Math" panose="02040503050406030204" pitchFamily="18" charset="0"/>
                          </a:rPr>
                          <m:t> </m:t>
                        </m:r>
                        <m:r>
                          <m:rPr>
                            <m:nor/>
                          </m:rPr>
                          <a:rPr lang="en-US" i="0" dirty="0">
                            <a:latin typeface="Cambria Math" panose="02040503050406030204" pitchFamily="18" charset="0"/>
                          </a:rPr>
                          <m:t>is</m:t>
                        </m:r>
                        <m:r>
                          <m:rPr>
                            <m:nor/>
                          </m:rPr>
                          <a:rPr lang="en-US" i="0" dirty="0">
                            <a:latin typeface="Cambria Math" panose="02040503050406030204" pitchFamily="18" charset="0"/>
                          </a:rPr>
                          <m:t> </m:t>
                        </m:r>
                        <m:r>
                          <m:rPr>
                            <m:nor/>
                          </m:rPr>
                          <a:rPr lang="en-US" i="0" dirty="0">
                            <a:latin typeface="Cambria Math" panose="02040503050406030204" pitchFamily="18" charset="0"/>
                          </a:rPr>
                          <m:t>low</m:t>
                        </m:r>
                        <m:r>
                          <m:rPr>
                            <m:nor/>
                          </m:rPr>
                          <a:rPr lang="en-US" i="0" dirty="0">
                            <a:latin typeface="Cambria Math" panose="02040503050406030204" pitchFamily="18" charset="0"/>
                          </a:rPr>
                          <m:t>−</m:t>
                        </m:r>
                        <m:r>
                          <m:rPr>
                            <m:nor/>
                          </m:rPr>
                          <a:rPr lang="en-US" i="0" dirty="0">
                            <a:latin typeface="Cambria Math" panose="02040503050406030204" pitchFamily="18" charset="0"/>
                          </a:rPr>
                          <m:t>degree</m:t>
                        </m:r>
                      </m:sub>
                      <m:sup/>
                      <m:e>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𝑝𝑙𝑎𝑛𝑡𝑒𝑑</m:t>
                            </m:r>
                          </m:sub>
                        </m:sSub>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r>
                              <a:rPr lang="en-US" i="1">
                                <a:latin typeface="Cambria Math" panose="02040503050406030204" pitchFamily="18" charset="0"/>
                              </a:rPr>
                              <m:t>𝑝</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𝐸</m:t>
                            </m:r>
                          </m:sub>
                        </m:sSub>
                      </m:e>
                    </m:nary>
                  </m:oMath>
                </a14:m>
                <a:endParaRPr lang="en-US" sz="2800" b="0" dirty="0"/>
              </a:p>
              <a:p>
                <a:r>
                  <a:rPr lang="en-US" sz="2800" b="0" dirty="0"/>
                  <a:t>Observation: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d>
                      <m:dPr>
                        <m:begChr m:val="["/>
                        <m:endChr m:val="]"/>
                        <m:ctrlPr>
                          <a:rPr lang="en-US" sz="2800" b="0" i="1" dirty="0" smtClean="0">
                            <a:latin typeface="Cambria Math" panose="02040503050406030204" pitchFamily="18" charset="0"/>
                          </a:rPr>
                        </m:ctrlPr>
                      </m:dPr>
                      <m:e>
                        <m:r>
                          <a:rPr lang="en-US" sz="2800" b="0" i="1" dirty="0" smtClean="0">
                            <a:latin typeface="Cambria Math" panose="02040503050406030204" pitchFamily="18" charset="0"/>
                          </a:rPr>
                          <m:t>1</m:t>
                        </m:r>
                      </m:e>
                    </m:d>
                    <m:r>
                      <a:rPr lang="en-US" sz="2800" b="0" i="1" dirty="0" smtClean="0">
                        <a:latin typeface="Cambria Math" panose="02040503050406030204" pitchFamily="18" charset="0"/>
                      </a:rPr>
                      <m:t>=1+</m:t>
                    </m:r>
                    <m:nary>
                      <m:naryPr>
                        <m:chr m:val="∑"/>
                        <m:supHide m:val="on"/>
                        <m:ctrlPr>
                          <a:rPr lang="en-US" sz="2800" b="0" i="1" dirty="0" smtClean="0">
                            <a:latin typeface="Cambria Math" panose="02040503050406030204" pitchFamily="18" charset="0"/>
                          </a:rPr>
                        </m:ctrlPr>
                      </m:naryPr>
                      <m:sub>
                        <m:r>
                          <m:rPr>
                            <m:brk m:alnAt="7"/>
                          </m:rPr>
                          <a:rPr lang="en-US" sz="2800" b="0" i="1" dirty="0" smtClean="0">
                            <a:latin typeface="Cambria Math" panose="02040503050406030204" pitchFamily="18" charset="0"/>
                          </a:rPr>
                          <m:t>𝐸</m:t>
                        </m:r>
                        <m:r>
                          <a:rPr lang="en-US" sz="2800" b="0" i="1" dirty="0" smtClean="0">
                            <a:latin typeface="Cambria Math" panose="02040503050406030204" pitchFamily="18" charset="0"/>
                          </a:rPr>
                          <m:t>:</m:t>
                        </m:r>
                        <m:r>
                          <a:rPr lang="en-US" sz="2800" b="0" i="1" dirty="0" smtClean="0">
                            <a:latin typeface="Cambria Math" panose="02040503050406030204" pitchFamily="18" charset="0"/>
                          </a:rPr>
                          <m:t>𝐸</m:t>
                        </m:r>
                        <m:r>
                          <a:rPr lang="en-US" sz="2800" b="0" i="1" dirty="0" smtClean="0">
                            <a:latin typeface="Cambria Math" panose="02040503050406030204" pitchFamily="18" charset="0"/>
                          </a:rPr>
                          <m:t>≠∅, </m:t>
                        </m:r>
                        <m:sSub>
                          <m:sSubPr>
                            <m:ctrlPr>
                              <a:rPr lang="en-US" sz="2800" b="0" i="1" dirty="0" smtClean="0">
                                <a:latin typeface="Cambria Math" panose="02040503050406030204" pitchFamily="18" charset="0"/>
                              </a:rPr>
                            </m:ctrlPr>
                          </m:sSubPr>
                          <m:e>
                            <m:r>
                              <a:rPr lang="en-US" sz="2800" b="0" i="1" dirty="0" smtClean="0">
                                <a:latin typeface="Cambria Math" panose="02040503050406030204" pitchFamily="18" charset="0"/>
                              </a:rPr>
                              <m:t>𝜒</m:t>
                            </m:r>
                          </m:e>
                          <m:sub>
                            <m:r>
                              <a:rPr lang="en-US" sz="2800" b="0" i="1" dirty="0" smtClean="0">
                                <a:latin typeface="Cambria Math" panose="02040503050406030204" pitchFamily="18" charset="0"/>
                              </a:rPr>
                              <m:t>𝐸</m:t>
                            </m:r>
                          </m:sub>
                        </m:sSub>
                        <m:r>
                          <a:rPr lang="en-US" sz="2800" b="0" i="1" dirty="0" smtClean="0">
                            <a:latin typeface="Cambria Math" panose="02040503050406030204" pitchFamily="18" charset="0"/>
                          </a:rPr>
                          <m:t> </m:t>
                        </m:r>
                        <m:r>
                          <a:rPr lang="en-US" sz="2800" b="0" i="1" dirty="0" smtClean="0">
                            <a:latin typeface="Cambria Math" panose="02040503050406030204" pitchFamily="18" charset="0"/>
                          </a:rPr>
                          <m:t>𝑖𝑠</m:t>
                        </m:r>
                        <m:r>
                          <a:rPr lang="en-US" sz="2800" b="0" i="1" dirty="0" smtClean="0">
                            <a:latin typeface="Cambria Math" panose="02040503050406030204" pitchFamily="18" charset="0"/>
                          </a:rPr>
                          <m:t> </m:t>
                        </m:r>
                        <m:r>
                          <a:rPr lang="en-US" sz="2800" b="0" i="1" dirty="0" smtClean="0">
                            <a:latin typeface="Cambria Math" panose="02040503050406030204" pitchFamily="18" charset="0"/>
                          </a:rPr>
                          <m:t>𝑙𝑜𝑤</m:t>
                        </m:r>
                        <m:r>
                          <a:rPr lang="en-US" sz="2800" b="0" i="1" dirty="0" smtClean="0">
                            <a:latin typeface="Cambria Math" panose="02040503050406030204" pitchFamily="18" charset="0"/>
                          </a:rPr>
                          <m:t>−</m:t>
                        </m:r>
                        <m:r>
                          <a:rPr lang="en-US" sz="2800" b="0" i="1" dirty="0" smtClean="0">
                            <a:latin typeface="Cambria Math" panose="02040503050406030204" pitchFamily="18" charset="0"/>
                          </a:rPr>
                          <m:t>𝑑𝑒𝑔𝑟𝑒𝑒</m:t>
                        </m:r>
                      </m:sub>
                      <m:sup/>
                      <m:e>
                        <m:sSub>
                          <m:sSubPr>
                            <m:ctrlPr>
                              <a:rPr lang="en-US" sz="2800" b="0" i="1" dirty="0" smtClean="0">
                                <a:latin typeface="Cambria Math" panose="02040503050406030204" pitchFamily="18" charset="0"/>
                              </a:rPr>
                            </m:ctrlPr>
                          </m:sSubPr>
                          <m:e>
                            <m:r>
                              <a:rPr lang="en-US" sz="2800" b="0" i="1" dirty="0" smtClean="0">
                                <a:latin typeface="Cambria Math" panose="02040503050406030204" pitchFamily="18" charset="0"/>
                              </a:rPr>
                              <m:t>𝐸</m:t>
                            </m:r>
                          </m:e>
                          <m:sub>
                            <m:r>
                              <a:rPr lang="en-US" sz="2800" b="0" i="1" dirty="0" smtClean="0">
                                <a:latin typeface="Cambria Math" panose="02040503050406030204" pitchFamily="18" charset="0"/>
                              </a:rPr>
                              <m:t>𝑝𝑙𝑎𝑛𝑡𝑒𝑑</m:t>
                            </m:r>
                          </m:sub>
                        </m:sSub>
                        <m:d>
                          <m:dPr>
                            <m:begChr m:val="["/>
                            <m:endChr m:val="]"/>
                            <m:ctrlPr>
                              <a:rPr lang="en-US" sz="2800" b="0" i="1" dirty="0" smtClean="0">
                                <a:latin typeface="Cambria Math" panose="02040503050406030204" pitchFamily="18" charset="0"/>
                              </a:rPr>
                            </m:ctrlPr>
                          </m:dPr>
                          <m:e>
                            <m:sSub>
                              <m:sSubPr>
                                <m:ctrlPr>
                                  <a:rPr lang="en-US" sz="2800" b="0" i="1" dirty="0" smtClean="0">
                                    <a:latin typeface="Cambria Math" panose="02040503050406030204" pitchFamily="18" charset="0"/>
                                  </a:rPr>
                                </m:ctrlPr>
                              </m:sSubPr>
                              <m:e>
                                <m:r>
                                  <a:rPr lang="en-US" sz="2800" b="0" i="1" dirty="0" smtClean="0">
                                    <a:latin typeface="Cambria Math" panose="02040503050406030204" pitchFamily="18" charset="0"/>
                                  </a:rPr>
                                  <m:t>𝜒</m:t>
                                </m:r>
                              </m:e>
                              <m:sub>
                                <m:r>
                                  <a:rPr lang="en-US" sz="2800" b="0" i="1" dirty="0" smtClean="0">
                                    <a:latin typeface="Cambria Math" panose="02040503050406030204" pitchFamily="18" charset="0"/>
                                  </a:rPr>
                                  <m:t>𝐸</m:t>
                                </m:r>
                              </m:sub>
                            </m:sSub>
                          </m:e>
                        </m:d>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𝜒</m:t>
                            </m:r>
                          </m:e>
                          <m:sub>
                            <m:r>
                              <a:rPr lang="en-US" b="0" i="1" dirty="0" smtClean="0">
                                <a:latin typeface="Cambria Math" panose="02040503050406030204" pitchFamily="18" charset="0"/>
                              </a:rPr>
                              <m:t>𝐸</m:t>
                            </m:r>
                          </m:sub>
                        </m:sSub>
                      </m:e>
                    </m:nary>
                  </m:oMath>
                </a14:m>
                <a:r>
                  <a:rPr lang="en-US" sz="2800" dirty="0">
                    <a:latin typeface="Cambria Math" panose="02040503050406030204" pitchFamily="18" charset="0"/>
                  </a:rPr>
                  <a:t> which is not quite equal to </a:t>
                </a:r>
                <a14:m>
                  <m:oMath xmlns:m="http://schemas.openxmlformats.org/officeDocument/2006/math">
                    <m:r>
                      <a:rPr lang="en-US" sz="2800" b="0" i="1" smtClean="0">
                        <a:latin typeface="Cambria Math" panose="02040503050406030204" pitchFamily="18" charset="0"/>
                      </a:rPr>
                      <m:t>1</m:t>
                    </m:r>
                  </m:oMath>
                </a14:m>
                <a:r>
                  <a:rPr lang="en-US" sz="2800" dirty="0">
                    <a:latin typeface="Cambria Math" panose="02040503050406030204" pitchFamily="18" charset="0"/>
                  </a:rPr>
                  <a:t>.</a:t>
                </a:r>
              </a:p>
              <a:p>
                <a:r>
                  <a:rPr lang="en-US" dirty="0">
                    <a:latin typeface="Cambria Math" panose="02040503050406030204" pitchFamily="18" charset="0"/>
                  </a:rPr>
                  <a:t>We can fix this by dividing everything by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1</m:t>
                        </m:r>
                      </m:e>
                    </m:d>
                  </m:oMath>
                </a14:m>
                <a:r>
                  <a:rPr lang="en-US" sz="2800" dirty="0"/>
                  <a:t>. That said, analyzing the behavior of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r>
                      <m:rPr>
                        <m:lit/>
                      </m:rPr>
                      <a:rPr lang="en-US" sz="2800" b="0" i="1" smtClean="0">
                        <a:latin typeface="Cambria Math" panose="02040503050406030204" pitchFamily="18" charset="0"/>
                      </a:rPr>
                      <m:t>[</m:t>
                    </m:r>
                    <m:r>
                      <a:rPr lang="en-US" sz="2800" b="0" i="1" smtClean="0">
                        <a:latin typeface="Cambria Math" panose="02040503050406030204" pitchFamily="18" charset="0"/>
                      </a:rPr>
                      <m:t>1] </m:t>
                    </m:r>
                  </m:oMath>
                </a14:m>
                <a:r>
                  <a:rPr lang="en-US" sz="2800" dirty="0"/>
                  <a:t>is an excellent heuristic for whether pseudo-calibration will give an SoS lower bound (see e.g. </a:t>
                </a:r>
                <a:r>
                  <a:rPr lang="en-US" dirty="0"/>
                  <a:t>[Hop18]</a:t>
                </a:r>
                <a:r>
                  <a:rPr lang="en-US" sz="2800" dirty="0"/>
                  <a:t>).</a:t>
                </a:r>
              </a:p>
              <a:p>
                <a14:m>
                  <m:oMath xmlns:m="http://schemas.openxmlformats.org/officeDocument/2006/math">
                    <m:r>
                      <a:rPr lang="en-US" sz="2800" b="0" i="1" smtClean="0">
                        <a:latin typeface="Cambria Math" panose="02040503050406030204" pitchFamily="18" charset="0"/>
                      </a:rPr>
                      <m:t>𝑉𝑎𝑟</m:t>
                    </m:r>
                    <m:d>
                      <m:dPr>
                        <m:ctrlPr>
                          <a:rPr lang="en-US" sz="2800" b="0" i="1" smtClean="0">
                            <a:latin typeface="Cambria Math" panose="02040503050406030204" pitchFamily="18" charset="0"/>
                          </a:rPr>
                        </m:ctrlPr>
                      </m:dPr>
                      <m:e>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1</m:t>
                            </m:r>
                          </m:e>
                        </m:d>
                      </m:e>
                    </m:d>
                    <m:r>
                      <a:rPr lang="en-US" sz="2800" b="0" i="1" smtClean="0">
                        <a:latin typeface="Cambria Math" panose="02040503050406030204" pitchFamily="18" charset="0"/>
                      </a:rPr>
                      <m:t>=</m:t>
                    </m:r>
                    <m:nary>
                      <m:naryPr>
                        <m:chr m:val="∑"/>
                        <m:supHide m:val="on"/>
                        <m:ctrlPr>
                          <a:rPr lang="en-US" i="1" dirty="0">
                            <a:latin typeface="Cambria Math" panose="02040503050406030204" pitchFamily="18" charset="0"/>
                          </a:rPr>
                        </m:ctrlPr>
                      </m:naryPr>
                      <m:sub>
                        <m:r>
                          <m:rPr>
                            <m:brk m:alnAt="7"/>
                          </m:rPr>
                          <a:rPr lang="en-US" i="1" dirty="0">
                            <a:latin typeface="Cambria Math" panose="02040503050406030204" pitchFamily="18" charset="0"/>
                          </a:rPr>
                          <m:t>𝐸</m:t>
                        </m:r>
                        <m:r>
                          <a:rPr lang="en-US" i="1" dirty="0">
                            <a:latin typeface="Cambria Math" panose="02040503050406030204" pitchFamily="18" charset="0"/>
                          </a:rPr>
                          <m:t>:</m:t>
                        </m:r>
                        <m:r>
                          <a:rPr lang="en-US" b="0" i="1" dirty="0" smtClean="0">
                            <a:latin typeface="Cambria Math" panose="02040503050406030204" pitchFamily="18" charset="0"/>
                          </a:rPr>
                          <m:t>𝐸</m:t>
                        </m:r>
                        <m:r>
                          <a:rPr lang="en-US" b="0" i="1" dirty="0" smtClean="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𝜒</m:t>
                            </m:r>
                          </m:e>
                          <m:sub>
                            <m:r>
                              <a:rPr lang="en-US" i="1" dirty="0">
                                <a:latin typeface="Cambria Math" panose="02040503050406030204" pitchFamily="18" charset="0"/>
                              </a:rPr>
                              <m:t>𝐸</m:t>
                            </m:r>
                          </m:sub>
                        </m:sSub>
                        <m:r>
                          <a:rPr lang="en-US" i="1" dirty="0">
                            <a:latin typeface="Cambria Math" panose="02040503050406030204" pitchFamily="18" charset="0"/>
                          </a:rPr>
                          <m:t> </m:t>
                        </m:r>
                        <m:r>
                          <a:rPr lang="en-US" i="1" dirty="0">
                            <a:latin typeface="Cambria Math" panose="02040503050406030204" pitchFamily="18" charset="0"/>
                          </a:rPr>
                          <m:t>𝑖𝑠</m:t>
                        </m:r>
                        <m:r>
                          <a:rPr lang="en-US" i="1" dirty="0">
                            <a:latin typeface="Cambria Math" panose="02040503050406030204" pitchFamily="18" charset="0"/>
                          </a:rPr>
                          <m:t> </m:t>
                        </m:r>
                        <m:r>
                          <a:rPr lang="en-US" i="1" dirty="0">
                            <a:latin typeface="Cambria Math" panose="02040503050406030204" pitchFamily="18" charset="0"/>
                          </a:rPr>
                          <m:t>𝑙𝑜𝑤</m:t>
                        </m:r>
                        <m:r>
                          <a:rPr lang="en-US" i="1" dirty="0">
                            <a:latin typeface="Cambria Math" panose="02040503050406030204" pitchFamily="18" charset="0"/>
                          </a:rPr>
                          <m:t>−</m:t>
                        </m:r>
                        <m:r>
                          <a:rPr lang="en-US" i="1" dirty="0">
                            <a:latin typeface="Cambria Math" panose="02040503050406030204" pitchFamily="18" charset="0"/>
                          </a:rPr>
                          <m:t>𝑑𝑒𝑔𝑟𝑒𝑒</m:t>
                        </m:r>
                      </m:sub>
                      <m:sup/>
                      <m:e>
                        <m:sSup>
                          <m:sSupPr>
                            <m:ctrlPr>
                              <a:rPr lang="en-US" b="0" i="1" dirty="0" smtClean="0">
                                <a:latin typeface="Cambria Math" panose="02040503050406030204" pitchFamily="18" charset="0"/>
                              </a:rPr>
                            </m:ctrlPr>
                          </m:sSupPr>
                          <m:e>
                            <m:d>
                              <m:dPr>
                                <m:ctrlPr>
                                  <a:rPr lang="en-US" b="0" i="1" dirty="0" smtClean="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𝐸</m:t>
                                    </m:r>
                                  </m:e>
                                  <m:sub>
                                    <m:r>
                                      <a:rPr lang="en-US" i="1" dirty="0">
                                        <a:latin typeface="Cambria Math" panose="02040503050406030204" pitchFamily="18" charset="0"/>
                                      </a:rPr>
                                      <m:t>𝑝𝑙𝑎𝑛𝑡𝑒𝑑</m:t>
                                    </m:r>
                                  </m:sub>
                                </m:sSub>
                                <m:d>
                                  <m:dPr>
                                    <m:begChr m:val="["/>
                                    <m:endChr m:val="]"/>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𝜒</m:t>
                                        </m:r>
                                      </m:e>
                                      <m:sub>
                                        <m:r>
                                          <a:rPr lang="en-US" i="1" dirty="0">
                                            <a:latin typeface="Cambria Math" panose="02040503050406030204" pitchFamily="18" charset="0"/>
                                          </a:rPr>
                                          <m:t>𝐸</m:t>
                                        </m:r>
                                      </m:sub>
                                    </m:sSub>
                                  </m:e>
                                </m:d>
                              </m:e>
                            </m:d>
                          </m:e>
                          <m:sup>
                            <m:r>
                              <a:rPr lang="en-US" b="0" i="1" dirty="0" smtClean="0">
                                <a:latin typeface="Cambria Math" panose="02040503050406030204" pitchFamily="18" charset="0"/>
                              </a:rPr>
                              <m:t>2</m:t>
                            </m:r>
                          </m:sup>
                        </m:sSup>
                      </m:e>
                    </m:nary>
                  </m:oMath>
                </a14:m>
                <a:endParaRPr lang="en-US" sz="2800" dirty="0"/>
              </a:p>
              <a:p>
                <a:r>
                  <a:rPr lang="en-US" dirty="0"/>
                  <a:t>This is the square of the low-degree likelihood ratio!</a:t>
                </a:r>
                <a:endParaRPr lang="en-US" sz="2800" dirty="0"/>
              </a:p>
            </p:txBody>
          </p:sp>
        </mc:Choice>
        <mc:Fallback xmlns="">
          <p:sp>
            <p:nvSpPr>
              <p:cNvPr id="3" name="Content Placeholder 2">
                <a:extLst>
                  <a:ext uri="{FF2B5EF4-FFF2-40B4-BE49-F238E27FC236}">
                    <a16:creationId xmlns:a16="http://schemas.microsoft.com/office/drawing/2014/main" id="{6A1AAD10-981B-794B-F623-83BA7352E143}"/>
                  </a:ext>
                </a:extLst>
              </p:cNvPr>
              <p:cNvSpPr>
                <a:spLocks noGrp="1" noRot="1" noChangeAspect="1" noMove="1" noResize="1" noEditPoints="1" noAdjustHandles="1" noChangeArrowheads="1" noChangeShapeType="1" noTextEdit="1"/>
              </p:cNvSpPr>
              <p:nvPr>
                <p:ph idx="1"/>
              </p:nvPr>
            </p:nvSpPr>
            <p:spPr>
              <a:xfrm>
                <a:off x="838199" y="1825624"/>
                <a:ext cx="10904275" cy="4943567"/>
              </a:xfrm>
              <a:blipFill>
                <a:blip r:embed="rId3"/>
                <a:stretch>
                  <a:fillRect l="-950" t="-1603" r="-1230"/>
                </a:stretch>
              </a:blipFill>
            </p:spPr>
            <p:txBody>
              <a:bodyPr/>
              <a:lstStyle/>
              <a:p>
                <a:r>
                  <a:rPr lang="en-US">
                    <a:noFill/>
                  </a:rPr>
                  <a:t> </a:t>
                </a:r>
              </a:p>
            </p:txBody>
          </p:sp>
        </mc:Fallback>
      </mc:AlternateContent>
    </p:spTree>
    <p:extLst>
      <p:ext uri="{BB962C8B-B14F-4D97-AF65-F5344CB8AC3E}">
        <p14:creationId xmlns:p14="http://schemas.microsoft.com/office/powerpoint/2010/main" val="207933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DD1C0-DE0A-5030-2188-6454A79291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975906-A4AB-3BA1-BF21-BE4DF120C8C0}"/>
              </a:ext>
            </a:extLst>
          </p:cNvPr>
          <p:cNvSpPr>
            <a:spLocks noGrp="1"/>
          </p:cNvSpPr>
          <p:nvPr>
            <p:ph type="title"/>
          </p:nvPr>
        </p:nvSpPr>
        <p:spPr>
          <a:xfrm>
            <a:off x="531043" y="158621"/>
            <a:ext cx="11129913" cy="1532068"/>
          </a:xfrm>
        </p:spPr>
        <p:txBody>
          <a:bodyPr>
            <a:normAutofit/>
          </a:bodyPr>
          <a:lstStyle/>
          <a:p>
            <a:pPr algn="ctr"/>
            <a:r>
              <a:rPr lang="en-US" sz="3600" dirty="0"/>
              <a:t>Analyzing the Resulting Moment Matrix</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22678F2-1194-5479-8A69-B0015C110896}"/>
                  </a:ext>
                </a:extLst>
              </p:cNvPr>
              <p:cNvSpPr>
                <a:spLocks noGrp="1"/>
              </p:cNvSpPr>
              <p:nvPr>
                <p:ph idx="1"/>
              </p:nvPr>
            </p:nvSpPr>
            <p:spPr>
              <a:xfrm>
                <a:off x="838199" y="1825624"/>
                <a:ext cx="10904275" cy="4943567"/>
              </a:xfrm>
            </p:spPr>
            <p:txBody>
              <a:bodyPr>
                <a:normAutofit/>
              </a:bodyPr>
              <a:lstStyle/>
              <a:p>
                <a:r>
                  <a:rPr lang="en-US" sz="2800" b="0" dirty="0"/>
                  <a:t>Pseuodo-expectation values: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d>
                      <m:dPr>
                        <m:begChr m:val="["/>
                        <m:endChr m:val="]"/>
                        <m:ctrlPr>
                          <a:rPr lang="en-US" sz="2800" b="0" i="1" dirty="0" smtClean="0">
                            <a:latin typeface="Cambria Math" panose="02040503050406030204" pitchFamily="18" charset="0"/>
                          </a:rPr>
                        </m:ctrlPr>
                      </m:dPr>
                      <m:e>
                        <m:sSub>
                          <m:sSubPr>
                            <m:ctrlPr>
                              <a:rPr lang="en-US" sz="2800" b="0" i="1" dirty="0" smtClean="0">
                                <a:latin typeface="Cambria Math" panose="02040503050406030204" pitchFamily="18" charset="0"/>
                              </a:rPr>
                            </m:ctrlPr>
                          </m:sSubPr>
                          <m:e>
                            <m:r>
                              <a:rPr lang="en-US" sz="2800" b="0" i="1" dirty="0" smtClean="0">
                                <a:latin typeface="Cambria Math" panose="02040503050406030204" pitchFamily="18" charset="0"/>
                              </a:rPr>
                              <m:t>𝑥</m:t>
                            </m:r>
                          </m:e>
                          <m:sub>
                            <m:r>
                              <a:rPr lang="en-US" sz="2800" b="0" i="1" dirty="0" smtClean="0">
                                <a:latin typeface="Cambria Math" panose="02040503050406030204" pitchFamily="18" charset="0"/>
                              </a:rPr>
                              <m:t>𝑉</m:t>
                            </m:r>
                          </m:sub>
                        </m:sSub>
                      </m:e>
                    </m:d>
                    <m:r>
                      <a:rPr lang="en-US" sz="2800" b="0" i="1" dirty="0" smtClean="0">
                        <a:latin typeface="Cambria Math" panose="02040503050406030204" pitchFamily="18" charset="0"/>
                      </a:rPr>
                      <m:t>=</m:t>
                    </m:r>
                    <m:nary>
                      <m:naryPr>
                        <m:chr m:val="∑"/>
                        <m:supHide m:val="on"/>
                        <m:ctrlPr>
                          <a:rPr lang="en-US" sz="2800" b="0" i="1" dirty="0" smtClean="0">
                            <a:latin typeface="Cambria Math" panose="02040503050406030204" pitchFamily="18" charset="0"/>
                          </a:rPr>
                        </m:ctrlPr>
                      </m:naryPr>
                      <m:sub>
                        <m:r>
                          <m:rPr>
                            <m:brk m:alnAt="7"/>
                          </m:rPr>
                          <a:rPr lang="en-US" sz="2800" b="0" i="1" dirty="0" smtClean="0">
                            <a:latin typeface="Cambria Math" panose="02040503050406030204" pitchFamily="18" charset="0"/>
                          </a:rPr>
                          <m:t>𝐸</m:t>
                        </m:r>
                        <m:r>
                          <a:rPr lang="en-US" sz="2800" b="0" i="1" dirty="0" smtClean="0">
                            <a:latin typeface="Cambria Math" panose="02040503050406030204" pitchFamily="18" charset="0"/>
                          </a:rPr>
                          <m:t>:</m:t>
                        </m:r>
                        <m:d>
                          <m:dPr>
                            <m:begChr m:val="|"/>
                            <m:endChr m:val="|"/>
                            <m:ctrlPr>
                              <a:rPr lang="en-US" sz="2800" b="0" i="1" dirty="0" smtClean="0">
                                <a:latin typeface="Cambria Math" panose="02040503050406030204" pitchFamily="18" charset="0"/>
                              </a:rPr>
                            </m:ctrlPr>
                          </m:dPr>
                          <m:e>
                            <m:r>
                              <m:rPr>
                                <m:brk m:alnAt="7"/>
                              </m:rPr>
                              <a:rPr lang="en-US" sz="2800" b="0" i="1" dirty="0" smtClean="0">
                                <a:latin typeface="Cambria Math" panose="02040503050406030204" pitchFamily="18" charset="0"/>
                              </a:rPr>
                              <m:t>𝑉</m:t>
                            </m:r>
                            <m:r>
                              <a:rPr lang="en-US" sz="2800" b="0" i="1" dirty="0" smtClean="0">
                                <a:latin typeface="Cambria Math" panose="02040503050406030204" pitchFamily="18" charset="0"/>
                              </a:rPr>
                              <m:t>∪</m:t>
                            </m:r>
                            <m:r>
                              <a:rPr lang="en-US" sz="2800" b="0" i="1" dirty="0" smtClean="0">
                                <a:latin typeface="Cambria Math" panose="02040503050406030204" pitchFamily="18" charset="0"/>
                              </a:rPr>
                              <m:t>𝑉</m:t>
                            </m:r>
                            <m:d>
                              <m:dPr>
                                <m:ctrlPr>
                                  <a:rPr lang="en-US" sz="2800" b="0" i="1" dirty="0" smtClean="0">
                                    <a:latin typeface="Cambria Math" panose="02040503050406030204" pitchFamily="18" charset="0"/>
                                  </a:rPr>
                                </m:ctrlPr>
                              </m:dPr>
                              <m:e>
                                <m:r>
                                  <a:rPr lang="en-US" sz="2800" b="0" i="1" dirty="0" smtClean="0">
                                    <a:latin typeface="Cambria Math" panose="02040503050406030204" pitchFamily="18" charset="0"/>
                                  </a:rPr>
                                  <m:t>𝐸</m:t>
                                </m:r>
                              </m:e>
                            </m:d>
                          </m:e>
                        </m:d>
                        <m:r>
                          <a:rPr lang="en-US" sz="2800" b="0" i="1" dirty="0" smtClean="0">
                            <a:latin typeface="Cambria Math" panose="02040503050406030204" pitchFamily="18" charset="0"/>
                          </a:rPr>
                          <m:t>≤</m:t>
                        </m:r>
                        <m:r>
                          <a:rPr lang="en-US" sz="2800" b="0" i="1" dirty="0" smtClean="0">
                            <a:latin typeface="Cambria Math" panose="02040503050406030204" pitchFamily="18" charset="0"/>
                          </a:rPr>
                          <m:t>𝑡</m:t>
                        </m:r>
                      </m:sub>
                      <m:sup/>
                      <m:e>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f>
                                  <m:fPr>
                                    <m:ctrlPr>
                                      <a:rPr lang="en-US" i="1" dirty="0">
                                        <a:latin typeface="Cambria Math" panose="02040503050406030204" pitchFamily="18" charset="0"/>
                                      </a:rPr>
                                    </m:ctrlPr>
                                  </m:fPr>
                                  <m:num>
                                    <m:r>
                                      <a:rPr lang="en-US" i="1" dirty="0">
                                        <a:latin typeface="Cambria Math" panose="02040503050406030204" pitchFamily="18" charset="0"/>
                                      </a:rPr>
                                      <m:t>𝑘</m:t>
                                    </m:r>
                                  </m:num>
                                  <m:den>
                                    <m:r>
                                      <a:rPr lang="en-US" i="1" dirty="0">
                                        <a:latin typeface="Cambria Math" panose="02040503050406030204" pitchFamily="18" charset="0"/>
                                      </a:rPr>
                                      <m:t>𝑛</m:t>
                                    </m:r>
                                  </m:den>
                                </m:f>
                              </m:e>
                            </m:d>
                          </m:e>
                          <m:sup>
                            <m:r>
                              <a:rPr lang="en-US" i="1" dirty="0">
                                <a:latin typeface="Cambria Math" panose="02040503050406030204" pitchFamily="18" charset="0"/>
                              </a:rPr>
                              <m:t>|</m:t>
                            </m:r>
                            <m: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𝐸</m:t>
                            </m:r>
                            <m:r>
                              <a:rPr lang="en-US" i="1" dirty="0">
                                <a:latin typeface="Cambria Math" panose="02040503050406030204" pitchFamily="18" charset="0"/>
                              </a:rPr>
                              <m:t>)|</m:t>
                            </m:r>
                          </m:sup>
                        </m:sSup>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𝜒</m:t>
                            </m:r>
                          </m:e>
                          <m:sub>
                            <m:r>
                              <a:rPr lang="en-US" b="0" i="1" dirty="0" smtClean="0">
                                <a:latin typeface="Cambria Math" panose="02040503050406030204" pitchFamily="18" charset="0"/>
                              </a:rPr>
                              <m:t>𝐸</m:t>
                            </m:r>
                          </m:sub>
                        </m:sSub>
                      </m:e>
                    </m:nary>
                  </m:oMath>
                </a14:m>
                <a:endParaRPr lang="en-US" sz="2800" dirty="0">
                  <a:latin typeface="Cambria Math" panose="02040503050406030204" pitchFamily="18" charset="0"/>
                </a:endParaRPr>
              </a:p>
              <a:p>
                <a:r>
                  <a:rPr lang="en-US" dirty="0">
                    <a:latin typeface="Cambria Math" panose="02040503050406030204" pitchFamily="18" charset="0"/>
                  </a:rPr>
                  <a:t>This is very complicated as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𝐸</m:t>
                        </m:r>
                      </m:e>
                    </m:acc>
                    <m:d>
                      <m:dPr>
                        <m:begChr m:val="["/>
                        <m:endChr m:val="]"/>
                        <m:ctrlPr>
                          <a:rPr lang="en-US" sz="2800" b="0" i="1" dirty="0" smtClean="0">
                            <a:latin typeface="Cambria Math" panose="02040503050406030204" pitchFamily="18" charset="0"/>
                          </a:rPr>
                        </m:ctrlPr>
                      </m:dPr>
                      <m:e>
                        <m:sSub>
                          <m:sSubPr>
                            <m:ctrlPr>
                              <a:rPr lang="en-US" sz="2800" b="0" i="1" dirty="0" smtClean="0">
                                <a:latin typeface="Cambria Math" panose="02040503050406030204" pitchFamily="18" charset="0"/>
                              </a:rPr>
                            </m:ctrlPr>
                          </m:sSubPr>
                          <m:e>
                            <m:r>
                              <a:rPr lang="en-US" sz="2800" b="0" i="1" dirty="0" smtClean="0">
                                <a:latin typeface="Cambria Math" panose="02040503050406030204" pitchFamily="18" charset="0"/>
                              </a:rPr>
                              <m:t>𝑥</m:t>
                            </m:r>
                          </m:e>
                          <m:sub>
                            <m:r>
                              <a:rPr lang="en-US" sz="2800" b="0" i="1" dirty="0" smtClean="0">
                                <a:latin typeface="Cambria Math" panose="02040503050406030204" pitchFamily="18" charset="0"/>
                              </a:rPr>
                              <m:t>𝑉</m:t>
                            </m:r>
                          </m:sub>
                        </m:sSub>
                      </m:e>
                    </m:d>
                  </m:oMath>
                </a14:m>
                <a:r>
                  <a:rPr lang="en-US" dirty="0">
                    <a:latin typeface="Cambria Math" panose="02040503050406030204" pitchFamily="18" charset="0"/>
                  </a:rPr>
                  <a:t> has a significant dependence on the entire input graph </a:t>
                </a:r>
                <a14:m>
                  <m:oMath xmlns:m="http://schemas.openxmlformats.org/officeDocument/2006/math">
                    <m:r>
                      <a:rPr lang="en-US" b="0" i="1" smtClean="0">
                        <a:latin typeface="Cambria Math" panose="02040503050406030204" pitchFamily="18" charset="0"/>
                      </a:rPr>
                      <m:t>𝐺</m:t>
                    </m:r>
                  </m:oMath>
                </a14:m>
                <a:r>
                  <a:rPr lang="en-US" dirty="0">
                    <a:latin typeface="Cambria Math" panose="02040503050406030204" pitchFamily="18" charset="0"/>
                  </a:rPr>
                  <a:t>. How can we analyze this?</a:t>
                </a:r>
              </a:p>
              <a:p>
                <a:r>
                  <a:rPr lang="en-US" sz="2800" dirty="0">
                    <a:latin typeface="Cambria Math" panose="02040503050406030204" pitchFamily="18" charset="0"/>
                  </a:rPr>
                  <a:t>We can analyze the resulting moment matrix using </a:t>
                </a:r>
                <a:r>
                  <a:rPr lang="en-US" sz="2800" dirty="0">
                    <a:solidFill>
                      <a:srgbClr val="FF0000"/>
                    </a:solidFill>
                    <a:latin typeface="Cambria Math" panose="02040503050406030204" pitchFamily="18" charset="0"/>
                  </a:rPr>
                  <a:t>graph matrices</a:t>
                </a:r>
                <a:r>
                  <a:rPr lang="en-US" sz="2800" dirty="0">
                    <a:latin typeface="Cambria Math" panose="02040503050406030204" pitchFamily="18" charset="0"/>
                  </a:rPr>
                  <a:t>.</a:t>
                </a:r>
                <a:endParaRPr lang="en-US" sz="2800" dirty="0"/>
              </a:p>
            </p:txBody>
          </p:sp>
        </mc:Choice>
        <mc:Fallback xmlns="">
          <p:sp>
            <p:nvSpPr>
              <p:cNvPr id="3" name="Content Placeholder 2">
                <a:extLst>
                  <a:ext uri="{FF2B5EF4-FFF2-40B4-BE49-F238E27FC236}">
                    <a16:creationId xmlns:a16="http://schemas.microsoft.com/office/drawing/2014/main" id="{522678F2-1194-5479-8A69-B0015C110896}"/>
                  </a:ext>
                </a:extLst>
              </p:cNvPr>
              <p:cNvSpPr>
                <a:spLocks noGrp="1" noRot="1" noChangeAspect="1" noMove="1" noResize="1" noEditPoints="1" noAdjustHandles="1" noChangeArrowheads="1" noChangeShapeType="1" noTextEdit="1"/>
              </p:cNvSpPr>
              <p:nvPr>
                <p:ph idx="1"/>
              </p:nvPr>
            </p:nvSpPr>
            <p:spPr>
              <a:xfrm>
                <a:off x="838199" y="1825624"/>
                <a:ext cx="10904275" cy="4943567"/>
              </a:xfrm>
              <a:blipFill>
                <a:blip r:embed="rId2"/>
                <a:stretch>
                  <a:fillRect l="-950" r="-1733"/>
                </a:stretch>
              </a:blipFill>
            </p:spPr>
            <p:txBody>
              <a:bodyPr/>
              <a:lstStyle/>
              <a:p>
                <a:r>
                  <a:rPr lang="en-US">
                    <a:noFill/>
                  </a:rPr>
                  <a:t> </a:t>
                </a:r>
              </a:p>
            </p:txBody>
          </p:sp>
        </mc:Fallback>
      </mc:AlternateContent>
    </p:spTree>
    <p:extLst>
      <p:ext uri="{BB962C8B-B14F-4D97-AF65-F5344CB8AC3E}">
        <p14:creationId xmlns:p14="http://schemas.microsoft.com/office/powerpoint/2010/main" val="1342906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152D1-2B7F-1F52-9F07-FADD6F37EAC1}"/>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EDD22E89-7564-B045-60BE-DA74E95C7051}"/>
                  </a:ext>
                </a:extLst>
              </p:cNvPr>
              <p:cNvSpPr>
                <a:spLocks noGrp="1"/>
              </p:cNvSpPr>
              <p:nvPr>
                <p:ph type="title"/>
              </p:nvPr>
            </p:nvSpPr>
            <p:spPr>
              <a:xfrm>
                <a:off x="183437" y="158621"/>
                <a:ext cx="11825124" cy="1532068"/>
              </a:xfrm>
            </p:spPr>
            <p:txBody>
              <a:bodyPr>
                <a:normAutofit/>
              </a:bodyPr>
              <a:lstStyle/>
              <a:p>
                <a:pPr algn="ctr"/>
                <a:r>
                  <a:rPr lang="en-US" sz="3600" dirty="0">
                    <a:latin typeface="+mn-lt"/>
                  </a:rPr>
                  <a:t> </a:t>
                </a:r>
                <a14:m>
                  <m:oMath xmlns:m="http://schemas.openxmlformats.org/officeDocument/2006/math">
                    <m:r>
                      <a:rPr lang="en-US" sz="3600" b="0" i="1" smtClean="0">
                        <a:latin typeface="Cambria Math" panose="02040503050406030204" pitchFamily="18" charset="0"/>
                      </a:rPr>
                      <m:t>𝜔</m:t>
                    </m:r>
                    <m:r>
                      <a:rPr lang="en-US" sz="3600" b="0" i="1" smtClean="0">
                        <a:latin typeface="Cambria Math" panose="02040503050406030204" pitchFamily="18" charset="0"/>
                      </a:rPr>
                      <m:t>(1)</m:t>
                    </m:r>
                  </m:oMath>
                </a14:m>
                <a:r>
                  <a:rPr lang="en-US" sz="3600" dirty="0">
                    <a:latin typeface="+mn-lt"/>
                  </a:rPr>
                  <a:t> Degree SoS Average Case Lower Bounds Table</a:t>
                </a:r>
              </a:p>
            </p:txBody>
          </p:sp>
        </mc:Choice>
        <mc:Fallback xmlns="">
          <p:sp>
            <p:nvSpPr>
              <p:cNvPr id="2" name="Title 1">
                <a:extLst>
                  <a:ext uri="{FF2B5EF4-FFF2-40B4-BE49-F238E27FC236}">
                    <a16:creationId xmlns:a16="http://schemas.microsoft.com/office/drawing/2014/main" id="{6B2E18C9-6A11-49A8-8043-69AD6C5057FF}"/>
                  </a:ext>
                </a:extLst>
              </p:cNvPr>
              <p:cNvSpPr>
                <a:spLocks noGrp="1" noRot="1" noChangeAspect="1" noMove="1" noResize="1" noEditPoints="1" noAdjustHandles="1" noChangeArrowheads="1" noChangeShapeType="1" noTextEdit="1"/>
              </p:cNvSpPr>
              <p:nvPr>
                <p:ph type="title"/>
              </p:nvPr>
            </p:nvSpPr>
            <p:spPr>
              <a:xfrm>
                <a:off x="183437" y="158621"/>
                <a:ext cx="11825124" cy="1532068"/>
              </a:xfr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51CEAF35-9C0E-B8A6-74E9-7BC92B59F540}"/>
                  </a:ext>
                </a:extLst>
              </p:cNvPr>
              <p:cNvGraphicFramePr>
                <a:graphicFrameLocks noGrp="1"/>
              </p:cNvGraphicFramePr>
              <p:nvPr>
                <p:extLst>
                  <p:ext uri="{D42A27DB-BD31-4B8C-83A1-F6EECF244321}">
                    <p14:modId xmlns:p14="http://schemas.microsoft.com/office/powerpoint/2010/main" val="72423846"/>
                  </p:ext>
                </p:extLst>
              </p:nvPr>
            </p:nvGraphicFramePr>
            <p:xfrm>
              <a:off x="139903" y="1183592"/>
              <a:ext cx="11912192" cy="5592892"/>
            </p:xfrm>
            <a:graphic>
              <a:graphicData uri="http://schemas.openxmlformats.org/drawingml/2006/table">
                <a:tbl>
                  <a:tblPr>
                    <a:tableStyleId>{5C22544A-7EE6-4342-B048-85BDC9FD1C3A}</a:tableStyleId>
                  </a:tblPr>
                  <a:tblGrid>
                    <a:gridCol w="3533921">
                      <a:extLst>
                        <a:ext uri="{9D8B030D-6E8A-4147-A177-3AD203B41FA5}">
                          <a16:colId xmlns:a16="http://schemas.microsoft.com/office/drawing/2014/main" val="2948693527"/>
                        </a:ext>
                      </a:extLst>
                    </a:gridCol>
                    <a:gridCol w="4323181">
                      <a:extLst>
                        <a:ext uri="{9D8B030D-6E8A-4147-A177-3AD203B41FA5}">
                          <a16:colId xmlns:a16="http://schemas.microsoft.com/office/drawing/2014/main" val="2374855218"/>
                        </a:ext>
                      </a:extLst>
                    </a:gridCol>
                    <a:gridCol w="4055090">
                      <a:extLst>
                        <a:ext uri="{9D8B030D-6E8A-4147-A177-3AD203B41FA5}">
                          <a16:colId xmlns:a16="http://schemas.microsoft.com/office/drawing/2014/main" val="4149035908"/>
                        </a:ext>
                      </a:extLst>
                    </a:gridCol>
                  </a:tblGrid>
                  <a:tr h="381037">
                    <a:tc>
                      <a:txBody>
                        <a:bodyPr/>
                        <a:lstStyle/>
                        <a:p>
                          <a:pPr algn="ctr"/>
                          <a:r>
                            <a:rPr lang="en-US" sz="1400" dirty="0"/>
                            <a:t>Problem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Near Matching Upper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bg1">
                                  <a:lumMod val="65000"/>
                                </a:schemeClr>
                              </a:solidFill>
                            </a:rPr>
                            <a:t>Some Technical Insights Gained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6660683"/>
                      </a:ext>
                    </a:extLst>
                  </a:tr>
                  <a:tr h="381037">
                    <a:tc>
                      <a:txBody>
                        <a:bodyPr/>
                        <a:lstStyle/>
                        <a:p>
                          <a:pPr algn="ctr"/>
                          <a:r>
                            <a:rPr lang="en-US" sz="1400" dirty="0"/>
                            <a:t>Random 3-SAT [G01a, S08]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[FGK05]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Beautiful exact PSD factorization of the moment matrix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4707430"/>
                      </a:ext>
                    </a:extLst>
                  </a:tr>
                  <a:tr h="657680">
                    <a:tc>
                      <a:txBody>
                        <a:bodyPr/>
                        <a:lstStyle/>
                        <a:p>
                          <a:pPr algn="ctr"/>
                          <a:r>
                            <a:rPr lang="en-US" sz="1400" dirty="0">
                              <a:solidFill>
                                <a:schemeClr val="tx1"/>
                              </a:solidFill>
                            </a:rPr>
                            <a:t>Planted Clique </a:t>
                          </a:r>
                          <a:r>
                            <a:rPr lang="en-US" sz="1400" dirty="0"/>
                            <a:t>[BHKKM</a:t>
                          </a:r>
                          <a:r>
                            <a:rPr lang="en-US" sz="1400" dirty="0">
                              <a:solidFill>
                                <a:srgbClr val="00B0F0"/>
                              </a:solidFill>
                            </a:rPr>
                            <a:t>P</a:t>
                          </a:r>
                          <a:r>
                            <a:rPr lang="en-US" sz="1400" dirty="0"/>
                            <a:t>16], [Pang21]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 [AKS98]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Pseudo-calibration framework and the framework for the technical analysis including the approximate PSD factorization </a:t>
                          </a:r>
                          <a14:m>
                            <m:oMath xmlns:m="http://schemas.openxmlformats.org/officeDocument/2006/math">
                              <m:r>
                                <a:rPr lang="en-US" sz="900" b="0" i="1" smtClean="0">
                                  <a:solidFill>
                                    <a:schemeClr val="bg1">
                                      <a:lumMod val="65000"/>
                                    </a:schemeClr>
                                  </a:solidFill>
                                  <a:latin typeface="Cambria Math" panose="02040503050406030204" pitchFamily="18" charset="0"/>
                                </a:rPr>
                                <m:t>𝑀</m:t>
                              </m:r>
                              <m:r>
                                <a:rPr lang="en-US" sz="900" b="0" i="1" smtClean="0">
                                  <a:solidFill>
                                    <a:schemeClr val="bg1">
                                      <a:lumMod val="65000"/>
                                    </a:schemeClr>
                                  </a:solidFill>
                                  <a:latin typeface="Cambria Math" panose="02040503050406030204" pitchFamily="18" charset="0"/>
                                </a:rPr>
                                <m:t>≈</m:t>
                              </m:r>
                              <m:r>
                                <a:rPr lang="en-US" sz="900" b="0" i="1" smtClean="0">
                                  <a:solidFill>
                                    <a:schemeClr val="bg1">
                                      <a:lumMod val="65000"/>
                                    </a:schemeClr>
                                  </a:solidFill>
                                  <a:latin typeface="Cambria Math" panose="02040503050406030204" pitchFamily="18" charset="0"/>
                                </a:rPr>
                                <m:t>𝐿𝑄</m:t>
                              </m:r>
                              <m:sSup>
                                <m:sSupPr>
                                  <m:ctrlPr>
                                    <a:rPr lang="en-US" sz="900" b="0" i="1" smtClean="0">
                                      <a:solidFill>
                                        <a:schemeClr val="bg1">
                                          <a:lumMod val="65000"/>
                                        </a:schemeClr>
                                      </a:solidFill>
                                      <a:latin typeface="Cambria Math" panose="02040503050406030204" pitchFamily="18" charset="0"/>
                                    </a:rPr>
                                  </m:ctrlPr>
                                </m:sSupPr>
                                <m:e>
                                  <m:r>
                                    <a:rPr lang="en-US" sz="900" b="0" i="1" smtClean="0">
                                      <a:solidFill>
                                        <a:schemeClr val="bg1">
                                          <a:lumMod val="65000"/>
                                        </a:schemeClr>
                                      </a:solidFill>
                                      <a:latin typeface="Cambria Math" panose="02040503050406030204" pitchFamily="18" charset="0"/>
                                    </a:rPr>
                                    <m:t>𝐿</m:t>
                                  </m:r>
                                </m:e>
                                <m:sup>
                                  <m:r>
                                    <a:rPr lang="en-US" sz="900" b="0" i="1" smtClean="0">
                                      <a:solidFill>
                                        <a:schemeClr val="bg1">
                                          <a:lumMod val="65000"/>
                                        </a:schemeClr>
                                      </a:solidFill>
                                      <a:latin typeface="Cambria Math" panose="02040503050406030204" pitchFamily="18" charset="0"/>
                                    </a:rPr>
                                    <m:t>𝑇</m:t>
                                  </m:r>
                                </m:sup>
                              </m:sSup>
                            </m:oMath>
                          </a14:m>
                          <a:r>
                            <a:rPr lang="en-US" sz="900" dirty="0">
                              <a:solidFill>
                                <a:schemeClr val="bg1">
                                  <a:lumMod val="65000"/>
                                </a:schemeClr>
                              </a:solidFill>
                            </a:rPr>
                            <a:t> via separating shapes into left, middle, and right parts according to their minimum vertex separator, the intersection term analysis, and the intersection tradeoff lemma.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3848459"/>
                      </a:ext>
                    </a:extLst>
                  </a:tr>
                  <a:tr h="381037">
                    <a:tc>
                      <a:txBody>
                        <a:bodyPr/>
                        <a:lstStyle/>
                        <a:p>
                          <a:pPr algn="ctr"/>
                          <a:r>
                            <a:rPr lang="en-US" sz="1400" dirty="0"/>
                            <a:t>Random CSPs [KMOW17]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SoS [AOW15]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There is an intricate exact PSD factorization of the moment matrix using carefully designed closures.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3605817"/>
                      </a:ext>
                    </a:extLst>
                  </a:tr>
                  <a:tr h="381037">
                    <a:tc>
                      <a:txBody>
                        <a:bodyPr/>
                        <a:lstStyle/>
                        <a:p>
                          <a:pPr algn="ctr"/>
                          <a:r>
                            <a:rPr lang="en-US" sz="1400" dirty="0"/>
                            <a:t>Tensor PCA [HK</a:t>
                          </a:r>
                          <a:r>
                            <a:rPr lang="en-US" sz="1400" dirty="0">
                              <a:solidFill>
                                <a:srgbClr val="00B0F0"/>
                              </a:solidFill>
                            </a:rPr>
                            <a:t>P</a:t>
                          </a:r>
                          <a:r>
                            <a:rPr lang="en-US" sz="1400" dirty="0"/>
                            <a:t>RSS17], [</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SoS [BGL16]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en-US" sz="900" dirty="0">
                              <a:solidFill>
                                <a:schemeClr val="bg1">
                                  <a:lumMod val="65000"/>
                                </a:schemeClr>
                              </a:solidFill>
                            </a:rPr>
                            <a:t>Machinery generalizing the SoS lower bound for planted clique showing that there are three conditions for the pseudo-calibration coefficients which are sufficient to show an SoS lower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0388734"/>
                      </a:ext>
                    </a:extLst>
                  </a:tr>
                  <a:tr h="532408">
                    <a:tc>
                      <a:txBody>
                        <a:bodyPr/>
                        <a:lstStyle/>
                        <a:p>
                          <a:pPr algn="ctr"/>
                          <a:r>
                            <a:rPr lang="en-US" sz="1400" dirty="0"/>
                            <a:t>Sparse PCA [HK</a:t>
                          </a:r>
                          <a:r>
                            <a:rPr lang="en-US" sz="1400" dirty="0">
                              <a:solidFill>
                                <a:srgbClr val="00B0F0"/>
                              </a:solidFill>
                            </a:rPr>
                            <a:t>P</a:t>
                          </a:r>
                          <a:r>
                            <a:rPr lang="en-US" sz="1400" dirty="0"/>
                            <a:t>RSS17], [</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algorithm, diagonal thresholding, or a combination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lang="en-US" sz="1200" dirty="0">
                            <a:solidFill>
                              <a:schemeClr val="bg1">
                                <a:lumMod val="6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2679806"/>
                      </a:ext>
                    </a:extLst>
                  </a:tr>
                  <a:tr h="381037">
                    <a:tc>
                      <a:txBody>
                        <a:bodyPr/>
                        <a:lstStyle/>
                        <a:p>
                          <a:pPr algn="ctr"/>
                          <a:r>
                            <a:rPr lang="en-US" sz="1400" dirty="0">
                              <a:solidFill>
                                <a:schemeClr val="tx1"/>
                              </a:solidFill>
                            </a:rPr>
                            <a:t>Sherrington-Kirkpatrick</a:t>
                          </a:r>
                          <a:r>
                            <a:rPr lang="en-US" sz="1400" dirty="0"/>
                            <a:t> [GJJ</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Pseudo-calibration calculation, charging argument showing that spiders are the only troublesome terms, </a:t>
                          </a:r>
                          <a:r>
                            <a:rPr lang="en-US" sz="900" dirty="0" err="1">
                              <a:solidFill>
                                <a:schemeClr val="bg1">
                                  <a:lumMod val="65000"/>
                                </a:schemeClr>
                              </a:solidFill>
                            </a:rPr>
                            <a:t>nullspace</a:t>
                          </a:r>
                          <a:r>
                            <a:rPr lang="en-US" sz="900" dirty="0">
                              <a:solidFill>
                                <a:schemeClr val="bg1">
                                  <a:lumMod val="65000"/>
                                </a:schemeClr>
                              </a:solidFill>
                            </a:rPr>
                            <a:t> argument to squash the spiders.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33254"/>
                      </a:ext>
                    </a:extLst>
                  </a:tr>
                  <a:tr h="381037">
                    <a:tc>
                      <a:txBody>
                        <a:bodyPr/>
                        <a:lstStyle/>
                        <a:p>
                          <a:pPr algn="ctr"/>
                          <a:r>
                            <a:rPr lang="en-US" sz="1400" dirty="0"/>
                            <a:t>k-Coloring</a:t>
                          </a:r>
                          <a:r>
                            <a:rPr lang="en-US" sz="1400" dirty="0">
                              <a:solidFill>
                                <a:schemeClr val="tx1"/>
                              </a:solidFill>
                            </a:rPr>
                            <a:t>*</a:t>
                          </a:r>
                          <a:r>
                            <a:rPr lang="en-US" sz="1400" dirty="0"/>
                            <a:t> [KM21]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 on independent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SoS can pretend that it is iteratively finding a large independent set and giving it a color.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38593"/>
                      </a:ext>
                    </a:extLst>
                  </a:tr>
                  <a:tr h="532408">
                    <a:tc>
                      <a:txBody>
                        <a:bodyPr/>
                        <a:lstStyle/>
                        <a:p>
                          <a:pPr algn="ctr"/>
                          <a:r>
                            <a:rPr lang="en-US" sz="1400" dirty="0"/>
                            <a:t>Independent Set on sparse graphs [J</a:t>
                          </a:r>
                          <a:r>
                            <a:rPr lang="en-US" sz="1400" dirty="0">
                              <a:solidFill>
                                <a:srgbClr val="00B0F0"/>
                              </a:solidFill>
                            </a:rPr>
                            <a:t>P</a:t>
                          </a:r>
                          <a:r>
                            <a:rPr lang="en-US" sz="1400" dirty="0"/>
                            <a:t>RTX21, K</a:t>
                          </a:r>
                          <a:r>
                            <a:rPr lang="en-US" sz="1400" dirty="0">
                              <a:solidFill>
                                <a:srgbClr val="00B0F0"/>
                              </a:solidFill>
                            </a:rPr>
                            <a:t>P</a:t>
                          </a:r>
                          <a:r>
                            <a:rPr lang="en-US" sz="1400" dirty="0"/>
                            <a:t>X24]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err="1"/>
                            <a:t>Lov</a:t>
                          </a:r>
                          <a:r>
                            <a:rPr lang="en-US" sz="1400" dirty="0" err="1">
                              <a:latin typeface="Cambria Math" panose="02040503050406030204" pitchFamily="18" charset="0"/>
                              <a:ea typeface="Cambria Math" panose="02040503050406030204" pitchFamily="18" charset="0"/>
                            </a:rPr>
                            <a:t>ász</a:t>
                          </a:r>
                          <a:r>
                            <a:rPr lang="en-US" sz="1400" dirty="0">
                              <a:latin typeface="Cambria Math" panose="02040503050406030204" pitchFamily="18" charset="0"/>
                              <a:ea typeface="Cambria Math" panose="02040503050406030204" pitchFamily="18" charset="0"/>
                            </a:rPr>
                            <a:t> Theta Function [CO05]</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Connected pseudo-calibration, norm bounds for sparse graph matrices, trick for conditioning on a sparse graph not having a subgraph which is too dense.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5383510"/>
                      </a:ext>
                    </a:extLst>
                  </a:tr>
                  <a:tr h="313181">
                    <a:tc>
                      <a:txBody>
                        <a:bodyPr/>
                        <a:lstStyle/>
                        <a:p>
                          <a:pPr algn="ctr"/>
                          <a:r>
                            <a:rPr lang="en-US" sz="1400" dirty="0"/>
                            <a:t>Minimum Circuit Size Problem [AR23]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Brute 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Clever reduction of 3-XOR to refuting the existence of a circuit of size </a:t>
                          </a:r>
                          <a14:m>
                            <m:oMath xmlns:m="http://schemas.openxmlformats.org/officeDocument/2006/math">
                              <m:r>
                                <a:rPr lang="en-US" sz="900" b="0" i="1" smtClean="0">
                                  <a:solidFill>
                                    <a:schemeClr val="bg1">
                                      <a:lumMod val="65000"/>
                                    </a:schemeClr>
                                  </a:solidFill>
                                  <a:latin typeface="Cambria Math" panose="02040503050406030204" pitchFamily="18" charset="0"/>
                                </a:rPr>
                                <m:t>𝑠</m:t>
                              </m:r>
                            </m:oMath>
                          </a14:m>
                          <a:r>
                            <a:rPr lang="en-US" sz="900" dirty="0">
                              <a:solidFill>
                                <a:schemeClr val="bg1">
                                  <a:lumMod val="65000"/>
                                </a:schemeClr>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9468770"/>
                      </a:ext>
                    </a:extLst>
                  </a:tr>
                  <a:tr h="516749">
                    <a:tc>
                      <a:txBody>
                        <a:bodyPr/>
                        <a:lstStyle/>
                        <a:p>
                          <a:pPr algn="ctr"/>
                          <a:r>
                            <a:rPr lang="en-US" sz="1400" dirty="0">
                              <a:solidFill>
                                <a:schemeClr val="tx1"/>
                              </a:solidFill>
                            </a:rPr>
                            <a:t>Densest k-subgraph </a:t>
                          </a:r>
                          <a:r>
                            <a:rPr lang="en-US" sz="1400" dirty="0"/>
                            <a:t>[J</a:t>
                          </a:r>
                          <a:r>
                            <a:rPr lang="en-US" sz="1400" dirty="0">
                              <a:solidFill>
                                <a:srgbClr val="00B0F0"/>
                              </a:solidFill>
                            </a:rPr>
                            <a:t>P</a:t>
                          </a:r>
                          <a:r>
                            <a:rPr lang="en-US" sz="1400" dirty="0"/>
                            <a:t>RX23]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Log-density framework [BCCFV10]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Techniques for using the minimum weight separator for the decomposition of shapes into left, middle, and right parts. This includes new intersection tradeoff lemmas.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0142029"/>
                      </a:ext>
                    </a:extLst>
                  </a:tr>
                  <a:tr h="375817">
                    <a:tc>
                      <a:txBody>
                        <a:bodyPr/>
                        <a:lstStyle/>
                        <a:p>
                          <a:pPr algn="ctr"/>
                          <a:r>
                            <a:rPr lang="en-US" sz="1400" dirty="0">
                              <a:solidFill>
                                <a:schemeClr val="tx1"/>
                              </a:solidFill>
                            </a:rPr>
                            <a:t>Non-Gaussian Component Analysis </a:t>
                          </a:r>
                          <a:r>
                            <a:rPr lang="en-US" sz="1400" dirty="0"/>
                            <a:t>[DKP</a:t>
                          </a:r>
                          <a:r>
                            <a:rPr lang="en-US" sz="1400" dirty="0">
                              <a:solidFill>
                                <a:srgbClr val="00B0F0"/>
                              </a:solidFill>
                            </a:rPr>
                            <a:t>P</a:t>
                          </a:r>
                          <a:r>
                            <a:rPr lang="en-US" sz="14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algorithm on kth moments (see e.g. [DH24])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Using the square minimum vertex separator, representation of simple spiders as an algebra and using this to prove </a:t>
                          </a:r>
                          <a:r>
                            <a:rPr lang="en-US" sz="900" dirty="0" err="1">
                              <a:solidFill>
                                <a:schemeClr val="bg1">
                                  <a:lumMod val="65000"/>
                                </a:schemeClr>
                              </a:solidFill>
                            </a:rPr>
                            <a:t>PSDness</a:t>
                          </a:r>
                          <a:r>
                            <a:rPr lang="en-US" sz="900" dirty="0">
                              <a:solidFill>
                                <a:schemeClr val="bg1">
                                  <a:lumMod val="65000"/>
                                </a:schemeClr>
                              </a:solidFill>
                            </a:rPr>
                            <a:t> of </a:t>
                          </a:r>
                          <a14:m>
                            <m:oMath xmlns:m="http://schemas.openxmlformats.org/officeDocument/2006/math">
                              <m:r>
                                <a:rPr lang="en-US" sz="900" b="0" i="1" smtClean="0">
                                  <a:solidFill>
                                    <a:schemeClr val="bg1">
                                      <a:lumMod val="65000"/>
                                    </a:schemeClr>
                                  </a:solidFill>
                                  <a:latin typeface="Cambria Math" panose="02040503050406030204" pitchFamily="18" charset="0"/>
                                </a:rPr>
                                <m:t>𝑄</m:t>
                              </m:r>
                            </m:oMath>
                          </a14:m>
                          <a:r>
                            <a:rPr lang="en-US" sz="900" dirty="0">
                              <a:solidFill>
                                <a:schemeClr val="bg1">
                                  <a:lumMod val="65000"/>
                                </a:schemeClr>
                              </a:solidFill>
                            </a:rPr>
                            <a:t>, error analysis.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9984212"/>
                      </a:ext>
                    </a:extLst>
                  </a:tr>
                  <a:tr h="378427">
                    <a:tc>
                      <a:txBody>
                        <a:bodyPr/>
                        <a:lstStyle/>
                        <a:p>
                          <a:pPr algn="ctr"/>
                          <a:r>
                            <a:rPr lang="en-US" sz="1400" dirty="0"/>
                            <a:t>k-Coloring [</a:t>
                          </a:r>
                          <a:r>
                            <a:rPr lang="en-US" sz="1400" dirty="0">
                              <a:solidFill>
                                <a:srgbClr val="00B0F0"/>
                              </a:solidFill>
                            </a:rPr>
                            <a:t>P</a:t>
                          </a:r>
                          <a:r>
                            <a:rPr lang="en-US" sz="1400" dirty="0"/>
                            <a:t>X25]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Spectral upper bound on independent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Correction to </a:t>
                          </a:r>
                          <a14:m>
                            <m:oMath xmlns:m="http://schemas.openxmlformats.org/officeDocument/2006/math">
                              <m:acc>
                                <m:accPr>
                                  <m:chr m:val="̃"/>
                                  <m:ctrlPr>
                                    <a:rPr lang="en-US" sz="900" b="0" i="1" smtClean="0">
                                      <a:solidFill>
                                        <a:schemeClr val="bg1">
                                          <a:lumMod val="65000"/>
                                        </a:schemeClr>
                                      </a:solidFill>
                                      <a:latin typeface="Cambria Math" panose="02040503050406030204" pitchFamily="18" charset="0"/>
                                    </a:rPr>
                                  </m:ctrlPr>
                                </m:accPr>
                                <m:e>
                                  <m:r>
                                    <a:rPr lang="en-US" sz="900" b="0" i="1" smtClean="0">
                                      <a:solidFill>
                                        <a:schemeClr val="bg1">
                                          <a:lumMod val="65000"/>
                                        </a:schemeClr>
                                      </a:solidFill>
                                      <a:latin typeface="Cambria Math" panose="02040503050406030204" pitchFamily="18" charset="0"/>
                                    </a:rPr>
                                    <m:t>𝐸</m:t>
                                  </m:r>
                                </m:e>
                              </m:acc>
                            </m:oMath>
                          </a14:m>
                          <a:r>
                            <a:rPr lang="en-US" sz="900" dirty="0">
                              <a:solidFill>
                                <a:schemeClr val="bg1">
                                  <a:lumMod val="65000"/>
                                </a:schemeClr>
                              </a:solidFill>
                            </a:rPr>
                            <a:t> based on rainbow-colorings,</a:t>
                          </a:r>
                          <a:r>
                            <a:rPr lang="en-US" sz="900" baseline="0" dirty="0">
                              <a:solidFill>
                                <a:schemeClr val="bg1">
                                  <a:lumMod val="65000"/>
                                </a:schemeClr>
                              </a:solidFill>
                            </a:rPr>
                            <a:t> modification to the </a:t>
                          </a:r>
                          <a:r>
                            <a:rPr lang="en-US" sz="900" baseline="0" dirty="0" err="1">
                              <a:solidFill>
                                <a:schemeClr val="bg1">
                                  <a:lumMod val="65000"/>
                                </a:schemeClr>
                              </a:solidFill>
                            </a:rPr>
                            <a:t>nullspace</a:t>
                          </a:r>
                          <a:r>
                            <a:rPr lang="en-US" sz="900" baseline="0" dirty="0">
                              <a:solidFill>
                                <a:schemeClr val="bg1">
                                  <a:lumMod val="65000"/>
                                </a:schemeClr>
                              </a:solidFill>
                            </a:rPr>
                            <a:t> trick, decomposition using rainbow separators.</a:t>
                          </a:r>
                          <a:endParaRPr lang="en-US" sz="900" dirty="0">
                            <a:solidFill>
                              <a:schemeClr val="bg1">
                                <a:lumMod val="6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5355049"/>
                      </a:ext>
                    </a:extLst>
                  </a:tr>
                </a:tbl>
              </a:graphicData>
            </a:graphic>
          </p:graphicFrame>
        </mc:Choice>
        <mc:Fallback xmlns="">
          <p:graphicFrame>
            <p:nvGraphicFramePr>
              <p:cNvPr id="4" name="Table 3">
                <a:extLst>
                  <a:ext uri="{FF2B5EF4-FFF2-40B4-BE49-F238E27FC236}">
                    <a16:creationId xmlns:a16="http://schemas.microsoft.com/office/drawing/2014/main" id="{51CEAF35-9C0E-B8A6-74E9-7BC92B59F540}"/>
                  </a:ext>
                </a:extLst>
              </p:cNvPr>
              <p:cNvGraphicFramePr>
                <a:graphicFrameLocks noGrp="1"/>
              </p:cNvGraphicFramePr>
              <p:nvPr>
                <p:extLst>
                  <p:ext uri="{D42A27DB-BD31-4B8C-83A1-F6EECF244321}">
                    <p14:modId xmlns:p14="http://schemas.microsoft.com/office/powerpoint/2010/main" val="72423846"/>
                  </p:ext>
                </p:extLst>
              </p:nvPr>
            </p:nvGraphicFramePr>
            <p:xfrm>
              <a:off x="139903" y="1183592"/>
              <a:ext cx="11912192" cy="5592892"/>
            </p:xfrm>
            <a:graphic>
              <a:graphicData uri="http://schemas.openxmlformats.org/drawingml/2006/table">
                <a:tbl>
                  <a:tblPr>
                    <a:tableStyleId>{5C22544A-7EE6-4342-B048-85BDC9FD1C3A}</a:tableStyleId>
                  </a:tblPr>
                  <a:tblGrid>
                    <a:gridCol w="3533921">
                      <a:extLst>
                        <a:ext uri="{9D8B030D-6E8A-4147-A177-3AD203B41FA5}">
                          <a16:colId xmlns:a16="http://schemas.microsoft.com/office/drawing/2014/main" val="2948693527"/>
                        </a:ext>
                      </a:extLst>
                    </a:gridCol>
                    <a:gridCol w="4323181">
                      <a:extLst>
                        <a:ext uri="{9D8B030D-6E8A-4147-A177-3AD203B41FA5}">
                          <a16:colId xmlns:a16="http://schemas.microsoft.com/office/drawing/2014/main" val="2374855218"/>
                        </a:ext>
                      </a:extLst>
                    </a:gridCol>
                    <a:gridCol w="4055090">
                      <a:extLst>
                        <a:ext uri="{9D8B030D-6E8A-4147-A177-3AD203B41FA5}">
                          <a16:colId xmlns:a16="http://schemas.microsoft.com/office/drawing/2014/main" val="4149035908"/>
                        </a:ext>
                      </a:extLst>
                    </a:gridCol>
                  </a:tblGrid>
                  <a:tr h="381037">
                    <a:tc>
                      <a:txBody>
                        <a:bodyPr/>
                        <a:lstStyle/>
                        <a:p>
                          <a:pPr algn="ctr"/>
                          <a:r>
                            <a:rPr lang="en-US" sz="1400" dirty="0"/>
                            <a:t>Problem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Near Matching Upper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bg1">
                                  <a:lumMod val="65000"/>
                                </a:schemeClr>
                              </a:solidFill>
                            </a:rPr>
                            <a:t>Some Technical Insights Gained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6660683"/>
                      </a:ext>
                    </a:extLst>
                  </a:tr>
                  <a:tr h="381037">
                    <a:tc>
                      <a:txBody>
                        <a:bodyPr/>
                        <a:lstStyle/>
                        <a:p>
                          <a:pPr algn="ctr"/>
                          <a:r>
                            <a:rPr lang="en-US" sz="1400" dirty="0"/>
                            <a:t>Random 3-SAT [G01a, S08]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[FGK05]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Beautiful exact PSD factorization of the moment matrix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4707430"/>
                      </a:ext>
                    </a:extLst>
                  </a:tr>
                  <a:tr h="657680">
                    <a:tc>
                      <a:txBody>
                        <a:bodyPr/>
                        <a:lstStyle/>
                        <a:p>
                          <a:pPr algn="ctr"/>
                          <a:r>
                            <a:rPr lang="en-US" sz="1400" dirty="0">
                              <a:solidFill>
                                <a:schemeClr val="tx1"/>
                              </a:solidFill>
                            </a:rPr>
                            <a:t>Planted Clique </a:t>
                          </a:r>
                          <a:r>
                            <a:rPr lang="en-US" sz="1400" dirty="0"/>
                            <a:t>[BHKKM</a:t>
                          </a:r>
                          <a:r>
                            <a:rPr lang="en-US" sz="1400" dirty="0">
                              <a:solidFill>
                                <a:srgbClr val="00B0F0"/>
                              </a:solidFill>
                            </a:rPr>
                            <a:t>P</a:t>
                          </a:r>
                          <a:r>
                            <a:rPr lang="en-US" sz="1400" dirty="0"/>
                            <a:t>16], [Pang21]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 [AKS98]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844" t="-117593" r="-300" b="-636111"/>
                          </a:stretch>
                        </a:blipFill>
                      </a:tcPr>
                    </a:tc>
                    <a:extLst>
                      <a:ext uri="{0D108BD9-81ED-4DB2-BD59-A6C34878D82A}">
                        <a16:rowId xmlns:a16="http://schemas.microsoft.com/office/drawing/2014/main" val="1913848459"/>
                      </a:ext>
                    </a:extLst>
                  </a:tr>
                  <a:tr h="381037">
                    <a:tc>
                      <a:txBody>
                        <a:bodyPr/>
                        <a:lstStyle/>
                        <a:p>
                          <a:pPr algn="ctr"/>
                          <a:r>
                            <a:rPr lang="en-US" sz="1400" dirty="0"/>
                            <a:t>Random CSPs [KMOW17]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SoS [AOW15]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There is an intricate exact PSD factorization of the moment matrix using carefully designed closures.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3605817"/>
                      </a:ext>
                    </a:extLst>
                  </a:tr>
                  <a:tr h="381037">
                    <a:tc>
                      <a:txBody>
                        <a:bodyPr/>
                        <a:lstStyle/>
                        <a:p>
                          <a:pPr algn="ctr"/>
                          <a:r>
                            <a:rPr lang="en-US" sz="1400" dirty="0"/>
                            <a:t>Tensor PCA [HK</a:t>
                          </a:r>
                          <a:r>
                            <a:rPr lang="en-US" sz="1400" dirty="0">
                              <a:solidFill>
                                <a:srgbClr val="00B0F0"/>
                              </a:solidFill>
                            </a:rPr>
                            <a:t>P</a:t>
                          </a:r>
                          <a:r>
                            <a:rPr lang="en-US" sz="1400" dirty="0"/>
                            <a:t>RSS17], [</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SoS [BGL16]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en-US" sz="900" dirty="0">
                              <a:solidFill>
                                <a:schemeClr val="bg1">
                                  <a:lumMod val="65000"/>
                                </a:schemeClr>
                              </a:solidFill>
                            </a:rPr>
                            <a:t>Machinery generalizing the SoS lower bound for planted clique showing that there are three conditions for the pseudo-calibration coefficients which are sufficient to show an SoS lower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0388734"/>
                      </a:ext>
                    </a:extLst>
                  </a:tr>
                  <a:tr h="532408">
                    <a:tc>
                      <a:txBody>
                        <a:bodyPr/>
                        <a:lstStyle/>
                        <a:p>
                          <a:pPr algn="ctr"/>
                          <a:r>
                            <a:rPr lang="en-US" sz="1400" dirty="0"/>
                            <a:t>Sparse PCA [HK</a:t>
                          </a:r>
                          <a:r>
                            <a:rPr lang="en-US" sz="1400" dirty="0">
                              <a:solidFill>
                                <a:srgbClr val="00B0F0"/>
                              </a:solidFill>
                            </a:rPr>
                            <a:t>P</a:t>
                          </a:r>
                          <a:r>
                            <a:rPr lang="en-US" sz="1400" dirty="0"/>
                            <a:t>RSS17], [</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algorithm, diagonal thresholding, or a combination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lang="en-US" sz="1200" dirty="0">
                            <a:solidFill>
                              <a:schemeClr val="bg1">
                                <a:lumMod val="6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2679806"/>
                      </a:ext>
                    </a:extLst>
                  </a:tr>
                  <a:tr h="381037">
                    <a:tc>
                      <a:txBody>
                        <a:bodyPr/>
                        <a:lstStyle/>
                        <a:p>
                          <a:pPr algn="ctr"/>
                          <a:r>
                            <a:rPr lang="en-US" sz="1400" dirty="0">
                              <a:solidFill>
                                <a:schemeClr val="tx1"/>
                              </a:solidFill>
                            </a:rPr>
                            <a:t>Sherrington-Kirkpatrick</a:t>
                          </a:r>
                          <a:r>
                            <a:rPr lang="en-US" sz="1400" dirty="0"/>
                            <a:t> [GJJ</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Pseudo-calibration calculation, charging argument showing that spiders are the only troublesome terms, </a:t>
                          </a:r>
                          <a:r>
                            <a:rPr lang="en-US" sz="900" dirty="0" err="1">
                              <a:solidFill>
                                <a:schemeClr val="bg1">
                                  <a:lumMod val="65000"/>
                                </a:schemeClr>
                              </a:solidFill>
                            </a:rPr>
                            <a:t>nullspace</a:t>
                          </a:r>
                          <a:r>
                            <a:rPr lang="en-US" sz="900" dirty="0">
                              <a:solidFill>
                                <a:schemeClr val="bg1">
                                  <a:lumMod val="65000"/>
                                </a:schemeClr>
                              </a:solidFill>
                            </a:rPr>
                            <a:t> argument to squash the spiders.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33254"/>
                      </a:ext>
                    </a:extLst>
                  </a:tr>
                  <a:tr h="381037">
                    <a:tc>
                      <a:txBody>
                        <a:bodyPr/>
                        <a:lstStyle/>
                        <a:p>
                          <a:pPr algn="ctr"/>
                          <a:r>
                            <a:rPr lang="en-US" sz="1400" dirty="0"/>
                            <a:t>k-Coloring</a:t>
                          </a:r>
                          <a:r>
                            <a:rPr lang="en-US" sz="1400" dirty="0">
                              <a:solidFill>
                                <a:schemeClr val="tx1"/>
                              </a:solidFill>
                            </a:rPr>
                            <a:t>*</a:t>
                          </a:r>
                          <a:r>
                            <a:rPr lang="en-US" sz="1400" dirty="0"/>
                            <a:t> [KM21]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 on independent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SoS can pretend that it is iteratively finding a large independent set and giving it a color.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38593"/>
                      </a:ext>
                    </a:extLst>
                  </a:tr>
                  <a:tr h="532408">
                    <a:tc>
                      <a:txBody>
                        <a:bodyPr/>
                        <a:lstStyle/>
                        <a:p>
                          <a:pPr algn="ctr"/>
                          <a:r>
                            <a:rPr lang="en-US" sz="1400" dirty="0"/>
                            <a:t>Independent Set on sparse graphs [J</a:t>
                          </a:r>
                          <a:r>
                            <a:rPr lang="en-US" sz="1400" dirty="0">
                              <a:solidFill>
                                <a:srgbClr val="00B0F0"/>
                              </a:solidFill>
                            </a:rPr>
                            <a:t>P</a:t>
                          </a:r>
                          <a:r>
                            <a:rPr lang="en-US" sz="1400" dirty="0"/>
                            <a:t>RTX21, K</a:t>
                          </a:r>
                          <a:r>
                            <a:rPr lang="en-US" sz="1400" dirty="0">
                              <a:solidFill>
                                <a:srgbClr val="00B0F0"/>
                              </a:solidFill>
                            </a:rPr>
                            <a:t>P</a:t>
                          </a:r>
                          <a:r>
                            <a:rPr lang="en-US" sz="1400" dirty="0"/>
                            <a:t>X24]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err="1"/>
                            <a:t>Lov</a:t>
                          </a:r>
                          <a:r>
                            <a:rPr lang="en-US" sz="1400" dirty="0" err="1">
                              <a:latin typeface="Cambria Math" panose="02040503050406030204" pitchFamily="18" charset="0"/>
                              <a:ea typeface="Cambria Math" panose="02040503050406030204" pitchFamily="18" charset="0"/>
                            </a:rPr>
                            <a:t>ász</a:t>
                          </a:r>
                          <a:r>
                            <a:rPr lang="en-US" sz="1400" dirty="0">
                              <a:latin typeface="Cambria Math" panose="02040503050406030204" pitchFamily="18" charset="0"/>
                              <a:ea typeface="Cambria Math" panose="02040503050406030204" pitchFamily="18" charset="0"/>
                            </a:rPr>
                            <a:t> Theta Function [CO05]</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Connected pseudo-calibration, norm bounds for sparse graph matrices, trick for conditioning on a sparse graph not having a subgraph which is too dense.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5383510"/>
                      </a:ext>
                    </a:extLst>
                  </a:tr>
                  <a:tr h="313181">
                    <a:tc>
                      <a:txBody>
                        <a:bodyPr/>
                        <a:lstStyle/>
                        <a:p>
                          <a:pPr algn="ctr"/>
                          <a:r>
                            <a:rPr lang="en-US" sz="1400" dirty="0"/>
                            <a:t>Minimum Circuit Size Problem [AR23]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Brute 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844" t="-1294118" r="-300" b="-413725"/>
                          </a:stretch>
                        </a:blipFill>
                      </a:tcPr>
                    </a:tc>
                    <a:extLst>
                      <a:ext uri="{0D108BD9-81ED-4DB2-BD59-A6C34878D82A}">
                        <a16:rowId xmlns:a16="http://schemas.microsoft.com/office/drawing/2014/main" val="1569468770"/>
                      </a:ext>
                    </a:extLst>
                  </a:tr>
                  <a:tr h="516749">
                    <a:tc>
                      <a:txBody>
                        <a:bodyPr/>
                        <a:lstStyle/>
                        <a:p>
                          <a:pPr algn="ctr"/>
                          <a:r>
                            <a:rPr lang="en-US" sz="1400" dirty="0">
                              <a:solidFill>
                                <a:schemeClr val="tx1"/>
                              </a:solidFill>
                            </a:rPr>
                            <a:t>Densest k-subgraph </a:t>
                          </a:r>
                          <a:r>
                            <a:rPr lang="en-US" sz="1400" dirty="0"/>
                            <a:t>[J</a:t>
                          </a:r>
                          <a:r>
                            <a:rPr lang="en-US" sz="1400" dirty="0">
                              <a:solidFill>
                                <a:srgbClr val="00B0F0"/>
                              </a:solidFill>
                            </a:rPr>
                            <a:t>P</a:t>
                          </a:r>
                          <a:r>
                            <a:rPr lang="en-US" sz="1400" dirty="0"/>
                            <a:t>RX23]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Log-density framework [BCCFV10]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Techniques for using the minimum weight separator for the decomposition of shapes into left, middle, and right parts. This includes new intersection tradeoff lemmas.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0142029"/>
                      </a:ext>
                    </a:extLst>
                  </a:tr>
                  <a:tr h="375817">
                    <a:tc>
                      <a:txBody>
                        <a:bodyPr/>
                        <a:lstStyle/>
                        <a:p>
                          <a:pPr algn="ctr"/>
                          <a:r>
                            <a:rPr lang="en-US" sz="1400" dirty="0">
                              <a:solidFill>
                                <a:schemeClr val="tx1"/>
                              </a:solidFill>
                            </a:rPr>
                            <a:t>Non-Gaussian Component Analysis </a:t>
                          </a:r>
                          <a:r>
                            <a:rPr lang="en-US" sz="1400" dirty="0"/>
                            <a:t>[DKP</a:t>
                          </a:r>
                          <a:r>
                            <a:rPr lang="en-US" sz="1400" dirty="0">
                              <a:solidFill>
                                <a:srgbClr val="00B0F0"/>
                              </a:solidFill>
                            </a:rPr>
                            <a:t>P</a:t>
                          </a:r>
                          <a:r>
                            <a:rPr lang="en-US" sz="14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algorithm on kth moments (see e.g. [DH24])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844" t="-1283871" r="-300" b="-103226"/>
                          </a:stretch>
                        </a:blipFill>
                      </a:tcPr>
                    </a:tc>
                    <a:extLst>
                      <a:ext uri="{0D108BD9-81ED-4DB2-BD59-A6C34878D82A}">
                        <a16:rowId xmlns:a16="http://schemas.microsoft.com/office/drawing/2014/main" val="1829984212"/>
                      </a:ext>
                    </a:extLst>
                  </a:tr>
                  <a:tr h="378427">
                    <a:tc>
                      <a:txBody>
                        <a:bodyPr/>
                        <a:lstStyle/>
                        <a:p>
                          <a:pPr algn="ctr"/>
                          <a:r>
                            <a:rPr lang="en-US" sz="1400" dirty="0"/>
                            <a:t>k-Coloring [</a:t>
                          </a:r>
                          <a:r>
                            <a:rPr lang="en-US" sz="1400" dirty="0">
                              <a:solidFill>
                                <a:srgbClr val="00B0F0"/>
                              </a:solidFill>
                            </a:rPr>
                            <a:t>P</a:t>
                          </a:r>
                          <a:r>
                            <a:rPr lang="en-US" sz="1400" dirty="0"/>
                            <a:t>X25]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Spectral upper bound on independent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844" t="-1383871" r="-300" b="-3226"/>
                          </a:stretch>
                        </a:blipFill>
                      </a:tcPr>
                    </a:tc>
                    <a:extLst>
                      <a:ext uri="{0D108BD9-81ED-4DB2-BD59-A6C34878D82A}">
                        <a16:rowId xmlns:a16="http://schemas.microsoft.com/office/drawing/2014/main" val="955355049"/>
                      </a:ext>
                    </a:extLst>
                  </a:tr>
                </a:tbl>
              </a:graphicData>
            </a:graphic>
          </p:graphicFrame>
        </mc:Fallback>
      </mc:AlternateContent>
    </p:spTree>
    <p:extLst>
      <p:ext uri="{BB962C8B-B14F-4D97-AF65-F5344CB8AC3E}">
        <p14:creationId xmlns:p14="http://schemas.microsoft.com/office/powerpoint/2010/main" val="20054681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B492B-F081-75DA-25AB-34EC9A52B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CB0F8-83EF-E3C4-0D50-39CF93C978D2}"/>
              </a:ext>
            </a:extLst>
          </p:cNvPr>
          <p:cNvSpPr>
            <a:spLocks noGrp="1"/>
          </p:cNvSpPr>
          <p:nvPr>
            <p:ph type="ctrTitle"/>
          </p:nvPr>
        </p:nvSpPr>
        <p:spPr>
          <a:xfrm>
            <a:off x="2057400" y="2286001"/>
            <a:ext cx="8077200" cy="1755775"/>
          </a:xfrm>
        </p:spPr>
        <p:txBody>
          <a:bodyPr>
            <a:normAutofit/>
          </a:bodyPr>
          <a:lstStyle/>
          <a:p>
            <a:r>
              <a:rPr lang="en-US" dirty="0"/>
              <a:t>Part III: Graph Matrices</a:t>
            </a:r>
          </a:p>
        </p:txBody>
      </p:sp>
    </p:spTree>
    <p:extLst>
      <p:ext uri="{BB962C8B-B14F-4D97-AF65-F5344CB8AC3E}">
        <p14:creationId xmlns:p14="http://schemas.microsoft.com/office/powerpoint/2010/main" val="30547128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Background on Graph Matrices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198" y="1825625"/>
                <a:ext cx="11353802" cy="4957012"/>
              </a:xfrm>
            </p:spPr>
            <p:txBody>
              <a:bodyPr>
                <a:normAutofit lnSpcReduction="10000"/>
              </a:bodyPr>
              <a:lstStyle/>
              <a:p>
                <a:r>
                  <a:rPr lang="en-US" dirty="0"/>
                  <a:t>Graph matrices are a type of matrix which is a key technical tool for analyzing SoS on average case problems. </a:t>
                </a:r>
              </a:p>
              <a:p>
                <a:r>
                  <a:rPr lang="en-US" dirty="0"/>
                  <a:t>Recently, graph matrices have been used to analyze power-sum decompositions of polynomials [BHKX22], to analyze the ellipsoid fitting conjecture [</a:t>
                </a:r>
                <a:r>
                  <a:rPr lang="en-US" dirty="0">
                    <a:solidFill>
                      <a:srgbClr val="00B0F0"/>
                    </a:solidFill>
                  </a:rPr>
                  <a:t>P</a:t>
                </a:r>
                <a:r>
                  <a:rPr lang="en-US" dirty="0"/>
                  <a:t>TVW23, HK</a:t>
                </a:r>
                <a:r>
                  <a:rPr lang="en-US" dirty="0">
                    <a:solidFill>
                      <a:srgbClr val="00B0F0"/>
                    </a:solidFill>
                  </a:rPr>
                  <a:t>P</a:t>
                </a:r>
                <a:r>
                  <a:rPr lang="en-US" dirty="0"/>
                  <a:t>X23</a:t>
                </a:r>
                <a:r>
                  <a:rPr lang="en-US"/>
                  <a:t>, C</a:t>
                </a:r>
                <a:r>
                  <a:rPr lang="en-US">
                    <a:solidFill>
                      <a:srgbClr val="00B0F0"/>
                    </a:solidFill>
                  </a:rPr>
                  <a:t>P</a:t>
                </a:r>
                <a:r>
                  <a:rPr lang="en-US"/>
                  <a:t>TX26</a:t>
                </a:r>
                <a:r>
                  <a:rPr lang="en-US" dirty="0"/>
                  <a:t>], to analyze a class of first-order iterative algorithms including belief propagation and approximate message passing [JP24], and to analyze the Lovász-Theta function [</a:t>
                </a:r>
                <a:r>
                  <a:rPr lang="en-US" dirty="0">
                    <a:solidFill>
                      <a:srgbClr val="00B0F0"/>
                    </a:solidFill>
                  </a:rPr>
                  <a:t>P</a:t>
                </a:r>
                <a:r>
                  <a:rPr lang="en-US" dirty="0"/>
                  <a:t>X26, next talk].</a:t>
                </a:r>
              </a:p>
              <a:p>
                <a:r>
                  <a:rPr lang="en-US" dirty="0">
                    <a:solidFill>
                      <a:prstClr val="black"/>
                    </a:solidFill>
                  </a:rPr>
                  <a:t>Currently, we don’t know that much about graph matrices except for norm bounds [AM</a:t>
                </a:r>
                <a:r>
                  <a:rPr lang="en-US" dirty="0">
                    <a:solidFill>
                      <a:srgbClr val="00B0F0"/>
                    </a:solidFill>
                  </a:rPr>
                  <a:t>P</a:t>
                </a:r>
                <a:r>
                  <a:rPr lang="en-US" dirty="0">
                    <a:solidFill>
                      <a:prstClr val="black"/>
                    </a:solidFill>
                  </a:rPr>
                  <a:t>21, J</a:t>
                </a:r>
                <a:r>
                  <a:rPr lang="en-US" dirty="0">
                    <a:solidFill>
                      <a:srgbClr val="00B0F0"/>
                    </a:solidFill>
                  </a:rPr>
                  <a:t>P</a:t>
                </a:r>
                <a:r>
                  <a:rPr lang="en-US" dirty="0">
                    <a:solidFill>
                      <a:prstClr val="black"/>
                    </a:solidFill>
                  </a:rPr>
                  <a:t>RTX21, RT23, K</a:t>
                </a:r>
                <a:r>
                  <a:rPr lang="en-US" dirty="0">
                    <a:solidFill>
                      <a:srgbClr val="00B0F0"/>
                    </a:solidFill>
                  </a:rPr>
                  <a:t>P</a:t>
                </a:r>
                <a:r>
                  <a:rPr lang="en-US" dirty="0">
                    <a:solidFill>
                      <a:prstClr val="black"/>
                    </a:solidFill>
                  </a:rPr>
                  <a:t>X24, BLNvH24, TW25, Xu25].</a:t>
                </a:r>
              </a:p>
              <a:p>
                <a:r>
                  <a:rPr lang="en-US" dirty="0">
                    <a:solidFill>
                      <a:prstClr val="black"/>
                    </a:solidFill>
                  </a:rPr>
                  <a:t>The limiting distribution of the spectrum of the singular values as </a:t>
                </a:r>
                <a14:m>
                  <m:oMath xmlns:m="http://schemas.openxmlformats.org/officeDocument/2006/math">
                    <m:r>
                      <a:rPr lang="en-US" b="0" i="1" smtClean="0">
                        <a:solidFill>
                          <a:prstClr val="black"/>
                        </a:solidFill>
                        <a:latin typeface="Cambria Math" panose="02040503050406030204" pitchFamily="18" charset="0"/>
                      </a:rPr>
                      <m:t>𝑛</m:t>
                    </m:r>
                    <m:r>
                      <a:rPr lang="en-US" b="0" i="1" smtClean="0">
                        <a:solidFill>
                          <a:prstClr val="black"/>
                        </a:solidFill>
                        <a:latin typeface="Cambria Math" panose="02040503050406030204" pitchFamily="18" charset="0"/>
                      </a:rPr>
                      <m:t>→∞</m:t>
                    </m:r>
                  </m:oMath>
                </a14:m>
                <a:r>
                  <a:rPr lang="en-US" dirty="0">
                    <a:solidFill>
                      <a:prstClr val="black"/>
                    </a:solidFill>
                  </a:rPr>
                  <a:t> (i.e., an analogue of Wigner’s Semicircle Law) was determined for one family of graph matrices called multi-Z-shaped graph matrices [C</a:t>
                </a:r>
                <a:r>
                  <a:rPr lang="en-US" dirty="0">
                    <a:solidFill>
                      <a:srgbClr val="00B0F0"/>
                    </a:solidFill>
                  </a:rPr>
                  <a:t>P</a:t>
                </a:r>
                <a:r>
                  <a:rPr lang="en-US" dirty="0">
                    <a:solidFill>
                      <a:prstClr val="black"/>
                    </a:solidFill>
                  </a:rPr>
                  <a:t>20, C</a:t>
                </a:r>
                <a:r>
                  <a:rPr lang="en-US" dirty="0">
                    <a:solidFill>
                      <a:srgbClr val="00B0F0"/>
                    </a:solidFill>
                  </a:rPr>
                  <a:t>P</a:t>
                </a:r>
                <a:r>
                  <a:rPr lang="en-US" dirty="0">
                    <a:solidFill>
                      <a:prstClr val="black"/>
                    </a:solidFill>
                  </a:rPr>
                  <a:t>22].</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198" y="1825625"/>
                <a:ext cx="11353802" cy="4957012"/>
              </a:xfrm>
              <a:blipFill>
                <a:blip r:embed="rId2"/>
                <a:stretch>
                  <a:fillRect l="-913" t="-2703" r="-1020"/>
                </a:stretch>
              </a:blipFill>
            </p:spPr>
            <p:txBody>
              <a:bodyPr/>
              <a:lstStyle/>
              <a:p>
                <a:r>
                  <a:rPr lang="en-US">
                    <a:noFill/>
                  </a:rPr>
                  <a:t> </a:t>
                </a:r>
              </a:p>
            </p:txBody>
          </p:sp>
        </mc:Fallback>
      </mc:AlternateContent>
    </p:spTree>
    <p:extLst>
      <p:ext uri="{BB962C8B-B14F-4D97-AF65-F5344CB8AC3E}">
        <p14:creationId xmlns:p14="http://schemas.microsoft.com/office/powerpoint/2010/main" val="16173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Ribbons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353800" cy="2616453"/>
              </a:xfrm>
            </p:spPr>
            <p:txBody>
              <a:bodyPr>
                <a:normAutofit lnSpcReduction="10000"/>
              </a:bodyPr>
              <a:lstStyle/>
              <a:p>
                <a:r>
                  <a:rPr lang="en-US" dirty="0">
                    <a:solidFill>
                      <a:prstClr val="black"/>
                    </a:solidFill>
                  </a:rPr>
                  <a:t>Definition: We define a </a:t>
                </a:r>
                <a:r>
                  <a:rPr lang="en-US" dirty="0">
                    <a:solidFill>
                      <a:srgbClr val="FF0000"/>
                    </a:solidFill>
                  </a:rPr>
                  <a:t>ribbon</a:t>
                </a:r>
                <a:r>
                  <a:rPr lang="en-US" dirty="0">
                    <a:solidFill>
                      <a:prstClr val="black"/>
                    </a:solidFill>
                  </a:rPr>
                  <a:t> to consist of a set of edges </a:t>
                </a:r>
                <a14:m>
                  <m:oMath xmlns:m="http://schemas.openxmlformats.org/officeDocument/2006/math">
                    <m:r>
                      <a:rPr lang="en-US" b="0" i="1" smtClean="0">
                        <a:solidFill>
                          <a:prstClr val="black"/>
                        </a:solidFill>
                        <a:latin typeface="Cambria Math" panose="02040503050406030204" pitchFamily="18" charset="0"/>
                      </a:rPr>
                      <m:t>𝐸</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𝑅</m:t>
                    </m:r>
                    <m:r>
                      <a:rPr lang="en-US" b="0" i="1" smtClean="0">
                        <a:solidFill>
                          <a:prstClr val="black"/>
                        </a:solidFill>
                        <a:latin typeface="Cambria Math" panose="02040503050406030204" pitchFamily="18" charset="0"/>
                      </a:rPr>
                      <m:t>)</m:t>
                    </m:r>
                  </m:oMath>
                </a14:m>
                <a:r>
                  <a:rPr lang="en-US" dirty="0">
                    <a:solidFill>
                      <a:prstClr val="black"/>
                    </a:solidFill>
                  </a:rPr>
                  <a:t> together with distinguished tuples</a:t>
                </a:r>
                <a:r>
                  <a:rPr lang="en-US" baseline="30000" dirty="0"/>
                  <a:t>1</a:t>
                </a:r>
                <a:r>
                  <a:rPr lang="en-US" dirty="0">
                    <a:solidFill>
                      <a:prstClr val="black"/>
                    </a:solidFill>
                  </a:rPr>
                  <a:t>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𝐴</m:t>
                        </m:r>
                      </m:e>
                      <m:sub>
                        <m:r>
                          <a:rPr lang="en-US" b="0" i="1" smtClean="0">
                            <a:solidFill>
                              <a:prstClr val="black"/>
                            </a:solidFill>
                            <a:latin typeface="Cambria Math" panose="02040503050406030204" pitchFamily="18" charset="0"/>
                          </a:rPr>
                          <m:t>𝑅</m:t>
                        </m:r>
                      </m:sub>
                    </m:sSub>
                  </m:oMath>
                </a14:m>
                <a:r>
                  <a:rPr lang="en-US" dirty="0">
                    <a:solidFill>
                      <a:prstClr val="black"/>
                    </a:solidFill>
                  </a:rPr>
                  <a:t> and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𝐵</m:t>
                        </m:r>
                      </m:e>
                      <m:sub>
                        <m:r>
                          <a:rPr lang="en-US" b="0" i="1" smtClean="0">
                            <a:solidFill>
                              <a:prstClr val="black"/>
                            </a:solidFill>
                            <a:latin typeface="Cambria Math" panose="02040503050406030204" pitchFamily="18" charset="0"/>
                          </a:rPr>
                          <m:t>𝑅</m:t>
                        </m:r>
                      </m:sub>
                    </m:sSub>
                  </m:oMath>
                </a14:m>
                <a:r>
                  <a:rPr lang="en-US" dirty="0">
                    <a:solidFill>
                      <a:prstClr val="black"/>
                    </a:solidFill>
                  </a:rPr>
                  <a:t> of elements in </a:t>
                </a:r>
                <a14:m>
                  <m:oMath xmlns:m="http://schemas.openxmlformats.org/officeDocument/2006/math">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𝑛</m:t>
                    </m:r>
                    <m:r>
                      <a:rPr lang="en-US" b="0" i="1" smtClean="0">
                        <a:solidFill>
                          <a:prstClr val="black"/>
                        </a:solidFill>
                        <a:latin typeface="Cambria Math" panose="02040503050406030204" pitchFamily="18" charset="0"/>
                      </a:rPr>
                      <m:t>]</m:t>
                    </m:r>
                  </m:oMath>
                </a14:m>
                <a:r>
                  <a:rPr lang="en-US" dirty="0">
                    <a:solidFill>
                      <a:prstClr val="black"/>
                    </a:solidFill>
                  </a:rPr>
                  <a:t>. We call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𝐴</m:t>
                        </m:r>
                      </m:e>
                      <m:sub>
                        <m:r>
                          <a:rPr lang="en-US" b="0" i="1" smtClean="0">
                            <a:solidFill>
                              <a:prstClr val="black"/>
                            </a:solidFill>
                            <a:latin typeface="Cambria Math" panose="02040503050406030204" pitchFamily="18" charset="0"/>
                          </a:rPr>
                          <m:t>𝑅</m:t>
                        </m:r>
                      </m:sub>
                    </m:sSub>
                  </m:oMath>
                </a14:m>
                <a:r>
                  <a:rPr lang="en-US" dirty="0">
                    <a:solidFill>
                      <a:prstClr val="black"/>
                    </a:solidFill>
                  </a:rPr>
                  <a:t> and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𝐵</m:t>
                        </m:r>
                      </m:e>
                      <m:sub>
                        <m:r>
                          <a:rPr lang="en-US" b="0" i="1" smtClean="0">
                            <a:solidFill>
                              <a:prstClr val="black"/>
                            </a:solidFill>
                            <a:latin typeface="Cambria Math" panose="02040503050406030204" pitchFamily="18" charset="0"/>
                          </a:rPr>
                          <m:t>𝑅</m:t>
                        </m:r>
                      </m:sub>
                    </m:sSub>
                  </m:oMath>
                </a14:m>
                <a:r>
                  <a:rPr lang="en-US" dirty="0">
                    <a:solidFill>
                      <a:prstClr val="black"/>
                    </a:solidFill>
                  </a:rPr>
                  <a:t> the left and right sides of </a:t>
                </a:r>
                <a14:m>
                  <m:oMath xmlns:m="http://schemas.openxmlformats.org/officeDocument/2006/math">
                    <m:r>
                      <a:rPr lang="en-US" b="0" i="1" smtClean="0">
                        <a:solidFill>
                          <a:prstClr val="black"/>
                        </a:solidFill>
                        <a:latin typeface="Cambria Math" panose="02040503050406030204" pitchFamily="18" charset="0"/>
                      </a:rPr>
                      <m:t>𝑅</m:t>
                    </m:r>
                  </m:oMath>
                </a14:m>
                <a:r>
                  <a:rPr lang="en-US" dirty="0">
                    <a:solidFill>
                      <a:prstClr val="black"/>
                    </a:solidFill>
                  </a:rPr>
                  <a:t>.</a:t>
                </a:r>
              </a:p>
              <a:p>
                <a:r>
                  <a:rPr lang="en-US" dirty="0">
                    <a:solidFill>
                      <a:prstClr val="black"/>
                    </a:solidFill>
                  </a:rPr>
                  <a:t>We take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𝑀</m:t>
                        </m:r>
                      </m:e>
                      <m:sub>
                        <m:r>
                          <a:rPr lang="en-US" b="0" i="1" smtClean="0">
                            <a:solidFill>
                              <a:prstClr val="black"/>
                            </a:solidFill>
                            <a:latin typeface="Cambria Math" panose="02040503050406030204" pitchFamily="18" charset="0"/>
                          </a:rPr>
                          <m:t>𝑅</m:t>
                        </m:r>
                      </m:sub>
                    </m:sSub>
                  </m:oMath>
                </a14:m>
                <a:r>
                  <a:rPr lang="en-US" dirty="0">
                    <a:solidFill>
                      <a:prstClr val="black"/>
                    </a:solidFill>
                  </a:rPr>
                  <a:t> to be the matrix where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𝑀</m:t>
                        </m:r>
                      </m:e>
                      <m:sub>
                        <m:r>
                          <a:rPr lang="en-US" b="0" i="1" smtClean="0">
                            <a:solidFill>
                              <a:prstClr val="black"/>
                            </a:solidFill>
                            <a:latin typeface="Cambria Math" panose="02040503050406030204" pitchFamily="18" charset="0"/>
                          </a:rPr>
                          <m:t>𝑅</m:t>
                        </m:r>
                      </m:sub>
                    </m:sSub>
                    <m:d>
                      <m:dPr>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𝐴</m:t>
                            </m:r>
                          </m:e>
                          <m:sub>
                            <m:r>
                              <a:rPr lang="en-US" b="0" i="1" smtClean="0">
                                <a:solidFill>
                                  <a:prstClr val="black"/>
                                </a:solidFill>
                                <a:latin typeface="Cambria Math" panose="02040503050406030204" pitchFamily="18" charset="0"/>
                              </a:rPr>
                              <m:t>𝑅</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𝐵</m:t>
                            </m:r>
                          </m:e>
                          <m:sub>
                            <m:r>
                              <a:rPr lang="en-US" b="0" i="1" smtClean="0">
                                <a:solidFill>
                                  <a:prstClr val="black"/>
                                </a:solidFill>
                                <a:latin typeface="Cambria Math" panose="02040503050406030204" pitchFamily="18" charset="0"/>
                              </a:rPr>
                              <m:t>𝑅</m:t>
                            </m:r>
                          </m:sub>
                        </m:sSub>
                      </m:e>
                    </m:d>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𝜒</m:t>
                        </m:r>
                      </m:e>
                      <m:sub>
                        <m:r>
                          <a:rPr lang="en-US" b="0" i="1" smtClean="0">
                            <a:solidFill>
                              <a:prstClr val="black"/>
                            </a:solidFill>
                            <a:latin typeface="Cambria Math" panose="02040503050406030204" pitchFamily="18" charset="0"/>
                          </a:rPr>
                          <m:t>𝐸</m:t>
                        </m:r>
                        <m:d>
                          <m:dPr>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𝑅</m:t>
                            </m:r>
                          </m:e>
                        </m:d>
                      </m:sub>
                    </m:sSub>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𝐺</m:t>
                    </m:r>
                    <m:r>
                      <a:rPr lang="en-US" b="0" i="1" smtClean="0">
                        <a:solidFill>
                          <a:prstClr val="black"/>
                        </a:solidFill>
                        <a:latin typeface="Cambria Math" panose="02040503050406030204" pitchFamily="18" charset="0"/>
                      </a:rPr>
                      <m:t>)</m:t>
                    </m:r>
                  </m:oMath>
                </a14:m>
                <a:r>
                  <a:rPr lang="en-US" dirty="0">
                    <a:solidFill>
                      <a:prstClr val="black"/>
                    </a:solidFill>
                  </a:rPr>
                  <a:t> and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𝑀</m:t>
                        </m:r>
                      </m:e>
                      <m:sub>
                        <m:r>
                          <a:rPr lang="en-US" b="0" i="1" smtClean="0">
                            <a:solidFill>
                              <a:prstClr val="black"/>
                            </a:solidFill>
                            <a:latin typeface="Cambria Math" panose="02040503050406030204" pitchFamily="18" charset="0"/>
                          </a:rPr>
                          <m:t>𝑅</m:t>
                        </m:r>
                      </m:sub>
                    </m:sSub>
                    <m:d>
                      <m:dPr>
                        <m:ctrlPr>
                          <a:rPr lang="en-US" b="0" i="1" smtClean="0">
                            <a:solidFill>
                              <a:prstClr val="black"/>
                            </a:solidFill>
                            <a:latin typeface="Cambria Math" panose="02040503050406030204" pitchFamily="18" charset="0"/>
                          </a:rPr>
                        </m:ctrlPr>
                      </m:dPr>
                      <m:e>
                        <m:sSup>
                          <m:sSupPr>
                            <m:ctrlPr>
                              <a:rPr lang="en-US" b="0" i="1" smtClean="0">
                                <a:solidFill>
                                  <a:prstClr val="black"/>
                                </a:solidFill>
                                <a:latin typeface="Cambria Math" panose="02040503050406030204" pitchFamily="18" charset="0"/>
                              </a:rPr>
                            </m:ctrlPr>
                          </m:sSupPr>
                          <m:e>
                            <m:r>
                              <a:rPr lang="en-US" b="0" i="1" smtClean="0">
                                <a:solidFill>
                                  <a:prstClr val="black"/>
                                </a:solidFill>
                                <a:latin typeface="Cambria Math" panose="02040503050406030204" pitchFamily="18" charset="0"/>
                              </a:rPr>
                              <m:t>𝐴</m:t>
                            </m:r>
                          </m:e>
                          <m:sup>
                            <m:r>
                              <a:rPr lang="en-US" b="0" i="1" smtClean="0">
                                <a:solidFill>
                                  <a:prstClr val="black"/>
                                </a:solidFill>
                                <a:latin typeface="Cambria Math" panose="02040503050406030204" pitchFamily="18" charset="0"/>
                              </a:rPr>
                              <m:t>′</m:t>
                            </m:r>
                          </m:sup>
                        </m:sSup>
                        <m:r>
                          <a:rPr lang="en-US" b="0" i="1" smtClean="0">
                            <a:solidFill>
                              <a:prstClr val="black"/>
                            </a:solidFill>
                            <a:latin typeface="Cambria Math" panose="02040503050406030204" pitchFamily="18" charset="0"/>
                          </a:rPr>
                          <m:t>,</m:t>
                        </m:r>
                        <m:sSup>
                          <m:sSupPr>
                            <m:ctrlPr>
                              <a:rPr lang="en-US" b="0" i="1" smtClean="0">
                                <a:solidFill>
                                  <a:prstClr val="black"/>
                                </a:solidFill>
                                <a:latin typeface="Cambria Math" panose="02040503050406030204" pitchFamily="18" charset="0"/>
                              </a:rPr>
                            </m:ctrlPr>
                          </m:sSupPr>
                          <m:e>
                            <m:r>
                              <a:rPr lang="en-US" b="0" i="1" smtClean="0">
                                <a:solidFill>
                                  <a:prstClr val="black"/>
                                </a:solidFill>
                                <a:latin typeface="Cambria Math" panose="02040503050406030204" pitchFamily="18" charset="0"/>
                              </a:rPr>
                              <m:t>𝐵</m:t>
                            </m:r>
                          </m:e>
                          <m:sup>
                            <m:r>
                              <a:rPr lang="en-US" b="0" i="1" smtClean="0">
                                <a:solidFill>
                                  <a:prstClr val="black"/>
                                </a:solidFill>
                                <a:latin typeface="Cambria Math" panose="02040503050406030204" pitchFamily="18" charset="0"/>
                              </a:rPr>
                              <m:t>′</m:t>
                            </m:r>
                          </m:sup>
                        </m:sSup>
                      </m:e>
                    </m:d>
                    <m:r>
                      <a:rPr lang="en-US" b="0" i="1" smtClean="0">
                        <a:solidFill>
                          <a:prstClr val="black"/>
                        </a:solidFill>
                        <a:latin typeface="Cambria Math" panose="02040503050406030204" pitchFamily="18" charset="0"/>
                      </a:rPr>
                      <m:t>=0</m:t>
                    </m:r>
                  </m:oMath>
                </a14:m>
                <a:r>
                  <a:rPr lang="en-US" dirty="0">
                    <a:solidFill>
                      <a:prstClr val="black"/>
                    </a:solidFill>
                  </a:rPr>
                  <a:t> if </a:t>
                </a:r>
                <a14:m>
                  <m:oMath xmlns:m="http://schemas.openxmlformats.org/officeDocument/2006/math">
                    <m:sSup>
                      <m:sSupPr>
                        <m:ctrlPr>
                          <a:rPr lang="en-US" b="0" i="1" smtClean="0">
                            <a:solidFill>
                              <a:prstClr val="black"/>
                            </a:solidFill>
                            <a:latin typeface="Cambria Math" panose="02040503050406030204" pitchFamily="18" charset="0"/>
                          </a:rPr>
                        </m:ctrlPr>
                      </m:sSupPr>
                      <m:e>
                        <m:r>
                          <a:rPr lang="en-US" b="0" i="1" smtClean="0">
                            <a:solidFill>
                              <a:prstClr val="black"/>
                            </a:solidFill>
                            <a:latin typeface="Cambria Math" panose="02040503050406030204" pitchFamily="18" charset="0"/>
                          </a:rPr>
                          <m:t>𝐴</m:t>
                        </m:r>
                      </m:e>
                      <m:sup>
                        <m:r>
                          <a:rPr lang="en-US" b="0" i="1" smtClean="0">
                            <a:solidFill>
                              <a:prstClr val="black"/>
                            </a:solidFill>
                            <a:latin typeface="Cambria Math" panose="02040503050406030204" pitchFamily="18" charset="0"/>
                          </a:rPr>
                          <m:t>′</m:t>
                        </m:r>
                      </m:sup>
                    </m:sSup>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𝐴</m:t>
                        </m:r>
                      </m:e>
                      <m:sub>
                        <m:r>
                          <a:rPr lang="en-US" b="0" i="1" smtClean="0">
                            <a:solidFill>
                              <a:prstClr val="black"/>
                            </a:solidFill>
                            <a:latin typeface="Cambria Math" panose="02040503050406030204" pitchFamily="18" charset="0"/>
                          </a:rPr>
                          <m:t>𝑅</m:t>
                        </m:r>
                      </m:sub>
                    </m:sSub>
                  </m:oMath>
                </a14:m>
                <a:r>
                  <a:rPr lang="en-US" dirty="0">
                    <a:solidFill>
                      <a:prstClr val="black"/>
                    </a:solidFill>
                  </a:rPr>
                  <a:t> or </a:t>
                </a:r>
                <a14:m>
                  <m:oMath xmlns:m="http://schemas.openxmlformats.org/officeDocument/2006/math">
                    <m:sSup>
                      <m:sSupPr>
                        <m:ctrlPr>
                          <a:rPr lang="en-US" b="0" i="1" smtClean="0">
                            <a:solidFill>
                              <a:prstClr val="black"/>
                            </a:solidFill>
                            <a:latin typeface="Cambria Math" panose="02040503050406030204" pitchFamily="18" charset="0"/>
                          </a:rPr>
                        </m:ctrlPr>
                      </m:sSupPr>
                      <m:e>
                        <m:r>
                          <a:rPr lang="en-US" b="0" i="1" smtClean="0">
                            <a:solidFill>
                              <a:prstClr val="black"/>
                            </a:solidFill>
                            <a:latin typeface="Cambria Math" panose="02040503050406030204" pitchFamily="18" charset="0"/>
                          </a:rPr>
                          <m:t>𝐵</m:t>
                        </m:r>
                      </m:e>
                      <m:sup>
                        <m:r>
                          <a:rPr lang="en-US" b="0" i="1" smtClean="0">
                            <a:solidFill>
                              <a:prstClr val="black"/>
                            </a:solidFill>
                            <a:latin typeface="Cambria Math" panose="02040503050406030204" pitchFamily="18" charset="0"/>
                          </a:rPr>
                          <m:t>′</m:t>
                        </m:r>
                      </m:sup>
                    </m:sSup>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𝐵</m:t>
                        </m:r>
                      </m:e>
                      <m:sub>
                        <m:r>
                          <a:rPr lang="en-US" b="0" i="1" smtClean="0">
                            <a:solidFill>
                              <a:prstClr val="black"/>
                            </a:solidFill>
                            <a:latin typeface="Cambria Math" panose="02040503050406030204" pitchFamily="18" charset="0"/>
                          </a:rPr>
                          <m:t>𝑅</m:t>
                        </m:r>
                      </m:sub>
                    </m:sSub>
                  </m:oMath>
                </a14:m>
                <a:r>
                  <a:rPr lang="en-US" dirty="0">
                    <a:solidFill>
                      <a:prstClr val="black"/>
                    </a:solidFill>
                  </a:rPr>
                  <a:t>.</a:t>
                </a:r>
              </a:p>
              <a:p>
                <a:r>
                  <a:rPr lang="en-US" dirty="0">
                    <a:solidFill>
                      <a:prstClr val="black"/>
                    </a:solidFill>
                  </a:rPr>
                  <a:t>Example:</a:t>
                </a:r>
              </a:p>
              <a:p>
                <a:endParaRPr lang="en-US" dirty="0">
                  <a:solidFill>
                    <a:prstClr val="black"/>
                  </a:solidFill>
                </a:endParaRP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1353800" cy="2616453"/>
              </a:xfrm>
              <a:blipFill>
                <a:blip r:embed="rId2"/>
                <a:stretch>
                  <a:fillRect l="-967" t="-5116"/>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6A41B35A-145F-40C3-0061-A78BEEE6B235}"/>
              </a:ext>
            </a:extLst>
          </p:cNvPr>
          <p:cNvCxnSpPr>
            <a:cxnSpLocks/>
          </p:cNvCxnSpPr>
          <p:nvPr/>
        </p:nvCxnSpPr>
        <p:spPr>
          <a:xfrm flipV="1">
            <a:off x="2229142" y="4828910"/>
            <a:ext cx="1127760" cy="64600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41BB2BD-8F3B-B1C8-CA2A-EC80D14553B2}"/>
              </a:ext>
            </a:extLst>
          </p:cNvPr>
          <p:cNvCxnSpPr>
            <a:cxnSpLocks/>
          </p:cNvCxnSpPr>
          <p:nvPr/>
        </p:nvCxnSpPr>
        <p:spPr>
          <a:xfrm>
            <a:off x="2229142" y="4828910"/>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2D0591E-E4F6-A536-B255-8070CD882F95}"/>
              </a:ext>
            </a:extLst>
          </p:cNvPr>
          <p:cNvSpPr/>
          <p:nvPr/>
        </p:nvSpPr>
        <p:spPr>
          <a:xfrm>
            <a:off x="1976592" y="457636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9CFECAB-9D08-FAC6-259E-02526211529B}"/>
                  </a:ext>
                </a:extLst>
              </p:cNvPr>
              <p:cNvSpPr txBox="1"/>
              <p:nvPr/>
            </p:nvSpPr>
            <p:spPr>
              <a:xfrm>
                <a:off x="1995232" y="4644244"/>
                <a:ext cx="41710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2</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TextBox 6">
                <a:extLst>
                  <a:ext uri="{FF2B5EF4-FFF2-40B4-BE49-F238E27FC236}">
                    <a16:creationId xmlns:a16="http://schemas.microsoft.com/office/drawing/2014/main" id="{A9CFECAB-9D08-FAC6-259E-02526211529B}"/>
                  </a:ext>
                </a:extLst>
              </p:cNvPr>
              <p:cNvSpPr txBox="1">
                <a:spLocks noRot="1" noChangeAspect="1" noMove="1" noResize="1" noEditPoints="1" noAdjustHandles="1" noChangeArrowheads="1" noChangeShapeType="1" noTextEdit="1"/>
              </p:cNvSpPr>
              <p:nvPr/>
            </p:nvSpPr>
            <p:spPr>
              <a:xfrm>
                <a:off x="1995232" y="4644244"/>
                <a:ext cx="417101" cy="369332"/>
              </a:xfrm>
              <a:prstGeom prst="rect">
                <a:avLst/>
              </a:prstGeom>
              <a:blipFill>
                <a:blip r:embed="rId3"/>
                <a:stretch>
                  <a:fillRect/>
                </a:stretch>
              </a:blipFill>
            </p:spPr>
            <p:txBody>
              <a:bodyPr/>
              <a:lstStyle/>
              <a:p>
                <a:r>
                  <a:rPr lang="en-US">
                    <a:noFill/>
                  </a:rPr>
                  <a:t> </a:t>
                </a:r>
              </a:p>
            </p:txBody>
          </p:sp>
        </mc:Fallback>
      </mc:AlternateContent>
      <p:sp>
        <p:nvSpPr>
          <p:cNvPr id="8" name="Oval 7">
            <a:extLst>
              <a:ext uri="{FF2B5EF4-FFF2-40B4-BE49-F238E27FC236}">
                <a16:creationId xmlns:a16="http://schemas.microsoft.com/office/drawing/2014/main" id="{94F24193-0453-0227-2D4B-48DD992E8A49}"/>
              </a:ext>
            </a:extLst>
          </p:cNvPr>
          <p:cNvSpPr/>
          <p:nvPr/>
        </p:nvSpPr>
        <p:spPr>
          <a:xfrm>
            <a:off x="3104352" y="457636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243F852-6CB6-64EF-0152-009421246EA2}"/>
                  </a:ext>
                </a:extLst>
              </p:cNvPr>
              <p:cNvSpPr txBox="1"/>
              <p:nvPr/>
            </p:nvSpPr>
            <p:spPr>
              <a:xfrm>
                <a:off x="3122992" y="4644244"/>
                <a:ext cx="41710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3</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 name="TextBox 8">
                <a:extLst>
                  <a:ext uri="{FF2B5EF4-FFF2-40B4-BE49-F238E27FC236}">
                    <a16:creationId xmlns:a16="http://schemas.microsoft.com/office/drawing/2014/main" id="{6243F852-6CB6-64EF-0152-009421246EA2}"/>
                  </a:ext>
                </a:extLst>
              </p:cNvPr>
              <p:cNvSpPr txBox="1">
                <a:spLocks noRot="1" noChangeAspect="1" noMove="1" noResize="1" noEditPoints="1" noAdjustHandles="1" noChangeArrowheads="1" noChangeShapeType="1" noTextEdit="1"/>
              </p:cNvSpPr>
              <p:nvPr/>
            </p:nvSpPr>
            <p:spPr>
              <a:xfrm>
                <a:off x="3122992" y="4644244"/>
                <a:ext cx="417101" cy="369332"/>
              </a:xfrm>
              <a:prstGeom prst="rect">
                <a:avLst/>
              </a:prstGeom>
              <a:blipFill>
                <a:blip r:embed="rId4"/>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0F0EDF29-C1D1-1449-3A71-1D15F5D27E9E}"/>
              </a:ext>
            </a:extLst>
          </p:cNvPr>
          <p:cNvSpPr/>
          <p:nvPr/>
        </p:nvSpPr>
        <p:spPr>
          <a:xfrm>
            <a:off x="1890052" y="4489819"/>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E1E0819-13DD-D4FE-00C5-7FF74729213E}"/>
                  </a:ext>
                </a:extLst>
              </p:cNvPr>
              <p:cNvSpPr txBox="1"/>
              <p:nvPr/>
            </p:nvSpPr>
            <p:spPr>
              <a:xfrm>
                <a:off x="1994179" y="5844251"/>
                <a:ext cx="5086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8E1E0819-13DD-D4FE-00C5-7FF74729213E}"/>
                  </a:ext>
                </a:extLst>
              </p:cNvPr>
              <p:cNvSpPr txBox="1">
                <a:spLocks noRot="1" noChangeAspect="1" noMove="1" noResize="1" noEditPoints="1" noAdjustHandles="1" noChangeArrowheads="1" noChangeShapeType="1" noTextEdit="1"/>
              </p:cNvSpPr>
              <p:nvPr/>
            </p:nvSpPr>
            <p:spPr>
              <a:xfrm>
                <a:off x="1994179" y="5844251"/>
                <a:ext cx="508664"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9CE2CA5-C44C-10B6-4B00-EE67C13943B5}"/>
                  </a:ext>
                </a:extLst>
              </p:cNvPr>
              <p:cNvSpPr txBox="1"/>
              <p:nvPr/>
            </p:nvSpPr>
            <p:spPr>
              <a:xfrm>
                <a:off x="3104352" y="5846965"/>
                <a:ext cx="5049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TextBox 11">
                <a:extLst>
                  <a:ext uri="{FF2B5EF4-FFF2-40B4-BE49-F238E27FC236}">
                    <a16:creationId xmlns:a16="http://schemas.microsoft.com/office/drawing/2014/main" id="{39CE2CA5-C44C-10B6-4B00-EE67C13943B5}"/>
                  </a:ext>
                </a:extLst>
              </p:cNvPr>
              <p:cNvSpPr txBox="1">
                <a:spLocks noRot="1" noChangeAspect="1" noMove="1" noResize="1" noEditPoints="1" noAdjustHandles="1" noChangeArrowheads="1" noChangeShapeType="1" noTextEdit="1"/>
              </p:cNvSpPr>
              <p:nvPr/>
            </p:nvSpPr>
            <p:spPr>
              <a:xfrm>
                <a:off x="3104352" y="5846965"/>
                <a:ext cx="504945" cy="369332"/>
              </a:xfrm>
              <a:prstGeom prst="rect">
                <a:avLst/>
              </a:prstGeom>
              <a:blipFill>
                <a:blip r:embed="rId6"/>
                <a:stretch>
                  <a:fillRect/>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CA409EF8-9579-F907-16CF-BF2DCFBAD331}"/>
              </a:ext>
            </a:extLst>
          </p:cNvPr>
          <p:cNvSpPr/>
          <p:nvPr/>
        </p:nvSpPr>
        <p:spPr>
          <a:xfrm>
            <a:off x="3015087" y="4489820"/>
            <a:ext cx="678180" cy="13219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ABAC12F9-E114-918C-DF2D-B7F147CF133F}"/>
              </a:ext>
            </a:extLst>
          </p:cNvPr>
          <p:cNvCxnSpPr>
            <a:cxnSpLocks/>
          </p:cNvCxnSpPr>
          <p:nvPr/>
        </p:nvCxnSpPr>
        <p:spPr>
          <a:xfrm>
            <a:off x="2229142" y="5474919"/>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0D6A7282-FDCC-BE99-B39E-4E66CEBC86E7}"/>
              </a:ext>
            </a:extLst>
          </p:cNvPr>
          <p:cNvSpPr/>
          <p:nvPr/>
        </p:nvSpPr>
        <p:spPr>
          <a:xfrm>
            <a:off x="1976592" y="522236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A145307-5F55-8641-F920-82065845AF94}"/>
                  </a:ext>
                </a:extLst>
              </p:cNvPr>
              <p:cNvSpPr txBox="1"/>
              <p:nvPr/>
            </p:nvSpPr>
            <p:spPr>
              <a:xfrm>
                <a:off x="1995232" y="5290253"/>
                <a:ext cx="41710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4</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8A145307-5F55-8641-F920-82065845AF94}"/>
                  </a:ext>
                </a:extLst>
              </p:cNvPr>
              <p:cNvSpPr txBox="1">
                <a:spLocks noRot="1" noChangeAspect="1" noMove="1" noResize="1" noEditPoints="1" noAdjustHandles="1" noChangeArrowheads="1" noChangeShapeType="1" noTextEdit="1"/>
              </p:cNvSpPr>
              <p:nvPr/>
            </p:nvSpPr>
            <p:spPr>
              <a:xfrm>
                <a:off x="1995232" y="5290253"/>
                <a:ext cx="417101" cy="369332"/>
              </a:xfrm>
              <a:prstGeom prst="rect">
                <a:avLst/>
              </a:prstGeom>
              <a:blipFill>
                <a:blip r:embed="rId7"/>
                <a:stretch>
                  <a:fillRect/>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B4CEBB8E-C2D6-B86D-1320-86C1354F50AE}"/>
              </a:ext>
            </a:extLst>
          </p:cNvPr>
          <p:cNvSpPr/>
          <p:nvPr/>
        </p:nvSpPr>
        <p:spPr>
          <a:xfrm>
            <a:off x="3104352" y="522236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930BF8E-182B-3F7E-1B67-3973E2DCFA13}"/>
                  </a:ext>
                </a:extLst>
              </p:cNvPr>
              <p:cNvSpPr txBox="1"/>
              <p:nvPr/>
            </p:nvSpPr>
            <p:spPr>
              <a:xfrm>
                <a:off x="3122992" y="5290253"/>
                <a:ext cx="41710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5</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8" name="TextBox 17">
                <a:extLst>
                  <a:ext uri="{FF2B5EF4-FFF2-40B4-BE49-F238E27FC236}">
                    <a16:creationId xmlns:a16="http://schemas.microsoft.com/office/drawing/2014/main" id="{7930BF8E-182B-3F7E-1B67-3973E2DCFA13}"/>
                  </a:ext>
                </a:extLst>
              </p:cNvPr>
              <p:cNvSpPr txBox="1">
                <a:spLocks noRot="1" noChangeAspect="1" noMove="1" noResize="1" noEditPoints="1" noAdjustHandles="1" noChangeArrowheads="1" noChangeShapeType="1" noTextEdit="1"/>
              </p:cNvSpPr>
              <p:nvPr/>
            </p:nvSpPr>
            <p:spPr>
              <a:xfrm>
                <a:off x="3122992" y="5290253"/>
                <a:ext cx="417101"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4710739-D017-662E-A0A5-5A0A46E34C10}"/>
                  </a:ext>
                </a:extLst>
              </p:cNvPr>
              <p:cNvSpPr txBox="1"/>
              <p:nvPr/>
            </p:nvSpPr>
            <p:spPr>
              <a:xfrm>
                <a:off x="2540477" y="5868378"/>
                <a:ext cx="45820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TextBox 18">
                <a:extLst>
                  <a:ext uri="{FF2B5EF4-FFF2-40B4-BE49-F238E27FC236}">
                    <a16:creationId xmlns:a16="http://schemas.microsoft.com/office/drawing/2014/main" id="{44710739-D017-662E-A0A5-5A0A46E34C10}"/>
                  </a:ext>
                </a:extLst>
              </p:cNvPr>
              <p:cNvSpPr txBox="1">
                <a:spLocks noRot="1" noChangeAspect="1" noMove="1" noResize="1" noEditPoints="1" noAdjustHandles="1" noChangeArrowheads="1" noChangeShapeType="1" noTextEdit="1"/>
              </p:cNvSpPr>
              <p:nvPr/>
            </p:nvSpPr>
            <p:spPr>
              <a:xfrm>
                <a:off x="2540477" y="5868378"/>
                <a:ext cx="458202" cy="46166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Oval 19">
                <a:extLst>
                  <a:ext uri="{FF2B5EF4-FFF2-40B4-BE49-F238E27FC236}">
                    <a16:creationId xmlns:a16="http://schemas.microsoft.com/office/drawing/2014/main" id="{65E741C8-89E3-CF9F-7007-F053593C00A6}"/>
                  </a:ext>
                </a:extLst>
              </p:cNvPr>
              <p:cNvSpPr/>
              <p:nvPr/>
            </p:nvSpPr>
            <p:spPr>
              <a:xfrm>
                <a:off x="5727208" y="400367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1</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0" name="Oval 19">
                <a:extLst>
                  <a:ext uri="{FF2B5EF4-FFF2-40B4-BE49-F238E27FC236}">
                    <a16:creationId xmlns:a16="http://schemas.microsoft.com/office/drawing/2014/main" id="{65E741C8-89E3-CF9F-7007-F053593C00A6}"/>
                  </a:ext>
                </a:extLst>
              </p:cNvPr>
              <p:cNvSpPr>
                <a:spLocks noRot="1" noChangeAspect="1" noMove="1" noResize="1" noEditPoints="1" noAdjustHandles="1" noChangeArrowheads="1" noChangeShapeType="1" noTextEdit="1"/>
              </p:cNvSpPr>
              <p:nvPr/>
            </p:nvSpPr>
            <p:spPr>
              <a:xfrm>
                <a:off x="5727208" y="4003674"/>
                <a:ext cx="505100" cy="505100"/>
              </a:xfrm>
              <a:prstGeom prst="ellipse">
                <a:avLst/>
              </a:prstGeom>
              <a:blipFill>
                <a:blip r:embed="rId10"/>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Oval 20">
                <a:extLst>
                  <a:ext uri="{FF2B5EF4-FFF2-40B4-BE49-F238E27FC236}">
                    <a16:creationId xmlns:a16="http://schemas.microsoft.com/office/drawing/2014/main" id="{DA6CEA47-FBF5-DBA8-B201-69F4FBE98958}"/>
                  </a:ext>
                </a:extLst>
              </p:cNvPr>
              <p:cNvSpPr/>
              <p:nvPr/>
            </p:nvSpPr>
            <p:spPr>
              <a:xfrm>
                <a:off x="5086186" y="4635955"/>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2</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1" name="Oval 20">
                <a:extLst>
                  <a:ext uri="{FF2B5EF4-FFF2-40B4-BE49-F238E27FC236}">
                    <a16:creationId xmlns:a16="http://schemas.microsoft.com/office/drawing/2014/main" id="{DA6CEA47-FBF5-DBA8-B201-69F4FBE98958}"/>
                  </a:ext>
                </a:extLst>
              </p:cNvPr>
              <p:cNvSpPr>
                <a:spLocks noRot="1" noChangeAspect="1" noMove="1" noResize="1" noEditPoints="1" noAdjustHandles="1" noChangeArrowheads="1" noChangeShapeType="1" noTextEdit="1"/>
              </p:cNvSpPr>
              <p:nvPr/>
            </p:nvSpPr>
            <p:spPr>
              <a:xfrm>
                <a:off x="5086186" y="4635955"/>
                <a:ext cx="505100" cy="505100"/>
              </a:xfrm>
              <a:prstGeom prst="ellipse">
                <a:avLst/>
              </a:prstGeom>
              <a:blipFill>
                <a:blip r:embed="rId11"/>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Oval 21">
                <a:extLst>
                  <a:ext uri="{FF2B5EF4-FFF2-40B4-BE49-F238E27FC236}">
                    <a16:creationId xmlns:a16="http://schemas.microsoft.com/office/drawing/2014/main" id="{D6C8F56E-8C75-735C-7F77-40C0A4FDD1F8}"/>
                  </a:ext>
                </a:extLst>
              </p:cNvPr>
              <p:cNvSpPr/>
              <p:nvPr/>
            </p:nvSpPr>
            <p:spPr>
              <a:xfrm>
                <a:off x="5086186" y="5659585"/>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4</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2" name="Oval 21">
                <a:extLst>
                  <a:ext uri="{FF2B5EF4-FFF2-40B4-BE49-F238E27FC236}">
                    <a16:creationId xmlns:a16="http://schemas.microsoft.com/office/drawing/2014/main" id="{D6C8F56E-8C75-735C-7F77-40C0A4FDD1F8}"/>
                  </a:ext>
                </a:extLst>
              </p:cNvPr>
              <p:cNvSpPr>
                <a:spLocks noRot="1" noChangeAspect="1" noMove="1" noResize="1" noEditPoints="1" noAdjustHandles="1" noChangeArrowheads="1" noChangeShapeType="1" noTextEdit="1"/>
              </p:cNvSpPr>
              <p:nvPr/>
            </p:nvSpPr>
            <p:spPr>
              <a:xfrm>
                <a:off x="5086186" y="5659585"/>
                <a:ext cx="505100" cy="505100"/>
              </a:xfrm>
              <a:prstGeom prst="ellipse">
                <a:avLst/>
              </a:prstGeom>
              <a:blipFill>
                <a:blip r:embed="rId12"/>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Oval 22">
                <a:extLst>
                  <a:ext uri="{FF2B5EF4-FFF2-40B4-BE49-F238E27FC236}">
                    <a16:creationId xmlns:a16="http://schemas.microsoft.com/office/drawing/2014/main" id="{ADF8D681-26C7-53FF-EC91-EF333998A194}"/>
                  </a:ext>
                </a:extLst>
              </p:cNvPr>
              <p:cNvSpPr/>
              <p:nvPr/>
            </p:nvSpPr>
            <p:spPr>
              <a:xfrm>
                <a:off x="6359420" y="4639948"/>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3</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3" name="Oval 22">
                <a:extLst>
                  <a:ext uri="{FF2B5EF4-FFF2-40B4-BE49-F238E27FC236}">
                    <a16:creationId xmlns:a16="http://schemas.microsoft.com/office/drawing/2014/main" id="{ADF8D681-26C7-53FF-EC91-EF333998A194}"/>
                  </a:ext>
                </a:extLst>
              </p:cNvPr>
              <p:cNvSpPr>
                <a:spLocks noRot="1" noChangeAspect="1" noMove="1" noResize="1" noEditPoints="1" noAdjustHandles="1" noChangeArrowheads="1" noChangeShapeType="1" noTextEdit="1"/>
              </p:cNvSpPr>
              <p:nvPr/>
            </p:nvSpPr>
            <p:spPr>
              <a:xfrm>
                <a:off x="6359420" y="4639948"/>
                <a:ext cx="505100" cy="505100"/>
              </a:xfrm>
              <a:prstGeom prst="ellipse">
                <a:avLst/>
              </a:prstGeom>
              <a:blipFill>
                <a:blip r:embed="rId13"/>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Oval 23">
                <a:extLst>
                  <a:ext uri="{FF2B5EF4-FFF2-40B4-BE49-F238E27FC236}">
                    <a16:creationId xmlns:a16="http://schemas.microsoft.com/office/drawing/2014/main" id="{C3003C48-B388-4BD9-FF14-247FC41AD88B}"/>
                  </a:ext>
                </a:extLst>
              </p:cNvPr>
              <p:cNvSpPr/>
              <p:nvPr/>
            </p:nvSpPr>
            <p:spPr>
              <a:xfrm>
                <a:off x="6359420" y="5659585"/>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5</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4" name="Oval 23">
                <a:extLst>
                  <a:ext uri="{FF2B5EF4-FFF2-40B4-BE49-F238E27FC236}">
                    <a16:creationId xmlns:a16="http://schemas.microsoft.com/office/drawing/2014/main" id="{C3003C48-B388-4BD9-FF14-247FC41AD88B}"/>
                  </a:ext>
                </a:extLst>
              </p:cNvPr>
              <p:cNvSpPr>
                <a:spLocks noRot="1" noChangeAspect="1" noMove="1" noResize="1" noEditPoints="1" noAdjustHandles="1" noChangeArrowheads="1" noChangeShapeType="1" noTextEdit="1"/>
              </p:cNvSpPr>
              <p:nvPr/>
            </p:nvSpPr>
            <p:spPr>
              <a:xfrm>
                <a:off x="6359420" y="5659585"/>
                <a:ext cx="505100" cy="505100"/>
              </a:xfrm>
              <a:prstGeom prst="ellipse">
                <a:avLst/>
              </a:prstGeom>
              <a:blipFill>
                <a:blip r:embed="rId14"/>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F05BAAEE-1DAE-ECB8-3644-BD942F40C9D8}"/>
                  </a:ext>
                </a:extLst>
              </p:cNvPr>
              <p:cNvSpPr txBox="1"/>
              <p:nvPr/>
            </p:nvSpPr>
            <p:spPr>
              <a:xfrm>
                <a:off x="5782973" y="6039522"/>
                <a:ext cx="4610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5" name="TextBox 24">
                <a:extLst>
                  <a:ext uri="{FF2B5EF4-FFF2-40B4-BE49-F238E27FC236}">
                    <a16:creationId xmlns:a16="http://schemas.microsoft.com/office/drawing/2014/main" id="{F05BAAEE-1DAE-ECB8-3644-BD942F40C9D8}"/>
                  </a:ext>
                </a:extLst>
              </p:cNvPr>
              <p:cNvSpPr txBox="1">
                <a:spLocks noRot="1" noChangeAspect="1" noMove="1" noResize="1" noEditPoints="1" noAdjustHandles="1" noChangeArrowheads="1" noChangeShapeType="1" noTextEdit="1"/>
              </p:cNvSpPr>
              <p:nvPr/>
            </p:nvSpPr>
            <p:spPr>
              <a:xfrm>
                <a:off x="5782973" y="6039522"/>
                <a:ext cx="461088" cy="461665"/>
              </a:xfrm>
              <a:prstGeom prst="rect">
                <a:avLst/>
              </a:prstGeom>
              <a:blipFill>
                <a:blip r:embed="rId15"/>
                <a:stretch>
                  <a:fillRect/>
                </a:stretch>
              </a:blipFill>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AEC60313-D9D3-420D-D9E4-0263B180B6D5}"/>
              </a:ext>
            </a:extLst>
          </p:cNvPr>
          <p:cNvCxnSpPr>
            <a:cxnSpLocks/>
            <a:stCxn id="21" idx="7"/>
            <a:endCxn id="20" idx="3"/>
          </p:cNvCxnSpPr>
          <p:nvPr/>
        </p:nvCxnSpPr>
        <p:spPr>
          <a:xfrm flipV="1">
            <a:off x="5517316" y="4434804"/>
            <a:ext cx="283862" cy="27512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3B97B5E-ED61-6B8E-E0F9-5CC47BCDDB29}"/>
              </a:ext>
            </a:extLst>
          </p:cNvPr>
          <p:cNvCxnSpPr>
            <a:cxnSpLocks/>
            <a:stCxn id="22" idx="0"/>
            <a:endCxn id="21" idx="4"/>
          </p:cNvCxnSpPr>
          <p:nvPr/>
        </p:nvCxnSpPr>
        <p:spPr>
          <a:xfrm flipV="1">
            <a:off x="5338736" y="5141055"/>
            <a:ext cx="0" cy="5185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A7F0934-D521-29A6-AEAA-43719D7F277A}"/>
              </a:ext>
            </a:extLst>
          </p:cNvPr>
          <p:cNvCxnSpPr>
            <a:cxnSpLocks/>
            <a:stCxn id="20" idx="5"/>
            <a:endCxn id="23" idx="1"/>
          </p:cNvCxnSpPr>
          <p:nvPr/>
        </p:nvCxnSpPr>
        <p:spPr>
          <a:xfrm>
            <a:off x="6158338" y="4434804"/>
            <a:ext cx="275052" cy="2791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7D9482E-7376-7E7C-3A97-8418604F9A9F}"/>
              </a:ext>
            </a:extLst>
          </p:cNvPr>
          <p:cNvCxnSpPr>
            <a:cxnSpLocks/>
            <a:stCxn id="21" idx="6"/>
            <a:endCxn id="23" idx="2"/>
          </p:cNvCxnSpPr>
          <p:nvPr/>
        </p:nvCxnSpPr>
        <p:spPr>
          <a:xfrm>
            <a:off x="5591286" y="4888505"/>
            <a:ext cx="768134" cy="399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43FD633-B119-6A56-B2E5-7A62D852344B}"/>
              </a:ext>
            </a:extLst>
          </p:cNvPr>
          <p:cNvCxnSpPr>
            <a:cxnSpLocks/>
            <a:stCxn id="24" idx="0"/>
            <a:endCxn id="23" idx="4"/>
          </p:cNvCxnSpPr>
          <p:nvPr/>
        </p:nvCxnSpPr>
        <p:spPr>
          <a:xfrm flipV="1">
            <a:off x="6611970" y="5145048"/>
            <a:ext cx="0" cy="514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344059B-E104-792D-88DB-326BBE2DB887}"/>
              </a:ext>
            </a:extLst>
          </p:cNvPr>
          <p:cNvCxnSpPr>
            <a:cxnSpLocks/>
            <a:stCxn id="22" idx="6"/>
            <a:endCxn id="24" idx="2"/>
          </p:cNvCxnSpPr>
          <p:nvPr/>
        </p:nvCxnSpPr>
        <p:spPr>
          <a:xfrm>
            <a:off x="5591286" y="5912135"/>
            <a:ext cx="76813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EAFB9747-01F8-52D8-7BBF-9BCFA88881C0}"/>
                  </a:ext>
                </a:extLst>
              </p:cNvPr>
              <p:cNvSpPr txBox="1"/>
              <p:nvPr/>
            </p:nvSpPr>
            <p:spPr>
              <a:xfrm>
                <a:off x="7642419" y="3617138"/>
                <a:ext cx="2488758" cy="40498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2,4</m:t>
                              </m:r>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3,5</m:t>
                              </m:r>
                            </m:e>
                          </m:d>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2" name="TextBox 31">
                <a:extLst>
                  <a:ext uri="{FF2B5EF4-FFF2-40B4-BE49-F238E27FC236}">
                    <a16:creationId xmlns:a16="http://schemas.microsoft.com/office/drawing/2014/main" id="{EAFB9747-01F8-52D8-7BBF-9BCFA88881C0}"/>
                  </a:ext>
                </a:extLst>
              </p:cNvPr>
              <p:cNvSpPr txBox="1">
                <a:spLocks noRot="1" noChangeAspect="1" noMove="1" noResize="1" noEditPoints="1" noAdjustHandles="1" noChangeArrowheads="1" noChangeShapeType="1" noTextEdit="1"/>
              </p:cNvSpPr>
              <p:nvPr/>
            </p:nvSpPr>
            <p:spPr>
              <a:xfrm>
                <a:off x="7642419" y="3617138"/>
                <a:ext cx="2488758" cy="404983"/>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Oval 32">
                <a:extLst>
                  <a:ext uri="{FF2B5EF4-FFF2-40B4-BE49-F238E27FC236}">
                    <a16:creationId xmlns:a16="http://schemas.microsoft.com/office/drawing/2014/main" id="{D4286AAA-525A-4CEB-8706-2B207561D4B2}"/>
                  </a:ext>
                </a:extLst>
              </p:cNvPr>
              <p:cNvSpPr/>
              <p:nvPr/>
            </p:nvSpPr>
            <p:spPr>
              <a:xfrm>
                <a:off x="8638653" y="404389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1</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3" name="Oval 32">
                <a:extLst>
                  <a:ext uri="{FF2B5EF4-FFF2-40B4-BE49-F238E27FC236}">
                    <a16:creationId xmlns:a16="http://schemas.microsoft.com/office/drawing/2014/main" id="{D4286AAA-525A-4CEB-8706-2B207561D4B2}"/>
                  </a:ext>
                </a:extLst>
              </p:cNvPr>
              <p:cNvSpPr>
                <a:spLocks noRot="1" noChangeAspect="1" noMove="1" noResize="1" noEditPoints="1" noAdjustHandles="1" noChangeArrowheads="1" noChangeShapeType="1" noTextEdit="1"/>
              </p:cNvSpPr>
              <p:nvPr/>
            </p:nvSpPr>
            <p:spPr>
              <a:xfrm>
                <a:off x="8638653" y="4043890"/>
                <a:ext cx="505100" cy="505100"/>
              </a:xfrm>
              <a:prstGeom prst="ellipse">
                <a:avLst/>
              </a:prstGeom>
              <a:blipFill>
                <a:blip r:embed="rId17"/>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Oval 33">
                <a:extLst>
                  <a:ext uri="{FF2B5EF4-FFF2-40B4-BE49-F238E27FC236}">
                    <a16:creationId xmlns:a16="http://schemas.microsoft.com/office/drawing/2014/main" id="{BCB21EC1-012C-F80B-BDB5-11BC79A3DB54}"/>
                  </a:ext>
                </a:extLst>
              </p:cNvPr>
              <p:cNvSpPr/>
              <p:nvPr/>
            </p:nvSpPr>
            <p:spPr>
              <a:xfrm>
                <a:off x="7997631" y="4676171"/>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2</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4" name="Oval 33">
                <a:extLst>
                  <a:ext uri="{FF2B5EF4-FFF2-40B4-BE49-F238E27FC236}">
                    <a16:creationId xmlns:a16="http://schemas.microsoft.com/office/drawing/2014/main" id="{BCB21EC1-012C-F80B-BDB5-11BC79A3DB54}"/>
                  </a:ext>
                </a:extLst>
              </p:cNvPr>
              <p:cNvSpPr>
                <a:spLocks noRot="1" noChangeAspect="1" noMove="1" noResize="1" noEditPoints="1" noAdjustHandles="1" noChangeArrowheads="1" noChangeShapeType="1" noTextEdit="1"/>
              </p:cNvSpPr>
              <p:nvPr/>
            </p:nvSpPr>
            <p:spPr>
              <a:xfrm>
                <a:off x="7997631" y="4676171"/>
                <a:ext cx="505100" cy="505100"/>
              </a:xfrm>
              <a:prstGeom prst="ellipse">
                <a:avLst/>
              </a:prstGeom>
              <a:blipFill>
                <a:blip r:embed="rId18"/>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Oval 34">
                <a:extLst>
                  <a:ext uri="{FF2B5EF4-FFF2-40B4-BE49-F238E27FC236}">
                    <a16:creationId xmlns:a16="http://schemas.microsoft.com/office/drawing/2014/main" id="{7724B818-DA51-D40D-B1E2-AD3BE5D92AF4}"/>
                  </a:ext>
                </a:extLst>
              </p:cNvPr>
              <p:cNvSpPr/>
              <p:nvPr/>
            </p:nvSpPr>
            <p:spPr>
              <a:xfrm>
                <a:off x="7997631" y="5699801"/>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4</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5" name="Oval 34">
                <a:extLst>
                  <a:ext uri="{FF2B5EF4-FFF2-40B4-BE49-F238E27FC236}">
                    <a16:creationId xmlns:a16="http://schemas.microsoft.com/office/drawing/2014/main" id="{7724B818-DA51-D40D-B1E2-AD3BE5D92AF4}"/>
                  </a:ext>
                </a:extLst>
              </p:cNvPr>
              <p:cNvSpPr>
                <a:spLocks noRot="1" noChangeAspect="1" noMove="1" noResize="1" noEditPoints="1" noAdjustHandles="1" noChangeArrowheads="1" noChangeShapeType="1" noTextEdit="1"/>
              </p:cNvSpPr>
              <p:nvPr/>
            </p:nvSpPr>
            <p:spPr>
              <a:xfrm>
                <a:off x="7997631" y="5699801"/>
                <a:ext cx="505100" cy="505100"/>
              </a:xfrm>
              <a:prstGeom prst="ellipse">
                <a:avLst/>
              </a:prstGeom>
              <a:blipFill>
                <a:blip r:embed="rId19"/>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Oval 35">
                <a:extLst>
                  <a:ext uri="{FF2B5EF4-FFF2-40B4-BE49-F238E27FC236}">
                    <a16:creationId xmlns:a16="http://schemas.microsoft.com/office/drawing/2014/main" id="{2ECCADBF-21C6-B2B7-A635-19DB4DE46F4A}"/>
                  </a:ext>
                </a:extLst>
              </p:cNvPr>
              <p:cNvSpPr/>
              <p:nvPr/>
            </p:nvSpPr>
            <p:spPr>
              <a:xfrm>
                <a:off x="9270865" y="468016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3</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6" name="Oval 35">
                <a:extLst>
                  <a:ext uri="{FF2B5EF4-FFF2-40B4-BE49-F238E27FC236}">
                    <a16:creationId xmlns:a16="http://schemas.microsoft.com/office/drawing/2014/main" id="{2ECCADBF-21C6-B2B7-A635-19DB4DE46F4A}"/>
                  </a:ext>
                </a:extLst>
              </p:cNvPr>
              <p:cNvSpPr>
                <a:spLocks noRot="1" noChangeAspect="1" noMove="1" noResize="1" noEditPoints="1" noAdjustHandles="1" noChangeArrowheads="1" noChangeShapeType="1" noTextEdit="1"/>
              </p:cNvSpPr>
              <p:nvPr/>
            </p:nvSpPr>
            <p:spPr>
              <a:xfrm>
                <a:off x="9270865" y="4680164"/>
                <a:ext cx="505100" cy="505100"/>
              </a:xfrm>
              <a:prstGeom prst="ellipse">
                <a:avLst/>
              </a:prstGeom>
              <a:blipFill>
                <a:blip r:embed="rId20"/>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Oval 36">
                <a:extLst>
                  <a:ext uri="{FF2B5EF4-FFF2-40B4-BE49-F238E27FC236}">
                    <a16:creationId xmlns:a16="http://schemas.microsoft.com/office/drawing/2014/main" id="{6F713EE5-5EB1-8E3D-E95D-08017E292625}"/>
                  </a:ext>
                </a:extLst>
              </p:cNvPr>
              <p:cNvSpPr/>
              <p:nvPr/>
            </p:nvSpPr>
            <p:spPr>
              <a:xfrm>
                <a:off x="9270865" y="5699801"/>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5</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7" name="Oval 36">
                <a:extLst>
                  <a:ext uri="{FF2B5EF4-FFF2-40B4-BE49-F238E27FC236}">
                    <a16:creationId xmlns:a16="http://schemas.microsoft.com/office/drawing/2014/main" id="{6F713EE5-5EB1-8E3D-E95D-08017E292625}"/>
                  </a:ext>
                </a:extLst>
              </p:cNvPr>
              <p:cNvSpPr>
                <a:spLocks noRot="1" noChangeAspect="1" noMove="1" noResize="1" noEditPoints="1" noAdjustHandles="1" noChangeArrowheads="1" noChangeShapeType="1" noTextEdit="1"/>
              </p:cNvSpPr>
              <p:nvPr/>
            </p:nvSpPr>
            <p:spPr>
              <a:xfrm>
                <a:off x="9270865" y="5699801"/>
                <a:ext cx="505100" cy="505100"/>
              </a:xfrm>
              <a:prstGeom prst="ellipse">
                <a:avLst/>
              </a:prstGeom>
              <a:blipFill>
                <a:blip r:embed="rId21"/>
                <a:stretch>
                  <a:fillRect/>
                </a:stretch>
              </a:blipFill>
              <a:ln w="25400">
                <a:solidFill>
                  <a:schemeClr val="tx1"/>
                </a:solidFill>
              </a:ln>
            </p:spPr>
            <p:txBody>
              <a:bodyPr/>
              <a:lstStyle/>
              <a:p>
                <a:r>
                  <a:rPr lang="en-US">
                    <a:noFill/>
                  </a:rPr>
                  <a:t> </a:t>
                </a:r>
              </a:p>
            </p:txBody>
          </p:sp>
        </mc:Fallback>
      </mc:AlternateContent>
      <p:cxnSp>
        <p:nvCxnSpPr>
          <p:cNvPr id="38" name="Straight Connector 37">
            <a:extLst>
              <a:ext uri="{FF2B5EF4-FFF2-40B4-BE49-F238E27FC236}">
                <a16:creationId xmlns:a16="http://schemas.microsoft.com/office/drawing/2014/main" id="{113E474C-05E5-A63A-A92E-0EA5A5E6E229}"/>
              </a:ext>
            </a:extLst>
          </p:cNvPr>
          <p:cNvCxnSpPr>
            <a:cxnSpLocks/>
            <a:stCxn id="35" idx="7"/>
            <a:endCxn id="36" idx="3"/>
          </p:cNvCxnSpPr>
          <p:nvPr/>
        </p:nvCxnSpPr>
        <p:spPr>
          <a:xfrm flipV="1">
            <a:off x="8428761" y="5111294"/>
            <a:ext cx="916074" cy="66247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B9D91B2-25EC-D2CA-869F-BF77A705C81E}"/>
              </a:ext>
            </a:extLst>
          </p:cNvPr>
          <p:cNvCxnSpPr>
            <a:cxnSpLocks/>
            <a:stCxn id="35" idx="6"/>
            <a:endCxn id="37" idx="2"/>
          </p:cNvCxnSpPr>
          <p:nvPr/>
        </p:nvCxnSpPr>
        <p:spPr>
          <a:xfrm>
            <a:off x="8502731" y="5952351"/>
            <a:ext cx="768134"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222D970-6989-787E-DCF3-5E00011A4C99}"/>
              </a:ext>
            </a:extLst>
          </p:cNvPr>
          <p:cNvCxnSpPr>
            <a:cxnSpLocks/>
            <a:stCxn id="34" idx="6"/>
            <a:endCxn id="36" idx="2"/>
          </p:cNvCxnSpPr>
          <p:nvPr/>
        </p:nvCxnSpPr>
        <p:spPr>
          <a:xfrm>
            <a:off x="8502731" y="4928721"/>
            <a:ext cx="768134" cy="3993"/>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BED3D2FF-FC0E-D8B0-9EF6-265979798715}"/>
                  </a:ext>
                </a:extLst>
              </p:cNvPr>
              <p:cNvSpPr txBox="1"/>
              <p:nvPr/>
            </p:nvSpPr>
            <p:spPr>
              <a:xfrm>
                <a:off x="8037760" y="6276827"/>
                <a:ext cx="5086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1" name="TextBox 40">
                <a:extLst>
                  <a:ext uri="{FF2B5EF4-FFF2-40B4-BE49-F238E27FC236}">
                    <a16:creationId xmlns:a16="http://schemas.microsoft.com/office/drawing/2014/main" id="{BED3D2FF-FC0E-D8B0-9EF6-265979798715}"/>
                  </a:ext>
                </a:extLst>
              </p:cNvPr>
              <p:cNvSpPr txBox="1">
                <a:spLocks noRot="1" noChangeAspect="1" noMove="1" noResize="1" noEditPoints="1" noAdjustHandles="1" noChangeArrowheads="1" noChangeShapeType="1" noTextEdit="1"/>
              </p:cNvSpPr>
              <p:nvPr/>
            </p:nvSpPr>
            <p:spPr>
              <a:xfrm>
                <a:off x="8037760" y="6276827"/>
                <a:ext cx="508664" cy="369332"/>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E139B93B-D277-BA31-8EDF-85D161EE24E1}"/>
                  </a:ext>
                </a:extLst>
              </p:cNvPr>
              <p:cNvSpPr txBox="1"/>
              <p:nvPr/>
            </p:nvSpPr>
            <p:spPr>
              <a:xfrm>
                <a:off x="9307319" y="6270354"/>
                <a:ext cx="5049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2" name="TextBox 41">
                <a:extLst>
                  <a:ext uri="{FF2B5EF4-FFF2-40B4-BE49-F238E27FC236}">
                    <a16:creationId xmlns:a16="http://schemas.microsoft.com/office/drawing/2014/main" id="{E139B93B-D277-BA31-8EDF-85D161EE24E1}"/>
                  </a:ext>
                </a:extLst>
              </p:cNvPr>
              <p:cNvSpPr txBox="1">
                <a:spLocks noRot="1" noChangeAspect="1" noMove="1" noResize="1" noEditPoints="1" noAdjustHandles="1" noChangeArrowheads="1" noChangeShapeType="1" noTextEdit="1"/>
              </p:cNvSpPr>
              <p:nvPr/>
            </p:nvSpPr>
            <p:spPr>
              <a:xfrm>
                <a:off x="9307319" y="6270354"/>
                <a:ext cx="504945" cy="369332"/>
              </a:xfrm>
              <a:prstGeom prst="rect">
                <a:avLst/>
              </a:prstGeom>
              <a:blipFill>
                <a:blip r:embed="rId23"/>
                <a:stretch>
                  <a:fillRect/>
                </a:stretch>
              </a:blipFill>
            </p:spPr>
            <p:txBody>
              <a:bodyPr/>
              <a:lstStyle/>
              <a:p>
                <a:r>
                  <a:rPr lang="en-US">
                    <a:noFill/>
                  </a:rPr>
                  <a:t> </a:t>
                </a:r>
              </a:p>
            </p:txBody>
          </p:sp>
        </mc:Fallback>
      </mc:AlternateContent>
      <p:sp>
        <p:nvSpPr>
          <p:cNvPr id="43" name="Rectangle 42">
            <a:extLst>
              <a:ext uri="{FF2B5EF4-FFF2-40B4-BE49-F238E27FC236}">
                <a16:creationId xmlns:a16="http://schemas.microsoft.com/office/drawing/2014/main" id="{4E6CE3DF-CCD7-BBE2-72EA-09BCFAFB8233}"/>
              </a:ext>
            </a:extLst>
          </p:cNvPr>
          <p:cNvSpPr/>
          <p:nvPr/>
        </p:nvSpPr>
        <p:spPr>
          <a:xfrm>
            <a:off x="7911090" y="4576658"/>
            <a:ext cx="678180" cy="170169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4546942E-7166-3627-E01C-2441C9FB773D}"/>
              </a:ext>
            </a:extLst>
          </p:cNvPr>
          <p:cNvSpPr/>
          <p:nvPr/>
        </p:nvSpPr>
        <p:spPr>
          <a:xfrm>
            <a:off x="9184325" y="4576658"/>
            <a:ext cx="678180" cy="170169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45" name="Straight Connector 44">
            <a:extLst>
              <a:ext uri="{FF2B5EF4-FFF2-40B4-BE49-F238E27FC236}">
                <a16:creationId xmlns:a16="http://schemas.microsoft.com/office/drawing/2014/main" id="{A486FA1A-F418-8E66-C072-E14352A6E850}"/>
              </a:ext>
            </a:extLst>
          </p:cNvPr>
          <p:cNvCxnSpPr>
            <a:cxnSpLocks/>
          </p:cNvCxnSpPr>
          <p:nvPr/>
        </p:nvCxnSpPr>
        <p:spPr>
          <a:xfrm>
            <a:off x="10273417" y="5203381"/>
            <a:ext cx="768134" cy="3993"/>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63EC337-9567-A2E7-E4C6-6D74D47FCE0A}"/>
              </a:ext>
            </a:extLst>
          </p:cNvPr>
          <p:cNvCxnSpPr>
            <a:cxnSpLocks/>
          </p:cNvCxnSpPr>
          <p:nvPr/>
        </p:nvCxnSpPr>
        <p:spPr>
          <a:xfrm>
            <a:off x="10273417" y="5543750"/>
            <a:ext cx="768134" cy="399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26F85B45-5AA3-3779-37AA-891E4EE126CD}"/>
                  </a:ext>
                </a:extLst>
              </p:cNvPr>
              <p:cNvSpPr txBox="1"/>
              <p:nvPr/>
            </p:nvSpPr>
            <p:spPr>
              <a:xfrm>
                <a:off x="11087850" y="5018715"/>
                <a:ext cx="5731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 </a:t>
                </a:r>
                <a14:m>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oMath>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7" name="TextBox 46">
                <a:extLst>
                  <a:ext uri="{FF2B5EF4-FFF2-40B4-BE49-F238E27FC236}">
                    <a16:creationId xmlns:a16="http://schemas.microsoft.com/office/drawing/2014/main" id="{26F85B45-5AA3-3779-37AA-891E4EE126CD}"/>
                  </a:ext>
                </a:extLst>
              </p:cNvPr>
              <p:cNvSpPr txBox="1">
                <a:spLocks noRot="1" noChangeAspect="1" noMove="1" noResize="1" noEditPoints="1" noAdjustHandles="1" noChangeArrowheads="1" noChangeShapeType="1" noTextEdit="1"/>
              </p:cNvSpPr>
              <p:nvPr/>
            </p:nvSpPr>
            <p:spPr>
              <a:xfrm>
                <a:off x="11087850" y="5018715"/>
                <a:ext cx="573106" cy="369332"/>
              </a:xfrm>
              <a:prstGeom prst="rect">
                <a:avLst/>
              </a:prstGeom>
              <a:blipFill>
                <a:blip r:embed="rId24"/>
                <a:stretch>
                  <a:fillRect l="-9574"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86B1054F-A006-7D6E-6E0E-F61E4721BA6A}"/>
                  </a:ext>
                </a:extLst>
              </p:cNvPr>
              <p:cNvSpPr txBox="1"/>
              <p:nvPr/>
            </p:nvSpPr>
            <p:spPr>
              <a:xfrm>
                <a:off x="11087850" y="5365742"/>
                <a:ext cx="9690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 in </a:t>
                </a:r>
                <a14:m>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oMath>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8" name="TextBox 47">
                <a:extLst>
                  <a:ext uri="{FF2B5EF4-FFF2-40B4-BE49-F238E27FC236}">
                    <a16:creationId xmlns:a16="http://schemas.microsoft.com/office/drawing/2014/main" id="{86B1054F-A006-7D6E-6E0E-F61E4721BA6A}"/>
                  </a:ext>
                </a:extLst>
              </p:cNvPr>
              <p:cNvSpPr txBox="1">
                <a:spLocks noRot="1" noChangeAspect="1" noMove="1" noResize="1" noEditPoints="1" noAdjustHandles="1" noChangeArrowheads="1" noChangeShapeType="1" noTextEdit="1"/>
              </p:cNvSpPr>
              <p:nvPr/>
            </p:nvSpPr>
            <p:spPr>
              <a:xfrm>
                <a:off x="11087850" y="5365742"/>
                <a:ext cx="969048" cy="369332"/>
              </a:xfrm>
              <a:prstGeom prst="rect">
                <a:avLst/>
              </a:prstGeom>
              <a:blipFill>
                <a:blip r:embed="rId25"/>
                <a:stretch>
                  <a:fillRect l="-5660"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49C1879E-9060-C185-AC2C-D13F4377F4EA}"/>
                  </a:ext>
                </a:extLst>
              </p:cNvPr>
              <p:cNvSpPr txBox="1"/>
              <p:nvPr/>
            </p:nvSpPr>
            <p:spPr>
              <a:xfrm>
                <a:off x="941503" y="6507761"/>
                <a:ext cx="65478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30000" noProof="0" dirty="0">
                    <a:ln>
                      <a:noFill/>
                    </a:ln>
                    <a:solidFill>
                      <a:prstClr val="black"/>
                    </a:solidFill>
                    <a:effectLst/>
                    <a:uLnTx/>
                    <a:uFillTx/>
                    <a:latin typeface="Calibri" panose="020F0502020204030204"/>
                    <a:ea typeface="+mn-ea"/>
                    <a:cs typeface="+mn-cs"/>
                  </a:rPr>
                  <a:t>1</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take </a:t>
                </a:r>
                <a14:m>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and </a:t>
                </a:r>
                <a14:m>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m:t>
                    </m:r>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to be tuples rather than sets for technical reasons. </a:t>
                </a:r>
              </a:p>
            </p:txBody>
          </p:sp>
        </mc:Choice>
        <mc:Fallback xmlns="">
          <p:sp>
            <p:nvSpPr>
              <p:cNvPr id="49" name="TextBox 48">
                <a:extLst>
                  <a:ext uri="{FF2B5EF4-FFF2-40B4-BE49-F238E27FC236}">
                    <a16:creationId xmlns:a16="http://schemas.microsoft.com/office/drawing/2014/main" id="{49C1879E-9060-C185-AC2C-D13F4377F4EA}"/>
                  </a:ext>
                </a:extLst>
              </p:cNvPr>
              <p:cNvSpPr txBox="1">
                <a:spLocks noRot="1" noChangeAspect="1" noMove="1" noResize="1" noEditPoints="1" noAdjustHandles="1" noChangeArrowheads="1" noChangeShapeType="1" noTextEdit="1"/>
              </p:cNvSpPr>
              <p:nvPr/>
            </p:nvSpPr>
            <p:spPr>
              <a:xfrm>
                <a:off x="941503" y="6507761"/>
                <a:ext cx="6547869" cy="369332"/>
              </a:xfrm>
              <a:prstGeom prst="rect">
                <a:avLst/>
              </a:prstGeom>
              <a:blipFill>
                <a:blip r:embed="rId26"/>
                <a:stretch>
                  <a:fillRect t="-10000" r="-1302" b="-26667"/>
                </a:stretch>
              </a:blipFill>
            </p:spPr>
            <p:txBody>
              <a:bodyPr/>
              <a:lstStyle/>
              <a:p>
                <a:r>
                  <a:rPr lang="en-US">
                    <a:noFill/>
                  </a:rPr>
                  <a:t> </a:t>
                </a:r>
              </a:p>
            </p:txBody>
          </p:sp>
        </mc:Fallback>
      </mc:AlternateContent>
    </p:spTree>
    <p:extLst>
      <p:ext uri="{BB962C8B-B14F-4D97-AF65-F5344CB8AC3E}">
        <p14:creationId xmlns:p14="http://schemas.microsoft.com/office/powerpoint/2010/main" val="9491072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Shapes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0899844" cy="2814109"/>
              </a:xfrm>
            </p:spPr>
            <p:txBody>
              <a:bodyPr>
                <a:normAutofit/>
              </a:bodyPr>
              <a:lstStyle/>
              <a:p>
                <a:r>
                  <a:rPr lang="en-US" dirty="0"/>
                  <a:t>Definition: A </a:t>
                </a:r>
                <a:r>
                  <a:rPr lang="en-US" dirty="0">
                    <a:solidFill>
                      <a:srgbClr val="FF0000"/>
                    </a:solidFill>
                  </a:rPr>
                  <a:t>shape</a:t>
                </a:r>
                <a:r>
                  <a:rPr lang="en-US" dirty="0"/>
                  <a:t> </a:t>
                </a:r>
                <a14:m>
                  <m:oMath xmlns:m="http://schemas.openxmlformats.org/officeDocument/2006/math">
                    <m:r>
                      <a:rPr lang="en-US" i="1">
                        <a:latin typeface="Cambria Math" panose="02040503050406030204" pitchFamily="18" charset="0"/>
                      </a:rPr>
                      <m:t>𝛼</m:t>
                    </m:r>
                  </m:oMath>
                </a14:m>
                <a:r>
                  <a:rPr lang="en-US" dirty="0"/>
                  <a:t> consists of a graph </a:t>
                </a:r>
                <a14:m>
                  <m:oMath xmlns:m="http://schemas.openxmlformats.org/officeDocument/2006/math">
                    <m:r>
                      <a:rPr lang="en-US" i="1">
                        <a:latin typeface="Cambria Math" panose="02040503050406030204" pitchFamily="18" charset="0"/>
                      </a:rPr>
                      <m:t>𝛼</m:t>
                    </m:r>
                  </m:oMath>
                </a14:m>
                <a:r>
                  <a:rPr lang="en-US" dirty="0"/>
                  <a:t> with distinguished tuples of vertices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𝑈</m:t>
                        </m:r>
                      </m:e>
                      <m:sub>
                        <m:r>
                          <a:rPr lang="en-US" i="1">
                            <a:latin typeface="Cambria Math" panose="02040503050406030204" pitchFamily="18" charset="0"/>
                          </a:rPr>
                          <m:t>𝛼</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𝛼</m:t>
                        </m:r>
                      </m:sub>
                    </m:sSub>
                  </m:oMath>
                </a14:m>
                <a:r>
                  <a:rPr lang="en-US" dirty="0"/>
                  <a:t> which we call the left and right sides of </a:t>
                </a:r>
                <a14:m>
                  <m:oMath xmlns:m="http://schemas.openxmlformats.org/officeDocument/2006/math">
                    <m:r>
                      <a:rPr lang="en-US" i="1">
                        <a:latin typeface="Cambria Math" panose="02040503050406030204" pitchFamily="18" charset="0"/>
                      </a:rPr>
                      <m:t>𝛼</m:t>
                    </m:r>
                  </m:oMath>
                </a14:m>
                <a:r>
                  <a:rPr lang="en-US" dirty="0"/>
                  <a:t>.</a:t>
                </a:r>
              </a:p>
              <a:p>
                <a:r>
                  <a:rPr lang="en-US" dirty="0">
                    <a:solidFill>
                      <a:prstClr val="black"/>
                    </a:solidFill>
                  </a:rPr>
                  <a:t>Definition: We say that a ribbon </a:t>
                </a:r>
                <a14:m>
                  <m:oMath xmlns:m="http://schemas.openxmlformats.org/officeDocument/2006/math">
                    <m:r>
                      <a:rPr lang="en-US" b="0" i="1" smtClean="0">
                        <a:solidFill>
                          <a:prstClr val="black"/>
                        </a:solidFill>
                        <a:latin typeface="Cambria Math" panose="02040503050406030204" pitchFamily="18" charset="0"/>
                      </a:rPr>
                      <m:t>𝑅</m:t>
                    </m:r>
                  </m:oMath>
                </a14:m>
                <a:r>
                  <a:rPr lang="en-US" dirty="0">
                    <a:solidFill>
                      <a:prstClr val="black"/>
                    </a:solidFill>
                  </a:rPr>
                  <a:t> has shape </a:t>
                </a:r>
                <a14:m>
                  <m:oMath xmlns:m="http://schemas.openxmlformats.org/officeDocument/2006/math">
                    <m:r>
                      <a:rPr lang="en-US" b="0" i="1" smtClean="0">
                        <a:solidFill>
                          <a:prstClr val="black"/>
                        </a:solidFill>
                        <a:latin typeface="Cambria Math" panose="02040503050406030204" pitchFamily="18" charset="0"/>
                      </a:rPr>
                      <m:t>𝛼</m:t>
                    </m:r>
                  </m:oMath>
                </a14:m>
                <a:r>
                  <a:rPr lang="en-US" dirty="0">
                    <a:solidFill>
                      <a:prstClr val="black"/>
                    </a:solidFill>
                  </a:rPr>
                  <a:t> if there is an injective map </a:t>
                </a:r>
                <a14:m>
                  <m:oMath xmlns:m="http://schemas.openxmlformats.org/officeDocument/2006/math">
                    <m:r>
                      <a:rPr lang="en-US" b="0" i="1" smtClean="0">
                        <a:solidFill>
                          <a:prstClr val="black"/>
                        </a:solidFill>
                        <a:latin typeface="Cambria Math" panose="02040503050406030204" pitchFamily="18" charset="0"/>
                      </a:rPr>
                      <m:t>𝜋</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𝑉</m:t>
                    </m:r>
                    <m:d>
                      <m:dPr>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𝛼</m:t>
                        </m:r>
                      </m:e>
                    </m:d>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𝑛</m:t>
                    </m:r>
                    <m:r>
                      <a:rPr lang="en-US" b="0" i="1" smtClean="0">
                        <a:solidFill>
                          <a:prstClr val="black"/>
                        </a:solidFill>
                        <a:latin typeface="Cambria Math" panose="02040503050406030204" pitchFamily="18" charset="0"/>
                      </a:rPr>
                      <m:t>]</m:t>
                    </m:r>
                  </m:oMath>
                </a14:m>
                <a:r>
                  <a:rPr lang="en-US" dirty="0">
                    <a:solidFill>
                      <a:prstClr val="black"/>
                    </a:solidFill>
                  </a:rPr>
                  <a:t> such that </a:t>
                </a:r>
                <a14:m>
                  <m:oMath xmlns:m="http://schemas.openxmlformats.org/officeDocument/2006/math">
                    <m:r>
                      <a:rPr lang="en-US" b="0" i="1" smtClean="0">
                        <a:solidFill>
                          <a:prstClr val="black"/>
                        </a:solidFill>
                        <a:latin typeface="Cambria Math" panose="02040503050406030204" pitchFamily="18" charset="0"/>
                      </a:rPr>
                      <m:t>𝜋</m:t>
                    </m:r>
                    <m:d>
                      <m:dPr>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𝛼</m:t>
                        </m:r>
                      </m:e>
                    </m:d>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𝑅</m:t>
                    </m:r>
                  </m:oMath>
                </a14:m>
                <a:r>
                  <a:rPr lang="en-US" dirty="0">
                    <a:solidFill>
                      <a:prstClr val="black"/>
                    </a:solidFill>
                  </a:rPr>
                  <a:t>. More precisely, </a:t>
                </a:r>
                <a14:m>
                  <m:oMath xmlns:m="http://schemas.openxmlformats.org/officeDocument/2006/math">
                    <m:r>
                      <a:rPr lang="en-US" b="0" i="1" smtClean="0">
                        <a:solidFill>
                          <a:prstClr val="black"/>
                        </a:solidFill>
                        <a:latin typeface="Cambria Math" panose="02040503050406030204" pitchFamily="18" charset="0"/>
                      </a:rPr>
                      <m:t>𝜋</m:t>
                    </m:r>
                    <m:d>
                      <m:dPr>
                        <m:ctrlPr>
                          <a:rPr lang="en-US" i="1">
                            <a:solidFill>
                              <a:prstClr val="black"/>
                            </a:solidFill>
                            <a:latin typeface="Cambria Math" panose="02040503050406030204" pitchFamily="18" charset="0"/>
                          </a:rPr>
                        </m:ctrlPr>
                      </m:dPr>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𝑈</m:t>
                            </m:r>
                          </m:e>
                          <m:sub>
                            <m:r>
                              <a:rPr lang="en-US" i="1">
                                <a:solidFill>
                                  <a:prstClr val="black"/>
                                </a:solidFill>
                                <a:latin typeface="Cambria Math" panose="02040503050406030204" pitchFamily="18" charset="0"/>
                              </a:rPr>
                              <m:t>𝛼</m:t>
                            </m:r>
                          </m:sub>
                        </m:sSub>
                      </m:e>
                    </m:d>
                    <m:r>
                      <a:rPr lang="en-US" i="1">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𝐴</m:t>
                        </m:r>
                      </m:e>
                      <m:sub>
                        <m:r>
                          <a:rPr lang="en-US" b="0" i="1" smtClean="0">
                            <a:solidFill>
                              <a:prstClr val="black"/>
                            </a:solidFill>
                            <a:latin typeface="Cambria Math" panose="02040503050406030204" pitchFamily="18" charset="0"/>
                          </a:rPr>
                          <m:t>𝑅</m:t>
                        </m:r>
                      </m:sub>
                    </m:sSub>
                  </m:oMath>
                </a14:m>
                <a:r>
                  <a:rPr lang="en-US" dirty="0">
                    <a:solidFill>
                      <a:prstClr val="black"/>
                    </a:solidFill>
                  </a:rPr>
                  <a:t>, </a:t>
                </a:r>
                <a14:m>
                  <m:oMath xmlns:m="http://schemas.openxmlformats.org/officeDocument/2006/math">
                    <m:r>
                      <a:rPr lang="en-US" b="0" i="1" smtClean="0">
                        <a:solidFill>
                          <a:prstClr val="black"/>
                        </a:solidFill>
                        <a:latin typeface="Cambria Math" panose="02040503050406030204" pitchFamily="18" charset="0"/>
                      </a:rPr>
                      <m:t>𝜋</m:t>
                    </m:r>
                    <m:d>
                      <m:dPr>
                        <m:ctrlPr>
                          <a:rPr lang="en-US" i="1">
                            <a:solidFill>
                              <a:prstClr val="black"/>
                            </a:solidFill>
                            <a:latin typeface="Cambria Math" panose="02040503050406030204" pitchFamily="18" charset="0"/>
                          </a:rPr>
                        </m:ctrlPr>
                      </m:dPr>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𝑉</m:t>
                            </m:r>
                          </m:e>
                          <m:sub>
                            <m:r>
                              <a:rPr lang="en-US" i="1">
                                <a:solidFill>
                                  <a:prstClr val="black"/>
                                </a:solidFill>
                                <a:latin typeface="Cambria Math" panose="02040503050406030204" pitchFamily="18" charset="0"/>
                              </a:rPr>
                              <m:t>𝛼</m:t>
                            </m:r>
                          </m:sub>
                        </m:sSub>
                      </m:e>
                    </m:d>
                    <m:r>
                      <a:rPr lang="en-US" i="1">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𝐵</m:t>
                        </m:r>
                      </m:e>
                      <m:sub>
                        <m:r>
                          <a:rPr lang="en-US" b="0" i="1" smtClean="0">
                            <a:solidFill>
                              <a:prstClr val="black"/>
                            </a:solidFill>
                            <a:latin typeface="Cambria Math" panose="02040503050406030204" pitchFamily="18" charset="0"/>
                          </a:rPr>
                          <m:t>𝑅</m:t>
                        </m:r>
                      </m:sub>
                    </m:sSub>
                  </m:oMath>
                </a14:m>
                <a:r>
                  <a:rPr lang="en-US" dirty="0">
                    <a:solidFill>
                      <a:prstClr val="black"/>
                    </a:solidFill>
                  </a:rPr>
                  <a:t>, and </a:t>
                </a:r>
                <a14:m>
                  <m:oMath xmlns:m="http://schemas.openxmlformats.org/officeDocument/2006/math">
                    <m:r>
                      <a:rPr lang="en-US" b="0" i="1" smtClean="0">
                        <a:solidFill>
                          <a:prstClr val="black"/>
                        </a:solidFill>
                        <a:latin typeface="Cambria Math" panose="02040503050406030204" pitchFamily="18" charset="0"/>
                      </a:rPr>
                      <m:t>𝜋</m:t>
                    </m:r>
                    <m:d>
                      <m:dPr>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𝐸</m:t>
                        </m:r>
                        <m:d>
                          <m:dPr>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𝛼</m:t>
                            </m:r>
                          </m:e>
                        </m:d>
                      </m:e>
                    </m:d>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𝐸</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𝑅</m:t>
                    </m:r>
                    <m:r>
                      <a:rPr lang="en-US" b="0" i="1" smtClean="0">
                        <a:solidFill>
                          <a:prstClr val="black"/>
                        </a:solidFill>
                        <a:latin typeface="Cambria Math" panose="02040503050406030204" pitchFamily="18" charset="0"/>
                      </a:rPr>
                      <m:t>)</m:t>
                    </m:r>
                  </m:oMath>
                </a14:m>
                <a:r>
                  <a:rPr lang="en-US" dirty="0">
                    <a:solidFill>
                      <a:prstClr val="black"/>
                    </a:solidFill>
                  </a:rPr>
                  <a:t>.</a:t>
                </a:r>
              </a:p>
              <a:p>
                <a:r>
                  <a:rPr lang="en-US" dirty="0">
                    <a:solidFill>
                      <a:prstClr val="black"/>
                    </a:solidFill>
                  </a:rPr>
                  <a:t>Example:</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0899844" cy="2814109"/>
              </a:xfrm>
              <a:blipFill>
                <a:blip r:embed="rId2"/>
                <a:stretch>
                  <a:fillRect l="-1007" t="-3463" b="-1948"/>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63CD5BFA-0E94-582F-713A-D712839DF04E}"/>
              </a:ext>
            </a:extLst>
          </p:cNvPr>
          <p:cNvCxnSpPr>
            <a:cxnSpLocks/>
          </p:cNvCxnSpPr>
          <p:nvPr/>
        </p:nvCxnSpPr>
        <p:spPr>
          <a:xfrm flipV="1">
            <a:off x="3501683" y="4978824"/>
            <a:ext cx="1127760" cy="64600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EA2072A-7A30-6AFB-6079-2A7E42A01A08}"/>
              </a:ext>
            </a:extLst>
          </p:cNvPr>
          <p:cNvCxnSpPr>
            <a:cxnSpLocks/>
          </p:cNvCxnSpPr>
          <p:nvPr/>
        </p:nvCxnSpPr>
        <p:spPr>
          <a:xfrm>
            <a:off x="3501683" y="4978824"/>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11012121-57C0-3C6C-93D9-1563CCFFD226}"/>
              </a:ext>
            </a:extLst>
          </p:cNvPr>
          <p:cNvSpPr/>
          <p:nvPr/>
        </p:nvSpPr>
        <p:spPr>
          <a:xfrm>
            <a:off x="3249133" y="472627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A0BA3F0-5D6B-05B8-11F3-CFE7424C0832}"/>
                  </a:ext>
                </a:extLst>
              </p:cNvPr>
              <p:cNvSpPr txBox="1"/>
              <p:nvPr/>
            </p:nvSpPr>
            <p:spPr>
              <a:xfrm>
                <a:off x="3267773" y="4794158"/>
                <a:ext cx="41710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2</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TextBox 6">
                <a:extLst>
                  <a:ext uri="{FF2B5EF4-FFF2-40B4-BE49-F238E27FC236}">
                    <a16:creationId xmlns:a16="http://schemas.microsoft.com/office/drawing/2014/main" id="{4A0BA3F0-5D6B-05B8-11F3-CFE7424C0832}"/>
                  </a:ext>
                </a:extLst>
              </p:cNvPr>
              <p:cNvSpPr txBox="1">
                <a:spLocks noRot="1" noChangeAspect="1" noMove="1" noResize="1" noEditPoints="1" noAdjustHandles="1" noChangeArrowheads="1" noChangeShapeType="1" noTextEdit="1"/>
              </p:cNvSpPr>
              <p:nvPr/>
            </p:nvSpPr>
            <p:spPr>
              <a:xfrm>
                <a:off x="3267773" y="4794158"/>
                <a:ext cx="417101" cy="369332"/>
              </a:xfrm>
              <a:prstGeom prst="rect">
                <a:avLst/>
              </a:prstGeom>
              <a:blipFill>
                <a:blip r:embed="rId3"/>
                <a:stretch>
                  <a:fillRect/>
                </a:stretch>
              </a:blipFill>
            </p:spPr>
            <p:txBody>
              <a:bodyPr/>
              <a:lstStyle/>
              <a:p>
                <a:r>
                  <a:rPr lang="en-US">
                    <a:noFill/>
                  </a:rPr>
                  <a:t> </a:t>
                </a:r>
              </a:p>
            </p:txBody>
          </p:sp>
        </mc:Fallback>
      </mc:AlternateContent>
      <p:sp>
        <p:nvSpPr>
          <p:cNvPr id="8" name="Oval 7">
            <a:extLst>
              <a:ext uri="{FF2B5EF4-FFF2-40B4-BE49-F238E27FC236}">
                <a16:creationId xmlns:a16="http://schemas.microsoft.com/office/drawing/2014/main" id="{F1FBF300-0340-D20A-2F98-D3EA2100FCAA}"/>
              </a:ext>
            </a:extLst>
          </p:cNvPr>
          <p:cNvSpPr/>
          <p:nvPr/>
        </p:nvSpPr>
        <p:spPr>
          <a:xfrm>
            <a:off x="4376893" y="472627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874C637-BA5C-8A97-2190-28E8AB5A0EA9}"/>
                  </a:ext>
                </a:extLst>
              </p:cNvPr>
              <p:cNvSpPr txBox="1"/>
              <p:nvPr/>
            </p:nvSpPr>
            <p:spPr>
              <a:xfrm>
                <a:off x="4395533" y="4794158"/>
                <a:ext cx="41710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3</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 name="TextBox 8">
                <a:extLst>
                  <a:ext uri="{FF2B5EF4-FFF2-40B4-BE49-F238E27FC236}">
                    <a16:creationId xmlns:a16="http://schemas.microsoft.com/office/drawing/2014/main" id="{6874C637-BA5C-8A97-2190-28E8AB5A0EA9}"/>
                  </a:ext>
                </a:extLst>
              </p:cNvPr>
              <p:cNvSpPr txBox="1">
                <a:spLocks noRot="1" noChangeAspect="1" noMove="1" noResize="1" noEditPoints="1" noAdjustHandles="1" noChangeArrowheads="1" noChangeShapeType="1" noTextEdit="1"/>
              </p:cNvSpPr>
              <p:nvPr/>
            </p:nvSpPr>
            <p:spPr>
              <a:xfrm>
                <a:off x="4395533" y="4794158"/>
                <a:ext cx="417101" cy="369332"/>
              </a:xfrm>
              <a:prstGeom prst="rect">
                <a:avLst/>
              </a:prstGeom>
              <a:blipFill>
                <a:blip r:embed="rId4"/>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56C80003-FC37-AE84-C285-56DD9C04DF0D}"/>
              </a:ext>
            </a:extLst>
          </p:cNvPr>
          <p:cNvSpPr/>
          <p:nvPr/>
        </p:nvSpPr>
        <p:spPr>
          <a:xfrm>
            <a:off x="3162593" y="4639733"/>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8109E89-1854-EC07-B9A5-E3CE96810031}"/>
                  </a:ext>
                </a:extLst>
              </p:cNvPr>
              <p:cNvSpPr txBox="1"/>
              <p:nvPr/>
            </p:nvSpPr>
            <p:spPr>
              <a:xfrm>
                <a:off x="3273973" y="5985483"/>
                <a:ext cx="5086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28109E89-1854-EC07-B9A5-E3CE96810031}"/>
                  </a:ext>
                </a:extLst>
              </p:cNvPr>
              <p:cNvSpPr txBox="1">
                <a:spLocks noRot="1" noChangeAspect="1" noMove="1" noResize="1" noEditPoints="1" noAdjustHandles="1" noChangeArrowheads="1" noChangeShapeType="1" noTextEdit="1"/>
              </p:cNvSpPr>
              <p:nvPr/>
            </p:nvSpPr>
            <p:spPr>
              <a:xfrm>
                <a:off x="3273973" y="5985483"/>
                <a:ext cx="508664"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C03AD6B-3E4E-90E6-E8ED-8AD486744CD0}"/>
                  </a:ext>
                </a:extLst>
              </p:cNvPr>
              <p:cNvSpPr txBox="1"/>
              <p:nvPr/>
            </p:nvSpPr>
            <p:spPr>
              <a:xfrm>
                <a:off x="4389726" y="5985483"/>
                <a:ext cx="5049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TextBox 11">
                <a:extLst>
                  <a:ext uri="{FF2B5EF4-FFF2-40B4-BE49-F238E27FC236}">
                    <a16:creationId xmlns:a16="http://schemas.microsoft.com/office/drawing/2014/main" id="{5C03AD6B-3E4E-90E6-E8ED-8AD486744CD0}"/>
                  </a:ext>
                </a:extLst>
              </p:cNvPr>
              <p:cNvSpPr txBox="1">
                <a:spLocks noRot="1" noChangeAspect="1" noMove="1" noResize="1" noEditPoints="1" noAdjustHandles="1" noChangeArrowheads="1" noChangeShapeType="1" noTextEdit="1"/>
              </p:cNvSpPr>
              <p:nvPr/>
            </p:nvSpPr>
            <p:spPr>
              <a:xfrm>
                <a:off x="4389726" y="5985483"/>
                <a:ext cx="504945" cy="369332"/>
              </a:xfrm>
              <a:prstGeom prst="rect">
                <a:avLst/>
              </a:prstGeom>
              <a:blipFill>
                <a:blip r:embed="rId6"/>
                <a:stretch>
                  <a:fillRect/>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C5FF1B68-16CE-FD36-B06E-50B7C657542C}"/>
              </a:ext>
            </a:extLst>
          </p:cNvPr>
          <p:cNvSpPr/>
          <p:nvPr/>
        </p:nvSpPr>
        <p:spPr>
          <a:xfrm>
            <a:off x="4287628" y="4639734"/>
            <a:ext cx="678180" cy="13219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232F5D44-3F2C-300C-5C5D-849F83B05DFC}"/>
              </a:ext>
            </a:extLst>
          </p:cNvPr>
          <p:cNvCxnSpPr>
            <a:cxnSpLocks/>
          </p:cNvCxnSpPr>
          <p:nvPr/>
        </p:nvCxnSpPr>
        <p:spPr>
          <a:xfrm>
            <a:off x="3501683" y="5624833"/>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5CC12927-5B17-6817-450E-094D75AA3207}"/>
              </a:ext>
            </a:extLst>
          </p:cNvPr>
          <p:cNvSpPr/>
          <p:nvPr/>
        </p:nvSpPr>
        <p:spPr>
          <a:xfrm>
            <a:off x="3249133" y="537228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2D9921E-8948-ED1B-3D5C-0D5F95DACA57}"/>
                  </a:ext>
                </a:extLst>
              </p:cNvPr>
              <p:cNvSpPr txBox="1"/>
              <p:nvPr/>
            </p:nvSpPr>
            <p:spPr>
              <a:xfrm>
                <a:off x="3267773" y="5440167"/>
                <a:ext cx="41710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4</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F2D9921E-8948-ED1B-3D5C-0D5F95DACA57}"/>
                  </a:ext>
                </a:extLst>
              </p:cNvPr>
              <p:cNvSpPr txBox="1">
                <a:spLocks noRot="1" noChangeAspect="1" noMove="1" noResize="1" noEditPoints="1" noAdjustHandles="1" noChangeArrowheads="1" noChangeShapeType="1" noTextEdit="1"/>
              </p:cNvSpPr>
              <p:nvPr/>
            </p:nvSpPr>
            <p:spPr>
              <a:xfrm>
                <a:off x="3267773" y="5440167"/>
                <a:ext cx="417101" cy="369332"/>
              </a:xfrm>
              <a:prstGeom prst="rect">
                <a:avLst/>
              </a:prstGeom>
              <a:blipFill>
                <a:blip r:embed="rId7"/>
                <a:stretch>
                  <a:fillRect/>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C45BA58D-C131-CC35-B673-1BF89AD6B1DD}"/>
              </a:ext>
            </a:extLst>
          </p:cNvPr>
          <p:cNvSpPr/>
          <p:nvPr/>
        </p:nvSpPr>
        <p:spPr>
          <a:xfrm>
            <a:off x="4376893" y="537228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1AF881AE-6792-5A44-E6DC-124D05D50281}"/>
                  </a:ext>
                </a:extLst>
              </p:cNvPr>
              <p:cNvSpPr txBox="1"/>
              <p:nvPr/>
            </p:nvSpPr>
            <p:spPr>
              <a:xfrm>
                <a:off x="4395533" y="5440167"/>
                <a:ext cx="41710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5</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8" name="TextBox 17">
                <a:extLst>
                  <a:ext uri="{FF2B5EF4-FFF2-40B4-BE49-F238E27FC236}">
                    <a16:creationId xmlns:a16="http://schemas.microsoft.com/office/drawing/2014/main" id="{1AF881AE-6792-5A44-E6DC-124D05D50281}"/>
                  </a:ext>
                </a:extLst>
              </p:cNvPr>
              <p:cNvSpPr txBox="1">
                <a:spLocks noRot="1" noChangeAspect="1" noMove="1" noResize="1" noEditPoints="1" noAdjustHandles="1" noChangeArrowheads="1" noChangeShapeType="1" noTextEdit="1"/>
              </p:cNvSpPr>
              <p:nvPr/>
            </p:nvSpPr>
            <p:spPr>
              <a:xfrm>
                <a:off x="4395533" y="5440167"/>
                <a:ext cx="417101"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1D932DFD-A790-B9B5-4DDD-3BE4051A8E33}"/>
                  </a:ext>
                </a:extLst>
              </p:cNvPr>
              <p:cNvSpPr txBox="1"/>
              <p:nvPr/>
            </p:nvSpPr>
            <p:spPr>
              <a:xfrm>
                <a:off x="3813018" y="6018292"/>
                <a:ext cx="45820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TextBox 18">
                <a:extLst>
                  <a:ext uri="{FF2B5EF4-FFF2-40B4-BE49-F238E27FC236}">
                    <a16:creationId xmlns:a16="http://schemas.microsoft.com/office/drawing/2014/main" id="{1D932DFD-A790-B9B5-4DDD-3BE4051A8E33}"/>
                  </a:ext>
                </a:extLst>
              </p:cNvPr>
              <p:cNvSpPr txBox="1">
                <a:spLocks noRot="1" noChangeAspect="1" noMove="1" noResize="1" noEditPoints="1" noAdjustHandles="1" noChangeArrowheads="1" noChangeShapeType="1" noTextEdit="1"/>
              </p:cNvSpPr>
              <p:nvPr/>
            </p:nvSpPr>
            <p:spPr>
              <a:xfrm>
                <a:off x="3813018" y="6018292"/>
                <a:ext cx="458202" cy="461665"/>
              </a:xfrm>
              <a:prstGeom prst="rect">
                <a:avLst/>
              </a:prstGeom>
              <a:blipFill>
                <a:blip r:embed="rId9"/>
                <a:stretch>
                  <a:fillRect/>
                </a:stretch>
              </a:blipFill>
            </p:spPr>
            <p:txBody>
              <a:bodyPr/>
              <a:lstStyle/>
              <a:p>
                <a:r>
                  <a:rPr lang="en-US">
                    <a:noFill/>
                  </a:rPr>
                  <a:t> </a:t>
                </a:r>
              </a:p>
            </p:txBody>
          </p:sp>
        </mc:Fallback>
      </mc:AlternateContent>
      <p:cxnSp>
        <p:nvCxnSpPr>
          <p:cNvPr id="20" name="Straight Connector 19">
            <a:extLst>
              <a:ext uri="{FF2B5EF4-FFF2-40B4-BE49-F238E27FC236}">
                <a16:creationId xmlns:a16="http://schemas.microsoft.com/office/drawing/2014/main" id="{B2D22690-CDD0-8E16-455F-8ED0D443BBAD}"/>
              </a:ext>
            </a:extLst>
          </p:cNvPr>
          <p:cNvCxnSpPr>
            <a:cxnSpLocks/>
          </p:cNvCxnSpPr>
          <p:nvPr/>
        </p:nvCxnSpPr>
        <p:spPr>
          <a:xfrm flipV="1">
            <a:off x="7600277" y="4978824"/>
            <a:ext cx="1127760" cy="64600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8924752-B9B0-9FCA-D551-5280E7B49E84}"/>
              </a:ext>
            </a:extLst>
          </p:cNvPr>
          <p:cNvCxnSpPr>
            <a:cxnSpLocks/>
          </p:cNvCxnSpPr>
          <p:nvPr/>
        </p:nvCxnSpPr>
        <p:spPr>
          <a:xfrm>
            <a:off x="7600277" y="4978824"/>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413DBC0B-642C-389E-85C8-56AD6562A757}"/>
              </a:ext>
            </a:extLst>
          </p:cNvPr>
          <p:cNvSpPr/>
          <p:nvPr/>
        </p:nvSpPr>
        <p:spPr>
          <a:xfrm>
            <a:off x="7347727" y="472627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11D59A7-173E-6577-C0E8-F6896618EAC8}"/>
                  </a:ext>
                </a:extLst>
              </p:cNvPr>
              <p:cNvSpPr txBox="1"/>
              <p:nvPr/>
            </p:nvSpPr>
            <p:spPr>
              <a:xfrm>
                <a:off x="7366367" y="4794158"/>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3" name="TextBox 22">
                <a:extLst>
                  <a:ext uri="{FF2B5EF4-FFF2-40B4-BE49-F238E27FC236}">
                    <a16:creationId xmlns:a16="http://schemas.microsoft.com/office/drawing/2014/main" id="{F11D59A7-173E-6577-C0E8-F6896618EAC8}"/>
                  </a:ext>
                </a:extLst>
              </p:cNvPr>
              <p:cNvSpPr txBox="1">
                <a:spLocks noRot="1" noChangeAspect="1" noMove="1" noResize="1" noEditPoints="1" noAdjustHandles="1" noChangeArrowheads="1" noChangeShapeType="1" noTextEdit="1"/>
              </p:cNvSpPr>
              <p:nvPr/>
            </p:nvSpPr>
            <p:spPr>
              <a:xfrm>
                <a:off x="7366367" y="4794158"/>
                <a:ext cx="472630" cy="369332"/>
              </a:xfrm>
              <a:prstGeom prst="rect">
                <a:avLst/>
              </a:prstGeom>
              <a:blipFill>
                <a:blip r:embed="rId10"/>
                <a:stretch>
                  <a:fillRect/>
                </a:stretch>
              </a:blipFill>
            </p:spPr>
            <p:txBody>
              <a:bodyPr/>
              <a:lstStyle/>
              <a:p>
                <a:r>
                  <a:rPr lang="en-US">
                    <a:noFill/>
                  </a:rPr>
                  <a:t> </a:t>
                </a:r>
              </a:p>
            </p:txBody>
          </p:sp>
        </mc:Fallback>
      </mc:AlternateContent>
      <p:sp>
        <p:nvSpPr>
          <p:cNvPr id="24" name="Oval 23">
            <a:extLst>
              <a:ext uri="{FF2B5EF4-FFF2-40B4-BE49-F238E27FC236}">
                <a16:creationId xmlns:a16="http://schemas.microsoft.com/office/drawing/2014/main" id="{C5C61D33-2936-9321-8C47-78286756F4D5}"/>
              </a:ext>
            </a:extLst>
          </p:cNvPr>
          <p:cNvSpPr/>
          <p:nvPr/>
        </p:nvSpPr>
        <p:spPr>
          <a:xfrm>
            <a:off x="8475487" y="472627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5C9E85B-1880-DBEA-87CA-38DD31BDF489}"/>
                  </a:ext>
                </a:extLst>
              </p:cNvPr>
              <p:cNvSpPr txBox="1"/>
              <p:nvPr/>
            </p:nvSpPr>
            <p:spPr>
              <a:xfrm>
                <a:off x="8494127" y="4794158"/>
                <a:ext cx="4623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5" name="TextBox 24">
                <a:extLst>
                  <a:ext uri="{FF2B5EF4-FFF2-40B4-BE49-F238E27FC236}">
                    <a16:creationId xmlns:a16="http://schemas.microsoft.com/office/drawing/2014/main" id="{25C9E85B-1880-DBEA-87CA-38DD31BDF489}"/>
                  </a:ext>
                </a:extLst>
              </p:cNvPr>
              <p:cNvSpPr txBox="1">
                <a:spLocks noRot="1" noChangeAspect="1" noMove="1" noResize="1" noEditPoints="1" noAdjustHandles="1" noChangeArrowheads="1" noChangeShapeType="1" noTextEdit="1"/>
              </p:cNvSpPr>
              <p:nvPr/>
            </p:nvSpPr>
            <p:spPr>
              <a:xfrm>
                <a:off x="8494127" y="4794158"/>
                <a:ext cx="462371" cy="369332"/>
              </a:xfrm>
              <a:prstGeom prst="rect">
                <a:avLst/>
              </a:prstGeom>
              <a:blipFill>
                <a:blip r:embed="rId11"/>
                <a:stretch>
                  <a:fillRect/>
                </a:stretch>
              </a:blipFill>
            </p:spPr>
            <p:txBody>
              <a:bodyPr/>
              <a:lstStyle/>
              <a:p>
                <a:r>
                  <a:rPr lang="en-US">
                    <a:noFill/>
                  </a:rPr>
                  <a:t> </a:t>
                </a:r>
              </a:p>
            </p:txBody>
          </p:sp>
        </mc:Fallback>
      </mc:AlternateContent>
      <p:sp>
        <p:nvSpPr>
          <p:cNvPr id="26" name="Rectangle 25">
            <a:extLst>
              <a:ext uri="{FF2B5EF4-FFF2-40B4-BE49-F238E27FC236}">
                <a16:creationId xmlns:a16="http://schemas.microsoft.com/office/drawing/2014/main" id="{D4F9637A-C1EB-8746-83B7-BFACA2976977}"/>
              </a:ext>
            </a:extLst>
          </p:cNvPr>
          <p:cNvSpPr/>
          <p:nvPr/>
        </p:nvSpPr>
        <p:spPr>
          <a:xfrm>
            <a:off x="7261187" y="4639733"/>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27CA57DA-0E62-C1DF-D992-7BD50F5839EE}"/>
                  </a:ext>
                </a:extLst>
              </p:cNvPr>
              <p:cNvSpPr txBox="1"/>
              <p:nvPr/>
            </p:nvSpPr>
            <p:spPr>
              <a:xfrm>
                <a:off x="7310622" y="5962032"/>
                <a:ext cx="607089" cy="3931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7" name="TextBox 26">
                <a:extLst>
                  <a:ext uri="{FF2B5EF4-FFF2-40B4-BE49-F238E27FC236}">
                    <a16:creationId xmlns:a16="http://schemas.microsoft.com/office/drawing/2014/main" id="{27CA57DA-0E62-C1DF-D992-7BD50F5839EE}"/>
                  </a:ext>
                </a:extLst>
              </p:cNvPr>
              <p:cNvSpPr txBox="1">
                <a:spLocks noRot="1" noChangeAspect="1" noMove="1" noResize="1" noEditPoints="1" noAdjustHandles="1" noChangeArrowheads="1" noChangeShapeType="1" noTextEdit="1"/>
              </p:cNvSpPr>
              <p:nvPr/>
            </p:nvSpPr>
            <p:spPr>
              <a:xfrm>
                <a:off x="7310622" y="5962032"/>
                <a:ext cx="607089" cy="393121"/>
              </a:xfrm>
              <a:prstGeom prst="rect">
                <a:avLst/>
              </a:prstGeom>
              <a:blipFill>
                <a:blip r:embed="rId12"/>
                <a:stretch>
                  <a:fillRect b="-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8506398B-6239-1E06-4482-85C577CBDD3A}"/>
                  </a:ext>
                </a:extLst>
              </p:cNvPr>
              <p:cNvSpPr txBox="1"/>
              <p:nvPr/>
            </p:nvSpPr>
            <p:spPr>
              <a:xfrm>
                <a:off x="8481370" y="5961694"/>
                <a:ext cx="552651" cy="3931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8" name="TextBox 27">
                <a:extLst>
                  <a:ext uri="{FF2B5EF4-FFF2-40B4-BE49-F238E27FC236}">
                    <a16:creationId xmlns:a16="http://schemas.microsoft.com/office/drawing/2014/main" id="{8506398B-6239-1E06-4482-85C577CBDD3A}"/>
                  </a:ext>
                </a:extLst>
              </p:cNvPr>
              <p:cNvSpPr txBox="1">
                <a:spLocks noRot="1" noChangeAspect="1" noMove="1" noResize="1" noEditPoints="1" noAdjustHandles="1" noChangeArrowheads="1" noChangeShapeType="1" noTextEdit="1"/>
              </p:cNvSpPr>
              <p:nvPr/>
            </p:nvSpPr>
            <p:spPr>
              <a:xfrm>
                <a:off x="8481370" y="5961694"/>
                <a:ext cx="552651" cy="393121"/>
              </a:xfrm>
              <a:prstGeom prst="rect">
                <a:avLst/>
              </a:prstGeom>
              <a:blipFill>
                <a:blip r:embed="rId13"/>
                <a:stretch>
                  <a:fillRect b="-1563"/>
                </a:stretch>
              </a:blipFill>
            </p:spPr>
            <p:txBody>
              <a:bodyPr/>
              <a:lstStyle/>
              <a:p>
                <a:r>
                  <a:rPr lang="en-US">
                    <a:noFill/>
                  </a:rPr>
                  <a:t> </a:t>
                </a:r>
              </a:p>
            </p:txBody>
          </p:sp>
        </mc:Fallback>
      </mc:AlternateContent>
      <p:sp>
        <p:nvSpPr>
          <p:cNvPr id="29" name="Rectangle 28">
            <a:extLst>
              <a:ext uri="{FF2B5EF4-FFF2-40B4-BE49-F238E27FC236}">
                <a16:creationId xmlns:a16="http://schemas.microsoft.com/office/drawing/2014/main" id="{7182FDE1-143F-D77D-B8D9-66C764E1EFD8}"/>
              </a:ext>
            </a:extLst>
          </p:cNvPr>
          <p:cNvSpPr/>
          <p:nvPr/>
        </p:nvSpPr>
        <p:spPr>
          <a:xfrm>
            <a:off x="8386222" y="4639734"/>
            <a:ext cx="678180" cy="13219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30" name="Straight Connector 29">
            <a:extLst>
              <a:ext uri="{FF2B5EF4-FFF2-40B4-BE49-F238E27FC236}">
                <a16:creationId xmlns:a16="http://schemas.microsoft.com/office/drawing/2014/main" id="{127FBD89-BA75-5886-58FF-FA83176FE8FC}"/>
              </a:ext>
            </a:extLst>
          </p:cNvPr>
          <p:cNvCxnSpPr>
            <a:cxnSpLocks/>
          </p:cNvCxnSpPr>
          <p:nvPr/>
        </p:nvCxnSpPr>
        <p:spPr>
          <a:xfrm>
            <a:off x="7600277" y="5624833"/>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3B2E36A9-91A9-4B60-B599-9FC3F98547DA}"/>
              </a:ext>
            </a:extLst>
          </p:cNvPr>
          <p:cNvSpPr/>
          <p:nvPr/>
        </p:nvSpPr>
        <p:spPr>
          <a:xfrm>
            <a:off x="7347727" y="537228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3F02951-9821-FB6E-5E62-B40F7786EFA2}"/>
                  </a:ext>
                </a:extLst>
              </p:cNvPr>
              <p:cNvSpPr txBox="1"/>
              <p:nvPr/>
            </p:nvSpPr>
            <p:spPr>
              <a:xfrm>
                <a:off x="7366367" y="5440167"/>
                <a:ext cx="4779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2" name="TextBox 31">
                <a:extLst>
                  <a:ext uri="{FF2B5EF4-FFF2-40B4-BE49-F238E27FC236}">
                    <a16:creationId xmlns:a16="http://schemas.microsoft.com/office/drawing/2014/main" id="{C3F02951-9821-FB6E-5E62-B40F7786EFA2}"/>
                  </a:ext>
                </a:extLst>
              </p:cNvPr>
              <p:cNvSpPr txBox="1">
                <a:spLocks noRot="1" noChangeAspect="1" noMove="1" noResize="1" noEditPoints="1" noAdjustHandles="1" noChangeArrowheads="1" noChangeShapeType="1" noTextEdit="1"/>
              </p:cNvSpPr>
              <p:nvPr/>
            </p:nvSpPr>
            <p:spPr>
              <a:xfrm>
                <a:off x="7366367" y="5440167"/>
                <a:ext cx="477951" cy="369332"/>
              </a:xfrm>
              <a:prstGeom prst="rect">
                <a:avLst/>
              </a:prstGeom>
              <a:blipFill>
                <a:blip r:embed="rId14"/>
                <a:stretch>
                  <a:fillRect/>
                </a:stretch>
              </a:blipFill>
            </p:spPr>
            <p:txBody>
              <a:bodyPr/>
              <a:lstStyle/>
              <a:p>
                <a:r>
                  <a:rPr lang="en-US">
                    <a:noFill/>
                  </a:rPr>
                  <a:t> </a:t>
                </a:r>
              </a:p>
            </p:txBody>
          </p:sp>
        </mc:Fallback>
      </mc:AlternateContent>
      <p:sp>
        <p:nvSpPr>
          <p:cNvPr id="33" name="Oval 32">
            <a:extLst>
              <a:ext uri="{FF2B5EF4-FFF2-40B4-BE49-F238E27FC236}">
                <a16:creationId xmlns:a16="http://schemas.microsoft.com/office/drawing/2014/main" id="{E056911E-243E-4B27-BBE4-956F33BEC4CD}"/>
              </a:ext>
            </a:extLst>
          </p:cNvPr>
          <p:cNvSpPr/>
          <p:nvPr/>
        </p:nvSpPr>
        <p:spPr>
          <a:xfrm>
            <a:off x="8475487" y="537228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071C12C-7F23-45B8-B739-98E5A0F01FFE}"/>
                  </a:ext>
                </a:extLst>
              </p:cNvPr>
              <p:cNvSpPr txBox="1"/>
              <p:nvPr/>
            </p:nvSpPr>
            <p:spPr>
              <a:xfrm>
                <a:off x="8494127" y="5440167"/>
                <a:ext cx="4676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4" name="TextBox 33">
                <a:extLst>
                  <a:ext uri="{FF2B5EF4-FFF2-40B4-BE49-F238E27FC236}">
                    <a16:creationId xmlns:a16="http://schemas.microsoft.com/office/drawing/2014/main" id="{E071C12C-7F23-45B8-B739-98E5A0F01FFE}"/>
                  </a:ext>
                </a:extLst>
              </p:cNvPr>
              <p:cNvSpPr txBox="1">
                <a:spLocks noRot="1" noChangeAspect="1" noMove="1" noResize="1" noEditPoints="1" noAdjustHandles="1" noChangeArrowheads="1" noChangeShapeType="1" noTextEdit="1"/>
              </p:cNvSpPr>
              <p:nvPr/>
            </p:nvSpPr>
            <p:spPr>
              <a:xfrm>
                <a:off x="8494127" y="5440167"/>
                <a:ext cx="467692" cy="36933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A2FC04E-3D38-5E76-2008-1FC9D9D1B606}"/>
                  </a:ext>
                </a:extLst>
              </p:cNvPr>
              <p:cNvSpPr txBox="1"/>
              <p:nvPr/>
            </p:nvSpPr>
            <p:spPr>
              <a:xfrm>
                <a:off x="7917711" y="5961694"/>
                <a:ext cx="4928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5" name="TextBox 34">
                <a:extLst>
                  <a:ext uri="{FF2B5EF4-FFF2-40B4-BE49-F238E27FC236}">
                    <a16:creationId xmlns:a16="http://schemas.microsoft.com/office/drawing/2014/main" id="{6A2FC04E-3D38-5E76-2008-1FC9D9D1B606}"/>
                  </a:ext>
                </a:extLst>
              </p:cNvPr>
              <p:cNvSpPr txBox="1">
                <a:spLocks noRot="1" noChangeAspect="1" noMove="1" noResize="1" noEditPoints="1" noAdjustHandles="1" noChangeArrowheads="1" noChangeShapeType="1" noTextEdit="1"/>
              </p:cNvSpPr>
              <p:nvPr/>
            </p:nvSpPr>
            <p:spPr>
              <a:xfrm>
                <a:off x="7917711" y="5961694"/>
                <a:ext cx="492891" cy="369332"/>
              </a:xfrm>
              <a:prstGeom prst="rect">
                <a:avLst/>
              </a:prstGeom>
              <a:blipFill>
                <a:blip r:embed="rId16"/>
                <a:stretch>
                  <a:fillRect/>
                </a:stretch>
              </a:blipFill>
            </p:spPr>
            <p:txBody>
              <a:bodyPr/>
              <a:lstStyle/>
              <a:p>
                <a:r>
                  <a:rPr lang="en-US">
                    <a:noFill/>
                  </a:rPr>
                  <a:t> </a:t>
                </a:r>
              </a:p>
            </p:txBody>
          </p:sp>
        </mc:Fallback>
      </mc:AlternateContent>
      <p:sp>
        <p:nvSpPr>
          <p:cNvPr id="36" name="TextBox 35">
            <a:extLst>
              <a:ext uri="{FF2B5EF4-FFF2-40B4-BE49-F238E27FC236}">
                <a16:creationId xmlns:a16="http://schemas.microsoft.com/office/drawing/2014/main" id="{6BCDC7F6-E1C6-E978-A0C6-D40F72679077}"/>
              </a:ext>
            </a:extLst>
          </p:cNvPr>
          <p:cNvSpPr txBox="1"/>
          <p:nvPr/>
        </p:nvSpPr>
        <p:spPr>
          <a:xfrm>
            <a:off x="5321602" y="5039103"/>
            <a:ext cx="164260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has shape</a:t>
            </a:r>
          </a:p>
        </p:txBody>
      </p:sp>
    </p:spTree>
    <p:extLst>
      <p:ext uri="{BB962C8B-B14F-4D97-AF65-F5344CB8AC3E}">
        <p14:creationId xmlns:p14="http://schemas.microsoft.com/office/powerpoint/2010/main" val="870314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4BE5A-8A92-4E79-AEF2-7548FDBF32D7}"/>
              </a:ext>
            </a:extLst>
          </p:cNvPr>
          <p:cNvSpPr>
            <a:spLocks noGrp="1"/>
          </p:cNvSpPr>
          <p:nvPr>
            <p:ph type="title"/>
          </p:nvPr>
        </p:nvSpPr>
        <p:spPr/>
        <p:txBody>
          <a:bodyPr/>
          <a:lstStyle/>
          <a:p>
            <a:pPr algn="ctr"/>
            <a:r>
              <a:rPr lang="en-US" dirty="0"/>
              <a:t>Graph Matrices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4EE8F5C-6722-4FE8-8F16-86DE2064B5DD}"/>
                  </a:ext>
                </a:extLst>
              </p:cNvPr>
              <p:cNvSpPr>
                <a:spLocks noGrp="1"/>
              </p:cNvSpPr>
              <p:nvPr>
                <p:ph idx="1"/>
              </p:nvPr>
            </p:nvSpPr>
            <p:spPr>
              <a:xfrm>
                <a:off x="838198" y="1825624"/>
                <a:ext cx="11111703" cy="5032376"/>
              </a:xfrm>
            </p:spPr>
            <p:txBody>
              <a:bodyPr>
                <a:normAutofit lnSpcReduction="10000"/>
              </a:bodyPr>
              <a:lstStyle/>
              <a:p>
                <a:r>
                  <a:rPr lang="en-US" dirty="0"/>
                  <a:t>Recall: Given a ribbon </a:t>
                </a:r>
                <a14:m>
                  <m:oMath xmlns:m="http://schemas.openxmlformats.org/officeDocument/2006/math">
                    <m:r>
                      <a:rPr lang="en-US" b="0" i="1" smtClean="0">
                        <a:latin typeface="Cambria Math" panose="02040503050406030204" pitchFamily="18" charset="0"/>
                      </a:rPr>
                      <m:t>𝑅</m:t>
                    </m:r>
                  </m:oMath>
                </a14:m>
                <a:r>
                  <a:rPr lang="en-US" dirty="0"/>
                  <a:t>, </a:t>
                </a: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𝑀</m:t>
                        </m:r>
                      </m:e>
                      <m:sub>
                        <m:r>
                          <a:rPr lang="en-US" i="1">
                            <a:solidFill>
                              <a:prstClr val="black"/>
                            </a:solidFill>
                            <a:latin typeface="Cambria Math" panose="02040503050406030204" pitchFamily="18" charset="0"/>
                          </a:rPr>
                          <m:t>𝑅</m:t>
                        </m:r>
                      </m:sub>
                    </m:sSub>
                  </m:oMath>
                </a14:m>
                <a:r>
                  <a:rPr lang="en-US" dirty="0">
                    <a:solidFill>
                      <a:prstClr val="black"/>
                    </a:solidFill>
                  </a:rPr>
                  <a:t> is the matrix where </a:t>
                </a: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𝑀</m:t>
                        </m:r>
                      </m:e>
                      <m:sub>
                        <m:r>
                          <a:rPr lang="en-US" i="1">
                            <a:solidFill>
                              <a:prstClr val="black"/>
                            </a:solidFill>
                            <a:latin typeface="Cambria Math" panose="02040503050406030204" pitchFamily="18" charset="0"/>
                          </a:rPr>
                          <m:t>𝑅</m:t>
                        </m:r>
                      </m:sub>
                    </m:sSub>
                    <m:d>
                      <m:dPr>
                        <m:ctrlPr>
                          <a:rPr lang="en-US" i="1">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𝐴</m:t>
                            </m:r>
                          </m:e>
                          <m:sub>
                            <m:r>
                              <a:rPr lang="en-US" b="0" i="1" smtClean="0">
                                <a:solidFill>
                                  <a:prstClr val="black"/>
                                </a:solidFill>
                                <a:latin typeface="Cambria Math" panose="02040503050406030204" pitchFamily="18" charset="0"/>
                              </a:rPr>
                              <m:t>𝑅</m:t>
                            </m:r>
                          </m:sub>
                        </m:sSub>
                        <m:r>
                          <a:rPr lang="en-US" i="1">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𝐵</m:t>
                            </m:r>
                          </m:e>
                          <m:sub>
                            <m:r>
                              <a:rPr lang="en-US" b="0" i="1" smtClean="0">
                                <a:solidFill>
                                  <a:prstClr val="black"/>
                                </a:solidFill>
                                <a:latin typeface="Cambria Math" panose="02040503050406030204" pitchFamily="18" charset="0"/>
                              </a:rPr>
                              <m:t>𝑅</m:t>
                            </m:r>
                          </m:sub>
                        </m:sSub>
                      </m:e>
                    </m:d>
                    <m:r>
                      <a:rPr lang="en-US" i="1">
                        <a:solidFill>
                          <a:prstClr val="black"/>
                        </a:solidFill>
                        <a:latin typeface="Cambria Math" panose="02040503050406030204" pitchFamily="18" charset="0"/>
                      </a:rPr>
                      <m:t>=</m:t>
                    </m:r>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𝜒</m:t>
                        </m:r>
                      </m:e>
                      <m:sub>
                        <m:r>
                          <a:rPr lang="en-US" i="1">
                            <a:solidFill>
                              <a:prstClr val="black"/>
                            </a:solidFill>
                            <a:latin typeface="Cambria Math" panose="02040503050406030204" pitchFamily="18" charset="0"/>
                          </a:rPr>
                          <m:t>𝐸</m:t>
                        </m:r>
                        <m:d>
                          <m:dPr>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𝑅</m:t>
                            </m:r>
                          </m:e>
                        </m:d>
                      </m:sub>
                    </m:sSub>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𝐺</m:t>
                    </m:r>
                    <m:r>
                      <a:rPr lang="en-US" i="1">
                        <a:solidFill>
                          <a:prstClr val="black"/>
                        </a:solidFill>
                        <a:latin typeface="Cambria Math" panose="02040503050406030204" pitchFamily="18" charset="0"/>
                      </a:rPr>
                      <m:t>)</m:t>
                    </m:r>
                  </m:oMath>
                </a14:m>
                <a:r>
                  <a:rPr lang="en-US" dirty="0">
                    <a:solidFill>
                      <a:prstClr val="black"/>
                    </a:solidFill>
                  </a:rPr>
                  <a:t> and </a:t>
                </a: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𝑀</m:t>
                        </m:r>
                      </m:e>
                      <m:sub>
                        <m:r>
                          <a:rPr lang="en-US" i="1">
                            <a:solidFill>
                              <a:prstClr val="black"/>
                            </a:solidFill>
                            <a:latin typeface="Cambria Math" panose="02040503050406030204" pitchFamily="18" charset="0"/>
                          </a:rPr>
                          <m:t>𝑅</m:t>
                        </m:r>
                      </m:sub>
                    </m:sSub>
                    <m:d>
                      <m:dPr>
                        <m:ctrlPr>
                          <a:rPr lang="en-US" i="1">
                            <a:solidFill>
                              <a:prstClr val="black"/>
                            </a:solidFill>
                            <a:latin typeface="Cambria Math" panose="02040503050406030204" pitchFamily="18" charset="0"/>
                          </a:rPr>
                        </m:ctrlPr>
                      </m:dPr>
                      <m:e>
                        <m:sSup>
                          <m:sSupPr>
                            <m:ctrlPr>
                              <a:rPr lang="en-US" i="1">
                                <a:solidFill>
                                  <a:prstClr val="black"/>
                                </a:solidFill>
                                <a:latin typeface="Cambria Math" panose="02040503050406030204" pitchFamily="18" charset="0"/>
                              </a:rPr>
                            </m:ctrlPr>
                          </m:sSupPr>
                          <m:e>
                            <m:r>
                              <a:rPr lang="en-US" i="1">
                                <a:solidFill>
                                  <a:prstClr val="black"/>
                                </a:solidFill>
                                <a:latin typeface="Cambria Math" panose="02040503050406030204" pitchFamily="18" charset="0"/>
                              </a:rPr>
                              <m:t>𝐴</m:t>
                            </m:r>
                          </m:e>
                          <m:sup>
                            <m:r>
                              <a:rPr lang="en-US" i="1">
                                <a:solidFill>
                                  <a:prstClr val="black"/>
                                </a:solidFill>
                                <a:latin typeface="Cambria Math" panose="02040503050406030204" pitchFamily="18" charset="0"/>
                              </a:rPr>
                              <m:t>′</m:t>
                            </m:r>
                          </m:sup>
                        </m:sSup>
                        <m:r>
                          <a:rPr lang="en-US" i="1">
                            <a:solidFill>
                              <a:prstClr val="black"/>
                            </a:solidFill>
                            <a:latin typeface="Cambria Math" panose="02040503050406030204" pitchFamily="18" charset="0"/>
                          </a:rPr>
                          <m:t>,</m:t>
                        </m:r>
                        <m:sSup>
                          <m:sSupPr>
                            <m:ctrlPr>
                              <a:rPr lang="en-US" i="1">
                                <a:solidFill>
                                  <a:prstClr val="black"/>
                                </a:solidFill>
                                <a:latin typeface="Cambria Math" panose="02040503050406030204" pitchFamily="18" charset="0"/>
                              </a:rPr>
                            </m:ctrlPr>
                          </m:sSupPr>
                          <m:e>
                            <m:r>
                              <a:rPr lang="en-US" i="1">
                                <a:solidFill>
                                  <a:prstClr val="black"/>
                                </a:solidFill>
                                <a:latin typeface="Cambria Math" panose="02040503050406030204" pitchFamily="18" charset="0"/>
                              </a:rPr>
                              <m:t>𝐵</m:t>
                            </m:r>
                          </m:e>
                          <m:sup>
                            <m:r>
                              <a:rPr lang="en-US" i="1">
                                <a:solidFill>
                                  <a:prstClr val="black"/>
                                </a:solidFill>
                                <a:latin typeface="Cambria Math" panose="02040503050406030204" pitchFamily="18" charset="0"/>
                              </a:rPr>
                              <m:t>′</m:t>
                            </m:r>
                          </m:sup>
                        </m:sSup>
                      </m:e>
                    </m:d>
                    <m:r>
                      <a:rPr lang="en-US" i="1">
                        <a:solidFill>
                          <a:prstClr val="black"/>
                        </a:solidFill>
                        <a:latin typeface="Cambria Math" panose="02040503050406030204" pitchFamily="18" charset="0"/>
                      </a:rPr>
                      <m:t>=0</m:t>
                    </m:r>
                  </m:oMath>
                </a14:m>
                <a:r>
                  <a:rPr lang="en-US" dirty="0">
                    <a:solidFill>
                      <a:prstClr val="black"/>
                    </a:solidFill>
                  </a:rPr>
                  <a:t> if </a:t>
                </a:r>
                <a14:m>
                  <m:oMath xmlns:m="http://schemas.openxmlformats.org/officeDocument/2006/math">
                    <m:sSup>
                      <m:sSupPr>
                        <m:ctrlPr>
                          <a:rPr lang="en-US" i="1">
                            <a:solidFill>
                              <a:prstClr val="black"/>
                            </a:solidFill>
                            <a:latin typeface="Cambria Math" panose="02040503050406030204" pitchFamily="18" charset="0"/>
                          </a:rPr>
                        </m:ctrlPr>
                      </m:sSupPr>
                      <m:e>
                        <m:r>
                          <a:rPr lang="en-US" i="1">
                            <a:solidFill>
                              <a:prstClr val="black"/>
                            </a:solidFill>
                            <a:latin typeface="Cambria Math" panose="02040503050406030204" pitchFamily="18" charset="0"/>
                          </a:rPr>
                          <m:t>𝐴</m:t>
                        </m:r>
                      </m:e>
                      <m:sup>
                        <m:r>
                          <a:rPr lang="en-US" i="1">
                            <a:solidFill>
                              <a:prstClr val="black"/>
                            </a:solidFill>
                            <a:latin typeface="Cambria Math" panose="02040503050406030204" pitchFamily="18" charset="0"/>
                          </a:rPr>
                          <m:t>′</m:t>
                        </m:r>
                      </m:sup>
                    </m:sSup>
                    <m:r>
                      <a:rPr lang="en-US" i="1">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𝐴</m:t>
                        </m:r>
                      </m:e>
                      <m:sub>
                        <m:r>
                          <a:rPr lang="en-US" b="0" i="1" smtClean="0">
                            <a:solidFill>
                              <a:prstClr val="black"/>
                            </a:solidFill>
                            <a:latin typeface="Cambria Math" panose="02040503050406030204" pitchFamily="18" charset="0"/>
                          </a:rPr>
                          <m:t>𝑅</m:t>
                        </m:r>
                      </m:sub>
                    </m:sSub>
                  </m:oMath>
                </a14:m>
                <a:r>
                  <a:rPr lang="en-US" dirty="0">
                    <a:solidFill>
                      <a:prstClr val="black"/>
                    </a:solidFill>
                  </a:rPr>
                  <a:t> or </a:t>
                </a:r>
                <a14:m>
                  <m:oMath xmlns:m="http://schemas.openxmlformats.org/officeDocument/2006/math">
                    <m:sSup>
                      <m:sSupPr>
                        <m:ctrlPr>
                          <a:rPr lang="en-US" i="1">
                            <a:solidFill>
                              <a:prstClr val="black"/>
                            </a:solidFill>
                            <a:latin typeface="Cambria Math" panose="02040503050406030204" pitchFamily="18" charset="0"/>
                          </a:rPr>
                        </m:ctrlPr>
                      </m:sSupPr>
                      <m:e>
                        <m:r>
                          <a:rPr lang="en-US" i="1">
                            <a:solidFill>
                              <a:prstClr val="black"/>
                            </a:solidFill>
                            <a:latin typeface="Cambria Math" panose="02040503050406030204" pitchFamily="18" charset="0"/>
                          </a:rPr>
                          <m:t>𝐵</m:t>
                        </m:r>
                      </m:e>
                      <m:sup>
                        <m:r>
                          <a:rPr lang="en-US" i="1">
                            <a:solidFill>
                              <a:prstClr val="black"/>
                            </a:solidFill>
                            <a:latin typeface="Cambria Math" panose="02040503050406030204" pitchFamily="18" charset="0"/>
                          </a:rPr>
                          <m:t>′</m:t>
                        </m:r>
                      </m:sup>
                    </m:sSup>
                    <m:r>
                      <a:rPr lang="en-US" i="1">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𝐵</m:t>
                        </m:r>
                      </m:e>
                      <m:sub>
                        <m:r>
                          <a:rPr lang="en-US" b="0" i="1" smtClean="0">
                            <a:solidFill>
                              <a:prstClr val="black"/>
                            </a:solidFill>
                            <a:latin typeface="Cambria Math" panose="02040503050406030204" pitchFamily="18" charset="0"/>
                          </a:rPr>
                          <m:t>𝑅</m:t>
                        </m:r>
                      </m:sub>
                    </m:sSub>
                  </m:oMath>
                </a14:m>
                <a:r>
                  <a:rPr lang="en-US" dirty="0">
                    <a:solidFill>
                      <a:prstClr val="black"/>
                    </a:solidFill>
                  </a:rPr>
                  <a:t>.</a:t>
                </a:r>
                <a:endParaRPr lang="en-US" dirty="0"/>
              </a:p>
              <a:p>
                <a:r>
                  <a:rPr lang="en-US" dirty="0"/>
                  <a:t>Definition: Given a shape </a:t>
                </a:r>
                <a14:m>
                  <m:oMath xmlns:m="http://schemas.openxmlformats.org/officeDocument/2006/math">
                    <m:r>
                      <a:rPr lang="en-US" b="0" i="1" smtClean="0">
                        <a:latin typeface="Cambria Math" panose="02040503050406030204" pitchFamily="18" charset="0"/>
                      </a:rPr>
                      <m:t>𝛼</m:t>
                    </m:r>
                  </m:oMath>
                </a14:m>
                <a:r>
                  <a:rPr lang="en-US" dirty="0"/>
                  <a:t>, the </a:t>
                </a:r>
                <a:r>
                  <a:rPr lang="en-US" dirty="0">
                    <a:solidFill>
                      <a:srgbClr val="FF0000"/>
                    </a:solidFill>
                  </a:rPr>
                  <a:t>graph matrix</a:t>
                </a: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𝛼</m:t>
                        </m:r>
                      </m:sub>
                    </m:sSub>
                  </m:oMath>
                </a14:m>
                <a:r>
                  <a:rPr lang="en-US" dirty="0"/>
                  <a:t> is </a:t>
                </a:r>
              </a:p>
              <a:p>
                <a:pPr marL="0" indent="0" algn="ctr">
                  <a:buNone/>
                </a:pPr>
                <a:r>
                  <a:rPr lang="en-US" b="0"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𝛼</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𝑅</m:t>
                        </m:r>
                        <m:r>
                          <a:rPr lang="en-US" b="0" i="1" smtClean="0">
                            <a:latin typeface="Cambria Math" panose="02040503050406030204" pitchFamily="18" charset="0"/>
                          </a:rPr>
                          <m:t>𝑖𝑏𝑏𝑜𝑛𝑠</m:t>
                        </m:r>
                        <m:r>
                          <a:rPr lang="en-US" b="0" i="1" smtClean="0">
                            <a:latin typeface="Cambria Math" panose="02040503050406030204" pitchFamily="18" charset="0"/>
                          </a:rPr>
                          <m:t> </m:t>
                        </m:r>
                        <m:r>
                          <a:rPr lang="en-US" b="0" i="1" smtClean="0">
                            <a:latin typeface="Cambria Math" panose="02040503050406030204" pitchFamily="18" charset="0"/>
                          </a:rPr>
                          <m:t>𝑅</m:t>
                        </m:r>
                        <m:r>
                          <a:rPr lang="en-US" b="0" i="1" smtClean="0">
                            <a:latin typeface="Cambria Math" panose="02040503050406030204" pitchFamily="18" charset="0"/>
                          </a:rPr>
                          <m:t> </m:t>
                        </m:r>
                        <m:r>
                          <a:rPr lang="en-US" b="0" i="1" smtClean="0">
                            <a:latin typeface="Cambria Math" panose="02040503050406030204" pitchFamily="18" charset="0"/>
                          </a:rPr>
                          <m:t>𝑜𝑓</m:t>
                        </m:r>
                        <m:r>
                          <a:rPr lang="en-US" b="0" i="1" smtClean="0">
                            <a:latin typeface="Cambria Math" panose="02040503050406030204" pitchFamily="18" charset="0"/>
                          </a:rPr>
                          <m:t> </m:t>
                        </m:r>
                        <m:r>
                          <a:rPr lang="en-US" b="0" i="1" smtClean="0">
                            <a:latin typeface="Cambria Math" panose="02040503050406030204" pitchFamily="18" charset="0"/>
                          </a:rPr>
                          <m:t>𝑠h𝑎𝑝𝑒</m:t>
                        </m:r>
                        <m:r>
                          <a:rPr lang="en-US" b="0" i="1" smtClean="0">
                            <a:latin typeface="Cambria Math" panose="02040503050406030204" pitchFamily="18" charset="0"/>
                          </a:rPr>
                          <m:t> </m:t>
                        </m:r>
                        <m:r>
                          <a:rPr lang="en-US" b="0" i="1" smtClean="0">
                            <a:latin typeface="Cambria Math" panose="02040503050406030204" pitchFamily="18" charset="0"/>
                          </a:rPr>
                          <m:t>𝛼</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𝑅</m:t>
                            </m:r>
                          </m:sub>
                        </m:sSub>
                      </m:e>
                    </m:nary>
                  </m:oMath>
                </a14:m>
                <a:endParaRPr lang="en-US" dirty="0"/>
              </a:p>
              <a:p>
                <a:r>
                  <a:rPr lang="en-US" dirty="0"/>
                  <a:t>Equivalently,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𝛼</m:t>
                        </m:r>
                      </m:sub>
                    </m:sSub>
                    <m:d>
                      <m:dPr>
                        <m:ctrlPr>
                          <a:rPr lang="en-US" i="1">
                            <a:latin typeface="Cambria Math" panose="02040503050406030204" pitchFamily="18" charset="0"/>
                          </a:rPr>
                        </m:ctrlPr>
                      </m:dPr>
                      <m:e>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e>
                    </m:d>
                    <m:r>
                      <a:rPr lang="en-US" i="1">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𝐴𝑢𝑡</m:t>
                            </m:r>
                            <m:d>
                              <m:dPr>
                                <m:ctrlPr>
                                  <a:rPr lang="en-US" b="0" i="1" smtClean="0">
                                    <a:latin typeface="Cambria Math" panose="02040503050406030204" pitchFamily="18" charset="0"/>
                                  </a:rPr>
                                </m:ctrlPr>
                              </m:dPr>
                              <m:e>
                                <m:r>
                                  <a:rPr lang="en-US" b="0" i="1" smtClean="0">
                                    <a:latin typeface="Cambria Math" panose="02040503050406030204" pitchFamily="18" charset="0"/>
                                  </a:rPr>
                                  <m:t>𝛼</m:t>
                                </m:r>
                              </m:e>
                            </m:d>
                          </m:e>
                        </m:d>
                      </m:den>
                    </m:f>
                    <m:nary>
                      <m:naryPr>
                        <m:chr m:val="∑"/>
                        <m:supHide m:val="on"/>
                        <m:ctrlPr>
                          <a:rPr lang="en-US" i="1">
                            <a:latin typeface="Cambria Math" panose="02040503050406030204" pitchFamily="18" charset="0"/>
                          </a:rPr>
                        </m:ctrlPr>
                      </m:naryPr>
                      <m:sub>
                        <m:eqArr>
                          <m:eqArrPr>
                            <m:ctrlPr>
                              <a:rPr lang="en-US" i="1">
                                <a:latin typeface="Cambria Math" panose="02040503050406030204" pitchFamily="18" charset="0"/>
                              </a:rPr>
                            </m:ctrlPr>
                          </m:eqArrPr>
                          <m:e>
                            <m:r>
                              <a:rPr lang="en-US" b="0" i="1" smtClean="0">
                                <a:latin typeface="Cambria Math" panose="02040503050406030204" pitchFamily="18" charset="0"/>
                              </a:rPr>
                              <m:t>𝜋</m:t>
                            </m:r>
                            <m:r>
                              <a:rPr lang="en-US" i="1">
                                <a:latin typeface="Cambria Math" panose="02040503050406030204" pitchFamily="18" charset="0"/>
                              </a:rPr>
                              <m:t>:</m:t>
                            </m:r>
                            <m:r>
                              <a:rPr lang="en-US" i="1">
                                <a:latin typeface="Cambria Math" panose="02040503050406030204" pitchFamily="18" charset="0"/>
                              </a:rPr>
                              <m:t>𝑉</m:t>
                            </m:r>
                            <m:d>
                              <m:dPr>
                                <m:ctrlPr>
                                  <a:rPr lang="en-US" i="1">
                                    <a:latin typeface="Cambria Math" panose="02040503050406030204" pitchFamily="18" charset="0"/>
                                  </a:rPr>
                                </m:ctrlPr>
                              </m:dPr>
                              <m:e>
                                <m:r>
                                  <a:rPr lang="en-US" i="1">
                                    <a:latin typeface="Cambria Math" panose="02040503050406030204" pitchFamily="18" charset="0"/>
                                  </a:rPr>
                                  <m:t>𝛼</m:t>
                                </m:r>
                              </m:e>
                            </m:d>
                            <m:r>
                              <a:rPr lang="en-US" i="1">
                                <a:latin typeface="Cambria Math" panose="02040503050406030204" pitchFamily="18" charset="0"/>
                              </a:rPr>
                              <m:t>→</m:t>
                            </m:r>
                            <m:r>
                              <a:rPr lang="en-US" i="1">
                                <a:latin typeface="Cambria Math" panose="02040503050406030204" pitchFamily="18" charset="0"/>
                              </a:rPr>
                              <m:t>𝑉</m:t>
                            </m:r>
                            <m:d>
                              <m:dPr>
                                <m:ctrlPr>
                                  <a:rPr lang="en-US" i="1">
                                    <a:latin typeface="Cambria Math" panose="02040503050406030204" pitchFamily="18" charset="0"/>
                                  </a:rPr>
                                </m:ctrlPr>
                              </m:dPr>
                              <m:e>
                                <m:r>
                                  <a:rPr lang="en-US" i="1">
                                    <a:latin typeface="Cambria Math" panose="02040503050406030204" pitchFamily="18" charset="0"/>
                                  </a:rPr>
                                  <m:t>𝐺</m:t>
                                </m:r>
                              </m:e>
                            </m:d>
                            <m:r>
                              <a:rPr lang="en-US" i="1">
                                <a:latin typeface="Cambria Math" panose="02040503050406030204" pitchFamily="18" charset="0"/>
                              </a:rPr>
                              <m:t>: </m:t>
                            </m:r>
                          </m:e>
                          <m:e>
                            <m:r>
                              <a:rPr lang="en-US" b="0" i="1" smtClean="0">
                                <a:latin typeface="Cambria Math" panose="02040503050406030204" pitchFamily="18" charset="0"/>
                              </a:rPr>
                              <m:t>𝜋</m:t>
                            </m:r>
                            <m:r>
                              <a:rPr lang="en-US" i="1">
                                <a:latin typeface="Cambria Math" panose="02040503050406030204" pitchFamily="18" charset="0"/>
                              </a:rPr>
                              <m:t> </m:t>
                            </m:r>
                            <m:r>
                              <a:rPr lang="en-US" i="1">
                                <a:latin typeface="Cambria Math" panose="02040503050406030204" pitchFamily="18" charset="0"/>
                              </a:rPr>
                              <m:t>𝑖𝑠</m:t>
                            </m:r>
                            <m:r>
                              <a:rPr lang="en-US" i="1">
                                <a:latin typeface="Cambria Math" panose="02040503050406030204" pitchFamily="18" charset="0"/>
                              </a:rPr>
                              <m:t> </m:t>
                            </m:r>
                            <m:r>
                              <a:rPr lang="en-US" i="1">
                                <a:latin typeface="Cambria Math" panose="02040503050406030204" pitchFamily="18" charset="0"/>
                              </a:rPr>
                              <m:t>𝑖𝑛𝑗𝑒𝑐𝑡𝑖𝑣𝑒</m:t>
                            </m:r>
                            <m:r>
                              <a:rPr lang="en-US" i="1">
                                <a:latin typeface="Cambria Math" panose="02040503050406030204" pitchFamily="18" charset="0"/>
                              </a:rPr>
                              <m:t>,</m:t>
                            </m:r>
                          </m:e>
                          <m:e>
                            <m:r>
                              <a:rPr lang="en-US" b="0" i="1" smtClean="0">
                                <a:latin typeface="Cambria Math" panose="02040503050406030204" pitchFamily="18" charset="0"/>
                              </a:rPr>
                              <m:t>𝜋</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𝑈</m:t>
                                    </m:r>
                                  </m:e>
                                  <m:sub>
                                    <m:r>
                                      <a:rPr lang="en-US" i="1">
                                        <a:latin typeface="Cambria Math" panose="02040503050406030204" pitchFamily="18" charset="0"/>
                                      </a:rPr>
                                      <m:t>𝛼</m:t>
                                    </m:r>
                                  </m:sub>
                                </m:sSub>
                              </m:e>
                            </m:d>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r>
                              <a:rPr lang="en-US" b="0" i="1" smtClean="0">
                                <a:latin typeface="Cambria Math" panose="02040503050406030204" pitchFamily="18" charset="0"/>
                              </a:rPr>
                              <m:t>𝜋</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𝛼</m:t>
                                    </m:r>
                                  </m:sub>
                                </m:sSub>
                              </m:e>
                            </m:d>
                            <m:r>
                              <a:rPr lang="en-US" i="1">
                                <a:latin typeface="Cambria Math" panose="02040503050406030204" pitchFamily="18" charset="0"/>
                              </a:rPr>
                              <m:t>=</m:t>
                            </m:r>
                            <m:r>
                              <a:rPr lang="en-US" i="1">
                                <a:latin typeface="Cambria Math" panose="02040503050406030204" pitchFamily="18" charset="0"/>
                              </a:rPr>
                              <m:t>𝐵</m:t>
                            </m:r>
                          </m:e>
                        </m:eqArr>
                      </m:sub>
                      <m:sup/>
                      <m:e>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b="0" i="1" smtClean="0">
                                <a:latin typeface="Cambria Math" panose="02040503050406030204" pitchFamily="18" charset="0"/>
                              </a:rPr>
                              <m:t>𝜋</m:t>
                            </m:r>
                            <m:d>
                              <m:dPr>
                                <m:ctrlPr>
                                  <a:rPr lang="en-US" i="1">
                                    <a:latin typeface="Cambria Math" panose="02040503050406030204" pitchFamily="18" charset="0"/>
                                  </a:rPr>
                                </m:ctrlPr>
                              </m:dPr>
                              <m:e>
                                <m:r>
                                  <a:rPr lang="en-US" i="1">
                                    <a:latin typeface="Cambria Math" panose="02040503050406030204" pitchFamily="18" charset="0"/>
                                  </a:rPr>
                                  <m:t>𝐸</m:t>
                                </m:r>
                                <m:d>
                                  <m:dPr>
                                    <m:ctrlPr>
                                      <a:rPr lang="en-US" i="1">
                                        <a:latin typeface="Cambria Math" panose="02040503050406030204" pitchFamily="18" charset="0"/>
                                      </a:rPr>
                                    </m:ctrlPr>
                                  </m:dPr>
                                  <m:e>
                                    <m:r>
                                      <a:rPr lang="en-US" i="1">
                                        <a:latin typeface="Cambria Math" panose="02040503050406030204" pitchFamily="18" charset="0"/>
                                      </a:rPr>
                                      <m:t>𝛼</m:t>
                                    </m:r>
                                  </m:e>
                                </m:d>
                              </m:e>
                            </m:d>
                          </m:sub>
                        </m:sSub>
                        <m:r>
                          <a:rPr lang="en-US" i="1">
                            <a:latin typeface="Cambria Math" panose="02040503050406030204" pitchFamily="18" charset="0"/>
                          </a:rPr>
                          <m:t>(</m:t>
                        </m:r>
                        <m:r>
                          <a:rPr lang="en-US" i="1">
                            <a:latin typeface="Cambria Math" panose="02040503050406030204" pitchFamily="18" charset="0"/>
                          </a:rPr>
                          <m:t>𝐺</m:t>
                        </m:r>
                        <m:r>
                          <a:rPr lang="en-US" i="1">
                            <a:latin typeface="Cambria Math" panose="02040503050406030204" pitchFamily="18" charset="0"/>
                          </a:rPr>
                          <m:t>)</m:t>
                        </m:r>
                      </m:e>
                    </m:nary>
                  </m:oMath>
                </a14:m>
                <a:r>
                  <a:rPr lang="en-US" dirty="0"/>
                  <a:t> </a:t>
                </a:r>
              </a:p>
              <a:p>
                <a:pPr marL="0" indent="0">
                  <a:buNone/>
                </a:pPr>
                <a:r>
                  <a:rPr lang="en-US" dirty="0"/>
                  <a:t>   where </a:t>
                </a:r>
                <a14:m>
                  <m:oMath xmlns:m="http://schemas.openxmlformats.org/officeDocument/2006/math">
                    <m:r>
                      <a:rPr lang="en-US" b="0" i="1" smtClean="0">
                        <a:latin typeface="Cambria Math" panose="02040503050406030204" pitchFamily="18" charset="0"/>
                      </a:rPr>
                      <m:t>𝐴𝑢𝑡</m:t>
                    </m:r>
                    <m:d>
                      <m:dPr>
                        <m:ctrlPr>
                          <a:rPr lang="en-US" b="0" i="1" smtClean="0">
                            <a:latin typeface="Cambria Math" panose="02040503050406030204" pitchFamily="18" charset="0"/>
                          </a:rPr>
                        </m:ctrlPr>
                      </m:dPr>
                      <m:e>
                        <m:r>
                          <a:rPr lang="en-US" b="0" i="1" smtClean="0">
                            <a:latin typeface="Cambria Math" panose="02040503050406030204" pitchFamily="18" charset="0"/>
                          </a:rPr>
                          <m:t>𝛼</m:t>
                        </m:r>
                      </m:e>
                    </m:d>
                  </m:oMath>
                </a14:m>
                <a:r>
                  <a:rPr lang="en-US" dirty="0"/>
                  <a:t> is the set of automorphisms of </a:t>
                </a:r>
                <a14:m>
                  <m:oMath xmlns:m="http://schemas.openxmlformats.org/officeDocument/2006/math">
                    <m:r>
                      <a:rPr lang="en-US" b="0" i="1" smtClean="0">
                        <a:latin typeface="Cambria Math" panose="02040503050406030204" pitchFamily="18" charset="0"/>
                      </a:rPr>
                      <m:t>𝛼</m:t>
                    </m:r>
                  </m:oMath>
                </a14:m>
                <a:r>
                  <a:rPr lang="en-US" dirty="0"/>
                  <a:t> which keep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𝑈</m:t>
                        </m:r>
                      </m:e>
                      <m:sub>
                        <m:r>
                          <a:rPr lang="en-US" i="1">
                            <a:latin typeface="Cambria Math" panose="02040503050406030204" pitchFamily="18" charset="0"/>
                          </a:rPr>
                          <m:t>𝛼</m:t>
                        </m:r>
                      </m:sub>
                    </m:sSub>
                    <m:r>
                      <a:rPr lang="en-US" i="1">
                        <a:latin typeface="Cambria Math" panose="02040503050406030204" pitchFamily="18" charset="0"/>
                      </a:rPr>
                      <m:t> </m:t>
                    </m:r>
                  </m:oMath>
                </a14:m>
                <a:r>
                  <a:rPr lang="en-US" dirty="0"/>
                  <a:t>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𝛼</m:t>
                        </m:r>
                      </m:sub>
                    </m:sSub>
                  </m:oMath>
                </a14:m>
                <a:endParaRPr lang="en-US" dirty="0"/>
              </a:p>
              <a:p>
                <a:pPr marL="0" indent="0">
                  <a:buNone/>
                </a:pPr>
                <a:r>
                  <a:rPr lang="en-US" dirty="0"/>
                  <a:t>   fixed.</a:t>
                </a:r>
              </a:p>
              <a:p>
                <a:r>
                  <a:rPr lang="en-US" dirty="0"/>
                  <a:t>Note that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𝛼</m:t>
                        </m:r>
                      </m:sub>
                    </m:sSub>
                  </m:oMath>
                </a14:m>
                <a:r>
                  <a:rPr lang="en-US" dirty="0"/>
                  <a:t> is a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𝑛</m:t>
                        </m:r>
                        <m:r>
                          <a:rPr lang="en-US" b="0" i="1" smtClean="0">
                            <a:latin typeface="Cambria Math" panose="02040503050406030204" pitchFamily="18" charset="0"/>
                          </a:rPr>
                          <m:t>!</m:t>
                        </m:r>
                      </m:num>
                      <m:den>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e>
                            </m:d>
                          </m:e>
                        </m:d>
                        <m:r>
                          <a:rPr lang="en-US" b="0" i="1" smtClean="0">
                            <a:latin typeface="Cambria Math" panose="02040503050406030204" pitchFamily="18" charset="0"/>
                          </a:rPr>
                          <m:t>!</m:t>
                        </m:r>
                      </m:den>
                    </m:f>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𝑛</m:t>
                        </m:r>
                        <m:r>
                          <a:rPr lang="en-US" i="1">
                            <a:latin typeface="Cambria Math" panose="02040503050406030204" pitchFamily="18" charset="0"/>
                          </a:rPr>
                          <m:t>!</m:t>
                        </m:r>
                      </m:num>
                      <m:den>
                        <m:d>
                          <m:dPr>
                            <m:ctrlPr>
                              <a:rPr lang="en-US" i="1">
                                <a:latin typeface="Cambria Math" panose="02040503050406030204" pitchFamily="18" charset="0"/>
                              </a:rPr>
                            </m:ctrlPr>
                          </m:dPr>
                          <m:e>
                            <m:r>
                              <a:rPr lang="en-US" i="1">
                                <a:latin typeface="Cambria Math" panose="02040503050406030204" pitchFamily="18" charset="0"/>
                              </a:rPr>
                              <m:t>𝑛</m:t>
                            </m:r>
                            <m:r>
                              <a:rPr lang="en-US" i="1">
                                <a:latin typeface="Cambria Math" panose="02040503050406030204" pitchFamily="18" charset="0"/>
                              </a:rPr>
                              <m:t>−</m:t>
                            </m:r>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b="0" i="1" smtClean="0">
                                        <a:latin typeface="Cambria Math" panose="02040503050406030204" pitchFamily="18" charset="0"/>
                                      </a:rPr>
                                      <m:t>𝑉</m:t>
                                    </m:r>
                                  </m:e>
                                  <m:sub>
                                    <m:r>
                                      <a:rPr lang="en-US" i="1">
                                        <a:latin typeface="Cambria Math" panose="02040503050406030204" pitchFamily="18" charset="0"/>
                                      </a:rPr>
                                      <m:t>𝛼</m:t>
                                    </m:r>
                                  </m:sub>
                                </m:sSub>
                              </m:e>
                            </m:d>
                          </m:e>
                        </m:d>
                        <m:r>
                          <a:rPr lang="en-US" i="1">
                            <a:latin typeface="Cambria Math" panose="02040503050406030204" pitchFamily="18" charset="0"/>
                          </a:rPr>
                          <m:t>!</m:t>
                        </m:r>
                      </m:den>
                    </m:f>
                  </m:oMath>
                </a14:m>
                <a:r>
                  <a:rPr lang="en-US" dirty="0"/>
                  <a:t> matrix with rows and columns indexed by tuples </a:t>
                </a:r>
                <a14:m>
                  <m:oMath xmlns:m="http://schemas.openxmlformats.org/officeDocument/2006/math">
                    <m:r>
                      <a:rPr lang="en-US" b="0" i="1" smtClean="0">
                        <a:latin typeface="Cambria Math" panose="02040503050406030204" pitchFamily="18" charset="0"/>
                      </a:rPr>
                      <m:t>𝐴</m:t>
                    </m:r>
                  </m:oMath>
                </a14:m>
                <a:r>
                  <a:rPr lang="en-US" dirty="0"/>
                  <a:t> and </a:t>
                </a:r>
                <a14:m>
                  <m:oMath xmlns:m="http://schemas.openxmlformats.org/officeDocument/2006/math">
                    <m:r>
                      <a:rPr lang="en-US" b="0" i="1" smtClean="0">
                        <a:latin typeface="Cambria Math" panose="02040503050406030204" pitchFamily="18" charset="0"/>
                      </a:rPr>
                      <m:t>𝐵</m:t>
                    </m:r>
                  </m:oMath>
                </a14:m>
                <a:r>
                  <a:rPr lang="en-US" dirty="0"/>
                  <a:t> of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r>
                      <a:rPr lang="en-US" b="0" i="1" smtClean="0">
                        <a:latin typeface="Cambria Math" panose="02040503050406030204" pitchFamily="18" charset="0"/>
                      </a:rPr>
                      <m:t>|</m:t>
                    </m:r>
                  </m:oMath>
                </a14:m>
                <a:r>
                  <a:rPr lang="en-US" dirty="0"/>
                  <a:t> and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𝛼</m:t>
                        </m:r>
                      </m:sub>
                    </m:sSub>
                    <m:r>
                      <a:rPr lang="en-US" b="0" i="1" smtClean="0">
                        <a:latin typeface="Cambria Math" panose="02040503050406030204" pitchFamily="18" charset="0"/>
                      </a:rPr>
                      <m:t>|</m:t>
                    </m:r>
                  </m:oMath>
                </a14:m>
                <a:r>
                  <a:rPr lang="en-US" dirty="0"/>
                  <a:t> elements respectively.</a:t>
                </a:r>
                <a:endParaRPr lang="en-US" sz="3200" dirty="0"/>
              </a:p>
            </p:txBody>
          </p:sp>
        </mc:Choice>
        <mc:Fallback xmlns="">
          <p:sp>
            <p:nvSpPr>
              <p:cNvPr id="3" name="Content Placeholder 2">
                <a:extLst>
                  <a:ext uri="{FF2B5EF4-FFF2-40B4-BE49-F238E27FC236}">
                    <a16:creationId xmlns:a16="http://schemas.microsoft.com/office/drawing/2014/main" id="{94EE8F5C-6722-4FE8-8F16-86DE2064B5DD}"/>
                  </a:ext>
                </a:extLst>
              </p:cNvPr>
              <p:cNvSpPr>
                <a:spLocks noGrp="1" noRot="1" noChangeAspect="1" noMove="1" noResize="1" noEditPoints="1" noAdjustHandles="1" noChangeArrowheads="1" noChangeShapeType="1" noTextEdit="1"/>
              </p:cNvSpPr>
              <p:nvPr>
                <p:ph idx="1"/>
              </p:nvPr>
            </p:nvSpPr>
            <p:spPr>
              <a:xfrm>
                <a:off x="838198" y="1825624"/>
                <a:ext cx="11111703" cy="5032376"/>
              </a:xfrm>
              <a:blipFill>
                <a:blip r:embed="rId2"/>
                <a:stretch>
                  <a:fillRect l="-933" t="-2421"/>
                </a:stretch>
              </a:blipFill>
            </p:spPr>
            <p:txBody>
              <a:bodyPr/>
              <a:lstStyle/>
              <a:p>
                <a:r>
                  <a:rPr lang="en-US">
                    <a:noFill/>
                  </a:rPr>
                  <a:t> </a:t>
                </a:r>
              </a:p>
            </p:txBody>
          </p:sp>
        </mc:Fallback>
      </mc:AlternateContent>
    </p:spTree>
    <p:extLst>
      <p:ext uri="{BB962C8B-B14F-4D97-AF65-F5344CB8AC3E}">
        <p14:creationId xmlns:p14="http://schemas.microsoft.com/office/powerpoint/2010/main" val="29215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4BE5A-8A92-4E79-AEF2-7548FDBF32D7}"/>
              </a:ext>
            </a:extLst>
          </p:cNvPr>
          <p:cNvSpPr>
            <a:spLocks noGrp="1"/>
          </p:cNvSpPr>
          <p:nvPr>
            <p:ph type="title"/>
          </p:nvPr>
        </p:nvSpPr>
        <p:spPr/>
        <p:txBody>
          <a:bodyPr/>
          <a:lstStyle/>
          <a:p>
            <a:pPr algn="ctr"/>
            <a:r>
              <a:rPr lang="en-US" dirty="0"/>
              <a:t>Example: Z-Shaped Graph Matrix</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4EE8F5C-6722-4FE8-8F16-86DE2064B5DD}"/>
                  </a:ext>
                </a:extLst>
              </p:cNvPr>
              <p:cNvSpPr>
                <a:spLocks noGrp="1"/>
              </p:cNvSpPr>
              <p:nvPr>
                <p:ph idx="1"/>
              </p:nvPr>
            </p:nvSpPr>
            <p:spPr>
              <a:xfrm>
                <a:off x="758071" y="1853906"/>
                <a:ext cx="10158167" cy="2506456"/>
              </a:xfrm>
            </p:spPr>
            <p:txBody>
              <a:bodyPr>
                <a:norm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𝑍</m:t>
                            </m:r>
                          </m:sub>
                        </m:sSub>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m:rPr>
                            <m:brk m:alnAt="7"/>
                          </m:rPr>
                          <a:rPr lang="en-US" b="0" i="1" smtClean="0">
                            <a:latin typeface="Cambria Math" panose="02040503050406030204" pitchFamily="18" charset="0"/>
                          </a:rPr>
                          <m:t>𝑅</m:t>
                        </m:r>
                        <m:r>
                          <a:rPr lang="en-US" b="0" i="1" smtClean="0">
                            <a:latin typeface="Cambria Math" panose="02040503050406030204" pitchFamily="18" charset="0"/>
                          </a:rPr>
                          <m:t>𝑖𝑏𝑏𝑜𝑛𝑠</m:t>
                        </m:r>
                        <m:r>
                          <a:rPr lang="en-US" b="0" i="1" smtClean="0">
                            <a:latin typeface="Cambria Math" panose="02040503050406030204" pitchFamily="18" charset="0"/>
                          </a:rPr>
                          <m:t> </m:t>
                        </m:r>
                        <m:r>
                          <a:rPr lang="en-US" b="0" i="1" smtClean="0">
                            <a:latin typeface="Cambria Math" panose="02040503050406030204" pitchFamily="18" charset="0"/>
                          </a:rPr>
                          <m:t>𝑅</m:t>
                        </m:r>
                        <m:r>
                          <a:rPr lang="en-US" b="0" i="1" smtClean="0">
                            <a:latin typeface="Cambria Math" panose="02040503050406030204" pitchFamily="18" charset="0"/>
                          </a:rPr>
                          <m:t> </m:t>
                        </m:r>
                        <m:r>
                          <a:rPr lang="en-US" b="0" i="1" smtClean="0">
                            <a:latin typeface="Cambria Math" panose="02040503050406030204" pitchFamily="18" charset="0"/>
                          </a:rPr>
                          <m:t>𝑤𝑖𝑡h</m:t>
                        </m:r>
                        <m:r>
                          <a:rPr lang="en-US" b="0" i="1" smtClean="0">
                            <a:latin typeface="Cambria Math" panose="02040503050406030204" pitchFamily="18" charset="0"/>
                          </a:rPr>
                          <m:t> </m:t>
                        </m:r>
                        <m:r>
                          <a:rPr lang="en-US" b="0" i="1" smtClean="0">
                            <a:latin typeface="Cambria Math" panose="02040503050406030204" pitchFamily="18" charset="0"/>
                          </a:rPr>
                          <m:t>𝑠h𝑎𝑝𝑒</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𝑍</m:t>
                            </m:r>
                          </m:sub>
                        </m:sSub>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𝑅</m:t>
                            </m:r>
                          </m:sub>
                        </m:sSub>
                      </m:e>
                    </m:nary>
                  </m:oMath>
                </a14:m>
                <a:r>
                  <a:rPr lang="en-US" dirty="0"/>
                  <a:t>.</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𝑍</m:t>
                            </m:r>
                          </m:sub>
                        </m:sSub>
                      </m:sub>
                    </m:sSub>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eqArr>
                          <m:eqArrPr>
                            <m:ctrlPr>
                              <a:rPr lang="en-US" b="0" i="1" smtClean="0">
                                <a:latin typeface="Cambria Math" panose="02040503050406030204" pitchFamily="18" charset="0"/>
                              </a:rPr>
                            </m:ctrlPr>
                          </m:eqArrPr>
                          <m:e>
                            <m:r>
                              <a:rPr lang="en-US" b="0" i="1" smtClean="0">
                                <a:latin typeface="Cambria Math" panose="02040503050406030204" pitchFamily="18" charset="0"/>
                              </a:rPr>
                              <m:t>𝜋</m:t>
                            </m:r>
                            <m:r>
                              <a:rPr lang="en-US" b="0" i="1" smtClean="0">
                                <a:latin typeface="Cambria Math" panose="02040503050406030204" pitchFamily="18" charset="0"/>
                              </a:rPr>
                              <m:t>:</m:t>
                            </m:r>
                            <m:r>
                              <a:rPr lang="en-US" b="0" i="1" smtClean="0">
                                <a:latin typeface="Cambria Math" panose="02040503050406030204" pitchFamily="18" charset="0"/>
                              </a:rPr>
                              <m:t>𝑉</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𝑍</m:t>
                                    </m:r>
                                  </m:sub>
                                </m:sSub>
                              </m:e>
                            </m:d>
                            <m:r>
                              <a:rPr lang="en-US" b="0" i="1" smtClean="0">
                                <a:latin typeface="Cambria Math" panose="02040503050406030204" pitchFamily="18" charset="0"/>
                              </a:rPr>
                              <m:t>→</m:t>
                            </m:r>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𝐺</m:t>
                                </m:r>
                              </m:e>
                            </m:d>
                            <m:r>
                              <a:rPr lang="en-US" b="0" i="1" smtClean="0">
                                <a:latin typeface="Cambria Math" panose="02040503050406030204" pitchFamily="18" charset="0"/>
                              </a:rPr>
                              <m:t>: </m:t>
                            </m:r>
                          </m:e>
                          <m:e>
                            <m:r>
                              <a:rPr lang="en-US" b="0" i="1" smtClean="0">
                                <a:latin typeface="Cambria Math" panose="02040503050406030204" pitchFamily="18" charset="0"/>
                              </a:rPr>
                              <m:t>𝜋</m:t>
                            </m:r>
                            <m:r>
                              <a:rPr lang="en-US" b="0" i="1" smtClean="0">
                                <a:latin typeface="Cambria Math" panose="02040503050406030204" pitchFamily="18" charset="0"/>
                              </a:rPr>
                              <m:t> </m:t>
                            </m:r>
                            <m:r>
                              <a:rPr lang="en-US" b="0" i="1" smtClean="0">
                                <a:latin typeface="Cambria Math" panose="02040503050406030204" pitchFamily="18" charset="0"/>
                              </a:rPr>
                              <m:t>𝑖𝑠</m:t>
                            </m:r>
                            <m:r>
                              <a:rPr lang="en-US" b="0" i="1" smtClean="0">
                                <a:latin typeface="Cambria Math" panose="02040503050406030204" pitchFamily="18" charset="0"/>
                              </a:rPr>
                              <m:t> </m:t>
                            </m:r>
                            <m:r>
                              <a:rPr lang="en-US" b="0" i="1" smtClean="0">
                                <a:latin typeface="Cambria Math" panose="02040503050406030204" pitchFamily="18" charset="0"/>
                              </a:rPr>
                              <m:t>𝑖𝑛𝑗𝑒𝑐𝑡𝑖𝑣𝑒</m:t>
                            </m:r>
                            <m:r>
                              <a:rPr lang="en-US" b="0" i="1" smtClean="0">
                                <a:latin typeface="Cambria Math" panose="02040503050406030204" pitchFamily="18" charset="0"/>
                              </a:rPr>
                              <m:t>,</m:t>
                            </m:r>
                          </m:e>
                          <m:e>
                            <m:r>
                              <a:rPr lang="en-US" b="0" i="1" smtClean="0">
                                <a:latin typeface="Cambria Math" panose="02040503050406030204" pitchFamily="18" charset="0"/>
                              </a:rPr>
                              <m:t>𝜋</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𝑍</m:t>
                                        </m:r>
                                      </m:sub>
                                    </m:sSub>
                                  </m:sub>
                                </m:sSub>
                              </m:e>
                            </m:d>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 </m:t>
                            </m:r>
                            <m:r>
                              <a:rPr lang="en-US" b="0" i="1" smtClean="0">
                                <a:latin typeface="Cambria Math" panose="02040503050406030204" pitchFamily="18" charset="0"/>
                              </a:rPr>
                              <m:t>𝜋</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b="0" i="1" smtClean="0">
                                        <a:latin typeface="Cambria Math" panose="02040503050406030204" pitchFamily="18" charset="0"/>
                                      </a:rPr>
                                      <m:t>𝑉</m:t>
                                    </m:r>
                                  </m:e>
                                  <m:sub>
                                    <m:sSub>
                                      <m:sSubPr>
                                        <m:ctrlPr>
                                          <a:rPr lang="en-US" b="0" i="1" smtClean="0">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𝑍</m:t>
                                        </m:r>
                                      </m:sub>
                                    </m:sSub>
                                  </m:sub>
                                </m:sSub>
                              </m:e>
                            </m:d>
                            <m:r>
                              <a:rPr lang="en-US" i="1">
                                <a:latin typeface="Cambria Math" panose="02040503050406030204" pitchFamily="18" charset="0"/>
                              </a:rPr>
                              <m:t>=</m:t>
                            </m:r>
                            <m:r>
                              <a:rPr lang="en-US" b="0" i="1" smtClean="0">
                                <a:latin typeface="Cambria Math" panose="02040503050406030204" pitchFamily="18" charset="0"/>
                              </a:rPr>
                              <m:t>𝐵</m:t>
                            </m:r>
                          </m:e>
                        </m:eqAr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𝜒</m:t>
                            </m:r>
                          </m:e>
                          <m:sub>
                            <m:r>
                              <a:rPr lang="en-US" b="0" i="1" smtClean="0">
                                <a:latin typeface="Cambria Math" panose="02040503050406030204" pitchFamily="18" charset="0"/>
                              </a:rPr>
                              <m:t>𝜋</m:t>
                            </m:r>
                            <m:d>
                              <m:dPr>
                                <m:ctrlPr>
                                  <a:rPr lang="en-US" b="0" i="1" smtClean="0">
                                    <a:latin typeface="Cambria Math" panose="02040503050406030204" pitchFamily="18" charset="0"/>
                                  </a:rPr>
                                </m:ctrlPr>
                              </m:dPr>
                              <m:e>
                                <m:r>
                                  <a:rPr lang="en-US" b="0" i="1" smtClean="0">
                                    <a:latin typeface="Cambria Math" panose="02040503050406030204" pitchFamily="18" charset="0"/>
                                  </a:rPr>
                                  <m:t>𝐸</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𝑍</m:t>
                                        </m:r>
                                      </m:sub>
                                    </m:sSub>
                                  </m:e>
                                </m:d>
                              </m:e>
                            </m:d>
                          </m:sub>
                        </m:sSub>
                        <m:r>
                          <a:rPr lang="en-US" b="0" i="1" smtClean="0">
                            <a:latin typeface="Cambria Math" panose="02040503050406030204" pitchFamily="18" charset="0"/>
                          </a:rPr>
                          <m:t>(</m:t>
                        </m:r>
                        <m:r>
                          <a:rPr lang="en-US" b="0" i="1" smtClean="0">
                            <a:latin typeface="Cambria Math" panose="02040503050406030204" pitchFamily="18" charset="0"/>
                          </a:rPr>
                          <m:t>𝐺</m:t>
                        </m:r>
                        <m:r>
                          <a:rPr lang="en-US" b="0" i="1" smtClean="0">
                            <a:latin typeface="Cambria Math" panose="02040503050406030204" pitchFamily="18" charset="0"/>
                          </a:rPr>
                          <m:t>)</m:t>
                        </m:r>
                      </m:e>
                    </m:nary>
                  </m:oMath>
                </a14:m>
                <a:r>
                  <a:rPr lang="en-US" dirty="0"/>
                  <a:t>.</a:t>
                </a:r>
              </a:p>
              <a:p>
                <a:pPr marL="0" indent="0">
                  <a:buNone/>
                </a:pPr>
                <a:endParaRPr lang="en-US" sz="3200" dirty="0"/>
              </a:p>
            </p:txBody>
          </p:sp>
        </mc:Choice>
        <mc:Fallback xmlns="">
          <p:sp>
            <p:nvSpPr>
              <p:cNvPr id="3" name="Content Placeholder 2">
                <a:extLst>
                  <a:ext uri="{FF2B5EF4-FFF2-40B4-BE49-F238E27FC236}">
                    <a16:creationId xmlns:a16="http://schemas.microsoft.com/office/drawing/2014/main" id="{94EE8F5C-6722-4FE8-8F16-86DE2064B5DD}"/>
                  </a:ext>
                </a:extLst>
              </p:cNvPr>
              <p:cNvSpPr>
                <a:spLocks noGrp="1" noRot="1" noChangeAspect="1" noMove="1" noResize="1" noEditPoints="1" noAdjustHandles="1" noChangeArrowheads="1" noChangeShapeType="1" noTextEdit="1"/>
              </p:cNvSpPr>
              <p:nvPr>
                <p:ph idx="1"/>
              </p:nvPr>
            </p:nvSpPr>
            <p:spPr>
              <a:xfrm>
                <a:off x="758071" y="1853906"/>
                <a:ext cx="10158167" cy="2506456"/>
              </a:xfrm>
              <a:blipFill>
                <a:blip r:embed="rId2"/>
                <a:stretch>
                  <a:fillRect t="-3406"/>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FCE9817E-F893-7EBE-F83E-5059B46B133B}"/>
              </a:ext>
            </a:extLst>
          </p:cNvPr>
          <p:cNvCxnSpPr>
            <a:cxnSpLocks/>
          </p:cNvCxnSpPr>
          <p:nvPr/>
        </p:nvCxnSpPr>
        <p:spPr>
          <a:xfrm flipV="1">
            <a:off x="980021" y="4989440"/>
            <a:ext cx="1127760" cy="64600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94FF95D-8021-8A6E-31C2-283A52BAAE22}"/>
              </a:ext>
            </a:extLst>
          </p:cNvPr>
          <p:cNvCxnSpPr>
            <a:cxnSpLocks/>
          </p:cNvCxnSpPr>
          <p:nvPr/>
        </p:nvCxnSpPr>
        <p:spPr>
          <a:xfrm>
            <a:off x="980021" y="4989440"/>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FA04B3AA-4FD3-2E06-3D5B-B9D112E7729B}"/>
              </a:ext>
            </a:extLst>
          </p:cNvPr>
          <p:cNvSpPr/>
          <p:nvPr/>
        </p:nvSpPr>
        <p:spPr>
          <a:xfrm>
            <a:off x="727471" y="473689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DF63C87-F446-8A5A-91E8-3789E329C59C}"/>
                  </a:ext>
                </a:extLst>
              </p:cNvPr>
              <p:cNvSpPr txBox="1"/>
              <p:nvPr/>
            </p:nvSpPr>
            <p:spPr>
              <a:xfrm>
                <a:off x="746111" y="4804774"/>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TextBox 6">
                <a:extLst>
                  <a:ext uri="{FF2B5EF4-FFF2-40B4-BE49-F238E27FC236}">
                    <a16:creationId xmlns:a16="http://schemas.microsoft.com/office/drawing/2014/main" id="{2DF63C87-F446-8A5A-91E8-3789E329C59C}"/>
                  </a:ext>
                </a:extLst>
              </p:cNvPr>
              <p:cNvSpPr txBox="1">
                <a:spLocks noRot="1" noChangeAspect="1" noMove="1" noResize="1" noEditPoints="1" noAdjustHandles="1" noChangeArrowheads="1" noChangeShapeType="1" noTextEdit="1"/>
              </p:cNvSpPr>
              <p:nvPr/>
            </p:nvSpPr>
            <p:spPr>
              <a:xfrm>
                <a:off x="746111" y="4804774"/>
                <a:ext cx="472630" cy="369332"/>
              </a:xfrm>
              <a:prstGeom prst="rect">
                <a:avLst/>
              </a:prstGeom>
              <a:blipFill>
                <a:blip r:embed="rId3"/>
                <a:stretch>
                  <a:fillRect/>
                </a:stretch>
              </a:blipFill>
            </p:spPr>
            <p:txBody>
              <a:bodyPr/>
              <a:lstStyle/>
              <a:p>
                <a:r>
                  <a:rPr lang="en-US">
                    <a:noFill/>
                  </a:rPr>
                  <a:t> </a:t>
                </a:r>
              </a:p>
            </p:txBody>
          </p:sp>
        </mc:Fallback>
      </mc:AlternateContent>
      <p:sp>
        <p:nvSpPr>
          <p:cNvPr id="8" name="Oval 7">
            <a:extLst>
              <a:ext uri="{FF2B5EF4-FFF2-40B4-BE49-F238E27FC236}">
                <a16:creationId xmlns:a16="http://schemas.microsoft.com/office/drawing/2014/main" id="{CDF544E9-3343-3944-2179-A30AF3042249}"/>
              </a:ext>
            </a:extLst>
          </p:cNvPr>
          <p:cNvSpPr/>
          <p:nvPr/>
        </p:nvSpPr>
        <p:spPr>
          <a:xfrm>
            <a:off x="1855231" y="4736890"/>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76B55A0-AD08-2088-B5E4-8CBFFCA0EE8E}"/>
                  </a:ext>
                </a:extLst>
              </p:cNvPr>
              <p:cNvSpPr txBox="1"/>
              <p:nvPr/>
            </p:nvSpPr>
            <p:spPr>
              <a:xfrm>
                <a:off x="1873871" y="4804774"/>
                <a:ext cx="4623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 name="TextBox 8">
                <a:extLst>
                  <a:ext uri="{FF2B5EF4-FFF2-40B4-BE49-F238E27FC236}">
                    <a16:creationId xmlns:a16="http://schemas.microsoft.com/office/drawing/2014/main" id="{676B55A0-AD08-2088-B5E4-8CBFFCA0EE8E}"/>
                  </a:ext>
                </a:extLst>
              </p:cNvPr>
              <p:cNvSpPr txBox="1">
                <a:spLocks noRot="1" noChangeAspect="1" noMove="1" noResize="1" noEditPoints="1" noAdjustHandles="1" noChangeArrowheads="1" noChangeShapeType="1" noTextEdit="1"/>
              </p:cNvSpPr>
              <p:nvPr/>
            </p:nvSpPr>
            <p:spPr>
              <a:xfrm>
                <a:off x="1873871" y="4804774"/>
                <a:ext cx="462371" cy="369332"/>
              </a:xfrm>
              <a:prstGeom prst="rect">
                <a:avLst/>
              </a:prstGeom>
              <a:blipFill>
                <a:blip r:embed="rId4"/>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5D996D68-61DE-E9FC-0E7A-55901227703A}"/>
              </a:ext>
            </a:extLst>
          </p:cNvPr>
          <p:cNvSpPr/>
          <p:nvPr/>
        </p:nvSpPr>
        <p:spPr>
          <a:xfrm>
            <a:off x="640931" y="4650349"/>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66F8B56-DF0E-5EC2-7687-07466B2A9FB4}"/>
                  </a:ext>
                </a:extLst>
              </p:cNvPr>
              <p:cNvSpPr txBox="1"/>
              <p:nvPr/>
            </p:nvSpPr>
            <p:spPr>
              <a:xfrm>
                <a:off x="690366" y="5972648"/>
                <a:ext cx="607089" cy="3931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B66F8B56-DF0E-5EC2-7687-07466B2A9FB4}"/>
                  </a:ext>
                </a:extLst>
              </p:cNvPr>
              <p:cNvSpPr txBox="1">
                <a:spLocks noRot="1" noChangeAspect="1" noMove="1" noResize="1" noEditPoints="1" noAdjustHandles="1" noChangeArrowheads="1" noChangeShapeType="1" noTextEdit="1"/>
              </p:cNvSpPr>
              <p:nvPr/>
            </p:nvSpPr>
            <p:spPr>
              <a:xfrm>
                <a:off x="690366" y="5972648"/>
                <a:ext cx="607089" cy="393121"/>
              </a:xfrm>
              <a:prstGeom prst="rect">
                <a:avLst/>
              </a:prstGeom>
              <a:blipFill>
                <a:blip r:embed="rId5"/>
                <a:stretch>
                  <a:fillRect b="-15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2A4911A-EE26-6B2E-7B76-E4A1ABEA429E}"/>
                  </a:ext>
                </a:extLst>
              </p:cNvPr>
              <p:cNvSpPr txBox="1"/>
              <p:nvPr/>
            </p:nvSpPr>
            <p:spPr>
              <a:xfrm>
                <a:off x="1861114" y="5972310"/>
                <a:ext cx="552651" cy="3931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TextBox 11">
                <a:extLst>
                  <a:ext uri="{FF2B5EF4-FFF2-40B4-BE49-F238E27FC236}">
                    <a16:creationId xmlns:a16="http://schemas.microsoft.com/office/drawing/2014/main" id="{62A4911A-EE26-6B2E-7B76-E4A1ABEA429E}"/>
                  </a:ext>
                </a:extLst>
              </p:cNvPr>
              <p:cNvSpPr txBox="1">
                <a:spLocks noRot="1" noChangeAspect="1" noMove="1" noResize="1" noEditPoints="1" noAdjustHandles="1" noChangeArrowheads="1" noChangeShapeType="1" noTextEdit="1"/>
              </p:cNvSpPr>
              <p:nvPr/>
            </p:nvSpPr>
            <p:spPr>
              <a:xfrm>
                <a:off x="1861114" y="5972310"/>
                <a:ext cx="552651" cy="393121"/>
              </a:xfrm>
              <a:prstGeom prst="rect">
                <a:avLst/>
              </a:prstGeom>
              <a:blipFill>
                <a:blip r:embed="rId6"/>
                <a:stretch>
                  <a:fillRect b="-1563"/>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E3F0C045-4B66-6ADA-8845-9E02B61DCAEA}"/>
              </a:ext>
            </a:extLst>
          </p:cNvPr>
          <p:cNvSpPr/>
          <p:nvPr/>
        </p:nvSpPr>
        <p:spPr>
          <a:xfrm>
            <a:off x="1765966" y="4650350"/>
            <a:ext cx="678180" cy="13219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50D6EA96-A065-B683-62E3-46B428B8D397}"/>
              </a:ext>
            </a:extLst>
          </p:cNvPr>
          <p:cNvCxnSpPr>
            <a:cxnSpLocks/>
          </p:cNvCxnSpPr>
          <p:nvPr/>
        </p:nvCxnSpPr>
        <p:spPr>
          <a:xfrm>
            <a:off x="980021" y="5635449"/>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D0152B7B-9A64-B5DB-6BEB-6C821668FC53}"/>
              </a:ext>
            </a:extLst>
          </p:cNvPr>
          <p:cNvSpPr/>
          <p:nvPr/>
        </p:nvSpPr>
        <p:spPr>
          <a:xfrm>
            <a:off x="727471" y="538289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63F5613-6ECA-5ECE-2AFB-A2457D1C66F7}"/>
                  </a:ext>
                </a:extLst>
              </p:cNvPr>
              <p:cNvSpPr txBox="1"/>
              <p:nvPr/>
            </p:nvSpPr>
            <p:spPr>
              <a:xfrm>
                <a:off x="746111" y="5450783"/>
                <a:ext cx="4779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E63F5613-6ECA-5ECE-2AFB-A2457D1C66F7}"/>
                  </a:ext>
                </a:extLst>
              </p:cNvPr>
              <p:cNvSpPr txBox="1">
                <a:spLocks noRot="1" noChangeAspect="1" noMove="1" noResize="1" noEditPoints="1" noAdjustHandles="1" noChangeArrowheads="1" noChangeShapeType="1" noTextEdit="1"/>
              </p:cNvSpPr>
              <p:nvPr/>
            </p:nvSpPr>
            <p:spPr>
              <a:xfrm>
                <a:off x="746111" y="5450783"/>
                <a:ext cx="477951" cy="369332"/>
              </a:xfrm>
              <a:prstGeom prst="rect">
                <a:avLst/>
              </a:prstGeom>
              <a:blipFill>
                <a:blip r:embed="rId7"/>
                <a:stretch>
                  <a:fillRect/>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7EEC8135-C390-A449-E3D8-D43785CD272A}"/>
              </a:ext>
            </a:extLst>
          </p:cNvPr>
          <p:cNvSpPr/>
          <p:nvPr/>
        </p:nvSpPr>
        <p:spPr>
          <a:xfrm>
            <a:off x="1855231" y="538289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94990566-B3E2-5956-4792-8B5CF8181350}"/>
                  </a:ext>
                </a:extLst>
              </p:cNvPr>
              <p:cNvSpPr txBox="1"/>
              <p:nvPr/>
            </p:nvSpPr>
            <p:spPr>
              <a:xfrm>
                <a:off x="1873871" y="5450783"/>
                <a:ext cx="4676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8" name="TextBox 17">
                <a:extLst>
                  <a:ext uri="{FF2B5EF4-FFF2-40B4-BE49-F238E27FC236}">
                    <a16:creationId xmlns:a16="http://schemas.microsoft.com/office/drawing/2014/main" id="{94990566-B3E2-5956-4792-8B5CF8181350}"/>
                  </a:ext>
                </a:extLst>
              </p:cNvPr>
              <p:cNvSpPr txBox="1">
                <a:spLocks noRot="1" noChangeAspect="1" noMove="1" noResize="1" noEditPoints="1" noAdjustHandles="1" noChangeArrowheads="1" noChangeShapeType="1" noTextEdit="1"/>
              </p:cNvSpPr>
              <p:nvPr/>
            </p:nvSpPr>
            <p:spPr>
              <a:xfrm>
                <a:off x="1873871" y="5450783"/>
                <a:ext cx="467692"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A008AA7-9088-B2E0-352C-A423B95D95CE}"/>
                  </a:ext>
                </a:extLst>
              </p:cNvPr>
              <p:cNvSpPr txBox="1"/>
              <p:nvPr/>
            </p:nvSpPr>
            <p:spPr>
              <a:xfrm>
                <a:off x="1297455" y="5972310"/>
                <a:ext cx="4928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TextBox 18">
                <a:extLst>
                  <a:ext uri="{FF2B5EF4-FFF2-40B4-BE49-F238E27FC236}">
                    <a16:creationId xmlns:a16="http://schemas.microsoft.com/office/drawing/2014/main" id="{2A008AA7-9088-B2E0-352C-A423B95D95CE}"/>
                  </a:ext>
                </a:extLst>
              </p:cNvPr>
              <p:cNvSpPr txBox="1">
                <a:spLocks noRot="1" noChangeAspect="1" noMove="1" noResize="1" noEditPoints="1" noAdjustHandles="1" noChangeArrowheads="1" noChangeShapeType="1" noTextEdit="1"/>
              </p:cNvSpPr>
              <p:nvPr/>
            </p:nvSpPr>
            <p:spPr>
              <a:xfrm>
                <a:off x="1297455" y="5972310"/>
                <a:ext cx="492891"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Oval 19">
                <a:extLst>
                  <a:ext uri="{FF2B5EF4-FFF2-40B4-BE49-F238E27FC236}">
                    <a16:creationId xmlns:a16="http://schemas.microsoft.com/office/drawing/2014/main" id="{B48D0933-A4DF-7202-A646-7CAE4561AB11}"/>
                  </a:ext>
                </a:extLst>
              </p:cNvPr>
              <p:cNvSpPr/>
              <p:nvPr/>
            </p:nvSpPr>
            <p:spPr>
              <a:xfrm>
                <a:off x="5668842" y="4145152"/>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1</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0" name="Oval 19">
                <a:extLst>
                  <a:ext uri="{FF2B5EF4-FFF2-40B4-BE49-F238E27FC236}">
                    <a16:creationId xmlns:a16="http://schemas.microsoft.com/office/drawing/2014/main" id="{B48D0933-A4DF-7202-A646-7CAE4561AB11}"/>
                  </a:ext>
                </a:extLst>
              </p:cNvPr>
              <p:cNvSpPr>
                <a:spLocks noRot="1" noChangeAspect="1" noMove="1" noResize="1" noEditPoints="1" noAdjustHandles="1" noChangeArrowheads="1" noChangeShapeType="1" noTextEdit="1"/>
              </p:cNvSpPr>
              <p:nvPr/>
            </p:nvSpPr>
            <p:spPr>
              <a:xfrm>
                <a:off x="5668842" y="4145152"/>
                <a:ext cx="505100" cy="505100"/>
              </a:xfrm>
              <a:prstGeom prst="ellipse">
                <a:avLst/>
              </a:prstGeom>
              <a:blipFill>
                <a:blip r:embed="rId10"/>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Oval 20">
                <a:extLst>
                  <a:ext uri="{FF2B5EF4-FFF2-40B4-BE49-F238E27FC236}">
                    <a16:creationId xmlns:a16="http://schemas.microsoft.com/office/drawing/2014/main" id="{C43C5426-ECC8-B55C-FB98-CFAE8E62AB16}"/>
                  </a:ext>
                </a:extLst>
              </p:cNvPr>
              <p:cNvSpPr/>
              <p:nvPr/>
            </p:nvSpPr>
            <p:spPr>
              <a:xfrm>
                <a:off x="5027820" y="477743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2</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1" name="Oval 20">
                <a:extLst>
                  <a:ext uri="{FF2B5EF4-FFF2-40B4-BE49-F238E27FC236}">
                    <a16:creationId xmlns:a16="http://schemas.microsoft.com/office/drawing/2014/main" id="{C43C5426-ECC8-B55C-FB98-CFAE8E62AB16}"/>
                  </a:ext>
                </a:extLst>
              </p:cNvPr>
              <p:cNvSpPr>
                <a:spLocks noRot="1" noChangeAspect="1" noMove="1" noResize="1" noEditPoints="1" noAdjustHandles="1" noChangeArrowheads="1" noChangeShapeType="1" noTextEdit="1"/>
              </p:cNvSpPr>
              <p:nvPr/>
            </p:nvSpPr>
            <p:spPr>
              <a:xfrm>
                <a:off x="5027820" y="4777433"/>
                <a:ext cx="505100" cy="505100"/>
              </a:xfrm>
              <a:prstGeom prst="ellipse">
                <a:avLst/>
              </a:prstGeom>
              <a:blipFill>
                <a:blip r:embed="rId11"/>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Oval 21">
                <a:extLst>
                  <a:ext uri="{FF2B5EF4-FFF2-40B4-BE49-F238E27FC236}">
                    <a16:creationId xmlns:a16="http://schemas.microsoft.com/office/drawing/2014/main" id="{9FBE9A5C-3E7B-C099-E758-CEEDA5C91D3D}"/>
                  </a:ext>
                </a:extLst>
              </p:cNvPr>
              <p:cNvSpPr/>
              <p:nvPr/>
            </p:nvSpPr>
            <p:spPr>
              <a:xfrm>
                <a:off x="5027820" y="580106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4</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2" name="Oval 21">
                <a:extLst>
                  <a:ext uri="{FF2B5EF4-FFF2-40B4-BE49-F238E27FC236}">
                    <a16:creationId xmlns:a16="http://schemas.microsoft.com/office/drawing/2014/main" id="{9FBE9A5C-3E7B-C099-E758-CEEDA5C91D3D}"/>
                  </a:ext>
                </a:extLst>
              </p:cNvPr>
              <p:cNvSpPr>
                <a:spLocks noRot="1" noChangeAspect="1" noMove="1" noResize="1" noEditPoints="1" noAdjustHandles="1" noChangeArrowheads="1" noChangeShapeType="1" noTextEdit="1"/>
              </p:cNvSpPr>
              <p:nvPr/>
            </p:nvSpPr>
            <p:spPr>
              <a:xfrm>
                <a:off x="5027820" y="5801063"/>
                <a:ext cx="505100" cy="505100"/>
              </a:xfrm>
              <a:prstGeom prst="ellipse">
                <a:avLst/>
              </a:prstGeom>
              <a:blipFill>
                <a:blip r:embed="rId12"/>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Oval 22">
                <a:extLst>
                  <a:ext uri="{FF2B5EF4-FFF2-40B4-BE49-F238E27FC236}">
                    <a16:creationId xmlns:a16="http://schemas.microsoft.com/office/drawing/2014/main" id="{3C701B33-A7C6-5C4B-AF08-1E32E5DA7F1B}"/>
                  </a:ext>
                </a:extLst>
              </p:cNvPr>
              <p:cNvSpPr/>
              <p:nvPr/>
            </p:nvSpPr>
            <p:spPr>
              <a:xfrm>
                <a:off x="6301054" y="4781426"/>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3</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3" name="Oval 22">
                <a:extLst>
                  <a:ext uri="{FF2B5EF4-FFF2-40B4-BE49-F238E27FC236}">
                    <a16:creationId xmlns:a16="http://schemas.microsoft.com/office/drawing/2014/main" id="{3C701B33-A7C6-5C4B-AF08-1E32E5DA7F1B}"/>
                  </a:ext>
                </a:extLst>
              </p:cNvPr>
              <p:cNvSpPr>
                <a:spLocks noRot="1" noChangeAspect="1" noMove="1" noResize="1" noEditPoints="1" noAdjustHandles="1" noChangeArrowheads="1" noChangeShapeType="1" noTextEdit="1"/>
              </p:cNvSpPr>
              <p:nvPr/>
            </p:nvSpPr>
            <p:spPr>
              <a:xfrm>
                <a:off x="6301054" y="4781426"/>
                <a:ext cx="505100" cy="505100"/>
              </a:xfrm>
              <a:prstGeom prst="ellipse">
                <a:avLst/>
              </a:prstGeom>
              <a:blipFill>
                <a:blip r:embed="rId13"/>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Oval 23">
                <a:extLst>
                  <a:ext uri="{FF2B5EF4-FFF2-40B4-BE49-F238E27FC236}">
                    <a16:creationId xmlns:a16="http://schemas.microsoft.com/office/drawing/2014/main" id="{D476DD58-6046-6646-245E-EA945B785DDF}"/>
                  </a:ext>
                </a:extLst>
              </p:cNvPr>
              <p:cNvSpPr/>
              <p:nvPr/>
            </p:nvSpPr>
            <p:spPr>
              <a:xfrm>
                <a:off x="6301054" y="580106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5</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4" name="Oval 23">
                <a:extLst>
                  <a:ext uri="{FF2B5EF4-FFF2-40B4-BE49-F238E27FC236}">
                    <a16:creationId xmlns:a16="http://schemas.microsoft.com/office/drawing/2014/main" id="{D476DD58-6046-6646-245E-EA945B785DDF}"/>
                  </a:ext>
                </a:extLst>
              </p:cNvPr>
              <p:cNvSpPr>
                <a:spLocks noRot="1" noChangeAspect="1" noMove="1" noResize="1" noEditPoints="1" noAdjustHandles="1" noChangeArrowheads="1" noChangeShapeType="1" noTextEdit="1"/>
              </p:cNvSpPr>
              <p:nvPr/>
            </p:nvSpPr>
            <p:spPr>
              <a:xfrm>
                <a:off x="6301054" y="5801063"/>
                <a:ext cx="505100" cy="505100"/>
              </a:xfrm>
              <a:prstGeom prst="ellipse">
                <a:avLst/>
              </a:prstGeom>
              <a:blipFill>
                <a:blip r:embed="rId14"/>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79F46AB4-9AF7-0AF4-C642-46F04C735139}"/>
                  </a:ext>
                </a:extLst>
              </p:cNvPr>
              <p:cNvSpPr txBox="1"/>
              <p:nvPr/>
            </p:nvSpPr>
            <p:spPr>
              <a:xfrm>
                <a:off x="5724607" y="6181000"/>
                <a:ext cx="39356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5" name="TextBox 24">
                <a:extLst>
                  <a:ext uri="{FF2B5EF4-FFF2-40B4-BE49-F238E27FC236}">
                    <a16:creationId xmlns:a16="http://schemas.microsoft.com/office/drawing/2014/main" id="{79F46AB4-9AF7-0AF4-C642-46F04C735139}"/>
                  </a:ext>
                </a:extLst>
              </p:cNvPr>
              <p:cNvSpPr txBox="1">
                <a:spLocks noRot="1" noChangeAspect="1" noMove="1" noResize="1" noEditPoints="1" noAdjustHandles="1" noChangeArrowheads="1" noChangeShapeType="1" noTextEdit="1"/>
              </p:cNvSpPr>
              <p:nvPr/>
            </p:nvSpPr>
            <p:spPr>
              <a:xfrm>
                <a:off x="5724607" y="6181000"/>
                <a:ext cx="393569" cy="369332"/>
              </a:xfrm>
              <a:prstGeom prst="rect">
                <a:avLst/>
              </a:prstGeom>
              <a:blipFill>
                <a:blip r:embed="rId15"/>
                <a:stretch>
                  <a:fillRect/>
                </a:stretch>
              </a:blipFill>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D9CDDCF7-C56E-8681-85F2-338F994765B1}"/>
              </a:ext>
            </a:extLst>
          </p:cNvPr>
          <p:cNvCxnSpPr>
            <a:cxnSpLocks/>
            <a:stCxn id="21" idx="7"/>
            <a:endCxn id="20" idx="3"/>
          </p:cNvCxnSpPr>
          <p:nvPr/>
        </p:nvCxnSpPr>
        <p:spPr>
          <a:xfrm flipV="1">
            <a:off x="5458950" y="4576282"/>
            <a:ext cx="283862" cy="27512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962FADB-2D0F-F6AE-DDAD-A64052E87E8D}"/>
              </a:ext>
            </a:extLst>
          </p:cNvPr>
          <p:cNvCxnSpPr>
            <a:cxnSpLocks/>
            <a:stCxn id="22" idx="0"/>
            <a:endCxn id="21" idx="4"/>
          </p:cNvCxnSpPr>
          <p:nvPr/>
        </p:nvCxnSpPr>
        <p:spPr>
          <a:xfrm flipV="1">
            <a:off x="5280370" y="5282533"/>
            <a:ext cx="0" cy="5185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5B21D1C-DF9D-DE03-52A2-E2CFA81E2FB4}"/>
              </a:ext>
            </a:extLst>
          </p:cNvPr>
          <p:cNvCxnSpPr>
            <a:cxnSpLocks/>
            <a:stCxn id="20" idx="5"/>
            <a:endCxn id="23" idx="1"/>
          </p:cNvCxnSpPr>
          <p:nvPr/>
        </p:nvCxnSpPr>
        <p:spPr>
          <a:xfrm>
            <a:off x="6099972" y="4576282"/>
            <a:ext cx="275052" cy="2791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4541F34-C1F7-C099-5BA4-818F10F857AD}"/>
              </a:ext>
            </a:extLst>
          </p:cNvPr>
          <p:cNvCxnSpPr>
            <a:cxnSpLocks/>
            <a:stCxn id="21" idx="6"/>
            <a:endCxn id="23" idx="2"/>
          </p:cNvCxnSpPr>
          <p:nvPr/>
        </p:nvCxnSpPr>
        <p:spPr>
          <a:xfrm>
            <a:off x="5532920" y="5029983"/>
            <a:ext cx="768134" cy="399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65833A4-D319-2FDA-F525-2C28A99A3609}"/>
              </a:ext>
            </a:extLst>
          </p:cNvPr>
          <p:cNvCxnSpPr>
            <a:cxnSpLocks/>
            <a:stCxn id="24" idx="0"/>
            <a:endCxn id="23" idx="4"/>
          </p:cNvCxnSpPr>
          <p:nvPr/>
        </p:nvCxnSpPr>
        <p:spPr>
          <a:xfrm flipV="1">
            <a:off x="6553604" y="5286526"/>
            <a:ext cx="0" cy="51453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0E5A116-68CF-613B-A278-B0FEFDD41FDF}"/>
              </a:ext>
            </a:extLst>
          </p:cNvPr>
          <p:cNvCxnSpPr>
            <a:cxnSpLocks/>
            <a:stCxn id="22" idx="6"/>
            <a:endCxn id="24" idx="2"/>
          </p:cNvCxnSpPr>
          <p:nvPr/>
        </p:nvCxnSpPr>
        <p:spPr>
          <a:xfrm>
            <a:off x="5532920" y="6053613"/>
            <a:ext cx="76813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B60C4554-8ECE-90CD-C0CE-1C8B6CD567D0}"/>
                  </a:ext>
                </a:extLst>
              </p:cNvPr>
              <p:cNvSpPr txBox="1"/>
              <p:nvPr/>
            </p:nvSpPr>
            <p:spPr>
              <a:xfrm>
                <a:off x="7029458" y="3583339"/>
                <a:ext cx="2413289" cy="4128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1,2</m:t>
                              </m:r>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3,4</m:t>
                              </m:r>
                            </m:e>
                          </m:d>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6" name="TextBox 45">
                <a:extLst>
                  <a:ext uri="{FF2B5EF4-FFF2-40B4-BE49-F238E27FC236}">
                    <a16:creationId xmlns:a16="http://schemas.microsoft.com/office/drawing/2014/main" id="{B60C4554-8ECE-90CD-C0CE-1C8B6CD567D0}"/>
                  </a:ext>
                </a:extLst>
              </p:cNvPr>
              <p:cNvSpPr txBox="1">
                <a:spLocks noRot="1" noChangeAspect="1" noMove="1" noResize="1" noEditPoints="1" noAdjustHandles="1" noChangeArrowheads="1" noChangeShapeType="1" noTextEdit="1"/>
              </p:cNvSpPr>
              <p:nvPr/>
            </p:nvSpPr>
            <p:spPr>
              <a:xfrm>
                <a:off x="7029458" y="3583339"/>
                <a:ext cx="2413289" cy="412870"/>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Oval 46">
                <a:extLst>
                  <a:ext uri="{FF2B5EF4-FFF2-40B4-BE49-F238E27FC236}">
                    <a16:creationId xmlns:a16="http://schemas.microsoft.com/office/drawing/2014/main" id="{6C164DCB-8DAD-FCA0-46E7-781437B88E6A}"/>
                  </a:ext>
                </a:extLst>
              </p:cNvPr>
              <p:cNvSpPr/>
              <p:nvPr/>
            </p:nvSpPr>
            <p:spPr>
              <a:xfrm>
                <a:off x="7980049" y="4136871"/>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1</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7" name="Oval 46">
                <a:extLst>
                  <a:ext uri="{FF2B5EF4-FFF2-40B4-BE49-F238E27FC236}">
                    <a16:creationId xmlns:a16="http://schemas.microsoft.com/office/drawing/2014/main" id="{6C164DCB-8DAD-FCA0-46E7-781437B88E6A}"/>
                  </a:ext>
                </a:extLst>
              </p:cNvPr>
              <p:cNvSpPr>
                <a:spLocks noRot="1" noChangeAspect="1" noMove="1" noResize="1" noEditPoints="1" noAdjustHandles="1" noChangeArrowheads="1" noChangeShapeType="1" noTextEdit="1"/>
              </p:cNvSpPr>
              <p:nvPr/>
            </p:nvSpPr>
            <p:spPr>
              <a:xfrm>
                <a:off x="7980049" y="4136871"/>
                <a:ext cx="505100" cy="505100"/>
              </a:xfrm>
              <a:prstGeom prst="ellipse">
                <a:avLst/>
              </a:prstGeom>
              <a:blipFill>
                <a:blip r:embed="rId17"/>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Oval 47">
                <a:extLst>
                  <a:ext uri="{FF2B5EF4-FFF2-40B4-BE49-F238E27FC236}">
                    <a16:creationId xmlns:a16="http://schemas.microsoft.com/office/drawing/2014/main" id="{E7CC9F48-092F-61F4-5BB1-88A1A9C16BFE}"/>
                  </a:ext>
                </a:extLst>
              </p:cNvPr>
              <p:cNvSpPr/>
              <p:nvPr/>
            </p:nvSpPr>
            <p:spPr>
              <a:xfrm>
                <a:off x="7339027" y="4769152"/>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2</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8" name="Oval 47">
                <a:extLst>
                  <a:ext uri="{FF2B5EF4-FFF2-40B4-BE49-F238E27FC236}">
                    <a16:creationId xmlns:a16="http://schemas.microsoft.com/office/drawing/2014/main" id="{E7CC9F48-092F-61F4-5BB1-88A1A9C16BFE}"/>
                  </a:ext>
                </a:extLst>
              </p:cNvPr>
              <p:cNvSpPr>
                <a:spLocks noRot="1" noChangeAspect="1" noMove="1" noResize="1" noEditPoints="1" noAdjustHandles="1" noChangeArrowheads="1" noChangeShapeType="1" noTextEdit="1"/>
              </p:cNvSpPr>
              <p:nvPr/>
            </p:nvSpPr>
            <p:spPr>
              <a:xfrm>
                <a:off x="7339027" y="4769152"/>
                <a:ext cx="505100" cy="505100"/>
              </a:xfrm>
              <a:prstGeom prst="ellipse">
                <a:avLst/>
              </a:prstGeom>
              <a:blipFill>
                <a:blip r:embed="rId18"/>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Oval 48">
                <a:extLst>
                  <a:ext uri="{FF2B5EF4-FFF2-40B4-BE49-F238E27FC236}">
                    <a16:creationId xmlns:a16="http://schemas.microsoft.com/office/drawing/2014/main" id="{E8878971-75BE-FB3A-54E0-8093CF198AFB}"/>
                  </a:ext>
                </a:extLst>
              </p:cNvPr>
              <p:cNvSpPr/>
              <p:nvPr/>
            </p:nvSpPr>
            <p:spPr>
              <a:xfrm>
                <a:off x="7339027" y="5792782"/>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4</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9" name="Oval 48">
                <a:extLst>
                  <a:ext uri="{FF2B5EF4-FFF2-40B4-BE49-F238E27FC236}">
                    <a16:creationId xmlns:a16="http://schemas.microsoft.com/office/drawing/2014/main" id="{E8878971-75BE-FB3A-54E0-8093CF198AFB}"/>
                  </a:ext>
                </a:extLst>
              </p:cNvPr>
              <p:cNvSpPr>
                <a:spLocks noRot="1" noChangeAspect="1" noMove="1" noResize="1" noEditPoints="1" noAdjustHandles="1" noChangeArrowheads="1" noChangeShapeType="1" noTextEdit="1"/>
              </p:cNvSpPr>
              <p:nvPr/>
            </p:nvSpPr>
            <p:spPr>
              <a:xfrm>
                <a:off x="7339027" y="5792782"/>
                <a:ext cx="505100" cy="505100"/>
              </a:xfrm>
              <a:prstGeom prst="ellipse">
                <a:avLst/>
              </a:prstGeom>
              <a:blipFill>
                <a:blip r:embed="rId19"/>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Oval 49">
                <a:extLst>
                  <a:ext uri="{FF2B5EF4-FFF2-40B4-BE49-F238E27FC236}">
                    <a16:creationId xmlns:a16="http://schemas.microsoft.com/office/drawing/2014/main" id="{49217F36-1A3D-EA9C-51B6-FB6A825C5B07}"/>
                  </a:ext>
                </a:extLst>
              </p:cNvPr>
              <p:cNvSpPr/>
              <p:nvPr/>
            </p:nvSpPr>
            <p:spPr>
              <a:xfrm>
                <a:off x="8612261" y="4773145"/>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3</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0" name="Oval 49">
                <a:extLst>
                  <a:ext uri="{FF2B5EF4-FFF2-40B4-BE49-F238E27FC236}">
                    <a16:creationId xmlns:a16="http://schemas.microsoft.com/office/drawing/2014/main" id="{49217F36-1A3D-EA9C-51B6-FB6A825C5B07}"/>
                  </a:ext>
                </a:extLst>
              </p:cNvPr>
              <p:cNvSpPr>
                <a:spLocks noRot="1" noChangeAspect="1" noMove="1" noResize="1" noEditPoints="1" noAdjustHandles="1" noChangeArrowheads="1" noChangeShapeType="1" noTextEdit="1"/>
              </p:cNvSpPr>
              <p:nvPr/>
            </p:nvSpPr>
            <p:spPr>
              <a:xfrm>
                <a:off x="8612261" y="4773145"/>
                <a:ext cx="505100" cy="505100"/>
              </a:xfrm>
              <a:prstGeom prst="ellipse">
                <a:avLst/>
              </a:prstGeom>
              <a:blipFill>
                <a:blip r:embed="rId20"/>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Oval 50">
                <a:extLst>
                  <a:ext uri="{FF2B5EF4-FFF2-40B4-BE49-F238E27FC236}">
                    <a16:creationId xmlns:a16="http://schemas.microsoft.com/office/drawing/2014/main" id="{0EA1F791-D2DF-9DC2-57C6-AD4EA2BC86E5}"/>
                  </a:ext>
                </a:extLst>
              </p:cNvPr>
              <p:cNvSpPr/>
              <p:nvPr/>
            </p:nvSpPr>
            <p:spPr>
              <a:xfrm>
                <a:off x="8612261" y="5792782"/>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5</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1" name="Oval 50">
                <a:extLst>
                  <a:ext uri="{FF2B5EF4-FFF2-40B4-BE49-F238E27FC236}">
                    <a16:creationId xmlns:a16="http://schemas.microsoft.com/office/drawing/2014/main" id="{0EA1F791-D2DF-9DC2-57C6-AD4EA2BC86E5}"/>
                  </a:ext>
                </a:extLst>
              </p:cNvPr>
              <p:cNvSpPr>
                <a:spLocks noRot="1" noChangeAspect="1" noMove="1" noResize="1" noEditPoints="1" noAdjustHandles="1" noChangeArrowheads="1" noChangeShapeType="1" noTextEdit="1"/>
              </p:cNvSpPr>
              <p:nvPr/>
            </p:nvSpPr>
            <p:spPr>
              <a:xfrm>
                <a:off x="8612261" y="5792782"/>
                <a:ext cx="505100" cy="505100"/>
              </a:xfrm>
              <a:prstGeom prst="ellipse">
                <a:avLst/>
              </a:prstGeom>
              <a:blipFill>
                <a:blip r:embed="rId21"/>
                <a:stretch>
                  <a:fillRect/>
                </a:stretch>
              </a:blipFill>
              <a:ln w="25400">
                <a:solidFill>
                  <a:schemeClr val="tx1"/>
                </a:solidFill>
              </a:ln>
            </p:spPr>
            <p:txBody>
              <a:bodyPr/>
              <a:lstStyle/>
              <a:p>
                <a:r>
                  <a:rPr lang="en-US">
                    <a:noFill/>
                  </a:rPr>
                  <a:t> </a:t>
                </a:r>
              </a:p>
            </p:txBody>
          </p:sp>
        </mc:Fallback>
      </mc:AlternateContent>
      <p:cxnSp>
        <p:nvCxnSpPr>
          <p:cNvPr id="53" name="Straight Connector 52">
            <a:extLst>
              <a:ext uri="{FF2B5EF4-FFF2-40B4-BE49-F238E27FC236}">
                <a16:creationId xmlns:a16="http://schemas.microsoft.com/office/drawing/2014/main" id="{3B367197-DB4B-61F5-9A2A-2D2CCBECE2B9}"/>
              </a:ext>
            </a:extLst>
          </p:cNvPr>
          <p:cNvCxnSpPr>
            <a:cxnSpLocks/>
            <a:stCxn id="49" idx="0"/>
            <a:endCxn id="48" idx="4"/>
          </p:cNvCxnSpPr>
          <p:nvPr/>
        </p:nvCxnSpPr>
        <p:spPr>
          <a:xfrm flipV="1">
            <a:off x="7591577" y="5274252"/>
            <a:ext cx="0" cy="51853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1F1E70E-D0CA-13F4-D223-AC5F5CF1B6E6}"/>
              </a:ext>
            </a:extLst>
          </p:cNvPr>
          <p:cNvCxnSpPr>
            <a:cxnSpLocks/>
            <a:stCxn id="47" idx="5"/>
            <a:endCxn id="50" idx="1"/>
          </p:cNvCxnSpPr>
          <p:nvPr/>
        </p:nvCxnSpPr>
        <p:spPr>
          <a:xfrm>
            <a:off x="8411179" y="4568001"/>
            <a:ext cx="275052" cy="27911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6005F32-D6E6-F0BA-C923-7D22AAFF1166}"/>
              </a:ext>
            </a:extLst>
          </p:cNvPr>
          <p:cNvCxnSpPr>
            <a:cxnSpLocks/>
            <a:stCxn id="48" idx="6"/>
            <a:endCxn id="50" idx="2"/>
          </p:cNvCxnSpPr>
          <p:nvPr/>
        </p:nvCxnSpPr>
        <p:spPr>
          <a:xfrm>
            <a:off x="7844127" y="5021702"/>
            <a:ext cx="768134" cy="3993"/>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
        <p:nvSpPr>
          <p:cNvPr id="58" name="Oval 57">
            <a:extLst>
              <a:ext uri="{FF2B5EF4-FFF2-40B4-BE49-F238E27FC236}">
                <a16:creationId xmlns:a16="http://schemas.microsoft.com/office/drawing/2014/main" id="{F5C7A73D-0979-EA6F-11A0-649E0EDBC85E}"/>
              </a:ext>
            </a:extLst>
          </p:cNvPr>
          <p:cNvSpPr/>
          <p:nvPr/>
        </p:nvSpPr>
        <p:spPr>
          <a:xfrm rot="2618212">
            <a:off x="7541763" y="3855452"/>
            <a:ext cx="755719" cy="1656278"/>
          </a:xfrm>
          <a:prstGeom prst="ellipse">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id="{0D8120A1-456D-0B6B-4BF8-2F190ADC956D}"/>
              </a:ext>
            </a:extLst>
          </p:cNvPr>
          <p:cNvSpPr/>
          <p:nvPr/>
        </p:nvSpPr>
        <p:spPr>
          <a:xfrm rot="3103046">
            <a:off x="7811235" y="4329765"/>
            <a:ext cx="854684" cy="2406129"/>
          </a:xfrm>
          <a:prstGeom prst="ellipse">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57B1C01B-6E0D-42E3-29A0-F99DD4EBA52B}"/>
                  </a:ext>
                </a:extLst>
              </p:cNvPr>
              <p:cNvSpPr txBox="1"/>
              <p:nvPr/>
            </p:nvSpPr>
            <p:spPr>
              <a:xfrm>
                <a:off x="7004931" y="5169205"/>
                <a:ext cx="3856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0" name="TextBox 59">
                <a:extLst>
                  <a:ext uri="{FF2B5EF4-FFF2-40B4-BE49-F238E27FC236}">
                    <a16:creationId xmlns:a16="http://schemas.microsoft.com/office/drawing/2014/main" id="{57B1C01B-6E0D-42E3-29A0-F99DD4EBA52B}"/>
                  </a:ext>
                </a:extLst>
              </p:cNvPr>
              <p:cNvSpPr txBox="1">
                <a:spLocks noRot="1" noChangeAspect="1" noMove="1" noResize="1" noEditPoints="1" noAdjustHandles="1" noChangeArrowheads="1" noChangeShapeType="1" noTextEdit="1"/>
              </p:cNvSpPr>
              <p:nvPr/>
            </p:nvSpPr>
            <p:spPr>
              <a:xfrm>
                <a:off x="7004931" y="5169205"/>
                <a:ext cx="385683" cy="369332"/>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861668F8-395F-6E12-3422-7FCCF1390076}"/>
                  </a:ext>
                </a:extLst>
              </p:cNvPr>
              <p:cNvSpPr txBox="1"/>
              <p:nvPr/>
            </p:nvSpPr>
            <p:spPr>
              <a:xfrm>
                <a:off x="6992404" y="6181000"/>
                <a:ext cx="39606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1" name="TextBox 60">
                <a:extLst>
                  <a:ext uri="{FF2B5EF4-FFF2-40B4-BE49-F238E27FC236}">
                    <a16:creationId xmlns:a16="http://schemas.microsoft.com/office/drawing/2014/main" id="{861668F8-395F-6E12-3422-7FCCF1390076}"/>
                  </a:ext>
                </a:extLst>
              </p:cNvPr>
              <p:cNvSpPr txBox="1">
                <a:spLocks noRot="1" noChangeAspect="1" noMove="1" noResize="1" noEditPoints="1" noAdjustHandles="1" noChangeArrowheads="1" noChangeShapeType="1" noTextEdit="1"/>
              </p:cNvSpPr>
              <p:nvPr/>
            </p:nvSpPr>
            <p:spPr>
              <a:xfrm>
                <a:off x="6992404" y="6181000"/>
                <a:ext cx="396069" cy="369332"/>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297DDADB-A297-93BA-54F1-CEFBCAA44023}"/>
                  </a:ext>
                </a:extLst>
              </p:cNvPr>
              <p:cNvSpPr txBox="1"/>
              <p:nvPr/>
            </p:nvSpPr>
            <p:spPr>
              <a:xfrm>
                <a:off x="9397442" y="3603088"/>
                <a:ext cx="2586413" cy="4128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2,4</m:t>
                              </m:r>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3,5</m:t>
                              </m:r>
                            </m:e>
                          </m:d>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2" name="TextBox 61">
                <a:extLst>
                  <a:ext uri="{FF2B5EF4-FFF2-40B4-BE49-F238E27FC236}">
                    <a16:creationId xmlns:a16="http://schemas.microsoft.com/office/drawing/2014/main" id="{297DDADB-A297-93BA-54F1-CEFBCAA44023}"/>
                  </a:ext>
                </a:extLst>
              </p:cNvPr>
              <p:cNvSpPr txBox="1">
                <a:spLocks noRot="1" noChangeAspect="1" noMove="1" noResize="1" noEditPoints="1" noAdjustHandles="1" noChangeArrowheads="1" noChangeShapeType="1" noTextEdit="1"/>
              </p:cNvSpPr>
              <p:nvPr/>
            </p:nvSpPr>
            <p:spPr>
              <a:xfrm>
                <a:off x="9397442" y="3603088"/>
                <a:ext cx="2586413" cy="412870"/>
              </a:xfrm>
              <a:prstGeom prst="rect">
                <a:avLst/>
              </a:prstGeom>
              <a:blipFill>
                <a:blip r:embed="rId24"/>
                <a:stretch>
                  <a:fillRect b="-14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Oval 62">
                <a:extLst>
                  <a:ext uri="{FF2B5EF4-FFF2-40B4-BE49-F238E27FC236}">
                    <a16:creationId xmlns:a16="http://schemas.microsoft.com/office/drawing/2014/main" id="{64BD5781-E353-D21B-D190-65EC0F213573}"/>
                  </a:ext>
                </a:extLst>
              </p:cNvPr>
              <p:cNvSpPr/>
              <p:nvPr/>
            </p:nvSpPr>
            <p:spPr>
              <a:xfrm>
                <a:off x="10466808" y="410920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1</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3" name="Oval 62">
                <a:extLst>
                  <a:ext uri="{FF2B5EF4-FFF2-40B4-BE49-F238E27FC236}">
                    <a16:creationId xmlns:a16="http://schemas.microsoft.com/office/drawing/2014/main" id="{64BD5781-E353-D21B-D190-65EC0F213573}"/>
                  </a:ext>
                </a:extLst>
              </p:cNvPr>
              <p:cNvSpPr>
                <a:spLocks noRot="1" noChangeAspect="1" noMove="1" noResize="1" noEditPoints="1" noAdjustHandles="1" noChangeArrowheads="1" noChangeShapeType="1" noTextEdit="1"/>
              </p:cNvSpPr>
              <p:nvPr/>
            </p:nvSpPr>
            <p:spPr>
              <a:xfrm>
                <a:off x="10466808" y="4109203"/>
                <a:ext cx="505100" cy="505100"/>
              </a:xfrm>
              <a:prstGeom prst="ellipse">
                <a:avLst/>
              </a:prstGeom>
              <a:blipFill>
                <a:blip r:embed="rId25"/>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Oval 63">
                <a:extLst>
                  <a:ext uri="{FF2B5EF4-FFF2-40B4-BE49-F238E27FC236}">
                    <a16:creationId xmlns:a16="http://schemas.microsoft.com/office/drawing/2014/main" id="{B0C0F56C-18AE-4E5F-F4D7-103497A17C44}"/>
                  </a:ext>
                </a:extLst>
              </p:cNvPr>
              <p:cNvSpPr/>
              <p:nvPr/>
            </p:nvSpPr>
            <p:spPr>
              <a:xfrm>
                <a:off x="9825786" y="474148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2</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4" name="Oval 63">
                <a:extLst>
                  <a:ext uri="{FF2B5EF4-FFF2-40B4-BE49-F238E27FC236}">
                    <a16:creationId xmlns:a16="http://schemas.microsoft.com/office/drawing/2014/main" id="{B0C0F56C-18AE-4E5F-F4D7-103497A17C44}"/>
                  </a:ext>
                </a:extLst>
              </p:cNvPr>
              <p:cNvSpPr>
                <a:spLocks noRot="1" noChangeAspect="1" noMove="1" noResize="1" noEditPoints="1" noAdjustHandles="1" noChangeArrowheads="1" noChangeShapeType="1" noTextEdit="1"/>
              </p:cNvSpPr>
              <p:nvPr/>
            </p:nvSpPr>
            <p:spPr>
              <a:xfrm>
                <a:off x="9825786" y="4741484"/>
                <a:ext cx="505100" cy="505100"/>
              </a:xfrm>
              <a:prstGeom prst="ellipse">
                <a:avLst/>
              </a:prstGeom>
              <a:blipFill>
                <a:blip r:embed="rId26"/>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Oval 64">
                <a:extLst>
                  <a:ext uri="{FF2B5EF4-FFF2-40B4-BE49-F238E27FC236}">
                    <a16:creationId xmlns:a16="http://schemas.microsoft.com/office/drawing/2014/main" id="{0CF94577-0133-1F8B-1B85-E5B83284C3C0}"/>
                  </a:ext>
                </a:extLst>
              </p:cNvPr>
              <p:cNvSpPr/>
              <p:nvPr/>
            </p:nvSpPr>
            <p:spPr>
              <a:xfrm>
                <a:off x="9825786" y="576511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4</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5" name="Oval 64">
                <a:extLst>
                  <a:ext uri="{FF2B5EF4-FFF2-40B4-BE49-F238E27FC236}">
                    <a16:creationId xmlns:a16="http://schemas.microsoft.com/office/drawing/2014/main" id="{0CF94577-0133-1F8B-1B85-E5B83284C3C0}"/>
                  </a:ext>
                </a:extLst>
              </p:cNvPr>
              <p:cNvSpPr>
                <a:spLocks noRot="1" noChangeAspect="1" noMove="1" noResize="1" noEditPoints="1" noAdjustHandles="1" noChangeArrowheads="1" noChangeShapeType="1" noTextEdit="1"/>
              </p:cNvSpPr>
              <p:nvPr/>
            </p:nvSpPr>
            <p:spPr>
              <a:xfrm>
                <a:off x="9825786" y="5765114"/>
                <a:ext cx="505100" cy="505100"/>
              </a:xfrm>
              <a:prstGeom prst="ellipse">
                <a:avLst/>
              </a:prstGeom>
              <a:blipFill>
                <a:blip r:embed="rId27"/>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Oval 65">
                <a:extLst>
                  <a:ext uri="{FF2B5EF4-FFF2-40B4-BE49-F238E27FC236}">
                    <a16:creationId xmlns:a16="http://schemas.microsoft.com/office/drawing/2014/main" id="{E1BBFEF0-8EFE-8191-6E07-BA7A69856713}"/>
                  </a:ext>
                </a:extLst>
              </p:cNvPr>
              <p:cNvSpPr/>
              <p:nvPr/>
            </p:nvSpPr>
            <p:spPr>
              <a:xfrm>
                <a:off x="11099020" y="4745477"/>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3</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6" name="Oval 65">
                <a:extLst>
                  <a:ext uri="{FF2B5EF4-FFF2-40B4-BE49-F238E27FC236}">
                    <a16:creationId xmlns:a16="http://schemas.microsoft.com/office/drawing/2014/main" id="{E1BBFEF0-8EFE-8191-6E07-BA7A69856713}"/>
                  </a:ext>
                </a:extLst>
              </p:cNvPr>
              <p:cNvSpPr>
                <a:spLocks noRot="1" noChangeAspect="1" noMove="1" noResize="1" noEditPoints="1" noAdjustHandles="1" noChangeArrowheads="1" noChangeShapeType="1" noTextEdit="1"/>
              </p:cNvSpPr>
              <p:nvPr/>
            </p:nvSpPr>
            <p:spPr>
              <a:xfrm>
                <a:off x="11099020" y="4745477"/>
                <a:ext cx="505100" cy="505100"/>
              </a:xfrm>
              <a:prstGeom prst="ellipse">
                <a:avLst/>
              </a:prstGeom>
              <a:blipFill>
                <a:blip r:embed="rId28"/>
                <a:stretch>
                  <a:fillRect/>
                </a:stretch>
              </a:blipFill>
              <a:ln w="254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Oval 66">
                <a:extLst>
                  <a:ext uri="{FF2B5EF4-FFF2-40B4-BE49-F238E27FC236}">
                    <a16:creationId xmlns:a16="http://schemas.microsoft.com/office/drawing/2014/main" id="{7332B829-CD70-6A50-8DDE-DD16BCF1CEF4}"/>
                  </a:ext>
                </a:extLst>
              </p:cNvPr>
              <p:cNvSpPr/>
              <p:nvPr/>
            </p:nvSpPr>
            <p:spPr>
              <a:xfrm>
                <a:off x="11099020" y="576511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5</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7" name="Oval 66">
                <a:extLst>
                  <a:ext uri="{FF2B5EF4-FFF2-40B4-BE49-F238E27FC236}">
                    <a16:creationId xmlns:a16="http://schemas.microsoft.com/office/drawing/2014/main" id="{7332B829-CD70-6A50-8DDE-DD16BCF1CEF4}"/>
                  </a:ext>
                </a:extLst>
              </p:cNvPr>
              <p:cNvSpPr>
                <a:spLocks noRot="1" noChangeAspect="1" noMove="1" noResize="1" noEditPoints="1" noAdjustHandles="1" noChangeArrowheads="1" noChangeShapeType="1" noTextEdit="1"/>
              </p:cNvSpPr>
              <p:nvPr/>
            </p:nvSpPr>
            <p:spPr>
              <a:xfrm>
                <a:off x="11099020" y="5765114"/>
                <a:ext cx="505100" cy="505100"/>
              </a:xfrm>
              <a:prstGeom prst="ellipse">
                <a:avLst/>
              </a:prstGeom>
              <a:blipFill>
                <a:blip r:embed="rId29"/>
                <a:stretch>
                  <a:fillRect/>
                </a:stretch>
              </a:blipFill>
              <a:ln w="25400">
                <a:solidFill>
                  <a:schemeClr val="tx1"/>
                </a:solidFill>
              </a:ln>
            </p:spPr>
            <p:txBody>
              <a:bodyPr/>
              <a:lstStyle/>
              <a:p>
                <a:r>
                  <a:rPr lang="en-US">
                    <a:noFill/>
                  </a:rPr>
                  <a:t> </a:t>
                </a:r>
              </a:p>
            </p:txBody>
          </p:sp>
        </mc:Fallback>
      </mc:AlternateContent>
      <p:cxnSp>
        <p:nvCxnSpPr>
          <p:cNvPr id="68" name="Straight Connector 67">
            <a:extLst>
              <a:ext uri="{FF2B5EF4-FFF2-40B4-BE49-F238E27FC236}">
                <a16:creationId xmlns:a16="http://schemas.microsoft.com/office/drawing/2014/main" id="{6A429FC2-2CBA-0C02-52CB-6434DA0F662D}"/>
              </a:ext>
            </a:extLst>
          </p:cNvPr>
          <p:cNvCxnSpPr>
            <a:cxnSpLocks/>
            <a:stCxn id="65" idx="7"/>
            <a:endCxn id="66" idx="3"/>
          </p:cNvCxnSpPr>
          <p:nvPr/>
        </p:nvCxnSpPr>
        <p:spPr>
          <a:xfrm flipV="1">
            <a:off x="10256916" y="5176607"/>
            <a:ext cx="916074" cy="66247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E0EB2869-379F-5D79-EF3F-443DF64997E8}"/>
              </a:ext>
            </a:extLst>
          </p:cNvPr>
          <p:cNvCxnSpPr>
            <a:cxnSpLocks/>
            <a:stCxn id="65" idx="6"/>
            <a:endCxn id="67" idx="2"/>
          </p:cNvCxnSpPr>
          <p:nvPr/>
        </p:nvCxnSpPr>
        <p:spPr>
          <a:xfrm>
            <a:off x="10330886" y="6017664"/>
            <a:ext cx="768134"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6AEE7A6-8F66-384D-52AD-05DE1D433C0D}"/>
              </a:ext>
            </a:extLst>
          </p:cNvPr>
          <p:cNvCxnSpPr>
            <a:cxnSpLocks/>
            <a:stCxn id="64" idx="6"/>
            <a:endCxn id="66" idx="2"/>
          </p:cNvCxnSpPr>
          <p:nvPr/>
        </p:nvCxnSpPr>
        <p:spPr>
          <a:xfrm>
            <a:off x="10330886" y="4994034"/>
            <a:ext cx="768134" cy="3993"/>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AF0FFF5C-D9DA-828B-1AC4-EABDC819735E}"/>
                  </a:ext>
                </a:extLst>
              </p:cNvPr>
              <p:cNvSpPr txBox="1"/>
              <p:nvPr/>
            </p:nvSpPr>
            <p:spPr>
              <a:xfrm>
                <a:off x="9885494" y="6365431"/>
                <a:ext cx="3856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3" name="TextBox 72">
                <a:extLst>
                  <a:ext uri="{FF2B5EF4-FFF2-40B4-BE49-F238E27FC236}">
                    <a16:creationId xmlns:a16="http://schemas.microsoft.com/office/drawing/2014/main" id="{AF0FFF5C-D9DA-828B-1AC4-EABDC819735E}"/>
                  </a:ext>
                </a:extLst>
              </p:cNvPr>
              <p:cNvSpPr txBox="1">
                <a:spLocks noRot="1" noChangeAspect="1" noMove="1" noResize="1" noEditPoints="1" noAdjustHandles="1" noChangeArrowheads="1" noChangeShapeType="1" noTextEdit="1"/>
              </p:cNvSpPr>
              <p:nvPr/>
            </p:nvSpPr>
            <p:spPr>
              <a:xfrm>
                <a:off x="9885494" y="6365431"/>
                <a:ext cx="385683" cy="369332"/>
              </a:xfrm>
              <a:prstGeom prst="rect">
                <a:avLst/>
              </a:prstGeom>
              <a:blipFill>
                <a:blip r:embed="rId3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734BF0F1-803F-DEA3-013B-2D3BC044A40E}"/>
                  </a:ext>
                </a:extLst>
              </p:cNvPr>
              <p:cNvSpPr txBox="1"/>
              <p:nvPr/>
            </p:nvSpPr>
            <p:spPr>
              <a:xfrm>
                <a:off x="11172990" y="6365431"/>
                <a:ext cx="39606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4" name="TextBox 73">
                <a:extLst>
                  <a:ext uri="{FF2B5EF4-FFF2-40B4-BE49-F238E27FC236}">
                    <a16:creationId xmlns:a16="http://schemas.microsoft.com/office/drawing/2014/main" id="{734BF0F1-803F-DEA3-013B-2D3BC044A40E}"/>
                  </a:ext>
                </a:extLst>
              </p:cNvPr>
              <p:cNvSpPr txBox="1">
                <a:spLocks noRot="1" noChangeAspect="1" noMove="1" noResize="1" noEditPoints="1" noAdjustHandles="1" noChangeArrowheads="1" noChangeShapeType="1" noTextEdit="1"/>
              </p:cNvSpPr>
              <p:nvPr/>
            </p:nvSpPr>
            <p:spPr>
              <a:xfrm>
                <a:off x="11172990" y="6365431"/>
                <a:ext cx="396069" cy="369332"/>
              </a:xfrm>
              <a:prstGeom prst="rect">
                <a:avLst/>
              </a:prstGeom>
              <a:blipFill>
                <a:blip r:embed="rId31"/>
                <a:stretch>
                  <a:fillRect/>
                </a:stretch>
              </a:blipFill>
            </p:spPr>
            <p:txBody>
              <a:bodyPr/>
              <a:lstStyle/>
              <a:p>
                <a:r>
                  <a:rPr lang="en-US">
                    <a:noFill/>
                  </a:rPr>
                  <a:t> </a:t>
                </a:r>
              </a:p>
            </p:txBody>
          </p:sp>
        </mc:Fallback>
      </mc:AlternateContent>
      <p:sp>
        <p:nvSpPr>
          <p:cNvPr id="75" name="Rectangle 74">
            <a:extLst>
              <a:ext uri="{FF2B5EF4-FFF2-40B4-BE49-F238E27FC236}">
                <a16:creationId xmlns:a16="http://schemas.microsoft.com/office/drawing/2014/main" id="{CC4EAB3C-8188-C5EC-69DE-56A87112F9FF}"/>
              </a:ext>
            </a:extLst>
          </p:cNvPr>
          <p:cNvSpPr/>
          <p:nvPr/>
        </p:nvSpPr>
        <p:spPr>
          <a:xfrm>
            <a:off x="9739245" y="4641971"/>
            <a:ext cx="678180" cy="170169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6" name="Rectangle 75">
            <a:extLst>
              <a:ext uri="{FF2B5EF4-FFF2-40B4-BE49-F238E27FC236}">
                <a16:creationId xmlns:a16="http://schemas.microsoft.com/office/drawing/2014/main" id="{284053BD-F3BE-42E9-6BFA-E5EC5C087D28}"/>
              </a:ext>
            </a:extLst>
          </p:cNvPr>
          <p:cNvSpPr/>
          <p:nvPr/>
        </p:nvSpPr>
        <p:spPr>
          <a:xfrm>
            <a:off x="11012480" y="4641971"/>
            <a:ext cx="678180" cy="170169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81" name="Straight Connector 80">
            <a:extLst>
              <a:ext uri="{FF2B5EF4-FFF2-40B4-BE49-F238E27FC236}">
                <a16:creationId xmlns:a16="http://schemas.microsoft.com/office/drawing/2014/main" id="{111733EF-063A-5C27-4208-1885527C0B90}"/>
              </a:ext>
            </a:extLst>
          </p:cNvPr>
          <p:cNvCxnSpPr>
            <a:cxnSpLocks/>
          </p:cNvCxnSpPr>
          <p:nvPr/>
        </p:nvCxnSpPr>
        <p:spPr>
          <a:xfrm>
            <a:off x="9946819" y="2953333"/>
            <a:ext cx="768134" cy="3993"/>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02C137A1-68F2-5D9F-E93C-A46B2EFB0BE6}"/>
              </a:ext>
            </a:extLst>
          </p:cNvPr>
          <p:cNvCxnSpPr>
            <a:cxnSpLocks/>
          </p:cNvCxnSpPr>
          <p:nvPr/>
        </p:nvCxnSpPr>
        <p:spPr>
          <a:xfrm>
            <a:off x="9946819" y="3293702"/>
            <a:ext cx="768134" cy="399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42868A77-16FD-12F7-C2AE-37068937B737}"/>
                  </a:ext>
                </a:extLst>
              </p:cNvPr>
              <p:cNvSpPr txBox="1"/>
              <p:nvPr/>
            </p:nvSpPr>
            <p:spPr>
              <a:xfrm>
                <a:off x="10761252" y="2768667"/>
                <a:ext cx="5731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 </a:t>
                </a:r>
                <a14:m>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oMath>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3" name="TextBox 82">
                <a:extLst>
                  <a:ext uri="{FF2B5EF4-FFF2-40B4-BE49-F238E27FC236}">
                    <a16:creationId xmlns:a16="http://schemas.microsoft.com/office/drawing/2014/main" id="{42868A77-16FD-12F7-C2AE-37068937B737}"/>
                  </a:ext>
                </a:extLst>
              </p:cNvPr>
              <p:cNvSpPr txBox="1">
                <a:spLocks noRot="1" noChangeAspect="1" noMove="1" noResize="1" noEditPoints="1" noAdjustHandles="1" noChangeArrowheads="1" noChangeShapeType="1" noTextEdit="1"/>
              </p:cNvSpPr>
              <p:nvPr/>
            </p:nvSpPr>
            <p:spPr>
              <a:xfrm>
                <a:off x="10761252" y="2768667"/>
                <a:ext cx="573106" cy="369332"/>
              </a:xfrm>
              <a:prstGeom prst="rect">
                <a:avLst/>
              </a:prstGeom>
              <a:blipFill>
                <a:blip r:embed="rId32"/>
                <a:stretch>
                  <a:fillRect l="-8511"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C2643E8D-944E-6733-EB3F-2F0CC7442485}"/>
                  </a:ext>
                </a:extLst>
              </p:cNvPr>
              <p:cNvSpPr txBox="1"/>
              <p:nvPr/>
            </p:nvSpPr>
            <p:spPr>
              <a:xfrm>
                <a:off x="10761252" y="3115694"/>
                <a:ext cx="9690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 in </a:t>
                </a:r>
                <a14:m>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oMath>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4" name="TextBox 83">
                <a:extLst>
                  <a:ext uri="{FF2B5EF4-FFF2-40B4-BE49-F238E27FC236}">
                    <a16:creationId xmlns:a16="http://schemas.microsoft.com/office/drawing/2014/main" id="{C2643E8D-944E-6733-EB3F-2F0CC7442485}"/>
                  </a:ext>
                </a:extLst>
              </p:cNvPr>
              <p:cNvSpPr txBox="1">
                <a:spLocks noRot="1" noChangeAspect="1" noMove="1" noResize="1" noEditPoints="1" noAdjustHandles="1" noChangeArrowheads="1" noChangeShapeType="1" noTextEdit="1"/>
              </p:cNvSpPr>
              <p:nvPr/>
            </p:nvSpPr>
            <p:spPr>
              <a:xfrm>
                <a:off x="10761252" y="3115694"/>
                <a:ext cx="969048" cy="369332"/>
              </a:xfrm>
              <a:prstGeom prst="rect">
                <a:avLst/>
              </a:prstGeom>
              <a:blipFill>
                <a:blip r:embed="rId33"/>
                <a:stretch>
                  <a:fillRect l="-5031"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5" name="TextBox 84">
                <a:extLst>
                  <a:ext uri="{FF2B5EF4-FFF2-40B4-BE49-F238E27FC236}">
                    <a16:creationId xmlns:a16="http://schemas.microsoft.com/office/drawing/2014/main" id="{385416F1-1740-1A95-C384-3C7B205133E9}"/>
                  </a:ext>
                </a:extLst>
              </p:cNvPr>
              <p:cNvSpPr txBox="1"/>
              <p:nvPr/>
            </p:nvSpPr>
            <p:spPr>
              <a:xfrm>
                <a:off x="2827925" y="4891965"/>
                <a:ext cx="2210481" cy="9471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Some entries of </a:t>
                </a:r>
                <a14:m>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for a given input graph </a:t>
                </a:r>
                <a14:m>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𝐺</m:t>
                    </m:r>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mc:Choice>
        <mc:Fallback xmlns="">
          <p:sp>
            <p:nvSpPr>
              <p:cNvPr id="85" name="TextBox 84">
                <a:extLst>
                  <a:ext uri="{FF2B5EF4-FFF2-40B4-BE49-F238E27FC236}">
                    <a16:creationId xmlns:a16="http://schemas.microsoft.com/office/drawing/2014/main" id="{385416F1-1740-1A95-C384-3C7B205133E9}"/>
                  </a:ext>
                </a:extLst>
              </p:cNvPr>
              <p:cNvSpPr txBox="1">
                <a:spLocks noRot="1" noChangeAspect="1" noMove="1" noResize="1" noEditPoints="1" noAdjustHandles="1" noChangeArrowheads="1" noChangeShapeType="1" noTextEdit="1"/>
              </p:cNvSpPr>
              <p:nvPr/>
            </p:nvSpPr>
            <p:spPr>
              <a:xfrm>
                <a:off x="2827925" y="4891965"/>
                <a:ext cx="2210481" cy="947119"/>
              </a:xfrm>
              <a:prstGeom prst="rect">
                <a:avLst/>
              </a:prstGeom>
              <a:blipFill>
                <a:blip r:embed="rId34"/>
                <a:stretch>
                  <a:fillRect l="-2479" t="-2564" b="-8974"/>
                </a:stretch>
              </a:blipFill>
            </p:spPr>
            <p:txBody>
              <a:bodyPr/>
              <a:lstStyle/>
              <a:p>
                <a:r>
                  <a:rPr lang="en-US">
                    <a:noFill/>
                  </a:rPr>
                  <a:t> </a:t>
                </a:r>
              </a:p>
            </p:txBody>
          </p:sp>
        </mc:Fallback>
      </mc:AlternateContent>
    </p:spTree>
    <p:extLst>
      <p:ext uri="{BB962C8B-B14F-4D97-AF65-F5344CB8AC3E}">
        <p14:creationId xmlns:p14="http://schemas.microsoft.com/office/powerpoint/2010/main" val="17993742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0A4DD-0D1E-AD6D-1A12-E98AA3BF76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E42B5-6EEE-79D9-7745-9EEA944A6A47}"/>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Summary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769E346-D0BD-192D-C1DE-72F05A387DBC}"/>
                  </a:ext>
                </a:extLst>
              </p:cNvPr>
              <p:cNvSpPr>
                <a:spLocks noGrp="1"/>
              </p:cNvSpPr>
              <p:nvPr>
                <p:ph idx="1"/>
              </p:nvPr>
            </p:nvSpPr>
            <p:spPr>
              <a:xfrm>
                <a:off x="838200" y="1273530"/>
                <a:ext cx="10891793" cy="3248765"/>
              </a:xfrm>
            </p:spPr>
            <p:txBody>
              <a:bodyPr>
                <a:normAutofit lnSpcReduction="10000"/>
              </a:bodyPr>
              <a:lstStyle/>
              <a:p>
                <a:r>
                  <a:rPr lang="en-US" dirty="0"/>
                  <a:t>Given a matrix whose entries are polynomials in the input variables </a:t>
                </a:r>
                <a14:m>
                  <m:oMath xmlns:m="http://schemas.openxmlformats.org/officeDocument/2006/math">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&lt;</m:t>
                    </m:r>
                    <m:r>
                      <a:rPr lang="en-US" b="0" i="1" smtClean="0">
                        <a:latin typeface="Cambria Math" panose="02040503050406030204" pitchFamily="18" charset="0"/>
                      </a:rPr>
                      <m:t>𝑗</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𝑛</m:t>
                        </m:r>
                      </m:e>
                    </m:d>
                    <m:r>
                      <a:rPr lang="en-US" b="0" i="1" smtClean="0">
                        <a:latin typeface="Cambria Math" panose="02040503050406030204" pitchFamily="18" charset="0"/>
                      </a:rPr>
                      <m:t>}</m:t>
                    </m:r>
                  </m:oMath>
                </a14:m>
                <a:r>
                  <a:rPr lang="en-US" dirty="0">
                    <a:solidFill>
                      <a:prstClr val="black"/>
                    </a:solidFill>
                  </a:rPr>
                  <a:t> (here we take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𝑖𝑗</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𝜒</m:t>
                        </m:r>
                      </m:e>
                      <m:sub>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𝑖</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𝑗</m:t>
                        </m:r>
                        <m:r>
                          <a:rPr lang="en-US" b="0" i="1" smtClean="0">
                            <a:solidFill>
                              <a:prstClr val="black"/>
                            </a:solidFill>
                            <a:latin typeface="Cambria Math" panose="02040503050406030204" pitchFamily="18" charset="0"/>
                          </a:rPr>
                          <m:t>}</m:t>
                        </m:r>
                      </m:sub>
                    </m:sSub>
                  </m:oMath>
                </a14:m>
                <a:r>
                  <a:rPr lang="en-US" dirty="0">
                    <a:solidFill>
                      <a:prstClr val="black"/>
                    </a:solidFill>
                  </a:rPr>
                  <a:t> so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𝑖𝑗</m:t>
                        </m:r>
                      </m:sub>
                    </m:sSub>
                    <m:r>
                      <a:rPr lang="en-US" b="0" i="1" smtClean="0">
                        <a:solidFill>
                          <a:prstClr val="black"/>
                        </a:solidFill>
                        <a:latin typeface="Cambria Math" panose="02040503050406030204" pitchFamily="18" charset="0"/>
                      </a:rPr>
                      <m:t>=1</m:t>
                    </m:r>
                  </m:oMath>
                </a14:m>
                <a:r>
                  <a:rPr lang="en-US" dirty="0">
                    <a:solidFill>
                      <a:prstClr val="black"/>
                    </a:solidFill>
                  </a:rPr>
                  <a:t> if </a:t>
                </a:r>
                <a14:m>
                  <m:oMath xmlns:m="http://schemas.openxmlformats.org/officeDocument/2006/math">
                    <m:d>
                      <m:dPr>
                        <m:begChr m:val="{"/>
                        <m:endChr m:val="}"/>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𝑖</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𝑗</m:t>
                        </m:r>
                      </m:e>
                    </m:d>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𝐸</m:t>
                    </m:r>
                    <m:d>
                      <m:dPr>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𝐺</m:t>
                        </m:r>
                      </m:e>
                    </m:d>
                  </m:oMath>
                </a14:m>
                <a:r>
                  <a:rPr lang="en-US" dirty="0">
                    <a:solidFill>
                      <a:prstClr val="black"/>
                    </a:solidFill>
                  </a:rPr>
                  <a:t> and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𝑖𝑗</m:t>
                        </m:r>
                      </m:sub>
                    </m:sSub>
                    <m:r>
                      <a:rPr lang="en-US" b="0" i="1" smtClean="0">
                        <a:solidFill>
                          <a:prstClr val="black"/>
                        </a:solidFill>
                        <a:latin typeface="Cambria Math" panose="02040503050406030204" pitchFamily="18" charset="0"/>
                      </a:rPr>
                      <m:t>=−1</m:t>
                    </m:r>
                  </m:oMath>
                </a14:m>
                <a:r>
                  <a:rPr lang="en-US" dirty="0">
                    <a:solidFill>
                      <a:prstClr val="black"/>
                    </a:solidFill>
                  </a:rPr>
                  <a:t> if </a:t>
                </a:r>
                <a14:m>
                  <m:oMath xmlns:m="http://schemas.openxmlformats.org/officeDocument/2006/math">
                    <m:d>
                      <m:dPr>
                        <m:begChr m:val="{"/>
                        <m:endChr m:val="}"/>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𝑖</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𝑗</m:t>
                        </m:r>
                      </m:e>
                    </m:d>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𝐸</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𝐺</m:t>
                    </m:r>
                    <m:r>
                      <a:rPr lang="en-US" b="0" i="1" smtClean="0">
                        <a:solidFill>
                          <a:prstClr val="black"/>
                        </a:solidFill>
                        <a:latin typeface="Cambria Math" panose="02040503050406030204" pitchFamily="18" charset="0"/>
                      </a:rPr>
                      <m:t>)</m:t>
                    </m:r>
                  </m:oMath>
                </a14:m>
                <a:r>
                  <a:rPr lang="en-US" dirty="0">
                    <a:solidFill>
                      <a:prstClr val="black"/>
                    </a:solidFill>
                  </a:rPr>
                  <a:t>), we can represent it using graph matrices as follows:</a:t>
                </a:r>
              </a:p>
              <a:p>
                <a:pPr lvl="1"/>
                <a:r>
                  <a:rPr lang="en-US" dirty="0">
                    <a:solidFill>
                      <a:prstClr val="black"/>
                    </a:solidFill>
                  </a:rPr>
                  <a:t>Index </a:t>
                </a:r>
                <a14:m>
                  <m:oMath xmlns:m="http://schemas.openxmlformats.org/officeDocument/2006/math">
                    <m:r>
                      <a:rPr lang="en-US" b="0" i="1" smtClean="0">
                        <a:solidFill>
                          <a:prstClr val="black"/>
                        </a:solidFill>
                        <a:latin typeface="Cambria Math" panose="02040503050406030204" pitchFamily="18" charset="0"/>
                      </a:rPr>
                      <m:t>𝑖</m:t>
                    </m:r>
                  </m:oMath>
                </a14:m>
                <a:r>
                  <a:rPr lang="en-US" dirty="0">
                    <a:solidFill>
                      <a:prstClr val="black"/>
                    </a:solidFill>
                  </a:rPr>
                  <a:t> in the row index </a:t>
                </a:r>
                <a14:m>
                  <m:oMath xmlns:m="http://schemas.openxmlformats.org/officeDocument/2006/math">
                    <m:r>
                      <a:rPr lang="en-US" b="0" i="1" smtClean="0">
                        <a:solidFill>
                          <a:prstClr val="black"/>
                        </a:solidFill>
                        <a:latin typeface="Cambria Math" panose="02040503050406030204" pitchFamily="18" charset="0"/>
                      </a:rPr>
                      <m:t>𝐴</m:t>
                    </m:r>
                  </m:oMath>
                </a14:m>
                <a:r>
                  <a:rPr lang="en-US" dirty="0">
                    <a:solidFill>
                      <a:prstClr val="black"/>
                    </a:solidFill>
                  </a:rPr>
                  <a:t>: Vertex </a:t>
                </a:r>
                <a14:m>
                  <m:oMath xmlns:m="http://schemas.openxmlformats.org/officeDocument/2006/math">
                    <m:r>
                      <a:rPr lang="en-US" b="0" i="1" smtClean="0">
                        <a:solidFill>
                          <a:prstClr val="black"/>
                        </a:solidFill>
                        <a:latin typeface="Cambria Math" panose="02040503050406030204" pitchFamily="18" charset="0"/>
                      </a:rPr>
                      <m:t>𝑢</m:t>
                    </m:r>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𝑈</m:t>
                        </m:r>
                      </m:e>
                      <m:sub>
                        <m:r>
                          <a:rPr lang="en-US" b="0" i="1" smtClean="0">
                            <a:solidFill>
                              <a:prstClr val="black"/>
                            </a:solidFill>
                            <a:latin typeface="Cambria Math" panose="02040503050406030204" pitchFamily="18" charset="0"/>
                          </a:rPr>
                          <m:t>𝛼</m:t>
                        </m:r>
                      </m:sub>
                    </m:sSub>
                  </m:oMath>
                </a14:m>
                <a:r>
                  <a:rPr lang="en-US" dirty="0">
                    <a:solidFill>
                      <a:prstClr val="black"/>
                    </a:solidFill>
                  </a:rPr>
                  <a:t>. </a:t>
                </a:r>
              </a:p>
              <a:p>
                <a:pPr lvl="1"/>
                <a:r>
                  <a:rPr lang="en-US" dirty="0">
                    <a:solidFill>
                      <a:prstClr val="black"/>
                    </a:solidFill>
                  </a:rPr>
                  <a:t>Index </a:t>
                </a:r>
                <a14:m>
                  <m:oMath xmlns:m="http://schemas.openxmlformats.org/officeDocument/2006/math">
                    <m:r>
                      <a:rPr lang="en-US" b="0" i="1" smtClean="0">
                        <a:solidFill>
                          <a:prstClr val="black"/>
                        </a:solidFill>
                        <a:latin typeface="Cambria Math" panose="02040503050406030204" pitchFamily="18" charset="0"/>
                      </a:rPr>
                      <m:t>𝑗</m:t>
                    </m:r>
                  </m:oMath>
                </a14:m>
                <a:r>
                  <a:rPr lang="en-US" dirty="0">
                    <a:solidFill>
                      <a:prstClr val="black"/>
                    </a:solidFill>
                  </a:rPr>
                  <a:t> in the column index </a:t>
                </a:r>
                <a14:m>
                  <m:oMath xmlns:m="http://schemas.openxmlformats.org/officeDocument/2006/math">
                    <m:r>
                      <a:rPr lang="en-US" b="0" i="1" smtClean="0">
                        <a:solidFill>
                          <a:prstClr val="black"/>
                        </a:solidFill>
                        <a:latin typeface="Cambria Math" panose="02040503050406030204" pitchFamily="18" charset="0"/>
                      </a:rPr>
                      <m:t>𝐵</m:t>
                    </m:r>
                  </m:oMath>
                </a14:m>
                <a:r>
                  <a:rPr lang="en-US" dirty="0">
                    <a:solidFill>
                      <a:prstClr val="black"/>
                    </a:solidFill>
                  </a:rPr>
                  <a:t>: Vertex </a:t>
                </a:r>
                <a14:m>
                  <m:oMath xmlns:m="http://schemas.openxmlformats.org/officeDocument/2006/math">
                    <m:r>
                      <a:rPr lang="en-US" b="0" i="1" smtClean="0">
                        <a:solidFill>
                          <a:prstClr val="black"/>
                        </a:solidFill>
                        <a:latin typeface="Cambria Math" panose="02040503050406030204" pitchFamily="18" charset="0"/>
                      </a:rPr>
                      <m:t>𝑣</m:t>
                    </m:r>
                    <m:r>
                      <a:rPr lang="en-US" i="1">
                        <a:solidFill>
                          <a:prstClr val="black"/>
                        </a:solidFill>
                        <a:latin typeface="Cambria Math" panose="02040503050406030204" pitchFamily="18" charset="0"/>
                      </a:rPr>
                      <m:t>∈</m:t>
                    </m:r>
                    <m:sSub>
                      <m:sSubPr>
                        <m:ctrlPr>
                          <a:rPr lang="en-US" i="1">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𝑉</m:t>
                        </m:r>
                      </m:e>
                      <m:sub>
                        <m:r>
                          <a:rPr lang="en-US" i="1">
                            <a:solidFill>
                              <a:prstClr val="black"/>
                            </a:solidFill>
                            <a:latin typeface="Cambria Math" panose="02040503050406030204" pitchFamily="18" charset="0"/>
                          </a:rPr>
                          <m:t>𝛼</m:t>
                        </m:r>
                      </m:sub>
                    </m:sSub>
                  </m:oMath>
                </a14:m>
                <a:r>
                  <a:rPr lang="en-US" dirty="0">
                    <a:solidFill>
                      <a:prstClr val="black"/>
                    </a:solidFill>
                  </a:rPr>
                  <a:t>.</a:t>
                </a:r>
              </a:p>
              <a:p>
                <a:pPr lvl="1"/>
                <a:r>
                  <a:rPr lang="en-US" dirty="0">
                    <a:solidFill>
                      <a:prstClr val="black"/>
                    </a:solidFill>
                  </a:rPr>
                  <a:t>Index </a:t>
                </a:r>
                <a14:m>
                  <m:oMath xmlns:m="http://schemas.openxmlformats.org/officeDocument/2006/math">
                    <m:r>
                      <a:rPr lang="en-US" b="0" i="1" smtClean="0">
                        <a:solidFill>
                          <a:prstClr val="black"/>
                        </a:solidFill>
                        <a:latin typeface="Cambria Math" panose="02040503050406030204" pitchFamily="18" charset="0"/>
                      </a:rPr>
                      <m:t>𝑘</m:t>
                    </m:r>
                  </m:oMath>
                </a14:m>
                <a:r>
                  <a:rPr lang="en-US" dirty="0">
                    <a:solidFill>
                      <a:prstClr val="black"/>
                    </a:solidFill>
                  </a:rPr>
                  <a:t> which we sum over: Vertex </a:t>
                </a:r>
                <a14:m>
                  <m:oMath xmlns:m="http://schemas.openxmlformats.org/officeDocument/2006/math">
                    <m:r>
                      <a:rPr lang="en-US" b="0" i="1" smtClean="0">
                        <a:solidFill>
                          <a:prstClr val="black"/>
                        </a:solidFill>
                        <a:latin typeface="Cambria Math" panose="02040503050406030204" pitchFamily="18" charset="0"/>
                      </a:rPr>
                      <m:t>𝑤</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𝑉</m:t>
                    </m:r>
                    <m:d>
                      <m:dPr>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𝛼</m:t>
                        </m:r>
                      </m:e>
                    </m:d>
                    <m:r>
                      <a:rPr lang="en-US" b="0" i="1" smtClean="0">
                        <a:solidFill>
                          <a:prstClr val="black"/>
                        </a:solidFill>
                        <a:latin typeface="Cambria Math" panose="02040503050406030204" pitchFamily="18" charset="0"/>
                      </a:rPr>
                      <m:t>∖</m:t>
                    </m:r>
                    <m:d>
                      <m:dPr>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𝑈</m:t>
                            </m:r>
                          </m:e>
                          <m:sub>
                            <m:r>
                              <a:rPr lang="en-US" b="0" i="1" smtClean="0">
                                <a:solidFill>
                                  <a:prstClr val="black"/>
                                </a:solidFill>
                                <a:latin typeface="Cambria Math" panose="02040503050406030204" pitchFamily="18" charset="0"/>
                              </a:rPr>
                              <m:t>𝛼</m:t>
                            </m:r>
                          </m:sub>
                        </m:sSub>
                        <m:r>
                          <a:rPr lang="en-US" b="0" i="1" smtClean="0">
                            <a:solidFill>
                              <a:prstClr val="black"/>
                            </a:solidFill>
                            <a:latin typeface="Cambria Math" panose="02040503050406030204" pitchFamily="18" charset="0"/>
                          </a:rPr>
                          <m:t>∪</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𝑉</m:t>
                            </m:r>
                          </m:e>
                          <m:sub>
                            <m:r>
                              <a:rPr lang="en-US" b="0" i="1" smtClean="0">
                                <a:solidFill>
                                  <a:prstClr val="black"/>
                                </a:solidFill>
                                <a:latin typeface="Cambria Math" panose="02040503050406030204" pitchFamily="18" charset="0"/>
                              </a:rPr>
                              <m:t>𝛼</m:t>
                            </m:r>
                          </m:sub>
                        </m:sSub>
                      </m:e>
                    </m:d>
                  </m:oMath>
                </a14:m>
                <a:r>
                  <a:rPr lang="en-US" dirty="0">
                    <a:solidFill>
                      <a:prstClr val="black"/>
                    </a:solidFill>
                  </a:rPr>
                  <a:t> (i.e., in the middle)</a:t>
                </a:r>
              </a:p>
              <a:p>
                <a:pPr lvl="1"/>
                <a:r>
                  <a:rPr lang="en-US" dirty="0">
                    <a:solidFill>
                      <a:prstClr val="black"/>
                    </a:solidFill>
                  </a:rPr>
                  <a:t>Input entry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𝑥</m:t>
                        </m:r>
                      </m:e>
                      <m:sub>
                        <m:r>
                          <a:rPr lang="en-US" b="0" i="1" smtClean="0">
                            <a:solidFill>
                              <a:prstClr val="black"/>
                            </a:solidFill>
                            <a:latin typeface="Cambria Math" panose="02040503050406030204" pitchFamily="18" charset="0"/>
                          </a:rPr>
                          <m:t>𝑖𝑗</m:t>
                        </m:r>
                      </m:sub>
                    </m:sSub>
                  </m:oMath>
                </a14:m>
                <a:r>
                  <a:rPr lang="en-US" dirty="0">
                    <a:solidFill>
                      <a:prstClr val="black"/>
                    </a:solidFill>
                  </a:rPr>
                  <a:t>: Edge between the vertices of </a:t>
                </a:r>
                <a14:m>
                  <m:oMath xmlns:m="http://schemas.openxmlformats.org/officeDocument/2006/math">
                    <m:r>
                      <a:rPr lang="en-US" b="0" i="1" smtClean="0">
                        <a:solidFill>
                          <a:prstClr val="black"/>
                        </a:solidFill>
                        <a:latin typeface="Cambria Math" panose="02040503050406030204" pitchFamily="18" charset="0"/>
                      </a:rPr>
                      <m:t>𝛼</m:t>
                    </m:r>
                  </m:oMath>
                </a14:m>
                <a:r>
                  <a:rPr lang="en-US" dirty="0">
                    <a:solidFill>
                      <a:prstClr val="black"/>
                    </a:solidFill>
                  </a:rPr>
                  <a:t> corresponding to </a:t>
                </a:r>
                <a14:m>
                  <m:oMath xmlns:m="http://schemas.openxmlformats.org/officeDocument/2006/math">
                    <m:r>
                      <a:rPr lang="en-US" b="0" i="1" smtClean="0">
                        <a:solidFill>
                          <a:prstClr val="black"/>
                        </a:solidFill>
                        <a:latin typeface="Cambria Math" panose="02040503050406030204" pitchFamily="18" charset="0"/>
                      </a:rPr>
                      <m:t>𝑖</m:t>
                    </m:r>
                  </m:oMath>
                </a14:m>
                <a:r>
                  <a:rPr lang="en-US" dirty="0">
                    <a:solidFill>
                      <a:prstClr val="black"/>
                    </a:solidFill>
                  </a:rPr>
                  <a:t> and </a:t>
                </a:r>
                <a14:m>
                  <m:oMath xmlns:m="http://schemas.openxmlformats.org/officeDocument/2006/math">
                    <m:r>
                      <a:rPr lang="en-US" b="0" i="1" smtClean="0">
                        <a:solidFill>
                          <a:prstClr val="black"/>
                        </a:solidFill>
                        <a:latin typeface="Cambria Math" panose="02040503050406030204" pitchFamily="18" charset="0"/>
                      </a:rPr>
                      <m:t>𝑗</m:t>
                    </m:r>
                  </m:oMath>
                </a14:m>
                <a:r>
                  <a:rPr lang="en-US" dirty="0">
                    <a:solidFill>
                      <a:prstClr val="black"/>
                    </a:solidFill>
                  </a:rPr>
                  <a:t>.</a:t>
                </a:r>
              </a:p>
            </p:txBody>
          </p:sp>
        </mc:Choice>
        <mc:Fallback xmlns="">
          <p:sp>
            <p:nvSpPr>
              <p:cNvPr id="3" name="Content Placeholder 2">
                <a:extLst>
                  <a:ext uri="{FF2B5EF4-FFF2-40B4-BE49-F238E27FC236}">
                    <a16:creationId xmlns:a16="http://schemas.microsoft.com/office/drawing/2014/main" id="{9769E346-D0BD-192D-C1DE-72F05A387DBC}"/>
                  </a:ext>
                </a:extLst>
              </p:cNvPr>
              <p:cNvSpPr>
                <a:spLocks noGrp="1" noRot="1" noChangeAspect="1" noMove="1" noResize="1" noEditPoints="1" noAdjustHandles="1" noChangeArrowheads="1" noChangeShapeType="1" noTextEdit="1"/>
              </p:cNvSpPr>
              <p:nvPr>
                <p:ph idx="1"/>
              </p:nvPr>
            </p:nvSpPr>
            <p:spPr>
              <a:xfrm>
                <a:off x="838200" y="1273530"/>
                <a:ext cx="10891793" cy="3248765"/>
              </a:xfrm>
              <a:blipFill>
                <a:blip r:embed="rId2"/>
                <a:stretch>
                  <a:fillRect l="-1008" t="-4315" r="-336"/>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D45AC579-B4C2-6293-8F65-C68C541BB8A1}"/>
              </a:ext>
            </a:extLst>
          </p:cNvPr>
          <p:cNvCxnSpPr>
            <a:cxnSpLocks/>
          </p:cNvCxnSpPr>
          <p:nvPr/>
        </p:nvCxnSpPr>
        <p:spPr>
          <a:xfrm flipV="1">
            <a:off x="4210593" y="5399804"/>
            <a:ext cx="1127760" cy="64600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DD88239-C941-95CF-43A7-90607FDF0079}"/>
              </a:ext>
            </a:extLst>
          </p:cNvPr>
          <p:cNvCxnSpPr>
            <a:cxnSpLocks/>
          </p:cNvCxnSpPr>
          <p:nvPr/>
        </p:nvCxnSpPr>
        <p:spPr>
          <a:xfrm>
            <a:off x="4210593" y="5399804"/>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67873344-99EA-C5AF-98EB-F54FE27F2898}"/>
              </a:ext>
            </a:extLst>
          </p:cNvPr>
          <p:cNvSpPr/>
          <p:nvPr/>
        </p:nvSpPr>
        <p:spPr>
          <a:xfrm>
            <a:off x="3958043" y="514725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3EBE8F8-97C6-8DD6-0E1B-9A537457A508}"/>
                  </a:ext>
                </a:extLst>
              </p:cNvPr>
              <p:cNvSpPr txBox="1"/>
              <p:nvPr/>
            </p:nvSpPr>
            <p:spPr>
              <a:xfrm>
                <a:off x="4001397" y="5212193"/>
                <a:ext cx="3699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TextBox 6">
                <a:extLst>
                  <a:ext uri="{FF2B5EF4-FFF2-40B4-BE49-F238E27FC236}">
                    <a16:creationId xmlns:a16="http://schemas.microsoft.com/office/drawing/2014/main" id="{F3EBE8F8-97C6-8DD6-0E1B-9A537457A508}"/>
                  </a:ext>
                </a:extLst>
              </p:cNvPr>
              <p:cNvSpPr txBox="1">
                <a:spLocks noRot="1" noChangeAspect="1" noMove="1" noResize="1" noEditPoints="1" noAdjustHandles="1" noChangeArrowheads="1" noChangeShapeType="1" noTextEdit="1"/>
              </p:cNvSpPr>
              <p:nvPr/>
            </p:nvSpPr>
            <p:spPr>
              <a:xfrm>
                <a:off x="4001397" y="5212193"/>
                <a:ext cx="369909" cy="369332"/>
              </a:xfrm>
              <a:prstGeom prst="rect">
                <a:avLst/>
              </a:prstGeom>
              <a:blipFill>
                <a:blip r:embed="rId3"/>
                <a:stretch>
                  <a:fillRect/>
                </a:stretch>
              </a:blipFill>
            </p:spPr>
            <p:txBody>
              <a:bodyPr/>
              <a:lstStyle/>
              <a:p>
                <a:r>
                  <a:rPr lang="en-US">
                    <a:noFill/>
                  </a:rPr>
                  <a:t> </a:t>
                </a:r>
              </a:p>
            </p:txBody>
          </p:sp>
        </mc:Fallback>
      </mc:AlternateContent>
      <p:sp>
        <p:nvSpPr>
          <p:cNvPr id="8" name="Oval 7">
            <a:extLst>
              <a:ext uri="{FF2B5EF4-FFF2-40B4-BE49-F238E27FC236}">
                <a16:creationId xmlns:a16="http://schemas.microsoft.com/office/drawing/2014/main" id="{4A83388C-18D7-3084-C34C-22E639E22C8B}"/>
              </a:ext>
            </a:extLst>
          </p:cNvPr>
          <p:cNvSpPr/>
          <p:nvPr/>
        </p:nvSpPr>
        <p:spPr>
          <a:xfrm>
            <a:off x="5085803" y="514725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5302F25-8AE5-D283-8756-58F685F478B4}"/>
                  </a:ext>
                </a:extLst>
              </p:cNvPr>
              <p:cNvSpPr txBox="1"/>
              <p:nvPr/>
            </p:nvSpPr>
            <p:spPr>
              <a:xfrm>
                <a:off x="5104443" y="5215138"/>
                <a:ext cx="4222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 name="TextBox 8">
                <a:extLst>
                  <a:ext uri="{FF2B5EF4-FFF2-40B4-BE49-F238E27FC236}">
                    <a16:creationId xmlns:a16="http://schemas.microsoft.com/office/drawing/2014/main" id="{B5302F25-8AE5-D283-8756-58F685F478B4}"/>
                  </a:ext>
                </a:extLst>
              </p:cNvPr>
              <p:cNvSpPr txBox="1">
                <a:spLocks noRot="1" noChangeAspect="1" noMove="1" noResize="1" noEditPoints="1" noAdjustHandles="1" noChangeArrowheads="1" noChangeShapeType="1" noTextEdit="1"/>
              </p:cNvSpPr>
              <p:nvPr/>
            </p:nvSpPr>
            <p:spPr>
              <a:xfrm>
                <a:off x="5104443" y="5215138"/>
                <a:ext cx="422230" cy="369332"/>
              </a:xfrm>
              <a:prstGeom prst="rect">
                <a:avLst/>
              </a:prstGeom>
              <a:blipFill>
                <a:blip r:embed="rId4"/>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89913AD7-504D-8839-7B3F-DEAF69EBAEC6}"/>
              </a:ext>
            </a:extLst>
          </p:cNvPr>
          <p:cNvSpPr/>
          <p:nvPr/>
        </p:nvSpPr>
        <p:spPr>
          <a:xfrm>
            <a:off x="3871503" y="5060713"/>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8BD9308-3C76-4C4B-61DC-37EC07F71D64}"/>
                  </a:ext>
                </a:extLst>
              </p:cNvPr>
              <p:cNvSpPr txBox="1"/>
              <p:nvPr/>
            </p:nvSpPr>
            <p:spPr>
              <a:xfrm>
                <a:off x="3982883" y="6406463"/>
                <a:ext cx="607089" cy="3931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98BD9308-3C76-4C4B-61DC-37EC07F71D64}"/>
                  </a:ext>
                </a:extLst>
              </p:cNvPr>
              <p:cNvSpPr txBox="1">
                <a:spLocks noRot="1" noChangeAspect="1" noMove="1" noResize="1" noEditPoints="1" noAdjustHandles="1" noChangeArrowheads="1" noChangeShapeType="1" noTextEdit="1"/>
              </p:cNvSpPr>
              <p:nvPr/>
            </p:nvSpPr>
            <p:spPr>
              <a:xfrm>
                <a:off x="3982883" y="6406463"/>
                <a:ext cx="607089" cy="393121"/>
              </a:xfrm>
              <a:prstGeom prst="rect">
                <a:avLst/>
              </a:prstGeom>
              <a:blipFill>
                <a:blip r:embed="rId5"/>
                <a:stretch>
                  <a:fillRect b="-15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17DBEE6-DA45-12E5-97EB-C2A3738D9E56}"/>
                  </a:ext>
                </a:extLst>
              </p:cNvPr>
              <p:cNvSpPr txBox="1"/>
              <p:nvPr/>
            </p:nvSpPr>
            <p:spPr>
              <a:xfrm>
                <a:off x="5098636" y="6406463"/>
                <a:ext cx="552651" cy="3931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TextBox 11">
                <a:extLst>
                  <a:ext uri="{FF2B5EF4-FFF2-40B4-BE49-F238E27FC236}">
                    <a16:creationId xmlns:a16="http://schemas.microsoft.com/office/drawing/2014/main" id="{017DBEE6-DA45-12E5-97EB-C2A3738D9E56}"/>
                  </a:ext>
                </a:extLst>
              </p:cNvPr>
              <p:cNvSpPr txBox="1">
                <a:spLocks noRot="1" noChangeAspect="1" noMove="1" noResize="1" noEditPoints="1" noAdjustHandles="1" noChangeArrowheads="1" noChangeShapeType="1" noTextEdit="1"/>
              </p:cNvSpPr>
              <p:nvPr/>
            </p:nvSpPr>
            <p:spPr>
              <a:xfrm>
                <a:off x="5098636" y="6406463"/>
                <a:ext cx="552651" cy="393121"/>
              </a:xfrm>
              <a:prstGeom prst="rect">
                <a:avLst/>
              </a:prstGeom>
              <a:blipFill>
                <a:blip r:embed="rId6"/>
                <a:stretch>
                  <a:fillRect b="-1563"/>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CFCD54EB-5750-2311-A6F2-779A6011FE4A}"/>
              </a:ext>
            </a:extLst>
          </p:cNvPr>
          <p:cNvSpPr/>
          <p:nvPr/>
        </p:nvSpPr>
        <p:spPr>
          <a:xfrm>
            <a:off x="4996538" y="5060714"/>
            <a:ext cx="678180" cy="13219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BD2ED25F-7920-E43D-7438-A6E9906103D1}"/>
              </a:ext>
            </a:extLst>
          </p:cNvPr>
          <p:cNvCxnSpPr>
            <a:cxnSpLocks/>
          </p:cNvCxnSpPr>
          <p:nvPr/>
        </p:nvCxnSpPr>
        <p:spPr>
          <a:xfrm>
            <a:off x="4210593" y="6045813"/>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975F19A2-CF46-6AB4-B7A6-4AE28BA9C85A}"/>
              </a:ext>
            </a:extLst>
          </p:cNvPr>
          <p:cNvSpPr/>
          <p:nvPr/>
        </p:nvSpPr>
        <p:spPr>
          <a:xfrm>
            <a:off x="3958043" y="579326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F71D0DC-C69C-6E40-710D-06EE8FA6950B}"/>
                  </a:ext>
                </a:extLst>
              </p:cNvPr>
              <p:cNvSpPr txBox="1"/>
              <p:nvPr/>
            </p:nvSpPr>
            <p:spPr>
              <a:xfrm>
                <a:off x="4001397" y="5861147"/>
                <a:ext cx="3761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CF71D0DC-C69C-6E40-710D-06EE8FA6950B}"/>
                  </a:ext>
                </a:extLst>
              </p:cNvPr>
              <p:cNvSpPr txBox="1">
                <a:spLocks noRot="1" noChangeAspect="1" noMove="1" noResize="1" noEditPoints="1" noAdjustHandles="1" noChangeArrowheads="1" noChangeShapeType="1" noTextEdit="1"/>
              </p:cNvSpPr>
              <p:nvPr/>
            </p:nvSpPr>
            <p:spPr>
              <a:xfrm>
                <a:off x="4001397" y="5861147"/>
                <a:ext cx="376193" cy="369332"/>
              </a:xfrm>
              <a:prstGeom prst="rect">
                <a:avLst/>
              </a:prstGeom>
              <a:blipFill>
                <a:blip r:embed="rId7"/>
                <a:stretch>
                  <a:fillRect b="-13115"/>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DBF07C48-3B0A-322F-AB17-4440E1144E72}"/>
              </a:ext>
            </a:extLst>
          </p:cNvPr>
          <p:cNvSpPr/>
          <p:nvPr/>
        </p:nvSpPr>
        <p:spPr>
          <a:xfrm>
            <a:off x="5085803" y="579326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76D9675-3544-A9D1-533B-6164B8DD1CBB}"/>
                  </a:ext>
                </a:extLst>
              </p:cNvPr>
              <p:cNvSpPr txBox="1"/>
              <p:nvPr/>
            </p:nvSpPr>
            <p:spPr>
              <a:xfrm>
                <a:off x="5126514" y="5861147"/>
                <a:ext cx="3683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𝑙</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8" name="TextBox 17">
                <a:extLst>
                  <a:ext uri="{FF2B5EF4-FFF2-40B4-BE49-F238E27FC236}">
                    <a16:creationId xmlns:a16="http://schemas.microsoft.com/office/drawing/2014/main" id="{B76D9675-3544-A9D1-533B-6164B8DD1CBB}"/>
                  </a:ext>
                </a:extLst>
              </p:cNvPr>
              <p:cNvSpPr txBox="1">
                <a:spLocks noRot="1" noChangeAspect="1" noMove="1" noResize="1" noEditPoints="1" noAdjustHandles="1" noChangeArrowheads="1" noChangeShapeType="1" noTextEdit="1"/>
              </p:cNvSpPr>
              <p:nvPr/>
            </p:nvSpPr>
            <p:spPr>
              <a:xfrm>
                <a:off x="5126514" y="5861147"/>
                <a:ext cx="368306"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E2C0CB95-3BAD-CF6A-D3CF-03F515449101}"/>
                  </a:ext>
                </a:extLst>
              </p:cNvPr>
              <p:cNvSpPr txBox="1"/>
              <p:nvPr/>
            </p:nvSpPr>
            <p:spPr>
              <a:xfrm>
                <a:off x="4481881" y="6439272"/>
                <a:ext cx="59509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TextBox 18">
                <a:extLst>
                  <a:ext uri="{FF2B5EF4-FFF2-40B4-BE49-F238E27FC236}">
                    <a16:creationId xmlns:a16="http://schemas.microsoft.com/office/drawing/2014/main" id="{E2C0CB95-3BAD-CF6A-D3CF-03F515449101}"/>
                  </a:ext>
                </a:extLst>
              </p:cNvPr>
              <p:cNvSpPr txBox="1">
                <a:spLocks noRot="1" noChangeAspect="1" noMove="1" noResize="1" noEditPoints="1" noAdjustHandles="1" noChangeArrowheads="1" noChangeShapeType="1" noTextEdit="1"/>
              </p:cNvSpPr>
              <p:nvPr/>
            </p:nvSpPr>
            <p:spPr>
              <a:xfrm>
                <a:off x="4481881" y="6439272"/>
                <a:ext cx="595099" cy="461665"/>
              </a:xfrm>
              <a:prstGeom prst="rect">
                <a:avLst/>
              </a:prstGeom>
              <a:blipFill>
                <a:blip r:embed="rId9"/>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FBCD5B1C-F75A-1D80-824D-B4A68F2145FB}"/>
                  </a:ext>
                </a:extLst>
              </p:cNvPr>
              <p:cNvSpPr txBox="1"/>
              <p:nvPr/>
            </p:nvSpPr>
            <p:spPr>
              <a:xfrm>
                <a:off x="838200" y="4357412"/>
                <a:ext cx="6441593" cy="66159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Example: </a:t>
                </a:r>
                <a14:m>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d>
                      <m:d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d>
                          <m:d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e>
                        </m:d>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𝑙</m:t>
                            </m:r>
                          </m:e>
                        </m:d>
                      </m:e>
                    </m:d>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a14:m>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eqArr>
                      <m:eqArr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eqArrPr>
                      <m:e>
                        <m:sSub>
                          <m:sSub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𝑖𝑘</m:t>
                            </m:r>
                          </m:sub>
                        </m:sSub>
                        <m:sSub>
                          <m:sSub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𝑗𝑘</m:t>
                            </m:r>
                          </m:sub>
                        </m:sSub>
                        <m:sSub>
                          <m:sSub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𝑗𝑙</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if</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𝑙</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𝑎𝑟𝑒</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𝑑𝑖𝑠𝑡𝑖𝑛𝑐𝑡</m:t>
                        </m:r>
                      </m:e>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&amp;</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0 </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𝑜𝑡h𝑒𝑟𝑤𝑖𝑠𝑒</m:t>
                        </m:r>
                      </m:e>
                    </m:eqArr>
                  </m:oMath>
                </a14:m>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7" name="TextBox 36">
                <a:extLst>
                  <a:ext uri="{FF2B5EF4-FFF2-40B4-BE49-F238E27FC236}">
                    <a16:creationId xmlns:a16="http://schemas.microsoft.com/office/drawing/2014/main" id="{FBCD5B1C-F75A-1D80-824D-B4A68F2145FB}"/>
                  </a:ext>
                </a:extLst>
              </p:cNvPr>
              <p:cNvSpPr txBox="1">
                <a:spLocks noRot="1" noChangeAspect="1" noMove="1" noResize="1" noEditPoints="1" noAdjustHandles="1" noChangeArrowheads="1" noChangeShapeType="1" noTextEdit="1"/>
              </p:cNvSpPr>
              <p:nvPr/>
            </p:nvSpPr>
            <p:spPr>
              <a:xfrm>
                <a:off x="838200" y="4357412"/>
                <a:ext cx="6441593" cy="661591"/>
              </a:xfrm>
              <a:prstGeom prst="rect">
                <a:avLst/>
              </a:prstGeom>
              <a:blipFill>
                <a:blip r:embed="rId10"/>
                <a:stretch>
                  <a:fillRect l="-1042"/>
                </a:stretch>
              </a:blipFill>
            </p:spPr>
            <p:txBody>
              <a:bodyPr/>
              <a:lstStyle/>
              <a:p>
                <a:r>
                  <a:rPr lang="en-US">
                    <a:noFill/>
                  </a:rPr>
                  <a:t> </a:t>
                </a:r>
              </a:p>
            </p:txBody>
          </p:sp>
        </mc:Fallback>
      </mc:AlternateContent>
      <p:sp>
        <p:nvSpPr>
          <p:cNvPr id="39" name="TextBox 38">
            <a:extLst>
              <a:ext uri="{FF2B5EF4-FFF2-40B4-BE49-F238E27FC236}">
                <a16:creationId xmlns:a16="http://schemas.microsoft.com/office/drawing/2014/main" id="{C73D1BC4-A93E-2E5C-0286-07651DB7C8E8}"/>
              </a:ext>
            </a:extLst>
          </p:cNvPr>
          <p:cNvSpPr txBox="1"/>
          <p:nvPr/>
        </p:nvSpPr>
        <p:spPr>
          <a:xfrm>
            <a:off x="838200" y="5469517"/>
            <a:ext cx="246234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Corresponding shape:</a:t>
            </a: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FE5C9FBF-B199-98B9-ED79-6BD8AC3BBE5F}"/>
                  </a:ext>
                </a:extLst>
              </p:cNvPr>
              <p:cNvSpPr txBox="1"/>
              <p:nvPr/>
            </p:nvSpPr>
            <p:spPr>
              <a:xfrm>
                <a:off x="7195463" y="4315701"/>
                <a:ext cx="4809328" cy="7450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Example: </a:t>
                </a:r>
                <a14:m>
                  <m:oMath xmlns:m="http://schemas.openxmlformats.org/officeDocument/2006/math">
                    <m:sSub>
                      <m:sSub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𝑖𝑗</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eqArr>
                      <m:eqArr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eqArrPr>
                      <m:e>
                        <m:nary>
                          <m:naryPr>
                            <m:chr m:val="∑"/>
                            <m:supHide m:val="on"/>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naryPr>
                          <m:sub>
                            <m:r>
                              <m:rPr>
                                <m:brk m:alnAt="7"/>
                              </m:r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begChr m:val="["/>
                                <m:endChr m:val="]"/>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d>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d>
                              <m:dPr>
                                <m:begChr m:val="{"/>
                                <m:endChr m:val="}"/>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e>
                            </m:d>
                          </m:sub>
                          <m:sup/>
                          <m:e>
                            <m:sSub>
                              <m:sSub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𝑖</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sub>
                            </m:sSub>
                            <m:sSub>
                              <m:sSub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𝑘𝑗</m:t>
                                </m:r>
                              </m:sub>
                            </m:sSub>
                            <m:sSub>
                              <m:sSub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𝑖𝑗</m:t>
                                </m:r>
                              </m:sub>
                            </m:sSub>
                          </m:e>
                        </m:nary>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if</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𝑖</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e>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&amp;</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0 </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m:rPr>
                            <m:sty m:val="p"/>
                          </m:rPr>
                          <a:rPr kumimoji="0" 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if</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e>
                    </m:eqArr>
                  </m:oMath>
                </a14:m>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1" name="TextBox 40">
                <a:extLst>
                  <a:ext uri="{FF2B5EF4-FFF2-40B4-BE49-F238E27FC236}">
                    <a16:creationId xmlns:a16="http://schemas.microsoft.com/office/drawing/2014/main" id="{FE5C9FBF-B199-98B9-ED79-6BD8AC3BBE5F}"/>
                  </a:ext>
                </a:extLst>
              </p:cNvPr>
              <p:cNvSpPr txBox="1">
                <a:spLocks noRot="1" noChangeAspect="1" noMove="1" noResize="1" noEditPoints="1" noAdjustHandles="1" noChangeArrowheads="1" noChangeShapeType="1" noTextEdit="1"/>
              </p:cNvSpPr>
              <p:nvPr/>
            </p:nvSpPr>
            <p:spPr>
              <a:xfrm>
                <a:off x="7195463" y="4315701"/>
                <a:ext cx="4809328" cy="745012"/>
              </a:xfrm>
              <a:prstGeom prst="rect">
                <a:avLst/>
              </a:prstGeom>
              <a:blipFill>
                <a:blip r:embed="rId11"/>
                <a:stretch>
                  <a:fillRect l="-1267"/>
                </a:stretch>
              </a:blipFill>
            </p:spPr>
            <p:txBody>
              <a:bodyPr/>
              <a:lstStyle/>
              <a:p>
                <a:r>
                  <a:rPr lang="en-US">
                    <a:noFill/>
                  </a:rPr>
                  <a:t> </a:t>
                </a:r>
              </a:p>
            </p:txBody>
          </p:sp>
        </mc:Fallback>
      </mc:AlternateContent>
      <p:sp>
        <p:nvSpPr>
          <p:cNvPr id="43" name="TextBox 42">
            <a:extLst>
              <a:ext uri="{FF2B5EF4-FFF2-40B4-BE49-F238E27FC236}">
                <a16:creationId xmlns:a16="http://schemas.microsoft.com/office/drawing/2014/main" id="{CCCC1BFA-DD25-8CE1-1C18-5315EF080E69}"/>
              </a:ext>
            </a:extLst>
          </p:cNvPr>
          <p:cNvSpPr txBox="1"/>
          <p:nvPr/>
        </p:nvSpPr>
        <p:spPr>
          <a:xfrm>
            <a:off x="6320199" y="5581525"/>
            <a:ext cx="246234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Corresponding shape:</a:t>
            </a:r>
          </a:p>
        </p:txBody>
      </p:sp>
      <p:sp>
        <p:nvSpPr>
          <p:cNvPr id="44" name="Oval 43">
            <a:extLst>
              <a:ext uri="{FF2B5EF4-FFF2-40B4-BE49-F238E27FC236}">
                <a16:creationId xmlns:a16="http://schemas.microsoft.com/office/drawing/2014/main" id="{ECFE7B6B-90C1-30A0-C03C-AEB179223F21}"/>
              </a:ext>
            </a:extLst>
          </p:cNvPr>
          <p:cNvSpPr/>
          <p:nvPr/>
        </p:nvSpPr>
        <p:spPr>
          <a:xfrm>
            <a:off x="9062731" y="5556057"/>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D31ADF58-6753-4D9B-A66B-E1E608342AF6}"/>
              </a:ext>
            </a:extLst>
          </p:cNvPr>
          <p:cNvSpPr/>
          <p:nvPr/>
        </p:nvSpPr>
        <p:spPr>
          <a:xfrm>
            <a:off x="10187766" y="5556057"/>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228E41CA-741F-A450-23E7-34C2E3813BEB}"/>
              </a:ext>
            </a:extLst>
          </p:cNvPr>
          <p:cNvSpPr/>
          <p:nvPr/>
        </p:nvSpPr>
        <p:spPr>
          <a:xfrm>
            <a:off x="11312801" y="5556057"/>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9E88EAF9-0A60-814D-34DC-23F6C3863A2A}"/>
              </a:ext>
            </a:extLst>
          </p:cNvPr>
          <p:cNvSpPr/>
          <p:nvPr/>
        </p:nvSpPr>
        <p:spPr>
          <a:xfrm>
            <a:off x="8976191" y="5469517"/>
            <a:ext cx="678180" cy="67818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v</a:t>
            </a:r>
          </a:p>
        </p:txBody>
      </p:sp>
      <p:cxnSp>
        <p:nvCxnSpPr>
          <p:cNvPr id="48" name="Straight Connector 47">
            <a:extLst>
              <a:ext uri="{FF2B5EF4-FFF2-40B4-BE49-F238E27FC236}">
                <a16:creationId xmlns:a16="http://schemas.microsoft.com/office/drawing/2014/main" id="{C800234C-E445-F05D-0A2F-F223154599E5}"/>
              </a:ext>
            </a:extLst>
          </p:cNvPr>
          <p:cNvCxnSpPr>
            <a:cxnSpLocks/>
            <a:stCxn id="45" idx="2"/>
            <a:endCxn id="44" idx="6"/>
          </p:cNvCxnSpPr>
          <p:nvPr/>
        </p:nvCxnSpPr>
        <p:spPr>
          <a:xfrm flipH="1">
            <a:off x="9567831" y="5808607"/>
            <a:ext cx="61993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421248A-212D-0C3E-C72A-96712121FF8E}"/>
              </a:ext>
            </a:extLst>
          </p:cNvPr>
          <p:cNvCxnSpPr>
            <a:cxnSpLocks/>
            <a:stCxn id="46" idx="2"/>
            <a:endCxn id="45" idx="6"/>
          </p:cNvCxnSpPr>
          <p:nvPr/>
        </p:nvCxnSpPr>
        <p:spPr>
          <a:xfrm flipH="1">
            <a:off x="10692866" y="5808607"/>
            <a:ext cx="61993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Freeform: Shape 49">
            <a:extLst>
              <a:ext uri="{FF2B5EF4-FFF2-40B4-BE49-F238E27FC236}">
                <a16:creationId xmlns:a16="http://schemas.microsoft.com/office/drawing/2014/main" id="{83854C78-B813-9278-0B55-D6F5C7115D53}"/>
              </a:ext>
            </a:extLst>
          </p:cNvPr>
          <p:cNvSpPr/>
          <p:nvPr/>
        </p:nvSpPr>
        <p:spPr>
          <a:xfrm>
            <a:off x="9511891" y="5386548"/>
            <a:ext cx="1868557" cy="260171"/>
          </a:xfrm>
          <a:custGeom>
            <a:avLst/>
            <a:gdLst>
              <a:gd name="csX0" fmla="*/ 0 w 1868557"/>
              <a:gd name="csY0" fmla="*/ 260171 h 260171"/>
              <a:gd name="csX1" fmla="*/ 667910 w 1868557"/>
              <a:gd name="csY1" fmla="*/ 29583 h 260171"/>
              <a:gd name="csX2" fmla="*/ 1152939 w 1868557"/>
              <a:gd name="csY2" fmla="*/ 25607 h 260171"/>
              <a:gd name="csX3" fmla="*/ 1868557 w 1868557"/>
              <a:gd name="csY3" fmla="*/ 236317 h 260171"/>
            </a:gdLst>
            <a:ahLst/>
            <a:cxnLst>
              <a:cxn ang="0">
                <a:pos x="csX0" y="csY0"/>
              </a:cxn>
              <a:cxn ang="0">
                <a:pos x="csX1" y="csY1"/>
              </a:cxn>
              <a:cxn ang="0">
                <a:pos x="csX2" y="csY2"/>
              </a:cxn>
              <a:cxn ang="0">
                <a:pos x="csX3" y="csY3"/>
              </a:cxn>
            </a:cxnLst>
            <a:rect l="l" t="t" r="r" b="b"/>
            <a:pathLst>
              <a:path w="1868557" h="260171">
                <a:moveTo>
                  <a:pt x="0" y="260171"/>
                </a:moveTo>
                <a:cubicBezTo>
                  <a:pt x="237877" y="164424"/>
                  <a:pt x="475754" y="68677"/>
                  <a:pt x="667910" y="29583"/>
                </a:cubicBezTo>
                <a:cubicBezTo>
                  <a:pt x="860066" y="-9511"/>
                  <a:pt x="952831" y="-8849"/>
                  <a:pt x="1152939" y="25607"/>
                </a:cubicBezTo>
                <a:cubicBezTo>
                  <a:pt x="1353047" y="60063"/>
                  <a:pt x="1610802" y="148190"/>
                  <a:pt x="1868557" y="236317"/>
                </a:cubicBezTo>
              </a:path>
            </a:pathLst>
          </a:cu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A13E0929-87BA-DE2C-3BD2-2D22F85538FB}"/>
              </a:ext>
            </a:extLst>
          </p:cNvPr>
          <p:cNvSpPr/>
          <p:nvPr/>
        </p:nvSpPr>
        <p:spPr>
          <a:xfrm>
            <a:off x="11224952" y="5469517"/>
            <a:ext cx="678180" cy="67818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FF906C6A-C079-E5E5-E578-F4EDD3C85305}"/>
                  </a:ext>
                </a:extLst>
              </p:cNvPr>
              <p:cNvSpPr txBox="1"/>
              <p:nvPr/>
            </p:nvSpPr>
            <p:spPr>
              <a:xfrm>
                <a:off x="9102357" y="5636969"/>
                <a:ext cx="36990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𝑖</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3" name="TextBox 52">
                <a:extLst>
                  <a:ext uri="{FF2B5EF4-FFF2-40B4-BE49-F238E27FC236}">
                    <a16:creationId xmlns:a16="http://schemas.microsoft.com/office/drawing/2014/main" id="{FF906C6A-C079-E5E5-E578-F4EDD3C85305}"/>
                  </a:ext>
                </a:extLst>
              </p:cNvPr>
              <p:cNvSpPr txBox="1">
                <a:spLocks noRot="1" noChangeAspect="1" noMove="1" noResize="1" noEditPoints="1" noAdjustHandles="1" noChangeArrowheads="1" noChangeShapeType="1" noTextEdit="1"/>
              </p:cNvSpPr>
              <p:nvPr/>
            </p:nvSpPr>
            <p:spPr>
              <a:xfrm>
                <a:off x="9102357" y="5636969"/>
                <a:ext cx="369909"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10D88256-C1DB-07A2-561A-4333DADB553E}"/>
                  </a:ext>
                </a:extLst>
              </p:cNvPr>
              <p:cNvSpPr txBox="1"/>
              <p:nvPr/>
            </p:nvSpPr>
            <p:spPr>
              <a:xfrm>
                <a:off x="11353800" y="5612303"/>
                <a:ext cx="3761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𝑗</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5" name="TextBox 54">
                <a:extLst>
                  <a:ext uri="{FF2B5EF4-FFF2-40B4-BE49-F238E27FC236}">
                    <a16:creationId xmlns:a16="http://schemas.microsoft.com/office/drawing/2014/main" id="{10D88256-C1DB-07A2-561A-4333DADB553E}"/>
                  </a:ext>
                </a:extLst>
              </p:cNvPr>
              <p:cNvSpPr txBox="1">
                <a:spLocks noRot="1" noChangeAspect="1" noMove="1" noResize="1" noEditPoints="1" noAdjustHandles="1" noChangeArrowheads="1" noChangeShapeType="1" noTextEdit="1"/>
              </p:cNvSpPr>
              <p:nvPr/>
            </p:nvSpPr>
            <p:spPr>
              <a:xfrm>
                <a:off x="11353800" y="5612303"/>
                <a:ext cx="376193" cy="369332"/>
              </a:xfrm>
              <a:prstGeom prst="rect">
                <a:avLst/>
              </a:prstGeom>
              <a:blipFill>
                <a:blip r:embed="rId13"/>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ADE3C0FE-CC9B-AA3F-84F8-C631E8BA49D8}"/>
                  </a:ext>
                </a:extLst>
              </p:cNvPr>
              <p:cNvSpPr txBox="1"/>
              <p:nvPr/>
            </p:nvSpPr>
            <p:spPr>
              <a:xfrm>
                <a:off x="10214695" y="5623941"/>
                <a:ext cx="4222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7" name="TextBox 56">
                <a:extLst>
                  <a:ext uri="{FF2B5EF4-FFF2-40B4-BE49-F238E27FC236}">
                    <a16:creationId xmlns:a16="http://schemas.microsoft.com/office/drawing/2014/main" id="{ADE3C0FE-CC9B-AA3F-84F8-C631E8BA49D8}"/>
                  </a:ext>
                </a:extLst>
              </p:cNvPr>
              <p:cNvSpPr txBox="1">
                <a:spLocks noRot="1" noChangeAspect="1" noMove="1" noResize="1" noEditPoints="1" noAdjustHandles="1" noChangeArrowheads="1" noChangeShapeType="1" noTextEdit="1"/>
              </p:cNvSpPr>
              <p:nvPr/>
            </p:nvSpPr>
            <p:spPr>
              <a:xfrm>
                <a:off x="10214695" y="5623941"/>
                <a:ext cx="422231" cy="369332"/>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AC6CF357-67BE-78C9-6B40-18EA0D8D6D5A}"/>
                  </a:ext>
                </a:extLst>
              </p:cNvPr>
              <p:cNvSpPr txBox="1"/>
              <p:nvPr/>
            </p:nvSpPr>
            <p:spPr>
              <a:xfrm>
                <a:off x="9066838" y="6125486"/>
                <a:ext cx="601960" cy="39978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sSub>
                            <m:sSubPr>
                              <m:ctrlP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Pr>
                            <m:e>
                              <m:acc>
                                <m:accPr>
                                  <m:chr m:val="̅"/>
                                  <m:ctrlP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accPr>
                                <m:e>
                                  <m:r>
                                    <m:rPr>
                                      <m:sty m:val="p"/>
                                    </m:rPr>
                                    <a:rPr kumimoji="0" lang="en-US" sz="1800" b="0" i="0"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P</m:t>
                                  </m:r>
                                </m:e>
                              </m:acc>
                            </m:e>
                            <m:sub>
                              <m: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2</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9" name="TextBox 58">
                <a:extLst>
                  <a:ext uri="{FF2B5EF4-FFF2-40B4-BE49-F238E27FC236}">
                    <a16:creationId xmlns:a16="http://schemas.microsoft.com/office/drawing/2014/main" id="{AC6CF357-67BE-78C9-6B40-18EA0D8D6D5A}"/>
                  </a:ext>
                </a:extLst>
              </p:cNvPr>
              <p:cNvSpPr txBox="1">
                <a:spLocks noRot="1" noChangeAspect="1" noMove="1" noResize="1" noEditPoints="1" noAdjustHandles="1" noChangeArrowheads="1" noChangeShapeType="1" noTextEdit="1"/>
              </p:cNvSpPr>
              <p:nvPr/>
            </p:nvSpPr>
            <p:spPr>
              <a:xfrm>
                <a:off x="9066838" y="6125486"/>
                <a:ext cx="601960" cy="399789"/>
              </a:xfrm>
              <a:prstGeom prst="rect">
                <a:avLst/>
              </a:prstGeom>
              <a:blipFill>
                <a:blip r:embed="rId15"/>
                <a:stretch>
                  <a:fillRect r="-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0D9279D9-CD8D-AF53-ADA0-8AFD74D4CEB8}"/>
                  </a:ext>
                </a:extLst>
              </p:cNvPr>
              <p:cNvSpPr txBox="1"/>
              <p:nvPr/>
            </p:nvSpPr>
            <p:spPr>
              <a:xfrm>
                <a:off x="11353800" y="6117403"/>
                <a:ext cx="556884" cy="39978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sSub>
                            <m:sSubPr>
                              <m:ctrlP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Pr>
                            <m:e>
                              <m:acc>
                                <m:accPr>
                                  <m:chr m:val="̅"/>
                                  <m:ctrlP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accPr>
                                <m:e>
                                  <m:r>
                                    <m:rPr>
                                      <m:sty m:val="p"/>
                                    </m:rPr>
                                    <a:rPr kumimoji="0" lang="en-US" sz="1800" b="0" i="0"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P</m:t>
                                  </m:r>
                                </m:e>
                              </m:acc>
                            </m:e>
                            <m:sub>
                              <m: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2</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1" name="TextBox 60">
                <a:extLst>
                  <a:ext uri="{FF2B5EF4-FFF2-40B4-BE49-F238E27FC236}">
                    <a16:creationId xmlns:a16="http://schemas.microsoft.com/office/drawing/2014/main" id="{0D9279D9-CD8D-AF53-ADA0-8AFD74D4CEB8}"/>
                  </a:ext>
                </a:extLst>
              </p:cNvPr>
              <p:cNvSpPr txBox="1">
                <a:spLocks noRot="1" noChangeAspect="1" noMove="1" noResize="1" noEditPoints="1" noAdjustHandles="1" noChangeArrowheads="1" noChangeShapeType="1" noTextEdit="1"/>
              </p:cNvSpPr>
              <p:nvPr/>
            </p:nvSpPr>
            <p:spPr>
              <a:xfrm>
                <a:off x="11353800" y="6117403"/>
                <a:ext cx="556884" cy="399789"/>
              </a:xfrm>
              <a:prstGeom prst="rect">
                <a:avLst/>
              </a:prstGeom>
              <a:blipFill>
                <a:blip r:embed="rId16"/>
                <a:stretch>
                  <a:fillRect r="-131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C93A6230-2359-BA9E-09E2-7CBA2B469B4B}"/>
                  </a:ext>
                </a:extLst>
              </p:cNvPr>
              <p:cNvSpPr txBox="1"/>
              <p:nvPr/>
            </p:nvSpPr>
            <p:spPr>
              <a:xfrm>
                <a:off x="10214695" y="6138756"/>
                <a:ext cx="52944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Pr>
                        <m:e>
                          <m:acc>
                            <m:accPr>
                              <m:chr m:val="̅"/>
                              <m:ctrlP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accPr>
                            <m:e>
                              <m:r>
                                <m:rPr>
                                  <m:sty m:val="p"/>
                                </m:rPr>
                                <a:rPr kumimoji="0" lang="en-US" sz="2400" b="0" i="0"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P</m:t>
                              </m:r>
                            </m:e>
                          </m:acc>
                        </m:e>
                        <m:sub>
                          <m:r>
                            <a:rPr kumimoji="0" lang="en-US" sz="24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2</m:t>
                          </m:r>
                        </m:sub>
                      </m:sSub>
                    </m:oMath>
                  </m:oMathPara>
                </a14:m>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3" name="TextBox 62">
                <a:extLst>
                  <a:ext uri="{FF2B5EF4-FFF2-40B4-BE49-F238E27FC236}">
                    <a16:creationId xmlns:a16="http://schemas.microsoft.com/office/drawing/2014/main" id="{C93A6230-2359-BA9E-09E2-7CBA2B469B4B}"/>
                  </a:ext>
                </a:extLst>
              </p:cNvPr>
              <p:cNvSpPr txBox="1">
                <a:spLocks noRot="1" noChangeAspect="1" noMove="1" noResize="1" noEditPoints="1" noAdjustHandles="1" noChangeArrowheads="1" noChangeShapeType="1" noTextEdit="1"/>
              </p:cNvSpPr>
              <p:nvPr/>
            </p:nvSpPr>
            <p:spPr>
              <a:xfrm>
                <a:off x="10214695" y="6138756"/>
                <a:ext cx="529440" cy="461665"/>
              </a:xfrm>
              <a:prstGeom prst="rect">
                <a:avLst/>
              </a:prstGeom>
              <a:blipFill>
                <a:blip r:embed="rId17"/>
                <a:stretch>
                  <a:fillRect b="-1316"/>
                </a:stretch>
              </a:blipFill>
            </p:spPr>
            <p:txBody>
              <a:bodyPr/>
              <a:lstStyle/>
              <a:p>
                <a:r>
                  <a:rPr lang="en-US">
                    <a:noFill/>
                  </a:rPr>
                  <a:t> </a:t>
                </a:r>
              </a:p>
            </p:txBody>
          </p:sp>
        </mc:Fallback>
      </mc:AlternateContent>
    </p:spTree>
    <p:extLst>
      <p:ext uri="{BB962C8B-B14F-4D97-AF65-F5344CB8AC3E}">
        <p14:creationId xmlns:p14="http://schemas.microsoft.com/office/powerpoint/2010/main" val="11303595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5C99F885-711D-4C96-9501-A537567FE74F}"/>
              </a:ext>
            </a:extLst>
          </p:cNvPr>
          <p:cNvCxnSpPr>
            <a:cxnSpLocks/>
          </p:cNvCxnSpPr>
          <p:nvPr/>
        </p:nvCxnSpPr>
        <p:spPr>
          <a:xfrm>
            <a:off x="2031018" y="6050389"/>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E44BE5A-8A92-4E79-AEF2-7548FDBF32D7}"/>
              </a:ext>
            </a:extLst>
          </p:cNvPr>
          <p:cNvSpPr>
            <a:spLocks noGrp="1"/>
          </p:cNvSpPr>
          <p:nvPr>
            <p:ph type="title"/>
          </p:nvPr>
        </p:nvSpPr>
        <p:spPr/>
        <p:txBody>
          <a:bodyPr/>
          <a:lstStyle/>
          <a:p>
            <a:pPr algn="ctr"/>
            <a:r>
              <a:rPr lang="en-US" dirty="0"/>
              <a:t>More Graph Matrix Examples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4EE8F5C-6722-4FE8-8F16-86DE2064B5DD}"/>
                  </a:ext>
                </a:extLst>
              </p:cNvPr>
              <p:cNvSpPr>
                <a:spLocks noGrp="1"/>
              </p:cNvSpPr>
              <p:nvPr>
                <p:ph idx="1"/>
              </p:nvPr>
            </p:nvSpPr>
            <p:spPr>
              <a:xfrm>
                <a:off x="838199" y="1825625"/>
                <a:ext cx="10798277" cy="2598891"/>
              </a:xfrm>
            </p:spPr>
            <p:txBody>
              <a:bodyPr>
                <a:normAutofit/>
              </a:bodyPr>
              <a:lstStyle/>
              <a:p>
                <a:r>
                  <a:rPr lang="en-US" dirty="0"/>
                  <a:t>Graph matrix examples (for these examples, </a:t>
                </a:r>
                <a14:m>
                  <m:oMath xmlns:m="http://schemas.openxmlformats.org/officeDocument/2006/math">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𝛼</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𝛼</m:t>
                        </m:r>
                      </m:sub>
                    </m:sSub>
                  </m:oMath>
                </a14:m>
                <a:r>
                  <a:rPr lang="en-US" dirty="0"/>
                  <a:t>):</a:t>
                </a:r>
              </a:p>
              <a:p>
                <a:pPr marL="914400" lvl="1" indent="-457200">
                  <a:buFont typeface="+mj-lt"/>
                  <a:buAutoNum type="arabicPeriod"/>
                </a:pPr>
                <a:r>
                  <a:rPr lang="en-US" dirty="0"/>
                  <a:t>If </a:t>
                </a:r>
                <a14:m>
                  <m:oMath xmlns:m="http://schemas.openxmlformats.org/officeDocument/2006/math">
                    <m:r>
                      <a:rPr lang="en-US" b="0" i="1" smtClean="0">
                        <a:latin typeface="Cambria Math" panose="02040503050406030204" pitchFamily="18" charset="0"/>
                      </a:rPr>
                      <m:t>𝛼</m:t>
                    </m:r>
                  </m:oMath>
                </a14:m>
                <a:r>
                  <a:rPr lang="en-US" dirty="0"/>
                  <a:t> is the shape with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1</m:t>
                            </m:r>
                          </m:sub>
                        </m:sSub>
                      </m:e>
                    </m:d>
                  </m:oMath>
                </a14:m>
                <a:r>
                  <a:rPr lang="en-US" dirty="0"/>
                  <a:t>,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𝑉</m:t>
                        </m:r>
                      </m:e>
                      <m:sub>
                        <m:r>
                          <a:rPr lang="en-US" i="1">
                            <a:latin typeface="Cambria Math" panose="02040503050406030204" pitchFamily="18" charset="0"/>
                          </a:rPr>
                          <m:t>𝛼</m:t>
                        </m:r>
                      </m:sub>
                    </m:sSub>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b="0" i="1" smtClean="0">
                                <a:latin typeface="Cambria Math" panose="02040503050406030204" pitchFamily="18" charset="0"/>
                              </a:rPr>
                              <m:t>𝑣</m:t>
                            </m:r>
                          </m:e>
                          <m:sub>
                            <m:r>
                              <a:rPr lang="en-US" i="1">
                                <a:latin typeface="Cambria Math" panose="02040503050406030204" pitchFamily="18" charset="0"/>
                              </a:rPr>
                              <m:t>1</m:t>
                            </m:r>
                          </m:sub>
                        </m:sSub>
                      </m:e>
                    </m:d>
                  </m:oMath>
                </a14:m>
                <a:r>
                  <a:rPr lang="en-US" dirty="0"/>
                  <a:t>, and </a:t>
                </a:r>
                <a14:m>
                  <m:oMath xmlns:m="http://schemas.openxmlformats.org/officeDocument/2006/math">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𝛼</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1</m:t>
                                </m:r>
                              </m:sub>
                            </m:sSub>
                          </m:e>
                        </m:d>
                      </m:e>
                    </m:d>
                  </m:oMath>
                </a14:m>
                <a:r>
                  <a:rPr lang="en-US" dirty="0"/>
                  <a:t>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𝛼</m:t>
                        </m:r>
                      </m:sub>
                    </m:sSub>
                  </m:oMath>
                </a14:m>
                <a:r>
                  <a:rPr lang="en-US" dirty="0"/>
                  <a:t> is a symmetric random matrix with </a:t>
                </a:r>
                <a14:m>
                  <m:oMath xmlns:m="http://schemas.openxmlformats.org/officeDocument/2006/math">
                    <m:r>
                      <a:rPr lang="en-US" b="0" i="1" smtClean="0">
                        <a:latin typeface="Cambria Math" panose="02040503050406030204" pitchFamily="18" charset="0"/>
                      </a:rPr>
                      <m:t>±1</m:t>
                    </m:r>
                  </m:oMath>
                </a14:m>
                <a:r>
                  <a:rPr lang="en-US" dirty="0"/>
                  <a:t> entries and </a:t>
                </a:r>
                <a14:m>
                  <m:oMath xmlns:m="http://schemas.openxmlformats.org/officeDocument/2006/math">
                    <m:r>
                      <a:rPr lang="en-US" b="0" i="1" smtClean="0">
                        <a:latin typeface="Cambria Math" panose="02040503050406030204" pitchFamily="18" charset="0"/>
                      </a:rPr>
                      <m:t>0</m:t>
                    </m:r>
                  </m:oMath>
                </a14:m>
                <a:r>
                  <a:rPr lang="en-US" dirty="0"/>
                  <a:t>s on the diagonal.</a:t>
                </a:r>
              </a:p>
              <a:p>
                <a:pPr marL="914400" lvl="1" indent="-457200">
                  <a:buFont typeface="+mj-lt"/>
                  <a:buAutoNum type="arabicPeriod"/>
                </a:pPr>
                <a:r>
                  <a:rPr lang="en-US" dirty="0"/>
                  <a:t>If </a:t>
                </a:r>
                <a14:m>
                  <m:oMath xmlns:m="http://schemas.openxmlformats.org/officeDocument/2006/math">
                    <m:r>
                      <a:rPr lang="en-US" b="0" i="1" smtClean="0">
                        <a:latin typeface="Cambria Math" panose="02040503050406030204" pitchFamily="18" charset="0"/>
                      </a:rPr>
                      <m:t>𝛼</m:t>
                    </m:r>
                  </m:oMath>
                </a14:m>
                <a:r>
                  <a:rPr lang="en-US" dirty="0"/>
                  <a:t> is the shape with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1</m:t>
                            </m:r>
                          </m:sub>
                        </m:sSub>
                      </m:e>
                    </m:d>
                  </m:oMath>
                </a14:m>
                <a:r>
                  <a:rPr lang="en-US" dirty="0"/>
                  <a:t>,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𝑉</m:t>
                        </m:r>
                      </m:e>
                      <m:sub>
                        <m:r>
                          <a:rPr lang="en-US" i="1">
                            <a:latin typeface="Cambria Math" panose="02040503050406030204" pitchFamily="18" charset="0"/>
                          </a:rPr>
                          <m:t>𝛼</m:t>
                        </m:r>
                      </m:sub>
                    </m:sSub>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b="0" i="1" smtClean="0">
                                <a:latin typeface="Cambria Math" panose="02040503050406030204" pitchFamily="18" charset="0"/>
                              </a:rPr>
                              <m:t>𝑣</m:t>
                            </m:r>
                          </m:e>
                          <m:sub>
                            <m:r>
                              <a:rPr lang="en-US" i="1">
                                <a:latin typeface="Cambria Math" panose="02040503050406030204" pitchFamily="18" charset="0"/>
                              </a:rPr>
                              <m:t>1</m:t>
                            </m:r>
                          </m:sub>
                        </m:sSub>
                      </m:e>
                    </m:d>
                  </m:oMath>
                </a14:m>
                <a:r>
                  <a:rPr lang="en-US" dirty="0"/>
                  <a:t>, and </a:t>
                </a:r>
                <a14:m>
                  <m:oMath xmlns:m="http://schemas.openxmlformats.org/officeDocument/2006/math">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𝛼</m:t>
                        </m:r>
                      </m:e>
                    </m:d>
                    <m:r>
                      <a:rPr lang="en-US" b="0" i="1" smtClean="0">
                        <a:latin typeface="Cambria Math" panose="02040503050406030204" pitchFamily="18" charset="0"/>
                      </a:rPr>
                      <m:t>={}</m:t>
                    </m:r>
                  </m:oMath>
                </a14:m>
                <a:r>
                  <a:rPr lang="en-US" dirty="0"/>
                  <a:t>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𝛼</m:t>
                        </m:r>
                      </m:sub>
                    </m:sSub>
                    <m:r>
                      <a:rPr lang="en-US" b="0" i="1" smtClean="0">
                        <a:latin typeface="Cambria Math" panose="02040503050406030204" pitchFamily="18" charset="0"/>
                      </a:rPr>
                      <m:t>=</m:t>
                    </m:r>
                    <m:r>
                      <a:rPr lang="en-US" b="0" i="1" smtClean="0">
                        <a:latin typeface="Cambria Math" panose="02040503050406030204" pitchFamily="18" charset="0"/>
                      </a:rPr>
                      <m:t>𝐽</m:t>
                    </m:r>
                    <m:r>
                      <a:rPr lang="en-US" b="0" i="1" smtClean="0">
                        <a:latin typeface="Cambria Math" panose="02040503050406030204" pitchFamily="18" charset="0"/>
                      </a:rPr>
                      <m:t>−</m:t>
                    </m:r>
                    <m:r>
                      <a:rPr lang="en-US" b="0" i="1" smtClean="0">
                        <a:latin typeface="Cambria Math" panose="02040503050406030204" pitchFamily="18" charset="0"/>
                      </a:rPr>
                      <m:t>𝐼𝑑</m:t>
                    </m:r>
                    <m:r>
                      <a:rPr lang="en-US" b="0" i="1" smtClean="0">
                        <a:latin typeface="Cambria Math" panose="02040503050406030204" pitchFamily="18" charset="0"/>
                      </a:rPr>
                      <m:t> </m:t>
                    </m:r>
                  </m:oMath>
                </a14:m>
                <a:r>
                  <a:rPr lang="en-US" dirty="0"/>
                  <a:t> where </a:t>
                </a:r>
                <a14:m>
                  <m:oMath xmlns:m="http://schemas.openxmlformats.org/officeDocument/2006/math">
                    <m:r>
                      <a:rPr lang="en-US" b="0" i="1" smtClean="0">
                        <a:latin typeface="Cambria Math" panose="02040503050406030204" pitchFamily="18" charset="0"/>
                      </a:rPr>
                      <m:t>𝐽</m:t>
                    </m:r>
                  </m:oMath>
                </a14:m>
                <a:r>
                  <a:rPr lang="en-US" dirty="0"/>
                  <a:t> is the all ones matrix.</a:t>
                </a:r>
              </a:p>
              <a:p>
                <a:pPr marL="914400" lvl="1" indent="-457200">
                  <a:buFont typeface="+mj-lt"/>
                  <a:buAutoNum type="arabicPeriod"/>
                </a:pPr>
                <a:r>
                  <a:rPr lang="en-US" dirty="0"/>
                  <a:t>If </a:t>
                </a:r>
                <a14:m>
                  <m:oMath xmlns:m="http://schemas.openxmlformats.org/officeDocument/2006/math">
                    <m:r>
                      <a:rPr lang="en-US" b="0" i="1" smtClean="0">
                        <a:latin typeface="Cambria Math" panose="02040503050406030204" pitchFamily="18" charset="0"/>
                      </a:rPr>
                      <m:t>𝛼</m:t>
                    </m:r>
                  </m:oMath>
                </a14:m>
                <a:r>
                  <a:rPr lang="en-US" dirty="0"/>
                  <a:t> is the shape with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𝑉</m:t>
                        </m:r>
                      </m:e>
                      <m:sub>
                        <m:r>
                          <a:rPr lang="en-US" i="1">
                            <a:latin typeface="Cambria Math" panose="02040503050406030204" pitchFamily="18" charset="0"/>
                          </a:rPr>
                          <m:t>𝛼</m:t>
                        </m:r>
                      </m:sub>
                    </m:sSub>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b="0" i="1" smtClean="0">
                                <a:latin typeface="Cambria Math" panose="02040503050406030204" pitchFamily="18" charset="0"/>
                              </a:rPr>
                              <m:t>𝑢</m:t>
                            </m:r>
                          </m:e>
                          <m:sub>
                            <m:r>
                              <a:rPr lang="en-US" i="1">
                                <a:latin typeface="Cambria Math" panose="02040503050406030204" pitchFamily="18" charset="0"/>
                              </a:rPr>
                              <m:t>1</m:t>
                            </m:r>
                          </m:sub>
                        </m:sSub>
                      </m:e>
                    </m:d>
                  </m:oMath>
                </a14:m>
                <a:r>
                  <a:rPr lang="en-US" dirty="0"/>
                  <a:t>, and </a:t>
                </a:r>
                <a14:m>
                  <m:oMath xmlns:m="http://schemas.openxmlformats.org/officeDocument/2006/math">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𝛼</m:t>
                        </m:r>
                      </m:e>
                    </m:d>
                    <m:r>
                      <a:rPr lang="en-US" b="0" i="1" smtClean="0">
                        <a:latin typeface="Cambria Math" panose="02040503050406030204" pitchFamily="18" charset="0"/>
                      </a:rPr>
                      <m:t>={}</m:t>
                    </m:r>
                  </m:oMath>
                </a14:m>
                <a:r>
                  <a:rPr lang="en-US" dirty="0"/>
                  <a:t> 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𝛼</m:t>
                        </m:r>
                      </m:sub>
                    </m:sSub>
                    <m:r>
                      <a:rPr lang="en-US" b="0" i="1" smtClean="0">
                        <a:latin typeface="Cambria Math" panose="02040503050406030204" pitchFamily="18" charset="0"/>
                      </a:rPr>
                      <m:t>=</m:t>
                    </m:r>
                    <m:r>
                      <a:rPr lang="en-US" b="0" i="1" smtClean="0">
                        <a:latin typeface="Cambria Math" panose="02040503050406030204" pitchFamily="18" charset="0"/>
                      </a:rPr>
                      <m:t>𝐼𝑑</m:t>
                    </m:r>
                  </m:oMath>
                </a14:m>
                <a:endParaRPr lang="en-US" dirty="0"/>
              </a:p>
              <a:p>
                <a:pPr marL="0" indent="0">
                  <a:buNone/>
                </a:pPr>
                <a:endParaRPr lang="en-US" sz="3200" dirty="0"/>
              </a:p>
            </p:txBody>
          </p:sp>
        </mc:Choice>
        <mc:Fallback xmlns="">
          <p:sp>
            <p:nvSpPr>
              <p:cNvPr id="3" name="Content Placeholder 2">
                <a:extLst>
                  <a:ext uri="{FF2B5EF4-FFF2-40B4-BE49-F238E27FC236}">
                    <a16:creationId xmlns:a16="http://schemas.microsoft.com/office/drawing/2014/main" id="{94EE8F5C-6722-4FE8-8F16-86DE2064B5DD}"/>
                  </a:ext>
                </a:extLst>
              </p:cNvPr>
              <p:cNvSpPr>
                <a:spLocks noGrp="1" noRot="1" noChangeAspect="1" noMove="1" noResize="1" noEditPoints="1" noAdjustHandles="1" noChangeArrowheads="1" noChangeShapeType="1" noTextEdit="1"/>
              </p:cNvSpPr>
              <p:nvPr>
                <p:ph idx="1"/>
              </p:nvPr>
            </p:nvSpPr>
            <p:spPr>
              <a:xfrm>
                <a:off x="838199" y="1825625"/>
                <a:ext cx="10798277" cy="2598891"/>
              </a:xfrm>
              <a:blipFill>
                <a:blip r:embed="rId2"/>
                <a:stretch>
                  <a:fillRect l="-959" t="-3747" r="-9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7B2A7F17-E893-4AA0-A549-05BFE4547554}"/>
                  </a:ext>
                </a:extLst>
              </p:cNvPr>
              <p:cNvSpPr txBox="1"/>
              <p:nvPr/>
            </p:nvSpPr>
            <p:spPr>
              <a:xfrm>
                <a:off x="1449466" y="4361333"/>
                <a:ext cx="2474075" cy="11269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m:rPr>
                                          <m:brk m:alnAt="7"/>
                                        </m:r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e>
                                  </m:m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
                              </m:e>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
                              </m:e>
                            </m:mr>
                            <m:mr>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
                              </m:e>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m:rPr>
                                          <m:brk m:alnAt="7"/>
                                        </m:r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
                              </m:e>
                            </m:mr>
                          </m:m>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 name="TextBox 3">
                <a:extLst>
                  <a:ext uri="{FF2B5EF4-FFF2-40B4-BE49-F238E27FC236}">
                    <a16:creationId xmlns:a16="http://schemas.microsoft.com/office/drawing/2014/main" id="{7B2A7F17-E893-4AA0-A549-05BFE4547554}"/>
                  </a:ext>
                </a:extLst>
              </p:cNvPr>
              <p:cNvSpPr txBox="1">
                <a:spLocks noRot="1" noChangeAspect="1" noMove="1" noResize="1" noEditPoints="1" noAdjustHandles="1" noChangeArrowheads="1" noChangeShapeType="1" noTextEdit="1"/>
              </p:cNvSpPr>
              <p:nvPr/>
            </p:nvSpPr>
            <p:spPr>
              <a:xfrm>
                <a:off x="1449466" y="4361333"/>
                <a:ext cx="2474075" cy="1126975"/>
              </a:xfrm>
              <a:prstGeom prst="rect">
                <a:avLst/>
              </a:prstGeom>
              <a:blipFill>
                <a:blip r:embed="rId3"/>
                <a:stretch>
                  <a:fillRect/>
                </a:stretch>
              </a:blipFill>
            </p:spPr>
            <p:txBody>
              <a:bodyPr/>
              <a:lstStyle/>
              <a:p>
                <a:r>
                  <a:rPr lang="en-US">
                    <a:noFill/>
                  </a:rPr>
                  <a:t> </a:t>
                </a:r>
              </a:p>
            </p:txBody>
          </p:sp>
        </mc:Fallback>
      </mc:AlternateContent>
      <p:sp>
        <p:nvSpPr>
          <p:cNvPr id="5" name="Oval 4">
            <a:extLst>
              <a:ext uri="{FF2B5EF4-FFF2-40B4-BE49-F238E27FC236}">
                <a16:creationId xmlns:a16="http://schemas.microsoft.com/office/drawing/2014/main" id="{8780CE60-8317-4AAE-9689-4B117662C4F0}"/>
              </a:ext>
            </a:extLst>
          </p:cNvPr>
          <p:cNvSpPr/>
          <p:nvPr/>
        </p:nvSpPr>
        <p:spPr>
          <a:xfrm>
            <a:off x="1778468" y="579783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11209AA-5054-4DC8-B8CC-ED090108CA95}"/>
                  </a:ext>
                </a:extLst>
              </p:cNvPr>
              <p:cNvSpPr txBox="1"/>
              <p:nvPr/>
            </p:nvSpPr>
            <p:spPr>
              <a:xfrm>
                <a:off x="1797108" y="5865723"/>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TextBox 5">
                <a:extLst>
                  <a:ext uri="{FF2B5EF4-FFF2-40B4-BE49-F238E27FC236}">
                    <a16:creationId xmlns:a16="http://schemas.microsoft.com/office/drawing/2014/main" id="{B11209AA-5054-4DC8-B8CC-ED090108CA95}"/>
                  </a:ext>
                </a:extLst>
              </p:cNvPr>
              <p:cNvSpPr txBox="1">
                <a:spLocks noRot="1" noChangeAspect="1" noMove="1" noResize="1" noEditPoints="1" noAdjustHandles="1" noChangeArrowheads="1" noChangeShapeType="1" noTextEdit="1"/>
              </p:cNvSpPr>
              <p:nvPr/>
            </p:nvSpPr>
            <p:spPr>
              <a:xfrm>
                <a:off x="1797108" y="5865723"/>
                <a:ext cx="472630" cy="369332"/>
              </a:xfrm>
              <a:prstGeom prst="rect">
                <a:avLst/>
              </a:prstGeom>
              <a:blipFill>
                <a:blip r:embed="rId4"/>
                <a:stretch>
                  <a:fillRect/>
                </a:stretch>
              </a:blipFill>
            </p:spPr>
            <p:txBody>
              <a:bodyPr/>
              <a:lstStyle/>
              <a:p>
                <a:r>
                  <a:rPr lang="en-US">
                    <a:noFill/>
                  </a:rPr>
                  <a:t> </a:t>
                </a:r>
              </a:p>
            </p:txBody>
          </p:sp>
        </mc:Fallback>
      </mc:AlternateContent>
      <p:sp>
        <p:nvSpPr>
          <p:cNvPr id="7" name="Oval 6">
            <a:extLst>
              <a:ext uri="{FF2B5EF4-FFF2-40B4-BE49-F238E27FC236}">
                <a16:creationId xmlns:a16="http://schemas.microsoft.com/office/drawing/2014/main" id="{3F81B998-6F33-401A-A267-BEA65B82A752}"/>
              </a:ext>
            </a:extLst>
          </p:cNvPr>
          <p:cNvSpPr/>
          <p:nvPr/>
        </p:nvSpPr>
        <p:spPr>
          <a:xfrm>
            <a:off x="2906228" y="579783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1003CEE-D7C0-4985-B654-F33C926110EF}"/>
                  </a:ext>
                </a:extLst>
              </p:cNvPr>
              <p:cNvSpPr txBox="1"/>
              <p:nvPr/>
            </p:nvSpPr>
            <p:spPr>
              <a:xfrm>
                <a:off x="2924868" y="5865723"/>
                <a:ext cx="4623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 name="TextBox 7">
                <a:extLst>
                  <a:ext uri="{FF2B5EF4-FFF2-40B4-BE49-F238E27FC236}">
                    <a16:creationId xmlns:a16="http://schemas.microsoft.com/office/drawing/2014/main" id="{21003CEE-D7C0-4985-B654-F33C926110EF}"/>
                  </a:ext>
                </a:extLst>
              </p:cNvPr>
              <p:cNvSpPr txBox="1">
                <a:spLocks noRot="1" noChangeAspect="1" noMove="1" noResize="1" noEditPoints="1" noAdjustHandles="1" noChangeArrowheads="1" noChangeShapeType="1" noTextEdit="1"/>
              </p:cNvSpPr>
              <p:nvPr/>
            </p:nvSpPr>
            <p:spPr>
              <a:xfrm>
                <a:off x="2924868" y="5865723"/>
                <a:ext cx="462371" cy="369332"/>
              </a:xfrm>
              <a:prstGeom prst="rect">
                <a:avLst/>
              </a:prstGeom>
              <a:blipFill>
                <a:blip r:embed="rId5"/>
                <a:stretch>
                  <a:fillRect/>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82FC8C65-2885-4141-AA5B-B308F5B50994}"/>
              </a:ext>
            </a:extLst>
          </p:cNvPr>
          <p:cNvSpPr/>
          <p:nvPr/>
        </p:nvSpPr>
        <p:spPr>
          <a:xfrm>
            <a:off x="1691928" y="5711299"/>
            <a:ext cx="678180" cy="67818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D5F5A1E-7517-4B8D-B192-AEB0CED484A7}"/>
                  </a:ext>
                </a:extLst>
              </p:cNvPr>
              <p:cNvSpPr txBox="1"/>
              <p:nvPr/>
            </p:nvSpPr>
            <p:spPr>
              <a:xfrm>
                <a:off x="1797108" y="6389479"/>
                <a:ext cx="5089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0" name="TextBox 9">
                <a:extLst>
                  <a:ext uri="{FF2B5EF4-FFF2-40B4-BE49-F238E27FC236}">
                    <a16:creationId xmlns:a16="http://schemas.microsoft.com/office/drawing/2014/main" id="{9D5F5A1E-7517-4B8D-B192-AEB0CED484A7}"/>
                  </a:ext>
                </a:extLst>
              </p:cNvPr>
              <p:cNvSpPr txBox="1">
                <a:spLocks noRot="1" noChangeAspect="1" noMove="1" noResize="1" noEditPoints="1" noAdjustHandles="1" noChangeArrowheads="1" noChangeShapeType="1" noTextEdit="1"/>
              </p:cNvSpPr>
              <p:nvPr/>
            </p:nvSpPr>
            <p:spPr>
              <a:xfrm>
                <a:off x="1797108" y="6389479"/>
                <a:ext cx="508985"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93F8222-5F6B-4A48-AF08-DE9F66CB6692}"/>
                  </a:ext>
                </a:extLst>
              </p:cNvPr>
              <p:cNvSpPr txBox="1"/>
              <p:nvPr/>
            </p:nvSpPr>
            <p:spPr>
              <a:xfrm>
                <a:off x="2924868" y="6389479"/>
                <a:ext cx="4545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193F8222-5F6B-4A48-AF08-DE9F66CB6692}"/>
                  </a:ext>
                </a:extLst>
              </p:cNvPr>
              <p:cNvSpPr txBox="1">
                <a:spLocks noRot="1" noChangeAspect="1" noMove="1" noResize="1" noEditPoints="1" noAdjustHandles="1" noChangeArrowheads="1" noChangeShapeType="1" noTextEdit="1"/>
              </p:cNvSpPr>
              <p:nvPr/>
            </p:nvSpPr>
            <p:spPr>
              <a:xfrm>
                <a:off x="2924868" y="6389479"/>
                <a:ext cx="454547" cy="369332"/>
              </a:xfrm>
              <a:prstGeom prst="rect">
                <a:avLst/>
              </a:prstGeom>
              <a:blipFill>
                <a:blip r:embed="rId7"/>
                <a:stretch>
                  <a:fillRect/>
                </a:stretch>
              </a:blipFill>
            </p:spPr>
            <p:txBody>
              <a:bodyPr/>
              <a:lstStyle/>
              <a:p>
                <a:r>
                  <a:rPr lang="en-US">
                    <a:noFill/>
                  </a:rPr>
                  <a:t> </a:t>
                </a:r>
              </a:p>
            </p:txBody>
          </p:sp>
        </mc:Fallback>
      </mc:AlternateContent>
      <p:sp>
        <p:nvSpPr>
          <p:cNvPr id="12" name="Rectangle 11">
            <a:extLst>
              <a:ext uri="{FF2B5EF4-FFF2-40B4-BE49-F238E27FC236}">
                <a16:creationId xmlns:a16="http://schemas.microsoft.com/office/drawing/2014/main" id="{E3DE2055-F48D-435D-8834-013AFD2B8904}"/>
              </a:ext>
            </a:extLst>
          </p:cNvPr>
          <p:cNvSpPr/>
          <p:nvPr/>
        </p:nvSpPr>
        <p:spPr>
          <a:xfrm>
            <a:off x="2816963" y="5711299"/>
            <a:ext cx="678180" cy="67818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DFEE8376-3549-4927-A313-6DA5A0060512}"/>
                  </a:ext>
                </a:extLst>
              </p:cNvPr>
              <p:cNvSpPr txBox="1"/>
              <p:nvPr/>
            </p:nvSpPr>
            <p:spPr>
              <a:xfrm>
                <a:off x="5205211" y="4361333"/>
                <a:ext cx="1781578" cy="11269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m:rPr>
                                          <m:brk m:alnAt="7"/>
                                        </m:r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
                              </m:e>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
                              </m:e>
                            </m:mr>
                            <m:mr>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
                              </m:e>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m:rPr>
                                          <m:brk m:alnAt="7"/>
                                        </m:r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mr>
                                  <m:m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
                              </m:e>
                            </m:mr>
                          </m:m>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7" name="TextBox 16">
                <a:extLst>
                  <a:ext uri="{FF2B5EF4-FFF2-40B4-BE49-F238E27FC236}">
                    <a16:creationId xmlns:a16="http://schemas.microsoft.com/office/drawing/2014/main" id="{DFEE8376-3549-4927-A313-6DA5A0060512}"/>
                  </a:ext>
                </a:extLst>
              </p:cNvPr>
              <p:cNvSpPr txBox="1">
                <a:spLocks noRot="1" noChangeAspect="1" noMove="1" noResize="1" noEditPoints="1" noAdjustHandles="1" noChangeArrowheads="1" noChangeShapeType="1" noTextEdit="1"/>
              </p:cNvSpPr>
              <p:nvPr/>
            </p:nvSpPr>
            <p:spPr>
              <a:xfrm>
                <a:off x="5205211" y="4361333"/>
                <a:ext cx="1781578" cy="1126975"/>
              </a:xfrm>
              <a:prstGeom prst="rect">
                <a:avLst/>
              </a:prstGeom>
              <a:blipFill>
                <a:blip r:embed="rId8"/>
                <a:stretch>
                  <a:fillRect/>
                </a:stretch>
              </a:blipFill>
            </p:spPr>
            <p:txBody>
              <a:bodyPr/>
              <a:lstStyle/>
              <a:p>
                <a:r>
                  <a:rPr lang="en-US">
                    <a:noFill/>
                  </a:rPr>
                  <a:t> </a:t>
                </a:r>
              </a:p>
            </p:txBody>
          </p:sp>
        </mc:Fallback>
      </mc:AlternateContent>
      <p:sp>
        <p:nvSpPr>
          <p:cNvPr id="18" name="Oval 17">
            <a:extLst>
              <a:ext uri="{FF2B5EF4-FFF2-40B4-BE49-F238E27FC236}">
                <a16:creationId xmlns:a16="http://schemas.microsoft.com/office/drawing/2014/main" id="{4520537D-56BC-42D4-85C6-87735592C4E4}"/>
              </a:ext>
            </a:extLst>
          </p:cNvPr>
          <p:cNvSpPr/>
          <p:nvPr/>
        </p:nvSpPr>
        <p:spPr>
          <a:xfrm>
            <a:off x="5266762" y="579783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7DEF52F-7F92-416A-939F-6D04DE395FD6}"/>
                  </a:ext>
                </a:extLst>
              </p:cNvPr>
              <p:cNvSpPr txBox="1"/>
              <p:nvPr/>
            </p:nvSpPr>
            <p:spPr>
              <a:xfrm>
                <a:off x="5285402" y="5865723"/>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TextBox 18">
                <a:extLst>
                  <a:ext uri="{FF2B5EF4-FFF2-40B4-BE49-F238E27FC236}">
                    <a16:creationId xmlns:a16="http://schemas.microsoft.com/office/drawing/2014/main" id="{37DEF52F-7F92-416A-939F-6D04DE395FD6}"/>
                  </a:ext>
                </a:extLst>
              </p:cNvPr>
              <p:cNvSpPr txBox="1">
                <a:spLocks noRot="1" noChangeAspect="1" noMove="1" noResize="1" noEditPoints="1" noAdjustHandles="1" noChangeArrowheads="1" noChangeShapeType="1" noTextEdit="1"/>
              </p:cNvSpPr>
              <p:nvPr/>
            </p:nvSpPr>
            <p:spPr>
              <a:xfrm>
                <a:off x="5285402" y="5865723"/>
                <a:ext cx="472630" cy="369332"/>
              </a:xfrm>
              <a:prstGeom prst="rect">
                <a:avLst/>
              </a:prstGeom>
              <a:blipFill>
                <a:blip r:embed="rId9"/>
                <a:stretch>
                  <a:fillRect/>
                </a:stretch>
              </a:blipFill>
            </p:spPr>
            <p:txBody>
              <a:bodyPr/>
              <a:lstStyle/>
              <a:p>
                <a:r>
                  <a:rPr lang="en-US">
                    <a:noFill/>
                  </a:rPr>
                  <a:t> </a:t>
                </a:r>
              </a:p>
            </p:txBody>
          </p:sp>
        </mc:Fallback>
      </mc:AlternateContent>
      <p:sp>
        <p:nvSpPr>
          <p:cNvPr id="20" name="Oval 19">
            <a:extLst>
              <a:ext uri="{FF2B5EF4-FFF2-40B4-BE49-F238E27FC236}">
                <a16:creationId xmlns:a16="http://schemas.microsoft.com/office/drawing/2014/main" id="{0FE80257-9F52-46CF-8C82-1C308C74D02E}"/>
              </a:ext>
            </a:extLst>
          </p:cNvPr>
          <p:cNvSpPr/>
          <p:nvPr/>
        </p:nvSpPr>
        <p:spPr>
          <a:xfrm>
            <a:off x="6394522" y="579783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DA74C393-DA5E-4036-9783-B41C2C72CF51}"/>
                  </a:ext>
                </a:extLst>
              </p:cNvPr>
              <p:cNvSpPr txBox="1"/>
              <p:nvPr/>
            </p:nvSpPr>
            <p:spPr>
              <a:xfrm>
                <a:off x="6413162" y="5865723"/>
                <a:ext cx="4623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1" name="TextBox 20">
                <a:extLst>
                  <a:ext uri="{FF2B5EF4-FFF2-40B4-BE49-F238E27FC236}">
                    <a16:creationId xmlns:a16="http://schemas.microsoft.com/office/drawing/2014/main" id="{DA74C393-DA5E-4036-9783-B41C2C72CF51}"/>
                  </a:ext>
                </a:extLst>
              </p:cNvPr>
              <p:cNvSpPr txBox="1">
                <a:spLocks noRot="1" noChangeAspect="1" noMove="1" noResize="1" noEditPoints="1" noAdjustHandles="1" noChangeArrowheads="1" noChangeShapeType="1" noTextEdit="1"/>
              </p:cNvSpPr>
              <p:nvPr/>
            </p:nvSpPr>
            <p:spPr>
              <a:xfrm>
                <a:off x="6413162" y="5865723"/>
                <a:ext cx="462371" cy="369332"/>
              </a:xfrm>
              <a:prstGeom prst="rect">
                <a:avLst/>
              </a:prstGeom>
              <a:blipFill>
                <a:blip r:embed="rId10"/>
                <a:stretch>
                  <a:fillRect/>
                </a:stretch>
              </a:blipFill>
            </p:spPr>
            <p:txBody>
              <a:bodyPr/>
              <a:lstStyle/>
              <a:p>
                <a:r>
                  <a:rPr lang="en-US">
                    <a:noFill/>
                  </a:rPr>
                  <a:t> </a:t>
                </a:r>
              </a:p>
            </p:txBody>
          </p:sp>
        </mc:Fallback>
      </mc:AlternateContent>
      <p:sp>
        <p:nvSpPr>
          <p:cNvPr id="22" name="Rectangle 21">
            <a:extLst>
              <a:ext uri="{FF2B5EF4-FFF2-40B4-BE49-F238E27FC236}">
                <a16:creationId xmlns:a16="http://schemas.microsoft.com/office/drawing/2014/main" id="{7A377CFC-A9C7-43DB-AF1C-89874EC71E74}"/>
              </a:ext>
            </a:extLst>
          </p:cNvPr>
          <p:cNvSpPr/>
          <p:nvPr/>
        </p:nvSpPr>
        <p:spPr>
          <a:xfrm>
            <a:off x="5180222" y="5711299"/>
            <a:ext cx="678180" cy="67818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E5072B7-558C-456B-81F4-42AC1A98D3CD}"/>
                  </a:ext>
                </a:extLst>
              </p:cNvPr>
              <p:cNvSpPr txBox="1"/>
              <p:nvPr/>
            </p:nvSpPr>
            <p:spPr>
              <a:xfrm>
                <a:off x="5285402" y="6389479"/>
                <a:ext cx="5089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3" name="TextBox 22">
                <a:extLst>
                  <a:ext uri="{FF2B5EF4-FFF2-40B4-BE49-F238E27FC236}">
                    <a16:creationId xmlns:a16="http://schemas.microsoft.com/office/drawing/2014/main" id="{FE5072B7-558C-456B-81F4-42AC1A98D3CD}"/>
                  </a:ext>
                </a:extLst>
              </p:cNvPr>
              <p:cNvSpPr txBox="1">
                <a:spLocks noRot="1" noChangeAspect="1" noMove="1" noResize="1" noEditPoints="1" noAdjustHandles="1" noChangeArrowheads="1" noChangeShapeType="1" noTextEdit="1"/>
              </p:cNvSpPr>
              <p:nvPr/>
            </p:nvSpPr>
            <p:spPr>
              <a:xfrm>
                <a:off x="5285402" y="6389479"/>
                <a:ext cx="508985"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2EE86D1-D3DB-4986-ADBA-83CF1C36F2D7}"/>
                  </a:ext>
                </a:extLst>
              </p:cNvPr>
              <p:cNvSpPr txBox="1"/>
              <p:nvPr/>
            </p:nvSpPr>
            <p:spPr>
              <a:xfrm>
                <a:off x="6413162" y="6389479"/>
                <a:ext cx="4545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4" name="TextBox 23">
                <a:extLst>
                  <a:ext uri="{FF2B5EF4-FFF2-40B4-BE49-F238E27FC236}">
                    <a16:creationId xmlns:a16="http://schemas.microsoft.com/office/drawing/2014/main" id="{42EE86D1-D3DB-4986-ADBA-83CF1C36F2D7}"/>
                  </a:ext>
                </a:extLst>
              </p:cNvPr>
              <p:cNvSpPr txBox="1">
                <a:spLocks noRot="1" noChangeAspect="1" noMove="1" noResize="1" noEditPoints="1" noAdjustHandles="1" noChangeArrowheads="1" noChangeShapeType="1" noTextEdit="1"/>
              </p:cNvSpPr>
              <p:nvPr/>
            </p:nvSpPr>
            <p:spPr>
              <a:xfrm>
                <a:off x="6413162" y="6389479"/>
                <a:ext cx="454547" cy="369332"/>
              </a:xfrm>
              <a:prstGeom prst="rect">
                <a:avLst/>
              </a:prstGeom>
              <a:blipFill>
                <a:blip r:embed="rId12"/>
                <a:stretch>
                  <a:fillRect/>
                </a:stretch>
              </a:blipFill>
            </p:spPr>
            <p:txBody>
              <a:bodyPr/>
              <a:lstStyle/>
              <a:p>
                <a:r>
                  <a:rPr lang="en-US">
                    <a:noFill/>
                  </a:rPr>
                  <a:t> </a:t>
                </a:r>
              </a:p>
            </p:txBody>
          </p:sp>
        </mc:Fallback>
      </mc:AlternateContent>
      <p:sp>
        <p:nvSpPr>
          <p:cNvPr id="25" name="Rectangle 24">
            <a:extLst>
              <a:ext uri="{FF2B5EF4-FFF2-40B4-BE49-F238E27FC236}">
                <a16:creationId xmlns:a16="http://schemas.microsoft.com/office/drawing/2014/main" id="{958D29FB-1158-436F-ABE0-BAEA291DDCE8}"/>
              </a:ext>
            </a:extLst>
          </p:cNvPr>
          <p:cNvSpPr/>
          <p:nvPr/>
        </p:nvSpPr>
        <p:spPr>
          <a:xfrm>
            <a:off x="6305257" y="5711299"/>
            <a:ext cx="678180" cy="67818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06859FA7-A2DE-4686-BB1F-9205110C2B45}"/>
                  </a:ext>
                </a:extLst>
              </p:cNvPr>
              <p:cNvSpPr txBox="1"/>
              <p:nvPr/>
            </p:nvSpPr>
            <p:spPr>
              <a:xfrm>
                <a:off x="2411273" y="6389479"/>
                <a:ext cx="3824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6" name="TextBox 25">
                <a:extLst>
                  <a:ext uri="{FF2B5EF4-FFF2-40B4-BE49-F238E27FC236}">
                    <a16:creationId xmlns:a16="http://schemas.microsoft.com/office/drawing/2014/main" id="{06859FA7-A2DE-4686-BB1F-9205110C2B45}"/>
                  </a:ext>
                </a:extLst>
              </p:cNvPr>
              <p:cNvSpPr txBox="1">
                <a:spLocks noRot="1" noChangeAspect="1" noMove="1" noResize="1" noEditPoints="1" noAdjustHandles="1" noChangeArrowheads="1" noChangeShapeType="1" noTextEdit="1"/>
              </p:cNvSpPr>
              <p:nvPr/>
            </p:nvSpPr>
            <p:spPr>
              <a:xfrm>
                <a:off x="2411273" y="6389479"/>
                <a:ext cx="382412" cy="369332"/>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B8E7C110-6B42-4B7D-AF04-E80194D4DD36}"/>
                  </a:ext>
                </a:extLst>
              </p:cNvPr>
              <p:cNvSpPr txBox="1"/>
              <p:nvPr/>
            </p:nvSpPr>
            <p:spPr>
              <a:xfrm>
                <a:off x="5899567" y="6389479"/>
                <a:ext cx="3824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7" name="TextBox 26">
                <a:extLst>
                  <a:ext uri="{FF2B5EF4-FFF2-40B4-BE49-F238E27FC236}">
                    <a16:creationId xmlns:a16="http://schemas.microsoft.com/office/drawing/2014/main" id="{B8E7C110-6B42-4B7D-AF04-E80194D4DD36}"/>
                  </a:ext>
                </a:extLst>
              </p:cNvPr>
              <p:cNvSpPr txBox="1">
                <a:spLocks noRot="1" noChangeAspect="1" noMove="1" noResize="1" noEditPoints="1" noAdjustHandles="1" noChangeArrowheads="1" noChangeShapeType="1" noTextEdit="1"/>
              </p:cNvSpPr>
              <p:nvPr/>
            </p:nvSpPr>
            <p:spPr>
              <a:xfrm>
                <a:off x="5899567" y="6389479"/>
                <a:ext cx="382412" cy="369332"/>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0A415AF7-EA30-43BA-B109-0E02135D48C4}"/>
                  </a:ext>
                </a:extLst>
              </p:cNvPr>
              <p:cNvSpPr txBox="1"/>
              <p:nvPr/>
            </p:nvSpPr>
            <p:spPr>
              <a:xfrm>
                <a:off x="8473527" y="4361333"/>
                <a:ext cx="1781577" cy="11269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m:rPr>
                                          <m:brk m:alnAt="7"/>
                                        </m:r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e>
                                  </m:mr>
                                </m:m>
                              </m:e>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m:rPr>
                                          <m:brk m:alnAt="7"/>
                                        </m:r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
                              </m:e>
                            </m:mr>
                            <m:mr>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m:rPr>
                                          <m:brk m:alnAt="7"/>
                                        </m:r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
                              </m:e>
                              <m:e>
                                <m:m>
                                  <m:mPr>
                                    <m:mcs>
                                      <m:mc>
                                        <m:mcPr>
                                          <m:count m:val="2"/>
                                          <m:mcJc m:val="center"/>
                                        </m:mcPr>
                                      </m:mc>
                                    </m:mcs>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mPr>
                                  <m:mr>
                                    <m:e>
                                      <m:r>
                                        <m:rPr>
                                          <m:brk m:alnAt="7"/>
                                        </m:r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mr>
                                  <m:m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e>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e>
                                  </m:mr>
                                </m:m>
                              </m:e>
                            </m:mr>
                          </m:m>
                        </m:e>
                      </m:d>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8" name="TextBox 27">
                <a:extLst>
                  <a:ext uri="{FF2B5EF4-FFF2-40B4-BE49-F238E27FC236}">
                    <a16:creationId xmlns:a16="http://schemas.microsoft.com/office/drawing/2014/main" id="{0A415AF7-EA30-43BA-B109-0E02135D48C4}"/>
                  </a:ext>
                </a:extLst>
              </p:cNvPr>
              <p:cNvSpPr txBox="1">
                <a:spLocks noRot="1" noChangeAspect="1" noMove="1" noResize="1" noEditPoints="1" noAdjustHandles="1" noChangeArrowheads="1" noChangeShapeType="1" noTextEdit="1"/>
              </p:cNvSpPr>
              <p:nvPr/>
            </p:nvSpPr>
            <p:spPr>
              <a:xfrm>
                <a:off x="8473527" y="4361333"/>
                <a:ext cx="1781577" cy="1126975"/>
              </a:xfrm>
              <a:prstGeom prst="rect">
                <a:avLst/>
              </a:prstGeom>
              <a:blipFill>
                <a:blip r:embed="rId15"/>
                <a:stretch>
                  <a:fillRect/>
                </a:stretch>
              </a:blipFill>
            </p:spPr>
            <p:txBody>
              <a:bodyPr/>
              <a:lstStyle/>
              <a:p>
                <a:r>
                  <a:rPr lang="en-US">
                    <a:noFill/>
                  </a:rPr>
                  <a:t> </a:t>
                </a:r>
              </a:p>
            </p:txBody>
          </p:sp>
        </mc:Fallback>
      </mc:AlternateContent>
      <p:sp>
        <p:nvSpPr>
          <p:cNvPr id="29" name="Oval 28">
            <a:extLst>
              <a:ext uri="{FF2B5EF4-FFF2-40B4-BE49-F238E27FC236}">
                <a16:creationId xmlns:a16="http://schemas.microsoft.com/office/drawing/2014/main" id="{EB9DD699-5E3D-4B27-BCA2-165292A196DF}"/>
              </a:ext>
            </a:extLst>
          </p:cNvPr>
          <p:cNvSpPr/>
          <p:nvPr/>
        </p:nvSpPr>
        <p:spPr>
          <a:xfrm>
            <a:off x="9101904" y="579783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15DEE038-2596-43C7-9279-BE4281E8F847}"/>
                  </a:ext>
                </a:extLst>
              </p:cNvPr>
              <p:cNvSpPr txBox="1"/>
              <p:nvPr/>
            </p:nvSpPr>
            <p:spPr>
              <a:xfrm>
                <a:off x="9120544" y="5865723"/>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0" name="TextBox 29">
                <a:extLst>
                  <a:ext uri="{FF2B5EF4-FFF2-40B4-BE49-F238E27FC236}">
                    <a16:creationId xmlns:a16="http://schemas.microsoft.com/office/drawing/2014/main" id="{15DEE038-2596-43C7-9279-BE4281E8F847}"/>
                  </a:ext>
                </a:extLst>
              </p:cNvPr>
              <p:cNvSpPr txBox="1">
                <a:spLocks noRot="1" noChangeAspect="1" noMove="1" noResize="1" noEditPoints="1" noAdjustHandles="1" noChangeArrowheads="1" noChangeShapeType="1" noTextEdit="1"/>
              </p:cNvSpPr>
              <p:nvPr/>
            </p:nvSpPr>
            <p:spPr>
              <a:xfrm>
                <a:off x="9120544" y="5865723"/>
                <a:ext cx="472630" cy="369332"/>
              </a:xfrm>
              <a:prstGeom prst="rect">
                <a:avLst/>
              </a:prstGeom>
              <a:blipFill>
                <a:blip r:embed="rId16"/>
                <a:stretch>
                  <a:fillRect/>
                </a:stretch>
              </a:blipFill>
            </p:spPr>
            <p:txBody>
              <a:bodyPr/>
              <a:lstStyle/>
              <a:p>
                <a:r>
                  <a:rPr lang="en-US">
                    <a:noFill/>
                  </a:rPr>
                  <a:t> </a:t>
                </a:r>
              </a:p>
            </p:txBody>
          </p:sp>
        </mc:Fallback>
      </mc:AlternateContent>
      <p:sp>
        <p:nvSpPr>
          <p:cNvPr id="33" name="Rectangle 32">
            <a:extLst>
              <a:ext uri="{FF2B5EF4-FFF2-40B4-BE49-F238E27FC236}">
                <a16:creationId xmlns:a16="http://schemas.microsoft.com/office/drawing/2014/main" id="{CD7A3B7D-F358-4048-94F2-CE773211F8E4}"/>
              </a:ext>
            </a:extLst>
          </p:cNvPr>
          <p:cNvSpPr/>
          <p:nvPr/>
        </p:nvSpPr>
        <p:spPr>
          <a:xfrm>
            <a:off x="9015364" y="5711299"/>
            <a:ext cx="678180" cy="67818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F9A9210D-127E-466B-BA90-BF0F9B7FD86B}"/>
                  </a:ext>
                </a:extLst>
              </p:cNvPr>
              <p:cNvSpPr txBox="1"/>
              <p:nvPr/>
            </p:nvSpPr>
            <p:spPr>
              <a:xfrm>
                <a:off x="8850649" y="6457310"/>
                <a:ext cx="102733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4" name="TextBox 33">
                <a:extLst>
                  <a:ext uri="{FF2B5EF4-FFF2-40B4-BE49-F238E27FC236}">
                    <a16:creationId xmlns:a16="http://schemas.microsoft.com/office/drawing/2014/main" id="{F9A9210D-127E-466B-BA90-BF0F9B7FD86B}"/>
                  </a:ext>
                </a:extLst>
              </p:cNvPr>
              <p:cNvSpPr txBox="1">
                <a:spLocks noRot="1" noChangeAspect="1" noMove="1" noResize="1" noEditPoints="1" noAdjustHandles="1" noChangeArrowheads="1" noChangeShapeType="1" noTextEdit="1"/>
              </p:cNvSpPr>
              <p:nvPr/>
            </p:nvSpPr>
            <p:spPr>
              <a:xfrm>
                <a:off x="8850649" y="6457310"/>
                <a:ext cx="1027333" cy="369332"/>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045C9193-32FA-40B1-93E2-FA5E746342A8}"/>
                  </a:ext>
                </a:extLst>
              </p:cNvPr>
              <p:cNvSpPr txBox="1"/>
              <p:nvPr/>
            </p:nvSpPr>
            <p:spPr>
              <a:xfrm>
                <a:off x="8530247" y="5865723"/>
                <a:ext cx="3824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7" name="TextBox 36">
                <a:extLst>
                  <a:ext uri="{FF2B5EF4-FFF2-40B4-BE49-F238E27FC236}">
                    <a16:creationId xmlns:a16="http://schemas.microsoft.com/office/drawing/2014/main" id="{045C9193-32FA-40B1-93E2-FA5E746342A8}"/>
                  </a:ext>
                </a:extLst>
              </p:cNvPr>
              <p:cNvSpPr txBox="1">
                <a:spLocks noRot="1" noChangeAspect="1" noMove="1" noResize="1" noEditPoints="1" noAdjustHandles="1" noChangeArrowheads="1" noChangeShapeType="1" noTextEdit="1"/>
              </p:cNvSpPr>
              <p:nvPr/>
            </p:nvSpPr>
            <p:spPr>
              <a:xfrm>
                <a:off x="8530247" y="5865723"/>
                <a:ext cx="382412" cy="369332"/>
              </a:xfrm>
              <a:prstGeom prst="rect">
                <a:avLst/>
              </a:prstGeom>
              <a:blipFill>
                <a:blip r:embed="rId18"/>
                <a:stretch>
                  <a:fillRect/>
                </a:stretch>
              </a:blipFill>
            </p:spPr>
            <p:txBody>
              <a:bodyPr/>
              <a:lstStyle/>
              <a:p>
                <a:r>
                  <a:rPr lang="en-US">
                    <a:noFill/>
                  </a:rPr>
                  <a:t> </a:t>
                </a:r>
              </a:p>
            </p:txBody>
          </p:sp>
        </mc:Fallback>
      </mc:AlternateContent>
      <p:sp>
        <p:nvSpPr>
          <p:cNvPr id="38" name="Rectangle 37">
            <a:extLst>
              <a:ext uri="{FF2B5EF4-FFF2-40B4-BE49-F238E27FC236}">
                <a16:creationId xmlns:a16="http://schemas.microsoft.com/office/drawing/2014/main" id="{6F050D94-931A-494B-916D-28F9D15104E4}"/>
              </a:ext>
            </a:extLst>
          </p:cNvPr>
          <p:cNvSpPr/>
          <p:nvPr/>
        </p:nvSpPr>
        <p:spPr>
          <a:xfrm>
            <a:off x="8946894" y="5643468"/>
            <a:ext cx="813842" cy="813842"/>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64389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4BE5A-8A92-4E79-AEF2-7548FDBF32D7}"/>
              </a:ext>
            </a:extLst>
          </p:cNvPr>
          <p:cNvSpPr>
            <a:spLocks noGrp="1"/>
          </p:cNvSpPr>
          <p:nvPr>
            <p:ph type="title"/>
          </p:nvPr>
        </p:nvSpPr>
        <p:spPr>
          <a:xfrm>
            <a:off x="444137" y="365125"/>
            <a:ext cx="11307209" cy="1325563"/>
          </a:xfrm>
        </p:spPr>
        <p:txBody>
          <a:bodyPr/>
          <a:lstStyle/>
          <a:p>
            <a:pPr algn="ctr"/>
            <a:r>
              <a:rPr lang="en-US" dirty="0"/>
              <a:t>Example: Decomposing a Clique Indicator Matrix</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4EE8F5C-6722-4FE8-8F16-86DE2064B5DD}"/>
                  </a:ext>
                </a:extLst>
              </p:cNvPr>
              <p:cNvSpPr>
                <a:spLocks noGrp="1"/>
              </p:cNvSpPr>
              <p:nvPr>
                <p:ph idx="1"/>
              </p:nvPr>
            </p:nvSpPr>
            <p:spPr>
              <a:xfrm>
                <a:off x="838200" y="1825624"/>
                <a:ext cx="11353800" cy="4721479"/>
              </a:xfrm>
            </p:spPr>
            <p:txBody>
              <a:bodyPr>
                <a:normAutofit/>
              </a:bodyPr>
              <a:lstStyle/>
              <a:p>
                <a:r>
                  <a:rPr lang="en-US" dirty="0"/>
                  <a:t>Let </a:t>
                </a:r>
                <a14:m>
                  <m:oMath xmlns:m="http://schemas.openxmlformats.org/officeDocument/2006/math">
                    <m:r>
                      <a:rPr lang="en-US" b="0" i="1" smtClean="0">
                        <a:latin typeface="Cambria Math" panose="02040503050406030204" pitchFamily="18" charset="0"/>
                      </a:rPr>
                      <m:t>𝑀</m:t>
                    </m:r>
                  </m:oMath>
                </a14:m>
                <a:r>
                  <a:rPr lang="en-US" dirty="0"/>
                  <a:t> be the </a:t>
                </a:r>
                <a14:m>
                  <m:oMath xmlns:m="http://schemas.openxmlformats.org/officeDocument/2006/math">
                    <m:r>
                      <a:rPr lang="en-US" b="0" i="1" smtClean="0">
                        <a:latin typeface="Cambria Math" panose="02040503050406030204" pitchFamily="18" charset="0"/>
                      </a:rPr>
                      <m:t>𝑛</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−1</m:t>
                        </m:r>
                      </m:e>
                    </m:d>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−1)</m:t>
                    </m:r>
                  </m:oMath>
                </a14:m>
                <a:r>
                  <a:rPr lang="en-US" dirty="0"/>
                  <a:t> clique indicator matrix with entries </a:t>
                </a:r>
                <a14:m>
                  <m:oMath xmlns:m="http://schemas.openxmlformats.org/officeDocument/2006/math">
                    <m:r>
                      <a:rPr lang="en-US" b="0" i="1" smtClean="0">
                        <a:latin typeface="Cambria Math" panose="02040503050406030204" pitchFamily="18" charset="0"/>
                      </a:rPr>
                      <m:t>𝑀</m:t>
                    </m:r>
                    <m:d>
                      <m:dPr>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𝑑</m:t>
                            </m:r>
                          </m:e>
                        </m:d>
                      </m:e>
                    </m:d>
                    <m:r>
                      <a:rPr lang="en-US" b="0" i="1" smtClean="0">
                        <a:latin typeface="Cambria Math" panose="02040503050406030204" pitchFamily="18" charset="0"/>
                      </a:rPr>
                      <m:t>=1</m:t>
                    </m:r>
                  </m:oMath>
                </a14:m>
                <a:r>
                  <a:rPr lang="en-US" dirty="0"/>
                  <a:t> if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𝑑</m:t>
                        </m:r>
                      </m:e>
                    </m:d>
                  </m:oMath>
                </a14:m>
                <a:r>
                  <a:rPr lang="en-US" dirty="0"/>
                  <a:t> is a 4-clique and </a:t>
                </a:r>
                <a14:m>
                  <m:oMath xmlns:m="http://schemas.openxmlformats.org/officeDocument/2006/math">
                    <m:r>
                      <a:rPr lang="en-US" b="0" i="1" smtClean="0">
                        <a:latin typeface="Cambria Math" panose="02040503050406030204" pitchFamily="18" charset="0"/>
                      </a:rPr>
                      <m:t>0</m:t>
                    </m:r>
                  </m:oMath>
                </a14:m>
                <a:r>
                  <a:rPr lang="en-US" dirty="0"/>
                  <a:t> otherwise.</a:t>
                </a:r>
              </a:p>
              <a:p>
                <a:r>
                  <a:rPr lang="en-US" dirty="0"/>
                  <a:t>Using graph matrices, we can decompose the clique indicator </a:t>
                </a:r>
                <a14:m>
                  <m:oMath xmlns:m="http://schemas.openxmlformats.org/officeDocument/2006/math">
                    <m:r>
                      <a:rPr lang="en-US" b="0" i="1" smtClean="0">
                        <a:latin typeface="Cambria Math" panose="02040503050406030204" pitchFamily="18" charset="0"/>
                      </a:rPr>
                      <m:t>𝑀</m:t>
                    </m:r>
                  </m:oMath>
                </a14:m>
                <a:r>
                  <a:rPr lang="en-US" dirty="0"/>
                  <a:t> as follows. </a:t>
                </a:r>
              </a:p>
              <a:p>
                <a:pPr marL="0" indent="0">
                  <a:buNone/>
                </a:pPr>
                <a:r>
                  <a:rPr lang="en-US" b="0" dirty="0"/>
                  <a:t>   </a:t>
                </a:r>
                <a14:m>
                  <m:oMath xmlns:m="http://schemas.openxmlformats.org/officeDocument/2006/math">
                    <m:r>
                      <a:rPr lang="en-US" b="0" i="1" smtClean="0">
                        <a:latin typeface="Cambria Math" panose="02040503050406030204" pitchFamily="18" charset="0"/>
                      </a:rPr>
                      <m:t>𝑀</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6</m:t>
                            </m:r>
                          </m:sup>
                        </m:sSup>
                      </m:den>
                    </m:f>
                    <m:nary>
                      <m:naryPr>
                        <m:chr m:val="∑"/>
                        <m:supHide m:val="on"/>
                        <m:ctrlPr>
                          <a:rPr lang="en-US" b="0" i="1" smtClean="0">
                            <a:latin typeface="Cambria Math" panose="02040503050406030204" pitchFamily="18" charset="0"/>
                          </a:rPr>
                        </m:ctrlPr>
                      </m:naryPr>
                      <m:sub>
                        <m:eqArr>
                          <m:eqArrPr>
                            <m:ctrlPr>
                              <a:rPr lang="en-US" b="0" i="1" smtClean="0">
                                <a:latin typeface="Cambria Math" panose="02040503050406030204" pitchFamily="18" charset="0"/>
                              </a:rPr>
                            </m:ctrlPr>
                          </m:eqArrPr>
                          <m:e>
                            <m:r>
                              <a:rPr lang="en-US" b="0" i="1" smtClean="0">
                                <a:latin typeface="Cambria Math" panose="02040503050406030204" pitchFamily="18" charset="0"/>
                              </a:rPr>
                              <m:t>𝛼</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𝑢</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𝛼</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2</m:t>
                                    </m:r>
                                  </m:sub>
                                </m:sSub>
                              </m:e>
                            </m:d>
                            <m:r>
                              <a:rPr lang="en-US" b="0" i="1" smtClean="0">
                                <a:latin typeface="Cambria Math" panose="02040503050406030204" pitchFamily="18" charset="0"/>
                              </a:rPr>
                              <m:t>, </m:t>
                            </m:r>
                          </m:e>
                          <m:e>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𝛼</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𝛼</m:t>
                                </m:r>
                              </m:sub>
                            </m:sSub>
                          </m:e>
                        </m:eqAr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𝛼</m:t>
                            </m:r>
                          </m:sub>
                        </m:sSub>
                      </m:e>
                    </m:nary>
                  </m:oMath>
                </a14:m>
                <a:endParaRPr lang="en-US" dirty="0"/>
              </a:p>
              <a:p>
                <a:endParaRPr lang="en-US" dirty="0"/>
              </a:p>
              <a:p>
                <a:r>
                  <a:rPr lang="en-US" dirty="0"/>
                  <a:t>Idea: If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r>
                  <a:rPr lang="en-US" dirty="0"/>
                  <a:t> is a 4-clique then for all of these shapes </a:t>
                </a:r>
                <a14:m>
                  <m:oMath xmlns:m="http://schemas.openxmlformats.org/officeDocument/2006/math">
                    <m:r>
                      <a:rPr lang="en-US" b="0" i="1" smtClean="0">
                        <a:latin typeface="Cambria Math" panose="02040503050406030204" pitchFamily="18" charset="0"/>
                      </a:rPr>
                      <m:t>𝛼</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𝛼</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=1</m:t>
                    </m:r>
                  </m:oMath>
                </a14:m>
                <a:r>
                  <a:rPr lang="en-US" dirty="0"/>
                  <a:t>. If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oMath>
                </a14:m>
                <a:r>
                  <a:rPr lang="en-US" dirty="0"/>
                  <a:t> is missing an edge then there is perfect cancellation between the shapes </a:t>
                </a:r>
                <a14:m>
                  <m:oMath xmlns:m="http://schemas.openxmlformats.org/officeDocument/2006/math">
                    <m:r>
                      <a:rPr lang="en-US" b="0" i="1" smtClean="0">
                        <a:latin typeface="Cambria Math" panose="02040503050406030204" pitchFamily="18" charset="0"/>
                      </a:rPr>
                      <m:t>𝛼</m:t>
                    </m:r>
                  </m:oMath>
                </a14:m>
                <a:r>
                  <a:rPr lang="en-US" dirty="0"/>
                  <a:t> which have the corresponding edge and the shapes which do not.</a:t>
                </a:r>
              </a:p>
              <a:p>
                <a:pPr marL="0" indent="0">
                  <a:buNone/>
                </a:pPr>
                <a:endParaRPr lang="en-US" sz="3200" dirty="0"/>
              </a:p>
            </p:txBody>
          </p:sp>
        </mc:Choice>
        <mc:Fallback xmlns="">
          <p:sp>
            <p:nvSpPr>
              <p:cNvPr id="3" name="Content Placeholder 2">
                <a:extLst>
                  <a:ext uri="{FF2B5EF4-FFF2-40B4-BE49-F238E27FC236}">
                    <a16:creationId xmlns:a16="http://schemas.microsoft.com/office/drawing/2014/main" id="{94EE8F5C-6722-4FE8-8F16-86DE2064B5DD}"/>
                  </a:ext>
                </a:extLst>
              </p:cNvPr>
              <p:cNvSpPr>
                <a:spLocks noGrp="1" noRot="1" noChangeAspect="1" noMove="1" noResize="1" noEditPoints="1" noAdjustHandles="1" noChangeArrowheads="1" noChangeShapeType="1" noTextEdit="1"/>
              </p:cNvSpPr>
              <p:nvPr>
                <p:ph idx="1"/>
              </p:nvPr>
            </p:nvSpPr>
            <p:spPr>
              <a:xfrm>
                <a:off x="838200" y="1825624"/>
                <a:ext cx="11353800" cy="4721479"/>
              </a:xfrm>
              <a:blipFill>
                <a:blip r:embed="rId2"/>
                <a:stretch>
                  <a:fillRect l="-967" t="-2065" r="-752"/>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78B534B0-52A9-E737-E6ED-F3F24F03D17D}"/>
              </a:ext>
            </a:extLst>
          </p:cNvPr>
          <p:cNvCxnSpPr>
            <a:cxnSpLocks/>
          </p:cNvCxnSpPr>
          <p:nvPr/>
        </p:nvCxnSpPr>
        <p:spPr>
          <a:xfrm flipV="1">
            <a:off x="7866760" y="3625678"/>
            <a:ext cx="1127760" cy="646009"/>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ECCB687-FF14-0A8E-8333-400203EDEFB6}"/>
              </a:ext>
            </a:extLst>
          </p:cNvPr>
          <p:cNvCxnSpPr>
            <a:cxnSpLocks/>
            <a:stCxn id="6" idx="6"/>
            <a:endCxn id="8" idx="2"/>
          </p:cNvCxnSpPr>
          <p:nvPr/>
        </p:nvCxnSpPr>
        <p:spPr>
          <a:xfrm>
            <a:off x="8119310" y="3625678"/>
            <a:ext cx="622660" cy="0"/>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38FE0916-52BC-2E7E-806C-C20FACE2F9C9}"/>
              </a:ext>
            </a:extLst>
          </p:cNvPr>
          <p:cNvSpPr/>
          <p:nvPr/>
        </p:nvSpPr>
        <p:spPr>
          <a:xfrm>
            <a:off x="8741970" y="3373128"/>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7EA3D5A-3C78-9884-B3EC-AE3F39887753}"/>
                  </a:ext>
                </a:extLst>
              </p:cNvPr>
              <p:cNvSpPr txBox="1"/>
              <p:nvPr/>
            </p:nvSpPr>
            <p:spPr>
              <a:xfrm>
                <a:off x="8760610" y="3441012"/>
                <a:ext cx="4623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 name="TextBox 8">
                <a:extLst>
                  <a:ext uri="{FF2B5EF4-FFF2-40B4-BE49-F238E27FC236}">
                    <a16:creationId xmlns:a16="http://schemas.microsoft.com/office/drawing/2014/main" id="{67EA3D5A-3C78-9884-B3EC-AE3F39887753}"/>
                  </a:ext>
                </a:extLst>
              </p:cNvPr>
              <p:cNvSpPr txBox="1">
                <a:spLocks noRot="1" noChangeAspect="1" noMove="1" noResize="1" noEditPoints="1" noAdjustHandles="1" noChangeArrowheads="1" noChangeShapeType="1" noTextEdit="1"/>
              </p:cNvSpPr>
              <p:nvPr/>
            </p:nvSpPr>
            <p:spPr>
              <a:xfrm>
                <a:off x="8760610" y="3441012"/>
                <a:ext cx="462371" cy="369332"/>
              </a:xfrm>
              <a:prstGeom prst="rect">
                <a:avLst/>
              </a:prstGeom>
              <a:blipFill>
                <a:blip r:embed="rId3"/>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460A95DD-E000-EEC2-5FF8-371777520B5B}"/>
              </a:ext>
            </a:extLst>
          </p:cNvPr>
          <p:cNvSpPr/>
          <p:nvPr/>
        </p:nvSpPr>
        <p:spPr>
          <a:xfrm>
            <a:off x="7527670" y="3286587"/>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C42B38E-DF83-91C6-542E-0E46148990ED}"/>
                  </a:ext>
                </a:extLst>
              </p:cNvPr>
              <p:cNvSpPr txBox="1"/>
              <p:nvPr/>
            </p:nvSpPr>
            <p:spPr>
              <a:xfrm>
                <a:off x="7632850" y="4618761"/>
                <a:ext cx="5089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BC42B38E-DF83-91C6-542E-0E46148990ED}"/>
                  </a:ext>
                </a:extLst>
              </p:cNvPr>
              <p:cNvSpPr txBox="1">
                <a:spLocks noRot="1" noChangeAspect="1" noMove="1" noResize="1" noEditPoints="1" noAdjustHandles="1" noChangeArrowheads="1" noChangeShapeType="1" noTextEdit="1"/>
              </p:cNvSpPr>
              <p:nvPr/>
            </p:nvSpPr>
            <p:spPr>
              <a:xfrm>
                <a:off x="7632850" y="4618761"/>
                <a:ext cx="508985" cy="369332"/>
              </a:xfrm>
              <a:prstGeom prst="rect">
                <a:avLst/>
              </a:prstGeom>
              <a:blipFill>
                <a:blip r:embed="rId4"/>
                <a:stretch>
                  <a:fillRect/>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47D4EE61-23DA-D73D-2202-FDF40319B857}"/>
              </a:ext>
            </a:extLst>
          </p:cNvPr>
          <p:cNvSpPr/>
          <p:nvPr/>
        </p:nvSpPr>
        <p:spPr>
          <a:xfrm>
            <a:off x="8652705" y="3286588"/>
            <a:ext cx="678180" cy="13219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94FF6124-B28A-0F18-AB35-5AAE113D2F2A}"/>
              </a:ext>
            </a:extLst>
          </p:cNvPr>
          <p:cNvCxnSpPr>
            <a:cxnSpLocks/>
          </p:cNvCxnSpPr>
          <p:nvPr/>
        </p:nvCxnSpPr>
        <p:spPr>
          <a:xfrm>
            <a:off x="7866760" y="4271687"/>
            <a:ext cx="1127760" cy="0"/>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EB434FFE-B96A-AC80-2029-590709D59065}"/>
              </a:ext>
            </a:extLst>
          </p:cNvPr>
          <p:cNvSpPr/>
          <p:nvPr/>
        </p:nvSpPr>
        <p:spPr>
          <a:xfrm>
            <a:off x="7614210" y="4019137"/>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6DDBDE7-47B5-A965-01D5-DB3D6315644A}"/>
                  </a:ext>
                </a:extLst>
              </p:cNvPr>
              <p:cNvSpPr txBox="1"/>
              <p:nvPr/>
            </p:nvSpPr>
            <p:spPr>
              <a:xfrm>
                <a:off x="7632850" y="4087021"/>
                <a:ext cx="4779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C6DDBDE7-47B5-A965-01D5-DB3D6315644A}"/>
                  </a:ext>
                </a:extLst>
              </p:cNvPr>
              <p:cNvSpPr txBox="1">
                <a:spLocks noRot="1" noChangeAspect="1" noMove="1" noResize="1" noEditPoints="1" noAdjustHandles="1" noChangeArrowheads="1" noChangeShapeType="1" noTextEdit="1"/>
              </p:cNvSpPr>
              <p:nvPr/>
            </p:nvSpPr>
            <p:spPr>
              <a:xfrm>
                <a:off x="7632850" y="4087021"/>
                <a:ext cx="477951"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9B95A715-3189-A84E-037A-7CEFB349ECAB}"/>
                  </a:ext>
                </a:extLst>
              </p:cNvPr>
              <p:cNvSpPr txBox="1"/>
              <p:nvPr/>
            </p:nvSpPr>
            <p:spPr>
              <a:xfrm>
                <a:off x="8255285" y="4620442"/>
                <a:ext cx="3824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TextBox 18">
                <a:extLst>
                  <a:ext uri="{FF2B5EF4-FFF2-40B4-BE49-F238E27FC236}">
                    <a16:creationId xmlns:a16="http://schemas.microsoft.com/office/drawing/2014/main" id="{9B95A715-3189-A84E-037A-7CEFB349ECAB}"/>
                  </a:ext>
                </a:extLst>
              </p:cNvPr>
              <p:cNvSpPr txBox="1">
                <a:spLocks noRot="1" noChangeAspect="1" noMove="1" noResize="1" noEditPoints="1" noAdjustHandles="1" noChangeArrowheads="1" noChangeShapeType="1" noTextEdit="1"/>
              </p:cNvSpPr>
              <p:nvPr/>
            </p:nvSpPr>
            <p:spPr>
              <a:xfrm>
                <a:off x="8255285" y="4620442"/>
                <a:ext cx="382412" cy="369332"/>
              </a:xfrm>
              <a:prstGeom prst="rect">
                <a:avLst/>
              </a:prstGeom>
              <a:blipFill>
                <a:blip r:embed="rId6"/>
                <a:stretch>
                  <a:fillRect/>
                </a:stretch>
              </a:blipFill>
            </p:spPr>
            <p:txBody>
              <a:bodyPr/>
              <a:lstStyle/>
              <a:p>
                <a:r>
                  <a:rPr lang="en-US">
                    <a:noFill/>
                  </a:rPr>
                  <a:t> </a:t>
                </a:r>
              </a:p>
            </p:txBody>
          </p:sp>
        </mc:Fallback>
      </mc:AlternateContent>
      <p:cxnSp>
        <p:nvCxnSpPr>
          <p:cNvPr id="20" name="Straight Connector 19">
            <a:extLst>
              <a:ext uri="{FF2B5EF4-FFF2-40B4-BE49-F238E27FC236}">
                <a16:creationId xmlns:a16="http://schemas.microsoft.com/office/drawing/2014/main" id="{B3B23C15-7800-107D-83D3-4504AE1CD401}"/>
              </a:ext>
            </a:extLst>
          </p:cNvPr>
          <p:cNvCxnSpPr>
            <a:cxnSpLocks/>
          </p:cNvCxnSpPr>
          <p:nvPr/>
        </p:nvCxnSpPr>
        <p:spPr>
          <a:xfrm>
            <a:off x="7871825" y="3625677"/>
            <a:ext cx="1119970" cy="656223"/>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61EF5C47-C94F-5D6E-F262-B0459DA404C1}"/>
              </a:ext>
            </a:extLst>
          </p:cNvPr>
          <p:cNvSpPr/>
          <p:nvPr/>
        </p:nvSpPr>
        <p:spPr>
          <a:xfrm>
            <a:off x="7614210" y="3373128"/>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57679CB-9B88-09B5-A3CE-BF648DFDDF93}"/>
                  </a:ext>
                </a:extLst>
              </p:cNvPr>
              <p:cNvSpPr txBox="1"/>
              <p:nvPr/>
            </p:nvSpPr>
            <p:spPr>
              <a:xfrm>
                <a:off x="7632850" y="3441012"/>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TextBox 6">
                <a:extLst>
                  <a:ext uri="{FF2B5EF4-FFF2-40B4-BE49-F238E27FC236}">
                    <a16:creationId xmlns:a16="http://schemas.microsoft.com/office/drawing/2014/main" id="{A57679CB-9B88-09B5-A3CE-BF648DFDDF93}"/>
                  </a:ext>
                </a:extLst>
              </p:cNvPr>
              <p:cNvSpPr txBox="1">
                <a:spLocks noRot="1" noChangeAspect="1" noMove="1" noResize="1" noEditPoints="1" noAdjustHandles="1" noChangeArrowheads="1" noChangeShapeType="1" noTextEdit="1"/>
              </p:cNvSpPr>
              <p:nvPr/>
            </p:nvSpPr>
            <p:spPr>
              <a:xfrm>
                <a:off x="7632850" y="3441012"/>
                <a:ext cx="472630"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75551CE-5FD3-B355-2C52-2EB4F3AD6368}"/>
                  </a:ext>
                </a:extLst>
              </p:cNvPr>
              <p:cNvSpPr txBox="1"/>
              <p:nvPr/>
            </p:nvSpPr>
            <p:spPr>
              <a:xfrm>
                <a:off x="8792523" y="4608548"/>
                <a:ext cx="4545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TextBox 11">
                <a:extLst>
                  <a:ext uri="{FF2B5EF4-FFF2-40B4-BE49-F238E27FC236}">
                    <a16:creationId xmlns:a16="http://schemas.microsoft.com/office/drawing/2014/main" id="{C75551CE-5FD3-B355-2C52-2EB4F3AD6368}"/>
                  </a:ext>
                </a:extLst>
              </p:cNvPr>
              <p:cNvSpPr txBox="1">
                <a:spLocks noRot="1" noChangeAspect="1" noMove="1" noResize="1" noEditPoints="1" noAdjustHandles="1" noChangeArrowheads="1" noChangeShapeType="1" noTextEdit="1"/>
              </p:cNvSpPr>
              <p:nvPr/>
            </p:nvSpPr>
            <p:spPr>
              <a:xfrm>
                <a:off x="8792523" y="4608548"/>
                <a:ext cx="454547" cy="369332"/>
              </a:xfrm>
              <a:prstGeom prst="rect">
                <a:avLst/>
              </a:prstGeom>
              <a:blipFill>
                <a:blip r:embed="rId8"/>
                <a:stretch>
                  <a:fillRect/>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38CD0BF2-1572-FAE4-FBC0-FAB936B51034}"/>
              </a:ext>
            </a:extLst>
          </p:cNvPr>
          <p:cNvSpPr/>
          <p:nvPr/>
        </p:nvSpPr>
        <p:spPr>
          <a:xfrm>
            <a:off x="8741970" y="4019137"/>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893B52A-DD28-8338-4A0F-FC47CF771FF1}"/>
                  </a:ext>
                </a:extLst>
              </p:cNvPr>
              <p:cNvSpPr txBox="1"/>
              <p:nvPr/>
            </p:nvSpPr>
            <p:spPr>
              <a:xfrm>
                <a:off x="8760610" y="4087021"/>
                <a:ext cx="4676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8" name="TextBox 17">
                <a:extLst>
                  <a:ext uri="{FF2B5EF4-FFF2-40B4-BE49-F238E27FC236}">
                    <a16:creationId xmlns:a16="http://schemas.microsoft.com/office/drawing/2014/main" id="{2893B52A-DD28-8338-4A0F-FC47CF771FF1}"/>
                  </a:ext>
                </a:extLst>
              </p:cNvPr>
              <p:cNvSpPr txBox="1">
                <a:spLocks noRot="1" noChangeAspect="1" noMove="1" noResize="1" noEditPoints="1" noAdjustHandles="1" noChangeArrowheads="1" noChangeShapeType="1" noTextEdit="1"/>
              </p:cNvSpPr>
              <p:nvPr/>
            </p:nvSpPr>
            <p:spPr>
              <a:xfrm>
                <a:off x="8760610" y="4087021"/>
                <a:ext cx="467692" cy="369332"/>
              </a:xfrm>
              <a:prstGeom prst="rect">
                <a:avLst/>
              </a:prstGeom>
              <a:blipFill>
                <a:blip r:embed="rId9"/>
                <a:stretch>
                  <a:fillRect/>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id="{7392C553-8049-FFA7-6B68-2FF463CEB4A0}"/>
              </a:ext>
            </a:extLst>
          </p:cNvPr>
          <p:cNvCxnSpPr>
            <a:cxnSpLocks/>
            <a:stCxn id="6" idx="4"/>
            <a:endCxn id="15" idx="0"/>
          </p:cNvCxnSpPr>
          <p:nvPr/>
        </p:nvCxnSpPr>
        <p:spPr>
          <a:xfrm>
            <a:off x="7866760" y="3878228"/>
            <a:ext cx="0" cy="140909"/>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6980EDE-FB11-4B3C-281D-82437CCD2AE0}"/>
              </a:ext>
            </a:extLst>
          </p:cNvPr>
          <p:cNvCxnSpPr>
            <a:cxnSpLocks/>
            <a:stCxn id="8" idx="4"/>
            <a:endCxn id="17" idx="0"/>
          </p:cNvCxnSpPr>
          <p:nvPr/>
        </p:nvCxnSpPr>
        <p:spPr>
          <a:xfrm>
            <a:off x="8994520" y="3878228"/>
            <a:ext cx="0" cy="140909"/>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667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Connector 42">
            <a:extLst>
              <a:ext uri="{FF2B5EF4-FFF2-40B4-BE49-F238E27FC236}">
                <a16:creationId xmlns:a16="http://schemas.microsoft.com/office/drawing/2014/main" id="{94ECFEDD-CAC1-1160-97D0-B9324F8F5C04}"/>
              </a:ext>
            </a:extLst>
          </p:cNvPr>
          <p:cNvCxnSpPr>
            <a:cxnSpLocks/>
          </p:cNvCxnSpPr>
          <p:nvPr/>
        </p:nvCxnSpPr>
        <p:spPr>
          <a:xfrm>
            <a:off x="6532522" y="4418951"/>
            <a:ext cx="902529" cy="3206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A96CED1-1E9F-04CF-775C-AA8C9FF3DFA2}"/>
              </a:ext>
            </a:extLst>
          </p:cNvPr>
          <p:cNvCxnSpPr>
            <a:cxnSpLocks/>
          </p:cNvCxnSpPr>
          <p:nvPr/>
        </p:nvCxnSpPr>
        <p:spPr>
          <a:xfrm flipH="1">
            <a:off x="7446886" y="4435486"/>
            <a:ext cx="924671" cy="29898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C9C546E-FF7C-1EE0-0494-0518C4D66D9B}"/>
              </a:ext>
            </a:extLst>
          </p:cNvPr>
          <p:cNvCxnSpPr>
            <a:cxnSpLocks/>
          </p:cNvCxnSpPr>
          <p:nvPr/>
        </p:nvCxnSpPr>
        <p:spPr>
          <a:xfrm>
            <a:off x="7453691" y="4744202"/>
            <a:ext cx="854568" cy="3390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90AC585-3539-B76A-1150-6072D6D215A2}"/>
              </a:ext>
            </a:extLst>
          </p:cNvPr>
          <p:cNvCxnSpPr>
            <a:cxnSpLocks/>
          </p:cNvCxnSpPr>
          <p:nvPr/>
        </p:nvCxnSpPr>
        <p:spPr>
          <a:xfrm flipV="1">
            <a:off x="6551290" y="4725201"/>
            <a:ext cx="897591" cy="35807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E44BE5A-8A92-4E79-AEF2-7548FDBF32D7}"/>
              </a:ext>
            </a:extLst>
          </p:cNvPr>
          <p:cNvSpPr>
            <a:spLocks noGrp="1"/>
          </p:cNvSpPr>
          <p:nvPr>
            <p:ph type="title"/>
          </p:nvPr>
        </p:nvSpPr>
        <p:spPr/>
        <p:txBody>
          <a:bodyPr/>
          <a:lstStyle/>
          <a:p>
            <a:pPr algn="ctr"/>
            <a:r>
              <a:rPr lang="en-US" dirty="0"/>
              <a:t>Graph Matrix Norm Bounds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4EE8F5C-6722-4FE8-8F16-86DE2064B5DD}"/>
                  </a:ext>
                </a:extLst>
              </p:cNvPr>
              <p:cNvSpPr>
                <a:spLocks noGrp="1"/>
              </p:cNvSpPr>
              <p:nvPr>
                <p:ph idx="1"/>
              </p:nvPr>
            </p:nvSpPr>
            <p:spPr>
              <a:xfrm>
                <a:off x="838200" y="1825625"/>
                <a:ext cx="11218606" cy="2130842"/>
              </a:xfrm>
            </p:spPr>
            <p:txBody>
              <a:bodyPr>
                <a:normAutofit/>
              </a:bodyPr>
              <a:lstStyle/>
              <a:p>
                <a:r>
                  <a:rPr lang="en-US" dirty="0"/>
                  <a:t>Theorem [AM</a:t>
                </a:r>
                <a:r>
                  <a:rPr lang="en-US" dirty="0">
                    <a:solidFill>
                      <a:srgbClr val="00B0F0"/>
                    </a:solidFill>
                  </a:rPr>
                  <a:t>P</a:t>
                </a:r>
                <a:r>
                  <a:rPr lang="en-US" dirty="0"/>
                  <a:t>21, </a:t>
                </a:r>
                <a:r>
                  <a:rPr lang="en-US" dirty="0">
                    <a:solidFill>
                      <a:prstClr val="black"/>
                    </a:solidFill>
                  </a:rPr>
                  <a:t>RT23, BLNvH24</a:t>
                </a:r>
                <a:r>
                  <a:rPr lang="en-US" dirty="0"/>
                  <a:t>]: For all shapes </a:t>
                </a:r>
                <a14:m>
                  <m:oMath xmlns:m="http://schemas.openxmlformats.org/officeDocument/2006/math">
                    <m:r>
                      <a:rPr lang="en-US" b="0" i="1" smtClean="0">
                        <a:latin typeface="Cambria Math" panose="02040503050406030204" pitchFamily="18" charset="0"/>
                      </a:rPr>
                      <m:t>𝛼</m:t>
                    </m:r>
                  </m:oMath>
                </a14:m>
                <a:r>
                  <a:rPr lang="en-US" dirty="0"/>
                  <a:t> with no isolated vertices outside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𝛼</m:t>
                        </m:r>
                      </m:sub>
                    </m:sSub>
                  </m:oMath>
                </a14:m>
                <a:r>
                  <a:rPr lang="en-US" dirty="0"/>
                  <a:t>, letting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𝛼</m:t>
                        </m:r>
                      </m:sub>
                    </m:sSub>
                  </m:oMath>
                </a14:m>
                <a:r>
                  <a:rPr lang="en-US" dirty="0"/>
                  <a:t> be a </a:t>
                </a:r>
                <a:r>
                  <a:rPr lang="en-US" dirty="0">
                    <a:solidFill>
                      <a:srgbClr val="FF0000"/>
                    </a:solidFill>
                  </a:rPr>
                  <a:t>minimum vertex separator</a:t>
                </a:r>
                <a:r>
                  <a:rPr lang="en-US" dirty="0"/>
                  <a:t> between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𝛼</m:t>
                        </m:r>
                      </m:sub>
                    </m:sSub>
                  </m:oMath>
                </a14:m>
                <a:r>
                  <a:rPr lang="en-US" dirty="0"/>
                  <a:t>, with high probability </a:t>
                </a:r>
                <a14:m>
                  <m:oMath xmlns:m="http://schemas.openxmlformats.org/officeDocument/2006/math">
                    <m:d>
                      <m:dPr>
                        <m:begChr m:val="‖"/>
                        <m:endChr m:val="‖"/>
                        <m:ctrlPr>
                          <a:rPr lang="en-US"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𝛼</m:t>
                            </m:r>
                          </m:sub>
                        </m:sSub>
                      </m:e>
                    </m:d>
                  </m:oMath>
                </a14:m>
                <a:r>
                  <a:rPr lang="en-US" dirty="0"/>
                  <a:t> is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𝑂</m:t>
                        </m:r>
                      </m:e>
                    </m:acc>
                    <m:r>
                      <a:rPr lang="en-US" b="0" i="1" dirty="0" smtClean="0">
                        <a:latin typeface="Cambria Math" panose="02040503050406030204" pitchFamily="18" charset="0"/>
                      </a:rPr>
                      <m:t>(</m:t>
                    </m:r>
                    <m:sSup>
                      <m:sSupPr>
                        <m:ctrlPr>
                          <a:rPr lang="en-US" i="1" dirty="0">
                            <a:latin typeface="Cambria Math" panose="02040503050406030204" pitchFamily="18" charset="0"/>
                          </a:rPr>
                        </m:ctrlPr>
                      </m:sSupPr>
                      <m:e>
                        <m:r>
                          <a:rPr lang="en-US" i="1" dirty="0">
                            <a:latin typeface="Cambria Math" panose="02040503050406030204" pitchFamily="18" charset="0"/>
                          </a:rPr>
                          <m:t>𝑛</m:t>
                        </m:r>
                      </m:e>
                      <m:sup>
                        <m:f>
                          <m:fPr>
                            <m:ctrlPr>
                              <a:rPr lang="en-US" i="1" dirty="0">
                                <a:latin typeface="Cambria Math" panose="02040503050406030204" pitchFamily="18" charset="0"/>
                              </a:rPr>
                            </m:ctrlPr>
                          </m:fPr>
                          <m:num>
                            <m:d>
                              <m:dPr>
                                <m:begChr m:val="|"/>
                                <m:endChr m:val="|"/>
                                <m:ctrlPr>
                                  <a:rPr lang="en-US" i="1" dirty="0">
                                    <a:latin typeface="Cambria Math" panose="02040503050406030204" pitchFamily="18" charset="0"/>
                                  </a:rPr>
                                </m:ctrlPr>
                              </m:dPr>
                              <m:e>
                                <m:r>
                                  <a:rPr lang="en-US" i="1" dirty="0">
                                    <a:latin typeface="Cambria Math" panose="02040503050406030204" pitchFamily="18" charset="0"/>
                                  </a:rPr>
                                  <m:t>𝑉</m:t>
                                </m:r>
                                <m:d>
                                  <m:dPr>
                                    <m:ctrlPr>
                                      <a:rPr lang="en-US" i="1" dirty="0">
                                        <a:latin typeface="Cambria Math" panose="02040503050406030204" pitchFamily="18" charset="0"/>
                                      </a:rPr>
                                    </m:ctrlPr>
                                  </m:dPr>
                                  <m:e>
                                    <m:r>
                                      <a:rPr lang="en-US" i="1" dirty="0">
                                        <a:latin typeface="Cambria Math" panose="02040503050406030204" pitchFamily="18" charset="0"/>
                                      </a:rPr>
                                      <m:t>𝛼</m:t>
                                    </m:r>
                                  </m:e>
                                </m:d>
                              </m:e>
                            </m:d>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𝑆</m:t>
                                </m:r>
                              </m:e>
                              <m:sub>
                                <m:r>
                                  <a:rPr lang="en-US" b="0" i="1" dirty="0" smtClean="0">
                                    <a:latin typeface="Cambria Math" panose="02040503050406030204" pitchFamily="18" charset="0"/>
                                  </a:rPr>
                                  <m:t>𝛼</m:t>
                                </m:r>
                              </m:sub>
                            </m:sSub>
                            <m:r>
                              <a:rPr lang="en-US" b="0" i="1" dirty="0" smtClean="0">
                                <a:latin typeface="Cambria Math" panose="02040503050406030204" pitchFamily="18" charset="0"/>
                              </a:rPr>
                              <m:t>|</m:t>
                            </m:r>
                          </m:num>
                          <m:den>
                            <m:r>
                              <a:rPr lang="en-US" i="1" dirty="0">
                                <a:latin typeface="Cambria Math" panose="02040503050406030204" pitchFamily="18" charset="0"/>
                              </a:rPr>
                              <m:t>2</m:t>
                            </m:r>
                          </m:den>
                        </m:f>
                      </m:sup>
                    </m:sSup>
                    <m:r>
                      <a:rPr lang="en-US" b="0" i="1" dirty="0" smtClean="0">
                        <a:latin typeface="Cambria Math" panose="02040503050406030204" pitchFamily="18" charset="0"/>
                      </a:rPr>
                      <m:t>)</m:t>
                    </m:r>
                  </m:oMath>
                </a14:m>
                <a:r>
                  <a:rPr lang="en-US" dirty="0"/>
                  <a:t>.</a:t>
                </a:r>
              </a:p>
              <a:p>
                <a:r>
                  <a:rPr lang="en-US" dirty="0"/>
                  <a:t>Examples: With high probability,</a:t>
                </a:r>
              </a:p>
            </p:txBody>
          </p:sp>
        </mc:Choice>
        <mc:Fallback xmlns="">
          <p:sp>
            <p:nvSpPr>
              <p:cNvPr id="3" name="Content Placeholder 2">
                <a:extLst>
                  <a:ext uri="{FF2B5EF4-FFF2-40B4-BE49-F238E27FC236}">
                    <a16:creationId xmlns:a16="http://schemas.microsoft.com/office/drawing/2014/main" id="{94EE8F5C-6722-4FE8-8F16-86DE2064B5DD}"/>
                  </a:ext>
                </a:extLst>
              </p:cNvPr>
              <p:cNvSpPr>
                <a:spLocks noGrp="1" noRot="1" noChangeAspect="1" noMove="1" noResize="1" noEditPoints="1" noAdjustHandles="1" noChangeArrowheads="1" noChangeShapeType="1" noTextEdit="1"/>
              </p:cNvSpPr>
              <p:nvPr>
                <p:ph idx="1"/>
              </p:nvPr>
            </p:nvSpPr>
            <p:spPr>
              <a:xfrm>
                <a:off x="838200" y="1825625"/>
                <a:ext cx="11218606" cy="2130842"/>
              </a:xfrm>
              <a:blipFill>
                <a:blip r:embed="rId2"/>
                <a:stretch>
                  <a:fillRect l="-978" t="-4571"/>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0D813EA2-3220-1301-DAA7-1141A7CF2264}"/>
              </a:ext>
            </a:extLst>
          </p:cNvPr>
          <p:cNvCxnSpPr>
            <a:cxnSpLocks/>
          </p:cNvCxnSpPr>
          <p:nvPr/>
        </p:nvCxnSpPr>
        <p:spPr>
          <a:xfrm flipV="1">
            <a:off x="1534928" y="4454395"/>
            <a:ext cx="1127760" cy="64600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9CBC070-20DD-729E-BF72-0118A64F1CDC}"/>
              </a:ext>
            </a:extLst>
          </p:cNvPr>
          <p:cNvCxnSpPr>
            <a:cxnSpLocks/>
          </p:cNvCxnSpPr>
          <p:nvPr/>
        </p:nvCxnSpPr>
        <p:spPr>
          <a:xfrm>
            <a:off x="1534928" y="4454395"/>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9F6420A-4F29-1747-7B6F-C1707C5FFCEA}"/>
              </a:ext>
            </a:extLst>
          </p:cNvPr>
          <p:cNvSpPr/>
          <p:nvPr/>
        </p:nvSpPr>
        <p:spPr>
          <a:xfrm>
            <a:off x="1282378" y="4201845"/>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966EA2A-A33A-D7AD-3204-0F8AE4BF56F7}"/>
                  </a:ext>
                </a:extLst>
              </p:cNvPr>
              <p:cNvSpPr txBox="1"/>
              <p:nvPr/>
            </p:nvSpPr>
            <p:spPr>
              <a:xfrm>
                <a:off x="1301018" y="4269729"/>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TextBox 6">
                <a:extLst>
                  <a:ext uri="{FF2B5EF4-FFF2-40B4-BE49-F238E27FC236}">
                    <a16:creationId xmlns:a16="http://schemas.microsoft.com/office/drawing/2014/main" id="{8966EA2A-A33A-D7AD-3204-0F8AE4BF56F7}"/>
                  </a:ext>
                </a:extLst>
              </p:cNvPr>
              <p:cNvSpPr txBox="1">
                <a:spLocks noRot="1" noChangeAspect="1" noMove="1" noResize="1" noEditPoints="1" noAdjustHandles="1" noChangeArrowheads="1" noChangeShapeType="1" noTextEdit="1"/>
              </p:cNvSpPr>
              <p:nvPr/>
            </p:nvSpPr>
            <p:spPr>
              <a:xfrm>
                <a:off x="1301018" y="4269729"/>
                <a:ext cx="472630" cy="369332"/>
              </a:xfrm>
              <a:prstGeom prst="rect">
                <a:avLst/>
              </a:prstGeom>
              <a:blipFill>
                <a:blip r:embed="rId3"/>
                <a:stretch>
                  <a:fillRect/>
                </a:stretch>
              </a:blipFill>
            </p:spPr>
            <p:txBody>
              <a:bodyPr/>
              <a:lstStyle/>
              <a:p>
                <a:r>
                  <a:rPr lang="en-US">
                    <a:noFill/>
                  </a:rPr>
                  <a:t> </a:t>
                </a:r>
              </a:p>
            </p:txBody>
          </p:sp>
        </mc:Fallback>
      </mc:AlternateContent>
      <p:sp>
        <p:nvSpPr>
          <p:cNvPr id="8" name="Oval 7">
            <a:extLst>
              <a:ext uri="{FF2B5EF4-FFF2-40B4-BE49-F238E27FC236}">
                <a16:creationId xmlns:a16="http://schemas.microsoft.com/office/drawing/2014/main" id="{994B2FCA-7BB9-0D61-4F46-85EA4DDA9D91}"/>
              </a:ext>
            </a:extLst>
          </p:cNvPr>
          <p:cNvSpPr/>
          <p:nvPr/>
        </p:nvSpPr>
        <p:spPr>
          <a:xfrm>
            <a:off x="2410138" y="4201845"/>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B7D08F4-77F4-FB27-5511-C3656A211EBB}"/>
                  </a:ext>
                </a:extLst>
              </p:cNvPr>
              <p:cNvSpPr txBox="1"/>
              <p:nvPr/>
            </p:nvSpPr>
            <p:spPr>
              <a:xfrm>
                <a:off x="2428778" y="4269729"/>
                <a:ext cx="4623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 name="TextBox 8">
                <a:extLst>
                  <a:ext uri="{FF2B5EF4-FFF2-40B4-BE49-F238E27FC236}">
                    <a16:creationId xmlns:a16="http://schemas.microsoft.com/office/drawing/2014/main" id="{2B7D08F4-77F4-FB27-5511-C3656A211EBB}"/>
                  </a:ext>
                </a:extLst>
              </p:cNvPr>
              <p:cNvSpPr txBox="1">
                <a:spLocks noRot="1" noChangeAspect="1" noMove="1" noResize="1" noEditPoints="1" noAdjustHandles="1" noChangeArrowheads="1" noChangeShapeType="1" noTextEdit="1"/>
              </p:cNvSpPr>
              <p:nvPr/>
            </p:nvSpPr>
            <p:spPr>
              <a:xfrm>
                <a:off x="2428778" y="4269729"/>
                <a:ext cx="462371" cy="369332"/>
              </a:xfrm>
              <a:prstGeom prst="rect">
                <a:avLst/>
              </a:prstGeom>
              <a:blipFill>
                <a:blip r:embed="rId4"/>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AD59A78B-082A-2E4D-B2FE-AE3BFA3EAE2A}"/>
              </a:ext>
            </a:extLst>
          </p:cNvPr>
          <p:cNvSpPr/>
          <p:nvPr/>
        </p:nvSpPr>
        <p:spPr>
          <a:xfrm>
            <a:off x="1195838" y="4115304"/>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FCAE1A6-D5C0-0617-8AAB-0AD2A03B1149}"/>
                  </a:ext>
                </a:extLst>
              </p:cNvPr>
              <p:cNvSpPr txBox="1"/>
              <p:nvPr/>
            </p:nvSpPr>
            <p:spPr>
              <a:xfrm>
                <a:off x="1245273" y="5437603"/>
                <a:ext cx="607089" cy="3931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7FCAE1A6-D5C0-0617-8AAB-0AD2A03B1149}"/>
                  </a:ext>
                </a:extLst>
              </p:cNvPr>
              <p:cNvSpPr txBox="1">
                <a:spLocks noRot="1" noChangeAspect="1" noMove="1" noResize="1" noEditPoints="1" noAdjustHandles="1" noChangeArrowheads="1" noChangeShapeType="1" noTextEdit="1"/>
              </p:cNvSpPr>
              <p:nvPr/>
            </p:nvSpPr>
            <p:spPr>
              <a:xfrm>
                <a:off x="1245273" y="5437603"/>
                <a:ext cx="607089" cy="393121"/>
              </a:xfrm>
              <a:prstGeom prst="rect">
                <a:avLst/>
              </a:prstGeom>
              <a:blipFill>
                <a:blip r:embed="rId5"/>
                <a:stretch>
                  <a:fillRect b="-15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C01373A-CE1E-6F8E-8B39-C453CD0AA631}"/>
                  </a:ext>
                </a:extLst>
              </p:cNvPr>
              <p:cNvSpPr txBox="1"/>
              <p:nvPr/>
            </p:nvSpPr>
            <p:spPr>
              <a:xfrm>
                <a:off x="2416021" y="5437265"/>
                <a:ext cx="552651" cy="3931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TextBox 11">
                <a:extLst>
                  <a:ext uri="{FF2B5EF4-FFF2-40B4-BE49-F238E27FC236}">
                    <a16:creationId xmlns:a16="http://schemas.microsoft.com/office/drawing/2014/main" id="{DC01373A-CE1E-6F8E-8B39-C453CD0AA631}"/>
                  </a:ext>
                </a:extLst>
              </p:cNvPr>
              <p:cNvSpPr txBox="1">
                <a:spLocks noRot="1" noChangeAspect="1" noMove="1" noResize="1" noEditPoints="1" noAdjustHandles="1" noChangeArrowheads="1" noChangeShapeType="1" noTextEdit="1"/>
              </p:cNvSpPr>
              <p:nvPr/>
            </p:nvSpPr>
            <p:spPr>
              <a:xfrm>
                <a:off x="2416021" y="5437265"/>
                <a:ext cx="552651" cy="393121"/>
              </a:xfrm>
              <a:prstGeom prst="rect">
                <a:avLst/>
              </a:prstGeom>
              <a:blipFill>
                <a:blip r:embed="rId6"/>
                <a:stretch>
                  <a:fillRect b="-1563"/>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49EF6119-9E01-11B2-C645-F07057CC5AC3}"/>
              </a:ext>
            </a:extLst>
          </p:cNvPr>
          <p:cNvSpPr/>
          <p:nvPr/>
        </p:nvSpPr>
        <p:spPr>
          <a:xfrm>
            <a:off x="2320873" y="4115305"/>
            <a:ext cx="678180" cy="13219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329B1C00-D187-D4F7-BD07-ADA8D17625CD}"/>
              </a:ext>
            </a:extLst>
          </p:cNvPr>
          <p:cNvCxnSpPr>
            <a:cxnSpLocks/>
          </p:cNvCxnSpPr>
          <p:nvPr/>
        </p:nvCxnSpPr>
        <p:spPr>
          <a:xfrm>
            <a:off x="1534928" y="5100404"/>
            <a:ext cx="1127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A6D7412F-F68F-6F50-E407-7E89C49CC9C3}"/>
              </a:ext>
            </a:extLst>
          </p:cNvPr>
          <p:cNvSpPr/>
          <p:nvPr/>
        </p:nvSpPr>
        <p:spPr>
          <a:xfrm>
            <a:off x="1282378" y="4847854"/>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5CAB1F8-F3D4-B1C3-BA10-986ACF1EF81B}"/>
                  </a:ext>
                </a:extLst>
              </p:cNvPr>
              <p:cNvSpPr txBox="1"/>
              <p:nvPr/>
            </p:nvSpPr>
            <p:spPr>
              <a:xfrm>
                <a:off x="1301018" y="4915738"/>
                <a:ext cx="4779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95CAB1F8-F3D4-B1C3-BA10-986ACF1EF81B}"/>
                  </a:ext>
                </a:extLst>
              </p:cNvPr>
              <p:cNvSpPr txBox="1">
                <a:spLocks noRot="1" noChangeAspect="1" noMove="1" noResize="1" noEditPoints="1" noAdjustHandles="1" noChangeArrowheads="1" noChangeShapeType="1" noTextEdit="1"/>
              </p:cNvSpPr>
              <p:nvPr/>
            </p:nvSpPr>
            <p:spPr>
              <a:xfrm>
                <a:off x="1301018" y="4915738"/>
                <a:ext cx="477951" cy="369332"/>
              </a:xfrm>
              <a:prstGeom prst="rect">
                <a:avLst/>
              </a:prstGeom>
              <a:blipFill>
                <a:blip r:embed="rId7"/>
                <a:stretch>
                  <a:fillRect/>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9B129316-349E-055A-453D-0D67FD9F86BD}"/>
              </a:ext>
            </a:extLst>
          </p:cNvPr>
          <p:cNvSpPr/>
          <p:nvPr/>
        </p:nvSpPr>
        <p:spPr>
          <a:xfrm>
            <a:off x="2410138" y="484785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C635E67-9F82-5159-626A-D1250BA4B6BF}"/>
                  </a:ext>
                </a:extLst>
              </p:cNvPr>
              <p:cNvSpPr txBox="1"/>
              <p:nvPr/>
            </p:nvSpPr>
            <p:spPr>
              <a:xfrm>
                <a:off x="2428778" y="4915738"/>
                <a:ext cx="4676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8" name="TextBox 17">
                <a:extLst>
                  <a:ext uri="{FF2B5EF4-FFF2-40B4-BE49-F238E27FC236}">
                    <a16:creationId xmlns:a16="http://schemas.microsoft.com/office/drawing/2014/main" id="{2C635E67-9F82-5159-626A-D1250BA4B6BF}"/>
                  </a:ext>
                </a:extLst>
              </p:cNvPr>
              <p:cNvSpPr txBox="1">
                <a:spLocks noRot="1" noChangeAspect="1" noMove="1" noResize="1" noEditPoints="1" noAdjustHandles="1" noChangeArrowheads="1" noChangeShapeType="1" noTextEdit="1"/>
              </p:cNvSpPr>
              <p:nvPr/>
            </p:nvSpPr>
            <p:spPr>
              <a:xfrm>
                <a:off x="2428778" y="4915738"/>
                <a:ext cx="467692"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991B3E3-4B38-1D72-E697-3E1C464389D9}"/>
                  </a:ext>
                </a:extLst>
              </p:cNvPr>
              <p:cNvSpPr txBox="1"/>
              <p:nvPr/>
            </p:nvSpPr>
            <p:spPr>
              <a:xfrm>
                <a:off x="1852362" y="5437265"/>
                <a:ext cx="4928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TextBox 18">
                <a:extLst>
                  <a:ext uri="{FF2B5EF4-FFF2-40B4-BE49-F238E27FC236}">
                    <a16:creationId xmlns:a16="http://schemas.microsoft.com/office/drawing/2014/main" id="{4991B3E3-4B38-1D72-E697-3E1C464389D9}"/>
                  </a:ext>
                </a:extLst>
              </p:cNvPr>
              <p:cNvSpPr txBox="1">
                <a:spLocks noRot="1" noChangeAspect="1" noMove="1" noResize="1" noEditPoints="1" noAdjustHandles="1" noChangeArrowheads="1" noChangeShapeType="1" noTextEdit="1"/>
              </p:cNvSpPr>
              <p:nvPr/>
            </p:nvSpPr>
            <p:spPr>
              <a:xfrm>
                <a:off x="1852362" y="5437265"/>
                <a:ext cx="492891" cy="369332"/>
              </a:xfrm>
              <a:prstGeom prst="rect">
                <a:avLst/>
              </a:prstGeom>
              <a:blipFill>
                <a:blip r:embed="rId9"/>
                <a:stretch>
                  <a:fillRect/>
                </a:stretch>
              </a:blipFill>
            </p:spPr>
            <p:txBody>
              <a:bodyPr/>
              <a:lstStyle/>
              <a:p>
                <a:r>
                  <a:rPr lang="en-US">
                    <a:noFill/>
                  </a:rPr>
                  <a:t> </a:t>
                </a:r>
              </a:p>
            </p:txBody>
          </p:sp>
        </mc:Fallback>
      </mc:AlternateContent>
      <p:sp>
        <p:nvSpPr>
          <p:cNvPr id="22" name="Oval 21">
            <a:extLst>
              <a:ext uri="{FF2B5EF4-FFF2-40B4-BE49-F238E27FC236}">
                <a16:creationId xmlns:a16="http://schemas.microsoft.com/office/drawing/2014/main" id="{A0C2B034-8FB5-9D8A-A234-40F3D53E8AB8}"/>
              </a:ext>
            </a:extLst>
          </p:cNvPr>
          <p:cNvSpPr/>
          <p:nvPr/>
        </p:nvSpPr>
        <p:spPr>
          <a:xfrm>
            <a:off x="6275930" y="4177945"/>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6093F73-84B0-2D78-3410-AD77BF7EF4B0}"/>
                  </a:ext>
                </a:extLst>
              </p:cNvPr>
              <p:cNvSpPr txBox="1"/>
              <p:nvPr/>
            </p:nvSpPr>
            <p:spPr>
              <a:xfrm>
                <a:off x="6294570" y="4245829"/>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3" name="TextBox 22">
                <a:extLst>
                  <a:ext uri="{FF2B5EF4-FFF2-40B4-BE49-F238E27FC236}">
                    <a16:creationId xmlns:a16="http://schemas.microsoft.com/office/drawing/2014/main" id="{46093F73-84B0-2D78-3410-AD77BF7EF4B0}"/>
                  </a:ext>
                </a:extLst>
              </p:cNvPr>
              <p:cNvSpPr txBox="1">
                <a:spLocks noRot="1" noChangeAspect="1" noMove="1" noResize="1" noEditPoints="1" noAdjustHandles="1" noChangeArrowheads="1" noChangeShapeType="1" noTextEdit="1"/>
              </p:cNvSpPr>
              <p:nvPr/>
            </p:nvSpPr>
            <p:spPr>
              <a:xfrm>
                <a:off x="6294570" y="4245829"/>
                <a:ext cx="472630" cy="369332"/>
              </a:xfrm>
              <a:prstGeom prst="rect">
                <a:avLst/>
              </a:prstGeom>
              <a:blipFill>
                <a:blip r:embed="rId10"/>
                <a:stretch>
                  <a:fillRect/>
                </a:stretch>
              </a:blipFill>
            </p:spPr>
            <p:txBody>
              <a:bodyPr/>
              <a:lstStyle/>
              <a:p>
                <a:r>
                  <a:rPr lang="en-US">
                    <a:noFill/>
                  </a:rPr>
                  <a:t> </a:t>
                </a:r>
              </a:p>
            </p:txBody>
          </p:sp>
        </mc:Fallback>
      </mc:AlternateContent>
      <p:sp>
        <p:nvSpPr>
          <p:cNvPr id="24" name="Oval 23">
            <a:extLst>
              <a:ext uri="{FF2B5EF4-FFF2-40B4-BE49-F238E27FC236}">
                <a16:creationId xmlns:a16="http://schemas.microsoft.com/office/drawing/2014/main" id="{C714A1F7-72F4-EFCB-3031-3941CC918623}"/>
              </a:ext>
            </a:extLst>
          </p:cNvPr>
          <p:cNvSpPr/>
          <p:nvPr/>
        </p:nvSpPr>
        <p:spPr>
          <a:xfrm>
            <a:off x="8078780" y="418586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7EE7A9EF-A666-CAF3-E66C-D6456D08A23A}"/>
                  </a:ext>
                </a:extLst>
              </p:cNvPr>
              <p:cNvSpPr txBox="1"/>
              <p:nvPr/>
            </p:nvSpPr>
            <p:spPr>
              <a:xfrm>
                <a:off x="8097420" y="4253748"/>
                <a:ext cx="4623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5" name="TextBox 24">
                <a:extLst>
                  <a:ext uri="{FF2B5EF4-FFF2-40B4-BE49-F238E27FC236}">
                    <a16:creationId xmlns:a16="http://schemas.microsoft.com/office/drawing/2014/main" id="{7EE7A9EF-A666-CAF3-E66C-D6456D08A23A}"/>
                  </a:ext>
                </a:extLst>
              </p:cNvPr>
              <p:cNvSpPr txBox="1">
                <a:spLocks noRot="1" noChangeAspect="1" noMove="1" noResize="1" noEditPoints="1" noAdjustHandles="1" noChangeArrowheads="1" noChangeShapeType="1" noTextEdit="1"/>
              </p:cNvSpPr>
              <p:nvPr/>
            </p:nvSpPr>
            <p:spPr>
              <a:xfrm>
                <a:off x="8097420" y="4253748"/>
                <a:ext cx="462371" cy="369332"/>
              </a:xfrm>
              <a:prstGeom prst="rect">
                <a:avLst/>
              </a:prstGeom>
              <a:blipFill>
                <a:blip r:embed="rId11"/>
                <a:stretch>
                  <a:fillRect/>
                </a:stretch>
              </a:blipFill>
            </p:spPr>
            <p:txBody>
              <a:bodyPr/>
              <a:lstStyle/>
              <a:p>
                <a:r>
                  <a:rPr lang="en-US">
                    <a:noFill/>
                  </a:rPr>
                  <a:t> </a:t>
                </a:r>
              </a:p>
            </p:txBody>
          </p:sp>
        </mc:Fallback>
      </mc:AlternateContent>
      <p:sp>
        <p:nvSpPr>
          <p:cNvPr id="26" name="Rectangle 25">
            <a:extLst>
              <a:ext uri="{FF2B5EF4-FFF2-40B4-BE49-F238E27FC236}">
                <a16:creationId xmlns:a16="http://schemas.microsoft.com/office/drawing/2014/main" id="{DFFCA8BC-A564-619E-9BE3-75B0AD3F55AD}"/>
              </a:ext>
            </a:extLst>
          </p:cNvPr>
          <p:cNvSpPr/>
          <p:nvPr/>
        </p:nvSpPr>
        <p:spPr>
          <a:xfrm>
            <a:off x="6189390" y="4091404"/>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1A7C1644-B2DC-58CC-DCE3-13CAA43169C2}"/>
                  </a:ext>
                </a:extLst>
              </p:cNvPr>
              <p:cNvSpPr txBox="1"/>
              <p:nvPr/>
            </p:nvSpPr>
            <p:spPr>
              <a:xfrm>
                <a:off x="6312221" y="5382990"/>
                <a:ext cx="1009443" cy="42383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𝑠𝑝𝑖𝑑𝑒𝑟</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7" name="TextBox 26">
                <a:extLst>
                  <a:ext uri="{FF2B5EF4-FFF2-40B4-BE49-F238E27FC236}">
                    <a16:creationId xmlns:a16="http://schemas.microsoft.com/office/drawing/2014/main" id="{1A7C1644-B2DC-58CC-DCE3-13CAA43169C2}"/>
                  </a:ext>
                </a:extLst>
              </p:cNvPr>
              <p:cNvSpPr txBox="1">
                <a:spLocks noRot="1" noChangeAspect="1" noMove="1" noResize="1" noEditPoints="1" noAdjustHandles="1" noChangeArrowheads="1" noChangeShapeType="1" noTextEdit="1"/>
              </p:cNvSpPr>
              <p:nvPr/>
            </p:nvSpPr>
            <p:spPr>
              <a:xfrm>
                <a:off x="6312221" y="5382990"/>
                <a:ext cx="1009443" cy="423834"/>
              </a:xfrm>
              <a:prstGeom prst="rect">
                <a:avLst/>
              </a:prstGeom>
              <a:blipFill>
                <a:blip r:embed="rId12"/>
                <a:stretch>
                  <a:fillRect b="-57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82C9E419-3451-8C9A-14C9-77867D791F89}"/>
                  </a:ext>
                </a:extLst>
              </p:cNvPr>
              <p:cNvSpPr txBox="1"/>
              <p:nvPr/>
            </p:nvSpPr>
            <p:spPr>
              <a:xfrm>
                <a:off x="8121606" y="5382990"/>
                <a:ext cx="924548" cy="42383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𝑠𝑝𝑖𝑑𝑒𝑟</m:t>
                              </m:r>
                            </m:sub>
                          </m:sSub>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8" name="TextBox 27">
                <a:extLst>
                  <a:ext uri="{FF2B5EF4-FFF2-40B4-BE49-F238E27FC236}">
                    <a16:creationId xmlns:a16="http://schemas.microsoft.com/office/drawing/2014/main" id="{82C9E419-3451-8C9A-14C9-77867D791F89}"/>
                  </a:ext>
                </a:extLst>
              </p:cNvPr>
              <p:cNvSpPr txBox="1">
                <a:spLocks noRot="1" noChangeAspect="1" noMove="1" noResize="1" noEditPoints="1" noAdjustHandles="1" noChangeArrowheads="1" noChangeShapeType="1" noTextEdit="1"/>
              </p:cNvSpPr>
              <p:nvPr/>
            </p:nvSpPr>
            <p:spPr>
              <a:xfrm>
                <a:off x="8121606" y="5382990"/>
                <a:ext cx="924548" cy="423834"/>
              </a:xfrm>
              <a:prstGeom prst="rect">
                <a:avLst/>
              </a:prstGeom>
              <a:blipFill>
                <a:blip r:embed="rId13"/>
                <a:stretch>
                  <a:fillRect b="-5714"/>
                </a:stretch>
              </a:blipFill>
            </p:spPr>
            <p:txBody>
              <a:bodyPr/>
              <a:lstStyle/>
              <a:p>
                <a:r>
                  <a:rPr lang="en-US">
                    <a:noFill/>
                  </a:rPr>
                  <a:t> </a:t>
                </a:r>
              </a:p>
            </p:txBody>
          </p:sp>
        </mc:Fallback>
      </mc:AlternateContent>
      <p:sp>
        <p:nvSpPr>
          <p:cNvPr id="29" name="Rectangle 28">
            <a:extLst>
              <a:ext uri="{FF2B5EF4-FFF2-40B4-BE49-F238E27FC236}">
                <a16:creationId xmlns:a16="http://schemas.microsoft.com/office/drawing/2014/main" id="{64C82105-5D04-5501-7C1D-BEEC542A31FE}"/>
              </a:ext>
            </a:extLst>
          </p:cNvPr>
          <p:cNvSpPr/>
          <p:nvPr/>
        </p:nvSpPr>
        <p:spPr>
          <a:xfrm>
            <a:off x="7989515" y="4099324"/>
            <a:ext cx="678180" cy="13219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0EF6526B-5769-F6EB-20C2-BAA2382FAEB7}"/>
              </a:ext>
            </a:extLst>
          </p:cNvPr>
          <p:cNvSpPr/>
          <p:nvPr/>
        </p:nvSpPr>
        <p:spPr>
          <a:xfrm>
            <a:off x="6275930" y="4823954"/>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7BEA8B4C-5F69-F8A2-A32B-6C7EBB1D9617}"/>
                  </a:ext>
                </a:extLst>
              </p:cNvPr>
              <p:cNvSpPr txBox="1"/>
              <p:nvPr/>
            </p:nvSpPr>
            <p:spPr>
              <a:xfrm>
                <a:off x="6294570" y="4891838"/>
                <a:ext cx="4779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2" name="TextBox 31">
                <a:extLst>
                  <a:ext uri="{FF2B5EF4-FFF2-40B4-BE49-F238E27FC236}">
                    <a16:creationId xmlns:a16="http://schemas.microsoft.com/office/drawing/2014/main" id="{7BEA8B4C-5F69-F8A2-A32B-6C7EBB1D9617}"/>
                  </a:ext>
                </a:extLst>
              </p:cNvPr>
              <p:cNvSpPr txBox="1">
                <a:spLocks noRot="1" noChangeAspect="1" noMove="1" noResize="1" noEditPoints="1" noAdjustHandles="1" noChangeArrowheads="1" noChangeShapeType="1" noTextEdit="1"/>
              </p:cNvSpPr>
              <p:nvPr/>
            </p:nvSpPr>
            <p:spPr>
              <a:xfrm>
                <a:off x="6294570" y="4891838"/>
                <a:ext cx="477951" cy="369332"/>
              </a:xfrm>
              <a:prstGeom prst="rect">
                <a:avLst/>
              </a:prstGeom>
              <a:blipFill>
                <a:blip r:embed="rId14"/>
                <a:stretch>
                  <a:fillRect/>
                </a:stretch>
              </a:blipFill>
            </p:spPr>
            <p:txBody>
              <a:bodyPr/>
              <a:lstStyle/>
              <a:p>
                <a:r>
                  <a:rPr lang="en-US">
                    <a:noFill/>
                  </a:rPr>
                  <a:t> </a:t>
                </a:r>
              </a:p>
            </p:txBody>
          </p:sp>
        </mc:Fallback>
      </mc:AlternateContent>
      <p:sp>
        <p:nvSpPr>
          <p:cNvPr id="33" name="Oval 32">
            <a:extLst>
              <a:ext uri="{FF2B5EF4-FFF2-40B4-BE49-F238E27FC236}">
                <a16:creationId xmlns:a16="http://schemas.microsoft.com/office/drawing/2014/main" id="{760C7B88-7DF7-B561-286F-DEFFE8C02C50}"/>
              </a:ext>
            </a:extLst>
          </p:cNvPr>
          <p:cNvSpPr/>
          <p:nvPr/>
        </p:nvSpPr>
        <p:spPr>
          <a:xfrm>
            <a:off x="8078780" y="4831873"/>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676CEF59-F3E6-AA36-08CB-E391D35C3413}"/>
                  </a:ext>
                </a:extLst>
              </p:cNvPr>
              <p:cNvSpPr txBox="1"/>
              <p:nvPr/>
            </p:nvSpPr>
            <p:spPr>
              <a:xfrm>
                <a:off x="8097420" y="4899757"/>
                <a:ext cx="4676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4" name="TextBox 33">
                <a:extLst>
                  <a:ext uri="{FF2B5EF4-FFF2-40B4-BE49-F238E27FC236}">
                    <a16:creationId xmlns:a16="http://schemas.microsoft.com/office/drawing/2014/main" id="{676CEF59-F3E6-AA36-08CB-E391D35C3413}"/>
                  </a:ext>
                </a:extLst>
              </p:cNvPr>
              <p:cNvSpPr txBox="1">
                <a:spLocks noRot="1" noChangeAspect="1" noMove="1" noResize="1" noEditPoints="1" noAdjustHandles="1" noChangeArrowheads="1" noChangeShapeType="1" noTextEdit="1"/>
              </p:cNvSpPr>
              <p:nvPr/>
            </p:nvSpPr>
            <p:spPr>
              <a:xfrm>
                <a:off x="8097420" y="4899757"/>
                <a:ext cx="467692" cy="36933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F69CACF3-E3F6-8AF3-281B-B7C6A04089AC}"/>
                  </a:ext>
                </a:extLst>
              </p:cNvPr>
              <p:cNvSpPr txBox="1"/>
              <p:nvPr/>
            </p:nvSpPr>
            <p:spPr>
              <a:xfrm>
                <a:off x="7005296" y="5692261"/>
                <a:ext cx="925703" cy="3907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𝑠𝑝𝑖𝑑𝑒𝑟</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5" name="TextBox 34">
                <a:extLst>
                  <a:ext uri="{FF2B5EF4-FFF2-40B4-BE49-F238E27FC236}">
                    <a16:creationId xmlns:a16="http://schemas.microsoft.com/office/drawing/2014/main" id="{F69CACF3-E3F6-8AF3-281B-B7C6A04089AC}"/>
                  </a:ext>
                </a:extLst>
              </p:cNvPr>
              <p:cNvSpPr txBox="1">
                <a:spLocks noRot="1" noChangeAspect="1" noMove="1" noResize="1" noEditPoints="1" noAdjustHandles="1" noChangeArrowheads="1" noChangeShapeType="1" noTextEdit="1"/>
              </p:cNvSpPr>
              <p:nvPr/>
            </p:nvSpPr>
            <p:spPr>
              <a:xfrm>
                <a:off x="7005296" y="5692261"/>
                <a:ext cx="925703" cy="390748"/>
              </a:xfrm>
              <a:prstGeom prst="rect">
                <a:avLst/>
              </a:prstGeom>
              <a:blipFill>
                <a:blip r:embed="rId16"/>
                <a:stretch>
                  <a:fillRect b="-7813"/>
                </a:stretch>
              </a:blipFill>
            </p:spPr>
            <p:txBody>
              <a:bodyPr/>
              <a:lstStyle/>
              <a:p>
                <a:r>
                  <a:rPr lang="en-US">
                    <a:noFill/>
                  </a:rPr>
                  <a:t> </a:t>
                </a:r>
              </a:p>
            </p:txBody>
          </p:sp>
        </mc:Fallback>
      </mc:AlternateContent>
      <p:sp>
        <p:nvSpPr>
          <p:cNvPr id="37" name="Oval 36">
            <a:extLst>
              <a:ext uri="{FF2B5EF4-FFF2-40B4-BE49-F238E27FC236}">
                <a16:creationId xmlns:a16="http://schemas.microsoft.com/office/drawing/2014/main" id="{383E95C1-4BAE-CA30-173D-0FB796DBB15C}"/>
              </a:ext>
            </a:extLst>
          </p:cNvPr>
          <p:cNvSpPr/>
          <p:nvPr/>
        </p:nvSpPr>
        <p:spPr>
          <a:xfrm>
            <a:off x="7198606" y="4472887"/>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49D986EE-3784-0752-A7E0-42108057271E}"/>
                  </a:ext>
                </a:extLst>
              </p:cNvPr>
              <p:cNvSpPr txBox="1"/>
              <p:nvPr/>
            </p:nvSpPr>
            <p:spPr>
              <a:xfrm>
                <a:off x="7217246" y="4540771"/>
                <a:ext cx="5018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𝑤</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8" name="TextBox 37">
                <a:extLst>
                  <a:ext uri="{FF2B5EF4-FFF2-40B4-BE49-F238E27FC236}">
                    <a16:creationId xmlns:a16="http://schemas.microsoft.com/office/drawing/2014/main" id="{49D986EE-3784-0752-A7E0-42108057271E}"/>
                  </a:ext>
                </a:extLst>
              </p:cNvPr>
              <p:cNvSpPr txBox="1">
                <a:spLocks noRot="1" noChangeAspect="1" noMove="1" noResize="1" noEditPoints="1" noAdjustHandles="1" noChangeArrowheads="1" noChangeShapeType="1" noTextEdit="1"/>
              </p:cNvSpPr>
              <p:nvPr/>
            </p:nvSpPr>
            <p:spPr>
              <a:xfrm>
                <a:off x="7217246" y="4540771"/>
                <a:ext cx="501804" cy="369332"/>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F37FFE6D-29EB-9A1B-2D7D-18C3306A50D7}"/>
                  </a:ext>
                </a:extLst>
              </p:cNvPr>
              <p:cNvSpPr txBox="1"/>
              <p:nvPr/>
            </p:nvSpPr>
            <p:spPr>
              <a:xfrm>
                <a:off x="3269518" y="4588679"/>
                <a:ext cx="2660537" cy="4710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d>
                      <m:dPr>
                        <m:begChr m:val="‖"/>
                        <m:end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𝑍</m:t>
                                </m:r>
                              </m:sub>
                            </m:sSub>
                          </m:sub>
                        </m:sSub>
                      </m:e>
                    </m:d>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is </a:t>
                </a:r>
                <a14:m>
                  <m:oMath xmlns:m="http://schemas.openxmlformats.org/officeDocument/2006/math">
                    <m:acc>
                      <m:accPr>
                        <m: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𝑂</m:t>
                        </m:r>
                      </m:e>
                    </m:acc>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sup>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4−2</m:t>
                                </m:r>
                              </m:num>
                              <m:den>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sup>
                        </m:sSup>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𝑂</m:t>
                        </m:r>
                      </m:e>
                    </m:acc>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d>
                  </m:oMath>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9" name="TextBox 38">
                <a:extLst>
                  <a:ext uri="{FF2B5EF4-FFF2-40B4-BE49-F238E27FC236}">
                    <a16:creationId xmlns:a16="http://schemas.microsoft.com/office/drawing/2014/main" id="{F37FFE6D-29EB-9A1B-2D7D-18C3306A50D7}"/>
                  </a:ext>
                </a:extLst>
              </p:cNvPr>
              <p:cNvSpPr txBox="1">
                <a:spLocks noRot="1" noChangeAspect="1" noMove="1" noResize="1" noEditPoints="1" noAdjustHandles="1" noChangeArrowheads="1" noChangeShapeType="1" noTextEdit="1"/>
              </p:cNvSpPr>
              <p:nvPr/>
            </p:nvSpPr>
            <p:spPr>
              <a:xfrm>
                <a:off x="3269518" y="4588679"/>
                <a:ext cx="2660537" cy="471026"/>
              </a:xfrm>
              <a:prstGeom prst="rect">
                <a:avLst/>
              </a:prstGeom>
              <a:blipFill>
                <a:blip r:embed="rId18"/>
                <a:stretch>
                  <a:fillRect b="-168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6B118ADB-FE33-2571-B6A5-D3BDD195F4CD}"/>
                  </a:ext>
                </a:extLst>
              </p:cNvPr>
              <p:cNvSpPr txBox="1"/>
              <p:nvPr/>
            </p:nvSpPr>
            <p:spPr>
              <a:xfrm>
                <a:off x="8686335" y="4540771"/>
                <a:ext cx="3206583" cy="5048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d>
                      <m:dPr>
                        <m:begChr m:val="‖"/>
                        <m:end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𝑠𝑝𝑖𝑑𝑒𝑟</m:t>
                                </m:r>
                              </m:sub>
                            </m:sSub>
                          </m:sub>
                        </m:sSub>
                      </m:e>
                    </m:d>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is </a:t>
                </a:r>
                <a14:m>
                  <m:oMath xmlns:m="http://schemas.openxmlformats.org/officeDocument/2006/math">
                    <m:acc>
                      <m:accPr>
                        <m: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𝑂</m:t>
                        </m:r>
                      </m:e>
                    </m:acc>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sup>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5−1</m:t>
                                </m:r>
                              </m:num>
                              <m:den>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sup>
                        </m:sSup>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𝑂</m:t>
                        </m:r>
                      </m:e>
                    </m:acc>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e>
                    </m:d>
                  </m:oMath>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3" name="TextBox 52">
                <a:extLst>
                  <a:ext uri="{FF2B5EF4-FFF2-40B4-BE49-F238E27FC236}">
                    <a16:creationId xmlns:a16="http://schemas.microsoft.com/office/drawing/2014/main" id="{6B118ADB-FE33-2571-B6A5-D3BDD195F4CD}"/>
                  </a:ext>
                </a:extLst>
              </p:cNvPr>
              <p:cNvSpPr txBox="1">
                <a:spLocks noRot="1" noChangeAspect="1" noMove="1" noResize="1" noEditPoints="1" noAdjustHandles="1" noChangeArrowheads="1" noChangeShapeType="1" noTextEdit="1"/>
              </p:cNvSpPr>
              <p:nvPr/>
            </p:nvSpPr>
            <p:spPr>
              <a:xfrm>
                <a:off x="8686335" y="4540771"/>
                <a:ext cx="3206583" cy="504818"/>
              </a:xfrm>
              <a:prstGeom prst="rect">
                <a:avLst/>
              </a:prstGeom>
              <a:blipFill>
                <a:blip r:embed="rId19"/>
                <a:stretch>
                  <a:fillRect b="-8434"/>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4B6FADB8-6497-AA9F-2CAF-318F6C19BFD6}"/>
              </a:ext>
            </a:extLst>
          </p:cNvPr>
          <p:cNvSpPr txBox="1"/>
          <p:nvPr/>
        </p:nvSpPr>
        <p:spPr>
          <a:xfrm>
            <a:off x="2659963" y="6120055"/>
            <a:ext cx="729007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One minimum vertex separator is shown in red.</a:t>
            </a:r>
          </a:p>
        </p:txBody>
      </p:sp>
    </p:spTree>
    <p:extLst>
      <p:ext uri="{BB962C8B-B14F-4D97-AF65-F5344CB8AC3E}">
        <p14:creationId xmlns:p14="http://schemas.microsoft.com/office/powerpoint/2010/main" val="3007719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20F2F-0440-E005-AD8A-8A7B4834A6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55F8C2-8A75-EE62-6D09-2628A87C907B}"/>
              </a:ext>
            </a:extLst>
          </p:cNvPr>
          <p:cNvSpPr>
            <a:spLocks noGrp="1"/>
          </p:cNvSpPr>
          <p:nvPr>
            <p:ph type="title"/>
          </p:nvPr>
        </p:nvSpPr>
        <p:spPr>
          <a:xfrm>
            <a:off x="531043" y="158621"/>
            <a:ext cx="11129913" cy="1532068"/>
          </a:xfrm>
        </p:spPr>
        <p:txBody>
          <a:bodyPr>
            <a:normAutofit/>
          </a:bodyPr>
          <a:lstStyle/>
          <a:p>
            <a:pPr algn="ctr"/>
            <a:r>
              <a:rPr lang="en-US" sz="3600" dirty="0"/>
              <a:t>Goals for this Talk</a:t>
            </a:r>
            <a:endParaRPr lang="en-US" sz="3600" dirty="0">
              <a:latin typeface="+mn-lt"/>
            </a:endParaRPr>
          </a:p>
        </p:txBody>
      </p:sp>
      <p:sp>
        <p:nvSpPr>
          <p:cNvPr id="3" name="Content Placeholder 2">
            <a:extLst>
              <a:ext uri="{FF2B5EF4-FFF2-40B4-BE49-F238E27FC236}">
                <a16:creationId xmlns:a16="http://schemas.microsoft.com/office/drawing/2014/main" id="{659E67C4-DFD8-0099-7137-29BA47572830}"/>
              </a:ext>
            </a:extLst>
          </p:cNvPr>
          <p:cNvSpPr>
            <a:spLocks noGrp="1"/>
          </p:cNvSpPr>
          <p:nvPr>
            <p:ph idx="1"/>
          </p:nvPr>
        </p:nvSpPr>
        <p:spPr>
          <a:xfrm>
            <a:off x="838199" y="1825624"/>
            <a:ext cx="11129913" cy="4934939"/>
          </a:xfrm>
        </p:spPr>
        <p:txBody>
          <a:bodyPr>
            <a:normAutofit lnSpcReduction="10000"/>
          </a:bodyPr>
          <a:lstStyle/>
          <a:p>
            <a:r>
              <a:rPr lang="en-US" dirty="0"/>
              <a:t>In this talk, I will describe the following three key ideas which were pioneered by the paper “A Nearly Tight Sum-of-Squares Lower Bound for the Planted Clique Problem” [BHKKM</a:t>
            </a:r>
            <a:r>
              <a:rPr lang="en-US" dirty="0">
                <a:solidFill>
                  <a:srgbClr val="00B0F0"/>
                </a:solidFill>
              </a:rPr>
              <a:t>P</a:t>
            </a:r>
            <a:r>
              <a:rPr lang="en-US" dirty="0"/>
              <a:t>16] and are used (sometimes with modifications) in most SoS lower bounds for average case problems:</a:t>
            </a:r>
          </a:p>
          <a:p>
            <a:pPr marL="914400" lvl="1" indent="-457200">
              <a:buFont typeface="+mj-lt"/>
              <a:buAutoNum type="arabicPeriod"/>
            </a:pPr>
            <a:r>
              <a:rPr lang="en-US" dirty="0"/>
              <a:t>The </a:t>
            </a:r>
            <a:r>
              <a:rPr lang="en-US" dirty="0">
                <a:solidFill>
                  <a:srgbClr val="FF0000"/>
                </a:solidFill>
              </a:rPr>
              <a:t>pseudo-calibration technique</a:t>
            </a:r>
            <a:r>
              <a:rPr lang="en-US" dirty="0"/>
              <a:t> for designing </a:t>
            </a:r>
            <a:r>
              <a:rPr lang="en-US" dirty="0">
                <a:solidFill>
                  <a:srgbClr val="FF0000"/>
                </a:solidFill>
              </a:rPr>
              <a:t>pseudo-expectation values</a:t>
            </a:r>
            <a:r>
              <a:rPr lang="en-US" dirty="0"/>
              <a:t>.</a:t>
            </a:r>
          </a:p>
          <a:p>
            <a:pPr marL="914400" lvl="1" indent="-457200">
              <a:buFont typeface="+mj-lt"/>
              <a:buAutoNum type="arabicPeriod"/>
            </a:pPr>
            <a:r>
              <a:rPr lang="en-US" dirty="0"/>
              <a:t>Decomposing the </a:t>
            </a:r>
            <a:r>
              <a:rPr lang="en-US" dirty="0">
                <a:solidFill>
                  <a:srgbClr val="FF0000"/>
                </a:solidFill>
              </a:rPr>
              <a:t>moment matrix</a:t>
            </a:r>
            <a:r>
              <a:rPr lang="en-US" dirty="0"/>
              <a:t> using </a:t>
            </a:r>
            <a:r>
              <a:rPr lang="en-US" dirty="0">
                <a:solidFill>
                  <a:srgbClr val="FF0000"/>
                </a:solidFill>
              </a:rPr>
              <a:t>graph matrices</a:t>
            </a:r>
            <a:r>
              <a:rPr lang="en-US" dirty="0"/>
              <a:t>.</a:t>
            </a:r>
          </a:p>
          <a:p>
            <a:pPr marL="914400" lvl="1" indent="-457200">
              <a:buFont typeface="+mj-lt"/>
              <a:buAutoNum type="arabicPeriod"/>
            </a:pPr>
            <a:r>
              <a:rPr lang="en-US" dirty="0"/>
              <a:t>Decomposing shapes into left, middle, and right parts based on their </a:t>
            </a:r>
            <a:r>
              <a:rPr lang="en-US" dirty="0">
                <a:solidFill>
                  <a:srgbClr val="FF0000"/>
                </a:solidFill>
              </a:rPr>
              <a:t>leftmost and rightmost minimum vertex separators</a:t>
            </a:r>
            <a:r>
              <a:rPr lang="en-US" dirty="0"/>
              <a:t>.</a:t>
            </a:r>
          </a:p>
          <a:p>
            <a:r>
              <a:rPr lang="en-US" dirty="0"/>
              <a:t>After describing these ideas, if there is time, I will give a brief summary of progress since then and some open problems.</a:t>
            </a:r>
          </a:p>
          <a:p>
            <a:r>
              <a:rPr lang="en-US" dirty="0">
                <a:solidFill>
                  <a:srgbClr val="FF0000"/>
                </a:solidFill>
              </a:rPr>
              <a:t>Red</a:t>
            </a:r>
            <a:r>
              <a:rPr lang="en-US" dirty="0"/>
              <a:t> or </a:t>
            </a:r>
            <a:r>
              <a:rPr lang="en-US" dirty="0">
                <a:solidFill>
                  <a:srgbClr val="00B0F0"/>
                </a:solidFill>
              </a:rPr>
              <a:t>blue</a:t>
            </a:r>
            <a:r>
              <a:rPr lang="en-US" dirty="0"/>
              <a:t>:</a:t>
            </a:r>
            <a:r>
              <a:rPr lang="en-US" dirty="0">
                <a:solidFill>
                  <a:srgbClr val="FF0000"/>
                </a:solidFill>
              </a:rPr>
              <a:t> Key terms</a:t>
            </a:r>
          </a:p>
          <a:p>
            <a:r>
              <a:rPr lang="en-US" dirty="0">
                <a:solidFill>
                  <a:schemeClr val="bg1">
                    <a:lumMod val="65000"/>
                  </a:schemeClr>
                </a:solidFill>
              </a:rPr>
              <a:t>Grey: Either a lot of work was done here which I won’t try to describe or these are details I’m sweeping under the rug.</a:t>
            </a:r>
          </a:p>
          <a:p>
            <a:endParaRPr lang="en-US" dirty="0"/>
          </a:p>
        </p:txBody>
      </p:sp>
    </p:spTree>
    <p:extLst>
      <p:ext uri="{BB962C8B-B14F-4D97-AF65-F5344CB8AC3E}">
        <p14:creationId xmlns:p14="http://schemas.microsoft.com/office/powerpoint/2010/main" val="2928857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Pseudo-calibration and Graph Matrices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0899844" cy="4873755"/>
              </a:xfrm>
            </p:spPr>
            <p:txBody>
              <a:bodyPr>
                <a:normAutofit/>
              </a:bodyPr>
              <a:lstStyle/>
              <a:p>
                <a:r>
                  <a:rPr lang="en-US" dirty="0"/>
                  <a:t>Graph matrices are a natural way to represent the </a:t>
                </a:r>
                <a:r>
                  <a:rPr lang="en-US" dirty="0">
                    <a:solidFill>
                      <a:srgbClr val="FF0000"/>
                    </a:solidFill>
                  </a:rPr>
                  <a:t>moment matrix</a:t>
                </a:r>
                <a:r>
                  <a:rPr lang="en-US" dirty="0"/>
                  <a:t> </a:t>
                </a:r>
                <a14:m>
                  <m:oMath xmlns:m="http://schemas.openxmlformats.org/officeDocument/2006/math">
                    <m:r>
                      <a:rPr lang="en-US" b="0" i="1" smtClean="0">
                        <a:latin typeface="Cambria Math" panose="02040503050406030204" pitchFamily="18" charset="0"/>
                      </a:rPr>
                      <m:t>𝑀</m:t>
                    </m:r>
                  </m:oMath>
                </a14:m>
                <a:r>
                  <a:rPr lang="en-US" dirty="0"/>
                  <a:t> given by pseudo-calibration.</a:t>
                </a:r>
              </a:p>
              <a:p>
                <a:r>
                  <a:rPr lang="en-US" dirty="0">
                    <a:solidFill>
                      <a:prstClr val="black"/>
                    </a:solidFill>
                  </a:rPr>
                  <a:t>Recall: For planted clique, </a:t>
                </a:r>
                <a14:m>
                  <m:oMath xmlns:m="http://schemas.openxmlformats.org/officeDocument/2006/math">
                    <m:acc>
                      <m:accPr>
                        <m:chr m:val="̃"/>
                        <m:ctrlPr>
                          <a:rPr lang="en-US" b="0" i="1" smtClean="0">
                            <a:solidFill>
                              <a:prstClr val="black"/>
                            </a:solidFill>
                            <a:latin typeface="Cambria Math" panose="02040503050406030204" pitchFamily="18" charset="0"/>
                          </a:rPr>
                        </m:ctrlPr>
                      </m:accPr>
                      <m:e>
                        <m:r>
                          <a:rPr lang="en-US" b="0" i="1" smtClean="0">
                            <a:solidFill>
                              <a:prstClr val="black"/>
                            </a:solidFill>
                            <a:latin typeface="Cambria Math" panose="02040503050406030204" pitchFamily="18" charset="0"/>
                          </a:rPr>
                          <m:t>𝐸</m:t>
                        </m:r>
                      </m:e>
                    </m:acc>
                    <m:d>
                      <m:dPr>
                        <m:begChr m:val="["/>
                        <m:endChr m:val="]"/>
                        <m:ctrlPr>
                          <a:rPr lang="en-US" b="0" i="1" dirty="0" smtClean="0">
                            <a:solidFill>
                              <a:prstClr val="black"/>
                            </a:solidFill>
                            <a:latin typeface="Cambria Math" panose="02040503050406030204" pitchFamily="18" charset="0"/>
                          </a:rPr>
                        </m:ctrlPr>
                      </m:dPr>
                      <m:e>
                        <m:sSub>
                          <m:sSubPr>
                            <m:ctrlPr>
                              <a:rPr lang="en-US" b="0" i="1" dirty="0" smtClean="0">
                                <a:solidFill>
                                  <a:prstClr val="black"/>
                                </a:solidFill>
                                <a:latin typeface="Cambria Math" panose="02040503050406030204" pitchFamily="18" charset="0"/>
                              </a:rPr>
                            </m:ctrlPr>
                          </m:sSubPr>
                          <m:e>
                            <m:r>
                              <a:rPr lang="en-US" b="0" i="1" dirty="0" smtClean="0">
                                <a:solidFill>
                                  <a:prstClr val="black"/>
                                </a:solidFill>
                                <a:latin typeface="Cambria Math" panose="02040503050406030204" pitchFamily="18" charset="0"/>
                              </a:rPr>
                              <m:t>𝑥</m:t>
                            </m:r>
                          </m:e>
                          <m:sub>
                            <m:r>
                              <a:rPr lang="en-US" b="0" i="1" dirty="0" smtClean="0">
                                <a:solidFill>
                                  <a:prstClr val="black"/>
                                </a:solidFill>
                                <a:latin typeface="Cambria Math" panose="02040503050406030204" pitchFamily="18" charset="0"/>
                              </a:rPr>
                              <m:t>𝑉</m:t>
                            </m:r>
                          </m:sub>
                        </m:sSub>
                      </m:e>
                    </m:d>
                    <m:r>
                      <a:rPr lang="en-US" b="0" i="1" dirty="0" smtClean="0">
                        <a:solidFill>
                          <a:prstClr val="black"/>
                        </a:solidFill>
                        <a:latin typeface="Cambria Math" panose="02040503050406030204" pitchFamily="18" charset="0"/>
                      </a:rPr>
                      <m:t>=</m:t>
                    </m:r>
                    <m:nary>
                      <m:naryPr>
                        <m:chr m:val="∑"/>
                        <m:supHide m:val="on"/>
                        <m:ctrlPr>
                          <a:rPr lang="en-US" b="0" i="1" dirty="0" smtClean="0">
                            <a:solidFill>
                              <a:prstClr val="black"/>
                            </a:solidFill>
                            <a:latin typeface="Cambria Math" panose="02040503050406030204" pitchFamily="18" charset="0"/>
                          </a:rPr>
                        </m:ctrlPr>
                      </m:naryPr>
                      <m:sub>
                        <m:r>
                          <m:rPr>
                            <m:brk m:alnAt="7"/>
                          </m:rPr>
                          <a:rPr lang="en-US" b="0" i="1" dirty="0" smtClean="0">
                            <a:solidFill>
                              <a:prstClr val="black"/>
                            </a:solidFill>
                            <a:latin typeface="Cambria Math" panose="02040503050406030204" pitchFamily="18" charset="0"/>
                          </a:rPr>
                          <m:t>𝐸</m:t>
                        </m:r>
                        <m:r>
                          <a:rPr lang="en-US" b="0" i="1" dirty="0" smtClean="0">
                            <a:solidFill>
                              <a:prstClr val="black"/>
                            </a:solidFill>
                            <a:latin typeface="Cambria Math" panose="02040503050406030204" pitchFamily="18" charset="0"/>
                          </a:rPr>
                          <m:t>:</m:t>
                        </m:r>
                        <m:d>
                          <m:dPr>
                            <m:begChr m:val="|"/>
                            <m:endChr m:val="|"/>
                            <m:ctrlPr>
                              <a:rPr lang="en-US" b="0" i="1" dirty="0" smtClean="0">
                                <a:solidFill>
                                  <a:prstClr val="black"/>
                                </a:solidFill>
                                <a:latin typeface="Cambria Math" panose="02040503050406030204" pitchFamily="18" charset="0"/>
                              </a:rPr>
                            </m:ctrlPr>
                          </m:dPr>
                          <m:e>
                            <m:r>
                              <m:rPr>
                                <m:brk m:alnAt="7"/>
                              </m:rPr>
                              <a:rPr lang="en-US" b="0" i="1" dirty="0" smtClean="0">
                                <a:solidFill>
                                  <a:prstClr val="black"/>
                                </a:solidFill>
                                <a:latin typeface="Cambria Math" panose="02040503050406030204" pitchFamily="18" charset="0"/>
                              </a:rPr>
                              <m:t>𝑉</m:t>
                            </m:r>
                            <m:r>
                              <a:rPr lang="en-US" b="0" i="1" dirty="0" smtClean="0">
                                <a:solidFill>
                                  <a:prstClr val="black"/>
                                </a:solidFill>
                                <a:latin typeface="Cambria Math" panose="02040503050406030204" pitchFamily="18" charset="0"/>
                              </a:rPr>
                              <m:t>∪</m:t>
                            </m:r>
                            <m:r>
                              <a:rPr lang="en-US" b="0" i="1" dirty="0" smtClean="0">
                                <a:solidFill>
                                  <a:prstClr val="black"/>
                                </a:solidFill>
                                <a:latin typeface="Cambria Math" panose="02040503050406030204" pitchFamily="18" charset="0"/>
                              </a:rPr>
                              <m:t>𝑉</m:t>
                            </m:r>
                            <m:d>
                              <m:dPr>
                                <m:ctrlPr>
                                  <a:rPr lang="en-US" b="0" i="1" dirty="0" smtClean="0">
                                    <a:solidFill>
                                      <a:prstClr val="black"/>
                                    </a:solidFill>
                                    <a:latin typeface="Cambria Math" panose="02040503050406030204" pitchFamily="18" charset="0"/>
                                  </a:rPr>
                                </m:ctrlPr>
                              </m:dPr>
                              <m:e>
                                <m:r>
                                  <m:rPr>
                                    <m:brk m:alnAt="7"/>
                                  </m:rPr>
                                  <a:rPr lang="en-US" b="0" i="1" dirty="0" smtClean="0">
                                    <a:solidFill>
                                      <a:prstClr val="black"/>
                                    </a:solidFill>
                                    <a:latin typeface="Cambria Math" panose="02040503050406030204" pitchFamily="18" charset="0"/>
                                  </a:rPr>
                                  <m:t>𝐸</m:t>
                                </m:r>
                              </m:e>
                            </m:d>
                          </m:e>
                        </m:d>
                        <m:r>
                          <a:rPr lang="en-US" b="0" i="1" dirty="0" smtClean="0">
                            <a:solidFill>
                              <a:prstClr val="black"/>
                            </a:solidFill>
                            <a:latin typeface="Cambria Math" panose="02040503050406030204" pitchFamily="18" charset="0"/>
                          </a:rPr>
                          <m:t>≤</m:t>
                        </m:r>
                        <m:r>
                          <a:rPr lang="en-US" b="0" i="1" dirty="0" smtClean="0">
                            <a:solidFill>
                              <a:prstClr val="black"/>
                            </a:solidFill>
                            <a:latin typeface="Cambria Math" panose="02040503050406030204" pitchFamily="18" charset="0"/>
                          </a:rPr>
                          <m:t>𝑡</m:t>
                        </m:r>
                      </m:sub>
                      <m:sup/>
                      <m:e>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f>
                                  <m:fPr>
                                    <m:ctrlPr>
                                      <a:rPr lang="en-US" i="1" dirty="0">
                                        <a:latin typeface="Cambria Math" panose="02040503050406030204" pitchFamily="18" charset="0"/>
                                      </a:rPr>
                                    </m:ctrlPr>
                                  </m:fPr>
                                  <m:num>
                                    <m:r>
                                      <a:rPr lang="en-US" i="1" dirty="0">
                                        <a:latin typeface="Cambria Math" panose="02040503050406030204" pitchFamily="18" charset="0"/>
                                      </a:rPr>
                                      <m:t>𝑘</m:t>
                                    </m:r>
                                  </m:num>
                                  <m:den>
                                    <m:r>
                                      <a:rPr lang="en-US" i="1" dirty="0">
                                        <a:latin typeface="Cambria Math" panose="02040503050406030204" pitchFamily="18" charset="0"/>
                                      </a:rPr>
                                      <m:t>𝑛</m:t>
                                    </m:r>
                                  </m:den>
                                </m:f>
                              </m:e>
                            </m:d>
                          </m:e>
                          <m:sup>
                            <m:r>
                              <a:rPr lang="en-US" i="1" dirty="0">
                                <a:latin typeface="Cambria Math" panose="02040503050406030204" pitchFamily="18" charset="0"/>
                              </a:rPr>
                              <m:t>|</m:t>
                            </m:r>
                            <m: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𝐸</m:t>
                            </m:r>
                            <m:r>
                              <a:rPr lang="en-US" i="1" dirty="0">
                                <a:latin typeface="Cambria Math" panose="02040503050406030204" pitchFamily="18" charset="0"/>
                              </a:rPr>
                              <m:t>)|</m:t>
                            </m:r>
                          </m:sup>
                        </m:sSup>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𝜒</m:t>
                            </m:r>
                          </m:e>
                          <m:sub>
                            <m:r>
                              <a:rPr lang="en-US" b="0" i="1" dirty="0" smtClean="0">
                                <a:latin typeface="Cambria Math" panose="02040503050406030204" pitchFamily="18" charset="0"/>
                              </a:rPr>
                              <m:t>𝐸</m:t>
                            </m:r>
                          </m:sub>
                        </m:sSub>
                      </m:e>
                    </m:nary>
                  </m:oMath>
                </a14:m>
                <a:r>
                  <a:rPr lang="en-US" dirty="0">
                    <a:solidFill>
                      <a:prstClr val="black"/>
                    </a:solidFill>
                  </a:rPr>
                  <a:t>.</a:t>
                </a:r>
              </a:p>
              <a:p>
                <a:r>
                  <a:rPr lang="en-US" dirty="0">
                    <a:solidFill>
                      <a:prstClr val="black"/>
                    </a:solidFill>
                  </a:rPr>
                  <a:t>Define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𝜆</m:t>
                        </m:r>
                      </m:e>
                      <m:sub>
                        <m:r>
                          <a:rPr lang="en-US" b="0" i="1" smtClean="0">
                            <a:solidFill>
                              <a:prstClr val="black"/>
                            </a:solidFill>
                            <a:latin typeface="Cambria Math" panose="02040503050406030204" pitchFamily="18" charset="0"/>
                          </a:rPr>
                          <m:t>𝛼</m:t>
                        </m:r>
                      </m:sub>
                    </m:sSub>
                    <m:r>
                      <a:rPr lang="en-US" b="0" i="1" smtClean="0">
                        <a:solidFill>
                          <a:prstClr val="black"/>
                        </a:solidFill>
                        <a:latin typeface="Cambria Math" panose="02040503050406030204" pitchFamily="18" charset="0"/>
                      </a:rPr>
                      <m:t>=</m:t>
                    </m:r>
                    <m:sSup>
                      <m:sSupPr>
                        <m:ctrlPr>
                          <a:rPr lang="en-US" i="1" dirty="0">
                            <a:latin typeface="Cambria Math" panose="02040503050406030204" pitchFamily="18" charset="0"/>
                          </a:rPr>
                        </m:ctrlPr>
                      </m:sSupPr>
                      <m:e>
                        <m:d>
                          <m:dPr>
                            <m:ctrlPr>
                              <a:rPr lang="en-US" i="1" dirty="0">
                                <a:latin typeface="Cambria Math" panose="02040503050406030204" pitchFamily="18" charset="0"/>
                              </a:rPr>
                            </m:ctrlPr>
                          </m:dPr>
                          <m:e>
                            <m:f>
                              <m:fPr>
                                <m:ctrlPr>
                                  <a:rPr lang="en-US" i="1" dirty="0">
                                    <a:latin typeface="Cambria Math" panose="02040503050406030204" pitchFamily="18" charset="0"/>
                                  </a:rPr>
                                </m:ctrlPr>
                              </m:fPr>
                              <m:num>
                                <m:r>
                                  <a:rPr lang="en-US" i="1" dirty="0">
                                    <a:latin typeface="Cambria Math" panose="02040503050406030204" pitchFamily="18" charset="0"/>
                                  </a:rPr>
                                  <m:t>𝑘</m:t>
                                </m:r>
                              </m:num>
                              <m:den>
                                <m:r>
                                  <a:rPr lang="en-US" i="1" dirty="0">
                                    <a:latin typeface="Cambria Math" panose="02040503050406030204" pitchFamily="18" charset="0"/>
                                  </a:rPr>
                                  <m:t>𝑛</m:t>
                                </m:r>
                              </m:den>
                            </m:f>
                          </m:e>
                        </m:d>
                      </m:e>
                      <m:sup>
                        <m:r>
                          <a:rPr lang="en-US" i="1" dirty="0">
                            <a:latin typeface="Cambria Math" panose="02040503050406030204" pitchFamily="18" charset="0"/>
                          </a:rPr>
                          <m:t>|</m:t>
                        </m:r>
                        <m: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𝛼</m:t>
                        </m:r>
                        <m:r>
                          <a:rPr lang="en-US" i="1" dirty="0">
                            <a:latin typeface="Cambria Math" panose="02040503050406030204" pitchFamily="18" charset="0"/>
                          </a:rPr>
                          <m:t>)|</m:t>
                        </m:r>
                      </m:sup>
                    </m:sSup>
                  </m:oMath>
                </a14:m>
                <a:r>
                  <a:rPr lang="en-US" dirty="0">
                    <a:solidFill>
                      <a:prstClr val="black"/>
                    </a:solidFill>
                  </a:rPr>
                  <a:t>.</a:t>
                </a:r>
              </a:p>
              <a:p>
                <a:r>
                  <a:rPr lang="en-US" dirty="0">
                    <a:solidFill>
                      <a:prstClr val="black"/>
                    </a:solidFill>
                  </a:rPr>
                  <a:t>Decomposition of the moment matrix </a:t>
                </a:r>
                <a14:m>
                  <m:oMath xmlns:m="http://schemas.openxmlformats.org/officeDocument/2006/math">
                    <m:r>
                      <a:rPr lang="en-US" b="0" i="1" smtClean="0">
                        <a:solidFill>
                          <a:prstClr val="black"/>
                        </a:solidFill>
                        <a:latin typeface="Cambria Math" panose="02040503050406030204" pitchFamily="18" charset="0"/>
                      </a:rPr>
                      <m:t>𝑀</m:t>
                    </m:r>
                  </m:oMath>
                </a14:m>
                <a:r>
                  <a:rPr lang="en-US" dirty="0">
                    <a:solidFill>
                      <a:prstClr val="black"/>
                    </a:solidFill>
                  </a:rPr>
                  <a:t> using graph matrices: </a:t>
                </a:r>
              </a:p>
              <a:p>
                <a:pPr marL="0" indent="0">
                  <a:buNone/>
                </a:pPr>
                <a:r>
                  <a:rPr lang="en-US" b="0" dirty="0">
                    <a:solidFill>
                      <a:prstClr val="black"/>
                    </a:solidFill>
                  </a:rPr>
                  <a:t>   </a:t>
                </a:r>
                <a14:m>
                  <m:oMath xmlns:m="http://schemas.openxmlformats.org/officeDocument/2006/math">
                    <m:r>
                      <a:rPr lang="en-US" b="0" i="1" smtClean="0">
                        <a:solidFill>
                          <a:prstClr val="black"/>
                        </a:solidFill>
                        <a:latin typeface="Cambria Math" panose="02040503050406030204" pitchFamily="18" charset="0"/>
                      </a:rPr>
                      <m:t>𝑀</m:t>
                    </m:r>
                    <m:r>
                      <a:rPr lang="en-US" b="0" i="1" smtClean="0">
                        <a:solidFill>
                          <a:prstClr val="black"/>
                        </a:solidFill>
                        <a:latin typeface="Cambria Math" panose="02040503050406030204" pitchFamily="18" charset="0"/>
                      </a:rPr>
                      <m:t>=</m:t>
                    </m:r>
                    <m:nary>
                      <m:naryPr>
                        <m:chr m:val="∑"/>
                        <m:supHide m:val="on"/>
                        <m:ctrlPr>
                          <a:rPr lang="en-US" i="1" dirty="0">
                            <a:solidFill>
                              <a:prstClr val="black"/>
                            </a:solidFill>
                            <a:latin typeface="Cambria Math" panose="02040503050406030204" pitchFamily="18" charset="0"/>
                          </a:rPr>
                        </m:ctrlPr>
                      </m:naryPr>
                      <m:sub>
                        <m:r>
                          <a:rPr lang="en-US" b="0" i="1" dirty="0" smtClean="0">
                            <a:solidFill>
                              <a:prstClr val="black"/>
                            </a:solidFill>
                            <a:latin typeface="Cambria Math" panose="02040503050406030204" pitchFamily="18" charset="0"/>
                          </a:rPr>
                          <m:t>𝛼</m:t>
                        </m:r>
                        <m:r>
                          <a:rPr lang="en-US" b="0" i="1" dirty="0" smtClean="0">
                            <a:solidFill>
                              <a:prstClr val="black"/>
                            </a:solidFill>
                            <a:latin typeface="Cambria Math" panose="02040503050406030204" pitchFamily="18" charset="0"/>
                          </a:rPr>
                          <m:t>:</m:t>
                        </m:r>
                        <m:d>
                          <m:dPr>
                            <m:begChr m:val="|"/>
                            <m:endChr m:val="|"/>
                            <m:ctrlPr>
                              <a:rPr lang="en-US" b="0" i="1" dirty="0" smtClean="0">
                                <a:solidFill>
                                  <a:prstClr val="black"/>
                                </a:solidFill>
                                <a:latin typeface="Cambria Math" panose="02040503050406030204" pitchFamily="18" charset="0"/>
                              </a:rPr>
                            </m:ctrlPr>
                          </m:dPr>
                          <m:e>
                            <m:r>
                              <a:rPr lang="en-US" b="0" i="1" dirty="0" smtClean="0">
                                <a:solidFill>
                                  <a:prstClr val="black"/>
                                </a:solidFill>
                                <a:latin typeface="Cambria Math" panose="02040503050406030204" pitchFamily="18" charset="0"/>
                              </a:rPr>
                              <m:t>𝑉</m:t>
                            </m:r>
                            <m:d>
                              <m:dPr>
                                <m:ctrlPr>
                                  <a:rPr lang="en-US" b="0" i="1" dirty="0" smtClean="0">
                                    <a:solidFill>
                                      <a:prstClr val="black"/>
                                    </a:solidFill>
                                    <a:latin typeface="Cambria Math" panose="02040503050406030204" pitchFamily="18" charset="0"/>
                                  </a:rPr>
                                </m:ctrlPr>
                              </m:dPr>
                              <m:e>
                                <m:r>
                                  <a:rPr lang="en-US" b="0" i="1" dirty="0" smtClean="0">
                                    <a:solidFill>
                                      <a:prstClr val="black"/>
                                    </a:solidFill>
                                    <a:latin typeface="Cambria Math" panose="02040503050406030204" pitchFamily="18" charset="0"/>
                                  </a:rPr>
                                  <m:t>𝛼</m:t>
                                </m:r>
                              </m:e>
                            </m:d>
                          </m:e>
                        </m:d>
                        <m:r>
                          <a:rPr lang="en-US" b="0" i="1" dirty="0" smtClean="0">
                            <a:solidFill>
                              <a:prstClr val="black"/>
                            </a:solidFill>
                            <a:latin typeface="Cambria Math" panose="02040503050406030204" pitchFamily="18" charset="0"/>
                          </a:rPr>
                          <m:t>≤</m:t>
                        </m:r>
                        <m:r>
                          <a:rPr lang="en-US" b="0" i="1" dirty="0" smtClean="0">
                            <a:solidFill>
                              <a:prstClr val="black"/>
                            </a:solidFill>
                            <a:latin typeface="Cambria Math" panose="02040503050406030204" pitchFamily="18" charset="0"/>
                          </a:rPr>
                          <m:t>𝑡</m:t>
                        </m:r>
                      </m:sub>
                      <m:sup/>
                      <m:e>
                        <m:sSub>
                          <m:sSubPr>
                            <m:ctrlPr>
                              <a:rPr lang="en-US" b="0" i="1" dirty="0" smtClean="0">
                                <a:solidFill>
                                  <a:prstClr val="black"/>
                                </a:solidFill>
                                <a:latin typeface="Cambria Math" panose="02040503050406030204" pitchFamily="18" charset="0"/>
                              </a:rPr>
                            </m:ctrlPr>
                          </m:sSubPr>
                          <m:e>
                            <m:r>
                              <a:rPr lang="en-US" b="0" i="1" dirty="0" smtClean="0">
                                <a:solidFill>
                                  <a:prstClr val="black"/>
                                </a:solidFill>
                                <a:latin typeface="Cambria Math" panose="02040503050406030204" pitchFamily="18" charset="0"/>
                              </a:rPr>
                              <m:t>𝜆</m:t>
                            </m:r>
                          </m:e>
                          <m:sub>
                            <m:r>
                              <a:rPr lang="en-US" b="0" i="1" dirty="0" smtClean="0">
                                <a:solidFill>
                                  <a:prstClr val="black"/>
                                </a:solidFill>
                                <a:latin typeface="Cambria Math" panose="02040503050406030204" pitchFamily="18" charset="0"/>
                              </a:rPr>
                              <m:t>𝛼</m:t>
                            </m:r>
                          </m:sub>
                        </m:s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𝑀</m:t>
                            </m:r>
                          </m:e>
                          <m:sub>
                            <m:r>
                              <a:rPr lang="en-US" b="0" i="1" dirty="0" smtClean="0">
                                <a:latin typeface="Cambria Math" panose="02040503050406030204" pitchFamily="18" charset="0"/>
                              </a:rPr>
                              <m:t>𝛼</m:t>
                            </m:r>
                          </m:sub>
                        </m:sSub>
                      </m:e>
                    </m:nary>
                  </m:oMath>
                </a14:m>
                <a:r>
                  <a:rPr lang="en-US" dirty="0">
                    <a:solidFill>
                      <a:prstClr val="black"/>
                    </a:solidFill>
                  </a:rPr>
                  <a:t>.</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0899844" cy="4873755"/>
              </a:xfrm>
              <a:blipFill>
                <a:blip r:embed="rId2"/>
                <a:stretch>
                  <a:fillRect l="-1007" t="-2000"/>
                </a:stretch>
              </a:blipFill>
            </p:spPr>
            <p:txBody>
              <a:bodyPr/>
              <a:lstStyle/>
              <a:p>
                <a:r>
                  <a:rPr lang="en-US">
                    <a:noFill/>
                  </a:rPr>
                  <a:t> </a:t>
                </a:r>
              </a:p>
            </p:txBody>
          </p:sp>
        </mc:Fallback>
      </mc:AlternateContent>
    </p:spTree>
    <p:extLst>
      <p:ext uri="{BB962C8B-B14F-4D97-AF65-F5344CB8AC3E}">
        <p14:creationId xmlns:p14="http://schemas.microsoft.com/office/powerpoint/2010/main" val="24619948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9C4BA-E31A-B0EB-4BA9-90E66FDD0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645D00-FFC7-031E-168E-281F097B61FE}"/>
              </a:ext>
            </a:extLst>
          </p:cNvPr>
          <p:cNvSpPr>
            <a:spLocks noGrp="1"/>
          </p:cNvSpPr>
          <p:nvPr>
            <p:ph type="ctrTitle"/>
          </p:nvPr>
        </p:nvSpPr>
        <p:spPr>
          <a:xfrm>
            <a:off x="513567" y="2286001"/>
            <a:ext cx="11210795" cy="1755775"/>
          </a:xfrm>
        </p:spPr>
        <p:txBody>
          <a:bodyPr>
            <a:normAutofit/>
          </a:bodyPr>
          <a:lstStyle/>
          <a:p>
            <a:r>
              <a:rPr lang="en-US" dirty="0"/>
              <a:t>Part IV: </a:t>
            </a:r>
            <a:r>
              <a:rPr lang="en-US" dirty="0" err="1"/>
              <a:t>PSDness</a:t>
            </a:r>
            <a:r>
              <a:rPr lang="en-US" dirty="0"/>
              <a:t> Analysis Sketch</a:t>
            </a:r>
          </a:p>
        </p:txBody>
      </p:sp>
    </p:spTree>
    <p:extLst>
      <p:ext uri="{BB962C8B-B14F-4D97-AF65-F5344CB8AC3E}">
        <p14:creationId xmlns:p14="http://schemas.microsoft.com/office/powerpoint/2010/main" val="13302256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C31D6-1A9F-2E44-43F1-C66F0A999D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8D4364-DE93-3AF3-3D10-9C2EDAA5ED97}"/>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Naïve Hope: Norm Bounds are Sufficient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B6245D5-A2A5-6FEE-723C-7F8E16BA5F62}"/>
                  </a:ext>
                </a:extLst>
              </p:cNvPr>
              <p:cNvSpPr>
                <a:spLocks noGrp="1"/>
              </p:cNvSpPr>
              <p:nvPr>
                <p:ph idx="1"/>
              </p:nvPr>
            </p:nvSpPr>
            <p:spPr>
              <a:xfrm>
                <a:off x="838199" y="1825624"/>
                <a:ext cx="11085163" cy="4873755"/>
              </a:xfrm>
            </p:spPr>
            <p:txBody>
              <a:bodyPr>
                <a:normAutofit/>
              </a:bodyPr>
              <a:lstStyle/>
              <a:p>
                <a:r>
                  <a:rPr lang="en-US" dirty="0"/>
                  <a:t>We might hope that the dominant term is the identity and we can use norm bounds to handle the other terms.</a:t>
                </a:r>
              </a:p>
              <a:p>
                <a:r>
                  <a:rPr lang="en-US" dirty="0">
                    <a:solidFill>
                      <a:prstClr val="black"/>
                    </a:solidFill>
                  </a:rPr>
                  <a:t>Unfortunately, this is not true so a more sophisticated analysis is needed.</a:t>
                </a:r>
              </a:p>
              <a:p>
                <a:r>
                  <a:rPr lang="en-US" dirty="0">
                    <a:solidFill>
                      <a:prstClr val="black"/>
                    </a:solidFill>
                  </a:rPr>
                  <a:t>Example: For the part of </a:t>
                </a:r>
                <a14:m>
                  <m:oMath xmlns:m="http://schemas.openxmlformats.org/officeDocument/2006/math">
                    <m:r>
                      <a:rPr lang="en-US" b="0" i="1" smtClean="0">
                        <a:solidFill>
                          <a:prstClr val="black"/>
                        </a:solidFill>
                        <a:latin typeface="Cambria Math" panose="02040503050406030204" pitchFamily="18" charset="0"/>
                      </a:rPr>
                      <m:t>𝑀</m:t>
                    </m:r>
                  </m:oMath>
                </a14:m>
                <a:r>
                  <a:rPr lang="en-US" dirty="0">
                    <a:solidFill>
                      <a:prstClr val="black"/>
                    </a:solidFill>
                  </a:rPr>
                  <a:t> where </a:t>
                </a:r>
                <a14:m>
                  <m:oMath xmlns:m="http://schemas.openxmlformats.org/officeDocument/2006/math">
                    <m:d>
                      <m:dPr>
                        <m:begChr m:val="|"/>
                        <m:endChr m:val="|"/>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𝑈</m:t>
                            </m:r>
                          </m:e>
                          <m:sub>
                            <m:r>
                              <a:rPr lang="en-US" b="0" i="1" smtClean="0">
                                <a:solidFill>
                                  <a:prstClr val="black"/>
                                </a:solidFill>
                                <a:latin typeface="Cambria Math" panose="02040503050406030204" pitchFamily="18" charset="0"/>
                              </a:rPr>
                              <m:t>𝛼</m:t>
                            </m:r>
                          </m:sub>
                        </m:sSub>
                      </m:e>
                    </m:d>
                    <m:r>
                      <a:rPr lang="en-US" b="0" i="1" smtClean="0">
                        <a:solidFill>
                          <a:prstClr val="black"/>
                        </a:solidFill>
                        <a:latin typeface="Cambria Math" panose="02040503050406030204" pitchFamily="18" charset="0"/>
                      </a:rPr>
                      <m:t>=</m:t>
                    </m:r>
                    <m:d>
                      <m:dPr>
                        <m:begChr m:val="|"/>
                        <m:endChr m:val="|"/>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𝑉</m:t>
                            </m:r>
                          </m:e>
                          <m:sub>
                            <m:r>
                              <a:rPr lang="en-US" b="0" i="1" smtClean="0">
                                <a:solidFill>
                                  <a:prstClr val="black"/>
                                </a:solidFill>
                                <a:latin typeface="Cambria Math" panose="02040503050406030204" pitchFamily="18" charset="0"/>
                              </a:rPr>
                              <m:t>𝛼</m:t>
                            </m:r>
                          </m:sub>
                        </m:sSub>
                      </m:e>
                    </m:d>
                    <m:r>
                      <a:rPr lang="en-US" b="0" i="1" smtClean="0">
                        <a:solidFill>
                          <a:prstClr val="black"/>
                        </a:solidFill>
                        <a:latin typeface="Cambria Math" panose="02040503050406030204" pitchFamily="18" charset="0"/>
                      </a:rPr>
                      <m:t>=2</m:t>
                    </m:r>
                  </m:oMath>
                </a14:m>
                <a:r>
                  <a:rPr lang="en-US" dirty="0">
                    <a:solidFill>
                      <a:prstClr val="black"/>
                    </a:solidFill>
                  </a:rPr>
                  <a:t>, we have </a:t>
                </a:r>
                <a14:m>
                  <m:oMath xmlns:m="http://schemas.openxmlformats.org/officeDocument/2006/math">
                    <m:sSup>
                      <m:sSupPr>
                        <m:ctrlPr>
                          <a:rPr lang="en-US" b="0" i="1" smtClean="0">
                            <a:solidFill>
                              <a:prstClr val="black"/>
                            </a:solidFill>
                            <a:latin typeface="Cambria Math" panose="02040503050406030204" pitchFamily="18" charset="0"/>
                          </a:rPr>
                        </m:ctrlPr>
                      </m:sSupPr>
                      <m:e>
                        <m:d>
                          <m:dPr>
                            <m:ctrlPr>
                              <a:rPr lang="en-US" b="0" i="1" smtClean="0">
                                <a:solidFill>
                                  <a:prstClr val="black"/>
                                </a:solidFill>
                                <a:latin typeface="Cambria Math" panose="02040503050406030204" pitchFamily="18" charset="0"/>
                              </a:rPr>
                            </m:ctrlPr>
                          </m:dPr>
                          <m:e>
                            <m:f>
                              <m:fPr>
                                <m:ctrlPr>
                                  <a:rPr lang="en-US" b="0" i="1" smtClean="0">
                                    <a:solidFill>
                                      <a:prstClr val="black"/>
                                    </a:solidFill>
                                    <a:latin typeface="Cambria Math" panose="02040503050406030204" pitchFamily="18" charset="0"/>
                                  </a:rPr>
                                </m:ctrlPr>
                              </m:fPr>
                              <m:num>
                                <m:r>
                                  <a:rPr lang="en-US" b="0" i="1" smtClean="0">
                                    <a:solidFill>
                                      <a:prstClr val="black"/>
                                    </a:solidFill>
                                    <a:latin typeface="Cambria Math" panose="02040503050406030204" pitchFamily="18" charset="0"/>
                                  </a:rPr>
                                  <m:t>𝑘</m:t>
                                </m:r>
                              </m:num>
                              <m:den>
                                <m:r>
                                  <a:rPr lang="en-US" b="0" i="1" smtClean="0">
                                    <a:solidFill>
                                      <a:prstClr val="black"/>
                                    </a:solidFill>
                                    <a:latin typeface="Cambria Math" panose="02040503050406030204" pitchFamily="18" charset="0"/>
                                  </a:rPr>
                                  <m:t>𝑛</m:t>
                                </m:r>
                              </m:den>
                            </m:f>
                          </m:e>
                        </m:d>
                      </m:e>
                      <m:sup>
                        <m:r>
                          <a:rPr lang="en-US" b="0" i="1" smtClean="0">
                            <a:solidFill>
                              <a:prstClr val="black"/>
                            </a:solidFill>
                            <a:latin typeface="Cambria Math" panose="02040503050406030204" pitchFamily="18" charset="0"/>
                          </a:rPr>
                          <m:t>2</m:t>
                        </m:r>
                      </m:sup>
                    </m:sSup>
                    <m:r>
                      <a:rPr lang="en-US" b="0" i="1" smtClean="0">
                        <a:solidFill>
                          <a:prstClr val="black"/>
                        </a:solidFill>
                        <a:latin typeface="Cambria Math" panose="02040503050406030204" pitchFamily="18" charset="0"/>
                      </a:rPr>
                      <m:t>𝐼𝑑</m:t>
                    </m:r>
                  </m:oMath>
                </a14:m>
                <a:r>
                  <a:rPr lang="en-US" dirty="0">
                    <a:solidFill>
                      <a:prstClr val="black"/>
                    </a:solidFill>
                  </a:rPr>
                  <a:t> but the spider shape times its coefficient has a larger norm when </a:t>
                </a:r>
                <a14:m>
                  <m:oMath xmlns:m="http://schemas.openxmlformats.org/officeDocument/2006/math">
                    <m:r>
                      <a:rPr lang="en-US" b="0" i="1" smtClean="0">
                        <a:solidFill>
                          <a:prstClr val="black"/>
                        </a:solidFill>
                        <a:latin typeface="Cambria Math" panose="02040503050406030204" pitchFamily="18" charset="0"/>
                      </a:rPr>
                      <m:t>𝑘</m:t>
                    </m:r>
                    <m:r>
                      <a:rPr lang="en-US" b="0" i="1" smtClean="0">
                        <a:solidFill>
                          <a:prstClr val="black"/>
                        </a:solidFill>
                        <a:latin typeface="Cambria Math" panose="02040503050406030204" pitchFamily="18" charset="0"/>
                      </a:rPr>
                      <m:t>≫</m:t>
                    </m:r>
                    <m:sSup>
                      <m:sSupPr>
                        <m:ctrlPr>
                          <a:rPr lang="en-US" b="0" i="1" smtClean="0">
                            <a:solidFill>
                              <a:prstClr val="black"/>
                            </a:solidFill>
                            <a:latin typeface="Cambria Math" panose="02040503050406030204" pitchFamily="18" charset="0"/>
                          </a:rPr>
                        </m:ctrlPr>
                      </m:sSupPr>
                      <m:e>
                        <m:r>
                          <a:rPr lang="en-US" b="0" i="1" smtClean="0">
                            <a:solidFill>
                              <a:prstClr val="black"/>
                            </a:solidFill>
                            <a:latin typeface="Cambria Math" panose="02040503050406030204" pitchFamily="18" charset="0"/>
                          </a:rPr>
                          <m:t>𝑛</m:t>
                        </m:r>
                      </m:e>
                      <m:sup>
                        <m:r>
                          <a:rPr lang="en-US" b="0" i="1" smtClean="0">
                            <a:solidFill>
                              <a:prstClr val="black"/>
                            </a:solidFill>
                            <a:latin typeface="Cambria Math" panose="02040503050406030204" pitchFamily="18" charset="0"/>
                          </a:rPr>
                          <m:t>1/3</m:t>
                        </m:r>
                      </m:sup>
                    </m:sSup>
                  </m:oMath>
                </a14:m>
                <a:r>
                  <a:rPr lang="en-US" dirty="0">
                    <a:solidFill>
                      <a:prstClr val="black"/>
                    </a:solidFill>
                  </a:rPr>
                  <a:t>.</a:t>
                </a:r>
              </a:p>
            </p:txBody>
          </p:sp>
        </mc:Choice>
        <mc:Fallback xmlns="">
          <p:sp>
            <p:nvSpPr>
              <p:cNvPr id="3" name="Content Placeholder 2">
                <a:extLst>
                  <a:ext uri="{FF2B5EF4-FFF2-40B4-BE49-F238E27FC236}">
                    <a16:creationId xmlns:a16="http://schemas.microsoft.com/office/drawing/2014/main" id="{8B6245D5-A2A5-6FEE-723C-7F8E16BA5F62}"/>
                  </a:ext>
                </a:extLst>
              </p:cNvPr>
              <p:cNvSpPr>
                <a:spLocks noGrp="1" noRot="1" noChangeAspect="1" noMove="1" noResize="1" noEditPoints="1" noAdjustHandles="1" noChangeArrowheads="1" noChangeShapeType="1" noTextEdit="1"/>
              </p:cNvSpPr>
              <p:nvPr>
                <p:ph idx="1"/>
              </p:nvPr>
            </p:nvSpPr>
            <p:spPr>
              <a:xfrm>
                <a:off x="838199" y="1825624"/>
                <a:ext cx="11085163" cy="4873755"/>
              </a:xfrm>
              <a:blipFill>
                <a:blip r:embed="rId2"/>
                <a:stretch>
                  <a:fillRect l="-935" t="-2000"/>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6AA38C11-D5D5-8C29-0E9F-68C72796FD45}"/>
              </a:ext>
            </a:extLst>
          </p:cNvPr>
          <p:cNvCxnSpPr>
            <a:cxnSpLocks/>
          </p:cNvCxnSpPr>
          <p:nvPr/>
        </p:nvCxnSpPr>
        <p:spPr>
          <a:xfrm>
            <a:off x="1621607" y="4979103"/>
            <a:ext cx="902529" cy="3206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94392CF-1066-CE47-EB2C-2C5FAB325815}"/>
              </a:ext>
            </a:extLst>
          </p:cNvPr>
          <p:cNvCxnSpPr>
            <a:cxnSpLocks/>
          </p:cNvCxnSpPr>
          <p:nvPr/>
        </p:nvCxnSpPr>
        <p:spPr>
          <a:xfrm flipH="1">
            <a:off x="2535971" y="4995638"/>
            <a:ext cx="924671" cy="29898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EE04D8D-421F-6B75-FF90-98FD353EC047}"/>
              </a:ext>
            </a:extLst>
          </p:cNvPr>
          <p:cNvCxnSpPr>
            <a:cxnSpLocks/>
          </p:cNvCxnSpPr>
          <p:nvPr/>
        </p:nvCxnSpPr>
        <p:spPr>
          <a:xfrm>
            <a:off x="2542776" y="5304354"/>
            <a:ext cx="854568" cy="3390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7CEB42-E50A-6B65-CA7D-4B0D552DF91C}"/>
              </a:ext>
            </a:extLst>
          </p:cNvPr>
          <p:cNvCxnSpPr>
            <a:cxnSpLocks/>
          </p:cNvCxnSpPr>
          <p:nvPr/>
        </p:nvCxnSpPr>
        <p:spPr>
          <a:xfrm flipV="1">
            <a:off x="1640375" y="5285353"/>
            <a:ext cx="897591" cy="35807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D2A0DB96-2AA5-9197-7D54-417766055B8C}"/>
              </a:ext>
            </a:extLst>
          </p:cNvPr>
          <p:cNvSpPr/>
          <p:nvPr/>
        </p:nvSpPr>
        <p:spPr>
          <a:xfrm>
            <a:off x="1365015" y="4738097"/>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62D78CC-997E-4BC7-E622-C7BAE36D6A17}"/>
                  </a:ext>
                </a:extLst>
              </p:cNvPr>
              <p:cNvSpPr txBox="1"/>
              <p:nvPr/>
            </p:nvSpPr>
            <p:spPr>
              <a:xfrm>
                <a:off x="1383655" y="4805981"/>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9" name="TextBox 8">
                <a:extLst>
                  <a:ext uri="{FF2B5EF4-FFF2-40B4-BE49-F238E27FC236}">
                    <a16:creationId xmlns:a16="http://schemas.microsoft.com/office/drawing/2014/main" id="{F62D78CC-997E-4BC7-E622-C7BAE36D6A17}"/>
                  </a:ext>
                </a:extLst>
              </p:cNvPr>
              <p:cNvSpPr txBox="1">
                <a:spLocks noRot="1" noChangeAspect="1" noMove="1" noResize="1" noEditPoints="1" noAdjustHandles="1" noChangeArrowheads="1" noChangeShapeType="1" noTextEdit="1"/>
              </p:cNvSpPr>
              <p:nvPr/>
            </p:nvSpPr>
            <p:spPr>
              <a:xfrm>
                <a:off x="1383655" y="4805981"/>
                <a:ext cx="472630" cy="369332"/>
              </a:xfrm>
              <a:prstGeom prst="rect">
                <a:avLst/>
              </a:prstGeom>
              <a:blipFill>
                <a:blip r:embed="rId3"/>
                <a:stretch>
                  <a:fillRect/>
                </a:stretch>
              </a:blipFill>
            </p:spPr>
            <p:txBody>
              <a:bodyPr/>
              <a:lstStyle/>
              <a:p>
                <a:r>
                  <a:rPr lang="en-US">
                    <a:noFill/>
                  </a:rPr>
                  <a:t> </a:t>
                </a:r>
              </a:p>
            </p:txBody>
          </p:sp>
        </mc:Fallback>
      </mc:AlternateContent>
      <p:sp>
        <p:nvSpPr>
          <p:cNvPr id="10" name="Oval 9">
            <a:extLst>
              <a:ext uri="{FF2B5EF4-FFF2-40B4-BE49-F238E27FC236}">
                <a16:creationId xmlns:a16="http://schemas.microsoft.com/office/drawing/2014/main" id="{D313C737-43BA-7C44-2637-23D6E495E2F7}"/>
              </a:ext>
            </a:extLst>
          </p:cNvPr>
          <p:cNvSpPr/>
          <p:nvPr/>
        </p:nvSpPr>
        <p:spPr>
          <a:xfrm>
            <a:off x="3167865" y="4746016"/>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1899172-2215-FDD2-E0D5-FE46CE9EFED8}"/>
                  </a:ext>
                </a:extLst>
              </p:cNvPr>
              <p:cNvSpPr txBox="1"/>
              <p:nvPr/>
            </p:nvSpPr>
            <p:spPr>
              <a:xfrm>
                <a:off x="3186505" y="4813900"/>
                <a:ext cx="4623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A1899172-2215-FDD2-E0D5-FE46CE9EFED8}"/>
                  </a:ext>
                </a:extLst>
              </p:cNvPr>
              <p:cNvSpPr txBox="1">
                <a:spLocks noRot="1" noChangeAspect="1" noMove="1" noResize="1" noEditPoints="1" noAdjustHandles="1" noChangeArrowheads="1" noChangeShapeType="1" noTextEdit="1"/>
              </p:cNvSpPr>
              <p:nvPr/>
            </p:nvSpPr>
            <p:spPr>
              <a:xfrm>
                <a:off x="3186505" y="4813900"/>
                <a:ext cx="462371" cy="369332"/>
              </a:xfrm>
              <a:prstGeom prst="rect">
                <a:avLst/>
              </a:prstGeom>
              <a:blipFill>
                <a:blip r:embed="rId4"/>
                <a:stretch>
                  <a:fillRect/>
                </a:stretch>
              </a:blipFill>
            </p:spPr>
            <p:txBody>
              <a:bodyPr/>
              <a:lstStyle/>
              <a:p>
                <a:r>
                  <a:rPr lang="en-US">
                    <a:noFill/>
                  </a:rPr>
                  <a:t> </a:t>
                </a:r>
              </a:p>
            </p:txBody>
          </p:sp>
        </mc:Fallback>
      </mc:AlternateContent>
      <p:sp>
        <p:nvSpPr>
          <p:cNvPr id="12" name="Rectangle 11">
            <a:extLst>
              <a:ext uri="{FF2B5EF4-FFF2-40B4-BE49-F238E27FC236}">
                <a16:creationId xmlns:a16="http://schemas.microsoft.com/office/drawing/2014/main" id="{F36A6FC6-1ECC-DFF7-6D6D-EB36926A4572}"/>
              </a:ext>
            </a:extLst>
          </p:cNvPr>
          <p:cNvSpPr/>
          <p:nvPr/>
        </p:nvSpPr>
        <p:spPr>
          <a:xfrm>
            <a:off x="1278475" y="4651556"/>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0795BFF-C53E-A0FF-901A-B8F6C49020E8}"/>
                  </a:ext>
                </a:extLst>
              </p:cNvPr>
              <p:cNvSpPr txBox="1"/>
              <p:nvPr/>
            </p:nvSpPr>
            <p:spPr>
              <a:xfrm>
                <a:off x="1401306" y="5943142"/>
                <a:ext cx="5089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 name="TextBox 12">
                <a:extLst>
                  <a:ext uri="{FF2B5EF4-FFF2-40B4-BE49-F238E27FC236}">
                    <a16:creationId xmlns:a16="http://schemas.microsoft.com/office/drawing/2014/main" id="{70795BFF-C53E-A0FF-901A-B8F6C49020E8}"/>
                  </a:ext>
                </a:extLst>
              </p:cNvPr>
              <p:cNvSpPr txBox="1">
                <a:spLocks noRot="1" noChangeAspect="1" noMove="1" noResize="1" noEditPoints="1" noAdjustHandles="1" noChangeArrowheads="1" noChangeShapeType="1" noTextEdit="1"/>
              </p:cNvSpPr>
              <p:nvPr/>
            </p:nvSpPr>
            <p:spPr>
              <a:xfrm>
                <a:off x="1401306" y="5943142"/>
                <a:ext cx="508985"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C7D10BB-0C41-224B-4333-7BC9EDD20C9D}"/>
                  </a:ext>
                </a:extLst>
              </p:cNvPr>
              <p:cNvSpPr txBox="1"/>
              <p:nvPr/>
            </p:nvSpPr>
            <p:spPr>
              <a:xfrm>
                <a:off x="3210691" y="5943142"/>
                <a:ext cx="4545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4" name="TextBox 13">
                <a:extLst>
                  <a:ext uri="{FF2B5EF4-FFF2-40B4-BE49-F238E27FC236}">
                    <a16:creationId xmlns:a16="http://schemas.microsoft.com/office/drawing/2014/main" id="{6C7D10BB-0C41-224B-4333-7BC9EDD20C9D}"/>
                  </a:ext>
                </a:extLst>
              </p:cNvPr>
              <p:cNvSpPr txBox="1">
                <a:spLocks noRot="1" noChangeAspect="1" noMove="1" noResize="1" noEditPoints="1" noAdjustHandles="1" noChangeArrowheads="1" noChangeShapeType="1" noTextEdit="1"/>
              </p:cNvSpPr>
              <p:nvPr/>
            </p:nvSpPr>
            <p:spPr>
              <a:xfrm>
                <a:off x="3210691" y="5943142"/>
                <a:ext cx="454547" cy="369332"/>
              </a:xfrm>
              <a:prstGeom prst="rect">
                <a:avLst/>
              </a:prstGeom>
              <a:blipFill>
                <a:blip r:embed="rId6"/>
                <a:stretch>
                  <a:fillRect/>
                </a:stretch>
              </a:blipFill>
            </p:spPr>
            <p:txBody>
              <a:bodyPr/>
              <a:lstStyle/>
              <a:p>
                <a:r>
                  <a:rPr lang="en-US">
                    <a:noFill/>
                  </a:rPr>
                  <a:t> </a:t>
                </a:r>
              </a:p>
            </p:txBody>
          </p:sp>
        </mc:Fallback>
      </mc:AlternateContent>
      <p:sp>
        <p:nvSpPr>
          <p:cNvPr id="15" name="Rectangle 14">
            <a:extLst>
              <a:ext uri="{FF2B5EF4-FFF2-40B4-BE49-F238E27FC236}">
                <a16:creationId xmlns:a16="http://schemas.microsoft.com/office/drawing/2014/main" id="{31D89F35-C048-9BE8-561D-288FDAA30979}"/>
              </a:ext>
            </a:extLst>
          </p:cNvPr>
          <p:cNvSpPr/>
          <p:nvPr/>
        </p:nvSpPr>
        <p:spPr>
          <a:xfrm>
            <a:off x="3078600" y="4659476"/>
            <a:ext cx="678180" cy="1321960"/>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4EA30CC5-6320-E829-69A9-44ADC45169C5}"/>
              </a:ext>
            </a:extLst>
          </p:cNvPr>
          <p:cNvSpPr/>
          <p:nvPr/>
        </p:nvSpPr>
        <p:spPr>
          <a:xfrm>
            <a:off x="1365015" y="5384106"/>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E235837-3F75-BA55-F414-26A7DAC8E545}"/>
                  </a:ext>
                </a:extLst>
              </p:cNvPr>
              <p:cNvSpPr txBox="1"/>
              <p:nvPr/>
            </p:nvSpPr>
            <p:spPr>
              <a:xfrm>
                <a:off x="1383655" y="5451990"/>
                <a:ext cx="4779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7" name="TextBox 16">
                <a:extLst>
                  <a:ext uri="{FF2B5EF4-FFF2-40B4-BE49-F238E27FC236}">
                    <a16:creationId xmlns:a16="http://schemas.microsoft.com/office/drawing/2014/main" id="{0E235837-3F75-BA55-F414-26A7DAC8E545}"/>
                  </a:ext>
                </a:extLst>
              </p:cNvPr>
              <p:cNvSpPr txBox="1">
                <a:spLocks noRot="1" noChangeAspect="1" noMove="1" noResize="1" noEditPoints="1" noAdjustHandles="1" noChangeArrowheads="1" noChangeShapeType="1" noTextEdit="1"/>
              </p:cNvSpPr>
              <p:nvPr/>
            </p:nvSpPr>
            <p:spPr>
              <a:xfrm>
                <a:off x="1383655" y="5451990"/>
                <a:ext cx="477951" cy="369332"/>
              </a:xfrm>
              <a:prstGeom prst="rect">
                <a:avLst/>
              </a:prstGeom>
              <a:blipFill>
                <a:blip r:embed="rId7"/>
                <a:stretch>
                  <a:fillRect/>
                </a:stretch>
              </a:blipFill>
            </p:spPr>
            <p:txBody>
              <a:bodyPr/>
              <a:lstStyle/>
              <a:p>
                <a:r>
                  <a:rPr lang="en-US">
                    <a:noFill/>
                  </a:rPr>
                  <a:t> </a:t>
                </a:r>
              </a:p>
            </p:txBody>
          </p:sp>
        </mc:Fallback>
      </mc:AlternateContent>
      <p:sp>
        <p:nvSpPr>
          <p:cNvPr id="18" name="Oval 17">
            <a:extLst>
              <a:ext uri="{FF2B5EF4-FFF2-40B4-BE49-F238E27FC236}">
                <a16:creationId xmlns:a16="http://schemas.microsoft.com/office/drawing/2014/main" id="{C68B9320-70FE-8A3F-7AFC-B5986FEE853A}"/>
              </a:ext>
            </a:extLst>
          </p:cNvPr>
          <p:cNvSpPr/>
          <p:nvPr/>
        </p:nvSpPr>
        <p:spPr>
          <a:xfrm>
            <a:off x="3167865" y="5392025"/>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D0468B8F-F57E-3E12-F9ED-590841BB2F1C}"/>
                  </a:ext>
                </a:extLst>
              </p:cNvPr>
              <p:cNvSpPr txBox="1"/>
              <p:nvPr/>
            </p:nvSpPr>
            <p:spPr>
              <a:xfrm>
                <a:off x="3186505" y="5459909"/>
                <a:ext cx="4676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𝑣</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TextBox 18">
                <a:extLst>
                  <a:ext uri="{FF2B5EF4-FFF2-40B4-BE49-F238E27FC236}">
                    <a16:creationId xmlns:a16="http://schemas.microsoft.com/office/drawing/2014/main" id="{D0468B8F-F57E-3E12-F9ED-590841BB2F1C}"/>
                  </a:ext>
                </a:extLst>
              </p:cNvPr>
              <p:cNvSpPr txBox="1">
                <a:spLocks noRot="1" noChangeAspect="1" noMove="1" noResize="1" noEditPoints="1" noAdjustHandles="1" noChangeArrowheads="1" noChangeShapeType="1" noTextEdit="1"/>
              </p:cNvSpPr>
              <p:nvPr/>
            </p:nvSpPr>
            <p:spPr>
              <a:xfrm>
                <a:off x="3186505" y="5459909"/>
                <a:ext cx="467692"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14A21F2-BB1F-6E73-1757-E82AE00845C6}"/>
                  </a:ext>
                </a:extLst>
              </p:cNvPr>
              <p:cNvSpPr txBox="1"/>
              <p:nvPr/>
            </p:nvSpPr>
            <p:spPr>
              <a:xfrm>
                <a:off x="2344765" y="6050935"/>
                <a:ext cx="3824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0" name="TextBox 19">
                <a:extLst>
                  <a:ext uri="{FF2B5EF4-FFF2-40B4-BE49-F238E27FC236}">
                    <a16:creationId xmlns:a16="http://schemas.microsoft.com/office/drawing/2014/main" id="{B14A21F2-BB1F-6E73-1757-E82AE00845C6}"/>
                  </a:ext>
                </a:extLst>
              </p:cNvPr>
              <p:cNvSpPr txBox="1">
                <a:spLocks noRot="1" noChangeAspect="1" noMove="1" noResize="1" noEditPoints="1" noAdjustHandles="1" noChangeArrowheads="1" noChangeShapeType="1" noTextEdit="1"/>
              </p:cNvSpPr>
              <p:nvPr/>
            </p:nvSpPr>
            <p:spPr>
              <a:xfrm>
                <a:off x="2344765" y="6050935"/>
                <a:ext cx="382412" cy="369332"/>
              </a:xfrm>
              <a:prstGeom prst="rect">
                <a:avLst/>
              </a:prstGeom>
              <a:blipFill>
                <a:blip r:embed="rId9"/>
                <a:stretch>
                  <a:fillRect/>
                </a:stretch>
              </a:blipFill>
            </p:spPr>
            <p:txBody>
              <a:bodyPr/>
              <a:lstStyle/>
              <a:p>
                <a:r>
                  <a:rPr lang="en-US">
                    <a:noFill/>
                  </a:rPr>
                  <a:t> </a:t>
                </a:r>
              </a:p>
            </p:txBody>
          </p:sp>
        </mc:Fallback>
      </mc:AlternateContent>
      <p:sp>
        <p:nvSpPr>
          <p:cNvPr id="21" name="Oval 20">
            <a:extLst>
              <a:ext uri="{FF2B5EF4-FFF2-40B4-BE49-F238E27FC236}">
                <a16:creationId xmlns:a16="http://schemas.microsoft.com/office/drawing/2014/main" id="{17458647-DEFF-79F7-49E5-262466034271}"/>
              </a:ext>
            </a:extLst>
          </p:cNvPr>
          <p:cNvSpPr/>
          <p:nvPr/>
        </p:nvSpPr>
        <p:spPr>
          <a:xfrm>
            <a:off x="2287691" y="5033039"/>
            <a:ext cx="505100" cy="505100"/>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664BF58-937F-92D2-3950-6C29D4A0F1B0}"/>
                  </a:ext>
                </a:extLst>
              </p:cNvPr>
              <p:cNvSpPr txBox="1"/>
              <p:nvPr/>
            </p:nvSpPr>
            <p:spPr>
              <a:xfrm>
                <a:off x="2306331" y="5100923"/>
                <a:ext cx="5018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𝑤</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2" name="TextBox 21">
                <a:extLst>
                  <a:ext uri="{FF2B5EF4-FFF2-40B4-BE49-F238E27FC236}">
                    <a16:creationId xmlns:a16="http://schemas.microsoft.com/office/drawing/2014/main" id="{A664BF58-937F-92D2-3950-6C29D4A0F1B0}"/>
                  </a:ext>
                </a:extLst>
              </p:cNvPr>
              <p:cNvSpPr txBox="1">
                <a:spLocks noRot="1" noChangeAspect="1" noMove="1" noResize="1" noEditPoints="1" noAdjustHandles="1" noChangeArrowheads="1" noChangeShapeType="1" noTextEdit="1"/>
              </p:cNvSpPr>
              <p:nvPr/>
            </p:nvSpPr>
            <p:spPr>
              <a:xfrm>
                <a:off x="2306331" y="5100923"/>
                <a:ext cx="501804"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2205641B-988D-5B02-E131-1F6F1555B776}"/>
                  </a:ext>
                </a:extLst>
              </p:cNvPr>
              <p:cNvSpPr txBox="1"/>
              <p:nvPr/>
            </p:nvSpPr>
            <p:spPr>
              <a:xfrm>
                <a:off x="3914736" y="4947012"/>
                <a:ext cx="5055496" cy="7146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num>
                              <m:den>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den>
                            </m:f>
                          </m:e>
                        </m:d>
                      </m:e>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sup>
                    </m:sSup>
                    <m:d>
                      <m:dPr>
                        <m:begChr m:val="‖"/>
                        <m:end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𝑀</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e>
                    </m:d>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is </a:t>
                </a:r>
                <a14:m>
                  <m:oMath xmlns:m="http://schemas.openxmlformats.org/officeDocument/2006/math">
                    <m:acc>
                      <m:accPr>
                        <m: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m:rPr>
                            <m:sty m:val="p"/>
                          </m:rPr>
                          <a:rPr kumimoji="0" lang="en-US" sz="1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Θ</m:t>
                        </m:r>
                      </m:e>
                    </m:acc>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num>
                                  <m:den>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den>
                                </m:f>
                              </m:e>
                            </m:d>
                          </m:e>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sup>
                        </m:sSup>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sup>
                            <m:f>
                              <m:f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5−1</m:t>
                                </m:r>
                              </m:num>
                              <m:den>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sup>
                        </m:sSup>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acc>
                      <m:accPr>
                        <m:chr m:val="̃"/>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m:rPr>
                            <m:sty m:val="p"/>
                          </m:rPr>
                          <a:rPr kumimoji="0" lang="en-US" sz="18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Θ</m:t>
                        </m:r>
                      </m:e>
                    </m:acc>
                    <m:d>
                      <m:d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e>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sup>
                        </m:s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sup>
                        </m:sSup>
                      </m:e>
                    </m:d>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𝑘</m:t>
                        </m:r>
                      </m:e>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sup>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oMath>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3" name="TextBox 22">
                <a:extLst>
                  <a:ext uri="{FF2B5EF4-FFF2-40B4-BE49-F238E27FC236}">
                    <a16:creationId xmlns:a16="http://schemas.microsoft.com/office/drawing/2014/main" id="{2205641B-988D-5B02-E131-1F6F1555B776}"/>
                  </a:ext>
                </a:extLst>
              </p:cNvPr>
              <p:cNvSpPr txBox="1">
                <a:spLocks noRot="1" noChangeAspect="1" noMove="1" noResize="1" noEditPoints="1" noAdjustHandles="1" noChangeArrowheads="1" noChangeShapeType="1" noTextEdit="1"/>
              </p:cNvSpPr>
              <p:nvPr/>
            </p:nvSpPr>
            <p:spPr>
              <a:xfrm>
                <a:off x="3914736" y="4947012"/>
                <a:ext cx="5055496" cy="714683"/>
              </a:xfrm>
              <a:prstGeom prst="rect">
                <a:avLst/>
              </a:prstGeom>
              <a:blipFill>
                <a:blip r:embed="rId11"/>
                <a:stretch>
                  <a:fillRect/>
                </a:stretch>
              </a:blipFill>
            </p:spPr>
            <p:txBody>
              <a:bodyPr/>
              <a:lstStyle/>
              <a:p>
                <a:r>
                  <a:rPr lang="en-US">
                    <a:noFill/>
                  </a:rPr>
                  <a:t> </a:t>
                </a:r>
              </a:p>
            </p:txBody>
          </p:sp>
        </mc:Fallback>
      </mc:AlternateContent>
      <p:sp>
        <p:nvSpPr>
          <p:cNvPr id="24" name="Oval 23">
            <a:extLst>
              <a:ext uri="{FF2B5EF4-FFF2-40B4-BE49-F238E27FC236}">
                <a16:creationId xmlns:a16="http://schemas.microsoft.com/office/drawing/2014/main" id="{244A2D78-1FE7-968E-8CF5-2ECBAA33FC78}"/>
              </a:ext>
            </a:extLst>
          </p:cNvPr>
          <p:cNvSpPr/>
          <p:nvPr/>
        </p:nvSpPr>
        <p:spPr>
          <a:xfrm>
            <a:off x="9672298" y="4806809"/>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ADF94325-03F8-A31D-26F1-F02378B4B796}"/>
                  </a:ext>
                </a:extLst>
              </p:cNvPr>
              <p:cNvSpPr txBox="1"/>
              <p:nvPr/>
            </p:nvSpPr>
            <p:spPr>
              <a:xfrm>
                <a:off x="9690938" y="4874693"/>
                <a:ext cx="4726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5" name="TextBox 24">
                <a:extLst>
                  <a:ext uri="{FF2B5EF4-FFF2-40B4-BE49-F238E27FC236}">
                    <a16:creationId xmlns:a16="http://schemas.microsoft.com/office/drawing/2014/main" id="{ADF94325-03F8-A31D-26F1-F02378B4B796}"/>
                  </a:ext>
                </a:extLst>
              </p:cNvPr>
              <p:cNvSpPr txBox="1">
                <a:spLocks noRot="1" noChangeAspect="1" noMove="1" noResize="1" noEditPoints="1" noAdjustHandles="1" noChangeArrowheads="1" noChangeShapeType="1" noTextEdit="1"/>
              </p:cNvSpPr>
              <p:nvPr/>
            </p:nvSpPr>
            <p:spPr>
              <a:xfrm>
                <a:off x="9690938" y="4874693"/>
                <a:ext cx="472630" cy="369332"/>
              </a:xfrm>
              <a:prstGeom prst="rect">
                <a:avLst/>
              </a:prstGeom>
              <a:blipFill>
                <a:blip r:embed="rId12"/>
                <a:stretch>
                  <a:fillRect/>
                </a:stretch>
              </a:blipFill>
            </p:spPr>
            <p:txBody>
              <a:bodyPr/>
              <a:lstStyle/>
              <a:p>
                <a:r>
                  <a:rPr lang="en-US">
                    <a:noFill/>
                  </a:rPr>
                  <a:t> </a:t>
                </a:r>
              </a:p>
            </p:txBody>
          </p:sp>
        </mc:Fallback>
      </mc:AlternateContent>
      <p:sp>
        <p:nvSpPr>
          <p:cNvPr id="26" name="Rectangle 25">
            <a:extLst>
              <a:ext uri="{FF2B5EF4-FFF2-40B4-BE49-F238E27FC236}">
                <a16:creationId xmlns:a16="http://schemas.microsoft.com/office/drawing/2014/main" id="{B0C36191-9CEF-77DA-762A-88DB9FFC2EFC}"/>
              </a:ext>
            </a:extLst>
          </p:cNvPr>
          <p:cNvSpPr/>
          <p:nvPr/>
        </p:nvSpPr>
        <p:spPr>
          <a:xfrm>
            <a:off x="9585758" y="4720268"/>
            <a:ext cx="678180" cy="1321961"/>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6E853DC3-989B-DD6C-046D-8D2AF422191C}"/>
                  </a:ext>
                </a:extLst>
              </p:cNvPr>
              <p:cNvSpPr txBox="1"/>
              <p:nvPr/>
            </p:nvSpPr>
            <p:spPr>
              <a:xfrm>
                <a:off x="9497998" y="6177164"/>
                <a:ext cx="85369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7" name="TextBox 26">
                <a:extLst>
                  <a:ext uri="{FF2B5EF4-FFF2-40B4-BE49-F238E27FC236}">
                    <a16:creationId xmlns:a16="http://schemas.microsoft.com/office/drawing/2014/main" id="{6E853DC3-989B-DD6C-046D-8D2AF422191C}"/>
                  </a:ext>
                </a:extLst>
              </p:cNvPr>
              <p:cNvSpPr txBox="1">
                <a:spLocks noRot="1" noChangeAspect="1" noMove="1" noResize="1" noEditPoints="1" noAdjustHandles="1" noChangeArrowheads="1" noChangeShapeType="1" noTextEdit="1"/>
              </p:cNvSpPr>
              <p:nvPr/>
            </p:nvSpPr>
            <p:spPr>
              <a:xfrm>
                <a:off x="9497998" y="6177164"/>
                <a:ext cx="853695" cy="369332"/>
              </a:xfrm>
              <a:prstGeom prst="rect">
                <a:avLst/>
              </a:prstGeom>
              <a:blipFill>
                <a:blip r:embed="rId13"/>
                <a:stretch>
                  <a:fillRect/>
                </a:stretch>
              </a:blipFill>
            </p:spPr>
            <p:txBody>
              <a:bodyPr/>
              <a:lstStyle/>
              <a:p>
                <a:r>
                  <a:rPr lang="en-US">
                    <a:noFill/>
                  </a:rPr>
                  <a:t> </a:t>
                </a:r>
              </a:p>
            </p:txBody>
          </p:sp>
        </mc:Fallback>
      </mc:AlternateContent>
      <p:sp>
        <p:nvSpPr>
          <p:cNvPr id="28" name="Oval 27">
            <a:extLst>
              <a:ext uri="{FF2B5EF4-FFF2-40B4-BE49-F238E27FC236}">
                <a16:creationId xmlns:a16="http://schemas.microsoft.com/office/drawing/2014/main" id="{B7E94649-4C50-B99E-F1D7-13E2299B2949}"/>
              </a:ext>
            </a:extLst>
          </p:cNvPr>
          <p:cNvSpPr/>
          <p:nvPr/>
        </p:nvSpPr>
        <p:spPr>
          <a:xfrm>
            <a:off x="9672298" y="5452818"/>
            <a:ext cx="505100" cy="505100"/>
          </a:xfrm>
          <a:prstGeom prst="ellipse">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10565554-64DC-AFB1-D9F1-128CE813B866}"/>
                  </a:ext>
                </a:extLst>
              </p:cNvPr>
              <p:cNvSpPr txBox="1"/>
              <p:nvPr/>
            </p:nvSpPr>
            <p:spPr>
              <a:xfrm>
                <a:off x="9690938" y="5520702"/>
                <a:ext cx="4779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𝑢</m:t>
                          </m:r>
                        </m:e>
                        <m:sub>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b>
                      </m:sSub>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9" name="TextBox 28">
                <a:extLst>
                  <a:ext uri="{FF2B5EF4-FFF2-40B4-BE49-F238E27FC236}">
                    <a16:creationId xmlns:a16="http://schemas.microsoft.com/office/drawing/2014/main" id="{10565554-64DC-AFB1-D9F1-128CE813B866}"/>
                  </a:ext>
                </a:extLst>
              </p:cNvPr>
              <p:cNvSpPr txBox="1">
                <a:spLocks noRot="1" noChangeAspect="1" noMove="1" noResize="1" noEditPoints="1" noAdjustHandles="1" noChangeArrowheads="1" noChangeShapeType="1" noTextEdit="1"/>
              </p:cNvSpPr>
              <p:nvPr/>
            </p:nvSpPr>
            <p:spPr>
              <a:xfrm>
                <a:off x="9690938" y="5520702"/>
                <a:ext cx="477951" cy="369332"/>
              </a:xfrm>
              <a:prstGeom prst="rect">
                <a:avLst/>
              </a:prstGeom>
              <a:blipFill>
                <a:blip r:embed="rId14"/>
                <a:stretch>
                  <a:fillRect/>
                </a:stretch>
              </a:blipFill>
            </p:spPr>
            <p:txBody>
              <a:bodyPr/>
              <a:lstStyle/>
              <a:p>
                <a:r>
                  <a:rPr lang="en-US">
                    <a:noFill/>
                  </a:rPr>
                  <a:t> </a:t>
                </a:r>
              </a:p>
            </p:txBody>
          </p:sp>
        </mc:Fallback>
      </mc:AlternateContent>
      <p:sp>
        <p:nvSpPr>
          <p:cNvPr id="30" name="Rectangle 29">
            <a:extLst>
              <a:ext uri="{FF2B5EF4-FFF2-40B4-BE49-F238E27FC236}">
                <a16:creationId xmlns:a16="http://schemas.microsoft.com/office/drawing/2014/main" id="{DC6A4B9E-6C2F-7052-F007-80630E24506E}"/>
              </a:ext>
            </a:extLst>
          </p:cNvPr>
          <p:cNvSpPr/>
          <p:nvPr/>
        </p:nvSpPr>
        <p:spPr>
          <a:xfrm>
            <a:off x="9497999" y="4616172"/>
            <a:ext cx="853695" cy="1529166"/>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5539CE79-21FB-28DB-245E-7F5550C1EFEA}"/>
                  </a:ext>
                </a:extLst>
              </p:cNvPr>
              <p:cNvSpPr txBox="1"/>
              <p:nvPr/>
            </p:nvSpPr>
            <p:spPr>
              <a:xfrm>
                <a:off x="10485277" y="5033039"/>
                <a:ext cx="1087350" cy="769378"/>
              </a:xfrm>
              <a:prstGeom prst="rect">
                <a:avLst/>
              </a:prstGeom>
              <a:noFill/>
            </p:spPr>
            <p:txBody>
              <a:bodyPr wrap="square" rtlCol="0">
                <a:spAutoFit/>
              </a:bodyPr>
              <a:lstStyle/>
              <a:p>
                <a:pPr lvl="0">
                  <a:defRPr/>
                </a:pPr>
                <a14:m>
                  <m:oMathPara xmlns:m="http://schemas.openxmlformats.org/officeDocument/2006/math">
                    <m:oMathParaPr>
                      <m:jc m:val="centerGroup"/>
                    </m:oMathParaPr>
                    <m:oMath xmlns:m="http://schemas.openxmlformats.org/officeDocument/2006/math">
                      <m:sSup>
                        <m:sSupPr>
                          <m:ctrlPr>
                            <a:rPr lang="en-US" i="1">
                              <a:solidFill>
                                <a:prstClr val="black"/>
                              </a:solidFill>
                              <a:latin typeface="Cambria Math" panose="02040503050406030204" pitchFamily="18" charset="0"/>
                            </a:rPr>
                          </m:ctrlPr>
                        </m:sSupPr>
                        <m:e>
                          <m:d>
                            <m:dPr>
                              <m:ctrlPr>
                                <a:rPr lang="en-US" i="1">
                                  <a:solidFill>
                                    <a:prstClr val="black"/>
                                  </a:solidFill>
                                  <a:latin typeface="Cambria Math" panose="02040503050406030204" pitchFamily="18" charset="0"/>
                                </a:rPr>
                              </m:ctrlPr>
                            </m:dPr>
                            <m:e>
                              <m:f>
                                <m:fPr>
                                  <m:ctrlPr>
                                    <a:rPr lang="en-US" i="1">
                                      <a:solidFill>
                                        <a:prstClr val="black"/>
                                      </a:solidFill>
                                      <a:latin typeface="Cambria Math" panose="02040503050406030204" pitchFamily="18" charset="0"/>
                                    </a:rPr>
                                  </m:ctrlPr>
                                </m:fPr>
                                <m:num>
                                  <m:r>
                                    <a:rPr lang="en-US" i="1">
                                      <a:solidFill>
                                        <a:prstClr val="black"/>
                                      </a:solidFill>
                                      <a:latin typeface="Cambria Math" panose="02040503050406030204" pitchFamily="18" charset="0"/>
                                    </a:rPr>
                                    <m:t>𝑘</m:t>
                                  </m:r>
                                </m:num>
                                <m:den>
                                  <m:r>
                                    <a:rPr lang="en-US" i="1">
                                      <a:solidFill>
                                        <a:prstClr val="black"/>
                                      </a:solidFill>
                                      <a:latin typeface="Cambria Math" panose="02040503050406030204" pitchFamily="18" charset="0"/>
                                    </a:rPr>
                                    <m:t>𝑛</m:t>
                                  </m:r>
                                </m:den>
                              </m:f>
                            </m:e>
                          </m:d>
                        </m:e>
                        <m:sup>
                          <m:r>
                            <a:rPr lang="en-US" i="1">
                              <a:solidFill>
                                <a:prstClr val="black"/>
                              </a:solidFill>
                              <a:latin typeface="Cambria Math" panose="02040503050406030204" pitchFamily="18" charset="0"/>
                            </a:rPr>
                            <m:t>2</m:t>
                          </m:r>
                        </m:sup>
                      </m:sSup>
                      <m:r>
                        <a:rPr lang="en-US" i="1">
                          <a:solidFill>
                            <a:prstClr val="black"/>
                          </a:solidFill>
                          <a:latin typeface="Cambria Math" panose="02040503050406030204" pitchFamily="18" charset="0"/>
                        </a:rPr>
                        <m:t>𝐼𝑑</m:t>
                      </m:r>
                    </m:oMath>
                  </m:oMathPara>
                </a14:m>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1" name="TextBox 30">
                <a:extLst>
                  <a:ext uri="{FF2B5EF4-FFF2-40B4-BE49-F238E27FC236}">
                    <a16:creationId xmlns:a16="http://schemas.microsoft.com/office/drawing/2014/main" id="{5539CE79-21FB-28DB-245E-7F5550C1EFEA}"/>
                  </a:ext>
                </a:extLst>
              </p:cNvPr>
              <p:cNvSpPr txBox="1">
                <a:spLocks noRot="1" noChangeAspect="1" noMove="1" noResize="1" noEditPoints="1" noAdjustHandles="1" noChangeArrowheads="1" noChangeShapeType="1" noTextEdit="1"/>
              </p:cNvSpPr>
              <p:nvPr/>
            </p:nvSpPr>
            <p:spPr>
              <a:xfrm>
                <a:off x="10485277" y="5033039"/>
                <a:ext cx="1087350" cy="769378"/>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8061124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5B64C-F465-76BC-33D8-65E333AB57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1EDA9A-F7FF-AB30-2E0E-18496804EB0F}"/>
              </a:ext>
            </a:extLst>
          </p:cNvPr>
          <p:cNvSpPr>
            <a:spLocks noGrp="1"/>
          </p:cNvSpPr>
          <p:nvPr>
            <p:ph type="title"/>
          </p:nvPr>
        </p:nvSpPr>
        <p:spPr>
          <a:xfrm>
            <a:off x="531043" y="158621"/>
            <a:ext cx="11129913" cy="1532068"/>
          </a:xfrm>
        </p:spPr>
        <p:txBody>
          <a:bodyPr>
            <a:normAutofit/>
          </a:bodyPr>
          <a:lstStyle/>
          <a:p>
            <a:pPr algn="ctr"/>
            <a:r>
              <a:rPr lang="en-US" sz="3600" dirty="0"/>
              <a:t>Decomposition via Minimum Vertex Separators</a:t>
            </a:r>
            <a:endParaRPr lang="en-US" sz="3600" dirty="0">
              <a:latin typeface="+mn-lt"/>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8BC7FD2-EC43-A8C7-42C2-C4240CD22C1B}"/>
                  </a:ext>
                </a:extLst>
              </p:cNvPr>
              <p:cNvSpPr>
                <a:spLocks noGrp="1"/>
              </p:cNvSpPr>
              <p:nvPr>
                <p:ph idx="1"/>
              </p:nvPr>
            </p:nvSpPr>
            <p:spPr>
              <a:xfrm>
                <a:off x="838200" y="1825624"/>
                <a:ext cx="11169952" cy="4873755"/>
              </a:xfrm>
            </p:spPr>
            <p:txBody>
              <a:bodyPr>
                <a:normAutofit/>
              </a:bodyPr>
              <a:lstStyle/>
              <a:p>
                <a:r>
                  <a:rPr lang="en-US" dirty="0"/>
                  <a:t>Key idea: Decompose each </a:t>
                </a:r>
                <a14:m>
                  <m:oMath xmlns:m="http://schemas.openxmlformats.org/officeDocument/2006/math">
                    <m:r>
                      <a:rPr lang="en-US" i="1">
                        <a:latin typeface="Cambria Math" panose="02040503050406030204" pitchFamily="18" charset="0"/>
                      </a:rPr>
                      <m:t>𝛼</m:t>
                    </m:r>
                  </m:oMath>
                </a14:m>
                <a:r>
                  <a:rPr lang="en-US" dirty="0"/>
                  <a:t> into left, middle, and right parts </a:t>
                </a:r>
                <a14:m>
                  <m:oMath xmlns:m="http://schemas.openxmlformats.org/officeDocument/2006/math">
                    <m:r>
                      <a:rPr lang="en-US" i="1">
                        <a:latin typeface="Cambria Math" panose="02040503050406030204" pitchFamily="18" charset="0"/>
                      </a:rPr>
                      <m:t>𝜎</m:t>
                    </m:r>
                    <m:r>
                      <a:rPr lang="en-US" i="1">
                        <a:latin typeface="Cambria Math" panose="02040503050406030204" pitchFamily="18" charset="0"/>
                      </a:rPr>
                      <m:t>,</m:t>
                    </m:r>
                    <m:r>
                      <a:rPr lang="en-US" i="1">
                        <a:latin typeface="Cambria Math" panose="02040503050406030204" pitchFamily="18" charset="0"/>
                      </a:rPr>
                      <m:t>𝜏</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m:t>
                        </m:r>
                        <m:r>
                          <a:rPr lang="en-US" i="1">
                            <a:latin typeface="Cambria Math" panose="02040503050406030204" pitchFamily="18" charset="0"/>
                          </a:rPr>
                          <m:t>𝑇</m:t>
                        </m:r>
                      </m:sup>
                    </m:sSup>
                  </m:oMath>
                </a14:m>
                <a:r>
                  <a:rPr lang="en-US" dirty="0"/>
                  <a:t> based on the leftmost and rightmost </a:t>
                </a:r>
                <a:r>
                  <a:rPr lang="en-US" dirty="0">
                    <a:solidFill>
                      <a:srgbClr val="FF0000"/>
                    </a:solidFill>
                  </a:rPr>
                  <a:t>minimum vertex separators</a:t>
                </a:r>
                <a:r>
                  <a:rPr lang="en-US" dirty="0"/>
                  <a:t>  </a:t>
                </a:r>
                <a14:m>
                  <m:oMath xmlns:m="http://schemas.openxmlformats.org/officeDocument/2006/math">
                    <m:r>
                      <a:rPr lang="en-US" i="1">
                        <a:latin typeface="Cambria Math" panose="02040503050406030204" pitchFamily="18" charset="0"/>
                      </a:rPr>
                      <m:t>𝑆</m:t>
                    </m:r>
                  </m:oMath>
                </a14:m>
                <a:r>
                  <a:rPr lang="en-US" dirty="0"/>
                  <a:t> and </a:t>
                </a:r>
                <a14:m>
                  <m:oMath xmlns:m="http://schemas.openxmlformats.org/officeDocument/2006/math">
                    <m:r>
                      <a:rPr lang="en-US" i="1">
                        <a:latin typeface="Cambria Math" panose="02040503050406030204" pitchFamily="18" charset="0"/>
                      </a:rPr>
                      <m:t>𝑇</m:t>
                    </m:r>
                  </m:oMath>
                </a14:m>
                <a:r>
                  <a:rPr lang="en-US" dirty="0"/>
                  <a:t> of </a:t>
                </a:r>
                <a14:m>
                  <m:oMath xmlns:m="http://schemas.openxmlformats.org/officeDocument/2006/math">
                    <m:r>
                      <a:rPr lang="en-US" i="1">
                        <a:latin typeface="Cambria Math" panose="02040503050406030204" pitchFamily="18" charset="0"/>
                      </a:rPr>
                      <m:t>𝛼</m:t>
                    </m:r>
                  </m:oMath>
                </a14:m>
                <a:r>
                  <a:rPr lang="en-US" dirty="0"/>
                  <a:t>.</a:t>
                </a:r>
              </a:p>
            </p:txBody>
          </p:sp>
        </mc:Choice>
        <mc:Fallback xmlns="">
          <p:sp>
            <p:nvSpPr>
              <p:cNvPr id="3" name="Content Placeholder 2">
                <a:extLst>
                  <a:ext uri="{FF2B5EF4-FFF2-40B4-BE49-F238E27FC236}">
                    <a16:creationId xmlns:a16="http://schemas.microsoft.com/office/drawing/2014/main" id="{08BC7FD2-EC43-A8C7-42C2-C4240CD22C1B}"/>
                  </a:ext>
                </a:extLst>
              </p:cNvPr>
              <p:cNvSpPr>
                <a:spLocks noGrp="1" noRot="1" noChangeAspect="1" noMove="1" noResize="1" noEditPoints="1" noAdjustHandles="1" noChangeArrowheads="1" noChangeShapeType="1" noTextEdit="1"/>
              </p:cNvSpPr>
              <p:nvPr>
                <p:ph idx="1"/>
              </p:nvPr>
            </p:nvSpPr>
            <p:spPr>
              <a:xfrm>
                <a:off x="838200" y="1825624"/>
                <a:ext cx="11169952" cy="4873755"/>
              </a:xfrm>
              <a:blipFill>
                <a:blip r:embed="rId2"/>
                <a:stretch>
                  <a:fillRect l="-983" t="-2000"/>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A87F4EAC-3808-B61B-7554-0FD655A1A1CD}"/>
              </a:ext>
            </a:extLst>
          </p:cNvPr>
          <p:cNvSpPr/>
          <p:nvPr/>
        </p:nvSpPr>
        <p:spPr>
          <a:xfrm>
            <a:off x="3234090" y="3183821"/>
            <a:ext cx="914400" cy="25908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0F396C33-10B1-D55B-869D-A0CF968799E5}"/>
              </a:ext>
            </a:extLst>
          </p:cNvPr>
          <p:cNvSpPr/>
          <p:nvPr/>
        </p:nvSpPr>
        <p:spPr>
          <a:xfrm>
            <a:off x="7844190" y="3183821"/>
            <a:ext cx="914400" cy="25908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0A213F5A-2AF0-6A30-B44F-522A10ABFB2F}"/>
              </a:ext>
            </a:extLst>
          </p:cNvPr>
          <p:cNvSpPr/>
          <p:nvPr/>
        </p:nvSpPr>
        <p:spPr>
          <a:xfrm>
            <a:off x="6535513" y="3543524"/>
            <a:ext cx="914400" cy="19050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F78491D0-BF95-B364-8C20-0E66FF8836A7}"/>
              </a:ext>
            </a:extLst>
          </p:cNvPr>
          <p:cNvSpPr/>
          <p:nvPr/>
        </p:nvSpPr>
        <p:spPr>
          <a:xfrm>
            <a:off x="4565231" y="3543524"/>
            <a:ext cx="914400" cy="19050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Oval 7">
            <a:extLst>
              <a:ext uri="{FF2B5EF4-FFF2-40B4-BE49-F238E27FC236}">
                <a16:creationId xmlns:a16="http://schemas.microsoft.com/office/drawing/2014/main" id="{6DE324C2-CCE6-CC3F-CC7C-23014AE2D640}"/>
              </a:ext>
            </a:extLst>
          </p:cNvPr>
          <p:cNvSpPr/>
          <p:nvPr/>
        </p:nvSpPr>
        <p:spPr>
          <a:xfrm>
            <a:off x="3424590" y="4162846"/>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Oval 8">
            <a:extLst>
              <a:ext uri="{FF2B5EF4-FFF2-40B4-BE49-F238E27FC236}">
                <a16:creationId xmlns:a16="http://schemas.microsoft.com/office/drawing/2014/main" id="{5F8B68B8-D2E7-458E-02B0-2527F4F1D441}"/>
              </a:ext>
            </a:extLst>
          </p:cNvPr>
          <p:cNvSpPr/>
          <p:nvPr/>
        </p:nvSpPr>
        <p:spPr>
          <a:xfrm>
            <a:off x="3424590" y="5012621"/>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Oval 9">
            <a:extLst>
              <a:ext uri="{FF2B5EF4-FFF2-40B4-BE49-F238E27FC236}">
                <a16:creationId xmlns:a16="http://schemas.microsoft.com/office/drawing/2014/main" id="{2B2AED9C-C306-EC9F-A599-57F1A44D069D}"/>
              </a:ext>
            </a:extLst>
          </p:cNvPr>
          <p:cNvSpPr/>
          <p:nvPr/>
        </p:nvSpPr>
        <p:spPr>
          <a:xfrm>
            <a:off x="5733498" y="4686524"/>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1" name="Straight Connector 10">
            <a:extLst>
              <a:ext uri="{FF2B5EF4-FFF2-40B4-BE49-F238E27FC236}">
                <a16:creationId xmlns:a16="http://schemas.microsoft.com/office/drawing/2014/main" id="{9292F7FD-092D-095D-5EA2-C8D088D957BA}"/>
              </a:ext>
            </a:extLst>
          </p:cNvPr>
          <p:cNvCxnSpPr>
            <a:stCxn id="8" idx="6"/>
            <a:endCxn id="20" idx="2"/>
          </p:cNvCxnSpPr>
          <p:nvPr/>
        </p:nvCxnSpPr>
        <p:spPr>
          <a:xfrm flipV="1">
            <a:off x="3957990" y="4038824"/>
            <a:ext cx="797741" cy="390722"/>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413AD06-4829-8162-79DA-75A17403FB16}"/>
              </a:ext>
            </a:extLst>
          </p:cNvPr>
          <p:cNvCxnSpPr>
            <a:stCxn id="9" idx="6"/>
            <a:endCxn id="21" idx="2"/>
          </p:cNvCxnSpPr>
          <p:nvPr/>
        </p:nvCxnSpPr>
        <p:spPr>
          <a:xfrm flipV="1">
            <a:off x="3957990" y="4953224"/>
            <a:ext cx="797741" cy="326097"/>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7FBB5A6-6AFC-280A-0CB0-2E50E86BA316}"/>
              </a:ext>
            </a:extLst>
          </p:cNvPr>
          <p:cNvCxnSpPr>
            <a:stCxn id="20" idx="2"/>
            <a:endCxn id="16" idx="6"/>
          </p:cNvCxnSpPr>
          <p:nvPr/>
        </p:nvCxnSpPr>
        <p:spPr>
          <a:xfrm flipH="1" flipV="1">
            <a:off x="3957990" y="3602921"/>
            <a:ext cx="797741" cy="435903"/>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23925C4-C9BE-D4C7-24C7-4146D999533D}"/>
                  </a:ext>
                </a:extLst>
              </p:cNvPr>
              <p:cNvSpPr txBox="1"/>
              <p:nvPr/>
            </p:nvSpPr>
            <p:spPr>
              <a:xfrm>
                <a:off x="3363664" y="5723245"/>
                <a:ext cx="75956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14" name="TextBox 13">
                <a:extLst>
                  <a:ext uri="{FF2B5EF4-FFF2-40B4-BE49-F238E27FC236}">
                    <a16:creationId xmlns:a16="http://schemas.microsoft.com/office/drawing/2014/main" id="{123925C4-C9BE-D4C7-24C7-4146D999533D}"/>
                  </a:ext>
                </a:extLst>
              </p:cNvPr>
              <p:cNvSpPr txBox="1">
                <a:spLocks noRot="1" noChangeAspect="1" noMove="1" noResize="1" noEditPoints="1" noAdjustHandles="1" noChangeArrowheads="1" noChangeShapeType="1" noTextEdit="1"/>
              </p:cNvSpPr>
              <p:nvPr/>
            </p:nvSpPr>
            <p:spPr>
              <a:xfrm>
                <a:off x="3363664" y="5723245"/>
                <a:ext cx="759567" cy="58477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79F8737-4BB5-D0B5-1EF1-9160C2ECB204}"/>
                  </a:ext>
                </a:extLst>
              </p:cNvPr>
              <p:cNvSpPr txBox="1"/>
              <p:nvPr/>
            </p:nvSpPr>
            <p:spPr>
              <a:xfrm>
                <a:off x="8034660" y="5723245"/>
                <a:ext cx="66280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15" name="TextBox 14">
                <a:extLst>
                  <a:ext uri="{FF2B5EF4-FFF2-40B4-BE49-F238E27FC236}">
                    <a16:creationId xmlns:a16="http://schemas.microsoft.com/office/drawing/2014/main" id="{E79F8737-4BB5-D0B5-1EF1-9160C2ECB204}"/>
                  </a:ext>
                </a:extLst>
              </p:cNvPr>
              <p:cNvSpPr txBox="1">
                <a:spLocks noRot="1" noChangeAspect="1" noMove="1" noResize="1" noEditPoints="1" noAdjustHandles="1" noChangeArrowheads="1" noChangeShapeType="1" noTextEdit="1"/>
              </p:cNvSpPr>
              <p:nvPr/>
            </p:nvSpPr>
            <p:spPr>
              <a:xfrm>
                <a:off x="8034660" y="5723245"/>
                <a:ext cx="662809" cy="584775"/>
              </a:xfrm>
              <a:prstGeom prst="rect">
                <a:avLst/>
              </a:prstGeom>
              <a:blipFill>
                <a:blip r:embed="rId4"/>
                <a:stretch>
                  <a:fillRect/>
                </a:stretch>
              </a:blipFill>
            </p:spPr>
            <p:txBody>
              <a:bodyPr/>
              <a:lstStyle/>
              <a:p>
                <a:r>
                  <a:rPr lang="en-US">
                    <a:noFill/>
                  </a:rPr>
                  <a:t> </a:t>
                </a:r>
              </a:p>
            </p:txBody>
          </p:sp>
        </mc:Fallback>
      </mc:AlternateContent>
      <p:sp>
        <p:nvSpPr>
          <p:cNvPr id="16" name="Oval 15">
            <a:extLst>
              <a:ext uri="{FF2B5EF4-FFF2-40B4-BE49-F238E27FC236}">
                <a16:creationId xmlns:a16="http://schemas.microsoft.com/office/drawing/2014/main" id="{AA26BD02-83C3-7B25-49FF-2DC41BDEB327}"/>
              </a:ext>
            </a:extLst>
          </p:cNvPr>
          <p:cNvSpPr/>
          <p:nvPr/>
        </p:nvSpPr>
        <p:spPr>
          <a:xfrm>
            <a:off x="3424590" y="3336221"/>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Oval 16">
            <a:extLst>
              <a:ext uri="{FF2B5EF4-FFF2-40B4-BE49-F238E27FC236}">
                <a16:creationId xmlns:a16="http://schemas.microsoft.com/office/drawing/2014/main" id="{B9DE8A25-BB09-F44B-E60A-4BC16E2D1994}"/>
              </a:ext>
            </a:extLst>
          </p:cNvPr>
          <p:cNvSpPr/>
          <p:nvPr/>
        </p:nvSpPr>
        <p:spPr>
          <a:xfrm>
            <a:off x="8034690" y="4162846"/>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8381683D-39AD-7564-C61D-CE06DA3B3C39}"/>
              </a:ext>
            </a:extLst>
          </p:cNvPr>
          <p:cNvSpPr/>
          <p:nvPr/>
        </p:nvSpPr>
        <p:spPr>
          <a:xfrm>
            <a:off x="8034690" y="5012621"/>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1F066519-3022-EEEA-372B-315C9014E920}"/>
              </a:ext>
            </a:extLst>
          </p:cNvPr>
          <p:cNvSpPr/>
          <p:nvPr/>
        </p:nvSpPr>
        <p:spPr>
          <a:xfrm>
            <a:off x="8034690" y="3336221"/>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Oval 19">
            <a:extLst>
              <a:ext uri="{FF2B5EF4-FFF2-40B4-BE49-F238E27FC236}">
                <a16:creationId xmlns:a16="http://schemas.microsoft.com/office/drawing/2014/main" id="{D16CD846-A431-F7F6-2EB0-EC77E0682B96}"/>
              </a:ext>
            </a:extLst>
          </p:cNvPr>
          <p:cNvSpPr/>
          <p:nvPr/>
        </p:nvSpPr>
        <p:spPr>
          <a:xfrm>
            <a:off x="4755731" y="3772124"/>
            <a:ext cx="5334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Oval 20">
            <a:extLst>
              <a:ext uri="{FF2B5EF4-FFF2-40B4-BE49-F238E27FC236}">
                <a16:creationId xmlns:a16="http://schemas.microsoft.com/office/drawing/2014/main" id="{46AF0981-68DC-E786-04A5-6224443BFD2D}"/>
              </a:ext>
            </a:extLst>
          </p:cNvPr>
          <p:cNvSpPr/>
          <p:nvPr/>
        </p:nvSpPr>
        <p:spPr>
          <a:xfrm>
            <a:off x="4755731" y="4686524"/>
            <a:ext cx="5334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Oval 21">
            <a:extLst>
              <a:ext uri="{FF2B5EF4-FFF2-40B4-BE49-F238E27FC236}">
                <a16:creationId xmlns:a16="http://schemas.microsoft.com/office/drawing/2014/main" id="{63D523F4-AB63-B169-3EA8-CCCFF2EF3591}"/>
              </a:ext>
            </a:extLst>
          </p:cNvPr>
          <p:cNvSpPr/>
          <p:nvPr/>
        </p:nvSpPr>
        <p:spPr>
          <a:xfrm>
            <a:off x="5733498" y="3772124"/>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69E55F97-8D7B-4BCC-CCD4-B31DCE2140AE}"/>
              </a:ext>
            </a:extLst>
          </p:cNvPr>
          <p:cNvSpPr/>
          <p:nvPr/>
        </p:nvSpPr>
        <p:spPr>
          <a:xfrm>
            <a:off x="6726013" y="3772124"/>
            <a:ext cx="5334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C26E342B-516F-A267-FF6F-EE9F2FD5B75D}"/>
              </a:ext>
            </a:extLst>
          </p:cNvPr>
          <p:cNvSpPr/>
          <p:nvPr/>
        </p:nvSpPr>
        <p:spPr>
          <a:xfrm>
            <a:off x="6726013" y="4686524"/>
            <a:ext cx="5334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E3465C19-780A-CFCC-A9BA-F7A439003833}"/>
              </a:ext>
            </a:extLst>
          </p:cNvPr>
          <p:cNvCxnSpPr>
            <a:stCxn id="20" idx="6"/>
            <a:endCxn id="22" idx="2"/>
          </p:cNvCxnSpPr>
          <p:nvPr/>
        </p:nvCxnSpPr>
        <p:spPr>
          <a:xfrm>
            <a:off x="5289131" y="4038824"/>
            <a:ext cx="4443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1C3CDE4-158D-8A6F-164C-3DEDBC098FA6}"/>
              </a:ext>
            </a:extLst>
          </p:cNvPr>
          <p:cNvCxnSpPr>
            <a:stCxn id="21" idx="7"/>
            <a:endCxn id="22" idx="3"/>
          </p:cNvCxnSpPr>
          <p:nvPr/>
        </p:nvCxnSpPr>
        <p:spPr>
          <a:xfrm flipV="1">
            <a:off x="5211016" y="4227409"/>
            <a:ext cx="600597" cy="537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5EEB264-49AA-960B-6B2F-745D10314E04}"/>
              </a:ext>
            </a:extLst>
          </p:cNvPr>
          <p:cNvCxnSpPr>
            <a:stCxn id="22" idx="6"/>
            <a:endCxn id="23" idx="2"/>
          </p:cNvCxnSpPr>
          <p:nvPr/>
        </p:nvCxnSpPr>
        <p:spPr>
          <a:xfrm>
            <a:off x="6266898" y="4038824"/>
            <a:ext cx="4591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0672708-CAFE-92A8-0A64-3E7F4E49C208}"/>
              </a:ext>
            </a:extLst>
          </p:cNvPr>
          <p:cNvCxnSpPr>
            <a:stCxn id="22" idx="5"/>
            <a:endCxn id="24" idx="1"/>
          </p:cNvCxnSpPr>
          <p:nvPr/>
        </p:nvCxnSpPr>
        <p:spPr>
          <a:xfrm>
            <a:off x="6188783" y="4227409"/>
            <a:ext cx="615345" cy="537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18622DBE-984A-54F0-696C-7B4827A512F1}"/>
              </a:ext>
            </a:extLst>
          </p:cNvPr>
          <p:cNvSpPr txBox="1"/>
          <p:nvPr/>
        </p:nvSpPr>
        <p:spPr>
          <a:xfrm>
            <a:off x="4798652" y="5397149"/>
            <a:ext cx="37382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a:t>
            </a:r>
          </a:p>
        </p:txBody>
      </p:sp>
      <p:sp>
        <p:nvSpPr>
          <p:cNvPr id="30" name="TextBox 29">
            <a:extLst>
              <a:ext uri="{FF2B5EF4-FFF2-40B4-BE49-F238E27FC236}">
                <a16:creationId xmlns:a16="http://schemas.microsoft.com/office/drawing/2014/main" id="{B0C761DC-B59D-8066-8294-6EC3B3DED834}"/>
              </a:ext>
            </a:extLst>
          </p:cNvPr>
          <p:cNvSpPr txBox="1"/>
          <p:nvPr/>
        </p:nvSpPr>
        <p:spPr>
          <a:xfrm>
            <a:off x="6768934" y="5388341"/>
            <a:ext cx="38504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T</a:t>
            </a: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326BE884-D475-9354-3A27-402B8A0837E1}"/>
                  </a:ext>
                </a:extLst>
              </p:cNvPr>
              <p:cNvSpPr txBox="1"/>
              <p:nvPr/>
            </p:nvSpPr>
            <p:spPr>
              <a:xfrm>
                <a:off x="5779625" y="5723246"/>
                <a:ext cx="53694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31" name="TextBox 30">
                <a:extLst>
                  <a:ext uri="{FF2B5EF4-FFF2-40B4-BE49-F238E27FC236}">
                    <a16:creationId xmlns:a16="http://schemas.microsoft.com/office/drawing/2014/main" id="{326BE884-D475-9354-3A27-402B8A0837E1}"/>
                  </a:ext>
                </a:extLst>
              </p:cNvPr>
              <p:cNvSpPr txBox="1">
                <a:spLocks noRot="1" noChangeAspect="1" noMove="1" noResize="1" noEditPoints="1" noAdjustHandles="1" noChangeArrowheads="1" noChangeShapeType="1" noTextEdit="1"/>
              </p:cNvSpPr>
              <p:nvPr/>
            </p:nvSpPr>
            <p:spPr>
              <a:xfrm>
                <a:off x="5779625" y="5723246"/>
                <a:ext cx="536942" cy="584775"/>
              </a:xfrm>
              <a:prstGeom prst="rect">
                <a:avLst/>
              </a:prstGeom>
              <a:blipFill>
                <a:blip r:embed="rId5"/>
                <a:stretch>
                  <a:fillRect/>
                </a:stretch>
              </a:blipFill>
            </p:spPr>
            <p:txBody>
              <a:bodyPr/>
              <a:lstStyle/>
              <a:p>
                <a:r>
                  <a:rPr lang="en-US">
                    <a:noFill/>
                  </a:rPr>
                  <a:t> </a:t>
                </a:r>
              </a:p>
            </p:txBody>
          </p:sp>
        </mc:Fallback>
      </mc:AlternateContent>
      <p:cxnSp>
        <p:nvCxnSpPr>
          <p:cNvPr id="32" name="Straight Connector 31">
            <a:extLst>
              <a:ext uri="{FF2B5EF4-FFF2-40B4-BE49-F238E27FC236}">
                <a16:creationId xmlns:a16="http://schemas.microsoft.com/office/drawing/2014/main" id="{68A2D134-F9B6-3830-02C9-219DE6F45A39}"/>
              </a:ext>
            </a:extLst>
          </p:cNvPr>
          <p:cNvCxnSpPr>
            <a:stCxn id="8" idx="6"/>
            <a:endCxn id="21" idx="2"/>
          </p:cNvCxnSpPr>
          <p:nvPr/>
        </p:nvCxnSpPr>
        <p:spPr>
          <a:xfrm>
            <a:off x="3957990" y="4429546"/>
            <a:ext cx="797741" cy="52367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515E947-541C-8DA1-782C-1279E22B617C}"/>
              </a:ext>
            </a:extLst>
          </p:cNvPr>
          <p:cNvCxnSpPr>
            <a:stCxn id="23" idx="6"/>
            <a:endCxn id="19" idx="2"/>
          </p:cNvCxnSpPr>
          <p:nvPr/>
        </p:nvCxnSpPr>
        <p:spPr>
          <a:xfrm flipV="1">
            <a:off x="7259413" y="3602921"/>
            <a:ext cx="775277" cy="43590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60CAC6D-E73C-7E53-2AA6-D9A852C641B8}"/>
              </a:ext>
            </a:extLst>
          </p:cNvPr>
          <p:cNvCxnSpPr>
            <a:stCxn id="23" idx="6"/>
            <a:endCxn id="17" idx="2"/>
          </p:cNvCxnSpPr>
          <p:nvPr/>
        </p:nvCxnSpPr>
        <p:spPr>
          <a:xfrm>
            <a:off x="7259413" y="4038824"/>
            <a:ext cx="775277" cy="39072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1482EE4-561C-8E4B-5F59-B8BDBB6F2EB3}"/>
              </a:ext>
            </a:extLst>
          </p:cNvPr>
          <p:cNvCxnSpPr>
            <a:endCxn id="18" idx="2"/>
          </p:cNvCxnSpPr>
          <p:nvPr/>
        </p:nvCxnSpPr>
        <p:spPr>
          <a:xfrm>
            <a:off x="7259413" y="4953224"/>
            <a:ext cx="775277" cy="32609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FFBC41A-DE75-78E9-5E20-ED1F8757CDC6}"/>
              </a:ext>
            </a:extLst>
          </p:cNvPr>
          <p:cNvCxnSpPr/>
          <p:nvPr/>
        </p:nvCxnSpPr>
        <p:spPr>
          <a:xfrm flipV="1">
            <a:off x="7259413" y="3602921"/>
            <a:ext cx="775277" cy="135030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851D6D-4FAF-1283-A4E4-CF535E2F8266}"/>
              </a:ext>
            </a:extLst>
          </p:cNvPr>
          <p:cNvCxnSpPr>
            <a:stCxn id="20" idx="5"/>
            <a:endCxn id="10" idx="1"/>
          </p:cNvCxnSpPr>
          <p:nvPr/>
        </p:nvCxnSpPr>
        <p:spPr>
          <a:xfrm>
            <a:off x="5211016" y="4227409"/>
            <a:ext cx="600597" cy="537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3075D60-C372-210F-CAC5-BFF0E0C9D8F5}"/>
              </a:ext>
            </a:extLst>
          </p:cNvPr>
          <p:cNvCxnSpPr>
            <a:stCxn id="10" idx="6"/>
            <a:endCxn id="24" idx="2"/>
          </p:cNvCxnSpPr>
          <p:nvPr/>
        </p:nvCxnSpPr>
        <p:spPr>
          <a:xfrm>
            <a:off x="6266898" y="4953224"/>
            <a:ext cx="4591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385381F-6521-5EEF-EC49-DF2633544E75}"/>
              </a:ext>
            </a:extLst>
          </p:cNvPr>
          <p:cNvCxnSpPr>
            <a:endCxn id="17" idx="2"/>
          </p:cNvCxnSpPr>
          <p:nvPr/>
        </p:nvCxnSpPr>
        <p:spPr>
          <a:xfrm flipV="1">
            <a:off x="7259413" y="4429546"/>
            <a:ext cx="775277" cy="5236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Rectangle 108">
            <a:extLst>
              <a:ext uri="{FF2B5EF4-FFF2-40B4-BE49-F238E27FC236}">
                <a16:creationId xmlns:a16="http://schemas.microsoft.com/office/drawing/2014/main" id="{F9D772E0-F05A-64FE-CEE1-3F239F54D671}"/>
              </a:ext>
            </a:extLst>
          </p:cNvPr>
          <p:cNvSpPr/>
          <p:nvPr/>
        </p:nvSpPr>
        <p:spPr>
          <a:xfrm>
            <a:off x="4755731" y="3772124"/>
            <a:ext cx="266700" cy="533400"/>
          </a:xfrm>
          <a:custGeom>
            <a:avLst/>
            <a:gdLst/>
            <a:ahLst/>
            <a:cxnLst/>
            <a:rect l="l" t="t" r="r" b="b"/>
            <a:pathLst>
              <a:path w="266700" h="533400">
                <a:moveTo>
                  <a:pt x="266700" y="0"/>
                </a:moveTo>
                <a:lnTo>
                  <a:pt x="266700" y="533400"/>
                </a:lnTo>
                <a:cubicBezTo>
                  <a:pt x="119406" y="533400"/>
                  <a:pt x="0" y="413994"/>
                  <a:pt x="0" y="266700"/>
                </a:cubicBezTo>
                <a:cubicBezTo>
                  <a:pt x="0" y="119406"/>
                  <a:pt x="119406" y="0"/>
                  <a:pt x="266700" y="0"/>
                </a:cubicBezTo>
                <a:close/>
              </a:path>
            </a:pathLst>
          </a:cu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1" name="Rectangle 108">
            <a:extLst>
              <a:ext uri="{FF2B5EF4-FFF2-40B4-BE49-F238E27FC236}">
                <a16:creationId xmlns:a16="http://schemas.microsoft.com/office/drawing/2014/main" id="{11F2BF02-6430-6A6D-58AC-00B495BB12D9}"/>
              </a:ext>
            </a:extLst>
          </p:cNvPr>
          <p:cNvSpPr/>
          <p:nvPr/>
        </p:nvSpPr>
        <p:spPr>
          <a:xfrm>
            <a:off x="4755731" y="4691385"/>
            <a:ext cx="266700" cy="533400"/>
          </a:xfrm>
          <a:custGeom>
            <a:avLst/>
            <a:gdLst/>
            <a:ahLst/>
            <a:cxnLst/>
            <a:rect l="l" t="t" r="r" b="b"/>
            <a:pathLst>
              <a:path w="266700" h="533400">
                <a:moveTo>
                  <a:pt x="266700" y="0"/>
                </a:moveTo>
                <a:lnTo>
                  <a:pt x="266700" y="533400"/>
                </a:lnTo>
                <a:cubicBezTo>
                  <a:pt x="119406" y="533400"/>
                  <a:pt x="0" y="413994"/>
                  <a:pt x="0" y="266700"/>
                </a:cubicBezTo>
                <a:cubicBezTo>
                  <a:pt x="0" y="119406"/>
                  <a:pt x="119406" y="0"/>
                  <a:pt x="266700" y="0"/>
                </a:cubicBezTo>
                <a:close/>
              </a:path>
            </a:pathLst>
          </a:cu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2" name="Rectangle 108">
            <a:extLst>
              <a:ext uri="{FF2B5EF4-FFF2-40B4-BE49-F238E27FC236}">
                <a16:creationId xmlns:a16="http://schemas.microsoft.com/office/drawing/2014/main" id="{A8E16412-64F0-50BF-3B1E-C1D4B66652FC}"/>
              </a:ext>
            </a:extLst>
          </p:cNvPr>
          <p:cNvSpPr/>
          <p:nvPr/>
        </p:nvSpPr>
        <p:spPr>
          <a:xfrm>
            <a:off x="6726013" y="3772124"/>
            <a:ext cx="266700" cy="533400"/>
          </a:xfrm>
          <a:custGeom>
            <a:avLst/>
            <a:gdLst/>
            <a:ahLst/>
            <a:cxnLst/>
            <a:rect l="l" t="t" r="r" b="b"/>
            <a:pathLst>
              <a:path w="266700" h="533400">
                <a:moveTo>
                  <a:pt x="266700" y="0"/>
                </a:moveTo>
                <a:lnTo>
                  <a:pt x="266700" y="533400"/>
                </a:lnTo>
                <a:cubicBezTo>
                  <a:pt x="119406" y="533400"/>
                  <a:pt x="0" y="413994"/>
                  <a:pt x="0" y="266700"/>
                </a:cubicBezTo>
                <a:cubicBezTo>
                  <a:pt x="0" y="119406"/>
                  <a:pt x="119406" y="0"/>
                  <a:pt x="266700" y="0"/>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Rectangle 108">
            <a:extLst>
              <a:ext uri="{FF2B5EF4-FFF2-40B4-BE49-F238E27FC236}">
                <a16:creationId xmlns:a16="http://schemas.microsoft.com/office/drawing/2014/main" id="{9CE8D672-F31F-D547-7270-24B49E187715}"/>
              </a:ext>
            </a:extLst>
          </p:cNvPr>
          <p:cNvSpPr/>
          <p:nvPr/>
        </p:nvSpPr>
        <p:spPr>
          <a:xfrm>
            <a:off x="6726013" y="4686524"/>
            <a:ext cx="266700" cy="533400"/>
          </a:xfrm>
          <a:custGeom>
            <a:avLst/>
            <a:gdLst/>
            <a:ahLst/>
            <a:cxnLst/>
            <a:rect l="l" t="t" r="r" b="b"/>
            <a:pathLst>
              <a:path w="266700" h="533400">
                <a:moveTo>
                  <a:pt x="266700" y="0"/>
                </a:moveTo>
                <a:lnTo>
                  <a:pt x="266700" y="533400"/>
                </a:lnTo>
                <a:cubicBezTo>
                  <a:pt x="119406" y="533400"/>
                  <a:pt x="0" y="413994"/>
                  <a:pt x="0" y="266700"/>
                </a:cubicBezTo>
                <a:cubicBezTo>
                  <a:pt x="0" y="119406"/>
                  <a:pt x="119406" y="0"/>
                  <a:pt x="266700" y="0"/>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4" name="Rectangle 110">
            <a:extLst>
              <a:ext uri="{FF2B5EF4-FFF2-40B4-BE49-F238E27FC236}">
                <a16:creationId xmlns:a16="http://schemas.microsoft.com/office/drawing/2014/main" id="{FF7C2E87-4C53-2F2E-041E-EF74A12647BE}"/>
              </a:ext>
            </a:extLst>
          </p:cNvPr>
          <p:cNvSpPr/>
          <p:nvPr/>
        </p:nvSpPr>
        <p:spPr>
          <a:xfrm>
            <a:off x="6992713" y="3772124"/>
            <a:ext cx="266700" cy="533400"/>
          </a:xfrm>
          <a:custGeom>
            <a:avLst/>
            <a:gdLst/>
            <a:ahLst/>
            <a:cxnLst/>
            <a:rect l="l" t="t" r="r" b="b"/>
            <a:pathLst>
              <a:path w="266700" h="533400">
                <a:moveTo>
                  <a:pt x="0" y="0"/>
                </a:moveTo>
                <a:cubicBezTo>
                  <a:pt x="147294" y="0"/>
                  <a:pt x="266700" y="119406"/>
                  <a:pt x="266700" y="266700"/>
                </a:cubicBezTo>
                <a:cubicBezTo>
                  <a:pt x="266700" y="413994"/>
                  <a:pt x="147294" y="533400"/>
                  <a:pt x="0" y="533400"/>
                </a:cubicBez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5" name="Rectangle 110">
            <a:extLst>
              <a:ext uri="{FF2B5EF4-FFF2-40B4-BE49-F238E27FC236}">
                <a16:creationId xmlns:a16="http://schemas.microsoft.com/office/drawing/2014/main" id="{52DEC7AF-1F29-DB10-E08E-3065F60F4E7E}"/>
              </a:ext>
            </a:extLst>
          </p:cNvPr>
          <p:cNvSpPr/>
          <p:nvPr/>
        </p:nvSpPr>
        <p:spPr>
          <a:xfrm>
            <a:off x="6992713" y="4686524"/>
            <a:ext cx="266700" cy="533400"/>
          </a:xfrm>
          <a:custGeom>
            <a:avLst/>
            <a:gdLst/>
            <a:ahLst/>
            <a:cxnLst/>
            <a:rect l="l" t="t" r="r" b="b"/>
            <a:pathLst>
              <a:path w="266700" h="533400">
                <a:moveTo>
                  <a:pt x="0" y="0"/>
                </a:moveTo>
                <a:cubicBezTo>
                  <a:pt x="147294" y="0"/>
                  <a:pt x="266700" y="119406"/>
                  <a:pt x="266700" y="266700"/>
                </a:cubicBezTo>
                <a:cubicBezTo>
                  <a:pt x="266700" y="413994"/>
                  <a:pt x="147294" y="533400"/>
                  <a:pt x="0" y="533400"/>
                </a:cubicBez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6" name="Rectangle 110">
            <a:extLst>
              <a:ext uri="{FF2B5EF4-FFF2-40B4-BE49-F238E27FC236}">
                <a16:creationId xmlns:a16="http://schemas.microsoft.com/office/drawing/2014/main" id="{F18E97E5-E880-98B3-469F-F510BDFA9BBE}"/>
              </a:ext>
            </a:extLst>
          </p:cNvPr>
          <p:cNvSpPr/>
          <p:nvPr/>
        </p:nvSpPr>
        <p:spPr>
          <a:xfrm>
            <a:off x="5022431" y="3772124"/>
            <a:ext cx="266700" cy="533400"/>
          </a:xfrm>
          <a:custGeom>
            <a:avLst/>
            <a:gdLst/>
            <a:ahLst/>
            <a:cxnLst/>
            <a:rect l="l" t="t" r="r" b="b"/>
            <a:pathLst>
              <a:path w="266700" h="533400">
                <a:moveTo>
                  <a:pt x="0" y="0"/>
                </a:moveTo>
                <a:cubicBezTo>
                  <a:pt x="147294" y="0"/>
                  <a:pt x="266700" y="119406"/>
                  <a:pt x="266700" y="266700"/>
                </a:cubicBezTo>
                <a:cubicBezTo>
                  <a:pt x="266700" y="413994"/>
                  <a:pt x="147294" y="533400"/>
                  <a:pt x="0" y="533400"/>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7" name="Rectangle 110">
            <a:extLst>
              <a:ext uri="{FF2B5EF4-FFF2-40B4-BE49-F238E27FC236}">
                <a16:creationId xmlns:a16="http://schemas.microsoft.com/office/drawing/2014/main" id="{623DF4D3-7BC1-4270-D046-26F4AB4451A0}"/>
              </a:ext>
            </a:extLst>
          </p:cNvPr>
          <p:cNvSpPr/>
          <p:nvPr/>
        </p:nvSpPr>
        <p:spPr>
          <a:xfrm>
            <a:off x="5022431" y="4686524"/>
            <a:ext cx="266700" cy="533400"/>
          </a:xfrm>
          <a:custGeom>
            <a:avLst/>
            <a:gdLst/>
            <a:ahLst/>
            <a:cxnLst/>
            <a:rect l="l" t="t" r="r" b="b"/>
            <a:pathLst>
              <a:path w="266700" h="533400">
                <a:moveTo>
                  <a:pt x="0" y="0"/>
                </a:moveTo>
                <a:cubicBezTo>
                  <a:pt x="147294" y="0"/>
                  <a:pt x="266700" y="119406"/>
                  <a:pt x="266700" y="266700"/>
                </a:cubicBezTo>
                <a:cubicBezTo>
                  <a:pt x="266700" y="413994"/>
                  <a:pt x="147294" y="533400"/>
                  <a:pt x="0" y="533400"/>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ADAD9B3D-9AE3-2B8E-DAF5-4B831B968E79}"/>
                  </a:ext>
                </a:extLst>
              </p:cNvPr>
              <p:cNvSpPr txBox="1"/>
              <p:nvPr/>
            </p:nvSpPr>
            <p:spPr>
              <a:xfrm>
                <a:off x="4138768" y="5506431"/>
                <a:ext cx="52809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𝜎</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48" name="TextBox 47">
                <a:extLst>
                  <a:ext uri="{FF2B5EF4-FFF2-40B4-BE49-F238E27FC236}">
                    <a16:creationId xmlns:a16="http://schemas.microsoft.com/office/drawing/2014/main" id="{ADAD9B3D-9AE3-2B8E-DAF5-4B831B968E79}"/>
                  </a:ext>
                </a:extLst>
              </p:cNvPr>
              <p:cNvSpPr txBox="1">
                <a:spLocks noRot="1" noChangeAspect="1" noMove="1" noResize="1" noEditPoints="1" noAdjustHandles="1" noChangeArrowheads="1" noChangeShapeType="1" noTextEdit="1"/>
              </p:cNvSpPr>
              <p:nvPr/>
            </p:nvSpPr>
            <p:spPr>
              <a:xfrm>
                <a:off x="4138768" y="5506431"/>
                <a:ext cx="528093" cy="58477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E361D3BC-265B-ED82-DEB9-EC5B94BD6A44}"/>
                  </a:ext>
                </a:extLst>
              </p:cNvPr>
              <p:cNvSpPr txBox="1"/>
              <p:nvPr/>
            </p:nvSpPr>
            <p:spPr>
              <a:xfrm>
                <a:off x="5763747" y="5220519"/>
                <a:ext cx="47404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𝜏</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49" name="TextBox 48">
                <a:extLst>
                  <a:ext uri="{FF2B5EF4-FFF2-40B4-BE49-F238E27FC236}">
                    <a16:creationId xmlns:a16="http://schemas.microsoft.com/office/drawing/2014/main" id="{E361D3BC-265B-ED82-DEB9-EC5B94BD6A44}"/>
                  </a:ext>
                </a:extLst>
              </p:cNvPr>
              <p:cNvSpPr txBox="1">
                <a:spLocks noRot="1" noChangeAspect="1" noMove="1" noResize="1" noEditPoints="1" noAdjustHandles="1" noChangeArrowheads="1" noChangeShapeType="1" noTextEdit="1"/>
              </p:cNvSpPr>
              <p:nvPr/>
            </p:nvSpPr>
            <p:spPr>
              <a:xfrm>
                <a:off x="5763747" y="5220519"/>
                <a:ext cx="474041" cy="58477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E4E2CD56-5D3A-9DF3-F511-478578F58800}"/>
                  </a:ext>
                </a:extLst>
              </p:cNvPr>
              <p:cNvSpPr txBox="1"/>
              <p:nvPr/>
            </p:nvSpPr>
            <p:spPr>
              <a:xfrm>
                <a:off x="7054188" y="5596534"/>
                <a:ext cx="85997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𝜎</m:t>
                          </m:r>
                        </m:e>
                        <m:sup>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𝑇</m:t>
                          </m:r>
                        </m:sup>
                      </m:sSup>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50" name="TextBox 49">
                <a:extLst>
                  <a:ext uri="{FF2B5EF4-FFF2-40B4-BE49-F238E27FC236}">
                    <a16:creationId xmlns:a16="http://schemas.microsoft.com/office/drawing/2014/main" id="{E4E2CD56-5D3A-9DF3-F511-478578F58800}"/>
                  </a:ext>
                </a:extLst>
              </p:cNvPr>
              <p:cNvSpPr txBox="1">
                <a:spLocks noRot="1" noChangeAspect="1" noMove="1" noResize="1" noEditPoints="1" noAdjustHandles="1" noChangeArrowheads="1" noChangeShapeType="1" noTextEdit="1"/>
              </p:cNvSpPr>
              <p:nvPr/>
            </p:nvSpPr>
            <p:spPr>
              <a:xfrm>
                <a:off x="7054188" y="5596534"/>
                <a:ext cx="859979" cy="584775"/>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344003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0386E-01E0-241F-5CE6-BFB36FB16AF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3D0C230-9399-B3FA-3D65-A2A55AE946F4}"/>
              </a:ext>
            </a:extLst>
          </p:cNvPr>
          <p:cNvSpPr/>
          <p:nvPr/>
        </p:nvSpPr>
        <p:spPr>
          <a:xfrm>
            <a:off x="4214132" y="3941862"/>
            <a:ext cx="914400" cy="19050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D88043EE-8DBC-F864-78E7-E6E4B2020F84}"/>
              </a:ext>
            </a:extLst>
          </p:cNvPr>
          <p:cNvSpPr/>
          <p:nvPr/>
        </p:nvSpPr>
        <p:spPr>
          <a:xfrm>
            <a:off x="4340982" y="450759"/>
            <a:ext cx="914400" cy="25908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19DE57D3-4F32-07F2-EF75-00FC8769017C}"/>
              </a:ext>
            </a:extLst>
          </p:cNvPr>
          <p:cNvSpPr/>
          <p:nvPr/>
        </p:nvSpPr>
        <p:spPr>
          <a:xfrm>
            <a:off x="8951082" y="450759"/>
            <a:ext cx="914400" cy="25908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15D6A800-7E40-0040-FCF4-AC065353B555}"/>
              </a:ext>
            </a:extLst>
          </p:cNvPr>
          <p:cNvSpPr/>
          <p:nvPr/>
        </p:nvSpPr>
        <p:spPr>
          <a:xfrm>
            <a:off x="7642405" y="810462"/>
            <a:ext cx="914400" cy="19050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DE71C6D2-2F99-47CC-9201-716D5A21400F}"/>
              </a:ext>
            </a:extLst>
          </p:cNvPr>
          <p:cNvSpPr/>
          <p:nvPr/>
        </p:nvSpPr>
        <p:spPr>
          <a:xfrm>
            <a:off x="5672123" y="810462"/>
            <a:ext cx="914400" cy="19050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Oval 12">
            <a:extLst>
              <a:ext uri="{FF2B5EF4-FFF2-40B4-BE49-F238E27FC236}">
                <a16:creationId xmlns:a16="http://schemas.microsoft.com/office/drawing/2014/main" id="{4CF0CCA2-2EED-E5F6-8BE6-6FFCEDCEB924}"/>
              </a:ext>
            </a:extLst>
          </p:cNvPr>
          <p:cNvSpPr/>
          <p:nvPr/>
        </p:nvSpPr>
        <p:spPr>
          <a:xfrm>
            <a:off x="4531482" y="1429784"/>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Oval 13">
            <a:extLst>
              <a:ext uri="{FF2B5EF4-FFF2-40B4-BE49-F238E27FC236}">
                <a16:creationId xmlns:a16="http://schemas.microsoft.com/office/drawing/2014/main" id="{69AA4C19-3709-307E-AFE4-CF277B85C1D2}"/>
              </a:ext>
            </a:extLst>
          </p:cNvPr>
          <p:cNvSpPr/>
          <p:nvPr/>
        </p:nvSpPr>
        <p:spPr>
          <a:xfrm>
            <a:off x="4531482" y="2279559"/>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Oval 14">
            <a:extLst>
              <a:ext uri="{FF2B5EF4-FFF2-40B4-BE49-F238E27FC236}">
                <a16:creationId xmlns:a16="http://schemas.microsoft.com/office/drawing/2014/main" id="{3C789514-3944-EECB-B7FD-8C1A0ACC9F77}"/>
              </a:ext>
            </a:extLst>
          </p:cNvPr>
          <p:cNvSpPr/>
          <p:nvPr/>
        </p:nvSpPr>
        <p:spPr>
          <a:xfrm>
            <a:off x="6840390" y="1953462"/>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6" name="Straight Connector 15">
            <a:extLst>
              <a:ext uri="{FF2B5EF4-FFF2-40B4-BE49-F238E27FC236}">
                <a16:creationId xmlns:a16="http://schemas.microsoft.com/office/drawing/2014/main" id="{1278F6E7-BB66-A3CC-D932-0137772EF024}"/>
              </a:ext>
            </a:extLst>
          </p:cNvPr>
          <p:cNvCxnSpPr>
            <a:stCxn id="13" idx="6"/>
            <a:endCxn id="25" idx="2"/>
          </p:cNvCxnSpPr>
          <p:nvPr/>
        </p:nvCxnSpPr>
        <p:spPr>
          <a:xfrm flipV="1">
            <a:off x="5064882" y="1305762"/>
            <a:ext cx="797741" cy="390722"/>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04FC609-C811-9E0D-90C7-3C2132D2222E}"/>
              </a:ext>
            </a:extLst>
          </p:cNvPr>
          <p:cNvCxnSpPr>
            <a:stCxn id="14" idx="6"/>
            <a:endCxn id="26" idx="2"/>
          </p:cNvCxnSpPr>
          <p:nvPr/>
        </p:nvCxnSpPr>
        <p:spPr>
          <a:xfrm flipV="1">
            <a:off x="5064882" y="2220162"/>
            <a:ext cx="797741" cy="326097"/>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6991430-75AE-49B8-9ECF-B0435161AEE7}"/>
              </a:ext>
            </a:extLst>
          </p:cNvPr>
          <p:cNvCxnSpPr>
            <a:stCxn id="25" idx="2"/>
            <a:endCxn id="21" idx="6"/>
          </p:cNvCxnSpPr>
          <p:nvPr/>
        </p:nvCxnSpPr>
        <p:spPr>
          <a:xfrm flipH="1" flipV="1">
            <a:off x="5064882" y="869859"/>
            <a:ext cx="797741" cy="435903"/>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8122769-00BB-DDD7-EA7D-68DA6216FC2A}"/>
                  </a:ext>
                </a:extLst>
              </p:cNvPr>
              <p:cNvSpPr txBox="1"/>
              <p:nvPr/>
            </p:nvSpPr>
            <p:spPr>
              <a:xfrm>
                <a:off x="4480603" y="2994574"/>
                <a:ext cx="75956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19" name="TextBox 18">
                <a:extLst>
                  <a:ext uri="{FF2B5EF4-FFF2-40B4-BE49-F238E27FC236}">
                    <a16:creationId xmlns:a16="http://schemas.microsoft.com/office/drawing/2014/main" id="{88122769-00BB-DDD7-EA7D-68DA6216FC2A}"/>
                  </a:ext>
                </a:extLst>
              </p:cNvPr>
              <p:cNvSpPr txBox="1">
                <a:spLocks noRot="1" noChangeAspect="1" noMove="1" noResize="1" noEditPoints="1" noAdjustHandles="1" noChangeArrowheads="1" noChangeShapeType="1" noTextEdit="1"/>
              </p:cNvSpPr>
              <p:nvPr/>
            </p:nvSpPr>
            <p:spPr>
              <a:xfrm>
                <a:off x="4480603" y="2994574"/>
                <a:ext cx="759567" cy="584775"/>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0D2EB3AD-D998-0E55-2D64-7AFB52A0EBDF}"/>
                  </a:ext>
                </a:extLst>
              </p:cNvPr>
              <p:cNvSpPr txBox="1"/>
              <p:nvPr/>
            </p:nvSpPr>
            <p:spPr>
              <a:xfrm>
                <a:off x="9150005" y="2945176"/>
                <a:ext cx="66281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20" name="TextBox 19">
                <a:extLst>
                  <a:ext uri="{FF2B5EF4-FFF2-40B4-BE49-F238E27FC236}">
                    <a16:creationId xmlns:a16="http://schemas.microsoft.com/office/drawing/2014/main" id="{0D2EB3AD-D998-0E55-2D64-7AFB52A0EBDF}"/>
                  </a:ext>
                </a:extLst>
              </p:cNvPr>
              <p:cNvSpPr txBox="1">
                <a:spLocks noRot="1" noChangeAspect="1" noMove="1" noResize="1" noEditPoints="1" noAdjustHandles="1" noChangeArrowheads="1" noChangeShapeType="1" noTextEdit="1"/>
              </p:cNvSpPr>
              <p:nvPr/>
            </p:nvSpPr>
            <p:spPr>
              <a:xfrm>
                <a:off x="9150005" y="2945176"/>
                <a:ext cx="662810" cy="584775"/>
              </a:xfrm>
              <a:prstGeom prst="rect">
                <a:avLst/>
              </a:prstGeom>
              <a:blipFill>
                <a:blip r:embed="rId3"/>
                <a:stretch>
                  <a:fillRect/>
                </a:stretch>
              </a:blipFill>
            </p:spPr>
            <p:txBody>
              <a:bodyPr/>
              <a:lstStyle/>
              <a:p>
                <a:r>
                  <a:rPr lang="en-US">
                    <a:noFill/>
                  </a:rPr>
                  <a:t> </a:t>
                </a:r>
              </a:p>
            </p:txBody>
          </p:sp>
        </mc:Fallback>
      </mc:AlternateContent>
      <p:sp>
        <p:nvSpPr>
          <p:cNvPr id="21" name="Oval 20">
            <a:extLst>
              <a:ext uri="{FF2B5EF4-FFF2-40B4-BE49-F238E27FC236}">
                <a16:creationId xmlns:a16="http://schemas.microsoft.com/office/drawing/2014/main" id="{FAF31409-1F9D-AD77-3C98-FC35B2601E54}"/>
              </a:ext>
            </a:extLst>
          </p:cNvPr>
          <p:cNvSpPr/>
          <p:nvPr/>
        </p:nvSpPr>
        <p:spPr>
          <a:xfrm>
            <a:off x="4531482" y="603159"/>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Oval 21">
            <a:extLst>
              <a:ext uri="{FF2B5EF4-FFF2-40B4-BE49-F238E27FC236}">
                <a16:creationId xmlns:a16="http://schemas.microsoft.com/office/drawing/2014/main" id="{9E9C75BC-9C11-CB6C-928A-97649337BDBA}"/>
              </a:ext>
            </a:extLst>
          </p:cNvPr>
          <p:cNvSpPr/>
          <p:nvPr/>
        </p:nvSpPr>
        <p:spPr>
          <a:xfrm>
            <a:off x="9141582" y="1429784"/>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26AAEB50-9F4F-13C3-988E-75DE9F70F1BB}"/>
              </a:ext>
            </a:extLst>
          </p:cNvPr>
          <p:cNvSpPr/>
          <p:nvPr/>
        </p:nvSpPr>
        <p:spPr>
          <a:xfrm>
            <a:off x="9141582" y="2279559"/>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BA0FC5A6-5577-EE11-B27D-680ABEB425A6}"/>
              </a:ext>
            </a:extLst>
          </p:cNvPr>
          <p:cNvSpPr/>
          <p:nvPr/>
        </p:nvSpPr>
        <p:spPr>
          <a:xfrm>
            <a:off x="9141582" y="603159"/>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53E9D3B-E83C-7DE7-8593-FEBF08553177}"/>
              </a:ext>
            </a:extLst>
          </p:cNvPr>
          <p:cNvSpPr/>
          <p:nvPr/>
        </p:nvSpPr>
        <p:spPr>
          <a:xfrm>
            <a:off x="5862623" y="1039062"/>
            <a:ext cx="5334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6" name="Oval 25">
            <a:extLst>
              <a:ext uri="{FF2B5EF4-FFF2-40B4-BE49-F238E27FC236}">
                <a16:creationId xmlns:a16="http://schemas.microsoft.com/office/drawing/2014/main" id="{084BF4F6-7F32-1283-B296-BB2EC6A773BC}"/>
              </a:ext>
            </a:extLst>
          </p:cNvPr>
          <p:cNvSpPr/>
          <p:nvPr/>
        </p:nvSpPr>
        <p:spPr>
          <a:xfrm>
            <a:off x="5862623" y="1953462"/>
            <a:ext cx="5334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Oval 26">
            <a:extLst>
              <a:ext uri="{FF2B5EF4-FFF2-40B4-BE49-F238E27FC236}">
                <a16:creationId xmlns:a16="http://schemas.microsoft.com/office/drawing/2014/main" id="{685A2BA8-3B42-0AD9-21CA-18DB83844D9A}"/>
              </a:ext>
            </a:extLst>
          </p:cNvPr>
          <p:cNvSpPr/>
          <p:nvPr/>
        </p:nvSpPr>
        <p:spPr>
          <a:xfrm>
            <a:off x="6840390" y="1039062"/>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8" name="Oval 27">
            <a:extLst>
              <a:ext uri="{FF2B5EF4-FFF2-40B4-BE49-F238E27FC236}">
                <a16:creationId xmlns:a16="http://schemas.microsoft.com/office/drawing/2014/main" id="{4DEE35F2-198C-65B3-31F9-BD44B44FAB08}"/>
              </a:ext>
            </a:extLst>
          </p:cNvPr>
          <p:cNvSpPr/>
          <p:nvPr/>
        </p:nvSpPr>
        <p:spPr>
          <a:xfrm>
            <a:off x="7832905" y="1039062"/>
            <a:ext cx="5334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Oval 28">
            <a:extLst>
              <a:ext uri="{FF2B5EF4-FFF2-40B4-BE49-F238E27FC236}">
                <a16:creationId xmlns:a16="http://schemas.microsoft.com/office/drawing/2014/main" id="{1A5D6312-7126-DBC0-A907-84A0924874FC}"/>
              </a:ext>
            </a:extLst>
          </p:cNvPr>
          <p:cNvSpPr/>
          <p:nvPr/>
        </p:nvSpPr>
        <p:spPr>
          <a:xfrm>
            <a:off x="7832905" y="1953462"/>
            <a:ext cx="5334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30" name="Straight Connector 29">
            <a:extLst>
              <a:ext uri="{FF2B5EF4-FFF2-40B4-BE49-F238E27FC236}">
                <a16:creationId xmlns:a16="http://schemas.microsoft.com/office/drawing/2014/main" id="{2980C80E-8ADF-F6D3-F50C-ECEC4394AE09}"/>
              </a:ext>
            </a:extLst>
          </p:cNvPr>
          <p:cNvCxnSpPr>
            <a:stCxn id="25" idx="6"/>
            <a:endCxn id="27" idx="2"/>
          </p:cNvCxnSpPr>
          <p:nvPr/>
        </p:nvCxnSpPr>
        <p:spPr>
          <a:xfrm>
            <a:off x="6396023" y="1305762"/>
            <a:ext cx="4443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9CE7518-25BF-DCA3-F850-D9D54086F510}"/>
              </a:ext>
            </a:extLst>
          </p:cNvPr>
          <p:cNvCxnSpPr>
            <a:stCxn id="26" idx="7"/>
            <a:endCxn id="27" idx="3"/>
          </p:cNvCxnSpPr>
          <p:nvPr/>
        </p:nvCxnSpPr>
        <p:spPr>
          <a:xfrm flipV="1">
            <a:off x="6317908" y="1494347"/>
            <a:ext cx="600597" cy="537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D44DD55-AF4F-1C3A-0B67-6FE6E8C07627}"/>
              </a:ext>
            </a:extLst>
          </p:cNvPr>
          <p:cNvCxnSpPr>
            <a:stCxn id="27" idx="6"/>
            <a:endCxn id="28" idx="2"/>
          </p:cNvCxnSpPr>
          <p:nvPr/>
        </p:nvCxnSpPr>
        <p:spPr>
          <a:xfrm>
            <a:off x="7373790" y="1305762"/>
            <a:ext cx="4591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6D0DFE6-89A3-B696-FD85-858B6CE710C4}"/>
              </a:ext>
            </a:extLst>
          </p:cNvPr>
          <p:cNvCxnSpPr>
            <a:stCxn id="27" idx="5"/>
            <a:endCxn id="29" idx="1"/>
          </p:cNvCxnSpPr>
          <p:nvPr/>
        </p:nvCxnSpPr>
        <p:spPr>
          <a:xfrm>
            <a:off x="7295675" y="1494347"/>
            <a:ext cx="615345" cy="537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3A46B383-9B42-6CBC-ED11-C101AF60B603}"/>
                  </a:ext>
                </a:extLst>
              </p:cNvPr>
              <p:cNvSpPr txBox="1"/>
              <p:nvPr/>
            </p:nvSpPr>
            <p:spPr>
              <a:xfrm>
                <a:off x="5860118" y="2662577"/>
                <a:ext cx="50366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𝑆</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34" name="TextBox 33">
                <a:extLst>
                  <a:ext uri="{FF2B5EF4-FFF2-40B4-BE49-F238E27FC236}">
                    <a16:creationId xmlns:a16="http://schemas.microsoft.com/office/drawing/2014/main" id="{3A46B383-9B42-6CBC-ED11-C101AF60B603}"/>
                  </a:ext>
                </a:extLst>
              </p:cNvPr>
              <p:cNvSpPr txBox="1">
                <a:spLocks noRot="1" noChangeAspect="1" noMove="1" noResize="1" noEditPoints="1" noAdjustHandles="1" noChangeArrowheads="1" noChangeShapeType="1" noTextEdit="1"/>
              </p:cNvSpPr>
              <p:nvPr/>
            </p:nvSpPr>
            <p:spPr>
              <a:xfrm>
                <a:off x="5860118" y="2662577"/>
                <a:ext cx="503664"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B092CE35-FA8A-9D4B-6AE6-6669D2D25136}"/>
                  </a:ext>
                </a:extLst>
              </p:cNvPr>
              <p:cNvSpPr txBox="1"/>
              <p:nvPr/>
            </p:nvSpPr>
            <p:spPr>
              <a:xfrm>
                <a:off x="7875826" y="2655279"/>
                <a:ext cx="53033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𝑇</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35" name="TextBox 34">
                <a:extLst>
                  <a:ext uri="{FF2B5EF4-FFF2-40B4-BE49-F238E27FC236}">
                    <a16:creationId xmlns:a16="http://schemas.microsoft.com/office/drawing/2014/main" id="{B092CE35-FA8A-9D4B-6AE6-6669D2D25136}"/>
                  </a:ext>
                </a:extLst>
              </p:cNvPr>
              <p:cNvSpPr txBox="1">
                <a:spLocks noRot="1" noChangeAspect="1" noMove="1" noResize="1" noEditPoints="1" noAdjustHandles="1" noChangeArrowheads="1" noChangeShapeType="1" noTextEdit="1"/>
              </p:cNvSpPr>
              <p:nvPr/>
            </p:nvSpPr>
            <p:spPr>
              <a:xfrm>
                <a:off x="7875826" y="2655279"/>
                <a:ext cx="530338" cy="58477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26B38D24-C92B-2556-425C-33B49EA02D77}"/>
                  </a:ext>
                </a:extLst>
              </p:cNvPr>
              <p:cNvSpPr txBox="1"/>
              <p:nvPr/>
            </p:nvSpPr>
            <p:spPr>
              <a:xfrm>
                <a:off x="6753883" y="2864526"/>
                <a:ext cx="82791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𝑀</m:t>
                          </m:r>
                        </m:e>
                        <m:sub>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36" name="TextBox 35">
                <a:extLst>
                  <a:ext uri="{FF2B5EF4-FFF2-40B4-BE49-F238E27FC236}">
                    <a16:creationId xmlns:a16="http://schemas.microsoft.com/office/drawing/2014/main" id="{26B38D24-C92B-2556-425C-33B49EA02D77}"/>
                  </a:ext>
                </a:extLst>
              </p:cNvPr>
              <p:cNvSpPr txBox="1">
                <a:spLocks noRot="1" noChangeAspect="1" noMove="1" noResize="1" noEditPoints="1" noAdjustHandles="1" noChangeArrowheads="1" noChangeShapeType="1" noTextEdit="1"/>
              </p:cNvSpPr>
              <p:nvPr/>
            </p:nvSpPr>
            <p:spPr>
              <a:xfrm>
                <a:off x="6753883" y="2864526"/>
                <a:ext cx="827919" cy="584775"/>
              </a:xfrm>
              <a:prstGeom prst="rect">
                <a:avLst/>
              </a:prstGeom>
              <a:blipFill>
                <a:blip r:embed="rId6"/>
                <a:stretch>
                  <a:fillRect/>
                </a:stretch>
              </a:blipFill>
            </p:spPr>
            <p:txBody>
              <a:bodyPr/>
              <a:lstStyle/>
              <a:p>
                <a:r>
                  <a:rPr lang="en-US">
                    <a:noFill/>
                  </a:rPr>
                  <a:t> </a:t>
                </a:r>
              </a:p>
            </p:txBody>
          </p:sp>
        </mc:Fallback>
      </mc:AlternateContent>
      <p:cxnSp>
        <p:nvCxnSpPr>
          <p:cNvPr id="37" name="Straight Connector 36">
            <a:extLst>
              <a:ext uri="{FF2B5EF4-FFF2-40B4-BE49-F238E27FC236}">
                <a16:creationId xmlns:a16="http://schemas.microsoft.com/office/drawing/2014/main" id="{35DF47DC-2585-2344-1B15-EEE67B0ED9CA}"/>
              </a:ext>
            </a:extLst>
          </p:cNvPr>
          <p:cNvCxnSpPr>
            <a:stCxn id="13" idx="6"/>
            <a:endCxn id="26" idx="2"/>
          </p:cNvCxnSpPr>
          <p:nvPr/>
        </p:nvCxnSpPr>
        <p:spPr>
          <a:xfrm>
            <a:off x="5064882" y="1696484"/>
            <a:ext cx="797741" cy="52367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3EF470E-FA51-E501-FD63-26FB2AA11A3E}"/>
              </a:ext>
            </a:extLst>
          </p:cNvPr>
          <p:cNvCxnSpPr>
            <a:stCxn id="28" idx="6"/>
            <a:endCxn id="24" idx="2"/>
          </p:cNvCxnSpPr>
          <p:nvPr/>
        </p:nvCxnSpPr>
        <p:spPr>
          <a:xfrm flipV="1">
            <a:off x="8366305" y="869859"/>
            <a:ext cx="775277" cy="43590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6D1C76D-1F37-257E-B1D3-6562E599EFF3}"/>
              </a:ext>
            </a:extLst>
          </p:cNvPr>
          <p:cNvCxnSpPr>
            <a:stCxn id="28" idx="6"/>
            <a:endCxn id="22" idx="2"/>
          </p:cNvCxnSpPr>
          <p:nvPr/>
        </p:nvCxnSpPr>
        <p:spPr>
          <a:xfrm>
            <a:off x="8366305" y="1305762"/>
            <a:ext cx="775277" cy="39072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59EB7F7-C56D-493D-FA78-E7831D0E3590}"/>
              </a:ext>
            </a:extLst>
          </p:cNvPr>
          <p:cNvCxnSpPr>
            <a:endCxn id="23" idx="2"/>
          </p:cNvCxnSpPr>
          <p:nvPr/>
        </p:nvCxnSpPr>
        <p:spPr>
          <a:xfrm>
            <a:off x="8366305" y="2220162"/>
            <a:ext cx="775277" cy="32609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F27C074-7E8D-725C-1AC7-380D9AD0008F}"/>
              </a:ext>
            </a:extLst>
          </p:cNvPr>
          <p:cNvCxnSpPr/>
          <p:nvPr/>
        </p:nvCxnSpPr>
        <p:spPr>
          <a:xfrm flipV="1">
            <a:off x="8366305" y="869859"/>
            <a:ext cx="775277" cy="135030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B42F3C9-4929-6279-FE74-0BABF62E5185}"/>
              </a:ext>
            </a:extLst>
          </p:cNvPr>
          <p:cNvCxnSpPr>
            <a:stCxn id="25" idx="5"/>
            <a:endCxn id="15" idx="1"/>
          </p:cNvCxnSpPr>
          <p:nvPr/>
        </p:nvCxnSpPr>
        <p:spPr>
          <a:xfrm>
            <a:off x="6317908" y="1494347"/>
            <a:ext cx="600597" cy="537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9FBB0CF-EAC2-A501-C974-30C7C14FCDDB}"/>
              </a:ext>
            </a:extLst>
          </p:cNvPr>
          <p:cNvCxnSpPr>
            <a:stCxn id="15" idx="6"/>
            <a:endCxn id="29" idx="2"/>
          </p:cNvCxnSpPr>
          <p:nvPr/>
        </p:nvCxnSpPr>
        <p:spPr>
          <a:xfrm>
            <a:off x="7373790" y="2220162"/>
            <a:ext cx="4591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07EB5CC-C1F5-FAEE-EEB9-16B546295EF3}"/>
              </a:ext>
            </a:extLst>
          </p:cNvPr>
          <p:cNvCxnSpPr>
            <a:endCxn id="22" idx="2"/>
          </p:cNvCxnSpPr>
          <p:nvPr/>
        </p:nvCxnSpPr>
        <p:spPr>
          <a:xfrm flipV="1">
            <a:off x="8366305" y="1696484"/>
            <a:ext cx="775277" cy="5236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5" name="Rectangle 108">
            <a:extLst>
              <a:ext uri="{FF2B5EF4-FFF2-40B4-BE49-F238E27FC236}">
                <a16:creationId xmlns:a16="http://schemas.microsoft.com/office/drawing/2014/main" id="{6ECA4815-06D2-4A13-6761-7CA43CD31634}"/>
              </a:ext>
            </a:extLst>
          </p:cNvPr>
          <p:cNvSpPr/>
          <p:nvPr/>
        </p:nvSpPr>
        <p:spPr>
          <a:xfrm>
            <a:off x="5862623" y="1039062"/>
            <a:ext cx="266700" cy="533400"/>
          </a:xfrm>
          <a:custGeom>
            <a:avLst/>
            <a:gdLst/>
            <a:ahLst/>
            <a:cxnLst/>
            <a:rect l="l" t="t" r="r" b="b"/>
            <a:pathLst>
              <a:path w="266700" h="533400">
                <a:moveTo>
                  <a:pt x="266700" y="0"/>
                </a:moveTo>
                <a:lnTo>
                  <a:pt x="266700" y="533400"/>
                </a:lnTo>
                <a:cubicBezTo>
                  <a:pt x="119406" y="533400"/>
                  <a:pt x="0" y="413994"/>
                  <a:pt x="0" y="266700"/>
                </a:cubicBezTo>
                <a:cubicBezTo>
                  <a:pt x="0" y="119406"/>
                  <a:pt x="119406" y="0"/>
                  <a:pt x="266700" y="0"/>
                </a:cubicBezTo>
                <a:close/>
              </a:path>
            </a:pathLst>
          </a:cu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6" name="Rectangle 108">
            <a:extLst>
              <a:ext uri="{FF2B5EF4-FFF2-40B4-BE49-F238E27FC236}">
                <a16:creationId xmlns:a16="http://schemas.microsoft.com/office/drawing/2014/main" id="{4889B6C2-6F2A-1446-573C-F820582446AC}"/>
              </a:ext>
            </a:extLst>
          </p:cNvPr>
          <p:cNvSpPr/>
          <p:nvPr/>
        </p:nvSpPr>
        <p:spPr>
          <a:xfrm>
            <a:off x="5862623" y="1958323"/>
            <a:ext cx="266700" cy="533400"/>
          </a:xfrm>
          <a:custGeom>
            <a:avLst/>
            <a:gdLst/>
            <a:ahLst/>
            <a:cxnLst/>
            <a:rect l="l" t="t" r="r" b="b"/>
            <a:pathLst>
              <a:path w="266700" h="533400">
                <a:moveTo>
                  <a:pt x="266700" y="0"/>
                </a:moveTo>
                <a:lnTo>
                  <a:pt x="266700" y="533400"/>
                </a:lnTo>
                <a:cubicBezTo>
                  <a:pt x="119406" y="533400"/>
                  <a:pt x="0" y="413994"/>
                  <a:pt x="0" y="266700"/>
                </a:cubicBezTo>
                <a:cubicBezTo>
                  <a:pt x="0" y="119406"/>
                  <a:pt x="119406" y="0"/>
                  <a:pt x="266700" y="0"/>
                </a:cubicBezTo>
                <a:close/>
              </a:path>
            </a:pathLst>
          </a:cu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7" name="Rectangle 108">
            <a:extLst>
              <a:ext uri="{FF2B5EF4-FFF2-40B4-BE49-F238E27FC236}">
                <a16:creationId xmlns:a16="http://schemas.microsoft.com/office/drawing/2014/main" id="{6EF34C1E-7D25-48F8-EBE3-49A70143946D}"/>
              </a:ext>
            </a:extLst>
          </p:cNvPr>
          <p:cNvSpPr/>
          <p:nvPr/>
        </p:nvSpPr>
        <p:spPr>
          <a:xfrm>
            <a:off x="7832905" y="1039062"/>
            <a:ext cx="266700" cy="533400"/>
          </a:xfrm>
          <a:custGeom>
            <a:avLst/>
            <a:gdLst/>
            <a:ahLst/>
            <a:cxnLst/>
            <a:rect l="l" t="t" r="r" b="b"/>
            <a:pathLst>
              <a:path w="266700" h="533400">
                <a:moveTo>
                  <a:pt x="266700" y="0"/>
                </a:moveTo>
                <a:lnTo>
                  <a:pt x="266700" y="533400"/>
                </a:lnTo>
                <a:cubicBezTo>
                  <a:pt x="119406" y="533400"/>
                  <a:pt x="0" y="413994"/>
                  <a:pt x="0" y="266700"/>
                </a:cubicBezTo>
                <a:cubicBezTo>
                  <a:pt x="0" y="119406"/>
                  <a:pt x="119406" y="0"/>
                  <a:pt x="266700" y="0"/>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8" name="Rectangle 108">
            <a:extLst>
              <a:ext uri="{FF2B5EF4-FFF2-40B4-BE49-F238E27FC236}">
                <a16:creationId xmlns:a16="http://schemas.microsoft.com/office/drawing/2014/main" id="{DEAEEA5B-23B5-E61E-C7CA-FDCB43C3DBFD}"/>
              </a:ext>
            </a:extLst>
          </p:cNvPr>
          <p:cNvSpPr/>
          <p:nvPr/>
        </p:nvSpPr>
        <p:spPr>
          <a:xfrm>
            <a:off x="7832905" y="1953462"/>
            <a:ext cx="266700" cy="533400"/>
          </a:xfrm>
          <a:custGeom>
            <a:avLst/>
            <a:gdLst/>
            <a:ahLst/>
            <a:cxnLst/>
            <a:rect l="l" t="t" r="r" b="b"/>
            <a:pathLst>
              <a:path w="266700" h="533400">
                <a:moveTo>
                  <a:pt x="266700" y="0"/>
                </a:moveTo>
                <a:lnTo>
                  <a:pt x="266700" y="533400"/>
                </a:lnTo>
                <a:cubicBezTo>
                  <a:pt x="119406" y="533400"/>
                  <a:pt x="0" y="413994"/>
                  <a:pt x="0" y="266700"/>
                </a:cubicBezTo>
                <a:cubicBezTo>
                  <a:pt x="0" y="119406"/>
                  <a:pt x="119406" y="0"/>
                  <a:pt x="266700" y="0"/>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9" name="Rectangle 110">
            <a:extLst>
              <a:ext uri="{FF2B5EF4-FFF2-40B4-BE49-F238E27FC236}">
                <a16:creationId xmlns:a16="http://schemas.microsoft.com/office/drawing/2014/main" id="{DABA6FE5-7B5F-55B1-32C8-6014F26C1196}"/>
              </a:ext>
            </a:extLst>
          </p:cNvPr>
          <p:cNvSpPr/>
          <p:nvPr/>
        </p:nvSpPr>
        <p:spPr>
          <a:xfrm>
            <a:off x="8099605" y="1039062"/>
            <a:ext cx="266700" cy="533400"/>
          </a:xfrm>
          <a:custGeom>
            <a:avLst/>
            <a:gdLst/>
            <a:ahLst/>
            <a:cxnLst/>
            <a:rect l="l" t="t" r="r" b="b"/>
            <a:pathLst>
              <a:path w="266700" h="533400">
                <a:moveTo>
                  <a:pt x="0" y="0"/>
                </a:moveTo>
                <a:cubicBezTo>
                  <a:pt x="147294" y="0"/>
                  <a:pt x="266700" y="119406"/>
                  <a:pt x="266700" y="266700"/>
                </a:cubicBezTo>
                <a:cubicBezTo>
                  <a:pt x="266700" y="413994"/>
                  <a:pt x="147294" y="533400"/>
                  <a:pt x="0" y="533400"/>
                </a:cubicBez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0" name="Rectangle 110">
            <a:extLst>
              <a:ext uri="{FF2B5EF4-FFF2-40B4-BE49-F238E27FC236}">
                <a16:creationId xmlns:a16="http://schemas.microsoft.com/office/drawing/2014/main" id="{2C515817-18FD-8BE1-1A21-98038D471875}"/>
              </a:ext>
            </a:extLst>
          </p:cNvPr>
          <p:cNvSpPr/>
          <p:nvPr/>
        </p:nvSpPr>
        <p:spPr>
          <a:xfrm>
            <a:off x="8099605" y="1953462"/>
            <a:ext cx="266700" cy="533400"/>
          </a:xfrm>
          <a:custGeom>
            <a:avLst/>
            <a:gdLst/>
            <a:ahLst/>
            <a:cxnLst/>
            <a:rect l="l" t="t" r="r" b="b"/>
            <a:pathLst>
              <a:path w="266700" h="533400">
                <a:moveTo>
                  <a:pt x="0" y="0"/>
                </a:moveTo>
                <a:cubicBezTo>
                  <a:pt x="147294" y="0"/>
                  <a:pt x="266700" y="119406"/>
                  <a:pt x="266700" y="266700"/>
                </a:cubicBezTo>
                <a:cubicBezTo>
                  <a:pt x="266700" y="413994"/>
                  <a:pt x="147294" y="533400"/>
                  <a:pt x="0" y="533400"/>
                </a:cubicBez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1" name="Rectangle 110">
            <a:extLst>
              <a:ext uri="{FF2B5EF4-FFF2-40B4-BE49-F238E27FC236}">
                <a16:creationId xmlns:a16="http://schemas.microsoft.com/office/drawing/2014/main" id="{2086C63D-717D-89B8-2832-F79B73AC81AC}"/>
              </a:ext>
            </a:extLst>
          </p:cNvPr>
          <p:cNvSpPr/>
          <p:nvPr/>
        </p:nvSpPr>
        <p:spPr>
          <a:xfrm>
            <a:off x="6129323" y="1039062"/>
            <a:ext cx="266700" cy="533400"/>
          </a:xfrm>
          <a:custGeom>
            <a:avLst/>
            <a:gdLst/>
            <a:ahLst/>
            <a:cxnLst/>
            <a:rect l="l" t="t" r="r" b="b"/>
            <a:pathLst>
              <a:path w="266700" h="533400">
                <a:moveTo>
                  <a:pt x="0" y="0"/>
                </a:moveTo>
                <a:cubicBezTo>
                  <a:pt x="147294" y="0"/>
                  <a:pt x="266700" y="119406"/>
                  <a:pt x="266700" y="266700"/>
                </a:cubicBezTo>
                <a:cubicBezTo>
                  <a:pt x="266700" y="413994"/>
                  <a:pt x="147294" y="533400"/>
                  <a:pt x="0" y="533400"/>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2" name="Rectangle 110">
            <a:extLst>
              <a:ext uri="{FF2B5EF4-FFF2-40B4-BE49-F238E27FC236}">
                <a16:creationId xmlns:a16="http://schemas.microsoft.com/office/drawing/2014/main" id="{D14B9747-5FF6-A49F-3D21-4AFCEC881038}"/>
              </a:ext>
            </a:extLst>
          </p:cNvPr>
          <p:cNvSpPr/>
          <p:nvPr/>
        </p:nvSpPr>
        <p:spPr>
          <a:xfrm>
            <a:off x="6129323" y="1953462"/>
            <a:ext cx="266700" cy="533400"/>
          </a:xfrm>
          <a:custGeom>
            <a:avLst/>
            <a:gdLst/>
            <a:ahLst/>
            <a:cxnLst/>
            <a:rect l="l" t="t" r="r" b="b"/>
            <a:pathLst>
              <a:path w="266700" h="533400">
                <a:moveTo>
                  <a:pt x="0" y="0"/>
                </a:moveTo>
                <a:cubicBezTo>
                  <a:pt x="147294" y="0"/>
                  <a:pt x="266700" y="119406"/>
                  <a:pt x="266700" y="266700"/>
                </a:cubicBezTo>
                <a:cubicBezTo>
                  <a:pt x="266700" y="413994"/>
                  <a:pt x="147294" y="533400"/>
                  <a:pt x="0" y="533400"/>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3" name="Rectangle 52">
            <a:extLst>
              <a:ext uri="{FF2B5EF4-FFF2-40B4-BE49-F238E27FC236}">
                <a16:creationId xmlns:a16="http://schemas.microsoft.com/office/drawing/2014/main" id="{4E21795A-90A7-430A-604A-E9C9E4F62371}"/>
              </a:ext>
            </a:extLst>
          </p:cNvPr>
          <p:cNvSpPr/>
          <p:nvPr/>
        </p:nvSpPr>
        <p:spPr>
          <a:xfrm>
            <a:off x="2882991" y="3598962"/>
            <a:ext cx="914400" cy="25908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4" name="Oval 53">
            <a:extLst>
              <a:ext uri="{FF2B5EF4-FFF2-40B4-BE49-F238E27FC236}">
                <a16:creationId xmlns:a16="http://schemas.microsoft.com/office/drawing/2014/main" id="{30FF8D9A-9C0E-971A-2E2C-B28234E29011}"/>
              </a:ext>
            </a:extLst>
          </p:cNvPr>
          <p:cNvSpPr/>
          <p:nvPr/>
        </p:nvSpPr>
        <p:spPr>
          <a:xfrm>
            <a:off x="3073491" y="4577987"/>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5" name="Oval 54">
            <a:extLst>
              <a:ext uri="{FF2B5EF4-FFF2-40B4-BE49-F238E27FC236}">
                <a16:creationId xmlns:a16="http://schemas.microsoft.com/office/drawing/2014/main" id="{0B27D250-954D-2108-F46F-E7607A45512C}"/>
              </a:ext>
            </a:extLst>
          </p:cNvPr>
          <p:cNvSpPr/>
          <p:nvPr/>
        </p:nvSpPr>
        <p:spPr>
          <a:xfrm>
            <a:off x="3073491" y="5427762"/>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56" name="Straight Connector 55">
            <a:extLst>
              <a:ext uri="{FF2B5EF4-FFF2-40B4-BE49-F238E27FC236}">
                <a16:creationId xmlns:a16="http://schemas.microsoft.com/office/drawing/2014/main" id="{36E18515-21D4-E157-BA01-9E1D9E89D6AC}"/>
              </a:ext>
            </a:extLst>
          </p:cNvPr>
          <p:cNvCxnSpPr>
            <a:stCxn id="54" idx="6"/>
            <a:endCxn id="61" idx="2"/>
          </p:cNvCxnSpPr>
          <p:nvPr/>
        </p:nvCxnSpPr>
        <p:spPr>
          <a:xfrm flipV="1">
            <a:off x="3606891" y="4453965"/>
            <a:ext cx="797741" cy="390722"/>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AF80AE2-F065-687E-2203-9CE0B4551623}"/>
              </a:ext>
            </a:extLst>
          </p:cNvPr>
          <p:cNvCxnSpPr>
            <a:stCxn id="55" idx="6"/>
            <a:endCxn id="62" idx="2"/>
          </p:cNvCxnSpPr>
          <p:nvPr/>
        </p:nvCxnSpPr>
        <p:spPr>
          <a:xfrm flipV="1">
            <a:off x="3606891" y="5368365"/>
            <a:ext cx="797741" cy="326097"/>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EE74421-2B49-57A0-A281-E53B1006FED2}"/>
              </a:ext>
            </a:extLst>
          </p:cNvPr>
          <p:cNvCxnSpPr>
            <a:stCxn id="61" idx="2"/>
            <a:endCxn id="60" idx="6"/>
          </p:cNvCxnSpPr>
          <p:nvPr/>
        </p:nvCxnSpPr>
        <p:spPr>
          <a:xfrm flipH="1" flipV="1">
            <a:off x="3606891" y="4018062"/>
            <a:ext cx="797741" cy="435903"/>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AB4E06A7-245E-8DF3-37B3-CB8303E569D1}"/>
                  </a:ext>
                </a:extLst>
              </p:cNvPr>
              <p:cNvSpPr txBox="1"/>
              <p:nvPr/>
            </p:nvSpPr>
            <p:spPr>
              <a:xfrm>
                <a:off x="3013466" y="6090070"/>
                <a:ext cx="75956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m:t>
                          </m:r>
                        </m:e>
                        <m:sub>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59" name="TextBox 58">
                <a:extLst>
                  <a:ext uri="{FF2B5EF4-FFF2-40B4-BE49-F238E27FC236}">
                    <a16:creationId xmlns:a16="http://schemas.microsoft.com/office/drawing/2014/main" id="{AB4E06A7-245E-8DF3-37B3-CB8303E569D1}"/>
                  </a:ext>
                </a:extLst>
              </p:cNvPr>
              <p:cNvSpPr txBox="1">
                <a:spLocks noRot="1" noChangeAspect="1" noMove="1" noResize="1" noEditPoints="1" noAdjustHandles="1" noChangeArrowheads="1" noChangeShapeType="1" noTextEdit="1"/>
              </p:cNvSpPr>
              <p:nvPr/>
            </p:nvSpPr>
            <p:spPr>
              <a:xfrm>
                <a:off x="3013466" y="6090070"/>
                <a:ext cx="759567" cy="584775"/>
              </a:xfrm>
              <a:prstGeom prst="rect">
                <a:avLst/>
              </a:prstGeom>
              <a:blipFill>
                <a:blip r:embed="rId7"/>
                <a:stretch>
                  <a:fillRect/>
                </a:stretch>
              </a:blipFill>
            </p:spPr>
            <p:txBody>
              <a:bodyPr/>
              <a:lstStyle/>
              <a:p>
                <a:r>
                  <a:rPr lang="en-US">
                    <a:noFill/>
                  </a:rPr>
                  <a:t> </a:t>
                </a:r>
              </a:p>
            </p:txBody>
          </p:sp>
        </mc:Fallback>
      </mc:AlternateContent>
      <p:sp>
        <p:nvSpPr>
          <p:cNvPr id="60" name="Oval 59">
            <a:extLst>
              <a:ext uri="{FF2B5EF4-FFF2-40B4-BE49-F238E27FC236}">
                <a16:creationId xmlns:a16="http://schemas.microsoft.com/office/drawing/2014/main" id="{5CEF1FC1-BCDC-6EDB-FD9B-DE406E669D58}"/>
              </a:ext>
            </a:extLst>
          </p:cNvPr>
          <p:cNvSpPr/>
          <p:nvPr/>
        </p:nvSpPr>
        <p:spPr>
          <a:xfrm>
            <a:off x="3073491" y="3751362"/>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1" name="Oval 60">
            <a:extLst>
              <a:ext uri="{FF2B5EF4-FFF2-40B4-BE49-F238E27FC236}">
                <a16:creationId xmlns:a16="http://schemas.microsoft.com/office/drawing/2014/main" id="{79F12548-8887-61A1-B617-C958427E70A1}"/>
              </a:ext>
            </a:extLst>
          </p:cNvPr>
          <p:cNvSpPr/>
          <p:nvPr/>
        </p:nvSpPr>
        <p:spPr>
          <a:xfrm>
            <a:off x="4404632" y="4187265"/>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2" name="Oval 61">
            <a:extLst>
              <a:ext uri="{FF2B5EF4-FFF2-40B4-BE49-F238E27FC236}">
                <a16:creationId xmlns:a16="http://schemas.microsoft.com/office/drawing/2014/main" id="{64F17A99-E502-353A-5CC9-26A2B0255814}"/>
              </a:ext>
            </a:extLst>
          </p:cNvPr>
          <p:cNvSpPr/>
          <p:nvPr/>
        </p:nvSpPr>
        <p:spPr>
          <a:xfrm>
            <a:off x="4404632" y="5101665"/>
            <a:ext cx="533400" cy="533400"/>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39CEFEFC-34C4-6ADC-8485-EF3BEA53A886}"/>
                  </a:ext>
                </a:extLst>
              </p:cNvPr>
              <p:cNvSpPr txBox="1"/>
              <p:nvPr/>
            </p:nvSpPr>
            <p:spPr>
              <a:xfrm>
                <a:off x="4417669" y="5812289"/>
                <a:ext cx="50366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𝑆</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63" name="TextBox 62">
                <a:extLst>
                  <a:ext uri="{FF2B5EF4-FFF2-40B4-BE49-F238E27FC236}">
                    <a16:creationId xmlns:a16="http://schemas.microsoft.com/office/drawing/2014/main" id="{39CEFEFC-34C4-6ADC-8485-EF3BEA53A886}"/>
                  </a:ext>
                </a:extLst>
              </p:cNvPr>
              <p:cNvSpPr txBox="1">
                <a:spLocks noRot="1" noChangeAspect="1" noMove="1" noResize="1" noEditPoints="1" noAdjustHandles="1" noChangeArrowheads="1" noChangeShapeType="1" noTextEdit="1"/>
              </p:cNvSpPr>
              <p:nvPr/>
            </p:nvSpPr>
            <p:spPr>
              <a:xfrm>
                <a:off x="4417669" y="5812289"/>
                <a:ext cx="503664" cy="584775"/>
              </a:xfrm>
              <a:prstGeom prst="rect">
                <a:avLst/>
              </a:prstGeom>
              <a:blipFill>
                <a:blip r:embed="rId8"/>
                <a:stretch>
                  <a:fillRect/>
                </a:stretch>
              </a:blipFill>
            </p:spPr>
            <p:txBody>
              <a:bodyPr/>
              <a:lstStyle/>
              <a:p>
                <a:r>
                  <a:rPr lang="en-US">
                    <a:noFill/>
                  </a:rPr>
                  <a:t> </a:t>
                </a:r>
              </a:p>
            </p:txBody>
          </p:sp>
        </mc:Fallback>
      </mc:AlternateContent>
      <p:cxnSp>
        <p:nvCxnSpPr>
          <p:cNvPr id="64" name="Straight Connector 63">
            <a:extLst>
              <a:ext uri="{FF2B5EF4-FFF2-40B4-BE49-F238E27FC236}">
                <a16:creationId xmlns:a16="http://schemas.microsoft.com/office/drawing/2014/main" id="{5A76A825-524B-8601-78D0-627F4748BA53}"/>
              </a:ext>
            </a:extLst>
          </p:cNvPr>
          <p:cNvCxnSpPr>
            <a:stCxn id="54" idx="6"/>
            <a:endCxn id="62" idx="2"/>
          </p:cNvCxnSpPr>
          <p:nvPr/>
        </p:nvCxnSpPr>
        <p:spPr>
          <a:xfrm>
            <a:off x="3606891" y="4844687"/>
            <a:ext cx="797741" cy="523678"/>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99838E8B-D5CD-941F-BD4A-1F59A15DD9A9}"/>
              </a:ext>
            </a:extLst>
          </p:cNvPr>
          <p:cNvSpPr/>
          <p:nvPr/>
        </p:nvSpPr>
        <p:spPr>
          <a:xfrm>
            <a:off x="7803668" y="3941862"/>
            <a:ext cx="914400" cy="19050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6" name="Rectangle 65">
            <a:extLst>
              <a:ext uri="{FF2B5EF4-FFF2-40B4-BE49-F238E27FC236}">
                <a16:creationId xmlns:a16="http://schemas.microsoft.com/office/drawing/2014/main" id="{2AEE28AF-9A2A-6898-0254-FC916DB09013}"/>
              </a:ext>
            </a:extLst>
          </p:cNvPr>
          <p:cNvSpPr/>
          <p:nvPr/>
        </p:nvSpPr>
        <p:spPr>
          <a:xfrm>
            <a:off x="5831471" y="3941862"/>
            <a:ext cx="914400" cy="19050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7" name="Oval 66">
            <a:extLst>
              <a:ext uri="{FF2B5EF4-FFF2-40B4-BE49-F238E27FC236}">
                <a16:creationId xmlns:a16="http://schemas.microsoft.com/office/drawing/2014/main" id="{2FF3F12C-9F54-E1FA-A0AC-B13785B224E8}"/>
              </a:ext>
            </a:extLst>
          </p:cNvPr>
          <p:cNvSpPr/>
          <p:nvPr/>
        </p:nvSpPr>
        <p:spPr>
          <a:xfrm>
            <a:off x="7001653" y="5024485"/>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8" name="Oval 67">
            <a:extLst>
              <a:ext uri="{FF2B5EF4-FFF2-40B4-BE49-F238E27FC236}">
                <a16:creationId xmlns:a16="http://schemas.microsoft.com/office/drawing/2014/main" id="{D4ED5695-A9CC-DC5E-9FC1-ACE8AC314D79}"/>
              </a:ext>
            </a:extLst>
          </p:cNvPr>
          <p:cNvSpPr/>
          <p:nvPr/>
        </p:nvSpPr>
        <p:spPr>
          <a:xfrm>
            <a:off x="6023886" y="4110085"/>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9" name="Oval 68">
            <a:extLst>
              <a:ext uri="{FF2B5EF4-FFF2-40B4-BE49-F238E27FC236}">
                <a16:creationId xmlns:a16="http://schemas.microsoft.com/office/drawing/2014/main" id="{F4CE2CC8-29DD-9862-7FA6-F9F693D814AE}"/>
              </a:ext>
            </a:extLst>
          </p:cNvPr>
          <p:cNvSpPr/>
          <p:nvPr/>
        </p:nvSpPr>
        <p:spPr>
          <a:xfrm>
            <a:off x="6023886" y="5024485"/>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0" name="Oval 69">
            <a:extLst>
              <a:ext uri="{FF2B5EF4-FFF2-40B4-BE49-F238E27FC236}">
                <a16:creationId xmlns:a16="http://schemas.microsoft.com/office/drawing/2014/main" id="{82368234-1FDF-D1AB-79BA-2F3C51A29105}"/>
              </a:ext>
            </a:extLst>
          </p:cNvPr>
          <p:cNvSpPr/>
          <p:nvPr/>
        </p:nvSpPr>
        <p:spPr>
          <a:xfrm>
            <a:off x="7001653" y="4110085"/>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1" name="Oval 70">
            <a:extLst>
              <a:ext uri="{FF2B5EF4-FFF2-40B4-BE49-F238E27FC236}">
                <a16:creationId xmlns:a16="http://schemas.microsoft.com/office/drawing/2014/main" id="{85A21CFF-A9FB-8485-5F69-0889C1AD84AF}"/>
              </a:ext>
            </a:extLst>
          </p:cNvPr>
          <p:cNvSpPr/>
          <p:nvPr/>
        </p:nvSpPr>
        <p:spPr>
          <a:xfrm>
            <a:off x="7994168" y="4110085"/>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2" name="Oval 71">
            <a:extLst>
              <a:ext uri="{FF2B5EF4-FFF2-40B4-BE49-F238E27FC236}">
                <a16:creationId xmlns:a16="http://schemas.microsoft.com/office/drawing/2014/main" id="{487BFA0A-E701-F6E5-4157-1F3CFBCD585B}"/>
              </a:ext>
            </a:extLst>
          </p:cNvPr>
          <p:cNvSpPr/>
          <p:nvPr/>
        </p:nvSpPr>
        <p:spPr>
          <a:xfrm>
            <a:off x="7994168" y="5024485"/>
            <a:ext cx="533400" cy="533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73" name="Straight Connector 72">
            <a:extLst>
              <a:ext uri="{FF2B5EF4-FFF2-40B4-BE49-F238E27FC236}">
                <a16:creationId xmlns:a16="http://schemas.microsoft.com/office/drawing/2014/main" id="{8C7467C9-801F-3759-4A6B-E1EC8DDD3191}"/>
              </a:ext>
            </a:extLst>
          </p:cNvPr>
          <p:cNvCxnSpPr>
            <a:stCxn id="68" idx="6"/>
            <a:endCxn id="70" idx="2"/>
          </p:cNvCxnSpPr>
          <p:nvPr/>
        </p:nvCxnSpPr>
        <p:spPr>
          <a:xfrm>
            <a:off x="6557286" y="4376785"/>
            <a:ext cx="4443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7A0CB8BC-7413-F5E9-6755-FB8569A6CE83}"/>
              </a:ext>
            </a:extLst>
          </p:cNvPr>
          <p:cNvCxnSpPr>
            <a:stCxn id="69" idx="7"/>
            <a:endCxn id="70" idx="3"/>
          </p:cNvCxnSpPr>
          <p:nvPr/>
        </p:nvCxnSpPr>
        <p:spPr>
          <a:xfrm flipV="1">
            <a:off x="6479171" y="4565370"/>
            <a:ext cx="600597" cy="537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EEF8E1D-0410-27EF-8384-93DC53104761}"/>
              </a:ext>
            </a:extLst>
          </p:cNvPr>
          <p:cNvCxnSpPr>
            <a:stCxn id="70" idx="6"/>
            <a:endCxn id="71" idx="2"/>
          </p:cNvCxnSpPr>
          <p:nvPr/>
        </p:nvCxnSpPr>
        <p:spPr>
          <a:xfrm>
            <a:off x="7535053" y="4376785"/>
            <a:ext cx="4591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CD2D5672-51B7-E5D4-4685-134EA21C54D1}"/>
              </a:ext>
            </a:extLst>
          </p:cNvPr>
          <p:cNvCxnSpPr>
            <a:stCxn id="70" idx="5"/>
            <a:endCxn id="72" idx="1"/>
          </p:cNvCxnSpPr>
          <p:nvPr/>
        </p:nvCxnSpPr>
        <p:spPr>
          <a:xfrm>
            <a:off x="7456938" y="4565370"/>
            <a:ext cx="615345" cy="537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7" name="TextBox 76">
                <a:extLst>
                  <a:ext uri="{FF2B5EF4-FFF2-40B4-BE49-F238E27FC236}">
                    <a16:creationId xmlns:a16="http://schemas.microsoft.com/office/drawing/2014/main" id="{EB680BFB-87FA-0404-9DBE-58430604F56E}"/>
                  </a:ext>
                </a:extLst>
              </p:cNvPr>
              <p:cNvSpPr txBox="1"/>
              <p:nvPr/>
            </p:nvSpPr>
            <p:spPr>
              <a:xfrm>
                <a:off x="6047172" y="5759888"/>
                <a:ext cx="50366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𝑆</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77" name="TextBox 76">
                <a:extLst>
                  <a:ext uri="{FF2B5EF4-FFF2-40B4-BE49-F238E27FC236}">
                    <a16:creationId xmlns:a16="http://schemas.microsoft.com/office/drawing/2014/main" id="{EB680BFB-87FA-0404-9DBE-58430604F56E}"/>
                  </a:ext>
                </a:extLst>
              </p:cNvPr>
              <p:cNvSpPr txBox="1">
                <a:spLocks noRot="1" noChangeAspect="1" noMove="1" noResize="1" noEditPoints="1" noAdjustHandles="1" noChangeArrowheads="1" noChangeShapeType="1" noTextEdit="1"/>
              </p:cNvSpPr>
              <p:nvPr/>
            </p:nvSpPr>
            <p:spPr>
              <a:xfrm>
                <a:off x="6047172" y="5759888"/>
                <a:ext cx="503664" cy="584775"/>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TextBox 77">
                <a:extLst>
                  <a:ext uri="{FF2B5EF4-FFF2-40B4-BE49-F238E27FC236}">
                    <a16:creationId xmlns:a16="http://schemas.microsoft.com/office/drawing/2014/main" id="{1DE469C2-C3A5-DF70-B72D-8DCEC5F6862D}"/>
                  </a:ext>
                </a:extLst>
              </p:cNvPr>
              <p:cNvSpPr txBox="1"/>
              <p:nvPr/>
            </p:nvSpPr>
            <p:spPr>
              <a:xfrm>
                <a:off x="7997360" y="5759887"/>
                <a:ext cx="53033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𝑇</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78" name="TextBox 77">
                <a:extLst>
                  <a:ext uri="{FF2B5EF4-FFF2-40B4-BE49-F238E27FC236}">
                    <a16:creationId xmlns:a16="http://schemas.microsoft.com/office/drawing/2014/main" id="{1DE469C2-C3A5-DF70-B72D-8DCEC5F6862D}"/>
                  </a:ext>
                </a:extLst>
              </p:cNvPr>
              <p:cNvSpPr txBox="1">
                <a:spLocks noRot="1" noChangeAspect="1" noMove="1" noResize="1" noEditPoints="1" noAdjustHandles="1" noChangeArrowheads="1" noChangeShapeType="1" noTextEdit="1"/>
              </p:cNvSpPr>
              <p:nvPr/>
            </p:nvSpPr>
            <p:spPr>
              <a:xfrm>
                <a:off x="7997360" y="5759887"/>
                <a:ext cx="530338" cy="584775"/>
              </a:xfrm>
              <a:prstGeom prst="rect">
                <a:avLst/>
              </a:prstGeom>
              <a:blipFill>
                <a:blip r:embed="rId10"/>
                <a:stretch>
                  <a:fillRect/>
                </a:stretch>
              </a:blipFill>
            </p:spPr>
            <p:txBody>
              <a:bodyPr/>
              <a:lstStyle/>
              <a:p>
                <a:r>
                  <a:rPr lang="en-US">
                    <a:noFill/>
                  </a:rPr>
                  <a:t> </a:t>
                </a:r>
              </a:p>
            </p:txBody>
          </p:sp>
        </mc:Fallback>
      </mc:AlternateContent>
      <p:cxnSp>
        <p:nvCxnSpPr>
          <p:cNvPr id="79" name="Straight Connector 78">
            <a:extLst>
              <a:ext uri="{FF2B5EF4-FFF2-40B4-BE49-F238E27FC236}">
                <a16:creationId xmlns:a16="http://schemas.microsoft.com/office/drawing/2014/main" id="{A6910F86-E253-0346-1511-F515BBF8AEE9}"/>
              </a:ext>
            </a:extLst>
          </p:cNvPr>
          <p:cNvCxnSpPr>
            <a:stCxn id="68" idx="5"/>
            <a:endCxn id="67" idx="1"/>
          </p:cNvCxnSpPr>
          <p:nvPr/>
        </p:nvCxnSpPr>
        <p:spPr>
          <a:xfrm>
            <a:off x="6479171" y="4565370"/>
            <a:ext cx="600597" cy="537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41BF15C3-E878-733F-F7E9-DAB4F77047DC}"/>
              </a:ext>
            </a:extLst>
          </p:cNvPr>
          <p:cNvCxnSpPr>
            <a:stCxn id="67" idx="6"/>
            <a:endCxn id="72" idx="2"/>
          </p:cNvCxnSpPr>
          <p:nvPr/>
        </p:nvCxnSpPr>
        <p:spPr>
          <a:xfrm>
            <a:off x="7535053" y="5291185"/>
            <a:ext cx="4591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6E593F56-2590-752F-1CFE-E6D54360FB59}"/>
              </a:ext>
            </a:extLst>
          </p:cNvPr>
          <p:cNvSpPr/>
          <p:nvPr/>
        </p:nvSpPr>
        <p:spPr>
          <a:xfrm>
            <a:off x="10733886" y="3574958"/>
            <a:ext cx="914400" cy="25908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2" name="Rectangle 81">
            <a:extLst>
              <a:ext uri="{FF2B5EF4-FFF2-40B4-BE49-F238E27FC236}">
                <a16:creationId xmlns:a16="http://schemas.microsoft.com/office/drawing/2014/main" id="{73DD6006-6CDC-DB1B-C552-15C46F7FC53F}"/>
              </a:ext>
            </a:extLst>
          </p:cNvPr>
          <p:cNvSpPr/>
          <p:nvPr/>
        </p:nvSpPr>
        <p:spPr>
          <a:xfrm>
            <a:off x="9409095" y="3941862"/>
            <a:ext cx="914400" cy="1905000"/>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154D610B-36AA-094C-D042-C03A75BAF475}"/>
                  </a:ext>
                </a:extLst>
              </p:cNvPr>
              <p:cNvSpPr txBox="1"/>
              <p:nvPr/>
            </p:nvSpPr>
            <p:spPr>
              <a:xfrm>
                <a:off x="10938163" y="6104677"/>
                <a:ext cx="66280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83" name="TextBox 82">
                <a:extLst>
                  <a:ext uri="{FF2B5EF4-FFF2-40B4-BE49-F238E27FC236}">
                    <a16:creationId xmlns:a16="http://schemas.microsoft.com/office/drawing/2014/main" id="{154D610B-36AA-094C-D042-C03A75BAF475}"/>
                  </a:ext>
                </a:extLst>
              </p:cNvPr>
              <p:cNvSpPr txBox="1">
                <a:spLocks noRot="1" noChangeAspect="1" noMove="1" noResize="1" noEditPoints="1" noAdjustHandles="1" noChangeArrowheads="1" noChangeShapeType="1" noTextEdit="1"/>
              </p:cNvSpPr>
              <p:nvPr/>
            </p:nvSpPr>
            <p:spPr>
              <a:xfrm>
                <a:off x="10938163" y="6104677"/>
                <a:ext cx="662809" cy="584775"/>
              </a:xfrm>
              <a:prstGeom prst="rect">
                <a:avLst/>
              </a:prstGeom>
              <a:blipFill>
                <a:blip r:embed="rId11"/>
                <a:stretch>
                  <a:fillRect/>
                </a:stretch>
              </a:blipFill>
            </p:spPr>
            <p:txBody>
              <a:bodyPr/>
              <a:lstStyle/>
              <a:p>
                <a:r>
                  <a:rPr lang="en-US">
                    <a:noFill/>
                  </a:rPr>
                  <a:t> </a:t>
                </a:r>
              </a:p>
            </p:txBody>
          </p:sp>
        </mc:Fallback>
      </mc:AlternateContent>
      <p:sp>
        <p:nvSpPr>
          <p:cNvPr id="84" name="Oval 83">
            <a:extLst>
              <a:ext uri="{FF2B5EF4-FFF2-40B4-BE49-F238E27FC236}">
                <a16:creationId xmlns:a16="http://schemas.microsoft.com/office/drawing/2014/main" id="{A2D8D361-25EC-6F50-39D2-7CA4C98DA12F}"/>
              </a:ext>
            </a:extLst>
          </p:cNvPr>
          <p:cNvSpPr/>
          <p:nvPr/>
        </p:nvSpPr>
        <p:spPr>
          <a:xfrm>
            <a:off x="10924386" y="4553983"/>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5" name="Oval 84">
            <a:extLst>
              <a:ext uri="{FF2B5EF4-FFF2-40B4-BE49-F238E27FC236}">
                <a16:creationId xmlns:a16="http://schemas.microsoft.com/office/drawing/2014/main" id="{CFEAEC38-B36D-EBC4-096D-423FC656C41F}"/>
              </a:ext>
            </a:extLst>
          </p:cNvPr>
          <p:cNvSpPr/>
          <p:nvPr/>
        </p:nvSpPr>
        <p:spPr>
          <a:xfrm>
            <a:off x="10924386" y="5403758"/>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6" name="Oval 85">
            <a:extLst>
              <a:ext uri="{FF2B5EF4-FFF2-40B4-BE49-F238E27FC236}">
                <a16:creationId xmlns:a16="http://schemas.microsoft.com/office/drawing/2014/main" id="{9D774858-28EE-C518-B33F-98B656A3F64A}"/>
              </a:ext>
            </a:extLst>
          </p:cNvPr>
          <p:cNvSpPr/>
          <p:nvPr/>
        </p:nvSpPr>
        <p:spPr>
          <a:xfrm>
            <a:off x="10924386" y="3727358"/>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7" name="Oval 86">
            <a:extLst>
              <a:ext uri="{FF2B5EF4-FFF2-40B4-BE49-F238E27FC236}">
                <a16:creationId xmlns:a16="http://schemas.microsoft.com/office/drawing/2014/main" id="{D8D8C318-843C-6726-B0EE-00CAD47689EB}"/>
              </a:ext>
            </a:extLst>
          </p:cNvPr>
          <p:cNvSpPr/>
          <p:nvPr/>
        </p:nvSpPr>
        <p:spPr>
          <a:xfrm>
            <a:off x="9615709" y="4163261"/>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8" name="Oval 87">
            <a:extLst>
              <a:ext uri="{FF2B5EF4-FFF2-40B4-BE49-F238E27FC236}">
                <a16:creationId xmlns:a16="http://schemas.microsoft.com/office/drawing/2014/main" id="{5E511D64-4DB5-3415-AC3B-7E0D7B9C53F2}"/>
              </a:ext>
            </a:extLst>
          </p:cNvPr>
          <p:cNvSpPr/>
          <p:nvPr/>
        </p:nvSpPr>
        <p:spPr>
          <a:xfrm>
            <a:off x="9615709" y="5077661"/>
            <a:ext cx="533400" cy="5334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F7A5F483-A861-CEE0-2FB2-21AB84F58FC9}"/>
                  </a:ext>
                </a:extLst>
              </p:cNvPr>
              <p:cNvSpPr txBox="1"/>
              <p:nvPr/>
            </p:nvSpPr>
            <p:spPr>
              <a:xfrm>
                <a:off x="9627991" y="5779622"/>
                <a:ext cx="53033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𝑇</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89" name="TextBox 88">
                <a:extLst>
                  <a:ext uri="{FF2B5EF4-FFF2-40B4-BE49-F238E27FC236}">
                    <a16:creationId xmlns:a16="http://schemas.microsoft.com/office/drawing/2014/main" id="{F7A5F483-A861-CEE0-2FB2-21AB84F58FC9}"/>
                  </a:ext>
                </a:extLst>
              </p:cNvPr>
              <p:cNvSpPr txBox="1">
                <a:spLocks noRot="1" noChangeAspect="1" noMove="1" noResize="1" noEditPoints="1" noAdjustHandles="1" noChangeArrowheads="1" noChangeShapeType="1" noTextEdit="1"/>
              </p:cNvSpPr>
              <p:nvPr/>
            </p:nvSpPr>
            <p:spPr>
              <a:xfrm>
                <a:off x="9627991" y="5779622"/>
                <a:ext cx="530338" cy="584775"/>
              </a:xfrm>
              <a:prstGeom prst="rect">
                <a:avLst/>
              </a:prstGeom>
              <a:blipFill>
                <a:blip r:embed="rId12"/>
                <a:stretch>
                  <a:fillRect/>
                </a:stretch>
              </a:blipFill>
            </p:spPr>
            <p:txBody>
              <a:bodyPr/>
              <a:lstStyle/>
              <a:p>
                <a:r>
                  <a:rPr lang="en-US">
                    <a:noFill/>
                  </a:rPr>
                  <a:t> </a:t>
                </a:r>
              </a:p>
            </p:txBody>
          </p:sp>
        </mc:Fallback>
      </mc:AlternateContent>
      <p:cxnSp>
        <p:nvCxnSpPr>
          <p:cNvPr id="90" name="Straight Connector 89">
            <a:extLst>
              <a:ext uri="{FF2B5EF4-FFF2-40B4-BE49-F238E27FC236}">
                <a16:creationId xmlns:a16="http://schemas.microsoft.com/office/drawing/2014/main" id="{9551C8EE-6B9B-7B4A-3078-52E332F9835D}"/>
              </a:ext>
            </a:extLst>
          </p:cNvPr>
          <p:cNvCxnSpPr>
            <a:stCxn id="87" idx="6"/>
            <a:endCxn id="86" idx="2"/>
          </p:cNvCxnSpPr>
          <p:nvPr/>
        </p:nvCxnSpPr>
        <p:spPr>
          <a:xfrm flipV="1">
            <a:off x="10149109" y="3994058"/>
            <a:ext cx="775277" cy="43590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CB737738-8D79-2894-B24E-450816741FD4}"/>
              </a:ext>
            </a:extLst>
          </p:cNvPr>
          <p:cNvCxnSpPr>
            <a:stCxn id="87" idx="6"/>
            <a:endCxn id="84" idx="2"/>
          </p:cNvCxnSpPr>
          <p:nvPr/>
        </p:nvCxnSpPr>
        <p:spPr>
          <a:xfrm>
            <a:off x="10149109" y="4429961"/>
            <a:ext cx="775277" cy="39072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4A2E3C6-CCD3-F80C-B2DD-7A9D58BB474C}"/>
              </a:ext>
            </a:extLst>
          </p:cNvPr>
          <p:cNvCxnSpPr>
            <a:endCxn id="85" idx="2"/>
          </p:cNvCxnSpPr>
          <p:nvPr/>
        </p:nvCxnSpPr>
        <p:spPr>
          <a:xfrm>
            <a:off x="10149109" y="5344361"/>
            <a:ext cx="775277" cy="32609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10715754-FA8E-3BA1-D283-354D14375E1E}"/>
              </a:ext>
            </a:extLst>
          </p:cNvPr>
          <p:cNvCxnSpPr/>
          <p:nvPr/>
        </p:nvCxnSpPr>
        <p:spPr>
          <a:xfrm flipV="1">
            <a:off x="10149109" y="3994058"/>
            <a:ext cx="775277" cy="135030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1DEDED07-5A06-7BD2-5D6F-DA2E064A6E8A}"/>
              </a:ext>
            </a:extLst>
          </p:cNvPr>
          <p:cNvCxnSpPr>
            <a:endCxn id="84" idx="2"/>
          </p:cNvCxnSpPr>
          <p:nvPr/>
        </p:nvCxnSpPr>
        <p:spPr>
          <a:xfrm flipV="1">
            <a:off x="10149109" y="4820683"/>
            <a:ext cx="775277" cy="5236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5" name="TextBox 94">
                <a:extLst>
                  <a:ext uri="{FF2B5EF4-FFF2-40B4-BE49-F238E27FC236}">
                    <a16:creationId xmlns:a16="http://schemas.microsoft.com/office/drawing/2014/main" id="{C30F5227-567A-6216-84A8-6B08863A0CA9}"/>
                  </a:ext>
                </a:extLst>
              </p:cNvPr>
              <p:cNvSpPr txBox="1"/>
              <p:nvPr/>
            </p:nvSpPr>
            <p:spPr>
              <a:xfrm>
                <a:off x="10139933" y="1494580"/>
                <a:ext cx="57900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95" name="TextBox 94">
                <a:extLst>
                  <a:ext uri="{FF2B5EF4-FFF2-40B4-BE49-F238E27FC236}">
                    <a16:creationId xmlns:a16="http://schemas.microsoft.com/office/drawing/2014/main" id="{C30F5227-567A-6216-84A8-6B08863A0CA9}"/>
                  </a:ext>
                </a:extLst>
              </p:cNvPr>
              <p:cNvSpPr txBox="1">
                <a:spLocks noRot="1" noChangeAspect="1" noMove="1" noResize="1" noEditPoints="1" noAdjustHandles="1" noChangeArrowheads="1" noChangeShapeType="1" noTextEdit="1"/>
              </p:cNvSpPr>
              <p:nvPr/>
            </p:nvSpPr>
            <p:spPr>
              <a:xfrm>
                <a:off x="10139933" y="1494580"/>
                <a:ext cx="579005" cy="584775"/>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6" name="TextBox 95">
                <a:extLst>
                  <a:ext uri="{FF2B5EF4-FFF2-40B4-BE49-F238E27FC236}">
                    <a16:creationId xmlns:a16="http://schemas.microsoft.com/office/drawing/2014/main" id="{EE4C5A5A-5BE3-05B3-02EE-6D72419BFFEB}"/>
                  </a:ext>
                </a:extLst>
              </p:cNvPr>
              <p:cNvSpPr txBox="1"/>
              <p:nvPr/>
            </p:nvSpPr>
            <p:spPr>
              <a:xfrm>
                <a:off x="5190499" y="4625322"/>
                <a:ext cx="57098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96" name="TextBox 95">
                <a:extLst>
                  <a:ext uri="{FF2B5EF4-FFF2-40B4-BE49-F238E27FC236}">
                    <a16:creationId xmlns:a16="http://schemas.microsoft.com/office/drawing/2014/main" id="{EE4C5A5A-5BE3-05B3-02EE-6D72419BFFEB}"/>
                  </a:ext>
                </a:extLst>
              </p:cNvPr>
              <p:cNvSpPr txBox="1">
                <a:spLocks noRot="1" noChangeAspect="1" noMove="1" noResize="1" noEditPoints="1" noAdjustHandles="1" noChangeArrowheads="1" noChangeShapeType="1" noTextEdit="1"/>
              </p:cNvSpPr>
              <p:nvPr/>
            </p:nvSpPr>
            <p:spPr>
              <a:xfrm>
                <a:off x="5190499" y="4625322"/>
                <a:ext cx="570989" cy="584775"/>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7" name="TextBox 96">
                <a:extLst>
                  <a:ext uri="{FF2B5EF4-FFF2-40B4-BE49-F238E27FC236}">
                    <a16:creationId xmlns:a16="http://schemas.microsoft.com/office/drawing/2014/main" id="{180CF255-FFD8-8284-FD2C-0FD4CBF5FA37}"/>
                  </a:ext>
                </a:extLst>
              </p:cNvPr>
              <p:cNvSpPr txBox="1"/>
              <p:nvPr/>
            </p:nvSpPr>
            <p:spPr>
              <a:xfrm>
                <a:off x="8775473" y="4601974"/>
                <a:ext cx="57098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97" name="TextBox 96">
                <a:extLst>
                  <a:ext uri="{FF2B5EF4-FFF2-40B4-BE49-F238E27FC236}">
                    <a16:creationId xmlns:a16="http://schemas.microsoft.com/office/drawing/2014/main" id="{180CF255-FFD8-8284-FD2C-0FD4CBF5FA37}"/>
                  </a:ext>
                </a:extLst>
              </p:cNvPr>
              <p:cNvSpPr txBox="1">
                <a:spLocks noRot="1" noChangeAspect="1" noMove="1" noResize="1" noEditPoints="1" noAdjustHandles="1" noChangeArrowheads="1" noChangeShapeType="1" noTextEdit="1"/>
              </p:cNvSpPr>
              <p:nvPr/>
            </p:nvSpPr>
            <p:spPr>
              <a:xfrm>
                <a:off x="8775473" y="4601974"/>
                <a:ext cx="570989" cy="584775"/>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8" name="TextBox 97">
                <a:extLst>
                  <a:ext uri="{FF2B5EF4-FFF2-40B4-BE49-F238E27FC236}">
                    <a16:creationId xmlns:a16="http://schemas.microsoft.com/office/drawing/2014/main" id="{CC8EF54F-FF92-7811-5BD6-A2AB793FF2EE}"/>
                  </a:ext>
                </a:extLst>
              </p:cNvPr>
              <p:cNvSpPr txBox="1"/>
              <p:nvPr/>
            </p:nvSpPr>
            <p:spPr>
              <a:xfrm>
                <a:off x="3710252" y="5990377"/>
                <a:ext cx="82516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𝑀</m:t>
                          </m:r>
                        </m:e>
                        <m:sub>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𝜎</m:t>
                          </m:r>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98" name="TextBox 97">
                <a:extLst>
                  <a:ext uri="{FF2B5EF4-FFF2-40B4-BE49-F238E27FC236}">
                    <a16:creationId xmlns:a16="http://schemas.microsoft.com/office/drawing/2014/main" id="{CC8EF54F-FF92-7811-5BD6-A2AB793FF2EE}"/>
                  </a:ext>
                </a:extLst>
              </p:cNvPr>
              <p:cNvSpPr txBox="1">
                <a:spLocks noRot="1" noChangeAspect="1" noMove="1" noResize="1" noEditPoints="1" noAdjustHandles="1" noChangeArrowheads="1" noChangeShapeType="1" noTextEdit="1"/>
              </p:cNvSpPr>
              <p:nvPr/>
            </p:nvSpPr>
            <p:spPr>
              <a:xfrm>
                <a:off x="3710252" y="5990377"/>
                <a:ext cx="825162" cy="584775"/>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TextBox 98">
                <a:extLst>
                  <a:ext uri="{FF2B5EF4-FFF2-40B4-BE49-F238E27FC236}">
                    <a16:creationId xmlns:a16="http://schemas.microsoft.com/office/drawing/2014/main" id="{23F21B00-7BD6-145C-6AF3-D5F6DC0B7038}"/>
                  </a:ext>
                </a:extLst>
              </p:cNvPr>
              <p:cNvSpPr txBox="1"/>
              <p:nvPr/>
            </p:nvSpPr>
            <p:spPr>
              <a:xfrm>
                <a:off x="6932904" y="5822942"/>
                <a:ext cx="77880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𝑀</m:t>
                          </m:r>
                        </m:e>
                        <m:sub>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𝜏</m:t>
                          </m:r>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99" name="TextBox 98">
                <a:extLst>
                  <a:ext uri="{FF2B5EF4-FFF2-40B4-BE49-F238E27FC236}">
                    <a16:creationId xmlns:a16="http://schemas.microsoft.com/office/drawing/2014/main" id="{23F21B00-7BD6-145C-6AF3-D5F6DC0B7038}"/>
                  </a:ext>
                </a:extLst>
              </p:cNvPr>
              <p:cNvSpPr txBox="1">
                <a:spLocks noRot="1" noChangeAspect="1" noMove="1" noResize="1" noEditPoints="1" noAdjustHandles="1" noChangeArrowheads="1" noChangeShapeType="1" noTextEdit="1"/>
              </p:cNvSpPr>
              <p:nvPr/>
            </p:nvSpPr>
            <p:spPr>
              <a:xfrm>
                <a:off x="6932904" y="5822942"/>
                <a:ext cx="778803" cy="584775"/>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0" name="TextBox 99">
                <a:extLst>
                  <a:ext uri="{FF2B5EF4-FFF2-40B4-BE49-F238E27FC236}">
                    <a16:creationId xmlns:a16="http://schemas.microsoft.com/office/drawing/2014/main" id="{93A1B6AC-11A3-1771-A8CD-F2FB92B16D03}"/>
                  </a:ext>
                </a:extLst>
              </p:cNvPr>
              <p:cNvSpPr txBox="1"/>
              <p:nvPr/>
            </p:nvSpPr>
            <p:spPr>
              <a:xfrm>
                <a:off x="9902298" y="5996427"/>
                <a:ext cx="1144352" cy="69647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Pr>
                        <m:e>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𝑀</m:t>
                          </m:r>
                        </m:e>
                        <m:sub>
                          <m:sSup>
                            <m:sSupPr>
                              <m:ctrlP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pPr>
                            <m:e>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𝜎</m:t>
                              </m:r>
                            </m:e>
                            <m:sup>
                              <m:sSup>
                                <m:sSupPr>
                                  <m:ctrlP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pPr>
                                <m:e>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e>
                                <m:sup>
                                  <m:r>
                                    <a:rPr kumimoji="0" lang="en-US"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𝑇</m:t>
                                  </m:r>
                                </m:sup>
                              </m:sSup>
                            </m:sup>
                          </m:sSup>
                        </m:sub>
                      </m:sSub>
                    </m:oMath>
                  </m:oMathPara>
                </a14:m>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100" name="TextBox 99">
                <a:extLst>
                  <a:ext uri="{FF2B5EF4-FFF2-40B4-BE49-F238E27FC236}">
                    <a16:creationId xmlns:a16="http://schemas.microsoft.com/office/drawing/2014/main" id="{93A1B6AC-11A3-1771-A8CD-F2FB92B16D03}"/>
                  </a:ext>
                </a:extLst>
              </p:cNvPr>
              <p:cNvSpPr txBox="1">
                <a:spLocks noRot="1" noChangeAspect="1" noMove="1" noResize="1" noEditPoints="1" noAdjustHandles="1" noChangeArrowheads="1" noChangeShapeType="1" noTextEdit="1"/>
              </p:cNvSpPr>
              <p:nvPr/>
            </p:nvSpPr>
            <p:spPr>
              <a:xfrm>
                <a:off x="9902298" y="5996427"/>
                <a:ext cx="1144352" cy="696473"/>
              </a:xfrm>
              <a:prstGeom prst="rect">
                <a:avLst/>
              </a:prstGeom>
              <a:blipFill>
                <a:blip r:embed="rId18"/>
                <a:stretch>
                  <a:fillRect/>
                </a:stretch>
              </a:blipFill>
            </p:spPr>
            <p:txBody>
              <a:bodyPr/>
              <a:lstStyle/>
              <a:p>
                <a:r>
                  <a:rPr lang="en-US">
                    <a:noFill/>
                  </a:rPr>
                  <a:t> </a:t>
                </a:r>
              </a:p>
            </p:txBody>
          </p:sp>
        </mc:Fallback>
      </mc:AlternateContent>
      <p:sp>
        <p:nvSpPr>
          <p:cNvPr id="101" name="TextBox 100">
            <a:extLst>
              <a:ext uri="{FF2B5EF4-FFF2-40B4-BE49-F238E27FC236}">
                <a16:creationId xmlns:a16="http://schemas.microsoft.com/office/drawing/2014/main" id="{110444C5-7816-12CE-9976-CA018FD6C465}"/>
              </a:ext>
            </a:extLst>
          </p:cNvPr>
          <p:cNvSpPr txBox="1"/>
          <p:nvPr/>
        </p:nvSpPr>
        <p:spPr>
          <a:xfrm>
            <a:off x="161610" y="3122804"/>
            <a:ext cx="2519633" cy="923330"/>
          </a:xfrm>
          <a:prstGeom prst="rect">
            <a:avLst/>
          </a:prstGeom>
          <a:noFill/>
        </p:spPr>
        <p:txBody>
          <a:bodyPr wrap="square" rtlCol="0">
            <a:spAutoFit/>
          </a:bodyPr>
          <a:lstStyle/>
          <a:p>
            <a:r>
              <a:rPr lang="en-US" dirty="0">
                <a:solidFill>
                  <a:srgbClr val="FF0000"/>
                </a:solidFill>
              </a:rPr>
              <a:t>Warning: Several </a:t>
            </a:r>
          </a:p>
          <a:p>
            <a:r>
              <a:rPr lang="en-US" dirty="0">
                <a:solidFill>
                  <a:srgbClr val="FF0000"/>
                </a:solidFill>
              </a:rPr>
              <a:t>subtleties are being swept under the rug</a:t>
            </a:r>
          </a:p>
        </p:txBody>
      </p:sp>
      <p:sp>
        <p:nvSpPr>
          <p:cNvPr id="102" name="TextBox 101">
            <a:extLst>
              <a:ext uri="{FF2B5EF4-FFF2-40B4-BE49-F238E27FC236}">
                <a16:creationId xmlns:a16="http://schemas.microsoft.com/office/drawing/2014/main" id="{6C6E9B88-EFCF-3A9D-C826-DA8C429DC286}"/>
              </a:ext>
            </a:extLst>
          </p:cNvPr>
          <p:cNvSpPr txBox="1"/>
          <p:nvPr/>
        </p:nvSpPr>
        <p:spPr>
          <a:xfrm>
            <a:off x="127007" y="2567269"/>
            <a:ext cx="1910010" cy="646331"/>
          </a:xfrm>
          <a:prstGeom prst="rect">
            <a:avLst/>
          </a:prstGeom>
          <a:noFill/>
        </p:spPr>
        <p:txBody>
          <a:bodyPr wrap="none" rtlCol="0">
            <a:spAutoFit/>
          </a:bodyPr>
          <a:lstStyle/>
          <a:p>
            <a:r>
              <a:rPr lang="en-US" sz="3600" dirty="0"/>
              <a:t>Intuition:</a:t>
            </a:r>
          </a:p>
        </p:txBody>
      </p:sp>
    </p:spTree>
    <p:extLst>
      <p:ext uri="{BB962C8B-B14F-4D97-AF65-F5344CB8AC3E}">
        <p14:creationId xmlns:p14="http://schemas.microsoft.com/office/powerpoint/2010/main" val="2368902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46B76-3AC0-DAE7-FFAD-5184CBE026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59FBB4-F630-AE31-8136-A58B24FA31C5}"/>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Usefulness of the Decomposition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049C49-6DC3-47EB-54C0-78F1193A324F}"/>
                  </a:ext>
                </a:extLst>
              </p:cNvPr>
              <p:cNvSpPr>
                <a:spLocks noGrp="1"/>
              </p:cNvSpPr>
              <p:nvPr>
                <p:ph idx="1"/>
              </p:nvPr>
            </p:nvSpPr>
            <p:spPr>
              <a:xfrm>
                <a:off x="838200" y="1825624"/>
                <a:ext cx="10756606" cy="5032375"/>
              </a:xfrm>
            </p:spPr>
            <p:txBody>
              <a:bodyPr>
                <a:normAutofit lnSpcReduction="10000"/>
              </a:bodyPr>
              <a:lstStyle/>
              <a:p>
                <a:r>
                  <a:rPr lang="en-US" dirty="0"/>
                  <a:t>Key idea: Decomposing shapes into left, middle, and right parts allows us to find an approximate decomposition </a:t>
                </a:r>
                <a14:m>
                  <m:oMath xmlns:m="http://schemas.openxmlformats.org/officeDocument/2006/math">
                    <m:r>
                      <a:rPr lang="en-US" b="0" i="1" smtClean="0">
                        <a:latin typeface="Cambria Math" panose="02040503050406030204" pitchFamily="18" charset="0"/>
                      </a:rPr>
                      <m:t>𝑀</m:t>
                    </m:r>
                    <m:r>
                      <a:rPr lang="en-US" b="0" i="1" smtClean="0">
                        <a:latin typeface="Cambria Math" panose="02040503050406030204" pitchFamily="18" charset="0"/>
                      </a:rPr>
                      <m:t>≈</m:t>
                    </m:r>
                    <m:r>
                      <a:rPr lang="en-US" b="0" i="1" smtClean="0">
                        <a:latin typeface="Cambria Math" panose="02040503050406030204" pitchFamily="18" charset="0"/>
                      </a:rPr>
                      <m:t>𝐿𝑄</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𝐿</m:t>
                        </m:r>
                      </m:e>
                      <m:sup>
                        <m:r>
                          <a:rPr lang="en-US" b="0" i="1" smtClean="0">
                            <a:latin typeface="Cambria Math" panose="02040503050406030204" pitchFamily="18" charset="0"/>
                          </a:rPr>
                          <m:t>𝑇</m:t>
                        </m:r>
                      </m:sup>
                    </m:sSup>
                  </m:oMath>
                </a14:m>
                <a:r>
                  <a:rPr lang="en-US" dirty="0"/>
                  <a:t> of </a:t>
                </a:r>
                <a14:m>
                  <m:oMath xmlns:m="http://schemas.openxmlformats.org/officeDocument/2006/math">
                    <m:r>
                      <a:rPr lang="en-US" b="0" i="1" smtClean="0">
                        <a:latin typeface="Cambria Math" panose="02040503050406030204" pitchFamily="18" charset="0"/>
                      </a:rPr>
                      <m:t>𝑀</m:t>
                    </m:r>
                  </m:oMath>
                </a14:m>
                <a:r>
                  <a:rPr lang="en-US" dirty="0"/>
                  <a:t> where:</a:t>
                </a:r>
              </a:p>
              <a:p>
                <a:pPr lvl="1"/>
                <a14:m>
                  <m:oMath xmlns:m="http://schemas.openxmlformats.org/officeDocument/2006/math">
                    <m:r>
                      <a:rPr lang="en-US" b="0" i="1" smtClean="0">
                        <a:latin typeface="Cambria Math" panose="02040503050406030204" pitchFamily="18" charset="0"/>
                      </a:rPr>
                      <m:t>𝐿</m:t>
                    </m:r>
                  </m:oMath>
                </a14:m>
                <a:r>
                  <a:rPr lang="en-US" dirty="0"/>
                  <a:t> consists of </a:t>
                </a:r>
                <a:r>
                  <a:rPr lang="en-US" dirty="0">
                    <a:solidFill>
                      <a:srgbClr val="FF0000"/>
                    </a:solidFill>
                  </a:rPr>
                  <a:t>left shapes</a:t>
                </a:r>
                <a:r>
                  <a:rPr lang="en-US" dirty="0"/>
                  <a:t> </a:t>
                </a:r>
                <a14:m>
                  <m:oMath xmlns:m="http://schemas.openxmlformats.org/officeDocument/2006/math">
                    <m:r>
                      <a:rPr lang="en-US" b="0" i="1" smtClean="0">
                        <a:latin typeface="Cambria Math" panose="02040503050406030204" pitchFamily="18" charset="0"/>
                      </a:rPr>
                      <m:t>𝜎</m:t>
                    </m:r>
                  </m:oMath>
                </a14:m>
                <a:r>
                  <a:rPr lang="en-US" dirty="0"/>
                  <a:t> (i.e., shapes </a:t>
                </a:r>
                <a14:m>
                  <m:oMath xmlns:m="http://schemas.openxmlformats.org/officeDocument/2006/math">
                    <m:r>
                      <a:rPr lang="en-US" b="0" i="1" smtClean="0">
                        <a:latin typeface="Cambria Math" panose="02040503050406030204" pitchFamily="18" charset="0"/>
                      </a:rPr>
                      <m:t>𝜎</m:t>
                    </m:r>
                  </m:oMath>
                </a14:m>
                <a:r>
                  <a:rPr lang="en-US" dirty="0"/>
                  <a:t> 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𝜎</m:t>
                        </m:r>
                      </m:sub>
                    </m:sSub>
                  </m:oMath>
                </a14:m>
                <a:r>
                  <a:rPr lang="en-US" dirty="0"/>
                  <a:t> is the </a:t>
                </a:r>
                <a:r>
                  <a:rPr lang="en-US" dirty="0">
                    <a:solidFill>
                      <a:srgbClr val="FF0000"/>
                    </a:solidFill>
                  </a:rPr>
                  <a:t>unique minimum vertex separator</a:t>
                </a:r>
                <a:r>
                  <a:rPr lang="en-US" dirty="0"/>
                  <a:t> of </a:t>
                </a:r>
                <a14:m>
                  <m:oMath xmlns:m="http://schemas.openxmlformats.org/officeDocument/2006/math">
                    <m:r>
                      <a:rPr lang="en-US" b="0" i="1" smtClean="0">
                        <a:latin typeface="Cambria Math" panose="02040503050406030204" pitchFamily="18" charset="0"/>
                      </a:rPr>
                      <m:t>𝜎</m:t>
                    </m:r>
                  </m:oMath>
                </a14:m>
                <a:r>
                  <a:rPr lang="en-US" dirty="0"/>
                  <a:t> and every vertex is connected to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𝜎</m:t>
                        </m:r>
                      </m:sub>
                    </m:sSub>
                  </m:oMath>
                </a14:m>
                <a:r>
                  <a:rPr lang="en-US" dirty="0"/>
                  <a:t>).</a:t>
                </a:r>
              </a:p>
              <a:p>
                <a:pPr lvl="1"/>
                <a14:m>
                  <m:oMath xmlns:m="http://schemas.openxmlformats.org/officeDocument/2006/math">
                    <m:r>
                      <a:rPr lang="en-US" b="0" i="1" smtClean="0">
                        <a:latin typeface="Cambria Math" panose="02040503050406030204" pitchFamily="18" charset="0"/>
                      </a:rPr>
                      <m:t>𝑄</m:t>
                    </m:r>
                  </m:oMath>
                </a14:m>
                <a:r>
                  <a:rPr lang="en-US" dirty="0"/>
                  <a:t> consists of </a:t>
                </a:r>
                <a:r>
                  <a:rPr lang="en-US" dirty="0">
                    <a:solidFill>
                      <a:srgbClr val="FF0000"/>
                    </a:solidFill>
                  </a:rPr>
                  <a:t>proper middle shapes</a:t>
                </a:r>
                <a:r>
                  <a:rPr lang="en-US" dirty="0"/>
                  <a:t> </a:t>
                </a:r>
                <a14:m>
                  <m:oMath xmlns:m="http://schemas.openxmlformats.org/officeDocument/2006/math">
                    <m:r>
                      <a:rPr lang="en-US" b="0" i="1" smtClean="0">
                        <a:latin typeface="Cambria Math" panose="02040503050406030204" pitchFamily="18" charset="0"/>
                      </a:rPr>
                      <m:t>𝜏</m:t>
                    </m:r>
                  </m:oMath>
                </a14:m>
                <a:r>
                  <a:rPr lang="en-US" dirty="0"/>
                  <a:t> (i.e., shapes </a:t>
                </a:r>
                <a14:m>
                  <m:oMath xmlns:m="http://schemas.openxmlformats.org/officeDocument/2006/math">
                    <m:r>
                      <a:rPr lang="en-US" b="0" i="1" smtClean="0">
                        <a:latin typeface="Cambria Math" panose="02040503050406030204" pitchFamily="18" charset="0"/>
                      </a:rPr>
                      <m:t>𝜏</m:t>
                    </m:r>
                  </m:oMath>
                </a14:m>
                <a:r>
                  <a:rPr lang="en-US" dirty="0"/>
                  <a:t> 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𝜏</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𝜏</m:t>
                        </m:r>
                      </m:sub>
                    </m:sSub>
                  </m:oMath>
                </a14:m>
                <a:r>
                  <a:rPr lang="en-US" dirty="0"/>
                  <a:t> are the </a:t>
                </a:r>
                <a:r>
                  <a:rPr lang="en-US" dirty="0">
                    <a:solidFill>
                      <a:srgbClr val="FF0000"/>
                    </a:solidFill>
                  </a:rPr>
                  <a:t>leftmost and rightmost minimum vertex separators</a:t>
                </a:r>
                <a:r>
                  <a:rPr lang="en-US" dirty="0"/>
                  <a:t> of </a:t>
                </a:r>
                <a14:m>
                  <m:oMath xmlns:m="http://schemas.openxmlformats.org/officeDocument/2006/math">
                    <m:r>
                      <a:rPr lang="en-US" b="0" i="1" smtClean="0">
                        <a:latin typeface="Cambria Math" panose="02040503050406030204" pitchFamily="18" charset="0"/>
                      </a:rPr>
                      <m:t>𝜏</m:t>
                    </m:r>
                  </m:oMath>
                </a14:m>
                <a:r>
                  <a:rPr lang="en-US" dirty="0"/>
                  <a:t> and </a:t>
                </a:r>
                <a14:m>
                  <m:oMath xmlns:m="http://schemas.openxmlformats.org/officeDocument/2006/math">
                    <m:r>
                      <a:rPr lang="en-US" b="0" i="1" smtClean="0">
                        <a:latin typeface="Cambria Math" panose="02040503050406030204" pitchFamily="18" charset="0"/>
                      </a:rPr>
                      <m:t>𝜏</m:t>
                    </m:r>
                  </m:oMath>
                </a14:m>
                <a:r>
                  <a:rPr lang="en-US" dirty="0"/>
                  <a:t> has no isolated vertices outside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𝜏</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𝜏</m:t>
                        </m:r>
                      </m:sub>
                    </m:sSub>
                  </m:oMath>
                </a14:m>
                <a:r>
                  <a:rPr lang="en-US" dirty="0"/>
                  <a:t>).</a:t>
                </a:r>
              </a:p>
              <a:p>
                <a:pPr lvl="1"/>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𝐿</m:t>
                        </m:r>
                      </m:e>
                      <m:sup>
                        <m:r>
                          <a:rPr lang="en-US" b="0" i="1" smtClean="0">
                            <a:latin typeface="Cambria Math" panose="02040503050406030204" pitchFamily="18" charset="0"/>
                          </a:rPr>
                          <m:t>𝑇</m:t>
                        </m:r>
                      </m:sup>
                    </m:sSup>
                  </m:oMath>
                </a14:m>
                <a:r>
                  <a:rPr lang="en-US" dirty="0"/>
                  <a:t>consists of </a:t>
                </a:r>
                <a:r>
                  <a:rPr lang="en-US" dirty="0">
                    <a:solidFill>
                      <a:srgbClr val="FF0000"/>
                    </a:solidFill>
                  </a:rPr>
                  <a:t>right shapes</a:t>
                </a:r>
                <a:r>
                  <a:rPr lang="en-US" dirty="0"/>
                  <a:t> </a:t>
                </a:r>
                <a14:m>
                  <m:oMath xmlns:m="http://schemas.openxmlformats.org/officeDocument/2006/math">
                    <m:sSup>
                      <m:sSupPr>
                        <m:ctrlPr>
                          <a:rPr lang="en-US" b="0" i="1" smtClean="0">
                            <a:latin typeface="Cambria Math" panose="02040503050406030204" pitchFamily="18" charset="0"/>
                          </a:rPr>
                        </m:ctrlPr>
                      </m:sSupPr>
                      <m:e>
                        <m:sSup>
                          <m:sSupPr>
                            <m:ctrlPr>
                              <a:rPr lang="en-US" b="0" i="1" smtClean="0">
                                <a:latin typeface="Cambria Math" panose="02040503050406030204" pitchFamily="18" charset="0"/>
                              </a:rPr>
                            </m:ctrlPr>
                          </m:sSupPr>
                          <m:e>
                            <m:r>
                              <a:rPr lang="en-US" i="1">
                                <a:latin typeface="Cambria Math" panose="02040503050406030204" pitchFamily="18" charset="0"/>
                              </a:rPr>
                              <m:t>𝜎</m:t>
                            </m:r>
                          </m:e>
                          <m:sup>
                            <m:r>
                              <a:rPr lang="en-US" b="0" i="1" smtClean="0">
                                <a:latin typeface="Cambria Math" panose="02040503050406030204" pitchFamily="18" charset="0"/>
                              </a:rPr>
                              <m:t>′</m:t>
                            </m:r>
                          </m:sup>
                        </m:sSup>
                      </m:e>
                      <m:sup>
                        <m:r>
                          <a:rPr lang="en-US" b="0" i="1" smtClean="0">
                            <a:latin typeface="Cambria Math" panose="02040503050406030204" pitchFamily="18" charset="0"/>
                          </a:rPr>
                          <m:t>𝑇</m:t>
                        </m:r>
                      </m:sup>
                    </m:sSup>
                  </m:oMath>
                </a14:m>
                <a:r>
                  <a:rPr lang="en-US" dirty="0"/>
                  <a:t> (i.e., shapes </a:t>
                </a:r>
                <a14:m>
                  <m:oMath xmlns:m="http://schemas.openxmlformats.org/officeDocument/2006/math">
                    <m:sSup>
                      <m:sSupPr>
                        <m:ctrlPr>
                          <a:rPr lang="en-US" i="1">
                            <a:latin typeface="Cambria Math" panose="02040503050406030204" pitchFamily="18" charset="0"/>
                          </a:rPr>
                        </m:ctrlPr>
                      </m:sSupPr>
                      <m:e>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m:t>
                            </m:r>
                          </m:sup>
                        </m:sSup>
                      </m:e>
                      <m:sup>
                        <m:r>
                          <a:rPr lang="en-US" i="1">
                            <a:latin typeface="Cambria Math" panose="02040503050406030204" pitchFamily="18" charset="0"/>
                          </a:rPr>
                          <m:t>𝑇</m:t>
                        </m:r>
                      </m:sup>
                    </m:sSup>
                  </m:oMath>
                </a14:m>
                <a:r>
                  <a:rPr lang="en-US" dirty="0"/>
                  <a:t> where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𝑈</m:t>
                        </m:r>
                      </m:e>
                      <m:sub>
                        <m:sSup>
                          <m:sSupPr>
                            <m:ctrlPr>
                              <a:rPr lang="en-US" i="1">
                                <a:latin typeface="Cambria Math" panose="02040503050406030204" pitchFamily="18" charset="0"/>
                              </a:rPr>
                            </m:ctrlPr>
                          </m:sSupPr>
                          <m:e>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m:t>
                                </m:r>
                              </m:sup>
                            </m:sSup>
                          </m:e>
                          <m:sup>
                            <m:r>
                              <a:rPr lang="en-US" i="1">
                                <a:latin typeface="Cambria Math" panose="02040503050406030204" pitchFamily="18" charset="0"/>
                              </a:rPr>
                              <m:t>𝑇</m:t>
                            </m:r>
                          </m:sup>
                        </m:sSup>
                      </m:sub>
                    </m:sSub>
                  </m:oMath>
                </a14:m>
                <a:r>
                  <a:rPr lang="en-US" dirty="0"/>
                  <a:t> is the </a:t>
                </a:r>
                <a:r>
                  <a:rPr lang="en-US" dirty="0">
                    <a:solidFill>
                      <a:srgbClr val="FF0000"/>
                    </a:solidFill>
                  </a:rPr>
                  <a:t>unique minimum vertex separator</a:t>
                </a:r>
                <a:r>
                  <a:rPr lang="en-US" dirty="0"/>
                  <a:t> of </a:t>
                </a:r>
                <a14:m>
                  <m:oMath xmlns:m="http://schemas.openxmlformats.org/officeDocument/2006/math">
                    <m:sSup>
                      <m:sSupPr>
                        <m:ctrlPr>
                          <a:rPr lang="en-US" i="1">
                            <a:latin typeface="Cambria Math" panose="02040503050406030204" pitchFamily="18" charset="0"/>
                          </a:rPr>
                        </m:ctrlPr>
                      </m:sSupPr>
                      <m:e>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m:t>
                            </m:r>
                          </m:sup>
                        </m:sSup>
                      </m:e>
                      <m:sup>
                        <m:r>
                          <a:rPr lang="en-US" i="1">
                            <a:latin typeface="Cambria Math" panose="02040503050406030204" pitchFamily="18" charset="0"/>
                          </a:rPr>
                          <m:t>𝑇</m:t>
                        </m:r>
                      </m:sup>
                    </m:sSup>
                  </m:oMath>
                </a14:m>
                <a:r>
                  <a:rPr lang="en-US" dirty="0"/>
                  <a:t>and every vertex is connected to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𝑉</m:t>
                        </m:r>
                      </m:e>
                      <m:sub>
                        <m:sSup>
                          <m:sSupPr>
                            <m:ctrlPr>
                              <a:rPr lang="en-US" i="1">
                                <a:latin typeface="Cambria Math" panose="02040503050406030204" pitchFamily="18" charset="0"/>
                              </a:rPr>
                            </m:ctrlPr>
                          </m:sSupPr>
                          <m:e>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m:t>
                                </m:r>
                              </m:sup>
                            </m:sSup>
                          </m:e>
                          <m:sup>
                            <m:r>
                              <a:rPr lang="en-US" i="1">
                                <a:latin typeface="Cambria Math" panose="02040503050406030204" pitchFamily="18" charset="0"/>
                              </a:rPr>
                              <m:t>𝑇</m:t>
                            </m:r>
                          </m:sup>
                        </m:sSup>
                      </m:sub>
                    </m:sSub>
                  </m:oMath>
                </a14:m>
                <a:r>
                  <a:rPr lang="en-US" dirty="0"/>
                  <a:t>).</a:t>
                </a:r>
              </a:p>
              <a:p>
                <a:r>
                  <a:rPr lang="en-US" dirty="0">
                    <a:solidFill>
                      <a:prstClr val="black"/>
                    </a:solidFill>
                  </a:rPr>
                  <a:t>Intuition: Instead of comparing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𝜆</m:t>
                        </m:r>
                      </m:e>
                      <m:sub>
                        <m:r>
                          <a:rPr lang="en-US" b="0" i="1" smtClean="0">
                            <a:solidFill>
                              <a:prstClr val="black"/>
                            </a:solidFill>
                            <a:latin typeface="Cambria Math" panose="02040503050406030204" pitchFamily="18" charset="0"/>
                          </a:rPr>
                          <m:t>𝐼𝑑</m:t>
                        </m:r>
                      </m:sub>
                    </m:sSub>
                    <m:r>
                      <a:rPr lang="en-US" b="0" i="1" smtClean="0">
                        <a:solidFill>
                          <a:prstClr val="black"/>
                        </a:solidFill>
                        <a:latin typeface="Cambria Math" panose="02040503050406030204" pitchFamily="18" charset="0"/>
                      </a:rPr>
                      <m:t>𝐼𝑑</m:t>
                    </m:r>
                  </m:oMath>
                </a14:m>
                <a:r>
                  <a:rPr lang="en-US" dirty="0">
                    <a:solidFill>
                      <a:prstClr val="black"/>
                    </a:solidFill>
                  </a:rPr>
                  <a:t> to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𝜆</m:t>
                        </m:r>
                      </m:e>
                      <m:sub>
                        <m:r>
                          <a:rPr lang="en-US" b="0" i="1" smtClean="0">
                            <a:solidFill>
                              <a:prstClr val="black"/>
                            </a:solidFill>
                            <a:latin typeface="Cambria Math" panose="02040503050406030204" pitchFamily="18" charset="0"/>
                          </a:rPr>
                          <m:t>𝛼</m:t>
                        </m:r>
                      </m:sub>
                    </m:sSub>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𝑀</m:t>
                        </m:r>
                      </m:e>
                      <m:sub>
                        <m:r>
                          <a:rPr lang="en-US" b="0" i="1" smtClean="0">
                            <a:solidFill>
                              <a:prstClr val="black"/>
                            </a:solidFill>
                            <a:latin typeface="Cambria Math" panose="02040503050406030204" pitchFamily="18" charset="0"/>
                          </a:rPr>
                          <m:t>𝛼</m:t>
                        </m:r>
                      </m:sub>
                    </m:sSub>
                  </m:oMath>
                </a14:m>
                <a:r>
                  <a:rPr lang="en-US" dirty="0">
                    <a:solidFill>
                      <a:prstClr val="black"/>
                    </a:solidFill>
                  </a:rPr>
                  <a:t> for all shapes </a:t>
                </a:r>
                <a14:m>
                  <m:oMath xmlns:m="http://schemas.openxmlformats.org/officeDocument/2006/math">
                    <m:r>
                      <a:rPr lang="en-US" b="0" i="1" smtClean="0">
                        <a:solidFill>
                          <a:prstClr val="black"/>
                        </a:solidFill>
                        <a:latin typeface="Cambria Math" panose="02040503050406030204" pitchFamily="18" charset="0"/>
                      </a:rPr>
                      <m:t>𝛼</m:t>
                    </m:r>
                  </m:oMath>
                </a14:m>
                <a:r>
                  <a:rPr lang="en-US" dirty="0">
                    <a:solidFill>
                      <a:prstClr val="black"/>
                    </a:solidFill>
                  </a:rPr>
                  <a:t>, we need to compare </a:t>
                </a: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𝜆</m:t>
                        </m:r>
                      </m:e>
                      <m:sub>
                        <m:r>
                          <a:rPr lang="en-US" i="1">
                            <a:solidFill>
                              <a:prstClr val="black"/>
                            </a:solidFill>
                            <a:latin typeface="Cambria Math" panose="02040503050406030204" pitchFamily="18" charset="0"/>
                          </a:rPr>
                          <m:t>𝐼𝑑</m:t>
                        </m:r>
                      </m:sub>
                    </m:sSub>
                    <m:r>
                      <a:rPr lang="en-US" i="1">
                        <a:solidFill>
                          <a:prstClr val="black"/>
                        </a:solidFill>
                        <a:latin typeface="Cambria Math" panose="02040503050406030204" pitchFamily="18" charset="0"/>
                      </a:rPr>
                      <m:t>𝐼𝑑</m:t>
                    </m:r>
                  </m:oMath>
                </a14:m>
                <a:r>
                  <a:rPr lang="en-US" dirty="0">
                    <a:solidFill>
                      <a:prstClr val="black"/>
                    </a:solidFill>
                  </a:rPr>
                  <a:t> to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𝜆</m:t>
                        </m:r>
                      </m:e>
                      <m:sub>
                        <m:r>
                          <a:rPr lang="en-US" b="0" i="1" smtClean="0">
                            <a:solidFill>
                              <a:prstClr val="black"/>
                            </a:solidFill>
                            <a:latin typeface="Cambria Math" panose="02040503050406030204" pitchFamily="18" charset="0"/>
                          </a:rPr>
                          <m:t>𝜏</m:t>
                        </m:r>
                      </m:sub>
                    </m:sSub>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𝑀</m:t>
                        </m:r>
                      </m:e>
                      <m:sub>
                        <m:r>
                          <a:rPr lang="en-US" b="0" i="1" smtClean="0">
                            <a:solidFill>
                              <a:prstClr val="black"/>
                            </a:solidFill>
                            <a:latin typeface="Cambria Math" panose="02040503050406030204" pitchFamily="18" charset="0"/>
                          </a:rPr>
                          <m:t>𝜏</m:t>
                        </m:r>
                      </m:sub>
                    </m:sSub>
                  </m:oMath>
                </a14:m>
                <a:r>
                  <a:rPr lang="en-US" dirty="0">
                    <a:solidFill>
                      <a:prstClr val="black"/>
                    </a:solidFill>
                  </a:rPr>
                  <a:t> for </a:t>
                </a:r>
                <a:r>
                  <a:rPr lang="en-US" dirty="0">
                    <a:solidFill>
                      <a:srgbClr val="FF0000"/>
                    </a:solidFill>
                  </a:rPr>
                  <a:t>proper middle shapes </a:t>
                </a:r>
                <a14:m>
                  <m:oMath xmlns:m="http://schemas.openxmlformats.org/officeDocument/2006/math">
                    <m:r>
                      <a:rPr lang="en-US" b="0" i="1" smtClean="0">
                        <a:solidFill>
                          <a:prstClr val="black"/>
                        </a:solidFill>
                        <a:latin typeface="Cambria Math" panose="02040503050406030204" pitchFamily="18" charset="0"/>
                      </a:rPr>
                      <m:t>𝜏</m:t>
                    </m:r>
                  </m:oMath>
                </a14:m>
                <a:r>
                  <a:rPr lang="en-US" dirty="0">
                    <a:solidFill>
                      <a:prstClr val="black"/>
                    </a:solidFill>
                  </a:rPr>
                  <a:t>.</a:t>
                </a:r>
              </a:p>
              <a:p>
                <a:r>
                  <a:rPr lang="en-US" dirty="0">
                    <a:solidFill>
                      <a:srgbClr val="FF0000"/>
                    </a:solidFill>
                  </a:rPr>
                  <a:t>Warning: </a:t>
                </a:r>
                <a:r>
                  <a:rPr lang="en-US" dirty="0"/>
                  <a:t>There are many additional technical details which need to be handled, especially </a:t>
                </a:r>
                <a:r>
                  <a:rPr lang="en-US" dirty="0">
                    <a:solidFill>
                      <a:srgbClr val="FF0000"/>
                    </a:solidFill>
                  </a:rPr>
                  <a:t>intersection terms</a:t>
                </a:r>
                <a:r>
                  <a:rPr lang="en-US" dirty="0"/>
                  <a:t>.</a:t>
                </a:r>
              </a:p>
            </p:txBody>
          </p:sp>
        </mc:Choice>
        <mc:Fallback xmlns="">
          <p:sp>
            <p:nvSpPr>
              <p:cNvPr id="3" name="Content Placeholder 2">
                <a:extLst>
                  <a:ext uri="{FF2B5EF4-FFF2-40B4-BE49-F238E27FC236}">
                    <a16:creationId xmlns:a16="http://schemas.microsoft.com/office/drawing/2014/main" id="{92049C49-6DC3-47EB-54C0-78F1193A324F}"/>
                  </a:ext>
                </a:extLst>
              </p:cNvPr>
              <p:cNvSpPr>
                <a:spLocks noGrp="1" noRot="1" noChangeAspect="1" noMove="1" noResize="1" noEditPoints="1" noAdjustHandles="1" noChangeArrowheads="1" noChangeShapeType="1" noTextEdit="1"/>
              </p:cNvSpPr>
              <p:nvPr>
                <p:ph idx="1"/>
              </p:nvPr>
            </p:nvSpPr>
            <p:spPr>
              <a:xfrm>
                <a:off x="838200" y="1825624"/>
                <a:ext cx="10756606" cy="5032375"/>
              </a:xfrm>
              <a:blipFill>
                <a:blip r:embed="rId2"/>
                <a:stretch>
                  <a:fillRect l="-1020" t="-2663" r="-283"/>
                </a:stretch>
              </a:blipFill>
            </p:spPr>
            <p:txBody>
              <a:bodyPr/>
              <a:lstStyle/>
              <a:p>
                <a:r>
                  <a:rPr lang="en-US">
                    <a:noFill/>
                  </a:rPr>
                  <a:t> </a:t>
                </a:r>
              </a:p>
            </p:txBody>
          </p:sp>
        </mc:Fallback>
      </mc:AlternateContent>
    </p:spTree>
    <p:extLst>
      <p:ext uri="{BB962C8B-B14F-4D97-AF65-F5344CB8AC3E}">
        <p14:creationId xmlns:p14="http://schemas.microsoft.com/office/powerpoint/2010/main" val="139384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3F629-8BB6-2794-50E9-FF0497AAC656}"/>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5FB546A-2CD5-EB5C-0F24-6CFD997B6300}"/>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Analyzing Proper Middle Shapes </a:t>
                </a:r>
                <a14:m>
                  <m:oMath xmlns:m="http://schemas.openxmlformats.org/officeDocument/2006/math">
                    <m:r>
                      <a:rPr lang="en-US" sz="3600" b="0" i="1" smtClean="0">
                        <a:latin typeface="Cambria Math" panose="02040503050406030204" pitchFamily="18" charset="0"/>
                      </a:rPr>
                      <m:t>𝜏</m:t>
                    </m:r>
                  </m:oMath>
                </a14:m>
                <a:endParaRPr lang="en-US" sz="3600" dirty="0">
                  <a:latin typeface="+mn-lt"/>
                </a:endParaRPr>
              </a:p>
            </p:txBody>
          </p:sp>
        </mc:Choice>
        <mc:Fallback xmlns="">
          <p:sp>
            <p:nvSpPr>
              <p:cNvPr id="2" name="Title 1">
                <a:extLst>
                  <a:ext uri="{FF2B5EF4-FFF2-40B4-BE49-F238E27FC236}">
                    <a16:creationId xmlns:a16="http://schemas.microsoft.com/office/drawing/2014/main" id="{C5FB546A-2CD5-EB5C-0F24-6CFD997B6300}"/>
                  </a:ext>
                </a:extLst>
              </p:cNvPr>
              <p:cNvSpPr>
                <a:spLocks noGrp="1" noRot="1" noChangeAspect="1" noMove="1" noResize="1" noEditPoints="1" noAdjustHandles="1" noChangeArrowheads="1" noChangeShapeType="1" noTextEdit="1"/>
              </p:cNvSpPr>
              <p:nvPr>
                <p:ph type="title"/>
              </p:nvPr>
            </p:nvSpPr>
            <p:spPr>
              <a:xfrm>
                <a:off x="531043" y="158621"/>
                <a:ext cx="11129913" cy="1532068"/>
              </a:xfr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41B6EBF-D33D-D9A0-5FC6-DF02A02F3CEA}"/>
                  </a:ext>
                </a:extLst>
              </p:cNvPr>
              <p:cNvSpPr>
                <a:spLocks noGrp="1"/>
              </p:cNvSpPr>
              <p:nvPr>
                <p:ph idx="1"/>
              </p:nvPr>
            </p:nvSpPr>
            <p:spPr>
              <a:xfrm>
                <a:off x="838200" y="1825624"/>
                <a:ext cx="11129912" cy="3800261"/>
              </a:xfrm>
            </p:spPr>
            <p:txBody>
              <a:bodyPr>
                <a:normAutofit/>
              </a:bodyPr>
              <a:lstStyle/>
              <a:p>
                <a:r>
                  <a:rPr lang="en-US" dirty="0"/>
                  <a:t>Definition: We say that </a:t>
                </a:r>
                <a14:m>
                  <m:oMath xmlns:m="http://schemas.openxmlformats.org/officeDocument/2006/math">
                    <m:r>
                      <a:rPr lang="en-US" b="0" i="1" smtClean="0">
                        <a:latin typeface="Cambria Math" panose="02040503050406030204" pitchFamily="18" charset="0"/>
                      </a:rPr>
                      <m:t>𝜏</m:t>
                    </m:r>
                  </m:oMath>
                </a14:m>
                <a:r>
                  <a:rPr lang="en-US" dirty="0"/>
                  <a:t> is a </a:t>
                </a:r>
                <a:r>
                  <a:rPr lang="en-US" dirty="0">
                    <a:solidFill>
                      <a:srgbClr val="FF0000"/>
                    </a:solidFill>
                  </a:rPr>
                  <a:t>proper middle shape</a:t>
                </a:r>
                <a:r>
                  <a:rPr lang="en-US" dirty="0"/>
                  <a:t> if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𝜏</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𝜏</m:t>
                        </m:r>
                      </m:sub>
                    </m:sSub>
                  </m:oMath>
                </a14:m>
                <a:r>
                  <a:rPr lang="en-US" dirty="0"/>
                  <a:t> are the </a:t>
                </a:r>
                <a:r>
                  <a:rPr lang="en-US" dirty="0">
                    <a:solidFill>
                      <a:srgbClr val="FF0000"/>
                    </a:solidFill>
                  </a:rPr>
                  <a:t>leftmost and rightmost minimum vertex separators</a:t>
                </a:r>
                <a:r>
                  <a:rPr lang="en-US" dirty="0"/>
                  <a:t> of </a:t>
                </a:r>
                <a14:m>
                  <m:oMath xmlns:m="http://schemas.openxmlformats.org/officeDocument/2006/math">
                    <m:r>
                      <a:rPr lang="en-US" b="0" i="1" smtClean="0">
                        <a:latin typeface="Cambria Math" panose="02040503050406030204" pitchFamily="18" charset="0"/>
                      </a:rPr>
                      <m:t>𝜏</m:t>
                    </m:r>
                  </m:oMath>
                </a14:m>
                <a:r>
                  <a:rPr lang="en-US" dirty="0"/>
                  <a:t> and </a:t>
                </a:r>
                <a14:m>
                  <m:oMath xmlns:m="http://schemas.openxmlformats.org/officeDocument/2006/math">
                    <m:r>
                      <a:rPr lang="en-US" b="0" i="1" smtClean="0">
                        <a:latin typeface="Cambria Math" panose="02040503050406030204" pitchFamily="18" charset="0"/>
                      </a:rPr>
                      <m:t>𝜏</m:t>
                    </m:r>
                  </m:oMath>
                </a14:m>
                <a:r>
                  <a:rPr lang="en-US" dirty="0"/>
                  <a:t> has no isolated vertices outside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𝜏</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𝜏</m:t>
                        </m:r>
                      </m:sub>
                    </m:sSub>
                  </m:oMath>
                </a14:m>
                <a:r>
                  <a:rPr lang="en-US" dirty="0"/>
                  <a:t>.</a:t>
                </a:r>
              </a:p>
              <a:p>
                <a:r>
                  <a:rPr lang="en-US" dirty="0"/>
                  <a:t>Observation: If </a:t>
                </a:r>
                <a14:m>
                  <m:oMath xmlns:m="http://schemas.openxmlformats.org/officeDocument/2006/math">
                    <m:r>
                      <a:rPr lang="en-US" b="0" i="1" smtClean="0">
                        <a:latin typeface="Cambria Math" panose="02040503050406030204" pitchFamily="18" charset="0"/>
                      </a:rPr>
                      <m:t>𝜏</m:t>
                    </m:r>
                  </m:oMath>
                </a14:m>
                <a:r>
                  <a:rPr lang="en-US" dirty="0">
                    <a:solidFill>
                      <a:prstClr val="black"/>
                    </a:solidFill>
                  </a:rPr>
                  <a:t> is a proper middle shape such that </a:t>
                </a:r>
                <a14:m>
                  <m:oMath xmlns:m="http://schemas.openxmlformats.org/officeDocument/2006/math">
                    <m:d>
                      <m:dPr>
                        <m:begChr m:val="|"/>
                        <m:endChr m:val="|"/>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𝑈</m:t>
                            </m:r>
                          </m:e>
                          <m:sub>
                            <m:r>
                              <a:rPr lang="en-US" b="0" i="1" smtClean="0">
                                <a:solidFill>
                                  <a:prstClr val="black"/>
                                </a:solidFill>
                                <a:latin typeface="Cambria Math" panose="02040503050406030204" pitchFamily="18" charset="0"/>
                              </a:rPr>
                              <m:t>𝜏</m:t>
                            </m:r>
                          </m:sub>
                        </m:sSub>
                      </m:e>
                    </m:d>
                    <m:r>
                      <a:rPr lang="en-US" b="0" i="1" smtClean="0">
                        <a:solidFill>
                          <a:prstClr val="black"/>
                        </a:solidFill>
                        <a:latin typeface="Cambria Math" panose="02040503050406030204" pitchFamily="18" charset="0"/>
                      </a:rPr>
                      <m:t>=</m:t>
                    </m:r>
                    <m:d>
                      <m:dPr>
                        <m:begChr m:val="|"/>
                        <m:endChr m:val="|"/>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𝑉</m:t>
                            </m:r>
                          </m:e>
                          <m:sub>
                            <m:r>
                              <a:rPr lang="en-US" b="0" i="1" smtClean="0">
                                <a:solidFill>
                                  <a:prstClr val="black"/>
                                </a:solidFill>
                                <a:latin typeface="Cambria Math" panose="02040503050406030204" pitchFamily="18" charset="0"/>
                              </a:rPr>
                              <m:t>𝜏</m:t>
                            </m:r>
                          </m:sub>
                        </m:sSub>
                      </m:e>
                    </m:d>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𝑟</m:t>
                    </m:r>
                  </m:oMath>
                </a14:m>
                <a:r>
                  <a:rPr lang="en-US" dirty="0">
                    <a:solidFill>
                      <a:prstClr val="black"/>
                    </a:solidFill>
                  </a:rPr>
                  <a:t> then </a:t>
                </a:r>
                <a14:m>
                  <m:oMath xmlns:m="http://schemas.openxmlformats.org/officeDocument/2006/math">
                    <m:sSup>
                      <m:sSupPr>
                        <m:ctrlPr>
                          <a:rPr lang="en-US" b="0" i="1" smtClean="0">
                            <a:solidFill>
                              <a:prstClr val="black"/>
                            </a:solidFill>
                            <a:latin typeface="Cambria Math" panose="02040503050406030204" pitchFamily="18" charset="0"/>
                          </a:rPr>
                        </m:ctrlPr>
                      </m:sSupPr>
                      <m:e>
                        <m:d>
                          <m:dPr>
                            <m:ctrlPr>
                              <a:rPr lang="en-US" b="0" i="1" smtClean="0">
                                <a:solidFill>
                                  <a:prstClr val="black"/>
                                </a:solidFill>
                                <a:latin typeface="Cambria Math" panose="02040503050406030204" pitchFamily="18" charset="0"/>
                              </a:rPr>
                            </m:ctrlPr>
                          </m:dPr>
                          <m:e>
                            <m:f>
                              <m:fPr>
                                <m:ctrlPr>
                                  <a:rPr lang="en-US" b="0" i="1" smtClean="0">
                                    <a:solidFill>
                                      <a:prstClr val="black"/>
                                    </a:solidFill>
                                    <a:latin typeface="Cambria Math" panose="02040503050406030204" pitchFamily="18" charset="0"/>
                                  </a:rPr>
                                </m:ctrlPr>
                              </m:fPr>
                              <m:num>
                                <m:r>
                                  <a:rPr lang="en-US" b="0" i="1" smtClean="0">
                                    <a:solidFill>
                                      <a:prstClr val="black"/>
                                    </a:solidFill>
                                    <a:latin typeface="Cambria Math" panose="02040503050406030204" pitchFamily="18" charset="0"/>
                                  </a:rPr>
                                  <m:t>𝑘</m:t>
                                </m:r>
                              </m:num>
                              <m:den>
                                <m:r>
                                  <a:rPr lang="en-US" b="0" i="1" smtClean="0">
                                    <a:solidFill>
                                      <a:prstClr val="black"/>
                                    </a:solidFill>
                                    <a:latin typeface="Cambria Math" panose="02040503050406030204" pitchFamily="18" charset="0"/>
                                  </a:rPr>
                                  <m:t>𝑛</m:t>
                                </m:r>
                              </m:den>
                            </m:f>
                          </m:e>
                        </m:d>
                      </m:e>
                      <m:sup>
                        <m:d>
                          <m:dPr>
                            <m:begChr m:val="|"/>
                            <m:endChr m:val="|"/>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𝑉</m:t>
                            </m:r>
                            <m:d>
                              <m:dPr>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𝜏</m:t>
                                </m:r>
                              </m:e>
                            </m:d>
                          </m:e>
                        </m:d>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𝑟</m:t>
                        </m:r>
                      </m:sup>
                    </m:sSup>
                    <m:d>
                      <m:dPr>
                        <m:begChr m:val="‖"/>
                        <m:endChr m:val="‖"/>
                        <m:ctrlPr>
                          <a:rPr lang="en-US" b="0" i="1" smtClean="0">
                            <a:solidFill>
                              <a:prstClr val="black"/>
                            </a:solidFill>
                            <a:latin typeface="Cambria Math" panose="02040503050406030204" pitchFamily="18" charset="0"/>
                          </a:rPr>
                        </m:ctrlPr>
                      </m:dPr>
                      <m:e>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𝑀</m:t>
                            </m:r>
                          </m:e>
                          <m:sub>
                            <m:r>
                              <a:rPr lang="en-US" b="0" i="1" smtClean="0">
                                <a:solidFill>
                                  <a:prstClr val="black"/>
                                </a:solidFill>
                                <a:latin typeface="Cambria Math" panose="02040503050406030204" pitchFamily="18" charset="0"/>
                              </a:rPr>
                              <m:t>𝜏</m:t>
                            </m:r>
                          </m:sub>
                        </m:sSub>
                      </m:e>
                    </m:d>
                  </m:oMath>
                </a14:m>
                <a:r>
                  <a:rPr lang="en-US" dirty="0">
                    <a:solidFill>
                      <a:prstClr val="black"/>
                    </a:solidFill>
                  </a:rPr>
                  <a:t> is </a:t>
                </a:r>
                <a14:m>
                  <m:oMath xmlns:m="http://schemas.openxmlformats.org/officeDocument/2006/math">
                    <m:acc>
                      <m:accPr>
                        <m:chr m:val="̃"/>
                        <m:ctrlPr>
                          <a:rPr lang="en-US" i="1">
                            <a:solidFill>
                              <a:prstClr val="black"/>
                            </a:solidFill>
                            <a:latin typeface="Cambria Math" panose="02040503050406030204" pitchFamily="18" charset="0"/>
                          </a:rPr>
                        </m:ctrlPr>
                      </m:accPr>
                      <m:e>
                        <m:r>
                          <a:rPr lang="en-US" i="1">
                            <a:solidFill>
                              <a:prstClr val="black"/>
                            </a:solidFill>
                            <a:latin typeface="Cambria Math" panose="02040503050406030204" pitchFamily="18" charset="0"/>
                          </a:rPr>
                          <m:t>𝑂</m:t>
                        </m:r>
                      </m:e>
                    </m:acc>
                    <m:d>
                      <m:dPr>
                        <m:ctrlPr>
                          <a:rPr lang="en-US" i="1" dirty="0">
                            <a:latin typeface="Cambria Math" panose="02040503050406030204" pitchFamily="18" charset="0"/>
                          </a:rPr>
                        </m:ctrlPr>
                      </m:dPr>
                      <m:e>
                        <m:sSup>
                          <m:sSupPr>
                            <m:ctrlPr>
                              <a:rPr lang="en-US" i="1">
                                <a:solidFill>
                                  <a:prstClr val="black"/>
                                </a:solidFill>
                                <a:latin typeface="Cambria Math" panose="02040503050406030204" pitchFamily="18" charset="0"/>
                              </a:rPr>
                            </m:ctrlPr>
                          </m:sSupPr>
                          <m:e>
                            <m:d>
                              <m:dPr>
                                <m:ctrlPr>
                                  <a:rPr lang="en-US" i="1">
                                    <a:solidFill>
                                      <a:prstClr val="black"/>
                                    </a:solidFill>
                                    <a:latin typeface="Cambria Math" panose="02040503050406030204" pitchFamily="18" charset="0"/>
                                  </a:rPr>
                                </m:ctrlPr>
                              </m:dPr>
                              <m:e>
                                <m:f>
                                  <m:fPr>
                                    <m:ctrlPr>
                                      <a:rPr lang="en-US" i="1">
                                        <a:solidFill>
                                          <a:prstClr val="black"/>
                                        </a:solidFill>
                                        <a:latin typeface="Cambria Math" panose="02040503050406030204" pitchFamily="18" charset="0"/>
                                      </a:rPr>
                                    </m:ctrlPr>
                                  </m:fPr>
                                  <m:num>
                                    <m:r>
                                      <a:rPr lang="en-US" i="1">
                                        <a:solidFill>
                                          <a:prstClr val="black"/>
                                        </a:solidFill>
                                        <a:latin typeface="Cambria Math" panose="02040503050406030204" pitchFamily="18" charset="0"/>
                                      </a:rPr>
                                      <m:t>𝑘</m:t>
                                    </m:r>
                                  </m:num>
                                  <m:den>
                                    <m:r>
                                      <a:rPr lang="en-US" i="1">
                                        <a:solidFill>
                                          <a:prstClr val="black"/>
                                        </a:solidFill>
                                        <a:latin typeface="Cambria Math" panose="02040503050406030204" pitchFamily="18" charset="0"/>
                                      </a:rPr>
                                      <m:t>𝑛</m:t>
                                    </m:r>
                                  </m:den>
                                </m:f>
                              </m:e>
                            </m:d>
                          </m:e>
                          <m:sup>
                            <m:d>
                              <m:dPr>
                                <m:begChr m:val="|"/>
                                <m:endChr m:val="|"/>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𝑉</m:t>
                                </m:r>
                                <m:d>
                                  <m:dPr>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𝜏</m:t>
                                    </m:r>
                                  </m:e>
                                </m:d>
                              </m:e>
                            </m:d>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𝑟</m:t>
                            </m:r>
                          </m:sup>
                        </m:sSup>
                        <m:sSup>
                          <m:sSupPr>
                            <m:ctrlPr>
                              <a:rPr lang="en-US" b="0" i="1" smtClean="0">
                                <a:solidFill>
                                  <a:prstClr val="black"/>
                                </a:solidFill>
                                <a:latin typeface="Cambria Math" panose="02040503050406030204" pitchFamily="18" charset="0"/>
                              </a:rPr>
                            </m:ctrlPr>
                          </m:sSupPr>
                          <m:e>
                            <m:r>
                              <a:rPr lang="en-US" b="0" i="1" smtClean="0">
                                <a:solidFill>
                                  <a:prstClr val="black"/>
                                </a:solidFill>
                                <a:latin typeface="Cambria Math" panose="02040503050406030204" pitchFamily="18" charset="0"/>
                              </a:rPr>
                              <m:t>𝑛</m:t>
                            </m:r>
                          </m:e>
                          <m:sup>
                            <m:f>
                              <m:fPr>
                                <m:ctrlPr>
                                  <a:rPr lang="en-US" b="0" i="1" smtClean="0">
                                    <a:solidFill>
                                      <a:prstClr val="black"/>
                                    </a:solidFill>
                                    <a:latin typeface="Cambria Math" panose="02040503050406030204" pitchFamily="18" charset="0"/>
                                  </a:rPr>
                                </m:ctrlPr>
                              </m:fPr>
                              <m:num>
                                <m:d>
                                  <m:dPr>
                                    <m:begChr m:val="|"/>
                                    <m:endChr m:val="|"/>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𝑉</m:t>
                                    </m:r>
                                    <m:d>
                                      <m:dPr>
                                        <m:ctrlPr>
                                          <a:rPr lang="en-US" b="0" i="1" smtClean="0">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𝜏</m:t>
                                        </m:r>
                                      </m:e>
                                    </m:d>
                                  </m:e>
                                </m:d>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𝑟</m:t>
                                </m:r>
                              </m:num>
                              <m:den>
                                <m:r>
                                  <a:rPr lang="en-US" b="0" i="1" smtClean="0">
                                    <a:solidFill>
                                      <a:prstClr val="black"/>
                                    </a:solidFill>
                                    <a:latin typeface="Cambria Math" panose="02040503050406030204" pitchFamily="18" charset="0"/>
                                  </a:rPr>
                                  <m:t>2</m:t>
                                </m:r>
                              </m:den>
                            </m:f>
                          </m:sup>
                        </m:sSup>
                      </m:e>
                    </m:d>
                    <m:r>
                      <a:rPr lang="en-US" b="0" i="0" dirty="0" smtClean="0">
                        <a:latin typeface="Cambria Math" panose="02040503050406030204" pitchFamily="18" charset="0"/>
                      </a:rPr>
                      <m:t>=</m:t>
                    </m:r>
                    <m:acc>
                      <m:accPr>
                        <m:chr m:val="̃"/>
                        <m:ctrlPr>
                          <a:rPr lang="en-US" b="0" i="1" smtClean="0">
                            <a:solidFill>
                              <a:prstClr val="black"/>
                            </a:solidFill>
                            <a:latin typeface="Cambria Math" panose="02040503050406030204" pitchFamily="18" charset="0"/>
                          </a:rPr>
                        </m:ctrlPr>
                      </m:accPr>
                      <m:e>
                        <m:r>
                          <a:rPr lang="en-US" b="0" i="1" smtClean="0">
                            <a:solidFill>
                              <a:prstClr val="black"/>
                            </a:solidFill>
                            <a:latin typeface="Cambria Math" panose="02040503050406030204" pitchFamily="18" charset="0"/>
                          </a:rPr>
                          <m:t>𝑂</m:t>
                        </m:r>
                      </m:e>
                    </m:acc>
                    <m:d>
                      <m:dPr>
                        <m:ctrlPr>
                          <a:rPr lang="en-US" b="0" i="1" dirty="0" smtClean="0">
                            <a:latin typeface="Cambria Math" panose="02040503050406030204" pitchFamily="18" charset="0"/>
                          </a:rPr>
                        </m:ctrlPr>
                      </m:dPr>
                      <m:e>
                        <m:sSup>
                          <m:sSupPr>
                            <m:ctrlPr>
                              <a:rPr lang="en-US" b="0" i="1" dirty="0" smtClean="0">
                                <a:latin typeface="Cambria Math" panose="02040503050406030204" pitchFamily="18" charset="0"/>
                              </a:rPr>
                            </m:ctrlPr>
                          </m:sSupPr>
                          <m:e>
                            <m:d>
                              <m:dPr>
                                <m:ctrlPr>
                                  <a:rPr lang="en-US" b="0" i="1" dirty="0" smtClean="0">
                                    <a:latin typeface="Cambria Math" panose="02040503050406030204" pitchFamily="18" charset="0"/>
                                  </a:rPr>
                                </m:ctrlPr>
                              </m:dPr>
                              <m:e>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𝑘</m:t>
                                    </m:r>
                                  </m:num>
                                  <m:den>
                                    <m:rad>
                                      <m:radPr>
                                        <m:degHide m:val="on"/>
                                        <m:ctrlPr>
                                          <a:rPr lang="en-US" b="0" i="1" dirty="0" smtClean="0">
                                            <a:latin typeface="Cambria Math" panose="02040503050406030204" pitchFamily="18" charset="0"/>
                                          </a:rPr>
                                        </m:ctrlPr>
                                      </m:radPr>
                                      <m:deg/>
                                      <m:e>
                                        <m:r>
                                          <a:rPr lang="en-US" b="0" i="1" dirty="0" smtClean="0">
                                            <a:latin typeface="Cambria Math" panose="02040503050406030204" pitchFamily="18" charset="0"/>
                                          </a:rPr>
                                          <m:t>𝑛</m:t>
                                        </m:r>
                                      </m:e>
                                    </m:rad>
                                  </m:den>
                                </m:f>
                              </m:e>
                            </m:d>
                          </m:e>
                          <m:sup>
                            <m:d>
                              <m:dPr>
                                <m:begChr m:val="|"/>
                                <m:endChr m:val="|"/>
                                <m:ctrlPr>
                                  <a:rPr lang="en-US" b="0" i="1" dirty="0" smtClean="0">
                                    <a:latin typeface="Cambria Math" panose="02040503050406030204" pitchFamily="18" charset="0"/>
                                  </a:rPr>
                                </m:ctrlPr>
                              </m:dPr>
                              <m:e>
                                <m:r>
                                  <a:rPr lang="en-US" b="0" i="1" dirty="0" smtClean="0">
                                    <a:latin typeface="Cambria Math" panose="02040503050406030204" pitchFamily="18" charset="0"/>
                                  </a:rPr>
                                  <m:t>𝑉</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𝜏</m:t>
                                    </m:r>
                                  </m:e>
                                </m:d>
                              </m:e>
                            </m:d>
                            <m:r>
                              <a:rPr lang="en-US" b="0" i="1" dirty="0" smtClean="0">
                                <a:latin typeface="Cambria Math" panose="02040503050406030204" pitchFamily="18" charset="0"/>
                              </a:rPr>
                              <m:t>−</m:t>
                            </m:r>
                            <m:r>
                              <a:rPr lang="en-US" b="0" i="1" dirty="0" smtClean="0">
                                <a:latin typeface="Cambria Math" panose="02040503050406030204" pitchFamily="18" charset="0"/>
                              </a:rPr>
                              <m:t>𝑟</m:t>
                            </m:r>
                          </m:sup>
                        </m:sSup>
                      </m:e>
                    </m:d>
                  </m:oMath>
                </a14:m>
                <a:r>
                  <a:rPr lang="en-US" dirty="0">
                    <a:solidFill>
                      <a:prstClr val="black"/>
                    </a:solidFill>
                  </a:rPr>
                  <a:t>.</a:t>
                </a:r>
              </a:p>
              <a:p>
                <a:r>
                  <a:rPr lang="en-US" dirty="0">
                    <a:solidFill>
                      <a:prstClr val="black"/>
                    </a:solidFill>
                  </a:rPr>
                  <a:t>This implies that </a:t>
                </a:r>
                <a14:m>
                  <m:oMath xmlns:m="http://schemas.openxmlformats.org/officeDocument/2006/math">
                    <m:r>
                      <a:rPr lang="en-US" b="0" i="1" smtClean="0">
                        <a:solidFill>
                          <a:prstClr val="black"/>
                        </a:solidFill>
                        <a:latin typeface="Cambria Math" panose="02040503050406030204" pitchFamily="18" charset="0"/>
                      </a:rPr>
                      <m:t>𝐼𝑑</m:t>
                    </m:r>
                  </m:oMath>
                </a14:m>
                <a:r>
                  <a:rPr lang="en-US" dirty="0">
                    <a:solidFill>
                      <a:prstClr val="black"/>
                    </a:solidFill>
                  </a:rPr>
                  <a:t> is the dominant part of </a:t>
                </a:r>
                <a14:m>
                  <m:oMath xmlns:m="http://schemas.openxmlformats.org/officeDocument/2006/math">
                    <m:r>
                      <a:rPr lang="en-US" b="0" i="1" smtClean="0">
                        <a:solidFill>
                          <a:prstClr val="black"/>
                        </a:solidFill>
                        <a:latin typeface="Cambria Math" panose="02040503050406030204" pitchFamily="18" charset="0"/>
                      </a:rPr>
                      <m:t>𝑄</m:t>
                    </m:r>
                  </m:oMath>
                </a14:m>
                <a:r>
                  <a:rPr lang="en-US" dirty="0">
                    <a:solidFill>
                      <a:prstClr val="black"/>
                    </a:solidFill>
                  </a:rPr>
                  <a:t> as the contributions from other shapes have smaller norm</a:t>
                </a:r>
                <a:r>
                  <a:rPr lang="en-US" baseline="30000" dirty="0">
                    <a:solidFill>
                      <a:schemeClr val="bg1">
                        <a:lumMod val="65000"/>
                      </a:schemeClr>
                    </a:solidFill>
                  </a:rPr>
                  <a:t>1</a:t>
                </a:r>
                <a:r>
                  <a:rPr lang="en-US" dirty="0">
                    <a:solidFill>
                      <a:prstClr val="black"/>
                    </a:solidFill>
                  </a:rPr>
                  <a:t>.</a:t>
                </a:r>
              </a:p>
            </p:txBody>
          </p:sp>
        </mc:Choice>
        <mc:Fallback xmlns="">
          <p:sp>
            <p:nvSpPr>
              <p:cNvPr id="3" name="Content Placeholder 2">
                <a:extLst>
                  <a:ext uri="{FF2B5EF4-FFF2-40B4-BE49-F238E27FC236}">
                    <a16:creationId xmlns:a16="http://schemas.microsoft.com/office/drawing/2014/main" id="{541B6EBF-D33D-D9A0-5FC6-DF02A02F3CEA}"/>
                  </a:ext>
                </a:extLst>
              </p:cNvPr>
              <p:cNvSpPr>
                <a:spLocks noGrp="1" noRot="1" noChangeAspect="1" noMove="1" noResize="1" noEditPoints="1" noAdjustHandles="1" noChangeArrowheads="1" noChangeShapeType="1" noTextEdit="1"/>
              </p:cNvSpPr>
              <p:nvPr>
                <p:ph idx="1"/>
              </p:nvPr>
            </p:nvSpPr>
            <p:spPr>
              <a:xfrm>
                <a:off x="838200" y="1825624"/>
                <a:ext cx="11129912" cy="3800261"/>
              </a:xfrm>
              <a:blipFill>
                <a:blip r:embed="rId3"/>
                <a:stretch>
                  <a:fillRect l="-986" t="-2564" b="-3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BEBB875-61F7-5E04-9F66-F25F8D1BAAFE}"/>
                  </a:ext>
                </a:extLst>
              </p:cNvPr>
              <p:cNvSpPr txBox="1"/>
              <p:nvPr/>
            </p:nvSpPr>
            <p:spPr>
              <a:xfrm>
                <a:off x="838200" y="5909675"/>
                <a:ext cx="10756888" cy="671209"/>
              </a:xfrm>
              <a:prstGeom prst="rect">
                <a:avLst/>
              </a:prstGeom>
              <a:noFill/>
            </p:spPr>
            <p:txBody>
              <a:bodyPr wrap="square" rtlCol="0">
                <a:spAutoFit/>
              </a:bodyPr>
              <a:lstStyle/>
              <a:p>
                <a:pPr lvl="0"/>
                <a:r>
                  <a:rPr lang="en-US" baseline="30000" dirty="0">
                    <a:solidFill>
                      <a:schemeClr val="bg1">
                        <a:lumMod val="65000"/>
                      </a:schemeClr>
                    </a:solidFill>
                  </a:rPr>
                  <a:t>1</a:t>
                </a:r>
                <a:r>
                  <a:rPr kumimoji="0" lang="en-US" sz="18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Actually,</a:t>
                </a:r>
                <a:r>
                  <a:rPr kumimoji="0" lang="en-US" sz="1800" b="0" i="0" u="none" strike="noStrike" kern="1200" cap="none" spc="0" normalizeH="0" noProof="0" dirty="0">
                    <a:ln>
                      <a:noFill/>
                    </a:ln>
                    <a:solidFill>
                      <a:schemeClr val="bg1">
                        <a:lumMod val="65000"/>
                      </a:schemeClr>
                    </a:solidFill>
                    <a:effectLst/>
                    <a:uLnTx/>
                    <a:uFillTx/>
                    <a:latin typeface="Calibri" panose="020F0502020204030204"/>
                    <a:ea typeface="+mn-ea"/>
                    <a:cs typeface="+mn-cs"/>
                  </a:rPr>
                  <a:t> any </a:t>
                </a:r>
                <a14:m>
                  <m:oMath xmlns:m="http://schemas.openxmlformats.org/officeDocument/2006/math">
                    <m:r>
                      <a:rPr kumimoji="0" lang="en-US" sz="1800" b="0" i="1" u="none" strike="noStrike" kern="1200" cap="none" spc="0" normalizeH="0" noProof="0" smtClean="0">
                        <a:ln>
                          <a:noFill/>
                        </a:ln>
                        <a:solidFill>
                          <a:schemeClr val="bg1">
                            <a:lumMod val="65000"/>
                          </a:schemeClr>
                        </a:solidFill>
                        <a:effectLst/>
                        <a:uLnTx/>
                        <a:uFillTx/>
                        <a:latin typeface="Cambria Math" panose="02040503050406030204" pitchFamily="18" charset="0"/>
                        <a:ea typeface="+mn-ea"/>
                        <a:cs typeface="+mn-cs"/>
                      </a:rPr>
                      <m:t>𝜏</m:t>
                    </m:r>
                  </m:oMath>
                </a14:m>
                <a:r>
                  <a:rPr kumimoji="0" lang="en-US" sz="18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 such that </a:t>
                </a:r>
                <a14:m>
                  <m:oMath xmlns:m="http://schemas.openxmlformats.org/officeDocument/2006/math">
                    <m: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t>𝑉</m:t>
                    </m:r>
                    <m:d>
                      <m:dPr>
                        <m:ctrlP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ctrlPr>
                      </m:dPr>
                      <m:e>
                        <m: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t>𝜏</m:t>
                        </m:r>
                      </m:e>
                    </m:d>
                    <m: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t>=</m:t>
                    </m:r>
                    <m:d>
                      <m:dPr>
                        <m:begChr m:val="|"/>
                        <m:endChr m:val="|"/>
                        <m:ctrlPr>
                          <a:rPr lang="en-US" i="1">
                            <a:solidFill>
                              <a:schemeClr val="bg1">
                                <a:lumMod val="65000"/>
                              </a:schemeClr>
                            </a:solidFill>
                            <a:latin typeface="Cambria Math" panose="02040503050406030204" pitchFamily="18" charset="0"/>
                          </a:rPr>
                        </m:ctrlPr>
                      </m:dPr>
                      <m:e>
                        <m:sSub>
                          <m:sSubPr>
                            <m:ctrlPr>
                              <a:rPr lang="en-US" i="1">
                                <a:solidFill>
                                  <a:schemeClr val="bg1">
                                    <a:lumMod val="65000"/>
                                  </a:schemeClr>
                                </a:solidFill>
                                <a:latin typeface="Cambria Math" panose="02040503050406030204" pitchFamily="18" charset="0"/>
                              </a:rPr>
                            </m:ctrlPr>
                          </m:sSubPr>
                          <m:e>
                            <m:r>
                              <a:rPr lang="en-US" i="1">
                                <a:solidFill>
                                  <a:schemeClr val="bg1">
                                    <a:lumMod val="65000"/>
                                  </a:schemeClr>
                                </a:solidFill>
                                <a:latin typeface="Cambria Math" panose="02040503050406030204" pitchFamily="18" charset="0"/>
                              </a:rPr>
                              <m:t>𝑈</m:t>
                            </m:r>
                          </m:e>
                          <m:sub>
                            <m:r>
                              <a:rPr lang="en-US" i="1">
                                <a:solidFill>
                                  <a:schemeClr val="bg1">
                                    <a:lumMod val="65000"/>
                                  </a:schemeClr>
                                </a:solidFill>
                                <a:latin typeface="Cambria Math" panose="02040503050406030204" pitchFamily="18" charset="0"/>
                              </a:rPr>
                              <m:t>𝜏</m:t>
                            </m:r>
                          </m:sub>
                        </m:sSub>
                      </m:e>
                    </m:d>
                    <m:r>
                      <a:rPr lang="en-US" i="1">
                        <a:solidFill>
                          <a:schemeClr val="bg1">
                            <a:lumMod val="65000"/>
                          </a:schemeClr>
                        </a:solidFill>
                        <a:latin typeface="Cambria Math" panose="02040503050406030204" pitchFamily="18" charset="0"/>
                      </a:rPr>
                      <m:t>=</m:t>
                    </m:r>
                    <m:d>
                      <m:dPr>
                        <m:begChr m:val="|"/>
                        <m:endChr m:val="|"/>
                        <m:ctrlPr>
                          <a:rPr lang="en-US" i="1">
                            <a:solidFill>
                              <a:schemeClr val="bg1">
                                <a:lumMod val="65000"/>
                              </a:schemeClr>
                            </a:solidFill>
                            <a:latin typeface="Cambria Math" panose="02040503050406030204" pitchFamily="18" charset="0"/>
                          </a:rPr>
                        </m:ctrlPr>
                      </m:dPr>
                      <m:e>
                        <m:sSub>
                          <m:sSubPr>
                            <m:ctrlPr>
                              <a:rPr lang="en-US" i="1">
                                <a:solidFill>
                                  <a:schemeClr val="bg1">
                                    <a:lumMod val="65000"/>
                                  </a:schemeClr>
                                </a:solidFill>
                                <a:latin typeface="Cambria Math" panose="02040503050406030204" pitchFamily="18" charset="0"/>
                              </a:rPr>
                            </m:ctrlPr>
                          </m:sSubPr>
                          <m:e>
                            <m:r>
                              <a:rPr lang="en-US" i="1">
                                <a:solidFill>
                                  <a:schemeClr val="bg1">
                                    <a:lumMod val="65000"/>
                                  </a:schemeClr>
                                </a:solidFill>
                                <a:latin typeface="Cambria Math" panose="02040503050406030204" pitchFamily="18" charset="0"/>
                              </a:rPr>
                              <m:t>𝑉</m:t>
                            </m:r>
                          </m:e>
                          <m:sub>
                            <m:r>
                              <a:rPr lang="en-US" i="1">
                                <a:solidFill>
                                  <a:schemeClr val="bg1">
                                    <a:lumMod val="65000"/>
                                  </a:schemeClr>
                                </a:solidFill>
                                <a:latin typeface="Cambria Math" panose="02040503050406030204" pitchFamily="18" charset="0"/>
                              </a:rPr>
                              <m:t>𝜏</m:t>
                            </m:r>
                          </m:sub>
                        </m:sSub>
                      </m:e>
                    </m:d>
                    <m:r>
                      <a:rPr lang="en-US" i="1">
                        <a:solidFill>
                          <a:schemeClr val="bg1">
                            <a:lumMod val="65000"/>
                          </a:schemeClr>
                        </a:solidFill>
                        <a:latin typeface="Cambria Math" panose="02040503050406030204" pitchFamily="18" charset="0"/>
                      </a:rPr>
                      <m:t>=</m:t>
                    </m:r>
                    <m:r>
                      <a:rPr lang="en-US" i="1">
                        <a:solidFill>
                          <a:schemeClr val="bg1">
                            <a:lumMod val="65000"/>
                          </a:schemeClr>
                        </a:solidFill>
                        <a:latin typeface="Cambria Math" panose="02040503050406030204" pitchFamily="18" charset="0"/>
                      </a:rPr>
                      <m:t>𝑟</m:t>
                    </m:r>
                  </m:oMath>
                </a14:m>
                <a:r>
                  <a:rPr kumimoji="0" lang="en-US" sz="18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 has the same coefficient and norm as </a:t>
                </a:r>
                <a14:m>
                  <m:oMath xmlns:m="http://schemas.openxmlformats.org/officeDocument/2006/math">
                    <m: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t>𝐼𝑑</m:t>
                    </m:r>
                  </m:oMath>
                </a14:m>
                <a:r>
                  <a:rPr kumimoji="0" lang="en-US" sz="18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 . This can be handled by either grouping these </a:t>
                </a:r>
                <a14:m>
                  <m:oMath xmlns:m="http://schemas.openxmlformats.org/officeDocument/2006/math">
                    <m: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t>𝜏</m:t>
                    </m:r>
                  </m:oMath>
                </a14:m>
                <a:r>
                  <a:rPr kumimoji="0" lang="en-US" sz="18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 into a clique indicator or restricting </a:t>
                </a:r>
                <a14:m>
                  <m:oMath xmlns:m="http://schemas.openxmlformats.org/officeDocument/2006/math">
                    <m: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t>𝜏</m:t>
                    </m:r>
                  </m:oMath>
                </a14:m>
                <a:r>
                  <a:rPr kumimoji="0" lang="en-US" sz="18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 to have no</a:t>
                </a:r>
                <a:r>
                  <a:rPr kumimoji="0" lang="en-US" sz="1800" b="0" i="0" u="none" strike="noStrike" kern="1200" cap="none" spc="0" normalizeH="0" noProof="0" dirty="0">
                    <a:ln>
                      <a:noFill/>
                    </a:ln>
                    <a:solidFill>
                      <a:schemeClr val="bg1">
                        <a:lumMod val="65000"/>
                      </a:schemeClr>
                    </a:solidFill>
                    <a:effectLst/>
                    <a:uLnTx/>
                    <a:uFillTx/>
                    <a:latin typeface="Calibri" panose="020F0502020204030204"/>
                    <a:ea typeface="+mn-ea"/>
                    <a:cs typeface="+mn-cs"/>
                  </a:rPr>
                  <a:t> edges inside of </a:t>
                </a:r>
                <a14:m>
                  <m:oMath xmlns:m="http://schemas.openxmlformats.org/officeDocument/2006/math">
                    <m:sSub>
                      <m:sSubPr>
                        <m:ctrlPr>
                          <a:rPr kumimoji="0" lang="en-US" sz="1800" b="0" i="1" u="none" strike="noStrike" kern="1200" cap="none" spc="0" normalizeH="0" noProof="0" smtClean="0">
                            <a:ln>
                              <a:noFill/>
                            </a:ln>
                            <a:solidFill>
                              <a:schemeClr val="bg1">
                                <a:lumMod val="65000"/>
                              </a:schemeClr>
                            </a:solidFill>
                            <a:effectLst/>
                            <a:uLnTx/>
                            <a:uFillTx/>
                            <a:latin typeface="Cambria Math" panose="02040503050406030204" pitchFamily="18" charset="0"/>
                            <a:ea typeface="+mn-ea"/>
                            <a:cs typeface="+mn-cs"/>
                          </a:rPr>
                        </m:ctrlPr>
                      </m:sSubPr>
                      <m:e>
                        <m:r>
                          <a:rPr kumimoji="0" lang="en-US" sz="1800" b="0" i="1" u="none" strike="noStrike" kern="1200" cap="none" spc="0" normalizeH="0" noProof="0" smtClean="0">
                            <a:ln>
                              <a:noFill/>
                            </a:ln>
                            <a:solidFill>
                              <a:schemeClr val="bg1">
                                <a:lumMod val="65000"/>
                              </a:schemeClr>
                            </a:solidFill>
                            <a:effectLst/>
                            <a:uLnTx/>
                            <a:uFillTx/>
                            <a:latin typeface="Cambria Math" panose="02040503050406030204" pitchFamily="18" charset="0"/>
                            <a:ea typeface="+mn-ea"/>
                            <a:cs typeface="+mn-cs"/>
                          </a:rPr>
                          <m:t>𝑈</m:t>
                        </m:r>
                      </m:e>
                      <m:sub>
                        <m:r>
                          <a:rPr kumimoji="0" lang="en-US" sz="1800" b="0" i="1" u="none" strike="noStrike" kern="1200" cap="none" spc="0" normalizeH="0" noProof="0" smtClean="0">
                            <a:ln>
                              <a:noFill/>
                            </a:ln>
                            <a:solidFill>
                              <a:schemeClr val="bg1">
                                <a:lumMod val="65000"/>
                              </a:schemeClr>
                            </a:solidFill>
                            <a:effectLst/>
                            <a:uLnTx/>
                            <a:uFillTx/>
                            <a:latin typeface="Cambria Math" panose="02040503050406030204" pitchFamily="18" charset="0"/>
                            <a:ea typeface="+mn-ea"/>
                            <a:cs typeface="+mn-cs"/>
                          </a:rPr>
                          <m:t>𝜏</m:t>
                        </m:r>
                      </m:sub>
                    </m:sSub>
                  </m:oMath>
                </a14:m>
                <a:r>
                  <a:rPr kumimoji="0" lang="en-US" sz="18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 or </a:t>
                </a:r>
                <a14:m>
                  <m:oMath xmlns:m="http://schemas.openxmlformats.org/officeDocument/2006/math">
                    <m:sSub>
                      <m:sSubPr>
                        <m:ctrlP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t>𝑉</m:t>
                        </m:r>
                      </m:e>
                      <m:sub>
                        <m:r>
                          <a:rPr kumimoji="0" lang="en-US" sz="1800" b="0" i="1" u="none" strike="noStrike" kern="1200" cap="none" spc="0" normalizeH="0" baseline="0" noProof="0" smtClean="0">
                            <a:ln>
                              <a:noFill/>
                            </a:ln>
                            <a:solidFill>
                              <a:schemeClr val="bg1">
                                <a:lumMod val="65000"/>
                              </a:schemeClr>
                            </a:solidFill>
                            <a:effectLst/>
                            <a:uLnTx/>
                            <a:uFillTx/>
                            <a:latin typeface="Cambria Math" panose="02040503050406030204" pitchFamily="18" charset="0"/>
                            <a:ea typeface="+mn-ea"/>
                            <a:cs typeface="+mn-cs"/>
                          </a:rPr>
                          <m:t>𝜏</m:t>
                        </m:r>
                      </m:sub>
                    </m:sSub>
                  </m:oMath>
                </a14:m>
                <a:r>
                  <a:rPr kumimoji="0" lang="en-US" sz="1800" b="0" i="0" u="none" strike="noStrike" kern="1200" cap="none" spc="0" normalizeH="0" baseline="0" noProof="0" dirty="0">
                    <a:ln>
                      <a:noFill/>
                    </a:ln>
                    <a:solidFill>
                      <a:schemeClr val="bg1">
                        <a:lumMod val="65000"/>
                      </a:schemeClr>
                    </a:solidFill>
                    <a:effectLst/>
                    <a:uLnTx/>
                    <a:uFillTx/>
                    <a:latin typeface="Calibri" panose="020F0502020204030204"/>
                    <a:ea typeface="+mn-ea"/>
                    <a:cs typeface="+mn-cs"/>
                  </a:rPr>
                  <a:t>. </a:t>
                </a:r>
              </a:p>
            </p:txBody>
          </p:sp>
        </mc:Choice>
        <mc:Fallback xmlns="">
          <p:sp>
            <p:nvSpPr>
              <p:cNvPr id="4" name="TextBox 3">
                <a:extLst>
                  <a:ext uri="{FF2B5EF4-FFF2-40B4-BE49-F238E27FC236}">
                    <a16:creationId xmlns:a16="http://schemas.microsoft.com/office/drawing/2014/main" id="{CBEBB875-61F7-5E04-9F66-F25F8D1BAAFE}"/>
                  </a:ext>
                </a:extLst>
              </p:cNvPr>
              <p:cNvSpPr txBox="1">
                <a:spLocks noRot="1" noChangeAspect="1" noMove="1" noResize="1" noEditPoints="1" noAdjustHandles="1" noChangeArrowheads="1" noChangeShapeType="1" noTextEdit="1"/>
              </p:cNvSpPr>
              <p:nvPr/>
            </p:nvSpPr>
            <p:spPr>
              <a:xfrm>
                <a:off x="838200" y="5909675"/>
                <a:ext cx="10756888" cy="671209"/>
              </a:xfrm>
              <a:prstGeom prst="rect">
                <a:avLst/>
              </a:prstGeom>
              <a:blipFill>
                <a:blip r:embed="rId4"/>
                <a:stretch>
                  <a:fillRect l="-510" t="-4505" b="-9009"/>
                </a:stretch>
              </a:blipFill>
            </p:spPr>
            <p:txBody>
              <a:bodyPr/>
              <a:lstStyle/>
              <a:p>
                <a:r>
                  <a:rPr lang="en-US">
                    <a:noFill/>
                  </a:rPr>
                  <a:t> </a:t>
                </a:r>
              </a:p>
            </p:txBody>
          </p:sp>
        </mc:Fallback>
      </mc:AlternateContent>
    </p:spTree>
    <p:extLst>
      <p:ext uri="{BB962C8B-B14F-4D97-AF65-F5344CB8AC3E}">
        <p14:creationId xmlns:p14="http://schemas.microsoft.com/office/powerpoint/2010/main" val="23222834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3421A-DFD3-4A1F-30D9-291D0F8B4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FAFE78-A280-5FFA-AF5B-0EA7D4A0581A}"/>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Summary of the </a:t>
            </a:r>
            <a:r>
              <a:rPr lang="en-US" sz="3600" dirty="0" err="1">
                <a:latin typeface="+mn-lt"/>
              </a:rPr>
              <a:t>PSDness</a:t>
            </a:r>
            <a:r>
              <a:rPr lang="en-US" sz="3600" dirty="0">
                <a:latin typeface="+mn-lt"/>
              </a:rPr>
              <a:t> Analysis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4F16BEE-F658-D30A-CE6E-C53989BBB67D}"/>
                  </a:ext>
                </a:extLst>
              </p:cNvPr>
              <p:cNvSpPr>
                <a:spLocks noGrp="1"/>
              </p:cNvSpPr>
              <p:nvPr>
                <p:ph idx="1"/>
              </p:nvPr>
            </p:nvSpPr>
            <p:spPr>
              <a:xfrm>
                <a:off x="838199" y="1825624"/>
                <a:ext cx="11353801" cy="5032376"/>
              </a:xfrm>
            </p:spPr>
            <p:txBody>
              <a:bodyPr>
                <a:normAutofit lnSpcReduction="10000"/>
              </a:bodyPr>
              <a:lstStyle/>
              <a:p>
                <a:r>
                  <a:rPr lang="en-US" dirty="0">
                    <a:solidFill>
                      <a:prstClr val="black"/>
                    </a:solidFill>
                  </a:rPr>
                  <a:t>We proved our SoS lower bound for planted clique [BHKKM</a:t>
                </a:r>
                <a:r>
                  <a:rPr lang="en-US" dirty="0">
                    <a:solidFill>
                      <a:srgbClr val="00B0F0"/>
                    </a:solidFill>
                  </a:rPr>
                  <a:t>P</a:t>
                </a:r>
                <a:r>
                  <a:rPr lang="en-US" dirty="0">
                    <a:solidFill>
                      <a:prstClr val="black"/>
                    </a:solidFill>
                  </a:rPr>
                  <a:t>16] as follows: </a:t>
                </a:r>
              </a:p>
              <a:p>
                <a:pPr marL="914400" lvl="1" indent="-457200">
                  <a:buFont typeface="+mj-lt"/>
                  <a:buAutoNum type="arabicPeriod"/>
                </a:pPr>
                <a:r>
                  <a:rPr lang="en-US" dirty="0">
                    <a:solidFill>
                      <a:prstClr val="black"/>
                    </a:solidFill>
                  </a:rPr>
                  <a:t>Construct candidate </a:t>
                </a:r>
                <a:r>
                  <a:rPr lang="en-US" dirty="0">
                    <a:solidFill>
                      <a:srgbClr val="FF0000"/>
                    </a:solidFill>
                  </a:rPr>
                  <a:t>pseudo-expectation values</a:t>
                </a:r>
                <a:r>
                  <a:rPr lang="en-US" dirty="0">
                    <a:solidFill>
                      <a:prstClr val="black"/>
                    </a:solidFill>
                  </a:rPr>
                  <a:t> using </a:t>
                </a:r>
                <a:r>
                  <a:rPr lang="en-US" dirty="0">
                    <a:solidFill>
                      <a:srgbClr val="FF0000"/>
                    </a:solidFill>
                  </a:rPr>
                  <a:t>pseudo-calibration</a:t>
                </a:r>
                <a:r>
                  <a:rPr lang="en-US" dirty="0">
                    <a:solidFill>
                      <a:prstClr val="black"/>
                    </a:solidFill>
                  </a:rPr>
                  <a:t>.</a:t>
                </a:r>
              </a:p>
              <a:p>
                <a:pPr marL="914400" lvl="1" indent="-457200">
                  <a:buFont typeface="+mj-lt"/>
                  <a:buAutoNum type="arabicPeriod"/>
                </a:pPr>
                <a:r>
                  <a:rPr lang="en-US" dirty="0">
                    <a:solidFill>
                      <a:prstClr val="black"/>
                    </a:solidFill>
                  </a:rPr>
                  <a:t>Decompose the resulting </a:t>
                </a:r>
                <a:r>
                  <a:rPr lang="en-US" dirty="0">
                    <a:solidFill>
                      <a:srgbClr val="FF0000"/>
                    </a:solidFill>
                  </a:rPr>
                  <a:t>moment matrix</a:t>
                </a:r>
                <a:r>
                  <a:rPr lang="en-US" dirty="0">
                    <a:solidFill>
                      <a:prstClr val="black"/>
                    </a:solidFill>
                  </a:rPr>
                  <a:t> using </a:t>
                </a:r>
                <a:r>
                  <a:rPr lang="en-US" dirty="0">
                    <a:solidFill>
                      <a:srgbClr val="FF0000"/>
                    </a:solidFill>
                  </a:rPr>
                  <a:t>graph matrices</a:t>
                </a:r>
                <a:r>
                  <a:rPr lang="en-US" dirty="0">
                    <a:solidFill>
                      <a:prstClr val="black"/>
                    </a:solidFill>
                  </a:rPr>
                  <a:t> (note: [BHKKM</a:t>
                </a:r>
                <a:r>
                  <a:rPr lang="en-US" dirty="0">
                    <a:solidFill>
                      <a:srgbClr val="00B0F0"/>
                    </a:solidFill>
                  </a:rPr>
                  <a:t>P</a:t>
                </a:r>
                <a:r>
                  <a:rPr lang="en-US" dirty="0">
                    <a:solidFill>
                      <a:prstClr val="black"/>
                    </a:solidFill>
                  </a:rPr>
                  <a:t>16] used ribbons and only shifted to graph matrices for the norm bounds).</a:t>
                </a:r>
              </a:p>
              <a:p>
                <a:pPr marL="914400" lvl="1" indent="-457200">
                  <a:buFont typeface="+mj-lt"/>
                  <a:buAutoNum type="arabicPeriod"/>
                </a:pPr>
                <a:r>
                  <a:rPr lang="en-US" dirty="0">
                    <a:solidFill>
                      <a:prstClr val="black"/>
                    </a:solidFill>
                  </a:rPr>
                  <a:t>Obtain an approximate factorization </a:t>
                </a:r>
                <a14:m>
                  <m:oMath xmlns:m="http://schemas.openxmlformats.org/officeDocument/2006/math">
                    <m:r>
                      <a:rPr lang="en-US" b="0" i="1" smtClean="0">
                        <a:solidFill>
                          <a:prstClr val="black"/>
                        </a:solidFill>
                        <a:latin typeface="Cambria Math" panose="02040503050406030204" pitchFamily="18" charset="0"/>
                      </a:rPr>
                      <m:t>𝑀</m:t>
                    </m:r>
                    <m:r>
                      <a:rPr lang="en-US" b="0" i="1"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𝐿</m:t>
                    </m:r>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𝑄</m:t>
                        </m:r>
                      </m:e>
                      <m:sub>
                        <m:r>
                          <a:rPr lang="en-US" b="0" i="1" smtClean="0">
                            <a:solidFill>
                              <a:prstClr val="black"/>
                            </a:solidFill>
                            <a:latin typeface="Cambria Math" panose="02040503050406030204" pitchFamily="18" charset="0"/>
                          </a:rPr>
                          <m:t>0</m:t>
                        </m:r>
                      </m:sub>
                    </m:sSub>
                    <m:sSup>
                      <m:sSupPr>
                        <m:ctrlPr>
                          <a:rPr lang="en-US" b="0" i="1" smtClean="0">
                            <a:solidFill>
                              <a:prstClr val="black"/>
                            </a:solidFill>
                            <a:latin typeface="Cambria Math" panose="02040503050406030204" pitchFamily="18" charset="0"/>
                          </a:rPr>
                        </m:ctrlPr>
                      </m:sSupPr>
                      <m:e>
                        <m:r>
                          <a:rPr lang="en-US" b="0" i="1" smtClean="0">
                            <a:solidFill>
                              <a:prstClr val="black"/>
                            </a:solidFill>
                            <a:latin typeface="Cambria Math" panose="02040503050406030204" pitchFamily="18" charset="0"/>
                          </a:rPr>
                          <m:t>𝐿</m:t>
                        </m:r>
                      </m:e>
                      <m:sup>
                        <m:r>
                          <a:rPr lang="en-US" b="0" i="1" smtClean="0">
                            <a:solidFill>
                              <a:prstClr val="black"/>
                            </a:solidFill>
                            <a:latin typeface="Cambria Math" panose="02040503050406030204" pitchFamily="18" charset="0"/>
                          </a:rPr>
                          <m:t>𝑇</m:t>
                        </m:r>
                      </m:sup>
                    </m:sSup>
                  </m:oMath>
                </a14:m>
                <a:r>
                  <a:rPr lang="en-US" dirty="0">
                    <a:solidFill>
                      <a:prstClr val="black"/>
                    </a:solidFill>
                  </a:rPr>
                  <a:t> of the moment matrix </a:t>
                </a:r>
                <a14:m>
                  <m:oMath xmlns:m="http://schemas.openxmlformats.org/officeDocument/2006/math">
                    <m:r>
                      <a:rPr lang="en-US" b="0" i="1" smtClean="0">
                        <a:solidFill>
                          <a:prstClr val="black"/>
                        </a:solidFill>
                        <a:latin typeface="Cambria Math" panose="02040503050406030204" pitchFamily="18" charset="0"/>
                      </a:rPr>
                      <m:t>𝑀</m:t>
                    </m:r>
                  </m:oMath>
                </a14:m>
                <a:r>
                  <a:rPr lang="en-US" dirty="0">
                    <a:solidFill>
                      <a:prstClr val="black"/>
                    </a:solidFill>
                  </a:rPr>
                  <a:t> by decomposing ribbons/shapes based on their </a:t>
                </a:r>
                <a:r>
                  <a:rPr lang="en-US" dirty="0">
                    <a:solidFill>
                      <a:srgbClr val="FF0000"/>
                    </a:solidFill>
                  </a:rPr>
                  <a:t>leftmost and rightmost minimum vertex separator</a:t>
                </a:r>
                <a:r>
                  <a:rPr lang="en-US" dirty="0">
                    <a:solidFill>
                      <a:prstClr val="black"/>
                    </a:solidFill>
                  </a:rPr>
                  <a:t>.</a:t>
                </a:r>
              </a:p>
              <a:p>
                <a:pPr marL="914400" lvl="1" indent="-457200">
                  <a:buFont typeface="+mj-lt"/>
                  <a:buAutoNum type="arabicPeriod"/>
                </a:pPr>
                <a:r>
                  <a:rPr lang="en-US" dirty="0">
                    <a:solidFill>
                      <a:prstClr val="black"/>
                    </a:solidFill>
                  </a:rPr>
                  <a:t>Show that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𝑄</m:t>
                        </m:r>
                      </m:e>
                      <m:sub>
                        <m:r>
                          <a:rPr lang="en-US" b="0" i="1" smtClean="0">
                            <a:solidFill>
                              <a:prstClr val="black"/>
                            </a:solidFill>
                            <a:latin typeface="Cambria Math" panose="02040503050406030204" pitchFamily="18" charset="0"/>
                          </a:rPr>
                          <m:t>0</m:t>
                        </m:r>
                      </m:sub>
                    </m:sSub>
                  </m:oMath>
                </a14:m>
                <a:r>
                  <a:rPr lang="en-US" dirty="0">
                    <a:solidFill>
                      <a:prstClr val="black"/>
                    </a:solidFill>
                  </a:rPr>
                  <a:t> is PSD </a:t>
                </a:r>
                <a:r>
                  <a:rPr lang="en-US" dirty="0" err="1">
                    <a:solidFill>
                      <a:prstClr val="black"/>
                    </a:solidFill>
                  </a:rPr>
                  <a:t>w.h.p</a:t>
                </a:r>
                <a:r>
                  <a:rPr lang="en-US" dirty="0">
                    <a:solidFill>
                      <a:prstClr val="black"/>
                    </a:solidFill>
                  </a:rPr>
                  <a:t>. by showing that </a:t>
                </a:r>
                <a14:m>
                  <m:oMath xmlns:m="http://schemas.openxmlformats.org/officeDocument/2006/math">
                    <m:r>
                      <a:rPr lang="en-US" b="0" i="1" smtClean="0">
                        <a:solidFill>
                          <a:prstClr val="black"/>
                        </a:solidFill>
                        <a:latin typeface="Cambria Math" panose="02040503050406030204" pitchFamily="18" charset="0"/>
                      </a:rPr>
                      <m:t>𝐼𝑑</m:t>
                    </m:r>
                  </m:oMath>
                </a14:m>
                <a:r>
                  <a:rPr lang="en-US" dirty="0">
                    <a:solidFill>
                      <a:prstClr val="black"/>
                    </a:solidFill>
                  </a:rPr>
                  <a:t> is the dominant term of </a:t>
                </a:r>
                <a14:m>
                  <m:oMath xmlns:m="http://schemas.openxmlformats.org/officeDocument/2006/math">
                    <m:sSub>
                      <m:sSubPr>
                        <m:ctrlPr>
                          <a:rPr lang="en-US" b="0" i="1" smtClean="0">
                            <a:solidFill>
                              <a:prstClr val="black"/>
                            </a:solidFill>
                            <a:latin typeface="Cambria Math" panose="02040503050406030204" pitchFamily="18" charset="0"/>
                          </a:rPr>
                        </m:ctrlPr>
                      </m:sSubPr>
                      <m:e>
                        <m:r>
                          <a:rPr lang="en-US" b="0" i="1" smtClean="0">
                            <a:solidFill>
                              <a:prstClr val="black"/>
                            </a:solidFill>
                            <a:latin typeface="Cambria Math" panose="02040503050406030204" pitchFamily="18" charset="0"/>
                          </a:rPr>
                          <m:t>𝑄</m:t>
                        </m:r>
                      </m:e>
                      <m:sub>
                        <m:r>
                          <a:rPr lang="en-US" b="0" i="1" smtClean="0">
                            <a:solidFill>
                              <a:prstClr val="black"/>
                            </a:solidFill>
                            <a:latin typeface="Cambria Math" panose="02040503050406030204" pitchFamily="18" charset="0"/>
                          </a:rPr>
                          <m:t>0</m:t>
                        </m:r>
                      </m:sub>
                    </m:sSub>
                  </m:oMath>
                </a14:m>
                <a:r>
                  <a:rPr lang="en-US" dirty="0">
                    <a:solidFill>
                      <a:prstClr val="black"/>
                    </a:solidFill>
                  </a:rPr>
                  <a:t>.</a:t>
                </a:r>
              </a:p>
              <a:p>
                <a:pPr marL="914400" lvl="1" indent="-457200">
                  <a:buFont typeface="+mj-lt"/>
                  <a:buAutoNum type="arabicPeriod"/>
                </a:pPr>
                <a:r>
                  <a:rPr lang="en-US" dirty="0">
                    <a:solidFill>
                      <a:schemeClr val="bg1">
                        <a:lumMod val="65000"/>
                      </a:schemeClr>
                    </a:solidFill>
                  </a:rPr>
                  <a:t>Iteratively refine the factorization of </a:t>
                </a:r>
                <a14:m>
                  <m:oMath xmlns:m="http://schemas.openxmlformats.org/officeDocument/2006/math">
                    <m:r>
                      <a:rPr lang="en-US" b="0" i="1" smtClean="0">
                        <a:solidFill>
                          <a:schemeClr val="bg1">
                            <a:lumMod val="65000"/>
                          </a:schemeClr>
                        </a:solidFill>
                        <a:latin typeface="Cambria Math" panose="02040503050406030204" pitchFamily="18" charset="0"/>
                      </a:rPr>
                      <m:t>𝑀</m:t>
                    </m:r>
                  </m:oMath>
                </a14:m>
                <a:r>
                  <a:rPr lang="en-US" dirty="0">
                    <a:solidFill>
                      <a:schemeClr val="bg1">
                        <a:lumMod val="65000"/>
                      </a:schemeClr>
                    </a:solidFill>
                  </a:rPr>
                  <a:t> to handle intersection terms. This gives a factorization </a:t>
                </a:r>
                <a14:m>
                  <m:oMath xmlns:m="http://schemas.openxmlformats.org/officeDocument/2006/math">
                    <m:r>
                      <a:rPr lang="en-US" b="0" i="1" smtClean="0">
                        <a:solidFill>
                          <a:schemeClr val="bg1">
                            <a:lumMod val="65000"/>
                          </a:schemeClr>
                        </a:solidFill>
                        <a:latin typeface="Cambria Math" panose="02040503050406030204" pitchFamily="18" charset="0"/>
                      </a:rPr>
                      <m:t>𝑀</m:t>
                    </m:r>
                    <m:r>
                      <a:rPr lang="en-US" b="0" i="1" smtClean="0">
                        <a:solidFill>
                          <a:schemeClr val="bg1">
                            <a:lumMod val="65000"/>
                          </a:schemeClr>
                        </a:solidFill>
                        <a:latin typeface="Cambria Math" panose="02040503050406030204" pitchFamily="18" charset="0"/>
                      </a:rPr>
                      <m:t>=</m:t>
                    </m:r>
                    <m:r>
                      <a:rPr lang="en-US" b="0" i="1" smtClean="0">
                        <a:solidFill>
                          <a:schemeClr val="bg1">
                            <a:lumMod val="65000"/>
                          </a:schemeClr>
                        </a:solidFill>
                        <a:latin typeface="Cambria Math" panose="02040503050406030204" pitchFamily="18" charset="0"/>
                      </a:rPr>
                      <m:t>𝐿𝑄</m:t>
                    </m:r>
                    <m:sSup>
                      <m:sSupPr>
                        <m:ctrlPr>
                          <a:rPr lang="en-US" b="0" i="1" smtClean="0">
                            <a:solidFill>
                              <a:schemeClr val="bg1">
                                <a:lumMod val="65000"/>
                              </a:schemeClr>
                            </a:solidFill>
                            <a:latin typeface="Cambria Math" panose="02040503050406030204" pitchFamily="18" charset="0"/>
                          </a:rPr>
                        </m:ctrlPr>
                      </m:sSupPr>
                      <m:e>
                        <m:r>
                          <a:rPr lang="en-US" b="0" i="1" smtClean="0">
                            <a:solidFill>
                              <a:schemeClr val="bg1">
                                <a:lumMod val="65000"/>
                              </a:schemeClr>
                            </a:solidFill>
                            <a:latin typeface="Cambria Math" panose="02040503050406030204" pitchFamily="18" charset="0"/>
                          </a:rPr>
                          <m:t>𝐿</m:t>
                        </m:r>
                      </m:e>
                      <m:sup>
                        <m:r>
                          <a:rPr lang="en-US" b="0" i="1" smtClean="0">
                            <a:solidFill>
                              <a:schemeClr val="bg1">
                                <a:lumMod val="65000"/>
                              </a:schemeClr>
                            </a:solidFill>
                            <a:latin typeface="Cambria Math" panose="02040503050406030204" pitchFamily="18" charset="0"/>
                          </a:rPr>
                          <m:t>𝑇</m:t>
                        </m:r>
                      </m:sup>
                    </m:sSup>
                    <m:r>
                      <a:rPr lang="en-US" b="0" i="1" smtClean="0">
                        <a:solidFill>
                          <a:schemeClr val="bg1">
                            <a:lumMod val="65000"/>
                          </a:schemeClr>
                        </a:solidFill>
                        <a:latin typeface="Cambria Math" panose="02040503050406030204" pitchFamily="18" charset="0"/>
                      </a:rPr>
                      <m:t>+</m:t>
                    </m:r>
                    <m:r>
                      <a:rPr lang="en-US" b="0" i="1" smtClean="0">
                        <a:solidFill>
                          <a:schemeClr val="bg1">
                            <a:lumMod val="65000"/>
                          </a:schemeClr>
                        </a:solidFill>
                        <a:latin typeface="Cambria Math" panose="02040503050406030204" pitchFamily="18" charset="0"/>
                      </a:rPr>
                      <m:t>𝑡𝑟𝑢𝑛𝑐𝑎𝑡𝑖𝑜𝑛</m:t>
                    </m:r>
                    <m:r>
                      <a:rPr lang="en-US" b="0" i="1" smtClean="0">
                        <a:solidFill>
                          <a:schemeClr val="bg1">
                            <a:lumMod val="65000"/>
                          </a:schemeClr>
                        </a:solidFill>
                        <a:latin typeface="Cambria Math" panose="02040503050406030204" pitchFamily="18" charset="0"/>
                      </a:rPr>
                      <m:t> </m:t>
                    </m:r>
                    <m:r>
                      <a:rPr lang="en-US" b="0" i="1" smtClean="0">
                        <a:solidFill>
                          <a:schemeClr val="bg1">
                            <a:lumMod val="65000"/>
                          </a:schemeClr>
                        </a:solidFill>
                        <a:latin typeface="Cambria Math" panose="02040503050406030204" pitchFamily="18" charset="0"/>
                      </a:rPr>
                      <m:t>𝑒𝑟𝑟𝑜𝑟</m:t>
                    </m:r>
                  </m:oMath>
                </a14:m>
                <a:r>
                  <a:rPr lang="en-US" dirty="0">
                    <a:solidFill>
                      <a:schemeClr val="bg1">
                        <a:lumMod val="65000"/>
                      </a:schemeClr>
                    </a:solidFill>
                  </a:rPr>
                  <a:t>.</a:t>
                </a:r>
              </a:p>
              <a:p>
                <a:pPr marL="914400" lvl="1" indent="-457200">
                  <a:buFont typeface="+mj-lt"/>
                  <a:buAutoNum type="arabicPeriod"/>
                </a:pPr>
                <a:r>
                  <a:rPr lang="en-US" dirty="0">
                    <a:solidFill>
                      <a:schemeClr val="bg1">
                        <a:lumMod val="65000"/>
                      </a:schemeClr>
                    </a:solidFill>
                  </a:rPr>
                  <a:t>Bound the norms of the intersection terms in </a:t>
                </a:r>
                <a14:m>
                  <m:oMath xmlns:m="http://schemas.openxmlformats.org/officeDocument/2006/math">
                    <m:r>
                      <a:rPr lang="en-US" b="0" i="1" smtClean="0">
                        <a:solidFill>
                          <a:schemeClr val="bg1">
                            <a:lumMod val="65000"/>
                          </a:schemeClr>
                        </a:solidFill>
                        <a:latin typeface="Cambria Math" panose="02040503050406030204" pitchFamily="18" charset="0"/>
                      </a:rPr>
                      <m:t>𝑄</m:t>
                    </m:r>
                  </m:oMath>
                </a14:m>
                <a:r>
                  <a:rPr lang="en-US" dirty="0">
                    <a:solidFill>
                      <a:schemeClr val="bg1">
                        <a:lumMod val="65000"/>
                      </a:schemeClr>
                    </a:solidFill>
                  </a:rPr>
                  <a:t> using an intersection tradeoff lemma.</a:t>
                </a:r>
              </a:p>
              <a:p>
                <a:pPr marL="914400" lvl="1" indent="-457200">
                  <a:buFont typeface="+mj-lt"/>
                  <a:buAutoNum type="arabicPeriod"/>
                </a:pPr>
                <a:r>
                  <a:rPr lang="en-US" dirty="0">
                    <a:solidFill>
                      <a:schemeClr val="bg1">
                        <a:lumMod val="65000"/>
                      </a:schemeClr>
                    </a:solidFill>
                  </a:rPr>
                  <a:t>Bound the truncation error (which will be extremely small).</a:t>
                </a:r>
              </a:p>
              <a:p>
                <a:pPr marL="914400" lvl="1" indent="-457200">
                  <a:buFont typeface="+mj-lt"/>
                  <a:buAutoNum type="arabicPeriod"/>
                </a:pPr>
                <a:r>
                  <a:rPr lang="en-US" dirty="0">
                    <a:solidFill>
                      <a:schemeClr val="bg1">
                        <a:lumMod val="65000"/>
                      </a:schemeClr>
                    </a:solidFill>
                  </a:rPr>
                  <a:t>Show that </a:t>
                </a:r>
                <a14:m>
                  <m:oMath xmlns:m="http://schemas.openxmlformats.org/officeDocument/2006/math">
                    <m:r>
                      <a:rPr lang="en-US" b="0" i="1" smtClean="0">
                        <a:solidFill>
                          <a:schemeClr val="bg1">
                            <a:lumMod val="65000"/>
                          </a:schemeClr>
                        </a:solidFill>
                        <a:latin typeface="Cambria Math" panose="02040503050406030204" pitchFamily="18" charset="0"/>
                      </a:rPr>
                      <m:t>𝐿</m:t>
                    </m:r>
                  </m:oMath>
                </a14:m>
                <a:r>
                  <a:rPr lang="en-US" dirty="0">
                    <a:solidFill>
                      <a:schemeClr val="bg1">
                        <a:lumMod val="65000"/>
                      </a:schemeClr>
                    </a:solidFill>
                  </a:rPr>
                  <a:t> is not too badly conditioned so </a:t>
                </a:r>
                <a14:m>
                  <m:oMath xmlns:m="http://schemas.openxmlformats.org/officeDocument/2006/math">
                    <m:r>
                      <a:rPr lang="en-US" b="0" i="1" smtClean="0">
                        <a:solidFill>
                          <a:schemeClr val="bg1">
                            <a:lumMod val="65000"/>
                          </a:schemeClr>
                        </a:solidFill>
                        <a:latin typeface="Cambria Math" panose="02040503050406030204" pitchFamily="18" charset="0"/>
                      </a:rPr>
                      <m:t>𝐿𝑄</m:t>
                    </m:r>
                    <m:sSup>
                      <m:sSupPr>
                        <m:ctrlPr>
                          <a:rPr lang="en-US" b="0" i="1" smtClean="0">
                            <a:solidFill>
                              <a:schemeClr val="bg1">
                                <a:lumMod val="65000"/>
                              </a:schemeClr>
                            </a:solidFill>
                            <a:latin typeface="Cambria Math" panose="02040503050406030204" pitchFamily="18" charset="0"/>
                          </a:rPr>
                        </m:ctrlPr>
                      </m:sSupPr>
                      <m:e>
                        <m:r>
                          <a:rPr lang="en-US" b="0" i="1" smtClean="0">
                            <a:solidFill>
                              <a:schemeClr val="bg1">
                                <a:lumMod val="65000"/>
                              </a:schemeClr>
                            </a:solidFill>
                            <a:latin typeface="Cambria Math" panose="02040503050406030204" pitchFamily="18" charset="0"/>
                          </a:rPr>
                          <m:t>𝐿</m:t>
                        </m:r>
                      </m:e>
                      <m:sup>
                        <m:r>
                          <a:rPr lang="en-US" b="0" i="1" smtClean="0">
                            <a:solidFill>
                              <a:schemeClr val="bg1">
                                <a:lumMod val="65000"/>
                              </a:schemeClr>
                            </a:solidFill>
                            <a:latin typeface="Cambria Math" panose="02040503050406030204" pitchFamily="18" charset="0"/>
                          </a:rPr>
                          <m:t>𝑇</m:t>
                        </m:r>
                      </m:sup>
                    </m:sSup>
                  </m:oMath>
                </a14:m>
                <a:r>
                  <a:rPr lang="en-US" dirty="0">
                    <a:solidFill>
                      <a:schemeClr val="bg1">
                        <a:lumMod val="65000"/>
                      </a:schemeClr>
                    </a:solidFill>
                  </a:rPr>
                  <a:t> is positive definite.</a:t>
                </a:r>
              </a:p>
              <a:p>
                <a:pPr marL="914400" lvl="1" indent="-457200">
                  <a:buFont typeface="+mj-lt"/>
                  <a:buAutoNum type="arabicPeriod"/>
                </a:pPr>
                <a:endParaRPr lang="en-US" dirty="0">
                  <a:solidFill>
                    <a:prstClr val="black"/>
                  </a:solidFill>
                </a:endParaRPr>
              </a:p>
            </p:txBody>
          </p:sp>
        </mc:Choice>
        <mc:Fallback xmlns="">
          <p:sp>
            <p:nvSpPr>
              <p:cNvPr id="3" name="Content Placeholder 2">
                <a:extLst>
                  <a:ext uri="{FF2B5EF4-FFF2-40B4-BE49-F238E27FC236}">
                    <a16:creationId xmlns:a16="http://schemas.microsoft.com/office/drawing/2014/main" id="{54F16BEE-F658-D30A-CE6E-C53989BBB67D}"/>
                  </a:ext>
                </a:extLst>
              </p:cNvPr>
              <p:cNvSpPr>
                <a:spLocks noGrp="1" noRot="1" noChangeAspect="1" noMove="1" noResize="1" noEditPoints="1" noAdjustHandles="1" noChangeArrowheads="1" noChangeShapeType="1" noTextEdit="1"/>
              </p:cNvSpPr>
              <p:nvPr>
                <p:ph idx="1"/>
              </p:nvPr>
            </p:nvSpPr>
            <p:spPr>
              <a:xfrm>
                <a:off x="838199" y="1825624"/>
                <a:ext cx="11353801" cy="5032376"/>
              </a:xfrm>
              <a:blipFill>
                <a:blip r:embed="rId2"/>
                <a:stretch>
                  <a:fillRect l="-913" t="-2663" r="-751"/>
                </a:stretch>
              </a:blipFill>
            </p:spPr>
            <p:txBody>
              <a:bodyPr/>
              <a:lstStyle/>
              <a:p>
                <a:r>
                  <a:rPr lang="en-US">
                    <a:noFill/>
                  </a:rPr>
                  <a:t> </a:t>
                </a:r>
              </a:p>
            </p:txBody>
          </p:sp>
        </mc:Fallback>
      </mc:AlternateContent>
    </p:spTree>
    <p:extLst>
      <p:ext uri="{BB962C8B-B14F-4D97-AF65-F5344CB8AC3E}">
        <p14:creationId xmlns:p14="http://schemas.microsoft.com/office/powerpoint/2010/main" val="124380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B4C37-BCCA-3E53-FDFF-082F76980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1D472F-7BCA-8AC1-A432-864ACA858A20}"/>
              </a:ext>
            </a:extLst>
          </p:cNvPr>
          <p:cNvSpPr>
            <a:spLocks noGrp="1"/>
          </p:cNvSpPr>
          <p:nvPr>
            <p:ph type="ctrTitle"/>
          </p:nvPr>
        </p:nvSpPr>
        <p:spPr>
          <a:xfrm>
            <a:off x="513567" y="2286001"/>
            <a:ext cx="11210795" cy="1755775"/>
          </a:xfrm>
        </p:spPr>
        <p:txBody>
          <a:bodyPr>
            <a:normAutofit/>
          </a:bodyPr>
          <a:lstStyle/>
          <a:p>
            <a:r>
              <a:rPr lang="en-US" dirty="0"/>
              <a:t>Part V: Recent Progress and Open Problems</a:t>
            </a:r>
          </a:p>
        </p:txBody>
      </p:sp>
    </p:spTree>
    <p:extLst>
      <p:ext uri="{BB962C8B-B14F-4D97-AF65-F5344CB8AC3E}">
        <p14:creationId xmlns:p14="http://schemas.microsoft.com/office/powerpoint/2010/main" val="15111289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82EFD-802B-AC1D-50C7-A5CE7AFD4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188896-7E81-D0C9-4809-3603148E3B89}"/>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Progress Since [BHKKM</a:t>
            </a:r>
            <a:r>
              <a:rPr lang="en-US" sz="3600" dirty="0">
                <a:solidFill>
                  <a:srgbClr val="00B0F0"/>
                </a:solidFill>
                <a:latin typeface="+mn-lt"/>
              </a:rPr>
              <a:t>P</a:t>
            </a:r>
            <a:r>
              <a:rPr lang="en-US" sz="3600" dirty="0">
                <a:latin typeface="+mn-lt"/>
              </a:rPr>
              <a:t>16] </a:t>
            </a:r>
          </a:p>
        </p:txBody>
      </p:sp>
      <p:sp>
        <p:nvSpPr>
          <p:cNvPr id="3" name="Content Placeholder 2">
            <a:extLst>
              <a:ext uri="{FF2B5EF4-FFF2-40B4-BE49-F238E27FC236}">
                <a16:creationId xmlns:a16="http://schemas.microsoft.com/office/drawing/2014/main" id="{FBEE1286-689B-68AF-6020-F03A0252B5BD}"/>
              </a:ext>
            </a:extLst>
          </p:cNvPr>
          <p:cNvSpPr>
            <a:spLocks noGrp="1"/>
          </p:cNvSpPr>
          <p:nvPr>
            <p:ph idx="1"/>
          </p:nvPr>
        </p:nvSpPr>
        <p:spPr>
          <a:xfrm>
            <a:off x="838199" y="1825624"/>
            <a:ext cx="11129913" cy="4873755"/>
          </a:xfrm>
        </p:spPr>
        <p:txBody>
          <a:bodyPr>
            <a:normAutofit/>
          </a:bodyPr>
          <a:lstStyle/>
          <a:p>
            <a:r>
              <a:rPr lang="en-US" dirty="0"/>
              <a:t>Since </a:t>
            </a:r>
            <a:r>
              <a:rPr lang="en-US" sz="2800" dirty="0">
                <a:latin typeface="+mn-lt"/>
              </a:rPr>
              <a:t>[BHKKM</a:t>
            </a:r>
            <a:r>
              <a:rPr lang="en-US" sz="2800" dirty="0">
                <a:solidFill>
                  <a:srgbClr val="00B0F0"/>
                </a:solidFill>
                <a:latin typeface="+mn-lt"/>
              </a:rPr>
              <a:t>P</a:t>
            </a:r>
            <a:r>
              <a:rPr lang="en-US" sz="2800" dirty="0">
                <a:latin typeface="+mn-lt"/>
              </a:rPr>
              <a:t>16]</a:t>
            </a:r>
            <a:r>
              <a:rPr lang="en-US" dirty="0"/>
              <a:t>, lower bounds have been shown for many other fundamental average case problems including tensor PCA, sparse PCA, random CSPs, Sherrington-Kirkpatrick, independent set on sparse graphs, densest k-subgraph, the minimum circuit size problem, non-Gaussian component analysis, and k-coloring.</a:t>
            </a:r>
          </a:p>
          <a:p>
            <a:r>
              <a:rPr lang="en-US" dirty="0"/>
              <a:t>These SoS lower bounds required quite a bit of work and many technical innovations which I won’t try to describe here. For a summary, see the table on the next slide.</a:t>
            </a:r>
          </a:p>
          <a:p>
            <a:r>
              <a:rPr lang="en-US" dirty="0"/>
              <a:t>While we’ve made quite a bit of progress in analyzing SoS on average case problems, there are still several open problems and unresolved issues.</a:t>
            </a:r>
          </a:p>
          <a:p>
            <a:endParaRPr lang="en-US" dirty="0">
              <a:solidFill>
                <a:prstClr val="black"/>
              </a:solidFill>
            </a:endParaRPr>
          </a:p>
        </p:txBody>
      </p:sp>
    </p:spTree>
    <p:extLst>
      <p:ext uri="{BB962C8B-B14F-4D97-AF65-F5344CB8AC3E}">
        <p14:creationId xmlns:p14="http://schemas.microsoft.com/office/powerpoint/2010/main" val="3948739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9A58E-9313-479B-BFD9-AB694D910E70}"/>
              </a:ext>
            </a:extLst>
          </p:cNvPr>
          <p:cNvSpPr>
            <a:spLocks noGrp="1"/>
          </p:cNvSpPr>
          <p:nvPr>
            <p:ph type="title"/>
          </p:nvPr>
        </p:nvSpPr>
        <p:spPr/>
        <p:txBody>
          <a:bodyPr>
            <a:normAutofit/>
          </a:bodyPr>
          <a:lstStyle/>
          <a:p>
            <a:pPr algn="ctr"/>
            <a:r>
              <a:rPr lang="en-US" dirty="0"/>
              <a:t>Outline</a:t>
            </a:r>
          </a:p>
        </p:txBody>
      </p:sp>
      <p:sp>
        <p:nvSpPr>
          <p:cNvPr id="3" name="Content Placeholder 2">
            <a:extLst>
              <a:ext uri="{FF2B5EF4-FFF2-40B4-BE49-F238E27FC236}">
                <a16:creationId xmlns:a16="http://schemas.microsoft.com/office/drawing/2014/main" id="{5B84C602-D768-4A11-91E5-1E95C308E965}"/>
              </a:ext>
            </a:extLst>
          </p:cNvPr>
          <p:cNvSpPr>
            <a:spLocks noGrp="1"/>
          </p:cNvSpPr>
          <p:nvPr>
            <p:ph idx="1"/>
          </p:nvPr>
        </p:nvSpPr>
        <p:spPr>
          <a:xfrm>
            <a:off x="838200" y="1825624"/>
            <a:ext cx="10515600" cy="4421221"/>
          </a:xfrm>
        </p:spPr>
        <p:txBody>
          <a:bodyPr>
            <a:normAutofit/>
          </a:bodyPr>
          <a:lstStyle/>
          <a:p>
            <a:pPr marL="571500" indent="-571500">
              <a:buFont typeface="+mj-lt"/>
              <a:buAutoNum type="romanUcPeriod"/>
            </a:pPr>
            <a:r>
              <a:rPr lang="en-US" dirty="0"/>
              <a:t>The Sum of Squares Hierarchy </a:t>
            </a:r>
          </a:p>
          <a:p>
            <a:pPr marL="571500" indent="-571500">
              <a:buFont typeface="+mj-lt"/>
              <a:buAutoNum type="romanUcPeriod"/>
            </a:pPr>
            <a:r>
              <a:rPr lang="en-US" dirty="0"/>
              <a:t>Planted clique and First Candidate Pseudo-expectation Values</a:t>
            </a:r>
          </a:p>
          <a:p>
            <a:pPr marL="571500" indent="-571500">
              <a:buFont typeface="+mj-lt"/>
              <a:buAutoNum type="romanUcPeriod"/>
            </a:pPr>
            <a:r>
              <a:rPr lang="en-US" dirty="0"/>
              <a:t>Pseudo-calibration</a:t>
            </a:r>
          </a:p>
          <a:p>
            <a:pPr marL="571500" indent="-571500">
              <a:buFont typeface="+mj-lt"/>
              <a:buAutoNum type="romanUcPeriod"/>
            </a:pPr>
            <a:r>
              <a:rPr lang="en-US" dirty="0"/>
              <a:t>Graph Matrices </a:t>
            </a:r>
          </a:p>
          <a:p>
            <a:pPr marL="571500" indent="-571500">
              <a:buFont typeface="+mj-lt"/>
              <a:buAutoNum type="romanUcPeriod"/>
            </a:pPr>
            <a:r>
              <a:rPr lang="en-US" dirty="0"/>
              <a:t>Brief Sketch for the </a:t>
            </a:r>
            <a:r>
              <a:rPr lang="en-US" dirty="0" err="1"/>
              <a:t>PSDness</a:t>
            </a:r>
            <a:r>
              <a:rPr lang="en-US" dirty="0"/>
              <a:t> Analyses</a:t>
            </a:r>
          </a:p>
          <a:p>
            <a:pPr marL="571500" indent="-571500">
              <a:buFont typeface="+mj-lt"/>
              <a:buAutoNum type="romanUcPeriod"/>
            </a:pPr>
            <a:r>
              <a:rPr lang="en-US" dirty="0"/>
              <a:t>Recent Progress and Open Problems</a:t>
            </a:r>
          </a:p>
        </p:txBody>
      </p:sp>
    </p:spTree>
    <p:extLst>
      <p:ext uri="{BB962C8B-B14F-4D97-AF65-F5344CB8AC3E}">
        <p14:creationId xmlns:p14="http://schemas.microsoft.com/office/powerpoint/2010/main" val="40034293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183437" y="158621"/>
                <a:ext cx="11825124" cy="1532068"/>
              </a:xfrm>
            </p:spPr>
            <p:txBody>
              <a:bodyPr>
                <a:normAutofit/>
              </a:bodyPr>
              <a:lstStyle/>
              <a:p>
                <a:pPr algn="ctr"/>
                <a:r>
                  <a:rPr lang="en-US" sz="3600" dirty="0">
                    <a:latin typeface="+mn-lt"/>
                  </a:rPr>
                  <a:t> </a:t>
                </a:r>
                <a14:m>
                  <m:oMath xmlns:m="http://schemas.openxmlformats.org/officeDocument/2006/math">
                    <m:r>
                      <a:rPr lang="en-US" sz="3600" b="0" i="1" smtClean="0">
                        <a:latin typeface="Cambria Math" panose="02040503050406030204" pitchFamily="18" charset="0"/>
                      </a:rPr>
                      <m:t>𝜔</m:t>
                    </m:r>
                    <m:r>
                      <a:rPr lang="en-US" sz="3600" b="0" i="1" smtClean="0">
                        <a:latin typeface="Cambria Math" panose="02040503050406030204" pitchFamily="18" charset="0"/>
                      </a:rPr>
                      <m:t>(1)</m:t>
                    </m:r>
                  </m:oMath>
                </a14:m>
                <a:r>
                  <a:rPr lang="en-US" sz="3600" dirty="0">
                    <a:latin typeface="+mn-lt"/>
                  </a:rPr>
                  <a:t> Degree SoS Average Case Lower Bounds Table</a:t>
                </a:r>
              </a:p>
            </p:txBody>
          </p:sp>
        </mc:Choice>
        <mc:Fallback xmlns="">
          <p:sp>
            <p:nvSpPr>
              <p:cNvPr id="2" name="Title 1">
                <a:extLst>
                  <a:ext uri="{FF2B5EF4-FFF2-40B4-BE49-F238E27FC236}">
                    <a16:creationId xmlns:a16="http://schemas.microsoft.com/office/drawing/2014/main" id="{6B2E18C9-6A11-49A8-8043-69AD6C5057FF}"/>
                  </a:ext>
                </a:extLst>
              </p:cNvPr>
              <p:cNvSpPr>
                <a:spLocks noGrp="1" noRot="1" noChangeAspect="1" noMove="1" noResize="1" noEditPoints="1" noAdjustHandles="1" noChangeArrowheads="1" noChangeShapeType="1" noTextEdit="1"/>
              </p:cNvSpPr>
              <p:nvPr>
                <p:ph type="title"/>
              </p:nvPr>
            </p:nvSpPr>
            <p:spPr>
              <a:xfrm>
                <a:off x="183437" y="158621"/>
                <a:ext cx="11825124" cy="1532068"/>
              </a:xfr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4B8722FE-88B5-4000-D56F-599D66C26205}"/>
                  </a:ext>
                </a:extLst>
              </p:cNvPr>
              <p:cNvGraphicFramePr>
                <a:graphicFrameLocks noGrp="1"/>
              </p:cNvGraphicFramePr>
              <p:nvPr>
                <p:extLst>
                  <p:ext uri="{D42A27DB-BD31-4B8C-83A1-F6EECF244321}">
                    <p14:modId xmlns:p14="http://schemas.microsoft.com/office/powerpoint/2010/main" val="416051036"/>
                  </p:ext>
                </p:extLst>
              </p:nvPr>
            </p:nvGraphicFramePr>
            <p:xfrm>
              <a:off x="139903" y="1183592"/>
              <a:ext cx="11912192" cy="5592892"/>
            </p:xfrm>
            <a:graphic>
              <a:graphicData uri="http://schemas.openxmlformats.org/drawingml/2006/table">
                <a:tbl>
                  <a:tblPr>
                    <a:tableStyleId>{5C22544A-7EE6-4342-B048-85BDC9FD1C3A}</a:tableStyleId>
                  </a:tblPr>
                  <a:tblGrid>
                    <a:gridCol w="3533921">
                      <a:extLst>
                        <a:ext uri="{9D8B030D-6E8A-4147-A177-3AD203B41FA5}">
                          <a16:colId xmlns:a16="http://schemas.microsoft.com/office/drawing/2014/main" val="2948693527"/>
                        </a:ext>
                      </a:extLst>
                    </a:gridCol>
                    <a:gridCol w="4323181">
                      <a:extLst>
                        <a:ext uri="{9D8B030D-6E8A-4147-A177-3AD203B41FA5}">
                          <a16:colId xmlns:a16="http://schemas.microsoft.com/office/drawing/2014/main" val="2374855218"/>
                        </a:ext>
                      </a:extLst>
                    </a:gridCol>
                    <a:gridCol w="4055090">
                      <a:extLst>
                        <a:ext uri="{9D8B030D-6E8A-4147-A177-3AD203B41FA5}">
                          <a16:colId xmlns:a16="http://schemas.microsoft.com/office/drawing/2014/main" val="4149035908"/>
                        </a:ext>
                      </a:extLst>
                    </a:gridCol>
                  </a:tblGrid>
                  <a:tr h="381037">
                    <a:tc>
                      <a:txBody>
                        <a:bodyPr/>
                        <a:lstStyle/>
                        <a:p>
                          <a:pPr algn="ctr"/>
                          <a:r>
                            <a:rPr lang="en-US" sz="1400" dirty="0"/>
                            <a:t>Problem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Near Matching Upper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bg1">
                                  <a:lumMod val="65000"/>
                                </a:schemeClr>
                              </a:solidFill>
                            </a:rPr>
                            <a:t>Some Technical Insights Gained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6660683"/>
                      </a:ext>
                    </a:extLst>
                  </a:tr>
                  <a:tr h="381037">
                    <a:tc>
                      <a:txBody>
                        <a:bodyPr/>
                        <a:lstStyle/>
                        <a:p>
                          <a:pPr algn="ctr"/>
                          <a:r>
                            <a:rPr lang="en-US" sz="1400" dirty="0"/>
                            <a:t>Random 3-SAT [G01a, S08]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[FGK05]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Beautiful exact PSD factorization of the moment matrix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4707430"/>
                      </a:ext>
                    </a:extLst>
                  </a:tr>
                  <a:tr h="657680">
                    <a:tc>
                      <a:txBody>
                        <a:bodyPr/>
                        <a:lstStyle/>
                        <a:p>
                          <a:pPr algn="ctr"/>
                          <a:r>
                            <a:rPr lang="en-US" sz="1400" dirty="0">
                              <a:solidFill>
                                <a:schemeClr val="tx1"/>
                              </a:solidFill>
                            </a:rPr>
                            <a:t>Planted Clique </a:t>
                          </a:r>
                          <a:r>
                            <a:rPr lang="en-US" sz="1400" dirty="0"/>
                            <a:t>[BHKKM</a:t>
                          </a:r>
                          <a:r>
                            <a:rPr lang="en-US" sz="1400" dirty="0">
                              <a:solidFill>
                                <a:srgbClr val="00B0F0"/>
                              </a:solidFill>
                            </a:rPr>
                            <a:t>P</a:t>
                          </a:r>
                          <a:r>
                            <a:rPr lang="en-US" sz="1400" dirty="0"/>
                            <a:t>16], [Pang21]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 [AKS98]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Pseudo-calibration framework and the framework for the technical analysis including the approximate PSD factorization </a:t>
                          </a:r>
                          <a14:m>
                            <m:oMath xmlns:m="http://schemas.openxmlformats.org/officeDocument/2006/math">
                              <m:r>
                                <a:rPr lang="en-US" sz="900" b="0" i="1" smtClean="0">
                                  <a:solidFill>
                                    <a:schemeClr val="bg1">
                                      <a:lumMod val="65000"/>
                                    </a:schemeClr>
                                  </a:solidFill>
                                  <a:latin typeface="Cambria Math" panose="02040503050406030204" pitchFamily="18" charset="0"/>
                                </a:rPr>
                                <m:t>𝑀</m:t>
                              </m:r>
                              <m:r>
                                <a:rPr lang="en-US" sz="900" b="0" i="1" smtClean="0">
                                  <a:solidFill>
                                    <a:schemeClr val="bg1">
                                      <a:lumMod val="65000"/>
                                    </a:schemeClr>
                                  </a:solidFill>
                                  <a:latin typeface="Cambria Math" panose="02040503050406030204" pitchFamily="18" charset="0"/>
                                </a:rPr>
                                <m:t>≈</m:t>
                              </m:r>
                              <m:r>
                                <a:rPr lang="en-US" sz="900" b="0" i="1" smtClean="0">
                                  <a:solidFill>
                                    <a:schemeClr val="bg1">
                                      <a:lumMod val="65000"/>
                                    </a:schemeClr>
                                  </a:solidFill>
                                  <a:latin typeface="Cambria Math" panose="02040503050406030204" pitchFamily="18" charset="0"/>
                                </a:rPr>
                                <m:t>𝐿𝑄</m:t>
                              </m:r>
                              <m:sSup>
                                <m:sSupPr>
                                  <m:ctrlPr>
                                    <a:rPr lang="en-US" sz="900" b="0" i="1" smtClean="0">
                                      <a:solidFill>
                                        <a:schemeClr val="bg1">
                                          <a:lumMod val="65000"/>
                                        </a:schemeClr>
                                      </a:solidFill>
                                      <a:latin typeface="Cambria Math" panose="02040503050406030204" pitchFamily="18" charset="0"/>
                                    </a:rPr>
                                  </m:ctrlPr>
                                </m:sSupPr>
                                <m:e>
                                  <m:r>
                                    <a:rPr lang="en-US" sz="900" b="0" i="1" smtClean="0">
                                      <a:solidFill>
                                        <a:schemeClr val="bg1">
                                          <a:lumMod val="65000"/>
                                        </a:schemeClr>
                                      </a:solidFill>
                                      <a:latin typeface="Cambria Math" panose="02040503050406030204" pitchFamily="18" charset="0"/>
                                    </a:rPr>
                                    <m:t>𝐿</m:t>
                                  </m:r>
                                </m:e>
                                <m:sup>
                                  <m:r>
                                    <a:rPr lang="en-US" sz="900" b="0" i="1" smtClean="0">
                                      <a:solidFill>
                                        <a:schemeClr val="bg1">
                                          <a:lumMod val="65000"/>
                                        </a:schemeClr>
                                      </a:solidFill>
                                      <a:latin typeface="Cambria Math" panose="02040503050406030204" pitchFamily="18" charset="0"/>
                                    </a:rPr>
                                    <m:t>𝑇</m:t>
                                  </m:r>
                                </m:sup>
                              </m:sSup>
                            </m:oMath>
                          </a14:m>
                          <a:r>
                            <a:rPr lang="en-US" sz="900" dirty="0">
                              <a:solidFill>
                                <a:schemeClr val="bg1">
                                  <a:lumMod val="65000"/>
                                </a:schemeClr>
                              </a:solidFill>
                            </a:rPr>
                            <a:t> via separating shapes into left, middle, and right parts according to their minimum vertex separator, the intersection term analysis, and the intersection tradeoff lemma.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3848459"/>
                      </a:ext>
                    </a:extLst>
                  </a:tr>
                  <a:tr h="381037">
                    <a:tc>
                      <a:txBody>
                        <a:bodyPr/>
                        <a:lstStyle/>
                        <a:p>
                          <a:pPr algn="ctr"/>
                          <a:r>
                            <a:rPr lang="en-US" sz="1400" dirty="0"/>
                            <a:t>Random CSPs [KMOW17]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SoS [AOW15]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There is an intricate exact PSD factorization of the moment matrix using carefully designed closures.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3605817"/>
                      </a:ext>
                    </a:extLst>
                  </a:tr>
                  <a:tr h="381037">
                    <a:tc>
                      <a:txBody>
                        <a:bodyPr/>
                        <a:lstStyle/>
                        <a:p>
                          <a:pPr algn="ctr"/>
                          <a:r>
                            <a:rPr lang="en-US" sz="1400" dirty="0"/>
                            <a:t>Tensor PCA [HK</a:t>
                          </a:r>
                          <a:r>
                            <a:rPr lang="en-US" sz="1400" dirty="0">
                              <a:solidFill>
                                <a:srgbClr val="00B0F0"/>
                              </a:solidFill>
                            </a:rPr>
                            <a:t>P</a:t>
                          </a:r>
                          <a:r>
                            <a:rPr lang="en-US" sz="1400" dirty="0"/>
                            <a:t>RS17], [</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SoS [BGL16]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en-US" sz="900" dirty="0">
                              <a:solidFill>
                                <a:schemeClr val="bg1">
                                  <a:lumMod val="65000"/>
                                </a:schemeClr>
                              </a:solidFill>
                            </a:rPr>
                            <a:t>Machinery generalizing the SoS lower bound for planted clique showing that there are three conditions for the pseudo-calibration coefficients which are sufficient to show an SoS lower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0388734"/>
                      </a:ext>
                    </a:extLst>
                  </a:tr>
                  <a:tr h="532408">
                    <a:tc>
                      <a:txBody>
                        <a:bodyPr/>
                        <a:lstStyle/>
                        <a:p>
                          <a:pPr algn="ctr"/>
                          <a:r>
                            <a:rPr lang="en-US" sz="1400" dirty="0"/>
                            <a:t>Sparse PCA [HK</a:t>
                          </a:r>
                          <a:r>
                            <a:rPr lang="en-US" sz="1400" dirty="0">
                              <a:solidFill>
                                <a:srgbClr val="00B0F0"/>
                              </a:solidFill>
                            </a:rPr>
                            <a:t>P</a:t>
                          </a:r>
                          <a:r>
                            <a:rPr lang="en-US" sz="1400" dirty="0"/>
                            <a:t>RS17], [</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algorithm, diagonal thresholding, or a combination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lang="en-US" sz="1200" dirty="0">
                            <a:solidFill>
                              <a:schemeClr val="bg1">
                                <a:lumMod val="6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2679806"/>
                      </a:ext>
                    </a:extLst>
                  </a:tr>
                  <a:tr h="381037">
                    <a:tc>
                      <a:txBody>
                        <a:bodyPr/>
                        <a:lstStyle/>
                        <a:p>
                          <a:pPr algn="ctr"/>
                          <a:r>
                            <a:rPr lang="en-US" sz="1400" dirty="0">
                              <a:solidFill>
                                <a:schemeClr val="tx1"/>
                              </a:solidFill>
                            </a:rPr>
                            <a:t>Sherrington-Kirkpatrick</a:t>
                          </a:r>
                          <a:r>
                            <a:rPr lang="en-US" sz="1400" dirty="0"/>
                            <a:t> [GJJ</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Pseudo-calibration calculation, charging argument showing that spiders are the only troublesome terms, </a:t>
                          </a:r>
                          <a:r>
                            <a:rPr lang="en-US" sz="900" dirty="0" err="1">
                              <a:solidFill>
                                <a:schemeClr val="bg1">
                                  <a:lumMod val="65000"/>
                                </a:schemeClr>
                              </a:solidFill>
                            </a:rPr>
                            <a:t>nullspace</a:t>
                          </a:r>
                          <a:r>
                            <a:rPr lang="en-US" sz="900" dirty="0">
                              <a:solidFill>
                                <a:schemeClr val="bg1">
                                  <a:lumMod val="65000"/>
                                </a:schemeClr>
                              </a:solidFill>
                            </a:rPr>
                            <a:t> argument to squash the spiders.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33254"/>
                      </a:ext>
                    </a:extLst>
                  </a:tr>
                  <a:tr h="381037">
                    <a:tc>
                      <a:txBody>
                        <a:bodyPr/>
                        <a:lstStyle/>
                        <a:p>
                          <a:pPr algn="ctr"/>
                          <a:r>
                            <a:rPr lang="en-US" sz="1400" dirty="0"/>
                            <a:t>k-Coloring</a:t>
                          </a:r>
                          <a:r>
                            <a:rPr lang="en-US" sz="1400" dirty="0">
                              <a:solidFill>
                                <a:schemeClr val="tx1"/>
                              </a:solidFill>
                            </a:rPr>
                            <a:t>*</a:t>
                          </a:r>
                          <a:r>
                            <a:rPr lang="en-US" sz="1400" dirty="0"/>
                            <a:t> [KM21]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 on independent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SoS can pretend that it is iteratively finding a large independent set and giving it a color.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38593"/>
                      </a:ext>
                    </a:extLst>
                  </a:tr>
                  <a:tr h="532408">
                    <a:tc>
                      <a:txBody>
                        <a:bodyPr/>
                        <a:lstStyle/>
                        <a:p>
                          <a:pPr algn="ctr"/>
                          <a:r>
                            <a:rPr lang="en-US" sz="1400" dirty="0"/>
                            <a:t>Independent Set on sparse graphs [J</a:t>
                          </a:r>
                          <a:r>
                            <a:rPr lang="en-US" sz="1400" dirty="0">
                              <a:solidFill>
                                <a:srgbClr val="00B0F0"/>
                              </a:solidFill>
                            </a:rPr>
                            <a:t>P</a:t>
                          </a:r>
                          <a:r>
                            <a:rPr lang="en-US" sz="1400" dirty="0"/>
                            <a:t>RTX21, K</a:t>
                          </a:r>
                          <a:r>
                            <a:rPr lang="en-US" sz="1400" dirty="0">
                              <a:solidFill>
                                <a:srgbClr val="00B0F0"/>
                              </a:solidFill>
                            </a:rPr>
                            <a:t>P</a:t>
                          </a:r>
                          <a:r>
                            <a:rPr lang="en-US" sz="1400" dirty="0"/>
                            <a:t>X24]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err="1"/>
                            <a:t>Lov</a:t>
                          </a:r>
                          <a:r>
                            <a:rPr lang="en-US" sz="1400" dirty="0" err="1">
                              <a:latin typeface="Cambria Math" panose="02040503050406030204" pitchFamily="18" charset="0"/>
                              <a:ea typeface="Cambria Math" panose="02040503050406030204" pitchFamily="18" charset="0"/>
                            </a:rPr>
                            <a:t>ász</a:t>
                          </a:r>
                          <a:r>
                            <a:rPr lang="en-US" sz="1400" dirty="0">
                              <a:latin typeface="Cambria Math" panose="02040503050406030204" pitchFamily="18" charset="0"/>
                              <a:ea typeface="Cambria Math" panose="02040503050406030204" pitchFamily="18" charset="0"/>
                            </a:rPr>
                            <a:t> Theta Function [CO05]</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Connected pseudo-calibration, norm bounds for sparse graph matrices, trick for conditioning on a sparse graph not having a subgraph which is too dense.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5383510"/>
                      </a:ext>
                    </a:extLst>
                  </a:tr>
                  <a:tr h="313181">
                    <a:tc>
                      <a:txBody>
                        <a:bodyPr/>
                        <a:lstStyle/>
                        <a:p>
                          <a:pPr algn="ctr"/>
                          <a:r>
                            <a:rPr lang="en-US" sz="1400" dirty="0"/>
                            <a:t>Minimum Circuit Size Problem [AR23]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Brute 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Clever reduction of 3-XOR to refuting the existence of a circuit of size </a:t>
                          </a:r>
                          <a14:m>
                            <m:oMath xmlns:m="http://schemas.openxmlformats.org/officeDocument/2006/math">
                              <m:r>
                                <a:rPr lang="en-US" sz="900" b="0" i="1" smtClean="0">
                                  <a:solidFill>
                                    <a:schemeClr val="bg1">
                                      <a:lumMod val="65000"/>
                                    </a:schemeClr>
                                  </a:solidFill>
                                  <a:latin typeface="Cambria Math" panose="02040503050406030204" pitchFamily="18" charset="0"/>
                                </a:rPr>
                                <m:t>𝑠</m:t>
                              </m:r>
                            </m:oMath>
                          </a14:m>
                          <a:r>
                            <a:rPr lang="en-US" sz="900" dirty="0">
                              <a:solidFill>
                                <a:schemeClr val="bg1">
                                  <a:lumMod val="65000"/>
                                </a:schemeClr>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9468770"/>
                      </a:ext>
                    </a:extLst>
                  </a:tr>
                  <a:tr h="516749">
                    <a:tc>
                      <a:txBody>
                        <a:bodyPr/>
                        <a:lstStyle/>
                        <a:p>
                          <a:pPr algn="ctr"/>
                          <a:r>
                            <a:rPr lang="en-US" sz="1400" dirty="0">
                              <a:solidFill>
                                <a:schemeClr val="tx1"/>
                              </a:solidFill>
                            </a:rPr>
                            <a:t>Densest k-subgraph </a:t>
                          </a:r>
                          <a:r>
                            <a:rPr lang="en-US" sz="1400" dirty="0"/>
                            <a:t>[J</a:t>
                          </a:r>
                          <a:r>
                            <a:rPr lang="en-US" sz="1400" dirty="0">
                              <a:solidFill>
                                <a:srgbClr val="00B0F0"/>
                              </a:solidFill>
                            </a:rPr>
                            <a:t>P</a:t>
                          </a:r>
                          <a:r>
                            <a:rPr lang="en-US" sz="1400" dirty="0"/>
                            <a:t>RX23]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Log-density framework [BCCFV10]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Techniques for using the minimum weight separator for the decomposition of shapes into left, middle, and right parts. This includes new intersection tradeoff lemmas.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0142029"/>
                      </a:ext>
                    </a:extLst>
                  </a:tr>
                  <a:tr h="375817">
                    <a:tc>
                      <a:txBody>
                        <a:bodyPr/>
                        <a:lstStyle/>
                        <a:p>
                          <a:pPr algn="ctr"/>
                          <a:r>
                            <a:rPr lang="en-US" sz="1400" dirty="0">
                              <a:solidFill>
                                <a:schemeClr val="tx1"/>
                              </a:solidFill>
                            </a:rPr>
                            <a:t>Non-Gaussian Component Analysis </a:t>
                          </a:r>
                          <a:r>
                            <a:rPr lang="en-US" sz="1400" dirty="0"/>
                            <a:t>[DKP</a:t>
                          </a:r>
                          <a:r>
                            <a:rPr lang="en-US" sz="1400" dirty="0">
                              <a:solidFill>
                                <a:srgbClr val="00B0F0"/>
                              </a:solidFill>
                            </a:rPr>
                            <a:t>P</a:t>
                          </a:r>
                          <a:r>
                            <a:rPr lang="en-US" sz="14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algorithm on kth moments (see e.g. [DH24])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Using the square minimum vertex separator, representation of simple spiders as an algebra and using this to prove </a:t>
                          </a:r>
                          <a:r>
                            <a:rPr lang="en-US" sz="900" dirty="0" err="1">
                              <a:solidFill>
                                <a:schemeClr val="bg1">
                                  <a:lumMod val="65000"/>
                                </a:schemeClr>
                              </a:solidFill>
                            </a:rPr>
                            <a:t>PSDness</a:t>
                          </a:r>
                          <a:r>
                            <a:rPr lang="en-US" sz="900" dirty="0">
                              <a:solidFill>
                                <a:schemeClr val="bg1">
                                  <a:lumMod val="65000"/>
                                </a:schemeClr>
                              </a:solidFill>
                            </a:rPr>
                            <a:t> of </a:t>
                          </a:r>
                          <a14:m>
                            <m:oMath xmlns:m="http://schemas.openxmlformats.org/officeDocument/2006/math">
                              <m:r>
                                <a:rPr lang="en-US" sz="900" b="0" i="1" smtClean="0">
                                  <a:solidFill>
                                    <a:schemeClr val="bg1">
                                      <a:lumMod val="65000"/>
                                    </a:schemeClr>
                                  </a:solidFill>
                                  <a:latin typeface="Cambria Math" panose="02040503050406030204" pitchFamily="18" charset="0"/>
                                </a:rPr>
                                <m:t>𝑄</m:t>
                              </m:r>
                            </m:oMath>
                          </a14:m>
                          <a:r>
                            <a:rPr lang="en-US" sz="900" dirty="0">
                              <a:solidFill>
                                <a:schemeClr val="bg1">
                                  <a:lumMod val="65000"/>
                                </a:schemeClr>
                              </a:solidFill>
                            </a:rPr>
                            <a:t>, error analysis.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9984212"/>
                      </a:ext>
                    </a:extLst>
                  </a:tr>
                  <a:tr h="378427">
                    <a:tc>
                      <a:txBody>
                        <a:bodyPr/>
                        <a:lstStyle/>
                        <a:p>
                          <a:pPr algn="ctr"/>
                          <a:r>
                            <a:rPr lang="en-US" sz="1400" dirty="0"/>
                            <a:t>k-Coloring [</a:t>
                          </a:r>
                          <a:r>
                            <a:rPr lang="en-US" sz="1400" dirty="0">
                              <a:solidFill>
                                <a:srgbClr val="00B0F0"/>
                              </a:solidFill>
                            </a:rPr>
                            <a:t>P</a:t>
                          </a:r>
                          <a:r>
                            <a:rPr lang="en-US" sz="1400" dirty="0"/>
                            <a:t>X25]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Spectral upper bound on independent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Correction to </a:t>
                          </a:r>
                          <a14:m>
                            <m:oMath xmlns:m="http://schemas.openxmlformats.org/officeDocument/2006/math">
                              <m:acc>
                                <m:accPr>
                                  <m:chr m:val="̃"/>
                                  <m:ctrlPr>
                                    <a:rPr lang="en-US" sz="900" b="0" i="1" smtClean="0">
                                      <a:solidFill>
                                        <a:schemeClr val="bg1">
                                          <a:lumMod val="65000"/>
                                        </a:schemeClr>
                                      </a:solidFill>
                                      <a:latin typeface="Cambria Math" panose="02040503050406030204" pitchFamily="18" charset="0"/>
                                    </a:rPr>
                                  </m:ctrlPr>
                                </m:accPr>
                                <m:e>
                                  <m:r>
                                    <a:rPr lang="en-US" sz="900" b="0" i="1" smtClean="0">
                                      <a:solidFill>
                                        <a:schemeClr val="bg1">
                                          <a:lumMod val="65000"/>
                                        </a:schemeClr>
                                      </a:solidFill>
                                      <a:latin typeface="Cambria Math" panose="02040503050406030204" pitchFamily="18" charset="0"/>
                                    </a:rPr>
                                    <m:t>𝐸</m:t>
                                  </m:r>
                                </m:e>
                              </m:acc>
                            </m:oMath>
                          </a14:m>
                          <a:r>
                            <a:rPr lang="en-US" sz="900" dirty="0">
                              <a:solidFill>
                                <a:schemeClr val="bg1">
                                  <a:lumMod val="65000"/>
                                </a:schemeClr>
                              </a:solidFill>
                            </a:rPr>
                            <a:t> based on rainbow-colorings,</a:t>
                          </a:r>
                          <a:r>
                            <a:rPr lang="en-US" sz="900" baseline="0" dirty="0">
                              <a:solidFill>
                                <a:schemeClr val="bg1">
                                  <a:lumMod val="65000"/>
                                </a:schemeClr>
                              </a:solidFill>
                            </a:rPr>
                            <a:t> modification to the </a:t>
                          </a:r>
                          <a:r>
                            <a:rPr lang="en-US" sz="900" baseline="0" dirty="0" err="1">
                              <a:solidFill>
                                <a:schemeClr val="bg1">
                                  <a:lumMod val="65000"/>
                                </a:schemeClr>
                              </a:solidFill>
                            </a:rPr>
                            <a:t>nullspace</a:t>
                          </a:r>
                          <a:r>
                            <a:rPr lang="en-US" sz="900" baseline="0" dirty="0">
                              <a:solidFill>
                                <a:schemeClr val="bg1">
                                  <a:lumMod val="65000"/>
                                </a:schemeClr>
                              </a:solidFill>
                            </a:rPr>
                            <a:t> trick, decomposition using rainbow separators.</a:t>
                          </a:r>
                          <a:endParaRPr lang="en-US" sz="900" dirty="0">
                            <a:solidFill>
                              <a:schemeClr val="bg1">
                                <a:lumMod val="6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5355049"/>
                      </a:ext>
                    </a:extLst>
                  </a:tr>
                </a:tbl>
              </a:graphicData>
            </a:graphic>
          </p:graphicFrame>
        </mc:Choice>
        <mc:Fallback xmlns="">
          <p:graphicFrame>
            <p:nvGraphicFramePr>
              <p:cNvPr id="4" name="Table 3">
                <a:extLst>
                  <a:ext uri="{FF2B5EF4-FFF2-40B4-BE49-F238E27FC236}">
                    <a16:creationId xmlns:a16="http://schemas.microsoft.com/office/drawing/2014/main" id="{4B8722FE-88B5-4000-D56F-599D66C26205}"/>
                  </a:ext>
                </a:extLst>
              </p:cNvPr>
              <p:cNvGraphicFramePr>
                <a:graphicFrameLocks noGrp="1"/>
              </p:cNvGraphicFramePr>
              <p:nvPr>
                <p:extLst>
                  <p:ext uri="{D42A27DB-BD31-4B8C-83A1-F6EECF244321}">
                    <p14:modId xmlns:p14="http://schemas.microsoft.com/office/powerpoint/2010/main" val="416051036"/>
                  </p:ext>
                </p:extLst>
              </p:nvPr>
            </p:nvGraphicFramePr>
            <p:xfrm>
              <a:off x="139903" y="1183592"/>
              <a:ext cx="11912192" cy="5592892"/>
            </p:xfrm>
            <a:graphic>
              <a:graphicData uri="http://schemas.openxmlformats.org/drawingml/2006/table">
                <a:tbl>
                  <a:tblPr>
                    <a:tableStyleId>{5C22544A-7EE6-4342-B048-85BDC9FD1C3A}</a:tableStyleId>
                  </a:tblPr>
                  <a:tblGrid>
                    <a:gridCol w="3533921">
                      <a:extLst>
                        <a:ext uri="{9D8B030D-6E8A-4147-A177-3AD203B41FA5}">
                          <a16:colId xmlns:a16="http://schemas.microsoft.com/office/drawing/2014/main" val="2948693527"/>
                        </a:ext>
                      </a:extLst>
                    </a:gridCol>
                    <a:gridCol w="4323181">
                      <a:extLst>
                        <a:ext uri="{9D8B030D-6E8A-4147-A177-3AD203B41FA5}">
                          <a16:colId xmlns:a16="http://schemas.microsoft.com/office/drawing/2014/main" val="2374855218"/>
                        </a:ext>
                      </a:extLst>
                    </a:gridCol>
                    <a:gridCol w="4055090">
                      <a:extLst>
                        <a:ext uri="{9D8B030D-6E8A-4147-A177-3AD203B41FA5}">
                          <a16:colId xmlns:a16="http://schemas.microsoft.com/office/drawing/2014/main" val="4149035908"/>
                        </a:ext>
                      </a:extLst>
                    </a:gridCol>
                  </a:tblGrid>
                  <a:tr h="381037">
                    <a:tc>
                      <a:txBody>
                        <a:bodyPr/>
                        <a:lstStyle/>
                        <a:p>
                          <a:pPr algn="ctr"/>
                          <a:r>
                            <a:rPr lang="en-US" sz="1400" dirty="0"/>
                            <a:t>Problem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Near Matching Upper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bg1">
                                  <a:lumMod val="65000"/>
                                </a:schemeClr>
                              </a:solidFill>
                            </a:rPr>
                            <a:t>Some Technical Insights Gained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6660683"/>
                      </a:ext>
                    </a:extLst>
                  </a:tr>
                  <a:tr h="381037">
                    <a:tc>
                      <a:txBody>
                        <a:bodyPr/>
                        <a:lstStyle/>
                        <a:p>
                          <a:pPr algn="ctr"/>
                          <a:r>
                            <a:rPr lang="en-US" sz="1400" dirty="0"/>
                            <a:t>Random 3-SAT [G01a, S08]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[FGK05]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Beautiful exact PSD factorization of the moment matrix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4707430"/>
                      </a:ext>
                    </a:extLst>
                  </a:tr>
                  <a:tr h="657680">
                    <a:tc>
                      <a:txBody>
                        <a:bodyPr/>
                        <a:lstStyle/>
                        <a:p>
                          <a:pPr algn="ctr"/>
                          <a:r>
                            <a:rPr lang="en-US" sz="1400" dirty="0">
                              <a:solidFill>
                                <a:schemeClr val="tx1"/>
                              </a:solidFill>
                            </a:rPr>
                            <a:t>Planted Clique </a:t>
                          </a:r>
                          <a:r>
                            <a:rPr lang="en-US" sz="1400" dirty="0"/>
                            <a:t>[BHKKM</a:t>
                          </a:r>
                          <a:r>
                            <a:rPr lang="en-US" sz="1400" dirty="0">
                              <a:solidFill>
                                <a:srgbClr val="00B0F0"/>
                              </a:solidFill>
                            </a:rPr>
                            <a:t>P</a:t>
                          </a:r>
                          <a:r>
                            <a:rPr lang="en-US" sz="1400" dirty="0"/>
                            <a:t>16], [Pang21]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 [AKS98]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844" t="-117593" r="-300" b="-636111"/>
                          </a:stretch>
                        </a:blipFill>
                      </a:tcPr>
                    </a:tc>
                    <a:extLst>
                      <a:ext uri="{0D108BD9-81ED-4DB2-BD59-A6C34878D82A}">
                        <a16:rowId xmlns:a16="http://schemas.microsoft.com/office/drawing/2014/main" val="1913848459"/>
                      </a:ext>
                    </a:extLst>
                  </a:tr>
                  <a:tr h="381037">
                    <a:tc>
                      <a:txBody>
                        <a:bodyPr/>
                        <a:lstStyle/>
                        <a:p>
                          <a:pPr algn="ctr"/>
                          <a:r>
                            <a:rPr lang="en-US" sz="1400" dirty="0"/>
                            <a:t>Random CSPs [KMOW17]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SoS [AOW15]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There is an intricate exact PSD factorization of the moment matrix using carefully designed closures.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3605817"/>
                      </a:ext>
                    </a:extLst>
                  </a:tr>
                  <a:tr h="381037">
                    <a:tc>
                      <a:txBody>
                        <a:bodyPr/>
                        <a:lstStyle/>
                        <a:p>
                          <a:pPr algn="ctr"/>
                          <a:r>
                            <a:rPr lang="en-US" sz="1400" dirty="0"/>
                            <a:t>Tensor PCA [HK</a:t>
                          </a:r>
                          <a:r>
                            <a:rPr lang="en-US" sz="1400" dirty="0">
                              <a:solidFill>
                                <a:srgbClr val="00B0F0"/>
                              </a:solidFill>
                            </a:rPr>
                            <a:t>P</a:t>
                          </a:r>
                          <a:r>
                            <a:rPr lang="en-US" sz="1400" dirty="0"/>
                            <a:t>RS17], [</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SoS [BGL16]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en-US" sz="900" dirty="0">
                              <a:solidFill>
                                <a:schemeClr val="bg1">
                                  <a:lumMod val="65000"/>
                                </a:schemeClr>
                              </a:solidFill>
                            </a:rPr>
                            <a:t>Machinery generalizing the SoS lower bound for planted clique showing that there are three conditions for the pseudo-calibration coefficients which are sufficient to show an SoS lower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0388734"/>
                      </a:ext>
                    </a:extLst>
                  </a:tr>
                  <a:tr h="532408">
                    <a:tc>
                      <a:txBody>
                        <a:bodyPr/>
                        <a:lstStyle/>
                        <a:p>
                          <a:pPr algn="ctr"/>
                          <a:r>
                            <a:rPr lang="en-US" sz="1400" dirty="0"/>
                            <a:t>Sparse PCA [HK</a:t>
                          </a:r>
                          <a:r>
                            <a:rPr lang="en-US" sz="1400" dirty="0">
                              <a:solidFill>
                                <a:srgbClr val="00B0F0"/>
                              </a:solidFill>
                            </a:rPr>
                            <a:t>P</a:t>
                          </a:r>
                          <a:r>
                            <a:rPr lang="en-US" sz="1400" dirty="0"/>
                            <a:t>RS17], [</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algorithm, diagonal thresholding, or a combination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lang="en-US" sz="1200" dirty="0">
                            <a:solidFill>
                              <a:schemeClr val="bg1">
                                <a:lumMod val="6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2679806"/>
                      </a:ext>
                    </a:extLst>
                  </a:tr>
                  <a:tr h="381037">
                    <a:tc>
                      <a:txBody>
                        <a:bodyPr/>
                        <a:lstStyle/>
                        <a:p>
                          <a:pPr algn="ctr"/>
                          <a:r>
                            <a:rPr lang="en-US" sz="1400" dirty="0">
                              <a:solidFill>
                                <a:schemeClr val="tx1"/>
                              </a:solidFill>
                            </a:rPr>
                            <a:t>Sherrington-Kirkpatrick</a:t>
                          </a:r>
                          <a:r>
                            <a:rPr lang="en-US" sz="1400" dirty="0"/>
                            <a:t> [GJJ</a:t>
                          </a:r>
                          <a:r>
                            <a:rPr lang="en-US" sz="1400" dirty="0">
                              <a:solidFill>
                                <a:srgbClr val="00B0F0"/>
                              </a:solidFill>
                            </a:rPr>
                            <a:t>P</a:t>
                          </a:r>
                          <a:r>
                            <a:rPr lang="en-US" sz="1400" dirty="0"/>
                            <a:t>R20]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Pseudo-calibration calculation, charging argument showing that spiders are the only troublesome terms, </a:t>
                          </a:r>
                          <a:r>
                            <a:rPr lang="en-US" sz="900" dirty="0" err="1">
                              <a:solidFill>
                                <a:schemeClr val="bg1">
                                  <a:lumMod val="65000"/>
                                </a:schemeClr>
                              </a:solidFill>
                            </a:rPr>
                            <a:t>nullspace</a:t>
                          </a:r>
                          <a:r>
                            <a:rPr lang="en-US" sz="900" dirty="0">
                              <a:solidFill>
                                <a:schemeClr val="bg1">
                                  <a:lumMod val="65000"/>
                                </a:schemeClr>
                              </a:solidFill>
                            </a:rPr>
                            <a:t> argument to squash the spiders.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33254"/>
                      </a:ext>
                    </a:extLst>
                  </a:tr>
                  <a:tr h="381037">
                    <a:tc>
                      <a:txBody>
                        <a:bodyPr/>
                        <a:lstStyle/>
                        <a:p>
                          <a:pPr algn="ctr"/>
                          <a:r>
                            <a:rPr lang="en-US" sz="1400" dirty="0"/>
                            <a:t>k-Coloring</a:t>
                          </a:r>
                          <a:r>
                            <a:rPr lang="en-US" sz="1400" dirty="0">
                              <a:solidFill>
                                <a:schemeClr val="tx1"/>
                              </a:solidFill>
                            </a:rPr>
                            <a:t>*</a:t>
                          </a:r>
                          <a:r>
                            <a:rPr lang="en-US" sz="1400" dirty="0"/>
                            <a:t> [KM21]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upper bound on independent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SoS can pretend that it is iteratively finding a large independent set and giving it a color.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38593"/>
                      </a:ext>
                    </a:extLst>
                  </a:tr>
                  <a:tr h="532408">
                    <a:tc>
                      <a:txBody>
                        <a:bodyPr/>
                        <a:lstStyle/>
                        <a:p>
                          <a:pPr algn="ctr"/>
                          <a:r>
                            <a:rPr lang="en-US" sz="1400" dirty="0"/>
                            <a:t>Independent Set on sparse graphs [J</a:t>
                          </a:r>
                          <a:r>
                            <a:rPr lang="en-US" sz="1400" dirty="0">
                              <a:solidFill>
                                <a:srgbClr val="00B0F0"/>
                              </a:solidFill>
                            </a:rPr>
                            <a:t>P</a:t>
                          </a:r>
                          <a:r>
                            <a:rPr lang="en-US" sz="1400" dirty="0"/>
                            <a:t>RTX21, K</a:t>
                          </a:r>
                          <a:r>
                            <a:rPr lang="en-US" sz="1400" dirty="0">
                              <a:solidFill>
                                <a:srgbClr val="00B0F0"/>
                              </a:solidFill>
                            </a:rPr>
                            <a:t>P</a:t>
                          </a:r>
                          <a:r>
                            <a:rPr lang="en-US" sz="1400" dirty="0"/>
                            <a:t>X24]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err="1"/>
                            <a:t>Lov</a:t>
                          </a:r>
                          <a:r>
                            <a:rPr lang="en-US" sz="1400" dirty="0" err="1">
                              <a:latin typeface="Cambria Math" panose="02040503050406030204" pitchFamily="18" charset="0"/>
                              <a:ea typeface="Cambria Math" panose="02040503050406030204" pitchFamily="18" charset="0"/>
                            </a:rPr>
                            <a:t>ász</a:t>
                          </a:r>
                          <a:r>
                            <a:rPr lang="en-US" sz="1400" dirty="0">
                              <a:latin typeface="Cambria Math" panose="02040503050406030204" pitchFamily="18" charset="0"/>
                              <a:ea typeface="Cambria Math" panose="02040503050406030204" pitchFamily="18" charset="0"/>
                            </a:rPr>
                            <a:t> Theta Function [CO05]</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Connected pseudo-calibration, norm bounds for sparse graph matrices, trick for conditioning on a sparse graph not having a subgraph which is too dense.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5383510"/>
                      </a:ext>
                    </a:extLst>
                  </a:tr>
                  <a:tr h="313181">
                    <a:tc>
                      <a:txBody>
                        <a:bodyPr/>
                        <a:lstStyle/>
                        <a:p>
                          <a:pPr algn="ctr"/>
                          <a:r>
                            <a:rPr lang="en-US" sz="1400" dirty="0"/>
                            <a:t>Minimum Circuit Size Problem [AR23]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Brute 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844" t="-1294118" r="-300" b="-413725"/>
                          </a:stretch>
                        </a:blipFill>
                      </a:tcPr>
                    </a:tc>
                    <a:extLst>
                      <a:ext uri="{0D108BD9-81ED-4DB2-BD59-A6C34878D82A}">
                        <a16:rowId xmlns:a16="http://schemas.microsoft.com/office/drawing/2014/main" val="1569468770"/>
                      </a:ext>
                    </a:extLst>
                  </a:tr>
                  <a:tr h="516749">
                    <a:tc>
                      <a:txBody>
                        <a:bodyPr/>
                        <a:lstStyle/>
                        <a:p>
                          <a:pPr algn="ctr"/>
                          <a:r>
                            <a:rPr lang="en-US" sz="1400" dirty="0">
                              <a:solidFill>
                                <a:schemeClr val="tx1"/>
                              </a:solidFill>
                            </a:rPr>
                            <a:t>Densest k-subgraph </a:t>
                          </a:r>
                          <a:r>
                            <a:rPr lang="en-US" sz="1400" dirty="0"/>
                            <a:t>[J</a:t>
                          </a:r>
                          <a:r>
                            <a:rPr lang="en-US" sz="1400" dirty="0">
                              <a:solidFill>
                                <a:srgbClr val="00B0F0"/>
                              </a:solidFill>
                            </a:rPr>
                            <a:t>P</a:t>
                          </a:r>
                          <a:r>
                            <a:rPr lang="en-US" sz="1400" dirty="0"/>
                            <a:t>RX23]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Log-density framework [BCCFV10]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solidFill>
                                <a:schemeClr val="bg1">
                                  <a:lumMod val="65000"/>
                                </a:schemeClr>
                              </a:solidFill>
                            </a:rPr>
                            <a:t>Techniques for using the minimum weight separator for the decomposition of shapes into left, middle, and right parts. This includes new intersection tradeoff lemmas.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0142029"/>
                      </a:ext>
                    </a:extLst>
                  </a:tr>
                  <a:tr h="375817">
                    <a:tc>
                      <a:txBody>
                        <a:bodyPr/>
                        <a:lstStyle/>
                        <a:p>
                          <a:pPr algn="ctr"/>
                          <a:r>
                            <a:rPr lang="en-US" sz="1400" dirty="0">
                              <a:solidFill>
                                <a:schemeClr val="tx1"/>
                              </a:solidFill>
                            </a:rPr>
                            <a:t>Non-Gaussian Component Analysis </a:t>
                          </a:r>
                          <a:r>
                            <a:rPr lang="en-US" sz="1400" dirty="0"/>
                            <a:t>[DKP</a:t>
                          </a:r>
                          <a:r>
                            <a:rPr lang="en-US" sz="1400" dirty="0">
                              <a:solidFill>
                                <a:srgbClr val="00B0F0"/>
                              </a:solidFill>
                            </a:rPr>
                            <a:t>P</a:t>
                          </a:r>
                          <a:r>
                            <a:rPr lang="en-US" sz="14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t>Spectral algorithm on kth moments (see e.g. [DH24])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844" t="-1283871" r="-300" b="-103226"/>
                          </a:stretch>
                        </a:blipFill>
                      </a:tcPr>
                    </a:tc>
                    <a:extLst>
                      <a:ext uri="{0D108BD9-81ED-4DB2-BD59-A6C34878D82A}">
                        <a16:rowId xmlns:a16="http://schemas.microsoft.com/office/drawing/2014/main" val="1829984212"/>
                      </a:ext>
                    </a:extLst>
                  </a:tr>
                  <a:tr h="378427">
                    <a:tc>
                      <a:txBody>
                        <a:bodyPr/>
                        <a:lstStyle/>
                        <a:p>
                          <a:pPr algn="ctr"/>
                          <a:r>
                            <a:rPr lang="en-US" sz="1400" dirty="0"/>
                            <a:t>k-Coloring [</a:t>
                          </a:r>
                          <a:r>
                            <a:rPr lang="en-US" sz="1400" dirty="0">
                              <a:solidFill>
                                <a:srgbClr val="00B0F0"/>
                              </a:solidFill>
                            </a:rPr>
                            <a:t>P</a:t>
                          </a:r>
                          <a:r>
                            <a:rPr lang="en-US" sz="1400" dirty="0"/>
                            <a:t>X25]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Spectral upper bound on independent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3844" t="-1383871" r="-300" b="-3226"/>
                          </a:stretch>
                        </a:blipFill>
                      </a:tcPr>
                    </a:tc>
                    <a:extLst>
                      <a:ext uri="{0D108BD9-81ED-4DB2-BD59-A6C34878D82A}">
                        <a16:rowId xmlns:a16="http://schemas.microsoft.com/office/drawing/2014/main" val="955355049"/>
                      </a:ext>
                    </a:extLst>
                  </a:tr>
                </a:tbl>
              </a:graphicData>
            </a:graphic>
          </p:graphicFrame>
        </mc:Fallback>
      </mc:AlternateContent>
    </p:spTree>
    <p:extLst>
      <p:ext uri="{BB962C8B-B14F-4D97-AF65-F5344CB8AC3E}">
        <p14:creationId xmlns:p14="http://schemas.microsoft.com/office/powerpoint/2010/main" val="15426533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838200" y="158621"/>
            <a:ext cx="10515600" cy="1532068"/>
          </a:xfrm>
        </p:spPr>
        <p:txBody>
          <a:bodyPr>
            <a:normAutofit/>
          </a:bodyPr>
          <a:lstStyle/>
          <a:p>
            <a:pPr algn="ctr"/>
            <a:r>
              <a:rPr lang="en-US" sz="3600" dirty="0">
                <a:latin typeface="+mn-lt"/>
              </a:rPr>
              <a:t>Analyzing Independent Set on Sparse Graphs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0515600" cy="4952247"/>
              </a:xfrm>
            </p:spPr>
            <p:txBody>
              <a:bodyPr>
                <a:normAutofit lnSpcReduction="10000"/>
              </a:bodyPr>
              <a:lstStyle/>
              <a:p>
                <a:r>
                  <a:rPr lang="en-US" dirty="0"/>
                  <a:t>Q: Given a sparse graph </a:t>
                </a:r>
                <a14:m>
                  <m:oMath xmlns:m="http://schemas.openxmlformats.org/officeDocument/2006/math">
                    <m:r>
                      <a:rPr lang="en-US" b="0" i="1" smtClean="0">
                        <a:latin typeface="Cambria Math" panose="02040503050406030204" pitchFamily="18" charset="0"/>
                      </a:rPr>
                      <m:t>𝐺</m:t>
                    </m:r>
                  </m:oMath>
                </a14:m>
                <a:r>
                  <a:rPr lang="en-US" dirty="0"/>
                  <a:t> with average degree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𝑑</m:t>
                    </m:r>
                  </m:oMath>
                </a14:m>
                <a:r>
                  <a:rPr lang="en-US" dirty="0"/>
                  <a:t>, does it have an independent set of size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𝑛</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1/2+</m:t>
                            </m:r>
                            <m:r>
                              <a:rPr lang="en-US" b="0" i="1" smtClean="0">
                                <a:latin typeface="Cambria Math" panose="02040503050406030204" pitchFamily="18" charset="0"/>
                              </a:rPr>
                              <m:t>𝜖</m:t>
                            </m:r>
                          </m:sup>
                        </m:sSup>
                      </m:den>
                    </m:f>
                  </m:oMath>
                </a14:m>
                <a:r>
                  <a:rPr lang="en-US" dirty="0"/>
                  <a:t>?</a:t>
                </a:r>
              </a:p>
              <a:p>
                <a:r>
                  <a:rPr lang="en-US" dirty="0"/>
                  <a:t>Random Distribution: Random </a:t>
                </a:r>
                <a14:m>
                  <m:oMath xmlns:m="http://schemas.openxmlformats.org/officeDocument/2006/math">
                    <m:r>
                      <a:rPr lang="en-US" i="1">
                        <a:latin typeface="Cambria Math" panose="02040503050406030204" pitchFamily="18" charset="0"/>
                      </a:rPr>
                      <m:t>𝐺</m:t>
                    </m:r>
                    <m:d>
                      <m:dPr>
                        <m:ctrlPr>
                          <a:rPr lang="en-US" i="1">
                            <a:latin typeface="Cambria Math" panose="02040503050406030204" pitchFamily="18" charset="0"/>
                          </a:rPr>
                        </m:ctrlPr>
                      </m:dPr>
                      <m:e>
                        <m:r>
                          <a:rPr lang="en-US" i="1">
                            <a:latin typeface="Cambria Math" panose="02040503050406030204" pitchFamily="18" charset="0"/>
                          </a:rPr>
                          <m:t>𝑛</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𝑑</m:t>
                            </m:r>
                          </m:num>
                          <m:den>
                            <m:r>
                              <a:rPr lang="en-US" i="1">
                                <a:latin typeface="Cambria Math" panose="02040503050406030204" pitchFamily="18" charset="0"/>
                              </a:rPr>
                              <m:t>𝑛</m:t>
                            </m:r>
                          </m:den>
                        </m:f>
                      </m:e>
                    </m:d>
                  </m:oMath>
                </a14:m>
                <a:r>
                  <a:rPr lang="en-US" dirty="0"/>
                  <a:t> graph</a:t>
                </a:r>
              </a:p>
              <a:p>
                <a:r>
                  <a:rPr lang="en-US" dirty="0"/>
                  <a:t>Na</a:t>
                </a:r>
                <a:r>
                  <a:rPr lang="en-US" dirty="0">
                    <a:latin typeface="Cambria Math" panose="02040503050406030204" pitchFamily="18" charset="0"/>
                    <a:ea typeface="Cambria Math" panose="02040503050406030204" pitchFamily="18" charset="0"/>
                  </a:rPr>
                  <a:t>ï</a:t>
                </a:r>
                <a:r>
                  <a:rPr lang="en-US" dirty="0"/>
                  <a:t>ve Planted Distribution: Start with a random </a:t>
                </a:r>
                <a14:m>
                  <m:oMath xmlns:m="http://schemas.openxmlformats.org/officeDocument/2006/math">
                    <m:r>
                      <a:rPr lang="en-US" i="1">
                        <a:latin typeface="Cambria Math" panose="02040503050406030204" pitchFamily="18" charset="0"/>
                      </a:rPr>
                      <m:t>𝐺</m:t>
                    </m:r>
                    <m:d>
                      <m:dPr>
                        <m:ctrlPr>
                          <a:rPr lang="en-US" i="1">
                            <a:latin typeface="Cambria Math" panose="02040503050406030204" pitchFamily="18" charset="0"/>
                          </a:rPr>
                        </m:ctrlPr>
                      </m:dPr>
                      <m:e>
                        <m:r>
                          <a:rPr lang="en-US" i="1">
                            <a:latin typeface="Cambria Math" panose="02040503050406030204" pitchFamily="18" charset="0"/>
                          </a:rPr>
                          <m:t>𝑛</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𝑑</m:t>
                            </m:r>
                          </m:num>
                          <m:den>
                            <m:r>
                              <a:rPr lang="en-US" i="1">
                                <a:latin typeface="Cambria Math" panose="02040503050406030204" pitchFamily="18" charset="0"/>
                              </a:rPr>
                              <m:t>𝑛</m:t>
                            </m:r>
                          </m:den>
                        </m:f>
                      </m:e>
                    </m:d>
                  </m:oMath>
                </a14:m>
                <a:r>
                  <a:rPr lang="en-US" dirty="0"/>
                  <a:t> graph and put each vertex in the independent set with probability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𝑘</m:t>
                        </m:r>
                      </m:num>
                      <m:den>
                        <m:r>
                          <a:rPr lang="en-US" b="0" i="1" smtClean="0">
                            <a:latin typeface="Cambria Math" panose="02040503050406030204" pitchFamily="18" charset="0"/>
                          </a:rPr>
                          <m:t>𝑛</m:t>
                        </m:r>
                      </m:den>
                    </m:f>
                  </m:oMath>
                </a14:m>
                <a:r>
                  <a:rPr lang="en-US" dirty="0"/>
                  <a:t>.</a:t>
                </a:r>
              </a:p>
              <a:p>
                <a:r>
                  <a:rPr lang="en-US" dirty="0"/>
                  <a:t>Problem: It is easy to distinguish these distributions! In fact, counting the number of edges is sufficient. This can be fixed by starting with a </a:t>
                </a:r>
                <a14:m>
                  <m:oMath xmlns:m="http://schemas.openxmlformats.org/officeDocument/2006/math">
                    <m:r>
                      <a:rPr lang="en-US" b="0" i="1" smtClean="0">
                        <a:latin typeface="Cambria Math" panose="02040503050406030204" pitchFamily="18" charset="0"/>
                      </a:rPr>
                      <m:t>𝐺</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m:t>
                                </m:r>
                              </m:sup>
                            </m:sSup>
                          </m:num>
                          <m:den>
                            <m:r>
                              <a:rPr lang="en-US" b="0" i="1" smtClean="0">
                                <a:latin typeface="Cambria Math" panose="02040503050406030204" pitchFamily="18" charset="0"/>
                              </a:rPr>
                              <m:t>𝑛</m:t>
                            </m:r>
                          </m:den>
                        </m:f>
                      </m:e>
                    </m:d>
                  </m:oMath>
                </a14:m>
                <a:r>
                  <a:rPr lang="en-US" dirty="0"/>
                  <a:t> graph instead of a </a:t>
                </a:r>
                <a14:m>
                  <m:oMath xmlns:m="http://schemas.openxmlformats.org/officeDocument/2006/math">
                    <m:r>
                      <a:rPr lang="en-US" i="1">
                        <a:latin typeface="Cambria Math" panose="02040503050406030204" pitchFamily="18" charset="0"/>
                      </a:rPr>
                      <m:t>𝐺</m:t>
                    </m:r>
                    <m:d>
                      <m:dPr>
                        <m:ctrlPr>
                          <a:rPr lang="en-US" i="1">
                            <a:latin typeface="Cambria Math" panose="02040503050406030204" pitchFamily="18" charset="0"/>
                          </a:rPr>
                        </m:ctrlPr>
                      </m:dPr>
                      <m:e>
                        <m:r>
                          <a:rPr lang="en-US" i="1">
                            <a:latin typeface="Cambria Math" panose="02040503050406030204" pitchFamily="18" charset="0"/>
                          </a:rPr>
                          <m:t>𝑛</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𝑑</m:t>
                            </m:r>
                          </m:num>
                          <m:den>
                            <m:r>
                              <a:rPr lang="en-US" i="1">
                                <a:latin typeface="Cambria Math" panose="02040503050406030204" pitchFamily="18" charset="0"/>
                              </a:rPr>
                              <m:t>𝑛</m:t>
                            </m:r>
                          </m:den>
                        </m:f>
                      </m:e>
                    </m:d>
                    <m:r>
                      <a:rPr lang="en-US" i="1">
                        <a:latin typeface="Cambria Math" panose="02040503050406030204" pitchFamily="18" charset="0"/>
                      </a:rPr>
                      <m:t> </m:t>
                    </m:r>
                  </m:oMath>
                </a14:m>
                <a:r>
                  <a:rPr lang="en-US" dirty="0"/>
                  <a:t>graph for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𝑑</m:t>
                    </m:r>
                    <m:d>
                      <m:dPr>
                        <m:ctrlPr>
                          <a:rPr lang="en-US" b="0" i="1" smtClean="0">
                            <a:latin typeface="Cambria Math" panose="02040503050406030204" pitchFamily="18" charset="0"/>
                          </a:rPr>
                        </m:ctrlPr>
                      </m:dPr>
                      <m:e>
                        <m:f>
                          <m:fPr>
                            <m:ctrlPr>
                              <a:rPr lang="en-US" i="1">
                                <a:latin typeface="Cambria Math" panose="02040503050406030204" pitchFamily="18" charset="0"/>
                              </a:rPr>
                            </m:ctrlPr>
                          </m:fPr>
                          <m:num>
                            <m:sSup>
                              <m:sSupPr>
                                <m:ctrlPr>
                                  <a:rPr lang="en-US" b="0" i="1" smtClean="0">
                                    <a:latin typeface="Cambria Math" panose="02040503050406030204" pitchFamily="18" charset="0"/>
                                  </a:rPr>
                                </m:ctrlPr>
                              </m:sSupPr>
                              <m:e>
                                <m:r>
                                  <a:rPr lang="en-US" i="1">
                                    <a:latin typeface="Cambria Math" panose="02040503050406030204" pitchFamily="18" charset="0"/>
                                  </a:rPr>
                                  <m:t>𝑛</m:t>
                                </m:r>
                              </m:e>
                              <m:sup>
                                <m:r>
                                  <a:rPr lang="en-US" b="0" i="1" smtClean="0">
                                    <a:latin typeface="Cambria Math" panose="02040503050406030204" pitchFamily="18" charset="0"/>
                                  </a:rPr>
                                  <m:t>2</m:t>
                                </m:r>
                              </m:sup>
                            </m:sSup>
                          </m:num>
                          <m:den>
                            <m:sSup>
                              <m:sSupPr>
                                <m:ctrlPr>
                                  <a:rPr lang="en-US" i="1">
                                    <a:latin typeface="Cambria Math" panose="02040503050406030204" pitchFamily="18" charset="0"/>
                                  </a:rPr>
                                </m:ctrlPr>
                              </m:sSupPr>
                              <m:e>
                                <m:r>
                                  <a:rPr lang="en-US" i="1">
                                    <a:latin typeface="Cambria Math" panose="02040503050406030204" pitchFamily="18" charset="0"/>
                                  </a:rPr>
                                  <m:t>𝑛</m:t>
                                </m:r>
                              </m:e>
                              <m:sup>
                                <m:r>
                                  <a:rPr lang="en-US" i="1">
                                    <a:latin typeface="Cambria Math" panose="02040503050406030204" pitchFamily="18" charset="0"/>
                                  </a:rPr>
                                  <m:t>2</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𝑘</m:t>
                                </m:r>
                              </m:e>
                              <m:sup>
                                <m:r>
                                  <a:rPr lang="en-US" i="1">
                                    <a:latin typeface="Cambria Math" panose="02040503050406030204" pitchFamily="18" charset="0"/>
                                  </a:rPr>
                                  <m:t>2</m:t>
                                </m:r>
                              </m:sup>
                            </m:sSup>
                          </m:den>
                        </m:f>
                      </m:e>
                    </m:d>
                  </m:oMath>
                </a14:m>
                <a:r>
                  <a:rPr lang="en-US" dirty="0"/>
                  <a:t>, but then counting the number of triangles is still sufficient.</a:t>
                </a:r>
              </a:p>
              <a:p>
                <a:r>
                  <a:rPr lang="en-US" dirty="0"/>
                  <a:t>What can we do?</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0515600" cy="4952247"/>
              </a:xfrm>
              <a:blipFill>
                <a:blip r:embed="rId2"/>
                <a:stretch>
                  <a:fillRect l="-1043" t="-2706" r="-464" b="-2214"/>
                </a:stretch>
              </a:blipFill>
            </p:spPr>
            <p:txBody>
              <a:bodyPr/>
              <a:lstStyle/>
              <a:p>
                <a:r>
                  <a:rPr lang="en-US">
                    <a:noFill/>
                  </a:rPr>
                  <a:t> </a:t>
                </a:r>
              </a:p>
            </p:txBody>
          </p:sp>
        </mc:Fallback>
      </mc:AlternateContent>
    </p:spTree>
    <p:extLst>
      <p:ext uri="{BB962C8B-B14F-4D97-AF65-F5344CB8AC3E}">
        <p14:creationId xmlns:p14="http://schemas.microsoft.com/office/powerpoint/2010/main" val="240723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838200" y="158621"/>
            <a:ext cx="10515600" cy="1532068"/>
          </a:xfrm>
        </p:spPr>
        <p:txBody>
          <a:bodyPr>
            <a:normAutofit/>
          </a:bodyPr>
          <a:lstStyle/>
          <a:p>
            <a:pPr algn="ctr"/>
            <a:r>
              <a:rPr lang="en-US" sz="3600" dirty="0">
                <a:latin typeface="+mn-lt"/>
              </a:rPr>
              <a:t>Analyzing Independent Set on Sparse Graphs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5"/>
                <a:ext cx="10515600" cy="4799110"/>
              </a:xfrm>
            </p:spPr>
            <p:txBody>
              <a:bodyPr>
                <a:normAutofit/>
              </a:bodyPr>
              <a:lstStyle/>
              <a:p>
                <a:r>
                  <a:rPr lang="en-US" dirty="0"/>
                  <a:t>Low-Degree polynomial lower bound for </a:t>
                </a:r>
                <a:r>
                  <a:rPr lang="en-US" dirty="0">
                    <a:solidFill>
                      <a:srgbClr val="FF0000"/>
                    </a:solidFill>
                  </a:rPr>
                  <a:t>recovery </a:t>
                </a:r>
                <a:r>
                  <a:rPr lang="en-US" dirty="0"/>
                  <a:t>[SW20]: Even though it is easy to distinguish the random and planted distributions, there is no low-degree polynomial which distinguishes whether a given vertex </a:t>
                </a:r>
                <a14:m>
                  <m:oMath xmlns:m="http://schemas.openxmlformats.org/officeDocument/2006/math">
                    <m:r>
                      <a:rPr lang="en-US" b="0" i="1" smtClean="0">
                        <a:latin typeface="Cambria Math" panose="02040503050406030204" pitchFamily="18" charset="0"/>
                      </a:rPr>
                      <m:t>𝑖</m:t>
                    </m:r>
                  </m:oMath>
                </a14:m>
                <a:r>
                  <a:rPr lang="en-US" dirty="0"/>
                  <a:t> is in the independent set or not.</a:t>
                </a:r>
              </a:p>
              <a:p>
                <a:r>
                  <a:rPr lang="en-US" dirty="0"/>
                  <a:t>SoS </a:t>
                </a:r>
                <a:r>
                  <a:rPr lang="en-US" dirty="0">
                    <a:solidFill>
                      <a:srgbClr val="FF0000"/>
                    </a:solidFill>
                  </a:rPr>
                  <a:t>certification</a:t>
                </a:r>
                <a:r>
                  <a:rPr lang="en-US" dirty="0"/>
                  <a:t> lower bounds [J</a:t>
                </a:r>
                <a:r>
                  <a:rPr lang="en-US" dirty="0">
                    <a:solidFill>
                      <a:srgbClr val="00B0F0"/>
                    </a:solidFill>
                  </a:rPr>
                  <a:t>P</a:t>
                </a:r>
                <a:r>
                  <a:rPr lang="en-US" dirty="0"/>
                  <a:t>R+21, K</a:t>
                </a:r>
                <a:r>
                  <a:rPr lang="en-US" dirty="0">
                    <a:solidFill>
                      <a:srgbClr val="00B0F0"/>
                    </a:solidFill>
                  </a:rPr>
                  <a:t>P</a:t>
                </a:r>
                <a:r>
                  <a:rPr lang="en-US" dirty="0"/>
                  <a:t>X24, Xu25]: We can tweak the pseudo-expectation values given by pseudo-calibration to show an SoS lower bound on the </a:t>
                </a:r>
                <a:r>
                  <a:rPr lang="en-US" dirty="0">
                    <a:solidFill>
                      <a:srgbClr val="FF0000"/>
                    </a:solidFill>
                  </a:rPr>
                  <a:t>certification problem </a:t>
                </a:r>
                <a:r>
                  <a:rPr lang="en-US" dirty="0"/>
                  <a:t>of proving that a </a:t>
                </a:r>
                <a14:m>
                  <m:oMath xmlns:m="http://schemas.openxmlformats.org/officeDocument/2006/math">
                    <m:r>
                      <a:rPr lang="en-US" b="0" i="1" smtClean="0">
                        <a:latin typeface="Cambria Math" panose="02040503050406030204" pitchFamily="18" charset="0"/>
                      </a:rPr>
                      <m:t>𝐺</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𝑑</m:t>
                            </m:r>
                          </m:num>
                          <m:den>
                            <m:r>
                              <a:rPr lang="en-US" b="0" i="1" smtClean="0">
                                <a:latin typeface="Cambria Math" panose="02040503050406030204" pitchFamily="18" charset="0"/>
                              </a:rPr>
                              <m:t>𝑛</m:t>
                            </m:r>
                          </m:den>
                        </m:f>
                      </m:e>
                    </m:d>
                  </m:oMath>
                </a14:m>
                <a:r>
                  <a:rPr lang="en-US" dirty="0"/>
                  <a:t> graph does not have an independent set of size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𝑘</m:t>
                    </m:r>
                  </m:oMath>
                </a14:m>
                <a:r>
                  <a:rPr lang="en-US" dirty="0"/>
                  <a:t>.</a:t>
                </a:r>
              </a:p>
              <a:p>
                <a:r>
                  <a:rPr lang="en-US" dirty="0"/>
                  <a:t>To do this, we ignore all shapes </a:t>
                </a:r>
                <a14:m>
                  <m:oMath xmlns:m="http://schemas.openxmlformats.org/officeDocument/2006/math">
                    <m:r>
                      <a:rPr lang="en-US" b="0" i="1" smtClean="0">
                        <a:latin typeface="Cambria Math" panose="02040503050406030204" pitchFamily="18" charset="0"/>
                      </a:rPr>
                      <m:t>𝛼</m:t>
                    </m:r>
                  </m:oMath>
                </a14:m>
                <a:r>
                  <a:rPr lang="en-US" dirty="0"/>
                  <a:t> which have a component which is disconnected from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𝛼</m:t>
                        </m:r>
                      </m:sub>
                    </m:sSub>
                  </m:oMath>
                </a14:m>
                <a:r>
                  <a:rPr lang="en-US" dirty="0"/>
                  <a:t>, which corresponds to ignoring all of the global distinguishers.</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5"/>
                <a:ext cx="10515600" cy="4799110"/>
              </a:xfrm>
              <a:blipFill>
                <a:blip r:embed="rId2"/>
                <a:stretch>
                  <a:fillRect l="-1043" t="-2030" r="-290" b="-2792"/>
                </a:stretch>
              </a:blipFill>
            </p:spPr>
            <p:txBody>
              <a:bodyPr/>
              <a:lstStyle/>
              <a:p>
                <a:r>
                  <a:rPr lang="en-US">
                    <a:noFill/>
                  </a:rPr>
                  <a:t> </a:t>
                </a:r>
              </a:p>
            </p:txBody>
          </p:sp>
        </mc:Fallback>
      </mc:AlternateContent>
    </p:spTree>
    <p:extLst>
      <p:ext uri="{BB962C8B-B14F-4D97-AF65-F5344CB8AC3E}">
        <p14:creationId xmlns:p14="http://schemas.microsoft.com/office/powerpoint/2010/main" val="319959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52CC6-AFC9-CF4D-89DE-603764687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AB53A-C9E8-5321-954E-68C76081CC8D}"/>
              </a:ext>
            </a:extLst>
          </p:cNvPr>
          <p:cNvSpPr>
            <a:spLocks noGrp="1"/>
          </p:cNvSpPr>
          <p:nvPr>
            <p:ph type="title"/>
          </p:nvPr>
        </p:nvSpPr>
        <p:spPr>
          <a:xfrm>
            <a:off x="838200" y="158621"/>
            <a:ext cx="10515600" cy="1532068"/>
          </a:xfrm>
        </p:spPr>
        <p:txBody>
          <a:bodyPr>
            <a:normAutofit/>
          </a:bodyPr>
          <a:lstStyle/>
          <a:p>
            <a:pPr algn="ctr"/>
            <a:r>
              <a:rPr lang="en-US" sz="3600" dirty="0">
                <a:latin typeface="+mn-lt"/>
              </a:rPr>
              <a:t>Analyzing Independent Set on Sparse Graphs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D3D191E-4B2C-1065-A3B5-88B42956B096}"/>
                  </a:ext>
                </a:extLst>
              </p:cNvPr>
              <p:cNvSpPr>
                <a:spLocks noGrp="1"/>
              </p:cNvSpPr>
              <p:nvPr>
                <p:ph idx="1"/>
              </p:nvPr>
            </p:nvSpPr>
            <p:spPr>
              <a:xfrm>
                <a:off x="838199" y="1825625"/>
                <a:ext cx="11084169" cy="4799110"/>
              </a:xfrm>
            </p:spPr>
            <p:txBody>
              <a:bodyPr>
                <a:normAutofit lnSpcReduction="10000"/>
              </a:bodyPr>
              <a:lstStyle/>
              <a:p>
                <a:r>
                  <a:rPr lang="en-US" dirty="0"/>
                  <a:t>Technical challenge: Graph matrices behave differently on sparse inputs.</a:t>
                </a:r>
              </a:p>
              <a:p>
                <a:r>
                  <a:rPr lang="en-US" dirty="0"/>
                  <a:t>Fourier characters for </a:t>
                </a:r>
                <a14:m>
                  <m:oMath xmlns:m="http://schemas.openxmlformats.org/officeDocument/2006/math">
                    <m:r>
                      <a:rPr lang="en-US" i="1">
                        <a:latin typeface="Cambria Math" panose="02040503050406030204" pitchFamily="18" charset="0"/>
                      </a:rPr>
                      <m:t>𝐺</m:t>
                    </m:r>
                    <m:d>
                      <m:dPr>
                        <m:ctrlPr>
                          <a:rPr lang="en-US" i="1">
                            <a:latin typeface="Cambria Math" panose="02040503050406030204" pitchFamily="18" charset="0"/>
                          </a:rPr>
                        </m:ctrlPr>
                      </m:dPr>
                      <m:e>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𝑝</m:t>
                        </m:r>
                      </m:e>
                    </m:d>
                  </m:oMath>
                </a14:m>
                <a:r>
                  <a:rPr lang="en-US" dirty="0"/>
                  <a:t>:</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𝜒</m:t>
                        </m:r>
                      </m:e>
                      <m:sub>
                        <m:d>
                          <m:dPr>
                            <m:begChr m:val="{"/>
                            <m:endChr m:val="}"/>
                            <m:ctrlPr>
                              <a:rPr lang="en-US" i="1">
                                <a:latin typeface="Cambria Math" panose="02040503050406030204" pitchFamily="18" charset="0"/>
                              </a:rPr>
                            </m:ctrlPr>
                          </m:dPr>
                          <m:e>
                            <m:r>
                              <a:rPr lang="en-US" i="1">
                                <a:latin typeface="Cambria Math" panose="02040503050406030204" pitchFamily="18" charset="0"/>
                              </a:rPr>
                              <m:t>𝑒</m:t>
                            </m:r>
                          </m:e>
                        </m:d>
                      </m:sub>
                    </m:sSub>
                    <m:r>
                      <a:rPr lang="en-US" i="1">
                        <a:latin typeface="Cambria Math" panose="02040503050406030204" pitchFamily="18" charset="0"/>
                      </a:rPr>
                      <m:t>=</m:t>
                    </m:r>
                    <m:eqArr>
                      <m:eqArrPr>
                        <m:ctrlPr>
                          <a:rPr lang="en-US" i="1">
                            <a:latin typeface="Cambria Math" panose="02040503050406030204" pitchFamily="18" charset="0"/>
                          </a:rPr>
                        </m:ctrlPr>
                      </m:eqArrPr>
                      <m:e>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panose="02040503050406030204" pitchFamily="18" charset="0"/>
                                  </a:rPr>
                                  <m:t>1−</m:t>
                                </m:r>
                                <m:r>
                                  <a:rPr lang="en-US" i="1">
                                    <a:latin typeface="Cambria Math" panose="02040503050406030204" pitchFamily="18" charset="0"/>
                                  </a:rPr>
                                  <m:t>𝑝</m:t>
                                </m:r>
                              </m:num>
                              <m:den>
                                <m:r>
                                  <a:rPr lang="en-US" i="1">
                                    <a:latin typeface="Cambria Math" panose="02040503050406030204" pitchFamily="18" charset="0"/>
                                  </a:rPr>
                                  <m:t>𝑝</m:t>
                                </m:r>
                              </m:den>
                            </m:f>
                          </m:e>
                        </m:rad>
                        <m:r>
                          <a:rPr lang="en-US" i="1">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i="1">
                            <a:latin typeface="Cambria Math" panose="02040503050406030204" pitchFamily="18" charset="0"/>
                          </a:rPr>
                          <m:t>𝑒</m:t>
                        </m:r>
                        <m:r>
                          <a:rPr lang="en-US" i="1">
                            <a:latin typeface="Cambria Math" panose="02040503050406030204" pitchFamily="18" charset="0"/>
                          </a:rPr>
                          <m:t>∈</m:t>
                        </m:r>
                        <m:r>
                          <a:rPr lang="en-US" i="1">
                            <a:latin typeface="Cambria Math" panose="02040503050406030204" pitchFamily="18" charset="0"/>
                          </a:rPr>
                          <m:t>𝐸</m:t>
                        </m:r>
                        <m:r>
                          <a:rPr lang="en-US" i="1">
                            <a:latin typeface="Cambria Math" panose="02040503050406030204" pitchFamily="18" charset="0"/>
                          </a:rPr>
                          <m:t>(</m:t>
                        </m:r>
                        <m:r>
                          <a:rPr lang="en-US" i="1">
                            <a:latin typeface="Cambria Math" panose="02040503050406030204" pitchFamily="18" charset="0"/>
                          </a:rPr>
                          <m:t>𝐺</m:t>
                        </m:r>
                        <m:r>
                          <a:rPr lang="en-US" i="1">
                            <a:latin typeface="Cambria Math" panose="02040503050406030204" pitchFamily="18" charset="0"/>
                          </a:rPr>
                          <m:t>)</m:t>
                        </m:r>
                      </m:e>
                      <m:e>
                        <m:r>
                          <a:rPr lang="en-US" i="1">
                            <a:latin typeface="Cambria Math" panose="02040503050406030204" pitchFamily="18" charset="0"/>
                          </a:rPr>
                          <m:t>&amp;−</m:t>
                        </m:r>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panose="02040503050406030204" pitchFamily="18" charset="0"/>
                                  </a:rPr>
                                  <m:t>𝑝</m:t>
                                </m:r>
                              </m:num>
                              <m:den>
                                <m:r>
                                  <a:rPr lang="en-US" i="1">
                                    <a:latin typeface="Cambria Math" panose="02040503050406030204" pitchFamily="18" charset="0"/>
                                  </a:rPr>
                                  <m:t>1−</m:t>
                                </m:r>
                                <m:r>
                                  <a:rPr lang="en-US" i="1">
                                    <a:latin typeface="Cambria Math" panose="02040503050406030204" pitchFamily="18" charset="0"/>
                                  </a:rPr>
                                  <m:t>𝑝</m:t>
                                </m:r>
                              </m:den>
                            </m:f>
                          </m:e>
                        </m:rad>
                        <m:r>
                          <a:rPr lang="en-US" i="1">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i="1">
                            <a:latin typeface="Cambria Math" panose="02040503050406030204" pitchFamily="18" charset="0"/>
                          </a:rPr>
                          <m:t>𝑒</m:t>
                        </m:r>
                        <m:r>
                          <a:rPr lang="en-US" i="1">
                            <a:latin typeface="Cambria Math" panose="02040503050406030204" pitchFamily="18" charset="0"/>
                          </a:rPr>
                          <m:t>∉</m:t>
                        </m:r>
                        <m:r>
                          <a:rPr lang="en-US" i="1">
                            <a:latin typeface="Cambria Math" panose="02040503050406030204" pitchFamily="18" charset="0"/>
                          </a:rPr>
                          <m:t>𝐸</m:t>
                        </m:r>
                        <m:r>
                          <a:rPr lang="en-US" i="1">
                            <a:latin typeface="Cambria Math" panose="02040503050406030204" pitchFamily="18" charset="0"/>
                          </a:rPr>
                          <m:t>(</m:t>
                        </m:r>
                        <m:r>
                          <a:rPr lang="en-US" i="1">
                            <a:latin typeface="Cambria Math" panose="02040503050406030204" pitchFamily="18" charset="0"/>
                          </a:rPr>
                          <m:t>𝐺</m:t>
                        </m:r>
                        <m:r>
                          <a:rPr lang="en-US" i="1">
                            <a:latin typeface="Cambria Math" panose="02040503050406030204" pitchFamily="18" charset="0"/>
                          </a:rPr>
                          <m:t>)</m:t>
                        </m:r>
                      </m:e>
                    </m:eqArr>
                  </m:oMath>
                </a14:m>
                <a:endParaRPr lang="en-US" dirty="0"/>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𝜒</m:t>
                        </m:r>
                      </m:e>
                      <m:sub>
                        <m:r>
                          <a:rPr lang="en-US" i="1">
                            <a:latin typeface="Cambria Math" panose="02040503050406030204" pitchFamily="18" charset="0"/>
                          </a:rPr>
                          <m:t>𝐸</m:t>
                        </m:r>
                      </m:sub>
                    </m:sSub>
                    <m:r>
                      <a:rPr lang="en-US" i="1">
                        <a:latin typeface="Cambria Math" panose="02040503050406030204" pitchFamily="18" charset="0"/>
                      </a:rPr>
                      <m:t>=</m:t>
                    </m:r>
                    <m:nary>
                      <m:naryPr>
                        <m:chr m:val="∏"/>
                        <m:supHide m:val="on"/>
                        <m:ctrlPr>
                          <a:rPr lang="en-US" i="1">
                            <a:latin typeface="Cambria Math" panose="02040503050406030204" pitchFamily="18" charset="0"/>
                          </a:rPr>
                        </m:ctrlPr>
                      </m:naryPr>
                      <m:sub>
                        <m:r>
                          <m:rPr>
                            <m:brk m:alnAt="7"/>
                          </m:rPr>
                          <a:rPr lang="en-US" i="1">
                            <a:latin typeface="Cambria Math" panose="02040503050406030204" pitchFamily="18" charset="0"/>
                          </a:rPr>
                          <m:t>𝑒</m:t>
                        </m:r>
                        <m:r>
                          <a:rPr lang="en-US" i="1">
                            <a:latin typeface="Cambria Math" panose="02040503050406030204" pitchFamily="18" charset="0"/>
                          </a:rPr>
                          <m:t>∈</m:t>
                        </m:r>
                        <m:r>
                          <a:rPr lang="en-US" i="1">
                            <a:latin typeface="Cambria Math" panose="02040503050406030204" pitchFamily="18" charset="0"/>
                          </a:rPr>
                          <m:t>𝐸</m:t>
                        </m:r>
                      </m:sub>
                      <m:sup/>
                      <m:e>
                        <m:sSub>
                          <m:sSubPr>
                            <m:ctrlPr>
                              <a:rPr lang="en-US" i="1">
                                <a:latin typeface="Cambria Math" panose="02040503050406030204" pitchFamily="18" charset="0"/>
                              </a:rPr>
                            </m:ctrlPr>
                          </m:sSubPr>
                          <m:e>
                            <m:r>
                              <a:rPr lang="en-US" i="1">
                                <a:latin typeface="Cambria Math" panose="02040503050406030204" pitchFamily="18" charset="0"/>
                              </a:rPr>
                              <m:t>𝜒</m:t>
                            </m:r>
                          </m:e>
                          <m:sub>
                            <m:d>
                              <m:dPr>
                                <m:begChr m:val="{"/>
                                <m:endChr m:val="}"/>
                                <m:ctrlPr>
                                  <a:rPr lang="en-US" i="1">
                                    <a:latin typeface="Cambria Math" panose="02040503050406030204" pitchFamily="18" charset="0"/>
                                  </a:rPr>
                                </m:ctrlPr>
                              </m:dPr>
                              <m:e>
                                <m:r>
                                  <a:rPr lang="en-US" i="1">
                                    <a:latin typeface="Cambria Math" panose="02040503050406030204" pitchFamily="18" charset="0"/>
                                  </a:rPr>
                                  <m:t>𝑒</m:t>
                                </m:r>
                              </m:e>
                            </m:d>
                          </m:sub>
                        </m:sSub>
                      </m:e>
                    </m:nary>
                  </m:oMath>
                </a14:m>
                <a:endParaRPr lang="en-US" dirty="0"/>
              </a:p>
              <a:p>
                <a:r>
                  <a:rPr lang="en-US" dirty="0"/>
                  <a:t>The norms of graph matrices are now determined by their </a:t>
                </a:r>
                <a:r>
                  <a:rPr lang="en-US" dirty="0">
                    <a:solidFill>
                      <a:srgbClr val="FF0000"/>
                    </a:solidFill>
                  </a:rPr>
                  <a:t>sparse minimum vertex separators</a:t>
                </a:r>
                <a:r>
                  <a:rPr lang="en-US" dirty="0"/>
                  <a:t>.</a:t>
                </a:r>
              </a:p>
              <a:p>
                <a:r>
                  <a:rPr lang="en-US" dirty="0"/>
                  <a:t>Sparse minimum vertex separators: If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m:t>
                        </m:r>
                        <m:r>
                          <a:rPr lang="en-US" b="0" i="1" smtClean="0">
                            <a:latin typeface="Cambria Math" panose="02040503050406030204" pitchFamily="18" charset="0"/>
                          </a:rPr>
                          <m:t>𝛽</m:t>
                        </m:r>
                      </m:sup>
                    </m:sSup>
                  </m:oMath>
                </a14:m>
                <a:r>
                  <a:rPr lang="en-US" dirty="0"/>
                  <a:t>, a sparse minimum vertex separator of a shape </a:t>
                </a:r>
                <a14:m>
                  <m:oMath xmlns:m="http://schemas.openxmlformats.org/officeDocument/2006/math">
                    <m:r>
                      <a:rPr lang="en-US" b="0" i="1" smtClean="0">
                        <a:latin typeface="Cambria Math" panose="02040503050406030204" pitchFamily="18" charset="0"/>
                      </a:rPr>
                      <m:t>𝛼</m:t>
                    </m:r>
                  </m:oMath>
                </a14:m>
                <a:r>
                  <a:rPr lang="en-US" dirty="0"/>
                  <a:t> is a set of vertices </a:t>
                </a:r>
                <a14:m>
                  <m:oMath xmlns:m="http://schemas.openxmlformats.org/officeDocument/2006/math">
                    <m:r>
                      <a:rPr lang="en-US" b="0" i="1" smtClean="0">
                        <a:latin typeface="Cambria Math" panose="02040503050406030204" pitchFamily="18" charset="0"/>
                      </a:rPr>
                      <m:t>𝑆</m:t>
                    </m:r>
                  </m:oMath>
                </a14:m>
                <a:r>
                  <a:rPr lang="en-US" dirty="0"/>
                  <a:t> separating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𝛼</m:t>
                        </m:r>
                      </m:sub>
                    </m:sSub>
                  </m:oMath>
                </a14:m>
                <a:r>
                  <a:rPr lang="en-US" dirty="0"/>
                  <a:t> from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𝛼</m:t>
                        </m:r>
                      </m:sub>
                    </m:sSub>
                  </m:oMath>
                </a14:m>
                <a:r>
                  <a:rPr lang="en-US" dirty="0"/>
                  <a:t> which minimizes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𝑆</m:t>
                        </m:r>
                      </m:e>
                    </m:d>
                    <m:r>
                      <a:rPr lang="en-US" b="0" i="1" smtClean="0">
                        <a:latin typeface="Cambria Math" panose="02040503050406030204" pitchFamily="18" charset="0"/>
                      </a:rPr>
                      <m:t>−</m:t>
                    </m:r>
                    <m:r>
                      <a:rPr lang="en-US" b="0" i="1" smtClean="0">
                        <a:latin typeface="Cambria Math" panose="02040503050406030204" pitchFamily="18" charset="0"/>
                      </a:rPr>
                      <m:t>𝛽</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𝑆</m:t>
                            </m:r>
                          </m:e>
                        </m:d>
                      </m:e>
                    </m:d>
                  </m:oMath>
                </a14:m>
                <a:r>
                  <a:rPr lang="en-US" dirty="0"/>
                  <a:t> rather than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FD3D191E-4B2C-1065-A3B5-88B42956B096}"/>
                  </a:ext>
                </a:extLst>
              </p:cNvPr>
              <p:cNvSpPr>
                <a:spLocks noGrp="1" noRot="1" noChangeAspect="1" noMove="1" noResize="1" noEditPoints="1" noAdjustHandles="1" noChangeArrowheads="1" noChangeShapeType="1" noTextEdit="1"/>
              </p:cNvSpPr>
              <p:nvPr>
                <p:ph idx="1"/>
              </p:nvPr>
            </p:nvSpPr>
            <p:spPr>
              <a:xfrm>
                <a:off x="838199" y="1825625"/>
                <a:ext cx="11084169" cy="4799110"/>
              </a:xfrm>
              <a:blipFill>
                <a:blip r:embed="rId2"/>
                <a:stretch>
                  <a:fillRect l="-935" t="-2792" r="-440" b="-2538"/>
                </a:stretch>
              </a:blipFill>
            </p:spPr>
            <p:txBody>
              <a:bodyPr/>
              <a:lstStyle/>
              <a:p>
                <a:r>
                  <a:rPr lang="en-US">
                    <a:noFill/>
                  </a:rPr>
                  <a:t> </a:t>
                </a:r>
              </a:p>
            </p:txBody>
          </p:sp>
        </mc:Fallback>
      </mc:AlternateContent>
    </p:spTree>
    <p:extLst>
      <p:ext uri="{BB962C8B-B14F-4D97-AF65-F5344CB8AC3E}">
        <p14:creationId xmlns:p14="http://schemas.microsoft.com/office/powerpoint/2010/main" val="41138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SoS Version of the Low-Degree Conjecture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260015" cy="4952019"/>
              </a:xfrm>
            </p:spPr>
            <p:txBody>
              <a:bodyPr>
                <a:normAutofit lnSpcReduction="10000"/>
              </a:bodyPr>
              <a:lstStyle/>
              <a:p>
                <a:r>
                  <a:rPr lang="en-US" dirty="0"/>
                  <a:t>Open problem: Are there nice conditions under which a low-degree polynomial lower bound implies an SoS lower bound?</a:t>
                </a:r>
              </a:p>
              <a:p>
                <a:r>
                  <a:rPr lang="en-US" dirty="0"/>
                  <a:t>Recall the low degree polynomial framework for distinguishing problems: Find a low-degree polynomial </a:t>
                </a:r>
                <a14:m>
                  <m:oMath xmlns:m="http://schemas.openxmlformats.org/officeDocument/2006/math">
                    <m:r>
                      <a:rPr lang="en-US" b="0" i="1" smtClean="0">
                        <a:latin typeface="Cambria Math" panose="02040503050406030204" pitchFamily="18" charset="0"/>
                      </a:rPr>
                      <m:t>𝑝</m:t>
                    </m:r>
                  </m:oMath>
                </a14:m>
                <a:r>
                  <a:rPr lang="en-US" dirty="0"/>
                  <a:t> such that </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𝑝𝑙𝑎𝑛𝑡𝑒𝑑</m:t>
                        </m:r>
                      </m:sub>
                    </m:sSub>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𝑝</m:t>
                        </m:r>
                      </m:e>
                    </m:d>
                    <m:r>
                      <a:rPr lang="en-US" b="0" i="1" smtClean="0">
                        <a:latin typeface="Cambria Math" panose="02040503050406030204" pitchFamily="18" charset="0"/>
                      </a:rPr>
                      <m:t>≥</m:t>
                    </m:r>
                    <m:r>
                      <a:rPr lang="en-US" b="0" i="1" smtClean="0">
                        <a:latin typeface="Cambria Math" panose="02040503050406030204" pitchFamily="18" charset="0"/>
                      </a:rPr>
                      <m:t>𝐶</m:t>
                    </m:r>
                  </m:oMath>
                </a14:m>
                <a:r>
                  <a:rPr lang="en-US" dirty="0"/>
                  <a:t> for some large </a:t>
                </a:r>
                <a14:m>
                  <m:oMath xmlns:m="http://schemas.openxmlformats.org/officeDocument/2006/math">
                    <m:r>
                      <a:rPr lang="en-US" b="0" i="1" smtClean="0">
                        <a:latin typeface="Cambria Math" panose="02040503050406030204" pitchFamily="18" charset="0"/>
                      </a:rPr>
                      <m:t>𝐶</m:t>
                    </m:r>
                  </m:oMath>
                </a14:m>
                <a:endParaRPr lang="en-US"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𝑟𝑎𝑛𝑑𝑜𝑚</m:t>
                        </m:r>
                      </m:sub>
                    </m:sSub>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𝑝</m:t>
                        </m:r>
                      </m:e>
                    </m:d>
                    <m:r>
                      <a:rPr lang="en-US" b="0" i="1" smtClean="0">
                        <a:latin typeface="Cambria Math" panose="02040503050406030204" pitchFamily="18" charset="0"/>
                      </a:rPr>
                      <m:t>=0</m:t>
                    </m:r>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𝑝𝑙𝑎𝑛𝑡𝑒𝑑</m:t>
                        </m:r>
                      </m:sub>
                    </m:sSub>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e>
                    </m:d>
                    <m:r>
                      <a:rPr lang="en-US" b="0" i="1" smtClean="0">
                        <a:latin typeface="Cambria Math" panose="02040503050406030204" pitchFamily="18" charset="0"/>
                      </a:rPr>
                      <m:t>=1</m:t>
                    </m:r>
                  </m:oMath>
                </a14:m>
                <a:endParaRPr lang="en-US" dirty="0"/>
              </a:p>
              <a:p>
                <a:r>
                  <a:rPr lang="en-US" dirty="0"/>
                  <a:t>Low-degree conjecture (see [Hop18], [HW21]): If there is no low-degree distinguisher for a </a:t>
                </a:r>
                <a:r>
                  <a:rPr lang="en-US" dirty="0">
                    <a:solidFill>
                      <a:srgbClr val="FF0000"/>
                    </a:solidFill>
                  </a:rPr>
                  <a:t>symmetric</a:t>
                </a:r>
                <a:r>
                  <a:rPr lang="en-US" dirty="0"/>
                  <a:t> distinguishing problem then there is no polynomial time algorithm which solves a </a:t>
                </a:r>
                <a:r>
                  <a:rPr lang="en-US" dirty="0">
                    <a:solidFill>
                      <a:srgbClr val="FF0000"/>
                    </a:solidFill>
                  </a:rPr>
                  <a:t>noisy</a:t>
                </a:r>
                <a:r>
                  <a:rPr lang="en-US" dirty="0"/>
                  <a:t> version of the problem.</a:t>
                </a:r>
              </a:p>
              <a:p>
                <a:r>
                  <a:rPr lang="en-US" dirty="0"/>
                  <a:t>SoS version of the low-degree conjecture: If there is a low-degree polynomial lower bound for a </a:t>
                </a:r>
                <a:r>
                  <a:rPr lang="en-US" dirty="0">
                    <a:solidFill>
                      <a:srgbClr val="FF0000"/>
                    </a:solidFill>
                  </a:rPr>
                  <a:t>symmetric</a:t>
                </a:r>
                <a:r>
                  <a:rPr lang="en-US" dirty="0"/>
                  <a:t> distinguishing problem then there is an SoS lower bound for a </a:t>
                </a:r>
                <a:r>
                  <a:rPr lang="en-US" dirty="0">
                    <a:solidFill>
                      <a:srgbClr val="FF0000"/>
                    </a:solidFill>
                  </a:rPr>
                  <a:t>noisy</a:t>
                </a:r>
                <a:r>
                  <a:rPr lang="en-US" dirty="0"/>
                  <a:t> version of the problem.</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1260015" cy="4952019"/>
              </a:xfrm>
              <a:blipFill>
                <a:blip r:embed="rId2"/>
                <a:stretch>
                  <a:fillRect l="-975" t="-2706" r="-1733"/>
                </a:stretch>
              </a:blipFill>
            </p:spPr>
            <p:txBody>
              <a:bodyPr/>
              <a:lstStyle/>
              <a:p>
                <a:r>
                  <a:rPr lang="en-US">
                    <a:noFill/>
                  </a:rPr>
                  <a:t> </a:t>
                </a:r>
              </a:p>
            </p:txBody>
          </p:sp>
        </mc:Fallback>
      </mc:AlternateContent>
    </p:spTree>
    <p:extLst>
      <p:ext uri="{BB962C8B-B14F-4D97-AF65-F5344CB8AC3E}">
        <p14:creationId xmlns:p14="http://schemas.microsoft.com/office/powerpoint/2010/main" val="148714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69D8F-8615-CF66-E7F6-F456DB50C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BF5B68-DFA9-AB95-015C-B215CC768483}"/>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SoS Version of the Low-Degree Conjecture Continued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454BD6E-D5CA-49CC-399B-EC7C0D38297E}"/>
                  </a:ext>
                </a:extLst>
              </p:cNvPr>
              <p:cNvSpPr>
                <a:spLocks noGrp="1"/>
              </p:cNvSpPr>
              <p:nvPr>
                <p:ph idx="1"/>
              </p:nvPr>
            </p:nvSpPr>
            <p:spPr>
              <a:xfrm>
                <a:off x="838200" y="1825624"/>
                <a:ext cx="11260015" cy="4952019"/>
              </a:xfrm>
            </p:spPr>
            <p:txBody>
              <a:bodyPr>
                <a:normAutofit/>
              </a:bodyPr>
              <a:lstStyle/>
              <a:p>
                <a:r>
                  <a:rPr lang="en-US" dirty="0"/>
                  <a:t>Recently, </a:t>
                </a:r>
                <a:r>
                  <a:rPr lang="en-US" dirty="0">
                    <a:solidFill>
                      <a:srgbClr val="000000"/>
                    </a:solidFill>
                  </a:rPr>
                  <a:t>Buhai, Hsieh, Jain, and Kothari [BHJK25] refuted the version of low-degree conjecture proposed by </a:t>
                </a:r>
                <a:r>
                  <a:rPr lang="en-US" dirty="0"/>
                  <a:t>[Hop18], [HW21] </a:t>
                </a:r>
                <a:r>
                  <a:rPr lang="en-US" dirty="0">
                    <a:solidFill>
                      <a:srgbClr val="000000"/>
                    </a:solidFill>
                  </a:rPr>
                  <a:t>(though the algorithm requires quasi-polynomial time rather than polynomial time). We can still hope that an SoS version of the low-degree conjecture holds for two reasons:</a:t>
                </a:r>
              </a:p>
              <a:p>
                <a:pPr marL="914400" lvl="1" indent="-457200">
                  <a:buFont typeface="+mj-lt"/>
                  <a:buAutoNum type="arabicPeriod"/>
                </a:pPr>
                <a:r>
                  <a:rPr lang="en-US" dirty="0">
                    <a:solidFill>
                      <a:srgbClr val="000000"/>
                    </a:solidFill>
                  </a:rPr>
                  <a:t>Low-degree SoS is likely unable to implement the list decoding for noisy polynomial interpolation in [BHJK25].</a:t>
                </a:r>
              </a:p>
              <a:p>
                <a:pPr marL="914400" lvl="1" indent="-457200">
                  <a:buFont typeface="+mj-lt"/>
                  <a:buAutoNum type="arabicPeriod"/>
                </a:pPr>
                <a:r>
                  <a:rPr lang="en-US" dirty="0">
                    <a:solidFill>
                      <a:srgbClr val="000000"/>
                    </a:solidFill>
                  </a:rPr>
                  <a:t>It’s possible that more noise is needed (say 99% or </a:t>
                </a:r>
                <a14:m>
                  <m:oMath xmlns:m="http://schemas.openxmlformats.org/officeDocument/2006/math">
                    <m:d>
                      <m:dPr>
                        <m:ctrlPr>
                          <a:rPr lang="en-US" b="0" i="1" smtClean="0">
                            <a:solidFill>
                              <a:srgbClr val="000000"/>
                            </a:solidFill>
                            <a:latin typeface="Cambria Math" panose="02040503050406030204" pitchFamily="18" charset="0"/>
                          </a:rPr>
                        </m:ctrlPr>
                      </m:dPr>
                      <m:e>
                        <m:r>
                          <a:rPr lang="en-US" b="0" i="1" smtClean="0">
                            <a:solidFill>
                              <a:srgbClr val="000000"/>
                            </a:solidFill>
                            <a:latin typeface="Cambria Math" panose="02040503050406030204" pitchFamily="18" charset="0"/>
                          </a:rPr>
                          <m:t>1−</m:t>
                        </m:r>
                        <m:f>
                          <m:fPr>
                            <m:ctrlPr>
                              <a:rPr lang="en-US" b="0" i="1" smtClean="0">
                                <a:solidFill>
                                  <a:srgbClr val="000000"/>
                                </a:solidFill>
                                <a:latin typeface="Cambria Math" panose="02040503050406030204" pitchFamily="18" charset="0"/>
                              </a:rPr>
                            </m:ctrlPr>
                          </m:fPr>
                          <m:num>
                            <m:r>
                              <a:rPr lang="en-US" b="0" i="1" smtClean="0">
                                <a:solidFill>
                                  <a:srgbClr val="000000"/>
                                </a:solidFill>
                                <a:latin typeface="Cambria Math" panose="02040503050406030204" pitchFamily="18" charset="0"/>
                              </a:rPr>
                              <m:t>1</m:t>
                            </m:r>
                          </m:num>
                          <m:den>
                            <m:r>
                              <a:rPr lang="en-US" b="0" i="1" smtClean="0">
                                <a:solidFill>
                                  <a:srgbClr val="000000"/>
                                </a:solidFill>
                                <a:latin typeface="Cambria Math" panose="02040503050406030204" pitchFamily="18" charset="0"/>
                              </a:rPr>
                              <m:t>𝑝𝑜𝑙𝑦𝑙𝑜𝑔</m:t>
                            </m:r>
                            <m:r>
                              <a:rPr lang="en-US" b="0" i="1" smtClean="0">
                                <a:solidFill>
                                  <a:srgbClr val="000000"/>
                                </a:solidFill>
                                <a:latin typeface="Cambria Math" panose="02040503050406030204" pitchFamily="18" charset="0"/>
                              </a:rPr>
                              <m:t>(</m:t>
                            </m:r>
                            <m:r>
                              <a:rPr lang="en-US" b="0" i="1" smtClean="0">
                                <a:solidFill>
                                  <a:srgbClr val="000000"/>
                                </a:solidFill>
                                <a:latin typeface="Cambria Math" panose="02040503050406030204" pitchFamily="18" charset="0"/>
                              </a:rPr>
                              <m:t>𝑛</m:t>
                            </m:r>
                            <m:r>
                              <a:rPr lang="en-US" b="0" i="1" smtClean="0">
                                <a:solidFill>
                                  <a:srgbClr val="000000"/>
                                </a:solidFill>
                                <a:latin typeface="Cambria Math" panose="02040503050406030204" pitchFamily="18" charset="0"/>
                              </a:rPr>
                              <m:t>)</m:t>
                            </m:r>
                          </m:den>
                        </m:f>
                      </m:e>
                    </m:d>
                  </m:oMath>
                </a14:m>
                <a:r>
                  <a:rPr lang="en-US" dirty="0">
                    <a:solidFill>
                      <a:srgbClr val="000000"/>
                    </a:solidFill>
                  </a:rPr>
                  <a:t> noise rather than </a:t>
                </a:r>
                <a14:m>
                  <m:oMath xmlns:m="http://schemas.openxmlformats.org/officeDocument/2006/math">
                    <m:r>
                      <a:rPr lang="en-US" b="0" i="1" smtClean="0">
                        <a:solidFill>
                          <a:srgbClr val="000000"/>
                        </a:solidFill>
                        <a:latin typeface="Cambria Math" panose="02040503050406030204" pitchFamily="18" charset="0"/>
                      </a:rPr>
                      <m:t>𝜖</m:t>
                    </m:r>
                  </m:oMath>
                </a14:m>
                <a:r>
                  <a:rPr lang="en-US" dirty="0">
                    <a:solidFill>
                      <a:srgbClr val="000000"/>
                    </a:solidFill>
                  </a:rPr>
                  <a:t> noise).</a:t>
                </a:r>
              </a:p>
            </p:txBody>
          </p:sp>
        </mc:Choice>
        <mc:Fallback xmlns="">
          <p:sp>
            <p:nvSpPr>
              <p:cNvPr id="3" name="Content Placeholder 2">
                <a:extLst>
                  <a:ext uri="{FF2B5EF4-FFF2-40B4-BE49-F238E27FC236}">
                    <a16:creationId xmlns:a16="http://schemas.microsoft.com/office/drawing/2014/main" id="{E454BD6E-D5CA-49CC-399B-EC7C0D38297E}"/>
                  </a:ext>
                </a:extLst>
              </p:cNvPr>
              <p:cNvSpPr>
                <a:spLocks noGrp="1" noRot="1" noChangeAspect="1" noMove="1" noResize="1" noEditPoints="1" noAdjustHandles="1" noChangeArrowheads="1" noChangeShapeType="1" noTextEdit="1"/>
              </p:cNvSpPr>
              <p:nvPr>
                <p:ph idx="1"/>
              </p:nvPr>
            </p:nvSpPr>
            <p:spPr>
              <a:xfrm>
                <a:off x="838200" y="1825624"/>
                <a:ext cx="11260015" cy="4952019"/>
              </a:xfrm>
              <a:blipFill>
                <a:blip r:embed="rId2"/>
                <a:stretch>
                  <a:fillRect l="-975" t="-1968"/>
                </a:stretch>
              </a:blipFill>
            </p:spPr>
            <p:txBody>
              <a:bodyPr/>
              <a:lstStyle/>
              <a:p>
                <a:r>
                  <a:rPr lang="en-US">
                    <a:noFill/>
                  </a:rPr>
                  <a:t> </a:t>
                </a:r>
              </a:p>
            </p:txBody>
          </p:sp>
        </mc:Fallback>
      </mc:AlternateContent>
    </p:spTree>
    <p:extLst>
      <p:ext uri="{BB962C8B-B14F-4D97-AF65-F5344CB8AC3E}">
        <p14:creationId xmlns:p14="http://schemas.microsoft.com/office/powerpoint/2010/main" val="3082711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Further Research on Graph Matrices</a:t>
            </a:r>
          </a:p>
        </p:txBody>
      </p:sp>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260015" cy="4952019"/>
          </a:xfrm>
        </p:spPr>
        <p:txBody>
          <a:bodyPr>
            <a:normAutofit/>
          </a:bodyPr>
          <a:lstStyle/>
          <a:p>
            <a:r>
              <a:rPr lang="en-US" dirty="0"/>
              <a:t>Further research on graph matrices: There are many mathematical questions to explore about graph matrices including the following:</a:t>
            </a:r>
          </a:p>
          <a:p>
            <a:pPr lvl="1"/>
            <a:r>
              <a:rPr lang="en-US" dirty="0"/>
              <a:t>Can we find analogues of </a:t>
            </a:r>
            <a:r>
              <a:rPr lang="en-US" dirty="0">
                <a:solidFill>
                  <a:srgbClr val="FF0000"/>
                </a:solidFill>
              </a:rPr>
              <a:t>Wigner's Semicircle Law </a:t>
            </a:r>
            <a:r>
              <a:rPr lang="en-US" dirty="0"/>
              <a:t>[Wig58] for more graph matrices? In other words, can we determine the spectrum of the singular values for more graph matrices? </a:t>
            </a:r>
          </a:p>
          <a:p>
            <a:pPr lvl="1"/>
            <a:r>
              <a:rPr lang="en-US" dirty="0"/>
              <a:t>Can we find analogues of </a:t>
            </a:r>
            <a:r>
              <a:rPr lang="en-US" dirty="0" err="1">
                <a:solidFill>
                  <a:srgbClr val="FF0000"/>
                </a:solidFill>
              </a:rPr>
              <a:t>Girko’s</a:t>
            </a:r>
            <a:r>
              <a:rPr lang="en-US" dirty="0">
                <a:solidFill>
                  <a:srgbClr val="FF0000"/>
                </a:solidFill>
              </a:rPr>
              <a:t> Circular Law </a:t>
            </a:r>
            <a:r>
              <a:rPr lang="en-US" dirty="0"/>
              <a:t>[Gir85] for graph matrices? In other words, can we determine the spectrum of the eigenvalues of graph matrices?</a:t>
            </a:r>
          </a:p>
          <a:p>
            <a:pPr lvl="1"/>
            <a:r>
              <a:rPr lang="en-US" dirty="0">
                <a:solidFill>
                  <a:srgbClr val="000000"/>
                </a:solidFill>
                <a:effectLst/>
              </a:rPr>
              <a:t>Can we tighten the norm bounds on graph matrices? More ambitiously, can we find analogues of the </a:t>
            </a:r>
            <a:r>
              <a:rPr lang="en-US" dirty="0">
                <a:solidFill>
                  <a:srgbClr val="FF0000"/>
                </a:solidFill>
                <a:effectLst/>
              </a:rPr>
              <a:t>Tracy-</a:t>
            </a:r>
            <a:r>
              <a:rPr lang="en-US" dirty="0" err="1">
                <a:solidFill>
                  <a:srgbClr val="FF0000"/>
                </a:solidFill>
                <a:effectLst/>
              </a:rPr>
              <a:t>Widom</a:t>
            </a:r>
            <a:r>
              <a:rPr lang="en-US" dirty="0">
                <a:solidFill>
                  <a:srgbClr val="FF0000"/>
                </a:solidFill>
                <a:effectLst/>
              </a:rPr>
              <a:t> distribution</a:t>
            </a:r>
            <a:r>
              <a:rPr lang="en-US" dirty="0">
                <a:solidFill>
                  <a:srgbClr val="000000"/>
                </a:solidFill>
                <a:effectLst/>
              </a:rPr>
              <a:t> [TW94] for graph matrices?</a:t>
            </a:r>
          </a:p>
          <a:p>
            <a:pPr lvl="1"/>
            <a:r>
              <a:rPr lang="en-US" dirty="0"/>
              <a:t>Can we prove that graph matrices are </a:t>
            </a:r>
            <a:r>
              <a:rPr lang="en-US" dirty="0">
                <a:solidFill>
                  <a:srgbClr val="FF0000"/>
                </a:solidFill>
              </a:rPr>
              <a:t>non-singular</a:t>
            </a:r>
            <a:r>
              <a:rPr lang="en-US" dirty="0"/>
              <a:t> with high probability unless there is a reason why they must be singular?</a:t>
            </a:r>
            <a:endParaRPr lang="en-US" dirty="0">
              <a:solidFill>
                <a:srgbClr val="000000"/>
              </a:solidFill>
            </a:endParaRPr>
          </a:p>
          <a:p>
            <a:pPr lvl="1"/>
            <a:r>
              <a:rPr lang="en-US" dirty="0"/>
              <a:t>If we generalize graph matrices to </a:t>
            </a:r>
            <a:r>
              <a:rPr lang="en-US" dirty="0">
                <a:solidFill>
                  <a:srgbClr val="FF0000"/>
                </a:solidFill>
              </a:rPr>
              <a:t>tensors</a:t>
            </a:r>
            <a:r>
              <a:rPr lang="en-US" dirty="0"/>
              <a:t>, can we prove almost tight norm bounds on these tensors?</a:t>
            </a:r>
          </a:p>
          <a:p>
            <a:pPr lvl="1"/>
            <a:endParaRPr lang="en-US" dirty="0"/>
          </a:p>
          <a:p>
            <a:pPr lvl="1"/>
            <a:endParaRPr lang="en-US" dirty="0"/>
          </a:p>
        </p:txBody>
      </p:sp>
    </p:spTree>
    <p:extLst>
      <p:ext uri="{BB962C8B-B14F-4D97-AF65-F5344CB8AC3E}">
        <p14:creationId xmlns:p14="http://schemas.microsoft.com/office/powerpoint/2010/main" val="21585556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628EC-E2C0-ABC2-7063-52C1517EC2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09A14F-8F3E-9D4C-6614-E55E7103814C}"/>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Handling Global Constraints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29A7925-0801-50E0-1C3A-E028C5E20F2F}"/>
                  </a:ext>
                </a:extLst>
              </p:cNvPr>
              <p:cNvSpPr>
                <a:spLocks noGrp="1"/>
              </p:cNvSpPr>
              <p:nvPr>
                <p:ph idx="1"/>
              </p:nvPr>
            </p:nvSpPr>
            <p:spPr>
              <a:xfrm>
                <a:off x="838200" y="1825624"/>
                <a:ext cx="11260015" cy="4952019"/>
              </a:xfrm>
            </p:spPr>
            <p:txBody>
              <a:bodyPr>
                <a:normAutofit/>
              </a:bodyPr>
              <a:lstStyle/>
              <a:p>
                <a:r>
                  <a:rPr lang="en-US" dirty="0"/>
                  <a:t>We have considerable difficulty handling global constraints such as having a bisection or having a clique of size exactly </a:t>
                </a:r>
                <a14:m>
                  <m:oMath xmlns:m="http://schemas.openxmlformats.org/officeDocument/2006/math">
                    <m:r>
                      <a:rPr lang="en-US" b="0" i="1" smtClean="0">
                        <a:latin typeface="Cambria Math" panose="02040503050406030204" pitchFamily="18" charset="0"/>
                      </a:rPr>
                      <m:t>𝑘</m:t>
                    </m:r>
                  </m:oMath>
                </a14:m>
                <a:r>
                  <a:rPr lang="en-US" dirty="0"/>
                  <a:t>.</a:t>
                </a:r>
              </a:p>
              <a:p>
                <a:r>
                  <a:rPr lang="en-US" dirty="0"/>
                  <a:t>Kothari, O’Donnell, and Schramm [KOS19] handled global constraints by implementing them using local constraints but this is somewhat ad-hoc.</a:t>
                </a:r>
              </a:p>
              <a:p>
                <a:r>
                  <a:rPr lang="en-US" dirty="0"/>
                  <a:t>Still open: If we apply pseudo-calibration with the planted distribution where the planted clique has size exactly </a:t>
                </a:r>
                <a14:m>
                  <m:oMath xmlns:m="http://schemas.openxmlformats.org/officeDocument/2006/math">
                    <m:r>
                      <a:rPr lang="en-US" b="0" i="1" smtClean="0">
                        <a:latin typeface="Cambria Math" panose="02040503050406030204" pitchFamily="18" charset="0"/>
                      </a:rPr>
                      <m:t>𝑘</m:t>
                    </m:r>
                  </m:oMath>
                </a14:m>
                <a:r>
                  <a:rPr lang="en-US" dirty="0"/>
                  <a:t> (which gives the pseudo-expectation values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𝐸</m:t>
                        </m:r>
                      </m:e>
                    </m:acc>
                    <m:d>
                      <m:dPr>
                        <m:begChr m:val="["/>
                        <m:endChr m:val="]"/>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𝑉</m:t>
                            </m:r>
                          </m:sub>
                        </m:sSub>
                      </m:e>
                    </m:d>
                    <m:r>
                      <a:rPr lang="en-US" i="1" dirty="0">
                        <a:latin typeface="Cambria Math" panose="02040503050406030204" pitchFamily="18" charset="0"/>
                      </a:rPr>
                      <m:t>=</m:t>
                    </m:r>
                    <m:nary>
                      <m:naryPr>
                        <m:chr m:val="∑"/>
                        <m:supHide m:val="on"/>
                        <m:ctrlPr>
                          <a:rPr lang="en-US" i="1" dirty="0">
                            <a:latin typeface="Cambria Math" panose="02040503050406030204" pitchFamily="18" charset="0"/>
                          </a:rPr>
                        </m:ctrlPr>
                      </m:naryPr>
                      <m:sub>
                        <m:r>
                          <m:rPr>
                            <m:brk m:alnAt="7"/>
                          </m:rPr>
                          <a:rPr lang="en-US" i="1" dirty="0">
                            <a:latin typeface="Cambria Math" panose="02040503050406030204" pitchFamily="18" charset="0"/>
                          </a:rPr>
                          <m:t>𝐸</m:t>
                        </m:r>
                        <m:r>
                          <a:rPr lang="en-US" i="1" dirty="0">
                            <a:latin typeface="Cambria Math" panose="02040503050406030204" pitchFamily="18" charset="0"/>
                          </a:rPr>
                          <m:t>:</m:t>
                        </m:r>
                        <m:d>
                          <m:dPr>
                            <m:begChr m:val="|"/>
                            <m:endChr m:val="|"/>
                            <m:ctrlPr>
                              <a:rPr lang="en-US" i="1" dirty="0">
                                <a:latin typeface="Cambria Math" panose="02040503050406030204" pitchFamily="18" charset="0"/>
                              </a:rPr>
                            </m:ctrlPr>
                          </m:dPr>
                          <m:e>
                            <m:r>
                              <m:rPr>
                                <m:brk m:alnAt="7"/>
                              </m:rP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d>
                              <m:dPr>
                                <m:ctrlPr>
                                  <a:rPr lang="en-US" i="1" dirty="0">
                                    <a:latin typeface="Cambria Math" panose="02040503050406030204" pitchFamily="18" charset="0"/>
                                  </a:rPr>
                                </m:ctrlPr>
                              </m:dPr>
                              <m:e>
                                <m:r>
                                  <a:rPr lang="en-US" i="1" dirty="0">
                                    <a:latin typeface="Cambria Math" panose="02040503050406030204" pitchFamily="18" charset="0"/>
                                  </a:rPr>
                                  <m:t>𝐸</m:t>
                                </m:r>
                              </m:e>
                            </m:d>
                          </m:e>
                        </m:d>
                        <m:r>
                          <a:rPr lang="en-US" i="1" dirty="0">
                            <a:latin typeface="Cambria Math" panose="02040503050406030204" pitchFamily="18" charset="0"/>
                          </a:rPr>
                          <m:t>≤</m:t>
                        </m:r>
                        <m:r>
                          <a:rPr lang="en-US" i="1" dirty="0">
                            <a:latin typeface="Cambria Math" panose="02040503050406030204" pitchFamily="18" charset="0"/>
                          </a:rPr>
                          <m:t>𝑡</m:t>
                        </m:r>
                      </m:sub>
                      <m:sup/>
                      <m:e>
                        <m:f>
                          <m:fPr>
                            <m:ctrlPr>
                              <a:rPr lang="en-US" b="0" i="1" dirty="0" smtClean="0">
                                <a:latin typeface="Cambria Math" panose="02040503050406030204" pitchFamily="18" charset="0"/>
                              </a:rPr>
                            </m:ctrlPr>
                          </m:fPr>
                          <m:num>
                            <m:d>
                              <m:dPr>
                                <m:ctrlPr>
                                  <a:rPr lang="en-US" b="0" i="1" dirty="0" smtClean="0">
                                    <a:latin typeface="Cambria Math" panose="02040503050406030204" pitchFamily="18" charset="0"/>
                                  </a:rPr>
                                </m:ctrlPr>
                              </m:dPr>
                              <m:e>
                                <m:f>
                                  <m:fPr>
                                    <m:type m:val="noBar"/>
                                    <m:ctrlPr>
                                      <a:rPr lang="en-US" b="0" i="1" dirty="0" smtClean="0">
                                        <a:latin typeface="Cambria Math" panose="02040503050406030204" pitchFamily="18" charset="0"/>
                                      </a:rPr>
                                    </m:ctrlPr>
                                  </m:fPr>
                                  <m:num>
                                    <m:r>
                                      <a:rPr lang="en-US" b="0" i="1" dirty="0" smtClean="0">
                                        <a:latin typeface="Cambria Math" panose="02040503050406030204" pitchFamily="18" charset="0"/>
                                      </a:rPr>
                                      <m:t>𝑘</m:t>
                                    </m:r>
                                  </m:num>
                                  <m:den>
                                    <m:d>
                                      <m:dPr>
                                        <m:begChr m:val="|"/>
                                        <m:endChr m:val="|"/>
                                        <m:ctrlPr>
                                          <a:rPr lang="en-US" b="0" i="1" dirty="0" smtClean="0">
                                            <a:latin typeface="Cambria Math" panose="02040503050406030204" pitchFamily="18" charset="0"/>
                                          </a:rPr>
                                        </m:ctrlPr>
                                      </m:dPr>
                                      <m:e>
                                        <m: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d>
                                          <m:dPr>
                                            <m:ctrlPr>
                                              <a:rPr lang="en-US" i="1" dirty="0">
                                                <a:latin typeface="Cambria Math" panose="02040503050406030204" pitchFamily="18" charset="0"/>
                                              </a:rPr>
                                            </m:ctrlPr>
                                          </m:dPr>
                                          <m:e>
                                            <m:r>
                                              <a:rPr lang="en-US" i="1" dirty="0">
                                                <a:latin typeface="Cambria Math" panose="02040503050406030204" pitchFamily="18" charset="0"/>
                                              </a:rPr>
                                              <m:t>𝐸</m:t>
                                            </m:r>
                                          </m:e>
                                        </m:d>
                                      </m:e>
                                    </m:d>
                                  </m:den>
                                </m:f>
                              </m:e>
                            </m:d>
                          </m:num>
                          <m:den>
                            <m:d>
                              <m:dPr>
                                <m:ctrlPr>
                                  <a:rPr lang="en-US" i="1" dirty="0">
                                    <a:latin typeface="Cambria Math" panose="02040503050406030204" pitchFamily="18" charset="0"/>
                                  </a:rPr>
                                </m:ctrlPr>
                              </m:dPr>
                              <m:e>
                                <m:f>
                                  <m:fPr>
                                    <m:type m:val="noBar"/>
                                    <m:ctrlPr>
                                      <a:rPr lang="en-US" i="1" dirty="0">
                                        <a:latin typeface="Cambria Math" panose="02040503050406030204" pitchFamily="18" charset="0"/>
                                      </a:rPr>
                                    </m:ctrlPr>
                                  </m:fPr>
                                  <m:num>
                                    <m:r>
                                      <a:rPr lang="en-US" b="0" i="1" dirty="0" smtClean="0">
                                        <a:latin typeface="Cambria Math" panose="02040503050406030204" pitchFamily="18" charset="0"/>
                                      </a:rPr>
                                      <m:t>𝑛</m:t>
                                    </m:r>
                                  </m:num>
                                  <m:den>
                                    <m:d>
                                      <m:dPr>
                                        <m:begChr m:val="|"/>
                                        <m:endChr m:val="|"/>
                                        <m:ctrlPr>
                                          <a:rPr lang="en-US" i="1" dirty="0">
                                            <a:latin typeface="Cambria Math" panose="02040503050406030204" pitchFamily="18" charset="0"/>
                                          </a:rPr>
                                        </m:ctrlPr>
                                      </m:dPr>
                                      <m:e>
                                        <m:r>
                                          <a:rPr lang="en-US" i="1" dirty="0">
                                            <a:latin typeface="Cambria Math" panose="02040503050406030204" pitchFamily="18" charset="0"/>
                                          </a:rPr>
                                          <m:t>𝑉</m:t>
                                        </m:r>
                                        <m:r>
                                          <a:rPr lang="en-US" i="1" dirty="0">
                                            <a:latin typeface="Cambria Math" panose="02040503050406030204" pitchFamily="18" charset="0"/>
                                          </a:rPr>
                                          <m:t>∪</m:t>
                                        </m:r>
                                        <m:r>
                                          <a:rPr lang="en-US" i="1" dirty="0">
                                            <a:latin typeface="Cambria Math" panose="02040503050406030204" pitchFamily="18" charset="0"/>
                                          </a:rPr>
                                          <m:t>𝑉</m:t>
                                        </m:r>
                                        <m:d>
                                          <m:dPr>
                                            <m:ctrlPr>
                                              <a:rPr lang="en-US" i="1" dirty="0">
                                                <a:latin typeface="Cambria Math" panose="02040503050406030204" pitchFamily="18" charset="0"/>
                                              </a:rPr>
                                            </m:ctrlPr>
                                          </m:dPr>
                                          <m:e>
                                            <m:r>
                                              <a:rPr lang="en-US" i="1" dirty="0">
                                                <a:latin typeface="Cambria Math" panose="02040503050406030204" pitchFamily="18" charset="0"/>
                                              </a:rPr>
                                              <m:t>𝐸</m:t>
                                            </m:r>
                                          </m:e>
                                        </m:d>
                                      </m:e>
                                    </m:d>
                                  </m:den>
                                </m:f>
                              </m:e>
                            </m:d>
                          </m:den>
                        </m:f>
                        <m:sSub>
                          <m:sSubPr>
                            <m:ctrlPr>
                              <a:rPr lang="en-US" i="1" dirty="0">
                                <a:latin typeface="Cambria Math" panose="02040503050406030204" pitchFamily="18" charset="0"/>
                              </a:rPr>
                            </m:ctrlPr>
                          </m:sSubPr>
                          <m:e>
                            <m:r>
                              <a:rPr lang="en-US" i="1" dirty="0">
                                <a:latin typeface="Cambria Math" panose="02040503050406030204" pitchFamily="18" charset="0"/>
                              </a:rPr>
                              <m:t>𝜒</m:t>
                            </m:r>
                          </m:e>
                          <m:sub>
                            <m:r>
                              <a:rPr lang="en-US" i="1" dirty="0">
                                <a:latin typeface="Cambria Math" panose="02040503050406030204" pitchFamily="18" charset="0"/>
                              </a:rPr>
                              <m:t>𝐸</m:t>
                            </m:r>
                          </m:sub>
                        </m:sSub>
                      </m:e>
                    </m:nary>
                  </m:oMath>
                </a14:m>
                <a:r>
                  <a:rPr lang="en-US" dirty="0"/>
                  <a:t>), can we show that the resulting moment matrix is PSD with high probability?</a:t>
                </a:r>
              </a:p>
              <a:p>
                <a:r>
                  <a:rPr lang="en-US" dirty="0"/>
                  <a:t>Note: Shuo Pang proves his SoS lower bound [Pang21] by modifying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𝐸</m:t>
                        </m:r>
                      </m:e>
                    </m:acc>
                  </m:oMath>
                </a14:m>
                <a:r>
                  <a:rPr lang="en-US" dirty="0"/>
                  <a:t>.</a:t>
                </a:r>
              </a:p>
            </p:txBody>
          </p:sp>
        </mc:Choice>
        <mc:Fallback xmlns="">
          <p:sp>
            <p:nvSpPr>
              <p:cNvPr id="3" name="Content Placeholder 2">
                <a:extLst>
                  <a:ext uri="{FF2B5EF4-FFF2-40B4-BE49-F238E27FC236}">
                    <a16:creationId xmlns:a16="http://schemas.microsoft.com/office/drawing/2014/main" id="{329A7925-0801-50E0-1C3A-E028C5E20F2F}"/>
                  </a:ext>
                </a:extLst>
              </p:cNvPr>
              <p:cNvSpPr>
                <a:spLocks noGrp="1" noRot="1" noChangeAspect="1" noMove="1" noResize="1" noEditPoints="1" noAdjustHandles="1" noChangeArrowheads="1" noChangeShapeType="1" noTextEdit="1"/>
              </p:cNvSpPr>
              <p:nvPr>
                <p:ph idx="1"/>
              </p:nvPr>
            </p:nvSpPr>
            <p:spPr>
              <a:xfrm>
                <a:off x="838200" y="1825624"/>
                <a:ext cx="11260015" cy="4952019"/>
              </a:xfrm>
              <a:blipFill>
                <a:blip r:embed="rId2"/>
                <a:stretch>
                  <a:fillRect l="-975" t="-1968"/>
                </a:stretch>
              </a:blipFill>
            </p:spPr>
            <p:txBody>
              <a:bodyPr/>
              <a:lstStyle/>
              <a:p>
                <a:r>
                  <a:rPr lang="en-US">
                    <a:noFill/>
                  </a:rPr>
                  <a:t> </a:t>
                </a:r>
              </a:p>
            </p:txBody>
          </p:sp>
        </mc:Fallback>
      </mc:AlternateContent>
    </p:spTree>
    <p:extLst>
      <p:ext uri="{BB962C8B-B14F-4D97-AF65-F5344CB8AC3E}">
        <p14:creationId xmlns:p14="http://schemas.microsoft.com/office/powerpoint/2010/main" val="42405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838200" y="158621"/>
            <a:ext cx="10515600" cy="1532068"/>
          </a:xfrm>
        </p:spPr>
        <p:txBody>
          <a:bodyPr>
            <a:normAutofit/>
          </a:bodyPr>
          <a:lstStyle/>
          <a:p>
            <a:pPr algn="ctr"/>
            <a:r>
              <a:rPr lang="en-US" sz="3600" dirty="0">
                <a:latin typeface="+mn-lt"/>
              </a:rPr>
              <a:t>Quiet Plantings</a:t>
            </a:r>
          </a:p>
        </p:txBody>
      </p:sp>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5"/>
            <a:ext cx="10812864" cy="4799110"/>
          </a:xfrm>
        </p:spPr>
        <p:txBody>
          <a:bodyPr>
            <a:normAutofit/>
          </a:bodyPr>
          <a:lstStyle/>
          <a:p>
            <a:r>
              <a:rPr lang="en-US" dirty="0"/>
              <a:t>For problems such as independent set on sparse graphs or k-coloring where it is easy to distinguish the random distribution from the natural planted distribution, can we find an alternative planted distribution which is hard to distinguish from the random distribution?</a:t>
            </a:r>
          </a:p>
          <a:p>
            <a:r>
              <a:rPr lang="en-US" dirty="0"/>
              <a:t>This would allow us to apply pseudo-calibration without modifications.</a:t>
            </a:r>
          </a:p>
        </p:txBody>
      </p:sp>
    </p:spTree>
    <p:extLst>
      <p:ext uri="{BB962C8B-B14F-4D97-AF65-F5344CB8AC3E}">
        <p14:creationId xmlns:p14="http://schemas.microsoft.com/office/powerpoint/2010/main" val="15908334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9337E-9586-C88D-5AE3-E4CEBAD1FE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7130E-E2F7-0987-C213-CE44594FAA52}"/>
              </a:ext>
            </a:extLst>
          </p:cNvPr>
          <p:cNvSpPr>
            <a:spLocks noGrp="1"/>
          </p:cNvSpPr>
          <p:nvPr>
            <p:ph type="title"/>
          </p:nvPr>
        </p:nvSpPr>
        <p:spPr>
          <a:xfrm>
            <a:off x="117764" y="158621"/>
            <a:ext cx="11901053" cy="1532068"/>
          </a:xfrm>
        </p:spPr>
        <p:txBody>
          <a:bodyPr>
            <a:normAutofit/>
          </a:bodyPr>
          <a:lstStyle/>
          <a:p>
            <a:pPr algn="ctr"/>
            <a:r>
              <a:rPr lang="en-US" sz="3600" dirty="0">
                <a:latin typeface="+mn-lt"/>
              </a:rPr>
              <a:t>How Do We Know Which Minimum Vertex Separators to Use? </a:t>
            </a:r>
          </a:p>
        </p:txBody>
      </p:sp>
      <p:sp>
        <p:nvSpPr>
          <p:cNvPr id="3" name="Content Placeholder 2">
            <a:extLst>
              <a:ext uri="{FF2B5EF4-FFF2-40B4-BE49-F238E27FC236}">
                <a16:creationId xmlns:a16="http://schemas.microsoft.com/office/drawing/2014/main" id="{E1E22388-3FC5-B812-7CBA-14B0FFE4B836}"/>
              </a:ext>
            </a:extLst>
          </p:cNvPr>
          <p:cNvSpPr>
            <a:spLocks noGrp="1"/>
          </p:cNvSpPr>
          <p:nvPr>
            <p:ph idx="1"/>
          </p:nvPr>
        </p:nvSpPr>
        <p:spPr>
          <a:xfrm>
            <a:off x="838199" y="1825624"/>
            <a:ext cx="11129913" cy="4873755"/>
          </a:xfrm>
        </p:spPr>
        <p:txBody>
          <a:bodyPr>
            <a:normAutofit/>
          </a:bodyPr>
          <a:lstStyle/>
          <a:p>
            <a:r>
              <a:rPr lang="en-US" dirty="0"/>
              <a:t>When decomposing shapes into left, middle, and right parts, we used different kinds of minimum vertex separators for different problems:</a:t>
            </a:r>
          </a:p>
          <a:p>
            <a:pPr lvl="1"/>
            <a:r>
              <a:rPr lang="en-US" dirty="0"/>
              <a:t>Planted clique, independent set on sparse graphs: Minimum </a:t>
            </a:r>
            <a:r>
              <a:rPr lang="en-US" dirty="0">
                <a:solidFill>
                  <a:srgbClr val="FF0000"/>
                </a:solidFill>
              </a:rPr>
              <a:t>size</a:t>
            </a:r>
            <a:r>
              <a:rPr lang="en-US" dirty="0"/>
              <a:t> vertex separators.</a:t>
            </a:r>
          </a:p>
          <a:p>
            <a:pPr lvl="1"/>
            <a:r>
              <a:rPr lang="en-US" dirty="0"/>
              <a:t>Tensor PCA, Sparse PCA: Minimum </a:t>
            </a:r>
            <a:r>
              <a:rPr lang="en-US" dirty="0">
                <a:solidFill>
                  <a:srgbClr val="FF0000"/>
                </a:solidFill>
              </a:rPr>
              <a:t>weight</a:t>
            </a:r>
            <a:r>
              <a:rPr lang="en-US" dirty="0"/>
              <a:t> vertex separators.</a:t>
            </a:r>
          </a:p>
          <a:p>
            <a:pPr lvl="1"/>
            <a:r>
              <a:rPr lang="en-US" dirty="0"/>
              <a:t>Densest k-subgraph: </a:t>
            </a:r>
            <a:r>
              <a:rPr lang="en-US" dirty="0">
                <a:solidFill>
                  <a:srgbClr val="FF0000"/>
                </a:solidFill>
              </a:rPr>
              <a:t>Sparse</a:t>
            </a:r>
            <a:r>
              <a:rPr lang="en-US" dirty="0"/>
              <a:t> minimum vertex separators.</a:t>
            </a:r>
          </a:p>
          <a:p>
            <a:pPr lvl="1"/>
            <a:r>
              <a:rPr lang="en-US" dirty="0"/>
              <a:t>Non-Gaussian Component Analysis: Minimum </a:t>
            </a:r>
            <a:r>
              <a:rPr lang="en-US" dirty="0">
                <a:solidFill>
                  <a:srgbClr val="FF0000"/>
                </a:solidFill>
              </a:rPr>
              <a:t>square</a:t>
            </a:r>
            <a:r>
              <a:rPr lang="en-US" dirty="0"/>
              <a:t> vertex separators.</a:t>
            </a:r>
          </a:p>
          <a:p>
            <a:pPr lvl="1"/>
            <a:r>
              <a:rPr lang="en-US" dirty="0"/>
              <a:t>k-coloring: Minimum </a:t>
            </a:r>
            <a:r>
              <a:rPr lang="en-US" dirty="0">
                <a:solidFill>
                  <a:srgbClr val="FF0000"/>
                </a:solidFill>
              </a:rPr>
              <a:t>rainbow</a:t>
            </a:r>
            <a:r>
              <a:rPr lang="en-US" dirty="0"/>
              <a:t> vertex separators.</a:t>
            </a:r>
          </a:p>
          <a:p>
            <a:r>
              <a:rPr lang="en-US" dirty="0">
                <a:solidFill>
                  <a:prstClr val="black"/>
                </a:solidFill>
              </a:rPr>
              <a:t>I don’t have a much better explanation for why we choose a given kind of separator for a given problem other than that it works.</a:t>
            </a:r>
          </a:p>
        </p:txBody>
      </p:sp>
    </p:spTree>
    <p:extLst>
      <p:ext uri="{BB962C8B-B14F-4D97-AF65-F5344CB8AC3E}">
        <p14:creationId xmlns:p14="http://schemas.microsoft.com/office/powerpoint/2010/main" val="3371221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0777" y="2130428"/>
            <a:ext cx="10086109" cy="2898773"/>
          </a:xfrm>
        </p:spPr>
        <p:txBody>
          <a:bodyPr>
            <a:normAutofit/>
          </a:bodyPr>
          <a:lstStyle/>
          <a:p>
            <a:r>
              <a:rPr lang="en-US" dirty="0"/>
              <a:t>Part I: The Sum of Squares Hierarchy</a:t>
            </a:r>
            <a:br>
              <a:rPr lang="en-US" dirty="0"/>
            </a:br>
            <a:endParaRPr lang="en-US" dirty="0"/>
          </a:p>
        </p:txBody>
      </p:sp>
    </p:spTree>
    <p:extLst>
      <p:ext uri="{BB962C8B-B14F-4D97-AF65-F5344CB8AC3E}">
        <p14:creationId xmlns:p14="http://schemas.microsoft.com/office/powerpoint/2010/main" val="37305465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184DE-B26C-E10B-672E-661900BE69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7B1328-3D72-E87C-079E-B8AA6EA43B66}"/>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Going Beyond Product Distributions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AF87B96-33D9-D75A-A0E6-8D08BBED1391}"/>
                  </a:ext>
                </a:extLst>
              </p:cNvPr>
              <p:cNvSpPr>
                <a:spLocks noGrp="1"/>
              </p:cNvSpPr>
              <p:nvPr>
                <p:ph idx="1"/>
              </p:nvPr>
            </p:nvSpPr>
            <p:spPr>
              <a:xfrm>
                <a:off x="838199" y="1825624"/>
                <a:ext cx="11129913" cy="4873755"/>
              </a:xfrm>
            </p:spPr>
            <p:txBody>
              <a:bodyPr>
                <a:normAutofit/>
              </a:bodyPr>
              <a:lstStyle/>
              <a:p>
                <a:r>
                  <a:rPr lang="en-US" dirty="0"/>
                  <a:t>Currently, most of our techniques are tailored to the setting where the input is a product distribution. Can we handle other inputs such as random </a:t>
                </a:r>
                <a14:m>
                  <m:oMath xmlns:m="http://schemas.openxmlformats.org/officeDocument/2006/math">
                    <m:r>
                      <a:rPr lang="en-US" b="0" i="1" smtClean="0">
                        <a:latin typeface="Cambria Math" panose="02040503050406030204" pitchFamily="18" charset="0"/>
                      </a:rPr>
                      <m:t>𝑑</m:t>
                    </m:r>
                  </m:oMath>
                </a14:m>
                <a:r>
                  <a:rPr lang="en-US" dirty="0"/>
                  <a:t>-regular graphs and pseudo-random inputs?</a:t>
                </a:r>
              </a:p>
              <a:p>
                <a:r>
                  <a:rPr lang="en-US" dirty="0"/>
                  <a:t>Tim </a:t>
                </a:r>
                <a:r>
                  <a:rPr lang="en-US" dirty="0" err="1"/>
                  <a:t>Kunisky</a:t>
                </a:r>
                <a:r>
                  <a:rPr lang="en-US" dirty="0"/>
                  <a:t> and </a:t>
                </a:r>
                <a:r>
                  <a:rPr lang="en-US" dirty="0" err="1"/>
                  <a:t>Xifan</a:t>
                </a:r>
                <a:r>
                  <a:rPr lang="en-US" dirty="0"/>
                  <a:t> Yu [KY23] proved degree 4 SoS lower bounds against bounding the size of the largest clique of Paley graphs [KY23].</a:t>
                </a:r>
              </a:p>
              <a:p>
                <a:r>
                  <a:rPr lang="en-US" dirty="0"/>
                  <a:t>Recently, Jeff Xu [Xu25] proved graph matrix norms bounds when the input is a random </a:t>
                </a:r>
                <a14:m>
                  <m:oMath xmlns:m="http://schemas.openxmlformats.org/officeDocument/2006/math">
                    <m:r>
                      <a:rPr lang="en-US" b="0" i="1" smtClean="0">
                        <a:latin typeface="Cambria Math" panose="02040503050406030204" pitchFamily="18" charset="0"/>
                      </a:rPr>
                      <m:t>𝑑</m:t>
                    </m:r>
                  </m:oMath>
                </a14:m>
                <a:r>
                  <a:rPr lang="en-US" dirty="0"/>
                  <a:t>-regular graph rather than </a:t>
                </a:r>
                <a14:m>
                  <m:oMath xmlns:m="http://schemas.openxmlformats.org/officeDocument/2006/math">
                    <m:r>
                      <a:rPr lang="en-US" b="0" i="1" smtClean="0">
                        <a:latin typeface="Cambria Math" panose="02040503050406030204" pitchFamily="18" charset="0"/>
                      </a:rPr>
                      <m:t>𝐺</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𝑑</m:t>
                            </m:r>
                          </m:num>
                          <m:den>
                            <m:r>
                              <a:rPr lang="en-US" b="0" i="1" smtClean="0">
                                <a:latin typeface="Cambria Math" panose="02040503050406030204" pitchFamily="18" charset="0"/>
                              </a:rPr>
                              <m:t>𝑛</m:t>
                            </m:r>
                          </m:den>
                        </m:f>
                      </m:e>
                    </m:d>
                  </m:oMath>
                </a14:m>
                <a:r>
                  <a:rPr lang="en-US" dirty="0"/>
                  <a:t> and showed that this allows us to prove an SoS lower bound for independent set on </a:t>
                </a:r>
                <a14:m>
                  <m:oMath xmlns:m="http://schemas.openxmlformats.org/officeDocument/2006/math">
                    <m:r>
                      <a:rPr lang="en-US" i="1">
                        <a:latin typeface="Cambria Math" panose="02040503050406030204" pitchFamily="18" charset="0"/>
                      </a:rPr>
                      <m:t>𝑑</m:t>
                    </m:r>
                  </m:oMath>
                </a14:m>
                <a:r>
                  <a:rPr lang="en-US" dirty="0"/>
                  <a:t>-regular graphs.</a:t>
                </a:r>
              </a:p>
            </p:txBody>
          </p:sp>
        </mc:Choice>
        <mc:Fallback xmlns="">
          <p:sp>
            <p:nvSpPr>
              <p:cNvPr id="3" name="Content Placeholder 2">
                <a:extLst>
                  <a:ext uri="{FF2B5EF4-FFF2-40B4-BE49-F238E27FC236}">
                    <a16:creationId xmlns:a16="http://schemas.microsoft.com/office/drawing/2014/main" id="{1AF87B96-33D9-D75A-A0E6-8D08BBED1391}"/>
                  </a:ext>
                </a:extLst>
              </p:cNvPr>
              <p:cNvSpPr>
                <a:spLocks noGrp="1" noRot="1" noChangeAspect="1" noMove="1" noResize="1" noEditPoints="1" noAdjustHandles="1" noChangeArrowheads="1" noChangeShapeType="1" noTextEdit="1"/>
              </p:cNvSpPr>
              <p:nvPr>
                <p:ph idx="1"/>
              </p:nvPr>
            </p:nvSpPr>
            <p:spPr>
              <a:xfrm>
                <a:off x="838199" y="1825624"/>
                <a:ext cx="11129913" cy="4873755"/>
              </a:xfrm>
              <a:blipFill>
                <a:blip r:embed="rId2"/>
                <a:stretch>
                  <a:fillRect l="-931" t="-2000"/>
                </a:stretch>
              </a:blipFill>
            </p:spPr>
            <p:txBody>
              <a:bodyPr/>
              <a:lstStyle/>
              <a:p>
                <a:r>
                  <a:rPr lang="en-US">
                    <a:noFill/>
                  </a:rPr>
                  <a:t> </a:t>
                </a:r>
              </a:p>
            </p:txBody>
          </p:sp>
        </mc:Fallback>
      </mc:AlternateContent>
    </p:spTree>
    <p:extLst>
      <p:ext uri="{BB962C8B-B14F-4D97-AF65-F5344CB8AC3E}">
        <p14:creationId xmlns:p14="http://schemas.microsoft.com/office/powerpoint/2010/main" val="28615620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1A0A8A9-B245-44BE-BADF-0FB8CE3114DD}"/>
              </a:ext>
            </a:extLst>
          </p:cNvPr>
          <p:cNvSpPr txBox="1">
            <a:spLocks/>
          </p:cNvSpPr>
          <p:nvPr/>
        </p:nvSpPr>
        <p:spPr>
          <a:xfrm>
            <a:off x="2133600" y="2130428"/>
            <a:ext cx="8001000" cy="28987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t>Thank you!</a:t>
            </a:r>
          </a:p>
        </p:txBody>
      </p:sp>
    </p:spTree>
    <p:extLst>
      <p:ext uri="{BB962C8B-B14F-4D97-AF65-F5344CB8AC3E}">
        <p14:creationId xmlns:p14="http://schemas.microsoft.com/office/powerpoint/2010/main" val="566796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838200" y="158621"/>
            <a:ext cx="10515600" cy="1532068"/>
          </a:xfrm>
        </p:spPr>
        <p:txBody>
          <a:bodyPr>
            <a:normAutofit/>
          </a:bodyPr>
          <a:lstStyle/>
          <a:p>
            <a:pPr algn="ctr"/>
            <a:r>
              <a:rPr lang="en-US" sz="3600" dirty="0">
                <a:latin typeface="+mn-lt"/>
              </a:rPr>
              <a:t>References</a:t>
            </a:r>
          </a:p>
        </p:txBody>
      </p:sp>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267692"/>
            <a:ext cx="11185188" cy="5590308"/>
          </a:xfrm>
        </p:spPr>
        <p:txBody>
          <a:bodyPr>
            <a:normAutofit lnSpcReduction="10000"/>
          </a:bodyPr>
          <a:lstStyle/>
          <a:p>
            <a:r>
              <a:rPr lang="en-US" sz="1800" dirty="0">
                <a:solidFill>
                  <a:srgbClr val="000000"/>
                </a:solidFill>
                <a:effectLst/>
              </a:rPr>
              <a:t>[AMP20] K. Ahn, D. </a:t>
            </a:r>
            <a:r>
              <a:rPr lang="en-US" sz="1800" dirty="0" err="1">
                <a:solidFill>
                  <a:srgbClr val="000000"/>
                </a:solidFill>
                <a:effectLst/>
              </a:rPr>
              <a:t>Medarametla</a:t>
            </a:r>
            <a:r>
              <a:rPr lang="en-US" sz="1800" dirty="0">
                <a:solidFill>
                  <a:srgbClr val="000000"/>
                </a:solidFill>
                <a:effectLst/>
              </a:rPr>
              <a:t>, and A. Potechin. Graph Matrices: Norm Bounds and Applications. </a:t>
            </a:r>
            <a:r>
              <a:rPr lang="en-US" sz="1800" dirty="0" err="1">
                <a:solidFill>
                  <a:srgbClr val="000000"/>
                </a:solidFill>
                <a:effectLst/>
              </a:rPr>
              <a:t>arXiv</a:t>
            </a:r>
            <a:r>
              <a:rPr lang="en-US" sz="1800" dirty="0">
                <a:solidFill>
                  <a:srgbClr val="000000"/>
                </a:solidFill>
                <a:effectLst/>
              </a:rPr>
              <a:t> 1604.03423. 2020</a:t>
            </a:r>
          </a:p>
          <a:p>
            <a:r>
              <a:rPr lang="en-US" sz="1800" dirty="0"/>
              <a:t>[AKS98] N. Alon, M. </a:t>
            </a:r>
            <a:r>
              <a:rPr lang="en-US" sz="1800" dirty="0" err="1"/>
              <a:t>Krivelevich</a:t>
            </a:r>
            <a:r>
              <a:rPr lang="en-US" sz="1800" dirty="0"/>
              <a:t>, and B. Sudakov. Finding a large hidden clique in a random graph. Random Struct. Algorithms, 13(3-4):457–466, 1998. </a:t>
            </a:r>
            <a:endParaRPr lang="en-US" sz="1800" dirty="0">
              <a:solidFill>
                <a:srgbClr val="000000"/>
              </a:solidFill>
              <a:effectLst/>
            </a:endParaRPr>
          </a:p>
          <a:p>
            <a:r>
              <a:rPr lang="en-US" sz="1800" dirty="0">
                <a:solidFill>
                  <a:srgbClr val="000000"/>
                </a:solidFill>
              </a:rPr>
              <a:t>[AR23] P. Austrin and K. Risse. Sum-of-Squares Lower Bounds for the Minimum Circuit Size Problem. CCC 2023</a:t>
            </a:r>
            <a:endParaRPr lang="en-US" sz="1800" dirty="0">
              <a:solidFill>
                <a:srgbClr val="000000"/>
              </a:solidFill>
              <a:effectLst/>
            </a:endParaRPr>
          </a:p>
          <a:p>
            <a:r>
              <a:rPr lang="en-US" sz="1800" dirty="0">
                <a:solidFill>
                  <a:srgbClr val="000000"/>
                </a:solidFill>
              </a:rPr>
              <a:t>[BHKX22] M. </a:t>
            </a:r>
            <a:r>
              <a:rPr lang="en-US" sz="1800" dirty="0" err="1">
                <a:solidFill>
                  <a:srgbClr val="000000"/>
                </a:solidFill>
              </a:rPr>
              <a:t>Bafna</a:t>
            </a:r>
            <a:r>
              <a:rPr lang="en-US" sz="1800" dirty="0">
                <a:solidFill>
                  <a:srgbClr val="000000"/>
                </a:solidFill>
              </a:rPr>
              <a:t>, J. T. Hsieh, P. Kothari, and J. Xu. Polynomial-Time Power-Sum Decomposition of Polynomials. FOCS 2022</a:t>
            </a:r>
          </a:p>
          <a:p>
            <a:r>
              <a:rPr lang="en-US" sz="1800" dirty="0">
                <a:solidFill>
                  <a:srgbClr val="000000"/>
                </a:solidFill>
                <a:effectLst/>
              </a:rPr>
              <a:t>[BLNvH24</a:t>
            </a:r>
            <a:r>
              <a:rPr lang="en-US" sz="1800" dirty="0">
                <a:solidFill>
                  <a:srgbClr val="000000"/>
                </a:solidFill>
              </a:rPr>
              <a:t>]</a:t>
            </a:r>
            <a:r>
              <a:rPr lang="en-US" sz="1800" dirty="0">
                <a:solidFill>
                  <a:srgbClr val="000000"/>
                </a:solidFill>
                <a:effectLst/>
              </a:rPr>
              <a:t> A.S Bandeira, K. Lucca, P. </a:t>
            </a:r>
            <a:r>
              <a:rPr lang="en-US" sz="1800" dirty="0" err="1">
                <a:solidFill>
                  <a:srgbClr val="000000"/>
                </a:solidFill>
                <a:effectLst/>
              </a:rPr>
              <a:t>Nizić-Nikolac</a:t>
            </a:r>
            <a:r>
              <a:rPr lang="en-US" sz="1800" dirty="0">
                <a:solidFill>
                  <a:srgbClr val="000000"/>
                </a:solidFill>
                <a:effectLst/>
              </a:rPr>
              <a:t>, and R. van Handel. Matrix Chaos Inequalities and Chaos of Combinatorial Type. </a:t>
            </a:r>
            <a:r>
              <a:rPr lang="en-US" sz="1800" dirty="0" err="1">
                <a:solidFill>
                  <a:srgbClr val="000000"/>
                </a:solidFill>
                <a:effectLst/>
              </a:rPr>
              <a:t>arXiv</a:t>
            </a:r>
            <a:r>
              <a:rPr lang="en-US" sz="1800" dirty="0">
                <a:solidFill>
                  <a:srgbClr val="000000"/>
                </a:solidFill>
                <a:effectLst/>
              </a:rPr>
              <a:t> 2412.18468. 2024</a:t>
            </a:r>
          </a:p>
          <a:p>
            <a:r>
              <a:rPr lang="en-US" sz="1800" dirty="0">
                <a:solidFill>
                  <a:srgbClr val="000000"/>
                </a:solidFill>
                <a:effectLst/>
              </a:rPr>
              <a:t>[BHKKMP16] B. Barak, S. Hopkins, J. Kelner, P. Kothari, A. </a:t>
            </a:r>
            <a:r>
              <a:rPr lang="en-US" sz="1800" dirty="0" err="1">
                <a:solidFill>
                  <a:srgbClr val="000000"/>
                </a:solidFill>
                <a:effectLst/>
              </a:rPr>
              <a:t>Moitra</a:t>
            </a:r>
            <a:r>
              <a:rPr lang="en-US" sz="1800" dirty="0">
                <a:solidFill>
                  <a:srgbClr val="000000"/>
                </a:solidFill>
                <a:effectLst/>
              </a:rPr>
              <a:t>, and A. Potechin. A Nearly Tight Sum-of-Squares Lower Bound for the Planted Clique Problem. SIAM Journal on Computing Vol. 48, Issue 2, p.687-735. 2019</a:t>
            </a:r>
          </a:p>
          <a:p>
            <a:r>
              <a:rPr lang="en-US" sz="1800" dirty="0">
                <a:solidFill>
                  <a:srgbClr val="000000"/>
                </a:solidFill>
                <a:effectLst/>
              </a:rPr>
              <a:t>[BHJK25] R. Buhai, J. Hsieh, A. Jain, and P. Kothari. The Quasi-Polynomial Low-Degree Conjecture is False. </a:t>
            </a:r>
            <a:r>
              <a:rPr lang="en-US" sz="1800" dirty="0" err="1">
                <a:solidFill>
                  <a:srgbClr val="000000"/>
                </a:solidFill>
                <a:effectLst/>
              </a:rPr>
              <a:t>arXiv</a:t>
            </a:r>
            <a:r>
              <a:rPr lang="en-US" sz="1800" dirty="0">
                <a:solidFill>
                  <a:srgbClr val="000000"/>
                </a:solidFill>
                <a:effectLst/>
              </a:rPr>
              <a:t> 2505.17360</a:t>
            </a:r>
          </a:p>
          <a:p>
            <a:r>
              <a:rPr lang="en-US" sz="1800" dirty="0">
                <a:solidFill>
                  <a:srgbClr val="000000"/>
                </a:solidFill>
                <a:effectLst/>
              </a:rPr>
              <a:t>[CP20</a:t>
            </a:r>
            <a:r>
              <a:rPr lang="en-US" sz="1800" dirty="0">
                <a:solidFill>
                  <a:srgbClr val="000000"/>
                </a:solidFill>
              </a:rPr>
              <a:t>]</a:t>
            </a:r>
            <a:r>
              <a:rPr lang="en-US" sz="1800" dirty="0">
                <a:solidFill>
                  <a:srgbClr val="000000"/>
                </a:solidFill>
                <a:effectLst/>
              </a:rPr>
              <a:t> W. Cai</a:t>
            </a:r>
            <a:r>
              <a:rPr lang="en-US" sz="1800" dirty="0">
                <a:solidFill>
                  <a:srgbClr val="000000"/>
                </a:solidFill>
              </a:rPr>
              <a:t> and</a:t>
            </a:r>
            <a:r>
              <a:rPr lang="en-US" sz="1800" dirty="0">
                <a:solidFill>
                  <a:srgbClr val="000000"/>
                </a:solidFill>
                <a:effectLst/>
              </a:rPr>
              <a:t> A. Potechin. The Spectrum of the Singular Values of Z-Shaped Graph Matrices. </a:t>
            </a:r>
            <a:r>
              <a:rPr lang="en-US" sz="1800" dirty="0" err="1">
                <a:solidFill>
                  <a:srgbClr val="000000"/>
                </a:solidFill>
                <a:effectLst/>
              </a:rPr>
              <a:t>arXiv</a:t>
            </a:r>
            <a:r>
              <a:rPr lang="en-US" sz="1800" dirty="0">
                <a:solidFill>
                  <a:srgbClr val="000000"/>
                </a:solidFill>
                <a:effectLst/>
              </a:rPr>
              <a:t> 2006.14144. 2020</a:t>
            </a:r>
          </a:p>
          <a:p>
            <a:r>
              <a:rPr lang="en-US" sz="1800" dirty="0">
                <a:solidFill>
                  <a:srgbClr val="000000"/>
                </a:solidFill>
              </a:rPr>
              <a:t>[CP22] </a:t>
            </a:r>
            <a:r>
              <a:rPr lang="en-US" sz="1800" dirty="0">
                <a:solidFill>
                  <a:srgbClr val="000000"/>
                </a:solidFill>
                <a:effectLst/>
              </a:rPr>
              <a:t>W. Cai</a:t>
            </a:r>
            <a:r>
              <a:rPr lang="en-US" sz="1800" dirty="0">
                <a:solidFill>
                  <a:srgbClr val="000000"/>
                </a:solidFill>
              </a:rPr>
              <a:t> and</a:t>
            </a:r>
            <a:r>
              <a:rPr lang="en-US" sz="1800" dirty="0">
                <a:solidFill>
                  <a:srgbClr val="000000"/>
                </a:solidFill>
                <a:effectLst/>
              </a:rPr>
              <a:t> A. Potechin. On Mixing Distributions Via Random Orthogonal Matrices and the Spectrum of the Singular Values of Multi-Z Shaped Graph Matrices. </a:t>
            </a:r>
            <a:r>
              <a:rPr lang="en-US" sz="1800" dirty="0" err="1">
                <a:solidFill>
                  <a:srgbClr val="000000"/>
                </a:solidFill>
                <a:effectLst/>
              </a:rPr>
              <a:t>arXiv</a:t>
            </a:r>
            <a:r>
              <a:rPr lang="en-US" sz="1800" dirty="0">
                <a:solidFill>
                  <a:srgbClr val="000000"/>
                </a:solidFill>
                <a:effectLst/>
              </a:rPr>
              <a:t> 2206.02224. 2022</a:t>
            </a:r>
          </a:p>
          <a:p>
            <a:r>
              <a:rPr lang="en-US" sz="1800" dirty="0">
                <a:solidFill>
                  <a:srgbClr val="000000"/>
                </a:solidFill>
              </a:rPr>
              <a:t>[CPTX26] Sofia de la Cerda, Aaron Potechin, Madhur </a:t>
            </a:r>
            <a:r>
              <a:rPr lang="en-US" sz="1800" dirty="0" err="1">
                <a:solidFill>
                  <a:srgbClr val="000000"/>
                </a:solidFill>
              </a:rPr>
              <a:t>Tulsiani</a:t>
            </a:r>
            <a:r>
              <a:rPr lang="en-US" sz="1800" dirty="0">
                <a:solidFill>
                  <a:srgbClr val="000000"/>
                </a:solidFill>
              </a:rPr>
              <a:t>, and Jeff Xu. Sharp Phase Transition for Ellipsoid Fitting. </a:t>
            </a:r>
            <a:r>
              <a:rPr lang="en-US" sz="1800" dirty="0" err="1">
                <a:solidFill>
                  <a:srgbClr val="000000"/>
                </a:solidFill>
              </a:rPr>
              <a:t>arxiv</a:t>
            </a:r>
            <a:r>
              <a:rPr lang="en-US" sz="1800" dirty="0">
                <a:solidFill>
                  <a:srgbClr val="000000"/>
                </a:solidFill>
              </a:rPr>
              <a:t> 2008.02269. 2026</a:t>
            </a:r>
            <a:endParaRPr lang="en-US" sz="1800" dirty="0">
              <a:solidFill>
                <a:srgbClr val="000000"/>
              </a:solidFill>
              <a:effectLst/>
            </a:endParaRPr>
          </a:p>
        </p:txBody>
      </p:sp>
    </p:spTree>
    <p:extLst>
      <p:ext uri="{BB962C8B-B14F-4D97-AF65-F5344CB8AC3E}">
        <p14:creationId xmlns:p14="http://schemas.microsoft.com/office/powerpoint/2010/main" val="28801500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838200" y="158621"/>
            <a:ext cx="10515600" cy="1532068"/>
          </a:xfrm>
        </p:spPr>
        <p:txBody>
          <a:bodyPr>
            <a:normAutofit/>
          </a:bodyPr>
          <a:lstStyle/>
          <a:p>
            <a:pPr algn="ctr"/>
            <a:r>
              <a:rPr lang="en-US" sz="3600" dirty="0">
                <a:latin typeface="+mn-lt"/>
              </a:rPr>
              <a:t>References</a:t>
            </a:r>
          </a:p>
        </p:txBody>
      </p:sp>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281545"/>
            <a:ext cx="11120336" cy="5576456"/>
          </a:xfrm>
        </p:spPr>
        <p:txBody>
          <a:bodyPr>
            <a:normAutofit/>
          </a:bodyPr>
          <a:lstStyle/>
          <a:p>
            <a:r>
              <a:rPr lang="en-US" sz="1800" dirty="0"/>
              <a:t>[DM15] Y. Deshpande and A. Montanari, Improved sum-of-squares lower bounds for hidden clique and hidden submatrix problems, COLT 2015.</a:t>
            </a:r>
            <a:endParaRPr lang="en-US" sz="1800" dirty="0">
              <a:solidFill>
                <a:srgbClr val="000000"/>
              </a:solidFill>
              <a:effectLst/>
            </a:endParaRPr>
          </a:p>
          <a:p>
            <a:r>
              <a:rPr lang="en-US" sz="1800" dirty="0">
                <a:solidFill>
                  <a:srgbClr val="000000"/>
                </a:solidFill>
                <a:effectLst/>
              </a:rPr>
              <a:t>[GJJPR20] M. Ghosh, F. G. Jeronimo, C. Jones, A. Potechin, and G. Rajendran. Sum-of-Squares Lower Bounds for Sherrington-Kirkpatrick via Planted Affine Planes. FOCS 2020</a:t>
            </a:r>
            <a:r>
              <a:rPr lang="en-US" sz="1800" dirty="0"/>
              <a:t> </a:t>
            </a:r>
          </a:p>
          <a:p>
            <a:r>
              <a:rPr lang="en-US" sz="1800" dirty="0"/>
              <a:t>[Gir85] V. L. </a:t>
            </a:r>
            <a:r>
              <a:rPr lang="en-US" sz="1800" dirty="0" err="1"/>
              <a:t>Girko</a:t>
            </a:r>
            <a:r>
              <a:rPr lang="en-US" sz="1800" dirty="0"/>
              <a:t>. Theory of Probability &amp; Its Applications. Vol. 29, No. 4, p. 694-706. 1985</a:t>
            </a:r>
          </a:p>
          <a:p>
            <a:r>
              <a:rPr lang="en-US" sz="1800" dirty="0"/>
              <a:t>[Gri01] D. Grigoriev. Linear lower bound on degrees of </a:t>
            </a:r>
            <a:r>
              <a:rPr lang="en-US" sz="1800" dirty="0" err="1"/>
              <a:t>Positivstellensatz</a:t>
            </a:r>
            <a:r>
              <a:rPr lang="en-US" sz="1800" dirty="0"/>
              <a:t> calculus proofs for the parity. Theor. </a:t>
            </a:r>
            <a:r>
              <a:rPr lang="en-US" sz="1800" dirty="0" err="1"/>
              <a:t>Comput</a:t>
            </a:r>
            <a:r>
              <a:rPr lang="en-US" sz="1800" dirty="0"/>
              <a:t>. Sci., 259(1-2), p. 613–622. 2001</a:t>
            </a:r>
          </a:p>
          <a:p>
            <a:r>
              <a:rPr lang="en-US" sz="1800" dirty="0"/>
              <a:t>[</a:t>
            </a:r>
            <a:r>
              <a:rPr lang="en-US" sz="1800" dirty="0">
                <a:solidFill>
                  <a:srgbClr val="000000"/>
                </a:solidFill>
                <a:effectLst/>
              </a:rPr>
              <a:t>HW21</a:t>
            </a:r>
            <a:r>
              <a:rPr lang="en-US" sz="1800" dirty="0">
                <a:solidFill>
                  <a:srgbClr val="000000"/>
                </a:solidFill>
              </a:rPr>
              <a:t>]</a:t>
            </a:r>
            <a:r>
              <a:rPr lang="en-US" sz="1800" dirty="0">
                <a:solidFill>
                  <a:srgbClr val="000000"/>
                </a:solidFill>
                <a:effectLst/>
              </a:rPr>
              <a:t> J. Holmgren and A. S. Wein. Counterexamples to the Low-Degree Conjecture. ITCS 2021</a:t>
            </a:r>
          </a:p>
          <a:p>
            <a:r>
              <a:rPr lang="en-US" sz="1800" dirty="0">
                <a:solidFill>
                  <a:srgbClr val="000000"/>
                </a:solidFill>
                <a:effectLst/>
              </a:rPr>
              <a:t>[Hop18] S. Hopkins. Statistical Inference and the Sum of Squares Method. PhD thesis, Cornell University. 2018</a:t>
            </a:r>
          </a:p>
          <a:p>
            <a:r>
              <a:rPr lang="en-US" sz="1800" dirty="0"/>
              <a:t>[HKPRS16] S. Hopkins, P. Kothari, A. Potechin, P. Raghavendra, T. Schramm. Tight Lower Bounds for Planted Clique in the Degree-4 SOS Program. SODA 2016.</a:t>
            </a:r>
            <a:endParaRPr lang="en-US" sz="1800" dirty="0">
              <a:solidFill>
                <a:srgbClr val="000000"/>
              </a:solidFill>
              <a:effectLst/>
            </a:endParaRPr>
          </a:p>
          <a:p>
            <a:r>
              <a:rPr lang="en-US" sz="1800" dirty="0">
                <a:solidFill>
                  <a:srgbClr val="000000"/>
                </a:solidFill>
                <a:effectLst/>
              </a:rPr>
              <a:t>[HKPRSS17] S. Hopkins, P. Kothari, A. Potechin. P. Raghavendra, T. Schramm, and D. </a:t>
            </a:r>
            <a:r>
              <a:rPr lang="en-US" sz="1800" dirty="0" err="1">
                <a:solidFill>
                  <a:srgbClr val="000000"/>
                </a:solidFill>
                <a:effectLst/>
              </a:rPr>
              <a:t>Steurer</a:t>
            </a:r>
            <a:r>
              <a:rPr lang="en-US" sz="1800" dirty="0">
                <a:solidFill>
                  <a:srgbClr val="000000"/>
                </a:solidFill>
                <a:effectLst/>
              </a:rPr>
              <a:t>. The Power of Sum-of-Squares for Detecting Hidden Structures. FOCS 2017</a:t>
            </a:r>
          </a:p>
          <a:p>
            <a:r>
              <a:rPr lang="en-US" sz="1800" dirty="0">
                <a:solidFill>
                  <a:srgbClr val="000000"/>
                </a:solidFill>
              </a:rPr>
              <a:t>[HS17] S. Hopkins and D. Steurer. Efficient Bayesian estimation from few samples: community detection and related problems. FOCS 2017</a:t>
            </a:r>
            <a:endParaRPr lang="en-US" sz="1800" dirty="0">
              <a:solidFill>
                <a:srgbClr val="000000"/>
              </a:solidFill>
              <a:effectLst/>
            </a:endParaRPr>
          </a:p>
          <a:p>
            <a:r>
              <a:rPr lang="en-US" sz="1800" dirty="0">
                <a:solidFill>
                  <a:srgbClr val="000000"/>
                </a:solidFill>
                <a:effectLst/>
              </a:rPr>
              <a:t>[HKPX23] J. Hsieh, P. Kothari, A. Potechin, and J. Xu. Ellipsoid Fitting Up to a Constant. ICALP 2023</a:t>
            </a:r>
          </a:p>
        </p:txBody>
      </p:sp>
    </p:spTree>
    <p:extLst>
      <p:ext uri="{BB962C8B-B14F-4D97-AF65-F5344CB8AC3E}">
        <p14:creationId xmlns:p14="http://schemas.microsoft.com/office/powerpoint/2010/main" val="13927210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838200" y="158621"/>
            <a:ext cx="10515600" cy="1532068"/>
          </a:xfrm>
        </p:spPr>
        <p:txBody>
          <a:bodyPr>
            <a:normAutofit/>
          </a:bodyPr>
          <a:lstStyle/>
          <a:p>
            <a:pPr algn="ctr"/>
            <a:r>
              <a:rPr lang="en-US" sz="3600" dirty="0">
                <a:latin typeface="+mn-lt"/>
              </a:rPr>
              <a:t>References</a:t>
            </a:r>
          </a:p>
        </p:txBody>
      </p:sp>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199" y="1309254"/>
            <a:ext cx="11353801" cy="5548745"/>
          </a:xfrm>
        </p:spPr>
        <p:txBody>
          <a:bodyPr>
            <a:normAutofit lnSpcReduction="10000"/>
          </a:bodyPr>
          <a:lstStyle/>
          <a:p>
            <a:r>
              <a:rPr lang="en-US" sz="1800" dirty="0"/>
              <a:t>[Jer92] M. </a:t>
            </a:r>
            <a:r>
              <a:rPr lang="en-US" sz="1800" dirty="0" err="1"/>
              <a:t>Jerrum</a:t>
            </a:r>
            <a:r>
              <a:rPr lang="en-US" sz="1800" dirty="0"/>
              <a:t>. Large cliques elude the metropolis process. Random Struct. Algorithms, 3(4):347–360. 1992</a:t>
            </a:r>
            <a:endParaRPr lang="en-US" sz="1800" dirty="0">
              <a:solidFill>
                <a:srgbClr val="000000"/>
              </a:solidFill>
            </a:endParaRPr>
          </a:p>
          <a:p>
            <a:r>
              <a:rPr lang="en-US" sz="1800" dirty="0">
                <a:solidFill>
                  <a:srgbClr val="000000"/>
                </a:solidFill>
              </a:rPr>
              <a:t>[JP24] C. Jones and L. Pesenti. Diagram analysis of iterative algorithms. </a:t>
            </a:r>
            <a:r>
              <a:rPr lang="en-US" sz="1800" dirty="0" err="1">
                <a:solidFill>
                  <a:srgbClr val="000000"/>
                </a:solidFill>
              </a:rPr>
              <a:t>arXiv</a:t>
            </a:r>
            <a:r>
              <a:rPr lang="en-US" sz="1800" dirty="0">
                <a:solidFill>
                  <a:srgbClr val="000000"/>
                </a:solidFill>
              </a:rPr>
              <a:t> 2404.07881. 2024</a:t>
            </a:r>
            <a:endParaRPr lang="en-US" sz="1800" dirty="0">
              <a:solidFill>
                <a:srgbClr val="000000"/>
              </a:solidFill>
              <a:effectLst/>
            </a:endParaRPr>
          </a:p>
          <a:p>
            <a:r>
              <a:rPr lang="en-US" sz="1800" dirty="0">
                <a:solidFill>
                  <a:srgbClr val="000000"/>
                </a:solidFill>
                <a:effectLst/>
              </a:rPr>
              <a:t>[JPRTX21] C. Jones, A. Potechin, G. Rajendran, M. </a:t>
            </a:r>
            <a:r>
              <a:rPr lang="en-US" sz="1800" dirty="0" err="1">
                <a:solidFill>
                  <a:srgbClr val="000000"/>
                </a:solidFill>
                <a:effectLst/>
              </a:rPr>
              <a:t>Tulsiani</a:t>
            </a:r>
            <a:r>
              <a:rPr lang="en-US" sz="1800" dirty="0">
                <a:solidFill>
                  <a:srgbClr val="000000"/>
                </a:solidFill>
                <a:effectLst/>
              </a:rPr>
              <a:t>, J. Xu. Sum-of-Squares Lower Bounds for Sparse Independent Set. FOCS 2021</a:t>
            </a:r>
          </a:p>
          <a:p>
            <a:r>
              <a:rPr lang="en-US" sz="1800" dirty="0">
                <a:solidFill>
                  <a:srgbClr val="000000"/>
                </a:solidFill>
                <a:effectLst/>
              </a:rPr>
              <a:t>[JPRX23</a:t>
            </a:r>
            <a:r>
              <a:rPr lang="en-US" sz="1800" dirty="0">
                <a:solidFill>
                  <a:srgbClr val="000000"/>
                </a:solidFill>
              </a:rPr>
              <a:t>]</a:t>
            </a:r>
            <a:r>
              <a:rPr lang="en-US" sz="1800" dirty="0">
                <a:solidFill>
                  <a:srgbClr val="000000"/>
                </a:solidFill>
                <a:effectLst/>
              </a:rPr>
              <a:t> C. Jones, A. Potechin, G. Rajendran, J. Xu. Sum-of-Squares Lower Bounds for Densest k-Subgraph. STOC 2023</a:t>
            </a:r>
          </a:p>
          <a:p>
            <a:r>
              <a:rPr lang="en-US" sz="1800" dirty="0"/>
              <a:t>[KM21] P. Kothari and P. Manohar. A Stress-Free Sum-Of-Squares Lower Bound for Coloring. CCC 2021</a:t>
            </a:r>
          </a:p>
          <a:p>
            <a:r>
              <a:rPr lang="en-US" sz="1800" dirty="0"/>
              <a:t>[KMOW17] P. Kothari, R. Mori, R. O’Donnell, and D. Witmer. Sum of squares lower bounds for refuting any CSP. STOC 2017</a:t>
            </a:r>
          </a:p>
          <a:p>
            <a:r>
              <a:rPr lang="en-US" sz="1800" dirty="0"/>
              <a:t>[KOS19] P. Kothari, R. O’Donnell, and T. Schramm. SOS Lower Bounds with Hard Constraints: Think Global, Act Local. ITCS 2019</a:t>
            </a:r>
          </a:p>
          <a:p>
            <a:r>
              <a:rPr lang="en-US" sz="1800" dirty="0"/>
              <a:t>[KPX24] P. Kothari, A. Potechin, and J. Xu. Sum-of-Squares Lower Bounds for Independent Set on Ultra-Sparse Random Graphs. STOC 2024</a:t>
            </a:r>
          </a:p>
          <a:p>
            <a:r>
              <a:rPr lang="en-US" sz="1800" dirty="0"/>
              <a:t>[Kuc95] L. Kucera. Expected complexity of graph partitioning problems. Discrete Applied Mathematics, 57(2-3):193–212, 1995</a:t>
            </a:r>
          </a:p>
          <a:p>
            <a:r>
              <a:rPr lang="en-US" sz="1800" dirty="0"/>
              <a:t>[KWB22] D. </a:t>
            </a:r>
            <a:r>
              <a:rPr lang="en-US" sz="1800" dirty="0" err="1"/>
              <a:t>Kunisky</a:t>
            </a:r>
            <a:r>
              <a:rPr lang="en-US" sz="1800" dirty="0"/>
              <a:t>, A. S. Wein, and A. S. Bandeira. Notes on computational hardness of hypothesis testing: Predictions using the low-degree likelihood ratio. ISAAC 2022</a:t>
            </a:r>
          </a:p>
          <a:p>
            <a:r>
              <a:rPr lang="en-US" sz="1800" dirty="0"/>
              <a:t>[KY23] D. </a:t>
            </a:r>
            <a:r>
              <a:rPr lang="en-US" sz="1800" dirty="0" err="1"/>
              <a:t>Kunisky</a:t>
            </a:r>
            <a:r>
              <a:rPr lang="en-US" sz="1800" dirty="0"/>
              <a:t>, X. Yu. A degree 4 sum-of-squares lower bound for the clique number of the Paley graph. CCC 2023</a:t>
            </a:r>
          </a:p>
          <a:p>
            <a:r>
              <a:rPr lang="en-US" sz="1800" dirty="0">
                <a:solidFill>
                  <a:srgbClr val="000000"/>
                </a:solidFill>
              </a:rPr>
              <a:t>[Pang21] S. Pang. SOS lower bound for exact planted clique. CCC 2021</a:t>
            </a:r>
            <a:endParaRPr lang="en-US" sz="1800" dirty="0"/>
          </a:p>
          <a:p>
            <a:endParaRPr lang="en-US" sz="2800" dirty="0"/>
          </a:p>
        </p:txBody>
      </p:sp>
    </p:spTree>
    <p:extLst>
      <p:ext uri="{BB962C8B-B14F-4D97-AF65-F5344CB8AC3E}">
        <p14:creationId xmlns:p14="http://schemas.microsoft.com/office/powerpoint/2010/main" val="24938468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838200" y="158621"/>
            <a:ext cx="10515600" cy="1532068"/>
          </a:xfrm>
        </p:spPr>
        <p:txBody>
          <a:bodyPr>
            <a:normAutofit/>
          </a:bodyPr>
          <a:lstStyle/>
          <a:p>
            <a:pPr algn="ctr"/>
            <a:r>
              <a:rPr lang="en-US" sz="3600" dirty="0">
                <a:latin typeface="+mn-lt"/>
              </a:rPr>
              <a:t>References</a:t>
            </a:r>
          </a:p>
        </p:txBody>
      </p:sp>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199" y="1308789"/>
            <a:ext cx="11239831" cy="5549211"/>
          </a:xfrm>
        </p:spPr>
        <p:txBody>
          <a:bodyPr>
            <a:normAutofit lnSpcReduction="10000"/>
          </a:bodyPr>
          <a:lstStyle/>
          <a:p>
            <a:r>
              <a:rPr lang="en-US" sz="1800" dirty="0">
                <a:solidFill>
                  <a:srgbClr val="000000"/>
                </a:solidFill>
                <a:effectLst/>
              </a:rPr>
              <a:t>[PR20] A. Potechin</a:t>
            </a:r>
            <a:r>
              <a:rPr lang="en-US" sz="1800" dirty="0">
                <a:solidFill>
                  <a:srgbClr val="000000"/>
                </a:solidFill>
              </a:rPr>
              <a:t> and</a:t>
            </a:r>
            <a:r>
              <a:rPr lang="en-US" sz="1800" dirty="0">
                <a:solidFill>
                  <a:srgbClr val="000000"/>
                </a:solidFill>
                <a:effectLst/>
              </a:rPr>
              <a:t> G. Rajendran. Machinery for Proving Sum-of-Squares Lower Bounds on Certification Problems. </a:t>
            </a:r>
            <a:r>
              <a:rPr lang="en-US" sz="1800" dirty="0" err="1">
                <a:solidFill>
                  <a:srgbClr val="000000"/>
                </a:solidFill>
                <a:effectLst/>
              </a:rPr>
              <a:t>arXiv</a:t>
            </a:r>
            <a:r>
              <a:rPr lang="en-US" sz="1800" dirty="0">
                <a:solidFill>
                  <a:srgbClr val="000000"/>
                </a:solidFill>
                <a:effectLst/>
              </a:rPr>
              <a:t> 2011.04253, 2020. Note: </a:t>
            </a:r>
            <a:r>
              <a:rPr lang="en-US" sz="1800" dirty="0">
                <a:solidFill>
                  <a:srgbClr val="000000"/>
                </a:solidFill>
              </a:rPr>
              <a:t>A version of this paper appeared in </a:t>
            </a:r>
            <a:r>
              <a:rPr lang="en-US" sz="1800" dirty="0" err="1">
                <a:solidFill>
                  <a:srgbClr val="000000"/>
                </a:solidFill>
              </a:rPr>
              <a:t>NeurIPS</a:t>
            </a:r>
            <a:r>
              <a:rPr lang="en-US" sz="1800" dirty="0">
                <a:solidFill>
                  <a:srgbClr val="000000"/>
                </a:solidFill>
              </a:rPr>
              <a:t> 2022 with the title “</a:t>
            </a:r>
            <a:r>
              <a:rPr lang="en-US" sz="1800" dirty="0">
                <a:solidFill>
                  <a:srgbClr val="000000"/>
                </a:solidFill>
                <a:effectLst/>
              </a:rPr>
              <a:t>Sub-exponential time Sum-of-Squares lower bounds for Principal Components Analysis”</a:t>
            </a:r>
            <a:endParaRPr lang="en-US" sz="1800" dirty="0">
              <a:solidFill>
                <a:srgbClr val="000000"/>
              </a:solidFill>
            </a:endParaRPr>
          </a:p>
          <a:p>
            <a:r>
              <a:rPr lang="en-US" sz="1800" dirty="0">
                <a:solidFill>
                  <a:srgbClr val="000000"/>
                </a:solidFill>
              </a:rPr>
              <a:t>[PTVW23] A. Potechin, P. Turner, P. Venkat, and A. Wein. Near-optimal fitting of ellipsoids to random points. COLT 2023</a:t>
            </a:r>
          </a:p>
          <a:p>
            <a:r>
              <a:rPr lang="en-US" sz="1800" dirty="0">
                <a:solidFill>
                  <a:srgbClr val="000000"/>
                </a:solidFill>
              </a:rPr>
              <a:t>[PX25] A. Potechin and J. Xu. Sum-of-Squares Lower Bounds for Coloring Random Graphs. STOC 2025</a:t>
            </a:r>
          </a:p>
          <a:p>
            <a:r>
              <a:rPr lang="en-US" sz="1800" dirty="0">
                <a:solidFill>
                  <a:srgbClr val="000000"/>
                </a:solidFill>
              </a:rPr>
              <a:t>[PX26] A. Potechin and J. Xu. Sharp Lovász-Theta Bounds on Random Graphs. </a:t>
            </a:r>
            <a:r>
              <a:rPr lang="en-US" sz="1800">
                <a:solidFill>
                  <a:srgbClr val="000000"/>
                </a:solidFill>
              </a:rPr>
              <a:t>FOCS 2026</a:t>
            </a:r>
            <a:endParaRPr lang="en-US" sz="1800" dirty="0"/>
          </a:p>
          <a:p>
            <a:r>
              <a:rPr lang="en-US" sz="1800" dirty="0">
                <a:solidFill>
                  <a:srgbClr val="000000"/>
                </a:solidFill>
                <a:effectLst/>
              </a:rPr>
              <a:t>[RT23] G. Rajendran and M. </a:t>
            </a:r>
            <a:r>
              <a:rPr lang="en-US" sz="1800" dirty="0" err="1">
                <a:solidFill>
                  <a:srgbClr val="000000"/>
                </a:solidFill>
                <a:effectLst/>
              </a:rPr>
              <a:t>Tulsiani</a:t>
            </a:r>
            <a:r>
              <a:rPr lang="en-US" sz="1800" dirty="0">
                <a:solidFill>
                  <a:srgbClr val="000000"/>
                </a:solidFill>
                <a:effectLst/>
              </a:rPr>
              <a:t>. Concentration of polynomial random matrices via Efron-Stein inequalities. SODA 2023</a:t>
            </a:r>
          </a:p>
          <a:p>
            <a:r>
              <a:rPr lang="en-US" sz="1800" dirty="0">
                <a:solidFill>
                  <a:srgbClr val="000000"/>
                </a:solidFill>
              </a:rPr>
              <a:t>[SW22] T. Schramm and A. S. Wein. Computational Barriers to Estimation from Low-Degree Polynomials. The Annals of Statistics, Vol. 50, Issue 3, p.1833-1858. 2022</a:t>
            </a:r>
          </a:p>
          <a:p>
            <a:r>
              <a:rPr lang="en-US" sz="1800" dirty="0"/>
              <a:t>[TW94] C. Tracy, H. Widom. Level-spacing distributions and the Airy kernel. Communications in Mathematical Physics. Vol 159, p.151-174. 1994.</a:t>
            </a:r>
            <a:endParaRPr lang="en-US" sz="1800" dirty="0">
              <a:solidFill>
                <a:srgbClr val="000000"/>
              </a:solidFill>
            </a:endParaRPr>
          </a:p>
          <a:p>
            <a:r>
              <a:rPr lang="en-US" sz="1800" dirty="0">
                <a:solidFill>
                  <a:srgbClr val="000000"/>
                </a:solidFill>
              </a:rPr>
              <a:t>[TW25] M. </a:t>
            </a:r>
            <a:r>
              <a:rPr lang="en-US" sz="1800" dirty="0" err="1">
                <a:solidFill>
                  <a:srgbClr val="000000"/>
                </a:solidFill>
              </a:rPr>
              <a:t>Tulsiani</a:t>
            </a:r>
            <a:r>
              <a:rPr lang="en-US" sz="1800" dirty="0">
                <a:solidFill>
                  <a:srgbClr val="000000"/>
                </a:solidFill>
              </a:rPr>
              <a:t> and J. Wu. Simple Norm Bounds for Polynomial Random Matrices via Decoupling. ITCS 2025</a:t>
            </a:r>
          </a:p>
          <a:p>
            <a:r>
              <a:rPr lang="en-US" sz="1800" dirty="0"/>
              <a:t>[Wig55] E. Wigner. Characteristic Vectors of Bordered Matrices with Infinite Dimensions. Ann. of Math. 62, p. 548-564. 1955</a:t>
            </a:r>
          </a:p>
          <a:p>
            <a:r>
              <a:rPr lang="en-US" sz="1800" dirty="0"/>
              <a:t>[Wig58] E. Wigner. On the Distribution of the Roots of Certain Symmetric Matrices. Ann. of Math. 67, p. 325-328, 1958.</a:t>
            </a:r>
            <a:endParaRPr lang="en-US" sz="1800" dirty="0">
              <a:solidFill>
                <a:srgbClr val="000000"/>
              </a:solidFill>
            </a:endParaRPr>
          </a:p>
          <a:p>
            <a:r>
              <a:rPr lang="en-US" sz="1800" dirty="0">
                <a:solidFill>
                  <a:srgbClr val="000000"/>
                </a:solidFill>
              </a:rPr>
              <a:t>[Xu25] J. Xu. Switching Graph Matrix Norm Bounds: from </a:t>
            </a:r>
            <a:r>
              <a:rPr lang="en-US" sz="1800" dirty="0" err="1">
                <a:solidFill>
                  <a:srgbClr val="000000"/>
                </a:solidFill>
              </a:rPr>
              <a:t>i.i.d.</a:t>
            </a:r>
            <a:r>
              <a:rPr lang="en-US" sz="1800" dirty="0">
                <a:solidFill>
                  <a:srgbClr val="000000"/>
                </a:solidFill>
              </a:rPr>
              <a:t> to Random Regular Graphs. CCC 2025</a:t>
            </a:r>
          </a:p>
        </p:txBody>
      </p:sp>
    </p:spTree>
    <p:extLst>
      <p:ext uri="{BB962C8B-B14F-4D97-AF65-F5344CB8AC3E}">
        <p14:creationId xmlns:p14="http://schemas.microsoft.com/office/powerpoint/2010/main" val="3479651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a:latin typeface="+mn-lt"/>
              </a:rPr>
              <a:t>Setup for the Sum of Squares Hierarchy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1084860" cy="4873755"/>
              </a:xfrm>
            </p:spPr>
            <p:txBody>
              <a:bodyPr>
                <a:normAutofit/>
              </a:bodyPr>
              <a:lstStyle/>
              <a:p>
                <a:r>
                  <a:rPr lang="en-US" dirty="0"/>
                  <a:t>This talk: We view the </a:t>
                </a:r>
                <a:r>
                  <a:rPr lang="en-US" dirty="0">
                    <a:solidFill>
                      <a:srgbClr val="FF0000"/>
                    </a:solidFill>
                  </a:rPr>
                  <a:t>sum of squares hierarchy </a:t>
                </a:r>
                <a:r>
                  <a:rPr lang="en-US" dirty="0"/>
                  <a:t>(SoS) as a proof system for determining whether or not a system of polynomial equations is feasible over the real numbers.</a:t>
                </a:r>
              </a:p>
              <a:p>
                <a:r>
                  <a:rPr lang="en-US" dirty="0"/>
                  <a:t>Example: k-clique equations</a:t>
                </a:r>
              </a:p>
              <a:p>
                <a:pPr lvl="1"/>
                <a:r>
                  <a:rPr lang="en-US" dirty="0"/>
                  <a:t>For all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𝑛</m:t>
                        </m:r>
                      </m:e>
                    </m:d>
                  </m:oMath>
                </a14:m>
                <a:r>
                  <a:rPr lang="en-US" dirty="0"/>
                  <a:t>,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𝑖</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oMath>
                </a14:m>
                <a:r>
                  <a:rPr lang="en-US" dirty="0"/>
                  <a:t>.</a:t>
                </a:r>
              </a:p>
              <a:p>
                <a:pPr lvl="1"/>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𝑥</m:t>
                        </m:r>
                      </m:e>
                      <m:sub>
                        <m:r>
                          <a:rPr lang="en-US" i="1">
                            <a:latin typeface="Cambria Math"/>
                          </a:rPr>
                          <m:t>𝑖</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a:rPr>
                          <m:t>𝑗</m:t>
                        </m:r>
                      </m:sub>
                    </m:sSub>
                  </m:oMath>
                </a14:m>
                <a:r>
                  <a:rPr lang="en-US" dirty="0"/>
                  <a:t> = 0 if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𝑗</m:t>
                    </m:r>
                    <m:r>
                      <a:rPr lang="en-US" b="0" i="1" smtClean="0">
                        <a:latin typeface="Cambria Math" panose="02040503050406030204" pitchFamily="18" charset="0"/>
                      </a:rPr>
                      <m:t>}∉</m:t>
                    </m:r>
                    <m:r>
                      <a:rPr lang="en-US" i="1">
                        <a:latin typeface="Cambria Math"/>
                      </a:rPr>
                      <m:t>𝐸</m:t>
                    </m:r>
                    <m:r>
                      <a:rPr lang="en-US" i="1">
                        <a:latin typeface="Cambria Math"/>
                      </a:rPr>
                      <m:t>(</m:t>
                    </m:r>
                    <m:r>
                      <a:rPr lang="en-US" i="1">
                        <a:latin typeface="Cambria Math"/>
                      </a:rPr>
                      <m:t>𝐺</m:t>
                    </m:r>
                    <m:r>
                      <a:rPr lang="en-US" i="1">
                        <a:latin typeface="Cambria Math"/>
                      </a:rPr>
                      <m:t>)</m:t>
                    </m:r>
                  </m:oMath>
                </a14:m>
                <a:r>
                  <a:rPr lang="en-US" dirty="0">
                    <a:solidFill>
                      <a:prstClr val="black"/>
                    </a:solidFill>
                  </a:rPr>
                  <a:t>.</a:t>
                </a:r>
              </a:p>
              <a:p>
                <a:pPr lvl="1"/>
                <a14:m>
                  <m:oMath xmlns:m="http://schemas.openxmlformats.org/officeDocument/2006/math">
                    <m:nary>
                      <m:naryPr>
                        <m:chr m:val="∑"/>
                        <m:limLoc m:val="subSup"/>
                        <m:ctrlPr>
                          <a:rPr lang="en-US" i="1" smtClean="0">
                            <a:latin typeface="Cambria Math" panose="02040503050406030204" pitchFamily="18" charset="0"/>
                          </a:rPr>
                        </m:ctrlPr>
                      </m:naryPr>
                      <m:sub>
                        <m:r>
                          <m:rPr>
                            <m:brk m:alnAt="25"/>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nary>
                    <m:r>
                      <a:rPr lang="en-US" b="0" i="1" smtClean="0">
                        <a:latin typeface="Cambria Math" panose="02040503050406030204" pitchFamily="18" charset="0"/>
                      </a:rPr>
                      <m:t>=</m:t>
                    </m:r>
                    <m:r>
                      <a:rPr lang="en-US" b="0" i="1" smtClean="0">
                        <a:latin typeface="Cambria Math" panose="02040503050406030204" pitchFamily="18" charset="0"/>
                      </a:rPr>
                      <m:t>𝑘</m:t>
                    </m:r>
                  </m:oMath>
                </a14:m>
                <a:r>
                  <a:rPr lang="en-US" dirty="0"/>
                  <a:t>.</a:t>
                </a:r>
              </a:p>
              <a:p>
                <a:r>
                  <a:rPr lang="en-US" dirty="0">
                    <a:solidFill>
                      <a:prstClr val="black"/>
                    </a:solidFill>
                  </a:rPr>
                  <a:t>These equations are feasible precisely when </a:t>
                </a:r>
                <a14:m>
                  <m:oMath xmlns:m="http://schemas.openxmlformats.org/officeDocument/2006/math">
                    <m:r>
                      <a:rPr lang="en-US" b="0" i="1" smtClean="0">
                        <a:solidFill>
                          <a:prstClr val="black"/>
                        </a:solidFill>
                        <a:latin typeface="Cambria Math" panose="02040503050406030204" pitchFamily="18" charset="0"/>
                      </a:rPr>
                      <m:t>𝐺</m:t>
                    </m:r>
                  </m:oMath>
                </a14:m>
                <a:r>
                  <a:rPr lang="en-US" dirty="0">
                    <a:solidFill>
                      <a:prstClr val="black"/>
                    </a:solidFill>
                  </a:rPr>
                  <a:t> contains a </a:t>
                </a:r>
                <a14:m>
                  <m:oMath xmlns:m="http://schemas.openxmlformats.org/officeDocument/2006/math">
                    <m:r>
                      <a:rPr lang="en-US" i="1">
                        <a:solidFill>
                          <a:prstClr val="black"/>
                        </a:solidFill>
                        <a:latin typeface="Cambria Math"/>
                      </a:rPr>
                      <m:t>𝑘</m:t>
                    </m:r>
                  </m:oMath>
                </a14:m>
                <a:r>
                  <a:rPr lang="en-US" dirty="0">
                    <a:solidFill>
                      <a:prstClr val="black"/>
                    </a:solidFill>
                  </a:rPr>
                  <a:t>-clique. If SoS can prove that these equations are infeasible then this </a:t>
                </a:r>
                <a:r>
                  <a:rPr lang="en-US" dirty="0">
                    <a:solidFill>
                      <a:srgbClr val="FF0000"/>
                    </a:solidFill>
                  </a:rPr>
                  <a:t>certifies</a:t>
                </a:r>
                <a:r>
                  <a:rPr lang="en-US" dirty="0">
                    <a:solidFill>
                      <a:prstClr val="black"/>
                    </a:solidFill>
                  </a:rPr>
                  <a:t> that </a:t>
                </a:r>
                <a14:m>
                  <m:oMath xmlns:m="http://schemas.openxmlformats.org/officeDocument/2006/math">
                    <m:r>
                      <a:rPr lang="en-US" b="0" i="1" smtClean="0">
                        <a:solidFill>
                          <a:prstClr val="black"/>
                        </a:solidFill>
                        <a:latin typeface="Cambria Math" panose="02040503050406030204" pitchFamily="18" charset="0"/>
                      </a:rPr>
                      <m:t>𝐺</m:t>
                    </m:r>
                  </m:oMath>
                </a14:m>
                <a:r>
                  <a:rPr lang="en-US" dirty="0">
                    <a:solidFill>
                      <a:prstClr val="black"/>
                    </a:solidFill>
                  </a:rPr>
                  <a:t> does not have a </a:t>
                </a:r>
                <a14:m>
                  <m:oMath xmlns:m="http://schemas.openxmlformats.org/officeDocument/2006/math">
                    <m:r>
                      <a:rPr lang="en-US" b="0" i="1" smtClean="0">
                        <a:solidFill>
                          <a:prstClr val="black"/>
                        </a:solidFill>
                        <a:latin typeface="Cambria Math" panose="02040503050406030204" pitchFamily="18" charset="0"/>
                      </a:rPr>
                      <m:t>𝑘</m:t>
                    </m:r>
                  </m:oMath>
                </a14:m>
                <a:r>
                  <a:rPr lang="en-US" dirty="0">
                    <a:solidFill>
                      <a:prstClr val="black"/>
                    </a:solidFill>
                  </a:rPr>
                  <a:t>-clique.</a:t>
                </a:r>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1084860" cy="4873755"/>
              </a:xfrm>
              <a:blipFill>
                <a:blip r:embed="rId2"/>
                <a:stretch>
                  <a:fillRect l="-990" t="-2000"/>
                </a:stretch>
              </a:blipFill>
            </p:spPr>
            <p:txBody>
              <a:bodyPr/>
              <a:lstStyle/>
              <a:p>
                <a:r>
                  <a:rPr lang="en-US">
                    <a:noFill/>
                  </a:rPr>
                  <a:t> </a:t>
                </a:r>
              </a:p>
            </p:txBody>
          </p:sp>
        </mc:Fallback>
      </mc:AlternateContent>
    </p:spTree>
    <p:extLst>
      <p:ext uri="{BB962C8B-B14F-4D97-AF65-F5344CB8AC3E}">
        <p14:creationId xmlns:p14="http://schemas.microsoft.com/office/powerpoint/2010/main" val="235132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18C9-6A11-49A8-8043-69AD6C5057FF}"/>
              </a:ext>
            </a:extLst>
          </p:cNvPr>
          <p:cNvSpPr>
            <a:spLocks noGrp="1"/>
          </p:cNvSpPr>
          <p:nvPr>
            <p:ph type="title"/>
          </p:nvPr>
        </p:nvSpPr>
        <p:spPr>
          <a:xfrm>
            <a:off x="531043" y="158621"/>
            <a:ext cx="11129913" cy="1532068"/>
          </a:xfrm>
        </p:spPr>
        <p:txBody>
          <a:bodyPr>
            <a:normAutofit/>
          </a:bodyPr>
          <a:lstStyle/>
          <a:p>
            <a:pPr algn="ctr"/>
            <a:r>
              <a:rPr lang="en-US" sz="3600" dirty="0" err="1">
                <a:latin typeface="+mn-lt"/>
              </a:rPr>
              <a:t>Positivstellensatz</a:t>
            </a:r>
            <a:r>
              <a:rPr lang="en-US" sz="3600" dirty="0">
                <a:latin typeface="+mn-lt"/>
              </a:rPr>
              <a:t>/Sum of Squares Proofs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F4B701-912F-4D32-BDBA-5DF87C8A6102}"/>
                  </a:ext>
                </a:extLst>
              </p:cNvPr>
              <p:cNvSpPr>
                <a:spLocks noGrp="1"/>
              </p:cNvSpPr>
              <p:nvPr>
                <p:ph idx="1"/>
              </p:nvPr>
            </p:nvSpPr>
            <p:spPr>
              <a:xfrm>
                <a:off x="838200" y="1825624"/>
                <a:ext cx="10134600" cy="4873755"/>
              </a:xfrm>
            </p:spPr>
            <p:txBody>
              <a:bodyPr>
                <a:normAutofit/>
              </a:bodyPr>
              <a:lstStyle/>
              <a:p>
                <a:r>
                  <a:rPr lang="en-US" dirty="0"/>
                  <a:t>Given a system of polynomial equations </a:t>
                </a:r>
                <a14:m>
                  <m:oMath xmlns:m="http://schemas.openxmlformats.org/officeDocument/2006/math">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𝑖</m:t>
                        </m:r>
                      </m:sub>
                    </m:sSub>
                    <m:r>
                      <a:rPr lang="en-US" i="1">
                        <a:latin typeface="Cambria Math" panose="02040503050406030204" pitchFamily="18" charset="0"/>
                      </a:rPr>
                      <m:t>=0}</m:t>
                    </m:r>
                  </m:oMath>
                </a14:m>
                <a:r>
                  <a:rPr lang="en-US" dirty="0">
                    <a:solidFill>
                      <a:prstClr val="black"/>
                    </a:solidFill>
                  </a:rPr>
                  <a:t> over </a:t>
                </a:r>
                <a14:m>
                  <m:oMath xmlns:m="http://schemas.openxmlformats.org/officeDocument/2006/math">
                    <m:r>
                      <a:rPr lang="en-US" i="1">
                        <a:solidFill>
                          <a:prstClr val="black"/>
                        </a:solidFill>
                        <a:latin typeface="Cambria Math" panose="02040503050406030204" pitchFamily="18" charset="0"/>
                      </a:rPr>
                      <m:t>𝑅</m:t>
                    </m:r>
                  </m:oMath>
                </a14:m>
                <a:r>
                  <a:rPr lang="en-US" dirty="0">
                    <a:solidFill>
                      <a:prstClr val="black"/>
                    </a:solidFill>
                  </a:rPr>
                  <a:t>, a degree </a:t>
                </a:r>
                <a14:m>
                  <m:oMath xmlns:m="http://schemas.openxmlformats.org/officeDocument/2006/math">
                    <m:r>
                      <a:rPr lang="en-US" i="1">
                        <a:solidFill>
                          <a:prstClr val="black"/>
                        </a:solidFill>
                        <a:latin typeface="Cambria Math" panose="02040503050406030204" pitchFamily="18" charset="0"/>
                      </a:rPr>
                      <m:t>𝑑</m:t>
                    </m:r>
                  </m:oMath>
                </a14:m>
                <a:r>
                  <a:rPr lang="en-US" dirty="0">
                    <a:solidFill>
                      <a:prstClr val="black"/>
                    </a:solidFill>
                  </a:rPr>
                  <a:t> </a:t>
                </a:r>
                <a:r>
                  <a:rPr lang="en-US" dirty="0" err="1">
                    <a:solidFill>
                      <a:srgbClr val="FF0000"/>
                    </a:solidFill>
                  </a:rPr>
                  <a:t>Positivstellenstz</a:t>
                </a:r>
                <a:r>
                  <a:rPr lang="en-US" dirty="0">
                    <a:solidFill>
                      <a:srgbClr val="FF0000"/>
                    </a:solidFill>
                  </a:rPr>
                  <a:t>/sum of squares</a:t>
                </a:r>
                <a:r>
                  <a:rPr lang="en-US" dirty="0">
                    <a:solidFill>
                      <a:prstClr val="black"/>
                    </a:solidFill>
                  </a:rPr>
                  <a:t> proof of infeasibility is an equality of the form </a:t>
                </a:r>
                <a14:m>
                  <m:oMath xmlns:m="http://schemas.openxmlformats.org/officeDocument/2006/math">
                    <m:r>
                      <a:rPr lang="en-US" i="1">
                        <a:solidFill>
                          <a:prstClr val="black"/>
                        </a:solidFill>
                        <a:latin typeface="Cambria Math" panose="02040503050406030204" pitchFamily="18" charset="0"/>
                      </a:rPr>
                      <m:t>−1=</m:t>
                    </m:r>
                    <m:nary>
                      <m:naryPr>
                        <m:chr m:val="∑"/>
                        <m:supHide m:val="on"/>
                        <m:ctrlPr>
                          <a:rPr lang="en-US" i="1">
                            <a:solidFill>
                              <a:prstClr val="black"/>
                            </a:solidFill>
                            <a:latin typeface="Cambria Math" panose="02040503050406030204" pitchFamily="18" charset="0"/>
                          </a:rPr>
                        </m:ctrlPr>
                      </m:naryPr>
                      <m:sub>
                        <m:r>
                          <m:rPr>
                            <m:brk m:alnAt="7"/>
                          </m:rPr>
                          <a:rPr lang="en-US" i="1">
                            <a:solidFill>
                              <a:prstClr val="black"/>
                            </a:solidFill>
                            <a:latin typeface="Cambria Math" panose="02040503050406030204" pitchFamily="18" charset="0"/>
                          </a:rPr>
                          <m:t>𝑖</m:t>
                        </m:r>
                      </m:sub>
                      <m:sup/>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𝑓</m:t>
                            </m:r>
                          </m:e>
                          <m:sub>
                            <m:r>
                              <a:rPr lang="en-US" i="1">
                                <a:solidFill>
                                  <a:prstClr val="black"/>
                                </a:solidFill>
                                <a:latin typeface="Cambria Math" panose="02040503050406030204" pitchFamily="18" charset="0"/>
                              </a:rPr>
                              <m:t>𝑖</m:t>
                            </m:r>
                          </m:sub>
                        </m:sSub>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𝑠</m:t>
                            </m:r>
                          </m:e>
                          <m:sub>
                            <m:r>
                              <a:rPr lang="en-US" i="1">
                                <a:solidFill>
                                  <a:prstClr val="black"/>
                                </a:solidFill>
                                <a:latin typeface="Cambria Math" panose="02040503050406030204" pitchFamily="18" charset="0"/>
                              </a:rPr>
                              <m:t>𝑖</m:t>
                            </m:r>
                          </m:sub>
                        </m:sSub>
                      </m:e>
                    </m:nary>
                    <m:r>
                      <a:rPr lang="en-US" i="1">
                        <a:solidFill>
                          <a:prstClr val="black"/>
                        </a:solidFill>
                        <a:latin typeface="Cambria Math" panose="02040503050406030204" pitchFamily="18" charset="0"/>
                      </a:rPr>
                      <m:t>+</m:t>
                    </m:r>
                    <m:nary>
                      <m:naryPr>
                        <m:chr m:val="∑"/>
                        <m:supHide m:val="on"/>
                        <m:ctrlPr>
                          <a:rPr lang="en-US" i="1">
                            <a:solidFill>
                              <a:prstClr val="black"/>
                            </a:solidFill>
                            <a:latin typeface="Cambria Math" panose="02040503050406030204" pitchFamily="18" charset="0"/>
                          </a:rPr>
                        </m:ctrlPr>
                      </m:naryPr>
                      <m:sub>
                        <m:r>
                          <m:rPr>
                            <m:brk m:alnAt="7"/>
                          </m:rPr>
                          <a:rPr lang="en-US" i="1">
                            <a:solidFill>
                              <a:prstClr val="black"/>
                            </a:solidFill>
                            <a:latin typeface="Cambria Math" panose="02040503050406030204" pitchFamily="18" charset="0"/>
                          </a:rPr>
                          <m:t>𝑗</m:t>
                        </m:r>
                      </m:sub>
                      <m:sup/>
                      <m:e>
                        <m:sSubSup>
                          <m:sSubSupPr>
                            <m:ctrlPr>
                              <a:rPr lang="en-US" i="1">
                                <a:solidFill>
                                  <a:prstClr val="black"/>
                                </a:solidFill>
                                <a:latin typeface="Cambria Math" panose="02040503050406030204" pitchFamily="18" charset="0"/>
                              </a:rPr>
                            </m:ctrlPr>
                          </m:sSubSupPr>
                          <m:e>
                            <m:r>
                              <a:rPr lang="en-US" i="1">
                                <a:solidFill>
                                  <a:prstClr val="black"/>
                                </a:solidFill>
                                <a:latin typeface="Cambria Math" panose="02040503050406030204" pitchFamily="18" charset="0"/>
                              </a:rPr>
                              <m:t>𝑔</m:t>
                            </m:r>
                          </m:e>
                          <m:sub>
                            <m:r>
                              <a:rPr lang="en-US" i="1">
                                <a:solidFill>
                                  <a:prstClr val="black"/>
                                </a:solidFill>
                                <a:latin typeface="Cambria Math" panose="02040503050406030204" pitchFamily="18" charset="0"/>
                              </a:rPr>
                              <m:t>𝑗</m:t>
                            </m:r>
                          </m:sub>
                          <m:sup>
                            <m:r>
                              <a:rPr lang="en-US" i="1">
                                <a:solidFill>
                                  <a:prstClr val="black"/>
                                </a:solidFill>
                                <a:latin typeface="Cambria Math" panose="02040503050406030204" pitchFamily="18" charset="0"/>
                              </a:rPr>
                              <m:t>2</m:t>
                            </m:r>
                          </m:sup>
                        </m:sSubSup>
                      </m:e>
                    </m:nary>
                  </m:oMath>
                </a14:m>
                <a:r>
                  <a:rPr lang="en-US" dirty="0">
                    <a:solidFill>
                      <a:prstClr val="black"/>
                    </a:solidFill>
                  </a:rPr>
                  <a:t> where</a:t>
                </a:r>
              </a:p>
              <a:p>
                <a:pPr lvl="1"/>
                <a:r>
                  <a:rPr lang="en-US" dirty="0">
                    <a:solidFill>
                      <a:prstClr val="black"/>
                    </a:solidFill>
                  </a:rPr>
                  <a:t>For all </a:t>
                </a:r>
                <a14:m>
                  <m:oMath xmlns:m="http://schemas.openxmlformats.org/officeDocument/2006/math">
                    <m:r>
                      <a:rPr lang="en-US" i="1">
                        <a:solidFill>
                          <a:prstClr val="black"/>
                        </a:solidFill>
                        <a:latin typeface="Cambria Math" panose="02040503050406030204" pitchFamily="18" charset="0"/>
                      </a:rPr>
                      <m:t>𝑖</m:t>
                    </m:r>
                  </m:oMath>
                </a14:m>
                <a:r>
                  <a:rPr lang="en-US" dirty="0">
                    <a:solidFill>
                      <a:prstClr val="black"/>
                    </a:solidFill>
                  </a:rPr>
                  <a:t>, </a:t>
                </a:r>
                <a14:m>
                  <m:oMath xmlns:m="http://schemas.openxmlformats.org/officeDocument/2006/math">
                    <m:func>
                      <m:funcPr>
                        <m:ctrlPr>
                          <a:rPr lang="en-US" i="1">
                            <a:solidFill>
                              <a:prstClr val="black"/>
                            </a:solidFill>
                            <a:latin typeface="Cambria Math" panose="02040503050406030204" pitchFamily="18" charset="0"/>
                          </a:rPr>
                        </m:ctrlPr>
                      </m:funcPr>
                      <m:fName>
                        <m:r>
                          <m:rPr>
                            <m:sty m:val="p"/>
                          </m:rPr>
                          <a:rPr lang="en-US">
                            <a:solidFill>
                              <a:prstClr val="black"/>
                            </a:solidFill>
                            <a:latin typeface="Cambria Math" panose="02040503050406030204" pitchFamily="18" charset="0"/>
                          </a:rPr>
                          <m:t>deg</m:t>
                        </m:r>
                      </m:fName>
                      <m:e>
                        <m:d>
                          <m:dPr>
                            <m:ctrlPr>
                              <a:rPr lang="en-US" i="1">
                                <a:solidFill>
                                  <a:prstClr val="black"/>
                                </a:solidFill>
                                <a:latin typeface="Cambria Math" panose="02040503050406030204" pitchFamily="18" charset="0"/>
                              </a:rPr>
                            </m:ctrlPr>
                          </m:dPr>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𝑓</m:t>
                                </m:r>
                              </m:e>
                              <m:sub>
                                <m:r>
                                  <a:rPr lang="en-US" i="1">
                                    <a:solidFill>
                                      <a:prstClr val="black"/>
                                    </a:solidFill>
                                    <a:latin typeface="Cambria Math" panose="02040503050406030204" pitchFamily="18" charset="0"/>
                                  </a:rPr>
                                  <m:t>𝑖</m:t>
                                </m:r>
                              </m:sub>
                            </m:sSub>
                          </m:e>
                        </m:d>
                      </m:e>
                    </m:func>
                    <m:r>
                      <a:rPr lang="en-US" i="1">
                        <a:solidFill>
                          <a:prstClr val="black"/>
                        </a:solidFill>
                        <a:latin typeface="Cambria Math" panose="02040503050406030204" pitchFamily="18" charset="0"/>
                      </a:rPr>
                      <m:t>+</m:t>
                    </m:r>
                    <m:func>
                      <m:funcPr>
                        <m:ctrlPr>
                          <a:rPr lang="en-US" i="1">
                            <a:solidFill>
                              <a:prstClr val="black"/>
                            </a:solidFill>
                            <a:latin typeface="Cambria Math" panose="02040503050406030204" pitchFamily="18" charset="0"/>
                          </a:rPr>
                        </m:ctrlPr>
                      </m:funcPr>
                      <m:fName>
                        <m:r>
                          <m:rPr>
                            <m:sty m:val="p"/>
                          </m:rPr>
                          <a:rPr lang="en-US">
                            <a:solidFill>
                              <a:prstClr val="black"/>
                            </a:solidFill>
                            <a:latin typeface="Cambria Math" panose="02040503050406030204" pitchFamily="18" charset="0"/>
                          </a:rPr>
                          <m:t>deg</m:t>
                        </m:r>
                      </m:fName>
                      <m:e>
                        <m:d>
                          <m:dPr>
                            <m:ctrlPr>
                              <a:rPr lang="en-US" i="1">
                                <a:solidFill>
                                  <a:prstClr val="black"/>
                                </a:solidFill>
                                <a:latin typeface="Cambria Math" panose="02040503050406030204" pitchFamily="18" charset="0"/>
                              </a:rPr>
                            </m:ctrlPr>
                          </m:dPr>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𝑠</m:t>
                                </m:r>
                              </m:e>
                              <m:sub>
                                <m:r>
                                  <a:rPr lang="en-US" i="1">
                                    <a:solidFill>
                                      <a:prstClr val="black"/>
                                    </a:solidFill>
                                    <a:latin typeface="Cambria Math" panose="02040503050406030204" pitchFamily="18" charset="0"/>
                                  </a:rPr>
                                  <m:t>𝑖</m:t>
                                </m:r>
                              </m:sub>
                            </m:sSub>
                          </m:e>
                        </m:d>
                      </m:e>
                    </m:func>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𝑑</m:t>
                    </m:r>
                  </m:oMath>
                </a14:m>
                <a:r>
                  <a:rPr lang="en-US" dirty="0">
                    <a:solidFill>
                      <a:prstClr val="black"/>
                    </a:solidFill>
                  </a:rPr>
                  <a:t>.</a:t>
                </a:r>
              </a:p>
              <a:p>
                <a:pPr lvl="1"/>
                <a:r>
                  <a:rPr lang="en-US" dirty="0">
                    <a:solidFill>
                      <a:prstClr val="black"/>
                    </a:solidFill>
                  </a:rPr>
                  <a:t>For all </a:t>
                </a:r>
                <a14:m>
                  <m:oMath xmlns:m="http://schemas.openxmlformats.org/officeDocument/2006/math">
                    <m:r>
                      <a:rPr lang="en-US" i="1">
                        <a:solidFill>
                          <a:prstClr val="black"/>
                        </a:solidFill>
                        <a:latin typeface="Cambria Math" panose="02040503050406030204" pitchFamily="18" charset="0"/>
                      </a:rPr>
                      <m:t>𝑗</m:t>
                    </m:r>
                  </m:oMath>
                </a14:m>
                <a:r>
                  <a:rPr lang="en-US" dirty="0">
                    <a:solidFill>
                      <a:prstClr val="black"/>
                    </a:solidFill>
                  </a:rPr>
                  <a:t>, </a:t>
                </a:r>
                <a14:m>
                  <m:oMath xmlns:m="http://schemas.openxmlformats.org/officeDocument/2006/math">
                    <m:func>
                      <m:funcPr>
                        <m:ctrlPr>
                          <a:rPr lang="en-US" i="1">
                            <a:solidFill>
                              <a:prstClr val="black"/>
                            </a:solidFill>
                            <a:latin typeface="Cambria Math" panose="02040503050406030204" pitchFamily="18" charset="0"/>
                          </a:rPr>
                        </m:ctrlPr>
                      </m:funcPr>
                      <m:fName>
                        <m:r>
                          <m:rPr>
                            <m:sty m:val="p"/>
                          </m:rPr>
                          <a:rPr lang="en-US">
                            <a:solidFill>
                              <a:prstClr val="black"/>
                            </a:solidFill>
                            <a:latin typeface="Cambria Math" panose="02040503050406030204" pitchFamily="18" charset="0"/>
                          </a:rPr>
                          <m:t>deg</m:t>
                        </m:r>
                      </m:fName>
                      <m:e>
                        <m:d>
                          <m:dPr>
                            <m:ctrlPr>
                              <a:rPr lang="en-US" i="1">
                                <a:solidFill>
                                  <a:prstClr val="black"/>
                                </a:solidFill>
                                <a:latin typeface="Cambria Math" panose="02040503050406030204" pitchFamily="18" charset="0"/>
                              </a:rPr>
                            </m:ctrlPr>
                          </m:dPr>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𝑔</m:t>
                                </m:r>
                              </m:e>
                              <m:sub>
                                <m:r>
                                  <a:rPr lang="en-US" i="1">
                                    <a:solidFill>
                                      <a:prstClr val="black"/>
                                    </a:solidFill>
                                    <a:latin typeface="Cambria Math" panose="02040503050406030204" pitchFamily="18" charset="0"/>
                                  </a:rPr>
                                  <m:t>𝑗</m:t>
                                </m:r>
                              </m:sub>
                            </m:sSub>
                          </m:e>
                        </m:d>
                      </m:e>
                    </m:func>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𝑑</m:t>
                    </m:r>
                    <m:r>
                      <a:rPr lang="en-US" i="1">
                        <a:solidFill>
                          <a:prstClr val="black"/>
                        </a:solidFill>
                        <a:latin typeface="Cambria Math" panose="02040503050406030204" pitchFamily="18" charset="0"/>
                      </a:rPr>
                      <m:t>/2</m:t>
                    </m:r>
                  </m:oMath>
                </a14:m>
                <a:r>
                  <a:rPr lang="en-US" dirty="0">
                    <a:solidFill>
                      <a:prstClr val="black"/>
                    </a:solidFill>
                  </a:rPr>
                  <a:t>.</a:t>
                </a:r>
                <a:endParaRPr lang="en-US" dirty="0"/>
              </a:p>
              <a:p>
                <a:r>
                  <a:rPr lang="en-US" dirty="0"/>
                  <a:t>Similarly, a degree </a:t>
                </a:r>
                <a14:m>
                  <m:oMath xmlns:m="http://schemas.openxmlformats.org/officeDocument/2006/math">
                    <m:r>
                      <a:rPr lang="en-US" b="0" i="1" smtClean="0">
                        <a:latin typeface="Cambria Math" panose="02040503050406030204" pitchFamily="18" charset="0"/>
                      </a:rPr>
                      <m:t>𝑑</m:t>
                    </m:r>
                  </m:oMath>
                </a14:m>
                <a:r>
                  <a:rPr lang="en-US" dirty="0"/>
                  <a:t> </a:t>
                </a:r>
                <a:r>
                  <a:rPr lang="en-US" dirty="0">
                    <a:solidFill>
                      <a:srgbClr val="FF0000"/>
                    </a:solidFill>
                  </a:rPr>
                  <a:t>Positivstellenstz/sum of squares</a:t>
                </a:r>
                <a:r>
                  <a:rPr lang="en-US" dirty="0">
                    <a:solidFill>
                      <a:prstClr val="black"/>
                    </a:solidFill>
                  </a:rPr>
                  <a:t> proof that </a:t>
                </a:r>
                <a14:m>
                  <m:oMath xmlns:m="http://schemas.openxmlformats.org/officeDocument/2006/math">
                    <m:r>
                      <a:rPr lang="en-US" b="0" i="1" dirty="0" smtClean="0">
                        <a:solidFill>
                          <a:prstClr val="black"/>
                        </a:solidFill>
                        <a:latin typeface="Cambria Math" panose="02040503050406030204" pitchFamily="18" charset="0"/>
                      </a:rPr>
                      <m:t>h</m:t>
                    </m:r>
                    <m:r>
                      <a:rPr lang="en-US" b="0" i="1" dirty="0" smtClean="0">
                        <a:solidFill>
                          <a:prstClr val="black"/>
                        </a:solidFill>
                        <a:latin typeface="Cambria Math" panose="02040503050406030204" pitchFamily="18" charset="0"/>
                      </a:rPr>
                      <m:t>≤</m:t>
                    </m:r>
                    <m:r>
                      <a:rPr lang="en-US" b="0" i="1" dirty="0" smtClean="0">
                        <a:solidFill>
                          <a:prstClr val="black"/>
                        </a:solidFill>
                        <a:latin typeface="Cambria Math" panose="02040503050406030204" pitchFamily="18" charset="0"/>
                      </a:rPr>
                      <m:t>𝑐</m:t>
                    </m:r>
                  </m:oMath>
                </a14:m>
                <a:r>
                  <a:rPr lang="en-US" dirty="0"/>
                  <a:t> subject to the constraints </a:t>
                </a:r>
                <a14:m>
                  <m:oMath xmlns:m="http://schemas.openxmlformats.org/officeDocument/2006/math">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𝑠</m:t>
                        </m:r>
                      </m:e>
                      <m:sub>
                        <m:r>
                          <a:rPr lang="en-US" i="1">
                            <a:latin typeface="Cambria Math" panose="02040503050406030204" pitchFamily="18" charset="0"/>
                          </a:rPr>
                          <m:t>𝑖</m:t>
                        </m:r>
                      </m:sub>
                    </m:sSub>
                    <m:r>
                      <a:rPr lang="en-US" i="1">
                        <a:latin typeface="Cambria Math" panose="02040503050406030204" pitchFamily="18" charset="0"/>
                      </a:rPr>
                      <m:t>=0}</m:t>
                    </m:r>
                  </m:oMath>
                </a14:m>
                <a:r>
                  <a:rPr lang="en-US" dirty="0"/>
                  <a:t> is an equality of the form </a:t>
                </a:r>
                <a14:m>
                  <m:oMath xmlns:m="http://schemas.openxmlformats.org/officeDocument/2006/math">
                    <m:r>
                      <a:rPr lang="en-US" b="0" i="1" smtClean="0">
                        <a:solidFill>
                          <a:prstClr val="black"/>
                        </a:solidFill>
                        <a:latin typeface="Cambria Math" panose="02040503050406030204" pitchFamily="18" charset="0"/>
                      </a:rPr>
                      <m:t>h</m:t>
                    </m:r>
                    <m:r>
                      <a:rPr lang="en-US" i="1">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𝑐</m:t>
                    </m:r>
                    <m:r>
                      <a:rPr lang="en-US" b="0" i="1" smtClean="0">
                        <a:solidFill>
                          <a:prstClr val="black"/>
                        </a:solidFill>
                        <a:latin typeface="Cambria Math" panose="02040503050406030204" pitchFamily="18" charset="0"/>
                      </a:rPr>
                      <m:t>+</m:t>
                    </m:r>
                    <m:nary>
                      <m:naryPr>
                        <m:chr m:val="∑"/>
                        <m:supHide m:val="on"/>
                        <m:ctrlPr>
                          <a:rPr lang="en-US" i="1">
                            <a:solidFill>
                              <a:prstClr val="black"/>
                            </a:solidFill>
                            <a:latin typeface="Cambria Math" panose="02040503050406030204" pitchFamily="18" charset="0"/>
                          </a:rPr>
                        </m:ctrlPr>
                      </m:naryPr>
                      <m:sub>
                        <m:r>
                          <m:rPr>
                            <m:brk m:alnAt="7"/>
                          </m:rPr>
                          <a:rPr lang="en-US" i="1">
                            <a:solidFill>
                              <a:prstClr val="black"/>
                            </a:solidFill>
                            <a:latin typeface="Cambria Math" panose="02040503050406030204" pitchFamily="18" charset="0"/>
                          </a:rPr>
                          <m:t>𝑖</m:t>
                        </m:r>
                      </m:sub>
                      <m:sup/>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𝑓</m:t>
                            </m:r>
                          </m:e>
                          <m:sub>
                            <m:r>
                              <a:rPr lang="en-US" i="1">
                                <a:solidFill>
                                  <a:prstClr val="black"/>
                                </a:solidFill>
                                <a:latin typeface="Cambria Math" panose="02040503050406030204" pitchFamily="18" charset="0"/>
                              </a:rPr>
                              <m:t>𝑖</m:t>
                            </m:r>
                          </m:sub>
                        </m:sSub>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𝑠</m:t>
                            </m:r>
                          </m:e>
                          <m:sub>
                            <m:r>
                              <a:rPr lang="en-US" i="1">
                                <a:solidFill>
                                  <a:prstClr val="black"/>
                                </a:solidFill>
                                <a:latin typeface="Cambria Math" panose="02040503050406030204" pitchFamily="18" charset="0"/>
                              </a:rPr>
                              <m:t>𝑖</m:t>
                            </m:r>
                          </m:sub>
                        </m:sSub>
                      </m:e>
                    </m:nary>
                    <m:r>
                      <a:rPr lang="en-US" b="0" i="1" smtClean="0">
                        <a:solidFill>
                          <a:prstClr val="black"/>
                        </a:solidFill>
                        <a:latin typeface="Cambria Math" panose="02040503050406030204" pitchFamily="18" charset="0"/>
                      </a:rPr>
                      <m:t>−</m:t>
                    </m:r>
                    <m:nary>
                      <m:naryPr>
                        <m:chr m:val="∑"/>
                        <m:supHide m:val="on"/>
                        <m:ctrlPr>
                          <a:rPr lang="en-US" i="1">
                            <a:solidFill>
                              <a:prstClr val="black"/>
                            </a:solidFill>
                            <a:latin typeface="Cambria Math" panose="02040503050406030204" pitchFamily="18" charset="0"/>
                          </a:rPr>
                        </m:ctrlPr>
                      </m:naryPr>
                      <m:sub>
                        <m:r>
                          <m:rPr>
                            <m:brk m:alnAt="7"/>
                          </m:rPr>
                          <a:rPr lang="en-US" i="1">
                            <a:solidFill>
                              <a:prstClr val="black"/>
                            </a:solidFill>
                            <a:latin typeface="Cambria Math" panose="02040503050406030204" pitchFamily="18" charset="0"/>
                          </a:rPr>
                          <m:t>𝑗</m:t>
                        </m:r>
                      </m:sub>
                      <m:sup/>
                      <m:e>
                        <m:sSubSup>
                          <m:sSubSupPr>
                            <m:ctrlPr>
                              <a:rPr lang="en-US" i="1">
                                <a:solidFill>
                                  <a:prstClr val="black"/>
                                </a:solidFill>
                                <a:latin typeface="Cambria Math" panose="02040503050406030204" pitchFamily="18" charset="0"/>
                              </a:rPr>
                            </m:ctrlPr>
                          </m:sSubSupPr>
                          <m:e>
                            <m:r>
                              <a:rPr lang="en-US" i="1">
                                <a:solidFill>
                                  <a:prstClr val="black"/>
                                </a:solidFill>
                                <a:latin typeface="Cambria Math" panose="02040503050406030204" pitchFamily="18" charset="0"/>
                              </a:rPr>
                              <m:t>𝑔</m:t>
                            </m:r>
                          </m:e>
                          <m:sub>
                            <m:r>
                              <a:rPr lang="en-US" i="1">
                                <a:solidFill>
                                  <a:prstClr val="black"/>
                                </a:solidFill>
                                <a:latin typeface="Cambria Math" panose="02040503050406030204" pitchFamily="18" charset="0"/>
                              </a:rPr>
                              <m:t>𝑗</m:t>
                            </m:r>
                          </m:sub>
                          <m:sup>
                            <m:r>
                              <a:rPr lang="en-US" i="1">
                                <a:solidFill>
                                  <a:prstClr val="black"/>
                                </a:solidFill>
                                <a:latin typeface="Cambria Math" panose="02040503050406030204" pitchFamily="18" charset="0"/>
                              </a:rPr>
                              <m:t>2</m:t>
                            </m:r>
                          </m:sup>
                        </m:sSubSup>
                      </m:e>
                    </m:nary>
                  </m:oMath>
                </a14:m>
                <a:r>
                  <a:rPr lang="en-US" dirty="0">
                    <a:solidFill>
                      <a:prstClr val="black"/>
                    </a:solidFill>
                  </a:rPr>
                  <a:t> where</a:t>
                </a:r>
              </a:p>
              <a:p>
                <a:pPr lvl="1"/>
                <a:r>
                  <a:rPr lang="en-US" dirty="0">
                    <a:solidFill>
                      <a:prstClr val="black"/>
                    </a:solidFill>
                  </a:rPr>
                  <a:t>For all </a:t>
                </a:r>
                <a14:m>
                  <m:oMath xmlns:m="http://schemas.openxmlformats.org/officeDocument/2006/math">
                    <m:r>
                      <a:rPr lang="en-US" i="1">
                        <a:solidFill>
                          <a:prstClr val="black"/>
                        </a:solidFill>
                        <a:latin typeface="Cambria Math" panose="02040503050406030204" pitchFamily="18" charset="0"/>
                      </a:rPr>
                      <m:t>𝑖</m:t>
                    </m:r>
                  </m:oMath>
                </a14:m>
                <a:r>
                  <a:rPr lang="en-US" dirty="0">
                    <a:solidFill>
                      <a:prstClr val="black"/>
                    </a:solidFill>
                  </a:rPr>
                  <a:t>, </a:t>
                </a:r>
                <a14:m>
                  <m:oMath xmlns:m="http://schemas.openxmlformats.org/officeDocument/2006/math">
                    <m:func>
                      <m:funcPr>
                        <m:ctrlPr>
                          <a:rPr lang="en-US" i="1">
                            <a:solidFill>
                              <a:prstClr val="black"/>
                            </a:solidFill>
                            <a:latin typeface="Cambria Math" panose="02040503050406030204" pitchFamily="18" charset="0"/>
                          </a:rPr>
                        </m:ctrlPr>
                      </m:funcPr>
                      <m:fName>
                        <m:r>
                          <m:rPr>
                            <m:sty m:val="p"/>
                          </m:rPr>
                          <a:rPr lang="en-US">
                            <a:solidFill>
                              <a:prstClr val="black"/>
                            </a:solidFill>
                            <a:latin typeface="Cambria Math" panose="02040503050406030204" pitchFamily="18" charset="0"/>
                          </a:rPr>
                          <m:t>deg</m:t>
                        </m:r>
                      </m:fName>
                      <m:e>
                        <m:d>
                          <m:dPr>
                            <m:ctrlPr>
                              <a:rPr lang="en-US" i="1">
                                <a:solidFill>
                                  <a:prstClr val="black"/>
                                </a:solidFill>
                                <a:latin typeface="Cambria Math" panose="02040503050406030204" pitchFamily="18" charset="0"/>
                              </a:rPr>
                            </m:ctrlPr>
                          </m:dPr>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𝑓</m:t>
                                </m:r>
                              </m:e>
                              <m:sub>
                                <m:r>
                                  <a:rPr lang="en-US" i="1">
                                    <a:solidFill>
                                      <a:prstClr val="black"/>
                                    </a:solidFill>
                                    <a:latin typeface="Cambria Math" panose="02040503050406030204" pitchFamily="18" charset="0"/>
                                  </a:rPr>
                                  <m:t>𝑖</m:t>
                                </m:r>
                              </m:sub>
                            </m:sSub>
                          </m:e>
                        </m:d>
                      </m:e>
                    </m:func>
                    <m:r>
                      <a:rPr lang="en-US" i="1">
                        <a:solidFill>
                          <a:prstClr val="black"/>
                        </a:solidFill>
                        <a:latin typeface="Cambria Math" panose="02040503050406030204" pitchFamily="18" charset="0"/>
                      </a:rPr>
                      <m:t>+</m:t>
                    </m:r>
                    <m:func>
                      <m:funcPr>
                        <m:ctrlPr>
                          <a:rPr lang="en-US" i="1">
                            <a:solidFill>
                              <a:prstClr val="black"/>
                            </a:solidFill>
                            <a:latin typeface="Cambria Math" panose="02040503050406030204" pitchFamily="18" charset="0"/>
                          </a:rPr>
                        </m:ctrlPr>
                      </m:funcPr>
                      <m:fName>
                        <m:r>
                          <m:rPr>
                            <m:sty m:val="p"/>
                          </m:rPr>
                          <a:rPr lang="en-US">
                            <a:solidFill>
                              <a:prstClr val="black"/>
                            </a:solidFill>
                            <a:latin typeface="Cambria Math" panose="02040503050406030204" pitchFamily="18" charset="0"/>
                          </a:rPr>
                          <m:t>deg</m:t>
                        </m:r>
                      </m:fName>
                      <m:e>
                        <m:d>
                          <m:dPr>
                            <m:ctrlPr>
                              <a:rPr lang="en-US" i="1">
                                <a:solidFill>
                                  <a:prstClr val="black"/>
                                </a:solidFill>
                                <a:latin typeface="Cambria Math" panose="02040503050406030204" pitchFamily="18" charset="0"/>
                              </a:rPr>
                            </m:ctrlPr>
                          </m:dPr>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𝑠</m:t>
                                </m:r>
                              </m:e>
                              <m:sub>
                                <m:r>
                                  <a:rPr lang="en-US" i="1">
                                    <a:solidFill>
                                      <a:prstClr val="black"/>
                                    </a:solidFill>
                                    <a:latin typeface="Cambria Math" panose="02040503050406030204" pitchFamily="18" charset="0"/>
                                  </a:rPr>
                                  <m:t>𝑖</m:t>
                                </m:r>
                              </m:sub>
                            </m:sSub>
                          </m:e>
                        </m:d>
                      </m:e>
                    </m:func>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𝑑</m:t>
                    </m:r>
                  </m:oMath>
                </a14:m>
                <a:r>
                  <a:rPr lang="en-US" dirty="0">
                    <a:solidFill>
                      <a:prstClr val="black"/>
                    </a:solidFill>
                  </a:rPr>
                  <a:t>.</a:t>
                </a:r>
              </a:p>
              <a:p>
                <a:pPr lvl="1"/>
                <a:r>
                  <a:rPr lang="en-US" dirty="0">
                    <a:solidFill>
                      <a:prstClr val="black"/>
                    </a:solidFill>
                  </a:rPr>
                  <a:t>For all </a:t>
                </a:r>
                <a14:m>
                  <m:oMath xmlns:m="http://schemas.openxmlformats.org/officeDocument/2006/math">
                    <m:r>
                      <a:rPr lang="en-US" i="1">
                        <a:solidFill>
                          <a:prstClr val="black"/>
                        </a:solidFill>
                        <a:latin typeface="Cambria Math" panose="02040503050406030204" pitchFamily="18" charset="0"/>
                      </a:rPr>
                      <m:t>𝑗</m:t>
                    </m:r>
                  </m:oMath>
                </a14:m>
                <a:r>
                  <a:rPr lang="en-US" dirty="0">
                    <a:solidFill>
                      <a:prstClr val="black"/>
                    </a:solidFill>
                  </a:rPr>
                  <a:t>, </a:t>
                </a:r>
                <a14:m>
                  <m:oMath xmlns:m="http://schemas.openxmlformats.org/officeDocument/2006/math">
                    <m:func>
                      <m:funcPr>
                        <m:ctrlPr>
                          <a:rPr lang="en-US" i="1">
                            <a:solidFill>
                              <a:prstClr val="black"/>
                            </a:solidFill>
                            <a:latin typeface="Cambria Math" panose="02040503050406030204" pitchFamily="18" charset="0"/>
                          </a:rPr>
                        </m:ctrlPr>
                      </m:funcPr>
                      <m:fName>
                        <m:r>
                          <m:rPr>
                            <m:sty m:val="p"/>
                          </m:rPr>
                          <a:rPr lang="en-US">
                            <a:solidFill>
                              <a:prstClr val="black"/>
                            </a:solidFill>
                            <a:latin typeface="Cambria Math" panose="02040503050406030204" pitchFamily="18" charset="0"/>
                          </a:rPr>
                          <m:t>deg</m:t>
                        </m:r>
                      </m:fName>
                      <m:e>
                        <m:d>
                          <m:dPr>
                            <m:ctrlPr>
                              <a:rPr lang="en-US" i="1">
                                <a:solidFill>
                                  <a:prstClr val="black"/>
                                </a:solidFill>
                                <a:latin typeface="Cambria Math" panose="02040503050406030204" pitchFamily="18" charset="0"/>
                              </a:rPr>
                            </m:ctrlPr>
                          </m:dPr>
                          <m:e>
                            <m:sSub>
                              <m:sSubPr>
                                <m:ctrlPr>
                                  <a:rPr lang="en-US" i="1">
                                    <a:solidFill>
                                      <a:prstClr val="black"/>
                                    </a:solidFill>
                                    <a:latin typeface="Cambria Math" panose="02040503050406030204" pitchFamily="18" charset="0"/>
                                  </a:rPr>
                                </m:ctrlPr>
                              </m:sSubPr>
                              <m:e>
                                <m:r>
                                  <a:rPr lang="en-US" i="1">
                                    <a:solidFill>
                                      <a:prstClr val="black"/>
                                    </a:solidFill>
                                    <a:latin typeface="Cambria Math" panose="02040503050406030204" pitchFamily="18" charset="0"/>
                                  </a:rPr>
                                  <m:t>𝑔</m:t>
                                </m:r>
                              </m:e>
                              <m:sub>
                                <m:r>
                                  <a:rPr lang="en-US" i="1">
                                    <a:solidFill>
                                      <a:prstClr val="black"/>
                                    </a:solidFill>
                                    <a:latin typeface="Cambria Math" panose="02040503050406030204" pitchFamily="18" charset="0"/>
                                  </a:rPr>
                                  <m:t>𝑗</m:t>
                                </m:r>
                              </m:sub>
                            </m:sSub>
                          </m:e>
                        </m:d>
                      </m:e>
                    </m:func>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𝑑</m:t>
                    </m:r>
                    <m:r>
                      <a:rPr lang="en-US" i="1">
                        <a:solidFill>
                          <a:prstClr val="black"/>
                        </a:solidFill>
                        <a:latin typeface="Cambria Math" panose="02040503050406030204" pitchFamily="18" charset="0"/>
                      </a:rPr>
                      <m:t>/2</m:t>
                    </m:r>
                  </m:oMath>
                </a14:m>
                <a:r>
                  <a:rPr lang="en-US" dirty="0">
                    <a:solidFill>
                      <a:prstClr val="black"/>
                    </a:solidFill>
                  </a:rPr>
                  <a:t>.</a:t>
                </a:r>
                <a:endParaRPr lang="en-US" dirty="0"/>
              </a:p>
              <a:p>
                <a:endParaRPr lang="en-US" dirty="0"/>
              </a:p>
            </p:txBody>
          </p:sp>
        </mc:Choice>
        <mc:Fallback xmlns="">
          <p:sp>
            <p:nvSpPr>
              <p:cNvPr id="3" name="Content Placeholder 2">
                <a:extLst>
                  <a:ext uri="{FF2B5EF4-FFF2-40B4-BE49-F238E27FC236}">
                    <a16:creationId xmlns:a16="http://schemas.microsoft.com/office/drawing/2014/main" id="{7DF4B701-912F-4D32-BDBA-5DF87C8A6102}"/>
                  </a:ext>
                </a:extLst>
              </p:cNvPr>
              <p:cNvSpPr>
                <a:spLocks noGrp="1" noRot="1" noChangeAspect="1" noMove="1" noResize="1" noEditPoints="1" noAdjustHandles="1" noChangeArrowheads="1" noChangeShapeType="1" noTextEdit="1"/>
              </p:cNvSpPr>
              <p:nvPr>
                <p:ph idx="1"/>
              </p:nvPr>
            </p:nvSpPr>
            <p:spPr>
              <a:xfrm>
                <a:off x="838200" y="1825624"/>
                <a:ext cx="10134600" cy="4873755"/>
              </a:xfrm>
              <a:blipFill>
                <a:blip r:embed="rId2"/>
                <a:stretch>
                  <a:fillRect l="-1083" t="-2000" r="-542"/>
                </a:stretch>
              </a:blipFill>
            </p:spPr>
            <p:txBody>
              <a:bodyPr/>
              <a:lstStyle/>
              <a:p>
                <a:r>
                  <a:rPr lang="en-US">
                    <a:noFill/>
                  </a:rPr>
                  <a:t> </a:t>
                </a:r>
              </a:p>
            </p:txBody>
          </p:sp>
        </mc:Fallback>
      </mc:AlternateContent>
    </p:spTree>
    <p:extLst>
      <p:ext uri="{BB962C8B-B14F-4D97-AF65-F5344CB8AC3E}">
        <p14:creationId xmlns:p14="http://schemas.microsoft.com/office/powerpoint/2010/main" val="2397580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16642</TotalTime>
  <Words>8257</Words>
  <Application>Microsoft Office PowerPoint</Application>
  <PresentationFormat>Widescreen</PresentationFormat>
  <Paragraphs>724</Paragraphs>
  <Slides>75</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75</vt:i4>
      </vt:variant>
    </vt:vector>
  </HeadingPairs>
  <TitlesOfParts>
    <vt:vector size="83" baseType="lpstr">
      <vt:lpstr>Arial</vt:lpstr>
      <vt:lpstr>Calibri</vt:lpstr>
      <vt:lpstr>Calibri Light</vt:lpstr>
      <vt:lpstr>Cambria Math</vt:lpstr>
      <vt:lpstr>Office Theme</vt:lpstr>
      <vt:lpstr>1_Office Theme</vt:lpstr>
      <vt:lpstr>2_Office Theme</vt:lpstr>
      <vt:lpstr>3_Office Theme</vt:lpstr>
      <vt:lpstr>Sum of Squares Lower Bounds for Average Case Problems</vt:lpstr>
      <vt:lpstr>Collaborators for Average Case SoS Lower Bounds and Analyzing Graph Matrices</vt:lpstr>
      <vt:lpstr>Common Theme of This Talk and the Next Talk</vt:lpstr>
      <vt:lpstr> ω(1) Degree SoS Average Case Lower Bounds Table</vt:lpstr>
      <vt:lpstr>Goals for this Talk</vt:lpstr>
      <vt:lpstr>Outline</vt:lpstr>
      <vt:lpstr>Part I: The Sum of Squares Hierarchy </vt:lpstr>
      <vt:lpstr>Setup for the Sum of Squares Hierarchy</vt:lpstr>
      <vt:lpstr>Positivstellensatz/Sum of Squares Proofs</vt:lpstr>
      <vt:lpstr>Positivstellensatz/Sum of Squares Proof Example</vt:lpstr>
      <vt:lpstr>Another Positivstellensatz/Sum of Squares Proof Example</vt:lpstr>
      <vt:lpstr>Pseudo-expectation Values</vt:lpstr>
      <vt:lpstr>Pseudo-expectation Values</vt:lpstr>
      <vt:lpstr>Distributions of Solutions Give Pseudo-expectation Values</vt:lpstr>
      <vt:lpstr>Non-Trivial Example: Knapsack with Unit Weights and Capacity k</vt:lpstr>
      <vt:lpstr>Checking the Pseudo-expectation Values</vt:lpstr>
      <vt:lpstr>The Moment Matrix</vt:lpstr>
      <vt:lpstr>Checking M≽0</vt:lpstr>
      <vt:lpstr>SoS Lower Bounds</vt:lpstr>
      <vt:lpstr>Part II: Planted Clique and First Candidate Pseudo-expectation Values</vt:lpstr>
      <vt:lpstr>Planted Clique</vt:lpstr>
      <vt:lpstr>Planted Clique Example</vt:lpstr>
      <vt:lpstr>Planted Clique Example</vt:lpstr>
      <vt:lpstr>Lower Bounds for Planted Clique</vt:lpstr>
      <vt:lpstr>Designing Pseudo-expectation Values</vt:lpstr>
      <vt:lpstr>First Candidate Pseudo-expectation Values</vt:lpstr>
      <vt:lpstr>Failure of the First Candidate Pseudo-expectation Values</vt:lpstr>
      <vt:lpstr>What Went Wrong?</vt:lpstr>
      <vt:lpstr>Modifying the Pseudo-expectation Values</vt:lpstr>
      <vt:lpstr>Part II: Pseudo-calibration</vt:lpstr>
      <vt:lpstr>Setup</vt:lpstr>
      <vt:lpstr>Pseudo-calibration</vt:lpstr>
      <vt:lpstr>Fourier Basis for G(n,1/2)</vt:lpstr>
      <vt:lpstr>Planted Distribution for Planted Clique</vt:lpstr>
      <vt:lpstr>Pseudo-calibration for Planted Clique</vt:lpstr>
      <vt:lpstr>Pseudo-calibration Calculation for Planted Clique</vt:lpstr>
      <vt:lpstr>SoS Lower Bound for Planted Clique</vt:lpstr>
      <vt:lpstr>Shouldn’t E ̃[1] be 1?</vt:lpstr>
      <vt:lpstr>Analyzing the Resulting Moment Matrix</vt:lpstr>
      <vt:lpstr>Part III: Graph Matrices</vt:lpstr>
      <vt:lpstr>Background on Graph Matrices</vt:lpstr>
      <vt:lpstr>Ribbons</vt:lpstr>
      <vt:lpstr>Shapes</vt:lpstr>
      <vt:lpstr>Graph Matrices</vt:lpstr>
      <vt:lpstr>Example: Z-Shaped Graph Matrix</vt:lpstr>
      <vt:lpstr>Summary</vt:lpstr>
      <vt:lpstr>More Graph Matrix Examples</vt:lpstr>
      <vt:lpstr>Example: Decomposing a Clique Indicator Matrix</vt:lpstr>
      <vt:lpstr>Graph Matrix Norm Bounds</vt:lpstr>
      <vt:lpstr>Pseudo-calibration and Graph Matrices</vt:lpstr>
      <vt:lpstr>Part IV: PSDness Analysis Sketch</vt:lpstr>
      <vt:lpstr>Naïve Hope: Norm Bounds are Sufficient</vt:lpstr>
      <vt:lpstr>Decomposition via Minimum Vertex Separators</vt:lpstr>
      <vt:lpstr>PowerPoint Presentation</vt:lpstr>
      <vt:lpstr>Usefulness of the Decomposition</vt:lpstr>
      <vt:lpstr>Analyzing Proper Middle Shapes τ</vt:lpstr>
      <vt:lpstr>Summary of the PSDness Analysis</vt:lpstr>
      <vt:lpstr>Part V: Recent Progress and Open Problems</vt:lpstr>
      <vt:lpstr>Progress Since [BHKKMP16] </vt:lpstr>
      <vt:lpstr> ω(1) Degree SoS Average Case Lower Bounds Table</vt:lpstr>
      <vt:lpstr>Analyzing Independent Set on Sparse Graphs</vt:lpstr>
      <vt:lpstr>Analyzing Independent Set on Sparse Graphs</vt:lpstr>
      <vt:lpstr>Analyzing Independent Set on Sparse Graphs</vt:lpstr>
      <vt:lpstr>SoS Version of the Low-Degree Conjecture</vt:lpstr>
      <vt:lpstr>SoS Version of the Low-Degree Conjecture Continued</vt:lpstr>
      <vt:lpstr>Further Research on Graph Matrices</vt:lpstr>
      <vt:lpstr>Handling Global Constraints</vt:lpstr>
      <vt:lpstr>Quiet Plantings</vt:lpstr>
      <vt:lpstr>How Do We Know Which Minimum Vertex Separators to Use? </vt:lpstr>
      <vt:lpstr>Going Beyond Product Distributions</vt:lpstr>
      <vt:lpstr>PowerPoint Presentation</vt:lpstr>
      <vt:lpstr>References</vt:lpstr>
      <vt:lpstr>References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 of Squares Lower Bounds from Symmetry and a Good Story</dc:title>
  <dc:creator>Aaron Potechin</dc:creator>
  <cp:lastModifiedBy>Aaron Potechin</cp:lastModifiedBy>
  <cp:revision>536</cp:revision>
  <dcterms:created xsi:type="dcterms:W3CDTF">2019-01-02T21:04:01Z</dcterms:created>
  <dcterms:modified xsi:type="dcterms:W3CDTF">2026-08-20T19:31:33Z</dcterms:modified>
</cp:coreProperties>
</file>