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44" r:id="rId1"/>
  </p:sldMasterIdLst>
  <p:notesMasterIdLst>
    <p:notesMasterId r:id="rId28"/>
  </p:notesMasterIdLst>
  <p:sldIdLst>
    <p:sldId id="256" r:id="rId2"/>
    <p:sldId id="257" r:id="rId3"/>
    <p:sldId id="258" r:id="rId4"/>
    <p:sldId id="259" r:id="rId5"/>
    <p:sldId id="260" r:id="rId6"/>
    <p:sldId id="264" r:id="rId7"/>
    <p:sldId id="262" r:id="rId8"/>
    <p:sldId id="263" r:id="rId9"/>
    <p:sldId id="261" r:id="rId10"/>
    <p:sldId id="265" r:id="rId11"/>
    <p:sldId id="266" r:id="rId12"/>
    <p:sldId id="270" r:id="rId13"/>
    <p:sldId id="271" r:id="rId14"/>
    <p:sldId id="272" r:id="rId15"/>
    <p:sldId id="274" r:id="rId16"/>
    <p:sldId id="273" r:id="rId17"/>
    <p:sldId id="276" r:id="rId18"/>
    <p:sldId id="278" r:id="rId19"/>
    <p:sldId id="275" r:id="rId20"/>
    <p:sldId id="279" r:id="rId21"/>
    <p:sldId id="268" r:id="rId22"/>
    <p:sldId id="280" r:id="rId23"/>
    <p:sldId id="283" r:id="rId24"/>
    <p:sldId id="311" r:id="rId25"/>
    <p:sldId id="309" r:id="rId26"/>
    <p:sldId id="292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156"/>
    <p:restoredTop sz="96193"/>
  </p:normalViewPr>
  <p:slideViewPr>
    <p:cSldViewPr snapToGrid="0" snapToObjects="1">
      <p:cViewPr>
        <p:scale>
          <a:sx n="153" d="100"/>
          <a:sy n="153" d="100"/>
        </p:scale>
        <p:origin x="-320" y="848"/>
      </p:cViewPr>
      <p:guideLst/>
    </p:cSldViewPr>
  </p:slideViewPr>
  <p:outlineViewPr>
    <p:cViewPr>
      <p:scale>
        <a:sx n="33" d="100"/>
        <a:sy n="33" d="100"/>
      </p:scale>
      <p:origin x="0" y="-2796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BAA757-A11D-4947-9EC2-2273A96268C7}" type="datetimeFigureOut">
              <a:rPr lang="en-US" smtClean="0"/>
              <a:t>4/24/23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A3E3B8-FB8F-E946-817F-515B5704DF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8122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A3E3B8-FB8F-E946-817F-515B5704DF9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0275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B8136-4330-4480-80D9-0F6FD97061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6072" y="1124712"/>
            <a:ext cx="11036808" cy="3172968"/>
          </a:xfrm>
        </p:spPr>
        <p:txBody>
          <a:bodyPr anchor="b">
            <a:normAutofit/>
          </a:bodyPr>
          <a:lstStyle>
            <a:lvl1pPr algn="l">
              <a:defRPr sz="8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6E5739-DD96-45FB-B609-3E3447A52F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6072" y="4727448"/>
            <a:ext cx="11036808" cy="1481328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9FF558-51F9-42A2-9944-DBE23DA8B2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76072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4/24/23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8C0E86-A7F7-4BDC-A637-254E5252D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D10ADE-E9DA-4E57-BF57-1CCB65219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69680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D06CE56-3881-4ADA-8CEF-D18B02C242A3}"/>
              </a:ext>
            </a:extLst>
          </p:cNvPr>
          <p:cNvSpPr/>
          <p:nvPr/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9F3C543-62EC-4433-9C93-A2CD8764E9B4}"/>
              </a:ext>
            </a:extLst>
          </p:cNvPr>
          <p:cNvSpPr/>
          <p:nvPr/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68651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B32C18-E430-4EC7-BD7C-99D86D012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FC5012F-7119-4D94-9717-3862E1C938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ED9A4A-D287-4207-9037-70DB007A1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4/24/23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ECFCAC-80DB-43BB-B3F1-AC22BACEE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679730-3487-4D94-A0DC-C21684963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7625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43C89D-929E-4CD1-BCCC-72A14C0335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D450EA-A577-4B76-A12F-650BEB20FD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D2603B-9ACE-4FA9-805B-9B91EB63D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4/24/23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CE18AC-D6A9-4A61-885D-68E2B684A4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197AE4-AA47-4E14-8FFE-171FAE47F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3822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D6FBB9D-1CAA-4D05-AB33-BABDFE17B843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727B71-B4B6-4823-80A1-68C40B475118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9A6DB05-9FB5-4B07-8675-74C23D4FD89D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D358CF-0758-490A-A084-C46443B9A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671183-B3CE-4F45-92FB-98290CA0E2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568" y="2478024"/>
            <a:ext cx="10168128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7DED67-27EC-4D43-A21C-093C1DB048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4/24/23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747CE3-4890-4BC1-94DB-5D49D02C9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3C5AD3-D79A-4D46-B25B-822FE0252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4797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5AEDC5C-2E87-49C6-AB07-A95E5F39ED8E}"/>
              </a:ext>
            </a:extLst>
          </p:cNvPr>
          <p:cNvSpPr/>
          <p:nvPr/>
        </p:nvSpPr>
        <p:spPr>
          <a:xfrm>
            <a:off x="558210" y="4981421"/>
            <a:ext cx="11134956" cy="822960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7D88DE-E462-4C8A-BF99-609390DFB781}"/>
              </a:ext>
            </a:extLst>
          </p:cNvPr>
          <p:cNvSpPr/>
          <p:nvPr/>
        </p:nvSpPr>
        <p:spPr>
          <a:xfrm>
            <a:off x="498834" y="5118581"/>
            <a:ext cx="146304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E44900-E8BF-4B12-8BCB-41076E2B68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784" y="640080"/>
            <a:ext cx="10890504" cy="4114800"/>
          </a:xfrm>
        </p:spPr>
        <p:txBody>
          <a:bodyPr anchor="b">
            <a:normAutofit/>
          </a:bodyPr>
          <a:lstStyle>
            <a:lvl1pPr>
              <a:defRPr sz="6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7741F9-B00F-4463-A257-6B66DABD9B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5102352"/>
            <a:ext cx="10607040" cy="585216"/>
          </a:xfrm>
        </p:spPr>
        <p:txBody>
          <a:bodyPr anchor="ctr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8BFA7D-4401-4285-802B-1579165F0D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4/24/23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A909C5-AA19-4195-8376-9002D5DF4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C3F32-46E0-47C8-8565-5969A475F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1303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076262E-36A0-40C6-ADE6-90CD9FB9B9EA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42677A9B-4D1D-4D80-912C-24570140A650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3DC8C98-510F-48C9-82B2-9E4F760A68DF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A078AE-0BC3-48F9-87EC-2DB0CCE7E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2A20DF-0829-4336-B59F-FF9D7AA9D8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15568" y="2478024"/>
            <a:ext cx="4937760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35D01C-CF67-4DF6-B96C-FFC9D5BF84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45936" y="2478024"/>
            <a:ext cx="4937760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BBD797-6031-4F82-8726-EAB757027F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4/24/23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B3F71C-B897-4909-A75E-8716AD49C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78BC14-5BB1-405F-A6F3-C07230F08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40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B671BDE-E45C-41A1-9B98-4A607D703855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299500CE-917A-4D03-A7DF-71D8EBBC1537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3D0D377-28B0-417D-886B-9483AF064975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8F91F8-0767-40B5-A3AA-72931FC19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AE0554-8BEE-4BF6-9519-51B8475D35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5568" y="2372650"/>
            <a:ext cx="4937760" cy="823912"/>
          </a:xfrm>
        </p:spPr>
        <p:txBody>
          <a:bodyPr anchor="b"/>
          <a:lstStyle>
            <a:lvl1pPr marL="0" indent="0">
              <a:buNone/>
              <a:defRPr sz="24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4A358D-C930-48E0-B372-06A826B74C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15568" y="3203688"/>
            <a:ext cx="4937760" cy="296851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B6615E-4966-4150-83B6-C47591B363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45936" y="2372650"/>
            <a:ext cx="4937760" cy="823912"/>
          </a:xfrm>
        </p:spPr>
        <p:txBody>
          <a:bodyPr anchor="b"/>
          <a:lstStyle>
            <a:lvl1pPr marL="0" indent="0">
              <a:buNone/>
              <a:defRPr sz="24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409F6B-C17B-4B4F-9F35-5068BDC4E2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45936" y="3203687"/>
            <a:ext cx="4937760" cy="296851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8BC356D-052B-4A9B-8B2F-6665FD325A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4/24/23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C5E5FA-26A9-467C-93E3-8476142D1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79E50C-1E40-4B48-871B-E392428D2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4318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8C0689C4-0DB3-408B-A956-40326B4AE4C4}"/>
              </a:ext>
            </a:extLst>
          </p:cNvPr>
          <p:cNvSpPr/>
          <p:nvPr/>
        </p:nvSpPr>
        <p:spPr>
          <a:xfrm>
            <a:off x="665853" y="1533525"/>
            <a:ext cx="10917063" cy="3790950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E1D10E-1C30-41BF-8C3B-C460C9B5597B}"/>
              </a:ext>
            </a:extLst>
          </p:cNvPr>
          <p:cNvSpPr/>
          <p:nvPr/>
        </p:nvSpPr>
        <p:spPr>
          <a:xfrm>
            <a:off x="609084" y="2971798"/>
            <a:ext cx="128016" cy="914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9454F2-0EE5-4888-AF4C-82F825E62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992" y="1938528"/>
            <a:ext cx="10177272" cy="2990088"/>
          </a:xfrm>
        </p:spPr>
        <p:txBody>
          <a:bodyPr>
            <a:normAutofit/>
          </a:bodyPr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C91241-A315-4643-91E5-CF2C25CC9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4/24/23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706D86-5479-487D-94C8-76093D84F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739411-CED6-43D4-868D-A65C4161A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3374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C447E0-1D4D-4EF2-B81B-4B2400EE3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4/24/23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984CA0-2A78-4600-9F3D-19B09E790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440955-B18E-49D3-AE7B-B331200E3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7066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FA417FE-CD1A-486F-A4AC-E4000A2FB18E}"/>
              </a:ext>
            </a:extLst>
          </p:cNvPr>
          <p:cNvSpPr/>
          <p:nvPr/>
        </p:nvSpPr>
        <p:spPr>
          <a:xfrm>
            <a:off x="558210" y="1162033"/>
            <a:ext cx="3740740" cy="464334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318F0F5-812B-472C-9408-B80F2553F5E0}"/>
              </a:ext>
            </a:extLst>
          </p:cNvPr>
          <p:cNvSpPr/>
          <p:nvPr/>
        </p:nvSpPr>
        <p:spPr>
          <a:xfrm>
            <a:off x="498834" y="1618375"/>
            <a:ext cx="146304" cy="82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F7751B-CD8F-4F5B-A903-1DCE5D1E8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1709928"/>
            <a:ext cx="3099816" cy="1709928"/>
          </a:xfrm>
        </p:spPr>
        <p:txBody>
          <a:bodyPr tIns="45720" anchor="t">
            <a:normAutofit/>
          </a:bodyPr>
          <a:lstStyle>
            <a:lvl1pPr>
              <a:lnSpc>
                <a:spcPct val="100000"/>
              </a:lnSpc>
              <a:defRPr sz="3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A55C8A-A0BB-441D-976F-EB56D4382D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192" y="1709928"/>
            <a:ext cx="6729984" cy="4096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DE6A51-A2E5-4BFA-B571-9FDFE1BBFB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8680" y="3429000"/>
            <a:ext cx="3099816" cy="20665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92778A-DD4C-4651-9C53-8B0C44CD88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4/24/23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6C7F66-2DFA-4146-BE1A-CE2890FE4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85D185-B1B6-4D62-81BE-BE82C80AC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1166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68B77B5-211C-456E-B79F-306CC3619347}"/>
              </a:ext>
            </a:extLst>
          </p:cNvPr>
          <p:cNvSpPr/>
          <p:nvPr/>
        </p:nvSpPr>
        <p:spPr>
          <a:xfrm>
            <a:off x="558210" y="1162033"/>
            <a:ext cx="3740740" cy="464334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B63C338-194D-4F23-ABEC-60A7EA96F302}"/>
              </a:ext>
            </a:extLst>
          </p:cNvPr>
          <p:cNvSpPr/>
          <p:nvPr/>
        </p:nvSpPr>
        <p:spPr>
          <a:xfrm>
            <a:off x="498834" y="1618375"/>
            <a:ext cx="146304" cy="82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C04DCC-0E3E-4F05-9FAC-9FA6CA4B2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1709928"/>
            <a:ext cx="3099816" cy="1709928"/>
          </a:xfrm>
        </p:spPr>
        <p:txBody>
          <a:bodyPr tIns="45720" anchor="t">
            <a:normAutofit/>
          </a:bodyPr>
          <a:lstStyle>
            <a:lvl1pPr>
              <a:lnSpc>
                <a:spcPct val="100000"/>
              </a:lnSpc>
              <a:defRPr sz="3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BA29649-B19F-499E-8E9A-3577EAC8F0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965192" y="1161288"/>
            <a:ext cx="6729984" cy="4645152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C9EF2E-A8CD-41A1-B11A-0D8842797A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8680" y="3438144"/>
            <a:ext cx="3099816" cy="20574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4257B5-0DE0-401F-9171-E8687A97DB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4/24/23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8CD9AD-D667-4FD4-AA34-428AA0BCD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770FB6-F273-4BA6-8B97-9835AC537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4439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325BDE-35A4-4AAD-960B-C1415864A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459C78-0CC4-4552-93DD-49B4194D0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744A3C-9C54-46A6-B3EF-5B36362423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AC24A9-CCB6-4F8D-B8DB-C2F3692CFA5A}" type="datetimeFigureOut">
              <a:rPr lang="en-US" smtClean="0"/>
              <a:t>4/24/23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D5A696-7B4B-4181-A961-7D66556D50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038CB5-8F4A-401D-A3A9-B27DC15B7A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420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43" r:id="rId6"/>
    <p:sldLayoutId id="2147483738" r:id="rId7"/>
    <p:sldLayoutId id="2147483739" r:id="rId8"/>
    <p:sldLayoutId id="2147483740" r:id="rId9"/>
    <p:sldLayoutId id="2147483742" r:id="rId10"/>
    <p:sldLayoutId id="214748374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1D50F262-343C-4101-AB3C-9DA1072F73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582C661D-2593-4752-94D7-47A9A804CD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01" r="5370"/>
          <a:stretch/>
        </p:blipFill>
        <p:spPr>
          <a:xfrm>
            <a:off x="7816130" y="10"/>
            <a:ext cx="4375870" cy="6857990"/>
          </a:xfrm>
          <a:custGeom>
            <a:avLst/>
            <a:gdLst/>
            <a:ahLst/>
            <a:cxnLst/>
            <a:rect l="l" t="t" r="r" b="b"/>
            <a:pathLst>
              <a:path w="4375870" h="6858000">
                <a:moveTo>
                  <a:pt x="4441" y="0"/>
                </a:moveTo>
                <a:lnTo>
                  <a:pt x="4375870" y="0"/>
                </a:lnTo>
                <a:lnTo>
                  <a:pt x="4375870" y="23"/>
                </a:lnTo>
                <a:lnTo>
                  <a:pt x="4375870" y="6858000"/>
                </a:lnTo>
                <a:lnTo>
                  <a:pt x="0" y="6858000"/>
                </a:lnTo>
                <a:lnTo>
                  <a:pt x="106674" y="6638378"/>
                </a:lnTo>
                <a:cubicBezTo>
                  <a:pt x="530028" y="5720938"/>
                  <a:pt x="777229" y="4614948"/>
                  <a:pt x="777229" y="3424428"/>
                </a:cubicBezTo>
                <a:cubicBezTo>
                  <a:pt x="777229" y="2233909"/>
                  <a:pt x="530028" y="1127919"/>
                  <a:pt x="106674" y="210478"/>
                </a:cubicBezTo>
                <a:close/>
              </a:path>
            </a:pathLst>
          </a:cu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D6183C33-6863-6B97-E5A8-CAEB88DF1E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03"/>
          <a:stretch/>
        </p:blipFill>
        <p:spPr bwMode="auto">
          <a:xfrm>
            <a:off x="3595404" y="31"/>
            <a:ext cx="4942298" cy="6857999"/>
          </a:xfrm>
          <a:custGeom>
            <a:avLst/>
            <a:gdLst/>
            <a:ahLst/>
            <a:cxnLst/>
            <a:rect l="l" t="t" r="r" b="b"/>
            <a:pathLst>
              <a:path w="4942298" h="6857999">
                <a:moveTo>
                  <a:pt x="0" y="0"/>
                </a:moveTo>
                <a:lnTo>
                  <a:pt x="4164238" y="0"/>
                </a:lnTo>
                <a:lnTo>
                  <a:pt x="4271743" y="210478"/>
                </a:lnTo>
                <a:cubicBezTo>
                  <a:pt x="4695097" y="1127919"/>
                  <a:pt x="4942298" y="2233909"/>
                  <a:pt x="4942298" y="3424428"/>
                </a:cubicBezTo>
                <a:cubicBezTo>
                  <a:pt x="4942298" y="4614948"/>
                  <a:pt x="4695097" y="5720938"/>
                  <a:pt x="4271743" y="6638378"/>
                </a:cubicBezTo>
                <a:lnTo>
                  <a:pt x="4159568" y="6857999"/>
                </a:lnTo>
                <a:lnTo>
                  <a:pt x="49488" y="6857999"/>
                </a:lnTo>
                <a:lnTo>
                  <a:pt x="119616" y="6721637"/>
                </a:lnTo>
                <a:cubicBezTo>
                  <a:pt x="540124" y="5863919"/>
                  <a:pt x="796416" y="4724528"/>
                  <a:pt x="796416" y="3474162"/>
                </a:cubicBezTo>
                <a:cubicBezTo>
                  <a:pt x="796416" y="2140439"/>
                  <a:pt x="504812" y="932979"/>
                  <a:pt x="33352" y="5895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1033" name="Freeform: Shape 1032">
            <a:extLst>
              <a:ext uri="{FF2B5EF4-FFF2-40B4-BE49-F238E27FC236}">
                <a16:creationId xmlns:a16="http://schemas.microsoft.com/office/drawing/2014/main" id="{6A0924B3-0260-445E-AFD7-9533C0D1B3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397136" cy="6858000"/>
          </a:xfrm>
          <a:custGeom>
            <a:avLst/>
            <a:gdLst>
              <a:gd name="connsiteX0" fmla="*/ 0 w 4397136"/>
              <a:gd name="connsiteY0" fmla="*/ 0 h 6858000"/>
              <a:gd name="connsiteX1" fmla="*/ 3599069 w 4397136"/>
              <a:gd name="connsiteY1" fmla="*/ 0 h 6858000"/>
              <a:gd name="connsiteX2" fmla="*/ 3634072 w 4397136"/>
              <a:gd name="connsiteY2" fmla="*/ 58977 h 6858000"/>
              <a:gd name="connsiteX3" fmla="*/ 4397136 w 4397136"/>
              <a:gd name="connsiteY3" fmla="*/ 3474189 h 6858000"/>
              <a:gd name="connsiteX4" fmla="*/ 3802221 w 4397136"/>
              <a:gd name="connsiteY4" fmla="*/ 6546415 h 6858000"/>
              <a:gd name="connsiteX5" fmla="*/ 3649466 w 4397136"/>
              <a:gd name="connsiteY5" fmla="*/ 6858000 h 6858000"/>
              <a:gd name="connsiteX6" fmla="*/ 0 w 4397136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97136" h="6858000">
                <a:moveTo>
                  <a:pt x="0" y="0"/>
                </a:moveTo>
                <a:lnTo>
                  <a:pt x="3599069" y="0"/>
                </a:lnTo>
                <a:lnTo>
                  <a:pt x="3634072" y="58977"/>
                </a:lnTo>
                <a:cubicBezTo>
                  <a:pt x="4105532" y="933006"/>
                  <a:pt x="4397136" y="2140466"/>
                  <a:pt x="4397136" y="3474189"/>
                </a:cubicBezTo>
                <a:cubicBezTo>
                  <a:pt x="4397136" y="4641197"/>
                  <a:pt x="4173877" y="5711534"/>
                  <a:pt x="3802221" y="6546415"/>
                </a:cubicBezTo>
                <a:lnTo>
                  <a:pt x="3649466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035" name="Freeform: Shape 1034">
            <a:extLst>
              <a:ext uri="{FF2B5EF4-FFF2-40B4-BE49-F238E27FC236}">
                <a16:creationId xmlns:a16="http://schemas.microsoft.com/office/drawing/2014/main" id="{7C34E8CB-B972-4A94-8469-315C10C2AA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386504" cy="6858000"/>
          </a:xfrm>
          <a:custGeom>
            <a:avLst/>
            <a:gdLst>
              <a:gd name="connsiteX0" fmla="*/ 0 w 4386504"/>
              <a:gd name="connsiteY0" fmla="*/ 0 h 6858000"/>
              <a:gd name="connsiteX1" fmla="*/ 3588437 w 4386504"/>
              <a:gd name="connsiteY1" fmla="*/ 0 h 6858000"/>
              <a:gd name="connsiteX2" fmla="*/ 3623440 w 4386504"/>
              <a:gd name="connsiteY2" fmla="*/ 58977 h 6858000"/>
              <a:gd name="connsiteX3" fmla="*/ 4386504 w 4386504"/>
              <a:gd name="connsiteY3" fmla="*/ 3474189 h 6858000"/>
              <a:gd name="connsiteX4" fmla="*/ 3791589 w 4386504"/>
              <a:gd name="connsiteY4" fmla="*/ 6546415 h 6858000"/>
              <a:gd name="connsiteX5" fmla="*/ 3638834 w 4386504"/>
              <a:gd name="connsiteY5" fmla="*/ 6858000 h 6858000"/>
              <a:gd name="connsiteX6" fmla="*/ 0 w 438650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6504" h="6858000">
                <a:moveTo>
                  <a:pt x="0" y="0"/>
                </a:moveTo>
                <a:lnTo>
                  <a:pt x="3588437" y="0"/>
                </a:lnTo>
                <a:lnTo>
                  <a:pt x="3623440" y="58977"/>
                </a:lnTo>
                <a:cubicBezTo>
                  <a:pt x="4094900" y="933006"/>
                  <a:pt x="4386504" y="2140466"/>
                  <a:pt x="4386504" y="3474189"/>
                </a:cubicBezTo>
                <a:cubicBezTo>
                  <a:pt x="4386504" y="4641197"/>
                  <a:pt x="4163245" y="5711534"/>
                  <a:pt x="3791589" y="6546415"/>
                </a:cubicBezTo>
                <a:lnTo>
                  <a:pt x="3638834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8A6425D-7B3A-9846-9E94-992274A8A4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8913" y="1511589"/>
            <a:ext cx="3430958" cy="2896432"/>
          </a:xfrm>
        </p:spPr>
        <p:txBody>
          <a:bodyPr anchor="b">
            <a:normAutofit/>
          </a:bodyPr>
          <a:lstStyle/>
          <a:p>
            <a:r>
              <a:rPr lang="en-US" sz="4000"/>
              <a:t>High Dimensional Expanders (HDXs)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6039A56-C363-BC4A-A986-3FD84A86F1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8911" y="4769996"/>
            <a:ext cx="3430959" cy="2088004"/>
          </a:xfrm>
        </p:spPr>
        <p:txBody>
          <a:bodyPr>
            <a:normAutofit/>
          </a:bodyPr>
          <a:lstStyle/>
          <a:p>
            <a:r>
              <a:rPr lang="en-US" sz="2100" dirty="0"/>
              <a:t>Prahladh Harsha</a:t>
            </a:r>
          </a:p>
          <a:p>
            <a:endParaRPr lang="en-US" sz="2100" i="1" dirty="0"/>
          </a:p>
          <a:p>
            <a:r>
              <a:rPr lang="en-US" sz="2100" i="1" dirty="0"/>
              <a:t>ICTS-Kolmogorov Symposium 2023</a:t>
            </a:r>
          </a:p>
        </p:txBody>
      </p:sp>
      <p:sp>
        <p:nvSpPr>
          <p:cNvPr id="1037" name="Rectangle 1036">
            <a:extLst>
              <a:ext uri="{FF2B5EF4-FFF2-40B4-BE49-F238E27FC236}">
                <a16:creationId xmlns:a16="http://schemas.microsoft.com/office/drawing/2014/main" id="{114A821F-8663-46BA-8CC0-D4C44F639F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67989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39" name="Rectangle 1038">
            <a:extLst>
              <a:ext uri="{FF2B5EF4-FFF2-40B4-BE49-F238E27FC236}">
                <a16:creationId xmlns:a16="http://schemas.microsoft.com/office/drawing/2014/main" id="{67EF550F-47CE-4FB2-9DAC-12AD835C8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4544568"/>
            <a:ext cx="341496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665AB0C6-1A8E-5A6A-41A3-9E6E7C6CE9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8843" y="4769966"/>
            <a:ext cx="704088" cy="352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2298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406EE4-AB78-084D-B4FD-848506E60D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7" y="978619"/>
            <a:ext cx="3410712" cy="1106424"/>
          </a:xfrm>
        </p:spPr>
        <p:txBody>
          <a:bodyPr>
            <a:normAutofit/>
          </a:bodyPr>
          <a:lstStyle/>
          <a:p>
            <a:r>
              <a:rPr lang="en-US" sz="2800"/>
              <a:t>Higher Dimension Analogues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7C847C-0DC6-BC47-A25E-AB7FF8CE60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9121" y="2085043"/>
            <a:ext cx="5689642" cy="4428879"/>
          </a:xfrm>
        </p:spPr>
        <p:txBody>
          <a:bodyPr>
            <a:normAutofit lnSpcReduction="10000"/>
          </a:bodyPr>
          <a:lstStyle/>
          <a:p>
            <a:r>
              <a:rPr lang="en-US" sz="1700" dirty="0"/>
              <a:t>Several Candidate Definitions</a:t>
            </a:r>
          </a:p>
          <a:p>
            <a:r>
              <a:rPr lang="en-US" sz="1700" dirty="0"/>
              <a:t>Computer Science perspective: </a:t>
            </a:r>
          </a:p>
          <a:p>
            <a:pPr marL="0" indent="0">
              <a:buNone/>
            </a:pPr>
            <a:r>
              <a:rPr lang="en-US" sz="1700" dirty="0">
                <a:solidFill>
                  <a:srgbClr val="7030A0"/>
                </a:solidFill>
              </a:rPr>
              <a:t>    </a:t>
            </a:r>
            <a:r>
              <a:rPr lang="en-US" sz="1800" dirty="0">
                <a:solidFill>
                  <a:srgbClr val="7030A0"/>
                </a:solidFill>
              </a:rPr>
              <a:t>[Louis, Yoshida, Soma-Yoshida]</a:t>
            </a:r>
            <a:endParaRPr lang="en-US" sz="1700" dirty="0"/>
          </a:p>
          <a:p>
            <a:pPr lvl="1"/>
            <a:r>
              <a:rPr lang="en-US" sz="1300" dirty="0"/>
              <a:t>Extend Spectral / Laplacian viewpoint</a:t>
            </a:r>
          </a:p>
          <a:p>
            <a:endParaRPr lang="en-US" sz="1700" dirty="0"/>
          </a:p>
          <a:p>
            <a:r>
              <a:rPr lang="en-US" sz="1700" dirty="0"/>
              <a:t>Math perspective:</a:t>
            </a:r>
          </a:p>
          <a:p>
            <a:pPr marL="0" indent="0">
              <a:buNone/>
            </a:pPr>
            <a:r>
              <a:rPr lang="en-US" sz="1700" dirty="0"/>
              <a:t>     </a:t>
            </a:r>
            <a:r>
              <a:rPr lang="en-US" sz="1700" dirty="0">
                <a:solidFill>
                  <a:srgbClr val="7030A0"/>
                </a:solidFill>
              </a:rPr>
              <a:t>[</a:t>
            </a:r>
            <a:r>
              <a:rPr lang="en-US" sz="1700" dirty="0" err="1">
                <a:solidFill>
                  <a:srgbClr val="7030A0"/>
                </a:solidFill>
              </a:rPr>
              <a:t>Linial-Meshulam</a:t>
            </a:r>
            <a:r>
              <a:rPr lang="en-US" sz="1700" dirty="0">
                <a:solidFill>
                  <a:srgbClr val="7030A0"/>
                </a:solidFill>
              </a:rPr>
              <a:t>, </a:t>
            </a:r>
            <a:r>
              <a:rPr lang="en-US" sz="1700" dirty="0" err="1">
                <a:solidFill>
                  <a:srgbClr val="7030A0"/>
                </a:solidFill>
              </a:rPr>
              <a:t>Gromov</a:t>
            </a:r>
            <a:r>
              <a:rPr lang="en-US" sz="1700" dirty="0">
                <a:solidFill>
                  <a:srgbClr val="7030A0"/>
                </a:solidFill>
              </a:rPr>
              <a:t>, ...]</a:t>
            </a:r>
          </a:p>
          <a:p>
            <a:pPr lvl="1"/>
            <a:r>
              <a:rPr lang="en-US" sz="1400" dirty="0"/>
              <a:t>topological expanders</a:t>
            </a:r>
          </a:p>
          <a:p>
            <a:pPr lvl="1"/>
            <a:r>
              <a:rPr lang="en-US" sz="1400" dirty="0"/>
              <a:t>cohomological expanders</a:t>
            </a:r>
          </a:p>
          <a:p>
            <a:pPr lvl="1"/>
            <a:r>
              <a:rPr lang="en-US" sz="1400" dirty="0"/>
              <a:t>co-boundary expanders</a:t>
            </a:r>
          </a:p>
          <a:p>
            <a:pPr lvl="1"/>
            <a:r>
              <a:rPr lang="en-US" sz="1400" dirty="0"/>
              <a:t>Link expanders </a:t>
            </a:r>
            <a:r>
              <a:rPr lang="en-US" sz="1400" dirty="0">
                <a:solidFill>
                  <a:srgbClr val="7030A0"/>
                </a:solidFill>
              </a:rPr>
              <a:t>[</a:t>
            </a:r>
            <a:r>
              <a:rPr lang="en-US" sz="1400" dirty="0" err="1">
                <a:solidFill>
                  <a:srgbClr val="7030A0"/>
                </a:solidFill>
              </a:rPr>
              <a:t>Dinur</a:t>
            </a:r>
            <a:r>
              <a:rPr lang="en-US" sz="1400" dirty="0">
                <a:solidFill>
                  <a:srgbClr val="7030A0"/>
                </a:solidFill>
              </a:rPr>
              <a:t>-Kaufman ‘18]</a:t>
            </a:r>
          </a:p>
          <a:p>
            <a:pPr lvl="1"/>
            <a:r>
              <a:rPr lang="en-US" sz="1400" dirty="0"/>
              <a:t>Random walk analogues </a:t>
            </a:r>
            <a:r>
              <a:rPr lang="en-US" sz="1400" dirty="0">
                <a:solidFill>
                  <a:srgbClr val="7030A0"/>
                </a:solidFill>
              </a:rPr>
              <a:t>[</a:t>
            </a:r>
            <a:r>
              <a:rPr lang="en-US" sz="1400" dirty="0" err="1">
                <a:solidFill>
                  <a:srgbClr val="7030A0"/>
                </a:solidFill>
              </a:rPr>
              <a:t>Dikstein</a:t>
            </a:r>
            <a:r>
              <a:rPr lang="en-US" sz="1400" dirty="0">
                <a:solidFill>
                  <a:srgbClr val="7030A0"/>
                </a:solidFill>
              </a:rPr>
              <a:t>-</a:t>
            </a:r>
            <a:r>
              <a:rPr lang="en-US" sz="1400" dirty="0" err="1">
                <a:solidFill>
                  <a:srgbClr val="7030A0"/>
                </a:solidFill>
              </a:rPr>
              <a:t>Dinur</a:t>
            </a:r>
            <a:r>
              <a:rPr lang="en-US" sz="1400" dirty="0">
                <a:solidFill>
                  <a:srgbClr val="7030A0"/>
                </a:solidFill>
              </a:rPr>
              <a:t>-</a:t>
            </a:r>
            <a:r>
              <a:rPr lang="en-US" sz="1400" dirty="0" err="1">
                <a:solidFill>
                  <a:srgbClr val="7030A0"/>
                </a:solidFill>
              </a:rPr>
              <a:t>Filmus</a:t>
            </a:r>
            <a:r>
              <a:rPr lang="en-US" sz="1400" dirty="0">
                <a:solidFill>
                  <a:srgbClr val="7030A0"/>
                </a:solidFill>
              </a:rPr>
              <a:t>-Harsha ’18, Kaufman-Oppenheim ‘18]</a:t>
            </a:r>
          </a:p>
          <a:p>
            <a:endParaRPr lang="en-US" sz="1700" dirty="0"/>
          </a:p>
          <a:p>
            <a:pPr lvl="1"/>
            <a:endParaRPr lang="en-US" sz="1300" dirty="0"/>
          </a:p>
          <a:p>
            <a:pPr lvl="1"/>
            <a:endParaRPr lang="en-US" sz="1300" dirty="0"/>
          </a:p>
          <a:p>
            <a:pPr lvl="1"/>
            <a:endParaRPr lang="en-US" sz="500" dirty="0"/>
          </a:p>
        </p:txBody>
      </p:sp>
      <p:pic>
        <p:nvPicPr>
          <p:cNvPr id="4" name="Picture 3" descr="A picture containing clock&#10;&#10;Description automatically generated">
            <a:extLst>
              <a:ext uri="{FF2B5EF4-FFF2-40B4-BE49-F238E27FC236}">
                <a16:creationId xmlns:a16="http://schemas.microsoft.com/office/drawing/2014/main" id="{593B36C9-82FE-A241-B7B5-BB877237A0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0578" y="1526268"/>
            <a:ext cx="5267077" cy="3805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759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406EE4-AB78-084D-B4FD-848506E60D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7" y="978619"/>
            <a:ext cx="3410712" cy="1106424"/>
          </a:xfrm>
        </p:spPr>
        <p:txBody>
          <a:bodyPr>
            <a:normAutofit/>
          </a:bodyPr>
          <a:lstStyle/>
          <a:p>
            <a:r>
              <a:rPr lang="en-US" sz="2800" dirty="0"/>
              <a:t>High Dimensional Expanders (HDXs)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7C847C-0DC6-BC47-A25E-AB7FF8CE60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8" y="2252870"/>
            <a:ext cx="3412219" cy="3560251"/>
          </a:xfrm>
        </p:spPr>
        <p:txBody>
          <a:bodyPr>
            <a:normAutofit/>
          </a:bodyPr>
          <a:lstStyle/>
          <a:p>
            <a:r>
              <a:rPr lang="en-US" sz="1800" dirty="0"/>
              <a:t>Gold Standard of connectivity in graphs: </a:t>
            </a:r>
          </a:p>
          <a:p>
            <a:pPr marL="0" indent="0">
              <a:buNone/>
            </a:pPr>
            <a:r>
              <a:rPr lang="en-US" sz="1800" dirty="0"/>
              <a:t>                 </a:t>
            </a:r>
            <a:r>
              <a:rPr lang="en-US" sz="1800" dirty="0">
                <a:solidFill>
                  <a:schemeClr val="accent5">
                    <a:lumMod val="75000"/>
                  </a:schemeClr>
                </a:solidFill>
              </a:rPr>
              <a:t>Complete Graph</a:t>
            </a:r>
          </a:p>
          <a:p>
            <a:pPr marL="0" indent="0">
              <a:buNone/>
            </a:pPr>
            <a:endParaRPr lang="en-US" sz="1800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en-US" sz="1800" dirty="0"/>
              <a:t>Gold Standard of connectivity in </a:t>
            </a:r>
            <a:r>
              <a:rPr lang="en-US" sz="1800" dirty="0">
                <a:solidFill>
                  <a:srgbClr val="002060"/>
                </a:solidFill>
              </a:rPr>
              <a:t>hypergraphs</a:t>
            </a:r>
            <a:r>
              <a:rPr lang="en-US" sz="1800" dirty="0"/>
              <a:t>: </a:t>
            </a:r>
          </a:p>
          <a:p>
            <a:pPr marL="0" indent="0">
              <a:buNone/>
            </a:pPr>
            <a:r>
              <a:rPr lang="en-US" sz="1800" dirty="0"/>
              <a:t>      </a:t>
            </a:r>
            <a:r>
              <a:rPr lang="en-US" sz="1800" dirty="0">
                <a:solidFill>
                  <a:schemeClr val="accent5">
                    <a:lumMod val="75000"/>
                  </a:schemeClr>
                </a:solidFill>
              </a:rPr>
              <a:t>k-uniform Complete Graph</a:t>
            </a:r>
          </a:p>
          <a:p>
            <a:pPr marL="0" indent="0">
              <a:buNone/>
            </a:pPr>
            <a:endParaRPr lang="en-US" sz="1800" dirty="0">
              <a:solidFill>
                <a:schemeClr val="accent5">
                  <a:lumMod val="75000"/>
                </a:schemeClr>
              </a:solidFill>
            </a:endParaRPr>
          </a:p>
          <a:p>
            <a:endParaRPr lang="en-US" sz="1700" dirty="0"/>
          </a:p>
        </p:txBody>
      </p:sp>
      <p:pic>
        <p:nvPicPr>
          <p:cNvPr id="4" name="Picture 3" descr="A picture containing clock&#10;&#10;Description automatically generated">
            <a:extLst>
              <a:ext uri="{FF2B5EF4-FFF2-40B4-BE49-F238E27FC236}">
                <a16:creationId xmlns:a16="http://schemas.microsoft.com/office/drawing/2014/main" id="{593B36C9-82FE-A241-B7B5-BB877237A0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0578" y="1526268"/>
            <a:ext cx="5267077" cy="38054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5DB6183-2497-F34D-927D-190A9C029F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9436" y="1238472"/>
            <a:ext cx="4538198" cy="4574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284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EA2A3D-39A2-B343-8A39-86358CDC2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2528" y="1065948"/>
            <a:ext cx="4443154" cy="1087819"/>
          </a:xfrm>
        </p:spPr>
        <p:txBody>
          <a:bodyPr anchor="b">
            <a:normAutofit/>
          </a:bodyPr>
          <a:lstStyle/>
          <a:p>
            <a:r>
              <a:rPr lang="en-US" sz="3400" dirty="0"/>
              <a:t>Simplicial Complex Viewpoint</a:t>
            </a:r>
          </a:p>
        </p:txBody>
      </p:sp>
      <p:pic>
        <p:nvPicPr>
          <p:cNvPr id="4" name="Picture 3" descr="A close up of a sign&#10;&#10;Description automatically generated">
            <a:extLst>
              <a:ext uri="{FF2B5EF4-FFF2-40B4-BE49-F238E27FC236}">
                <a16:creationId xmlns:a16="http://schemas.microsoft.com/office/drawing/2014/main" id="{ACEC62A5-AF6D-634A-8200-166D76BAEF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195" y="2362362"/>
            <a:ext cx="1663766" cy="1618013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92EA455D-0FDE-E74C-851D-D6F20803502B}"/>
              </a:ext>
            </a:extLst>
          </p:cNvPr>
          <p:cNvSpPr/>
          <p:nvPr/>
        </p:nvSpPr>
        <p:spPr>
          <a:xfrm>
            <a:off x="5282114" y="2667437"/>
            <a:ext cx="5468103" cy="108781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riangle 5">
            <a:extLst>
              <a:ext uri="{FF2B5EF4-FFF2-40B4-BE49-F238E27FC236}">
                <a16:creationId xmlns:a16="http://schemas.microsoft.com/office/drawing/2014/main" id="{4E3CB8E6-D7C1-0940-B71F-8D9B580BBB0E}"/>
              </a:ext>
            </a:extLst>
          </p:cNvPr>
          <p:cNvSpPr/>
          <p:nvPr/>
        </p:nvSpPr>
        <p:spPr>
          <a:xfrm>
            <a:off x="5954886" y="2965138"/>
            <a:ext cx="314227" cy="343427"/>
          </a:xfrm>
          <a:prstGeom prst="triangl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riangle 9">
            <a:extLst>
              <a:ext uri="{FF2B5EF4-FFF2-40B4-BE49-F238E27FC236}">
                <a16:creationId xmlns:a16="http://schemas.microsoft.com/office/drawing/2014/main" id="{9D87A630-049A-824D-9581-26965108F0C4}"/>
              </a:ext>
            </a:extLst>
          </p:cNvPr>
          <p:cNvSpPr/>
          <p:nvPr/>
        </p:nvSpPr>
        <p:spPr>
          <a:xfrm>
            <a:off x="7660772" y="2812141"/>
            <a:ext cx="314227" cy="343427"/>
          </a:xfrm>
          <a:prstGeom prst="triangl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riangle 11">
            <a:extLst>
              <a:ext uri="{FF2B5EF4-FFF2-40B4-BE49-F238E27FC236}">
                <a16:creationId xmlns:a16="http://schemas.microsoft.com/office/drawing/2014/main" id="{0A3DEE78-C727-4A4C-B62C-791AC1C1BCF8}"/>
              </a:ext>
            </a:extLst>
          </p:cNvPr>
          <p:cNvSpPr/>
          <p:nvPr/>
        </p:nvSpPr>
        <p:spPr>
          <a:xfrm>
            <a:off x="8253539" y="3272241"/>
            <a:ext cx="314227" cy="343427"/>
          </a:xfrm>
          <a:prstGeom prst="triangl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riangle 13">
            <a:extLst>
              <a:ext uri="{FF2B5EF4-FFF2-40B4-BE49-F238E27FC236}">
                <a16:creationId xmlns:a16="http://schemas.microsoft.com/office/drawing/2014/main" id="{3AB18ABE-89C4-4344-83D1-C81915778ACC}"/>
              </a:ext>
            </a:extLst>
          </p:cNvPr>
          <p:cNvSpPr/>
          <p:nvPr/>
        </p:nvSpPr>
        <p:spPr>
          <a:xfrm>
            <a:off x="6642073" y="2884635"/>
            <a:ext cx="314227" cy="343427"/>
          </a:xfrm>
          <a:prstGeom prst="triangl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riangle 14">
            <a:extLst>
              <a:ext uri="{FF2B5EF4-FFF2-40B4-BE49-F238E27FC236}">
                <a16:creationId xmlns:a16="http://schemas.microsoft.com/office/drawing/2014/main" id="{204AD54A-87C3-4C40-8899-98CC474C89B2}"/>
              </a:ext>
            </a:extLst>
          </p:cNvPr>
          <p:cNvSpPr/>
          <p:nvPr/>
        </p:nvSpPr>
        <p:spPr>
          <a:xfrm>
            <a:off x="7166569" y="3228062"/>
            <a:ext cx="314227" cy="343427"/>
          </a:xfrm>
          <a:prstGeom prst="triangl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riangle 22">
            <a:extLst>
              <a:ext uri="{FF2B5EF4-FFF2-40B4-BE49-F238E27FC236}">
                <a16:creationId xmlns:a16="http://schemas.microsoft.com/office/drawing/2014/main" id="{D4785066-A7CF-F642-A455-C87C220D6AC9}"/>
              </a:ext>
            </a:extLst>
          </p:cNvPr>
          <p:cNvSpPr/>
          <p:nvPr/>
        </p:nvSpPr>
        <p:spPr>
          <a:xfrm>
            <a:off x="9026282" y="3237514"/>
            <a:ext cx="314227" cy="343427"/>
          </a:xfrm>
          <a:prstGeom prst="triangl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riangle 23">
            <a:extLst>
              <a:ext uri="{FF2B5EF4-FFF2-40B4-BE49-F238E27FC236}">
                <a16:creationId xmlns:a16="http://schemas.microsoft.com/office/drawing/2014/main" id="{50A27B25-B6EC-0D4D-9D2B-31983DE51517}"/>
              </a:ext>
            </a:extLst>
          </p:cNvPr>
          <p:cNvSpPr/>
          <p:nvPr/>
        </p:nvSpPr>
        <p:spPr>
          <a:xfrm>
            <a:off x="8578690" y="2832051"/>
            <a:ext cx="314227" cy="343427"/>
          </a:xfrm>
          <a:prstGeom prst="triangl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riangle 24">
            <a:extLst>
              <a:ext uri="{FF2B5EF4-FFF2-40B4-BE49-F238E27FC236}">
                <a16:creationId xmlns:a16="http://schemas.microsoft.com/office/drawing/2014/main" id="{71142B3F-7F90-364B-B852-368744826C41}"/>
              </a:ext>
            </a:extLst>
          </p:cNvPr>
          <p:cNvSpPr/>
          <p:nvPr/>
        </p:nvSpPr>
        <p:spPr>
          <a:xfrm>
            <a:off x="9333439" y="2858168"/>
            <a:ext cx="314227" cy="343427"/>
          </a:xfrm>
          <a:prstGeom prst="triangl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E9C4C661-9CFC-6342-A404-899153F1B15A}"/>
                  </a:ext>
                </a:extLst>
              </p:cNvPr>
              <p:cNvSpPr/>
              <p:nvPr/>
            </p:nvSpPr>
            <p:spPr>
              <a:xfrm>
                <a:off x="5265430" y="5424153"/>
                <a:ext cx="5468103" cy="1087819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𝜙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−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𝑒𝑚𝑝𝑡𝑦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𝑠𝑒𝑡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E9C4C661-9CFC-6342-A404-899153F1B15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65430" y="5424153"/>
                <a:ext cx="5468103" cy="1087819"/>
              </a:xfrm>
              <a:prstGeom prst="ellipse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Oval 40">
            <a:extLst>
              <a:ext uri="{FF2B5EF4-FFF2-40B4-BE49-F238E27FC236}">
                <a16:creationId xmlns:a16="http://schemas.microsoft.com/office/drawing/2014/main" id="{C6F43689-2CD5-2A45-B43F-EF05ED8CB460}"/>
              </a:ext>
            </a:extLst>
          </p:cNvPr>
          <p:cNvSpPr/>
          <p:nvPr/>
        </p:nvSpPr>
        <p:spPr>
          <a:xfrm>
            <a:off x="5265431" y="1205536"/>
            <a:ext cx="5468103" cy="108781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riangle 41">
            <a:extLst>
              <a:ext uri="{FF2B5EF4-FFF2-40B4-BE49-F238E27FC236}">
                <a16:creationId xmlns:a16="http://schemas.microsoft.com/office/drawing/2014/main" id="{F867B6BC-CCE5-E746-BF4F-06CB48581843}"/>
              </a:ext>
            </a:extLst>
          </p:cNvPr>
          <p:cNvSpPr/>
          <p:nvPr/>
        </p:nvSpPr>
        <p:spPr>
          <a:xfrm>
            <a:off x="5938203" y="1503237"/>
            <a:ext cx="314227" cy="343427"/>
          </a:xfrm>
          <a:prstGeom prst="triangle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riangle 42">
            <a:extLst>
              <a:ext uri="{FF2B5EF4-FFF2-40B4-BE49-F238E27FC236}">
                <a16:creationId xmlns:a16="http://schemas.microsoft.com/office/drawing/2014/main" id="{CCA9C54B-4452-A248-B149-B05FBAC25652}"/>
              </a:ext>
            </a:extLst>
          </p:cNvPr>
          <p:cNvSpPr/>
          <p:nvPr/>
        </p:nvSpPr>
        <p:spPr>
          <a:xfrm>
            <a:off x="7644089" y="1350240"/>
            <a:ext cx="314227" cy="343427"/>
          </a:xfrm>
          <a:prstGeom prst="triangle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riangle 43">
            <a:extLst>
              <a:ext uri="{FF2B5EF4-FFF2-40B4-BE49-F238E27FC236}">
                <a16:creationId xmlns:a16="http://schemas.microsoft.com/office/drawing/2014/main" id="{8615A363-A4F1-984A-B96B-CE1FCB8608F7}"/>
              </a:ext>
            </a:extLst>
          </p:cNvPr>
          <p:cNvSpPr/>
          <p:nvPr/>
        </p:nvSpPr>
        <p:spPr>
          <a:xfrm>
            <a:off x="8236856" y="1810340"/>
            <a:ext cx="314227" cy="343427"/>
          </a:xfrm>
          <a:prstGeom prst="triangle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riangle 44">
            <a:extLst>
              <a:ext uri="{FF2B5EF4-FFF2-40B4-BE49-F238E27FC236}">
                <a16:creationId xmlns:a16="http://schemas.microsoft.com/office/drawing/2014/main" id="{C3B4CFE2-0EE1-0844-A61A-4BE88B2528C7}"/>
              </a:ext>
            </a:extLst>
          </p:cNvPr>
          <p:cNvSpPr/>
          <p:nvPr/>
        </p:nvSpPr>
        <p:spPr>
          <a:xfrm>
            <a:off x="6625390" y="1422734"/>
            <a:ext cx="314227" cy="343427"/>
          </a:xfrm>
          <a:prstGeom prst="triangle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riangle 45">
            <a:extLst>
              <a:ext uri="{FF2B5EF4-FFF2-40B4-BE49-F238E27FC236}">
                <a16:creationId xmlns:a16="http://schemas.microsoft.com/office/drawing/2014/main" id="{DFCA3CDB-35AA-5445-9E51-86839C24AED9}"/>
              </a:ext>
            </a:extLst>
          </p:cNvPr>
          <p:cNvSpPr/>
          <p:nvPr/>
        </p:nvSpPr>
        <p:spPr>
          <a:xfrm>
            <a:off x="7149886" y="1766161"/>
            <a:ext cx="314227" cy="343427"/>
          </a:xfrm>
          <a:prstGeom prst="triangle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riangle 46">
            <a:extLst>
              <a:ext uri="{FF2B5EF4-FFF2-40B4-BE49-F238E27FC236}">
                <a16:creationId xmlns:a16="http://schemas.microsoft.com/office/drawing/2014/main" id="{CC737F4B-A77F-8648-B5F4-6028200E5F90}"/>
              </a:ext>
            </a:extLst>
          </p:cNvPr>
          <p:cNvSpPr/>
          <p:nvPr/>
        </p:nvSpPr>
        <p:spPr>
          <a:xfrm>
            <a:off x="9009599" y="1775613"/>
            <a:ext cx="314227" cy="343427"/>
          </a:xfrm>
          <a:prstGeom prst="triangle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riangle 47">
            <a:extLst>
              <a:ext uri="{FF2B5EF4-FFF2-40B4-BE49-F238E27FC236}">
                <a16:creationId xmlns:a16="http://schemas.microsoft.com/office/drawing/2014/main" id="{0F38C23C-19C4-2A42-957D-D0E446C45601}"/>
              </a:ext>
            </a:extLst>
          </p:cNvPr>
          <p:cNvSpPr/>
          <p:nvPr/>
        </p:nvSpPr>
        <p:spPr>
          <a:xfrm>
            <a:off x="8562007" y="1370150"/>
            <a:ext cx="314227" cy="343427"/>
          </a:xfrm>
          <a:prstGeom prst="triangle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riangle 48">
            <a:extLst>
              <a:ext uri="{FF2B5EF4-FFF2-40B4-BE49-F238E27FC236}">
                <a16:creationId xmlns:a16="http://schemas.microsoft.com/office/drawing/2014/main" id="{2DF50CD6-DEDD-8D4A-8E72-202ED8938DD3}"/>
              </a:ext>
            </a:extLst>
          </p:cNvPr>
          <p:cNvSpPr/>
          <p:nvPr/>
        </p:nvSpPr>
        <p:spPr>
          <a:xfrm>
            <a:off x="9316756" y="1396267"/>
            <a:ext cx="314227" cy="343427"/>
          </a:xfrm>
          <a:prstGeom prst="triangle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F72C9B2F-1247-AA4F-A7BE-A86E2D813D8C}"/>
              </a:ext>
            </a:extLst>
          </p:cNvPr>
          <p:cNvSpPr/>
          <p:nvPr/>
        </p:nvSpPr>
        <p:spPr>
          <a:xfrm>
            <a:off x="5387380" y="4129338"/>
            <a:ext cx="5468103" cy="108781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Triangle 61">
            <a:extLst>
              <a:ext uri="{FF2B5EF4-FFF2-40B4-BE49-F238E27FC236}">
                <a16:creationId xmlns:a16="http://schemas.microsoft.com/office/drawing/2014/main" id="{8DB6F221-C3BF-D64E-8582-67330544280F}"/>
              </a:ext>
            </a:extLst>
          </p:cNvPr>
          <p:cNvSpPr/>
          <p:nvPr/>
        </p:nvSpPr>
        <p:spPr>
          <a:xfrm>
            <a:off x="6060152" y="4427039"/>
            <a:ext cx="314227" cy="343427"/>
          </a:xfrm>
          <a:prstGeom prst="triangle">
            <a:avLst/>
          </a:prstGeom>
          <a:noFill/>
          <a:ln w="3175" cap="rnd">
            <a:solidFill>
              <a:schemeClr val="accent1">
                <a:alpha val="56000"/>
              </a:schemeClr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Triangle 62">
            <a:extLst>
              <a:ext uri="{FF2B5EF4-FFF2-40B4-BE49-F238E27FC236}">
                <a16:creationId xmlns:a16="http://schemas.microsoft.com/office/drawing/2014/main" id="{9785FE06-A705-C544-916C-3C28594FEFB4}"/>
              </a:ext>
            </a:extLst>
          </p:cNvPr>
          <p:cNvSpPr/>
          <p:nvPr/>
        </p:nvSpPr>
        <p:spPr>
          <a:xfrm>
            <a:off x="7766038" y="4274042"/>
            <a:ext cx="314227" cy="343427"/>
          </a:xfrm>
          <a:prstGeom prst="triangle">
            <a:avLst/>
          </a:prstGeom>
          <a:noFill/>
          <a:ln w="3175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Triangle 63">
            <a:extLst>
              <a:ext uri="{FF2B5EF4-FFF2-40B4-BE49-F238E27FC236}">
                <a16:creationId xmlns:a16="http://schemas.microsoft.com/office/drawing/2014/main" id="{1776D8E6-B787-924A-A119-7CFF1DCBEE41}"/>
              </a:ext>
            </a:extLst>
          </p:cNvPr>
          <p:cNvSpPr/>
          <p:nvPr/>
        </p:nvSpPr>
        <p:spPr>
          <a:xfrm>
            <a:off x="8358805" y="4734142"/>
            <a:ext cx="314227" cy="343427"/>
          </a:xfrm>
          <a:prstGeom prst="triangle">
            <a:avLst/>
          </a:prstGeom>
          <a:noFill/>
          <a:ln w="3175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Triangle 64">
            <a:extLst>
              <a:ext uri="{FF2B5EF4-FFF2-40B4-BE49-F238E27FC236}">
                <a16:creationId xmlns:a16="http://schemas.microsoft.com/office/drawing/2014/main" id="{D0184262-1055-194D-855A-5E9115409DC5}"/>
              </a:ext>
            </a:extLst>
          </p:cNvPr>
          <p:cNvSpPr/>
          <p:nvPr/>
        </p:nvSpPr>
        <p:spPr>
          <a:xfrm>
            <a:off x="6747339" y="4346536"/>
            <a:ext cx="314227" cy="343427"/>
          </a:xfrm>
          <a:prstGeom prst="triangle">
            <a:avLst/>
          </a:prstGeom>
          <a:noFill/>
          <a:ln w="3175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Triangle 65">
            <a:extLst>
              <a:ext uri="{FF2B5EF4-FFF2-40B4-BE49-F238E27FC236}">
                <a16:creationId xmlns:a16="http://schemas.microsoft.com/office/drawing/2014/main" id="{4C27F9BD-C256-A142-A1BF-0B4B1CA66665}"/>
              </a:ext>
            </a:extLst>
          </p:cNvPr>
          <p:cNvSpPr/>
          <p:nvPr/>
        </p:nvSpPr>
        <p:spPr>
          <a:xfrm>
            <a:off x="7271835" y="4689963"/>
            <a:ext cx="314227" cy="343427"/>
          </a:xfrm>
          <a:prstGeom prst="triangle">
            <a:avLst/>
          </a:prstGeom>
          <a:noFill/>
          <a:ln w="3175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Triangle 66">
            <a:extLst>
              <a:ext uri="{FF2B5EF4-FFF2-40B4-BE49-F238E27FC236}">
                <a16:creationId xmlns:a16="http://schemas.microsoft.com/office/drawing/2014/main" id="{671ECD58-7DD8-C14F-9561-B8C482333CE2}"/>
              </a:ext>
            </a:extLst>
          </p:cNvPr>
          <p:cNvSpPr/>
          <p:nvPr/>
        </p:nvSpPr>
        <p:spPr>
          <a:xfrm>
            <a:off x="9131548" y="4699415"/>
            <a:ext cx="314227" cy="343427"/>
          </a:xfrm>
          <a:prstGeom prst="triangle">
            <a:avLst/>
          </a:prstGeom>
          <a:noFill/>
          <a:ln w="3175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Triangle 67">
            <a:extLst>
              <a:ext uri="{FF2B5EF4-FFF2-40B4-BE49-F238E27FC236}">
                <a16:creationId xmlns:a16="http://schemas.microsoft.com/office/drawing/2014/main" id="{1BD30FE5-56F4-5547-B5DD-E5AD35183C0A}"/>
              </a:ext>
            </a:extLst>
          </p:cNvPr>
          <p:cNvSpPr/>
          <p:nvPr/>
        </p:nvSpPr>
        <p:spPr>
          <a:xfrm>
            <a:off x="8683956" y="4293952"/>
            <a:ext cx="314227" cy="343427"/>
          </a:xfrm>
          <a:prstGeom prst="triangle">
            <a:avLst/>
          </a:prstGeom>
          <a:noFill/>
          <a:ln w="3175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Triangle 68">
            <a:extLst>
              <a:ext uri="{FF2B5EF4-FFF2-40B4-BE49-F238E27FC236}">
                <a16:creationId xmlns:a16="http://schemas.microsoft.com/office/drawing/2014/main" id="{1CC56032-59A2-E44A-8513-C52876D759F1}"/>
              </a:ext>
            </a:extLst>
          </p:cNvPr>
          <p:cNvSpPr/>
          <p:nvPr/>
        </p:nvSpPr>
        <p:spPr>
          <a:xfrm>
            <a:off x="9438705" y="4320069"/>
            <a:ext cx="314227" cy="343427"/>
          </a:xfrm>
          <a:prstGeom prst="triangle">
            <a:avLst/>
          </a:prstGeom>
          <a:noFill/>
          <a:ln w="3175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943BB0CB-4FB3-0940-AB33-407AD8F620C1}"/>
              </a:ext>
            </a:extLst>
          </p:cNvPr>
          <p:cNvSpPr/>
          <p:nvPr/>
        </p:nvSpPr>
        <p:spPr>
          <a:xfrm>
            <a:off x="6145456" y="4422134"/>
            <a:ext cx="143618" cy="8706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78B97861-0479-8B45-8D02-EE6B3ECCC820}"/>
              </a:ext>
            </a:extLst>
          </p:cNvPr>
          <p:cNvSpPr/>
          <p:nvPr/>
        </p:nvSpPr>
        <p:spPr>
          <a:xfrm>
            <a:off x="6023507" y="4734696"/>
            <a:ext cx="143618" cy="8706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4D3BDD25-2BDF-0746-B22B-1208CBE44641}"/>
              </a:ext>
            </a:extLst>
          </p:cNvPr>
          <p:cNvSpPr/>
          <p:nvPr/>
        </p:nvSpPr>
        <p:spPr>
          <a:xfrm>
            <a:off x="6297217" y="4736582"/>
            <a:ext cx="143618" cy="8706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Triangle 72">
            <a:extLst>
              <a:ext uri="{FF2B5EF4-FFF2-40B4-BE49-F238E27FC236}">
                <a16:creationId xmlns:a16="http://schemas.microsoft.com/office/drawing/2014/main" id="{AD86CAD1-C742-5841-84B5-8280BB05DC41}"/>
              </a:ext>
            </a:extLst>
          </p:cNvPr>
          <p:cNvSpPr/>
          <p:nvPr/>
        </p:nvSpPr>
        <p:spPr>
          <a:xfrm>
            <a:off x="6724244" y="4360894"/>
            <a:ext cx="314227" cy="343427"/>
          </a:xfrm>
          <a:prstGeom prst="triangle">
            <a:avLst/>
          </a:prstGeom>
          <a:noFill/>
          <a:ln w="3175" cap="rnd">
            <a:solidFill>
              <a:schemeClr val="accent1">
                <a:alpha val="56000"/>
              </a:schemeClr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8A562A23-75F7-AF4E-97A0-562DE5BFE147}"/>
              </a:ext>
            </a:extLst>
          </p:cNvPr>
          <p:cNvSpPr/>
          <p:nvPr/>
        </p:nvSpPr>
        <p:spPr>
          <a:xfrm>
            <a:off x="6809548" y="4355989"/>
            <a:ext cx="143618" cy="8706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A45E1B7E-219F-EA4A-B6BD-50EFC0396FE4}"/>
              </a:ext>
            </a:extLst>
          </p:cNvPr>
          <p:cNvSpPr/>
          <p:nvPr/>
        </p:nvSpPr>
        <p:spPr>
          <a:xfrm>
            <a:off x="6687599" y="4668551"/>
            <a:ext cx="143618" cy="8706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7423D4F3-7CAA-AF45-83D4-130EE8FB1AAF}"/>
              </a:ext>
            </a:extLst>
          </p:cNvPr>
          <p:cNvSpPr/>
          <p:nvPr/>
        </p:nvSpPr>
        <p:spPr>
          <a:xfrm>
            <a:off x="6961309" y="4670437"/>
            <a:ext cx="143618" cy="8706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Triangle 76">
            <a:extLst>
              <a:ext uri="{FF2B5EF4-FFF2-40B4-BE49-F238E27FC236}">
                <a16:creationId xmlns:a16="http://schemas.microsoft.com/office/drawing/2014/main" id="{C8569019-5EDC-034D-B961-8C80844B36F0}"/>
              </a:ext>
            </a:extLst>
          </p:cNvPr>
          <p:cNvSpPr/>
          <p:nvPr/>
        </p:nvSpPr>
        <p:spPr>
          <a:xfrm>
            <a:off x="7251874" y="4731840"/>
            <a:ext cx="314227" cy="343427"/>
          </a:xfrm>
          <a:prstGeom prst="triangle">
            <a:avLst/>
          </a:prstGeom>
          <a:noFill/>
          <a:ln w="3175" cap="rnd">
            <a:solidFill>
              <a:schemeClr val="accent1">
                <a:alpha val="56000"/>
              </a:schemeClr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8BDF1462-16D9-8143-B5FC-B182C26C316F}"/>
              </a:ext>
            </a:extLst>
          </p:cNvPr>
          <p:cNvSpPr/>
          <p:nvPr/>
        </p:nvSpPr>
        <p:spPr>
          <a:xfrm>
            <a:off x="7337178" y="4726935"/>
            <a:ext cx="143618" cy="8706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C173EAAD-5549-FB4F-B2E4-94F00F61EB80}"/>
              </a:ext>
            </a:extLst>
          </p:cNvPr>
          <p:cNvSpPr/>
          <p:nvPr/>
        </p:nvSpPr>
        <p:spPr>
          <a:xfrm>
            <a:off x="7215229" y="5039497"/>
            <a:ext cx="143618" cy="8706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F29D5CBD-E176-544C-ACE4-4FA14A7D1729}"/>
              </a:ext>
            </a:extLst>
          </p:cNvPr>
          <p:cNvSpPr/>
          <p:nvPr/>
        </p:nvSpPr>
        <p:spPr>
          <a:xfrm>
            <a:off x="7488939" y="5041383"/>
            <a:ext cx="143618" cy="8706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Triangle 80">
            <a:extLst>
              <a:ext uri="{FF2B5EF4-FFF2-40B4-BE49-F238E27FC236}">
                <a16:creationId xmlns:a16="http://schemas.microsoft.com/office/drawing/2014/main" id="{3C8E5877-40A7-EF45-AE7B-2B6AE5655884}"/>
              </a:ext>
            </a:extLst>
          </p:cNvPr>
          <p:cNvSpPr/>
          <p:nvPr/>
        </p:nvSpPr>
        <p:spPr>
          <a:xfrm>
            <a:off x="7790424" y="4266692"/>
            <a:ext cx="314227" cy="343427"/>
          </a:xfrm>
          <a:prstGeom prst="triangle">
            <a:avLst/>
          </a:prstGeom>
          <a:noFill/>
          <a:ln w="3175" cap="rnd">
            <a:solidFill>
              <a:schemeClr val="accent1">
                <a:alpha val="56000"/>
              </a:schemeClr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599FEC52-6AAE-4944-9B9E-8BCCF1C61EFC}"/>
              </a:ext>
            </a:extLst>
          </p:cNvPr>
          <p:cNvSpPr/>
          <p:nvPr/>
        </p:nvSpPr>
        <p:spPr>
          <a:xfrm>
            <a:off x="7875728" y="4261787"/>
            <a:ext cx="143618" cy="8706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10EDE345-DC73-C442-9637-0D00E20CF0C6}"/>
              </a:ext>
            </a:extLst>
          </p:cNvPr>
          <p:cNvSpPr/>
          <p:nvPr/>
        </p:nvSpPr>
        <p:spPr>
          <a:xfrm>
            <a:off x="7753779" y="4574349"/>
            <a:ext cx="143618" cy="8706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E1B7A9E2-541C-2141-8255-7B5C8C365D1B}"/>
              </a:ext>
            </a:extLst>
          </p:cNvPr>
          <p:cNvSpPr/>
          <p:nvPr/>
        </p:nvSpPr>
        <p:spPr>
          <a:xfrm>
            <a:off x="8027489" y="4576235"/>
            <a:ext cx="143618" cy="8706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Triangle 84">
            <a:extLst>
              <a:ext uri="{FF2B5EF4-FFF2-40B4-BE49-F238E27FC236}">
                <a16:creationId xmlns:a16="http://schemas.microsoft.com/office/drawing/2014/main" id="{43B3A290-F025-E041-B3F2-18E2E25C8302}"/>
              </a:ext>
            </a:extLst>
          </p:cNvPr>
          <p:cNvSpPr/>
          <p:nvPr/>
        </p:nvSpPr>
        <p:spPr>
          <a:xfrm>
            <a:off x="8705614" y="4317363"/>
            <a:ext cx="314227" cy="343427"/>
          </a:xfrm>
          <a:prstGeom prst="triangle">
            <a:avLst/>
          </a:prstGeom>
          <a:noFill/>
          <a:ln w="3175" cap="rnd">
            <a:solidFill>
              <a:schemeClr val="accent1">
                <a:alpha val="56000"/>
              </a:schemeClr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2C46D427-FE56-DC40-A4C8-47518B3FB37B}"/>
              </a:ext>
            </a:extLst>
          </p:cNvPr>
          <p:cNvSpPr/>
          <p:nvPr/>
        </p:nvSpPr>
        <p:spPr>
          <a:xfrm>
            <a:off x="8790918" y="4312458"/>
            <a:ext cx="143618" cy="8706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id="{585D71BE-671C-D94C-B5A6-ABA145C538D8}"/>
              </a:ext>
            </a:extLst>
          </p:cNvPr>
          <p:cNvSpPr/>
          <p:nvPr/>
        </p:nvSpPr>
        <p:spPr>
          <a:xfrm>
            <a:off x="8668969" y="4625020"/>
            <a:ext cx="143618" cy="8706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id="{C8985D9E-63D7-0B43-923A-9CF1AB33AB08}"/>
              </a:ext>
            </a:extLst>
          </p:cNvPr>
          <p:cNvSpPr/>
          <p:nvPr/>
        </p:nvSpPr>
        <p:spPr>
          <a:xfrm>
            <a:off x="8942679" y="4626906"/>
            <a:ext cx="143618" cy="8706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Triangle 88">
            <a:extLst>
              <a:ext uri="{FF2B5EF4-FFF2-40B4-BE49-F238E27FC236}">
                <a16:creationId xmlns:a16="http://schemas.microsoft.com/office/drawing/2014/main" id="{4A5697E6-176B-5541-B662-3758937F9843}"/>
              </a:ext>
            </a:extLst>
          </p:cNvPr>
          <p:cNvSpPr/>
          <p:nvPr/>
        </p:nvSpPr>
        <p:spPr>
          <a:xfrm>
            <a:off x="8349768" y="4760279"/>
            <a:ext cx="314227" cy="343427"/>
          </a:xfrm>
          <a:prstGeom prst="triangle">
            <a:avLst/>
          </a:prstGeom>
          <a:noFill/>
          <a:ln w="3175" cap="rnd">
            <a:solidFill>
              <a:schemeClr val="accent1">
                <a:alpha val="56000"/>
              </a:schemeClr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id="{D6BA3C46-EA29-1049-8001-0FFA55838724}"/>
              </a:ext>
            </a:extLst>
          </p:cNvPr>
          <p:cNvSpPr/>
          <p:nvPr/>
        </p:nvSpPr>
        <p:spPr>
          <a:xfrm>
            <a:off x="8435072" y="4755374"/>
            <a:ext cx="143618" cy="8706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id="{C873EB41-CFC0-5048-81DB-391B0A6F15D1}"/>
              </a:ext>
            </a:extLst>
          </p:cNvPr>
          <p:cNvSpPr/>
          <p:nvPr/>
        </p:nvSpPr>
        <p:spPr>
          <a:xfrm>
            <a:off x="8313123" y="5067936"/>
            <a:ext cx="143618" cy="8706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Oval 91">
            <a:extLst>
              <a:ext uri="{FF2B5EF4-FFF2-40B4-BE49-F238E27FC236}">
                <a16:creationId xmlns:a16="http://schemas.microsoft.com/office/drawing/2014/main" id="{E147419E-8256-954E-B95D-AB719DC3CBE4}"/>
              </a:ext>
            </a:extLst>
          </p:cNvPr>
          <p:cNvSpPr/>
          <p:nvPr/>
        </p:nvSpPr>
        <p:spPr>
          <a:xfrm>
            <a:off x="8586833" y="5069822"/>
            <a:ext cx="143618" cy="8706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Triangle 100">
            <a:extLst>
              <a:ext uri="{FF2B5EF4-FFF2-40B4-BE49-F238E27FC236}">
                <a16:creationId xmlns:a16="http://schemas.microsoft.com/office/drawing/2014/main" id="{617AA774-1FB4-D941-95A0-DDBA22DCF227}"/>
              </a:ext>
            </a:extLst>
          </p:cNvPr>
          <p:cNvSpPr/>
          <p:nvPr/>
        </p:nvSpPr>
        <p:spPr>
          <a:xfrm>
            <a:off x="9146147" y="4680579"/>
            <a:ext cx="314227" cy="343427"/>
          </a:xfrm>
          <a:prstGeom prst="triangle">
            <a:avLst/>
          </a:prstGeom>
          <a:noFill/>
          <a:ln w="3175" cap="rnd">
            <a:solidFill>
              <a:schemeClr val="accent1">
                <a:alpha val="56000"/>
              </a:schemeClr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Oval 101">
            <a:extLst>
              <a:ext uri="{FF2B5EF4-FFF2-40B4-BE49-F238E27FC236}">
                <a16:creationId xmlns:a16="http://schemas.microsoft.com/office/drawing/2014/main" id="{EEAAF4BB-D859-A24A-BEAD-E0B2F44FA7B3}"/>
              </a:ext>
            </a:extLst>
          </p:cNvPr>
          <p:cNvSpPr/>
          <p:nvPr/>
        </p:nvSpPr>
        <p:spPr>
          <a:xfrm>
            <a:off x="9231451" y="4675674"/>
            <a:ext cx="143618" cy="8706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Oval 102">
            <a:extLst>
              <a:ext uri="{FF2B5EF4-FFF2-40B4-BE49-F238E27FC236}">
                <a16:creationId xmlns:a16="http://schemas.microsoft.com/office/drawing/2014/main" id="{A5C08AEE-55A2-9D49-9C79-CC6D29EC9CE7}"/>
              </a:ext>
            </a:extLst>
          </p:cNvPr>
          <p:cNvSpPr/>
          <p:nvPr/>
        </p:nvSpPr>
        <p:spPr>
          <a:xfrm>
            <a:off x="9109502" y="4988236"/>
            <a:ext cx="143618" cy="8706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Oval 103">
            <a:extLst>
              <a:ext uri="{FF2B5EF4-FFF2-40B4-BE49-F238E27FC236}">
                <a16:creationId xmlns:a16="http://schemas.microsoft.com/office/drawing/2014/main" id="{C6EF5706-44EE-DE44-BCFA-DBB5703948B4}"/>
              </a:ext>
            </a:extLst>
          </p:cNvPr>
          <p:cNvSpPr/>
          <p:nvPr/>
        </p:nvSpPr>
        <p:spPr>
          <a:xfrm>
            <a:off x="9383212" y="4990122"/>
            <a:ext cx="143618" cy="8706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Triangle 108">
            <a:extLst>
              <a:ext uri="{FF2B5EF4-FFF2-40B4-BE49-F238E27FC236}">
                <a16:creationId xmlns:a16="http://schemas.microsoft.com/office/drawing/2014/main" id="{4658CB85-F182-DE46-8AB7-A945501032AA}"/>
              </a:ext>
            </a:extLst>
          </p:cNvPr>
          <p:cNvSpPr/>
          <p:nvPr/>
        </p:nvSpPr>
        <p:spPr>
          <a:xfrm>
            <a:off x="9468638" y="4334246"/>
            <a:ext cx="314227" cy="343427"/>
          </a:xfrm>
          <a:prstGeom prst="triangle">
            <a:avLst/>
          </a:prstGeom>
          <a:noFill/>
          <a:ln w="3175" cap="rnd">
            <a:solidFill>
              <a:schemeClr val="accent1">
                <a:alpha val="56000"/>
              </a:schemeClr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Oval 109">
            <a:extLst>
              <a:ext uri="{FF2B5EF4-FFF2-40B4-BE49-F238E27FC236}">
                <a16:creationId xmlns:a16="http://schemas.microsoft.com/office/drawing/2014/main" id="{1A27B107-7DD0-014A-9D4C-A1CD6185B1B1}"/>
              </a:ext>
            </a:extLst>
          </p:cNvPr>
          <p:cNvSpPr/>
          <p:nvPr/>
        </p:nvSpPr>
        <p:spPr>
          <a:xfrm>
            <a:off x="9553942" y="4329341"/>
            <a:ext cx="143618" cy="8706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Oval 110">
            <a:extLst>
              <a:ext uri="{FF2B5EF4-FFF2-40B4-BE49-F238E27FC236}">
                <a16:creationId xmlns:a16="http://schemas.microsoft.com/office/drawing/2014/main" id="{2314BF0D-31DD-B144-B640-3B3324996B7C}"/>
              </a:ext>
            </a:extLst>
          </p:cNvPr>
          <p:cNvSpPr/>
          <p:nvPr/>
        </p:nvSpPr>
        <p:spPr>
          <a:xfrm>
            <a:off x="9431993" y="4641903"/>
            <a:ext cx="143618" cy="8706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Oval 111">
            <a:extLst>
              <a:ext uri="{FF2B5EF4-FFF2-40B4-BE49-F238E27FC236}">
                <a16:creationId xmlns:a16="http://schemas.microsoft.com/office/drawing/2014/main" id="{338B1F07-91F6-7E40-93A5-6F464AD2BA44}"/>
              </a:ext>
            </a:extLst>
          </p:cNvPr>
          <p:cNvSpPr/>
          <p:nvPr/>
        </p:nvSpPr>
        <p:spPr>
          <a:xfrm>
            <a:off x="9705703" y="4643789"/>
            <a:ext cx="143618" cy="8706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C0107772-56D2-654C-B2C8-3FDE861EE895}"/>
              </a:ext>
            </a:extLst>
          </p:cNvPr>
          <p:cNvSpPr txBox="1"/>
          <p:nvPr/>
        </p:nvSpPr>
        <p:spPr>
          <a:xfrm>
            <a:off x="450972" y="4408895"/>
            <a:ext cx="48609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Given k-uniform hypergraph X, down close it</a:t>
            </a: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7B48B892-1118-374D-A09B-99AC8E6FCA55}"/>
              </a:ext>
            </a:extLst>
          </p:cNvPr>
          <p:cNvSpPr txBox="1"/>
          <p:nvPr/>
        </p:nvSpPr>
        <p:spPr>
          <a:xfrm>
            <a:off x="5244239" y="1159579"/>
            <a:ext cx="54255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dirty="0"/>
              <a:t>X(3)</a:t>
            </a:r>
          </a:p>
          <a:p>
            <a:endParaRPr lang="en-US" dirty="0"/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DB0FFA0B-BA5A-1640-B427-5EF59D67E842}"/>
              </a:ext>
            </a:extLst>
          </p:cNvPr>
          <p:cNvSpPr txBox="1"/>
          <p:nvPr/>
        </p:nvSpPr>
        <p:spPr>
          <a:xfrm>
            <a:off x="5225856" y="2650911"/>
            <a:ext cx="54255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dirty="0"/>
              <a:t>X(2)</a:t>
            </a:r>
          </a:p>
          <a:p>
            <a:endParaRPr lang="en-US" dirty="0"/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25951898-8281-D84B-BC53-0A16E01172D8}"/>
              </a:ext>
            </a:extLst>
          </p:cNvPr>
          <p:cNvSpPr txBox="1"/>
          <p:nvPr/>
        </p:nvSpPr>
        <p:spPr>
          <a:xfrm>
            <a:off x="5313309" y="4083381"/>
            <a:ext cx="54255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dirty="0"/>
              <a:t>X(1)</a:t>
            </a:r>
          </a:p>
          <a:p>
            <a:endParaRPr lang="en-US" dirty="0"/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79FA609C-06B2-C14D-9B30-FE62E4A4DC92}"/>
              </a:ext>
            </a:extLst>
          </p:cNvPr>
          <p:cNvSpPr txBox="1"/>
          <p:nvPr/>
        </p:nvSpPr>
        <p:spPr>
          <a:xfrm>
            <a:off x="5387380" y="5393621"/>
            <a:ext cx="54255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dirty="0"/>
              <a:t>X(0)</a:t>
            </a:r>
          </a:p>
          <a:p>
            <a:endParaRPr lang="en-US" dirty="0"/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5F2A731A-9D1B-CF40-AC8D-C2F32997120D}"/>
              </a:ext>
            </a:extLst>
          </p:cNvPr>
          <p:cNvSpPr txBox="1"/>
          <p:nvPr/>
        </p:nvSpPr>
        <p:spPr>
          <a:xfrm>
            <a:off x="9553942" y="2153767"/>
            <a:ext cx="11321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Triangles</a:t>
            </a: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A3ACAFC5-CF6C-784E-A185-B19A3F04160A}"/>
              </a:ext>
            </a:extLst>
          </p:cNvPr>
          <p:cNvSpPr txBox="1"/>
          <p:nvPr/>
        </p:nvSpPr>
        <p:spPr>
          <a:xfrm>
            <a:off x="9812289" y="3489422"/>
            <a:ext cx="848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Edges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11ECCC27-7F70-4043-8455-153FC8C41D03}"/>
              </a:ext>
            </a:extLst>
          </p:cNvPr>
          <p:cNvSpPr txBox="1"/>
          <p:nvPr/>
        </p:nvSpPr>
        <p:spPr>
          <a:xfrm>
            <a:off x="9985744" y="4988236"/>
            <a:ext cx="1012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Vertices</a:t>
            </a: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EDE76ABD-3538-7244-A893-346E9B056FCB}"/>
              </a:ext>
            </a:extLst>
          </p:cNvPr>
          <p:cNvSpPr txBox="1"/>
          <p:nvPr/>
        </p:nvSpPr>
        <p:spPr>
          <a:xfrm>
            <a:off x="9984678" y="6278410"/>
            <a:ext cx="1249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Empty Set</a:t>
            </a:r>
          </a:p>
        </p:txBody>
      </p:sp>
    </p:spTree>
    <p:extLst>
      <p:ext uri="{BB962C8B-B14F-4D97-AF65-F5344CB8AC3E}">
        <p14:creationId xmlns:p14="http://schemas.microsoft.com/office/powerpoint/2010/main" val="2335895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0" grpId="0" animBg="1"/>
      <p:bldP spid="12" grpId="0" animBg="1"/>
      <p:bldP spid="14" grpId="0" animBg="1"/>
      <p:bldP spid="15" grpId="0" animBg="1"/>
      <p:bldP spid="23" grpId="0" animBg="1"/>
      <p:bldP spid="24" grpId="0" animBg="1"/>
      <p:bldP spid="25" grpId="0" animBg="1"/>
      <p:bldP spid="29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101" grpId="0" animBg="1"/>
      <p:bldP spid="102" grpId="0" animBg="1"/>
      <p:bldP spid="103" grpId="0" animBg="1"/>
      <p:bldP spid="104" grpId="0" animBg="1"/>
      <p:bldP spid="109" grpId="0" animBg="1"/>
      <p:bldP spid="110" grpId="0" animBg="1"/>
      <p:bldP spid="111" grpId="0" animBg="1"/>
      <p:bldP spid="112" grpId="0" animBg="1"/>
      <p:bldP spid="115" grpId="0"/>
      <p:bldP spid="116" grpId="0"/>
      <p:bldP spid="117" grpId="0"/>
      <p:bldP spid="118" grpId="0"/>
      <p:bldP spid="119" grpId="0"/>
      <p:bldP spid="120" grpId="0"/>
      <p:bldP spid="121" grpId="0"/>
      <p:bldP spid="1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EA2A3D-39A2-B343-8A39-86358CDC2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2528" y="1065948"/>
            <a:ext cx="4443154" cy="1087819"/>
          </a:xfrm>
        </p:spPr>
        <p:txBody>
          <a:bodyPr anchor="b">
            <a:normAutofit/>
          </a:bodyPr>
          <a:lstStyle/>
          <a:p>
            <a:r>
              <a:rPr lang="en-US" sz="3400" dirty="0"/>
              <a:t>Random Walk Definition of HDX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92EA455D-0FDE-E74C-851D-D6F20803502B}"/>
              </a:ext>
            </a:extLst>
          </p:cNvPr>
          <p:cNvSpPr/>
          <p:nvPr/>
        </p:nvSpPr>
        <p:spPr>
          <a:xfrm>
            <a:off x="5282114" y="2667437"/>
            <a:ext cx="5468103" cy="108781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riangle 5">
            <a:extLst>
              <a:ext uri="{FF2B5EF4-FFF2-40B4-BE49-F238E27FC236}">
                <a16:creationId xmlns:a16="http://schemas.microsoft.com/office/drawing/2014/main" id="{4E3CB8E6-D7C1-0940-B71F-8D9B580BBB0E}"/>
              </a:ext>
            </a:extLst>
          </p:cNvPr>
          <p:cNvSpPr/>
          <p:nvPr/>
        </p:nvSpPr>
        <p:spPr>
          <a:xfrm>
            <a:off x="5954886" y="2965138"/>
            <a:ext cx="314227" cy="343427"/>
          </a:xfrm>
          <a:prstGeom prst="triangl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riangle 9">
            <a:extLst>
              <a:ext uri="{FF2B5EF4-FFF2-40B4-BE49-F238E27FC236}">
                <a16:creationId xmlns:a16="http://schemas.microsoft.com/office/drawing/2014/main" id="{9D87A630-049A-824D-9581-26965108F0C4}"/>
              </a:ext>
            </a:extLst>
          </p:cNvPr>
          <p:cNvSpPr/>
          <p:nvPr/>
        </p:nvSpPr>
        <p:spPr>
          <a:xfrm>
            <a:off x="7660772" y="2812141"/>
            <a:ext cx="314227" cy="343427"/>
          </a:xfrm>
          <a:prstGeom prst="triangl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riangle 11">
            <a:extLst>
              <a:ext uri="{FF2B5EF4-FFF2-40B4-BE49-F238E27FC236}">
                <a16:creationId xmlns:a16="http://schemas.microsoft.com/office/drawing/2014/main" id="{0A3DEE78-C727-4A4C-B62C-791AC1C1BCF8}"/>
              </a:ext>
            </a:extLst>
          </p:cNvPr>
          <p:cNvSpPr/>
          <p:nvPr/>
        </p:nvSpPr>
        <p:spPr>
          <a:xfrm>
            <a:off x="8253539" y="3272241"/>
            <a:ext cx="314227" cy="343427"/>
          </a:xfrm>
          <a:prstGeom prst="triangl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riangle 13">
            <a:extLst>
              <a:ext uri="{FF2B5EF4-FFF2-40B4-BE49-F238E27FC236}">
                <a16:creationId xmlns:a16="http://schemas.microsoft.com/office/drawing/2014/main" id="{3AB18ABE-89C4-4344-83D1-C81915778ACC}"/>
              </a:ext>
            </a:extLst>
          </p:cNvPr>
          <p:cNvSpPr/>
          <p:nvPr/>
        </p:nvSpPr>
        <p:spPr>
          <a:xfrm>
            <a:off x="6642073" y="2884635"/>
            <a:ext cx="314227" cy="343427"/>
          </a:xfrm>
          <a:prstGeom prst="triangl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riangle 14">
            <a:extLst>
              <a:ext uri="{FF2B5EF4-FFF2-40B4-BE49-F238E27FC236}">
                <a16:creationId xmlns:a16="http://schemas.microsoft.com/office/drawing/2014/main" id="{204AD54A-87C3-4C40-8899-98CC474C89B2}"/>
              </a:ext>
            </a:extLst>
          </p:cNvPr>
          <p:cNvSpPr/>
          <p:nvPr/>
        </p:nvSpPr>
        <p:spPr>
          <a:xfrm>
            <a:off x="7166569" y="3228062"/>
            <a:ext cx="314227" cy="343427"/>
          </a:xfrm>
          <a:prstGeom prst="triangl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riangle 22">
            <a:extLst>
              <a:ext uri="{FF2B5EF4-FFF2-40B4-BE49-F238E27FC236}">
                <a16:creationId xmlns:a16="http://schemas.microsoft.com/office/drawing/2014/main" id="{D4785066-A7CF-F642-A455-C87C220D6AC9}"/>
              </a:ext>
            </a:extLst>
          </p:cNvPr>
          <p:cNvSpPr/>
          <p:nvPr/>
        </p:nvSpPr>
        <p:spPr>
          <a:xfrm>
            <a:off x="9026282" y="3237514"/>
            <a:ext cx="314227" cy="343427"/>
          </a:xfrm>
          <a:prstGeom prst="triangl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riangle 23">
            <a:extLst>
              <a:ext uri="{FF2B5EF4-FFF2-40B4-BE49-F238E27FC236}">
                <a16:creationId xmlns:a16="http://schemas.microsoft.com/office/drawing/2014/main" id="{50A27B25-B6EC-0D4D-9D2B-31983DE51517}"/>
              </a:ext>
            </a:extLst>
          </p:cNvPr>
          <p:cNvSpPr/>
          <p:nvPr/>
        </p:nvSpPr>
        <p:spPr>
          <a:xfrm>
            <a:off x="8578690" y="2832051"/>
            <a:ext cx="314227" cy="343427"/>
          </a:xfrm>
          <a:prstGeom prst="triangl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riangle 24">
            <a:extLst>
              <a:ext uri="{FF2B5EF4-FFF2-40B4-BE49-F238E27FC236}">
                <a16:creationId xmlns:a16="http://schemas.microsoft.com/office/drawing/2014/main" id="{71142B3F-7F90-364B-B852-368744826C41}"/>
              </a:ext>
            </a:extLst>
          </p:cNvPr>
          <p:cNvSpPr/>
          <p:nvPr/>
        </p:nvSpPr>
        <p:spPr>
          <a:xfrm>
            <a:off x="9333439" y="2858168"/>
            <a:ext cx="314227" cy="343427"/>
          </a:xfrm>
          <a:prstGeom prst="triangl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E9C4C661-9CFC-6342-A404-899153F1B15A}"/>
                  </a:ext>
                </a:extLst>
              </p:cNvPr>
              <p:cNvSpPr/>
              <p:nvPr/>
            </p:nvSpPr>
            <p:spPr>
              <a:xfrm>
                <a:off x="5265430" y="5424153"/>
                <a:ext cx="5468103" cy="1087819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𝜙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−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𝑒𝑚𝑝𝑡𝑦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𝑠𝑒𝑡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E9C4C661-9CFC-6342-A404-899153F1B15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65430" y="5424153"/>
                <a:ext cx="5468103" cy="1087819"/>
              </a:xfrm>
              <a:prstGeom prst="ellipse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Oval 40">
            <a:extLst>
              <a:ext uri="{FF2B5EF4-FFF2-40B4-BE49-F238E27FC236}">
                <a16:creationId xmlns:a16="http://schemas.microsoft.com/office/drawing/2014/main" id="{C6F43689-2CD5-2A45-B43F-EF05ED8CB460}"/>
              </a:ext>
            </a:extLst>
          </p:cNvPr>
          <p:cNvSpPr/>
          <p:nvPr/>
        </p:nvSpPr>
        <p:spPr>
          <a:xfrm>
            <a:off x="5265431" y="1205536"/>
            <a:ext cx="5468103" cy="108781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riangle 41">
            <a:extLst>
              <a:ext uri="{FF2B5EF4-FFF2-40B4-BE49-F238E27FC236}">
                <a16:creationId xmlns:a16="http://schemas.microsoft.com/office/drawing/2014/main" id="{F867B6BC-CCE5-E746-BF4F-06CB48581843}"/>
              </a:ext>
            </a:extLst>
          </p:cNvPr>
          <p:cNvSpPr/>
          <p:nvPr/>
        </p:nvSpPr>
        <p:spPr>
          <a:xfrm>
            <a:off x="5938203" y="1503237"/>
            <a:ext cx="314227" cy="343427"/>
          </a:xfrm>
          <a:prstGeom prst="triangle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riangle 42">
            <a:extLst>
              <a:ext uri="{FF2B5EF4-FFF2-40B4-BE49-F238E27FC236}">
                <a16:creationId xmlns:a16="http://schemas.microsoft.com/office/drawing/2014/main" id="{CCA9C54B-4452-A248-B149-B05FBAC25652}"/>
              </a:ext>
            </a:extLst>
          </p:cNvPr>
          <p:cNvSpPr/>
          <p:nvPr/>
        </p:nvSpPr>
        <p:spPr>
          <a:xfrm>
            <a:off x="7644089" y="1350240"/>
            <a:ext cx="314227" cy="343427"/>
          </a:xfrm>
          <a:prstGeom prst="triangle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riangle 43">
            <a:extLst>
              <a:ext uri="{FF2B5EF4-FFF2-40B4-BE49-F238E27FC236}">
                <a16:creationId xmlns:a16="http://schemas.microsoft.com/office/drawing/2014/main" id="{8615A363-A4F1-984A-B96B-CE1FCB8608F7}"/>
              </a:ext>
            </a:extLst>
          </p:cNvPr>
          <p:cNvSpPr/>
          <p:nvPr/>
        </p:nvSpPr>
        <p:spPr>
          <a:xfrm>
            <a:off x="8236856" y="1810340"/>
            <a:ext cx="314227" cy="343427"/>
          </a:xfrm>
          <a:prstGeom prst="triangle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riangle 44">
            <a:extLst>
              <a:ext uri="{FF2B5EF4-FFF2-40B4-BE49-F238E27FC236}">
                <a16:creationId xmlns:a16="http://schemas.microsoft.com/office/drawing/2014/main" id="{C3B4CFE2-0EE1-0844-A61A-4BE88B2528C7}"/>
              </a:ext>
            </a:extLst>
          </p:cNvPr>
          <p:cNvSpPr/>
          <p:nvPr/>
        </p:nvSpPr>
        <p:spPr>
          <a:xfrm>
            <a:off x="6625390" y="1422734"/>
            <a:ext cx="314227" cy="343427"/>
          </a:xfrm>
          <a:prstGeom prst="triangle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riangle 45">
            <a:extLst>
              <a:ext uri="{FF2B5EF4-FFF2-40B4-BE49-F238E27FC236}">
                <a16:creationId xmlns:a16="http://schemas.microsoft.com/office/drawing/2014/main" id="{DFCA3CDB-35AA-5445-9E51-86839C24AED9}"/>
              </a:ext>
            </a:extLst>
          </p:cNvPr>
          <p:cNvSpPr/>
          <p:nvPr/>
        </p:nvSpPr>
        <p:spPr>
          <a:xfrm>
            <a:off x="7149886" y="1766161"/>
            <a:ext cx="314227" cy="343427"/>
          </a:xfrm>
          <a:prstGeom prst="triangle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riangle 46">
            <a:extLst>
              <a:ext uri="{FF2B5EF4-FFF2-40B4-BE49-F238E27FC236}">
                <a16:creationId xmlns:a16="http://schemas.microsoft.com/office/drawing/2014/main" id="{CC737F4B-A77F-8648-B5F4-6028200E5F90}"/>
              </a:ext>
            </a:extLst>
          </p:cNvPr>
          <p:cNvSpPr/>
          <p:nvPr/>
        </p:nvSpPr>
        <p:spPr>
          <a:xfrm>
            <a:off x="9009599" y="1775613"/>
            <a:ext cx="314227" cy="343427"/>
          </a:xfrm>
          <a:prstGeom prst="triangle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riangle 47">
            <a:extLst>
              <a:ext uri="{FF2B5EF4-FFF2-40B4-BE49-F238E27FC236}">
                <a16:creationId xmlns:a16="http://schemas.microsoft.com/office/drawing/2014/main" id="{0F38C23C-19C4-2A42-957D-D0E446C45601}"/>
              </a:ext>
            </a:extLst>
          </p:cNvPr>
          <p:cNvSpPr/>
          <p:nvPr/>
        </p:nvSpPr>
        <p:spPr>
          <a:xfrm>
            <a:off x="8562007" y="1370150"/>
            <a:ext cx="314227" cy="343427"/>
          </a:xfrm>
          <a:prstGeom prst="triangle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riangle 48">
            <a:extLst>
              <a:ext uri="{FF2B5EF4-FFF2-40B4-BE49-F238E27FC236}">
                <a16:creationId xmlns:a16="http://schemas.microsoft.com/office/drawing/2014/main" id="{2DF50CD6-DEDD-8D4A-8E72-202ED8938DD3}"/>
              </a:ext>
            </a:extLst>
          </p:cNvPr>
          <p:cNvSpPr/>
          <p:nvPr/>
        </p:nvSpPr>
        <p:spPr>
          <a:xfrm>
            <a:off x="9316756" y="1396267"/>
            <a:ext cx="314227" cy="343427"/>
          </a:xfrm>
          <a:prstGeom prst="triangle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F72C9B2F-1247-AA4F-A7BE-A86E2D813D8C}"/>
              </a:ext>
            </a:extLst>
          </p:cNvPr>
          <p:cNvSpPr/>
          <p:nvPr/>
        </p:nvSpPr>
        <p:spPr>
          <a:xfrm>
            <a:off x="5387380" y="4129338"/>
            <a:ext cx="5468103" cy="108781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Triangle 61">
            <a:extLst>
              <a:ext uri="{FF2B5EF4-FFF2-40B4-BE49-F238E27FC236}">
                <a16:creationId xmlns:a16="http://schemas.microsoft.com/office/drawing/2014/main" id="{8DB6F221-C3BF-D64E-8582-67330544280F}"/>
              </a:ext>
            </a:extLst>
          </p:cNvPr>
          <p:cNvSpPr/>
          <p:nvPr/>
        </p:nvSpPr>
        <p:spPr>
          <a:xfrm>
            <a:off x="6060152" y="4427039"/>
            <a:ext cx="314227" cy="343427"/>
          </a:xfrm>
          <a:prstGeom prst="triangle">
            <a:avLst/>
          </a:prstGeom>
          <a:noFill/>
          <a:ln w="3175" cap="rnd">
            <a:solidFill>
              <a:schemeClr val="accent1">
                <a:alpha val="56000"/>
              </a:schemeClr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Triangle 62">
            <a:extLst>
              <a:ext uri="{FF2B5EF4-FFF2-40B4-BE49-F238E27FC236}">
                <a16:creationId xmlns:a16="http://schemas.microsoft.com/office/drawing/2014/main" id="{9785FE06-A705-C544-916C-3C28594FEFB4}"/>
              </a:ext>
            </a:extLst>
          </p:cNvPr>
          <p:cNvSpPr/>
          <p:nvPr/>
        </p:nvSpPr>
        <p:spPr>
          <a:xfrm>
            <a:off x="7766038" y="4274042"/>
            <a:ext cx="314227" cy="343427"/>
          </a:xfrm>
          <a:prstGeom prst="triangle">
            <a:avLst/>
          </a:prstGeom>
          <a:noFill/>
          <a:ln w="3175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Triangle 63">
            <a:extLst>
              <a:ext uri="{FF2B5EF4-FFF2-40B4-BE49-F238E27FC236}">
                <a16:creationId xmlns:a16="http://schemas.microsoft.com/office/drawing/2014/main" id="{1776D8E6-B787-924A-A119-7CFF1DCBEE41}"/>
              </a:ext>
            </a:extLst>
          </p:cNvPr>
          <p:cNvSpPr/>
          <p:nvPr/>
        </p:nvSpPr>
        <p:spPr>
          <a:xfrm>
            <a:off x="8358805" y="4734142"/>
            <a:ext cx="314227" cy="343427"/>
          </a:xfrm>
          <a:prstGeom prst="triangle">
            <a:avLst/>
          </a:prstGeom>
          <a:noFill/>
          <a:ln w="3175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Triangle 64">
            <a:extLst>
              <a:ext uri="{FF2B5EF4-FFF2-40B4-BE49-F238E27FC236}">
                <a16:creationId xmlns:a16="http://schemas.microsoft.com/office/drawing/2014/main" id="{D0184262-1055-194D-855A-5E9115409DC5}"/>
              </a:ext>
            </a:extLst>
          </p:cNvPr>
          <p:cNvSpPr/>
          <p:nvPr/>
        </p:nvSpPr>
        <p:spPr>
          <a:xfrm>
            <a:off x="6747339" y="4346536"/>
            <a:ext cx="314227" cy="343427"/>
          </a:xfrm>
          <a:prstGeom prst="triangle">
            <a:avLst/>
          </a:prstGeom>
          <a:noFill/>
          <a:ln w="3175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Triangle 65">
            <a:extLst>
              <a:ext uri="{FF2B5EF4-FFF2-40B4-BE49-F238E27FC236}">
                <a16:creationId xmlns:a16="http://schemas.microsoft.com/office/drawing/2014/main" id="{4C27F9BD-C256-A142-A1BF-0B4B1CA66665}"/>
              </a:ext>
            </a:extLst>
          </p:cNvPr>
          <p:cNvSpPr/>
          <p:nvPr/>
        </p:nvSpPr>
        <p:spPr>
          <a:xfrm>
            <a:off x="7271835" y="4689963"/>
            <a:ext cx="314227" cy="343427"/>
          </a:xfrm>
          <a:prstGeom prst="triangle">
            <a:avLst/>
          </a:prstGeom>
          <a:noFill/>
          <a:ln w="3175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Triangle 66">
            <a:extLst>
              <a:ext uri="{FF2B5EF4-FFF2-40B4-BE49-F238E27FC236}">
                <a16:creationId xmlns:a16="http://schemas.microsoft.com/office/drawing/2014/main" id="{671ECD58-7DD8-C14F-9561-B8C482333CE2}"/>
              </a:ext>
            </a:extLst>
          </p:cNvPr>
          <p:cNvSpPr/>
          <p:nvPr/>
        </p:nvSpPr>
        <p:spPr>
          <a:xfrm>
            <a:off x="9131548" y="4699415"/>
            <a:ext cx="314227" cy="343427"/>
          </a:xfrm>
          <a:prstGeom prst="triangle">
            <a:avLst/>
          </a:prstGeom>
          <a:noFill/>
          <a:ln w="3175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Triangle 67">
            <a:extLst>
              <a:ext uri="{FF2B5EF4-FFF2-40B4-BE49-F238E27FC236}">
                <a16:creationId xmlns:a16="http://schemas.microsoft.com/office/drawing/2014/main" id="{1BD30FE5-56F4-5547-B5DD-E5AD35183C0A}"/>
              </a:ext>
            </a:extLst>
          </p:cNvPr>
          <p:cNvSpPr/>
          <p:nvPr/>
        </p:nvSpPr>
        <p:spPr>
          <a:xfrm>
            <a:off x="8683956" y="4293952"/>
            <a:ext cx="314227" cy="343427"/>
          </a:xfrm>
          <a:prstGeom prst="triangle">
            <a:avLst/>
          </a:prstGeom>
          <a:noFill/>
          <a:ln w="3175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Triangle 68">
            <a:extLst>
              <a:ext uri="{FF2B5EF4-FFF2-40B4-BE49-F238E27FC236}">
                <a16:creationId xmlns:a16="http://schemas.microsoft.com/office/drawing/2014/main" id="{1CC56032-59A2-E44A-8513-C52876D759F1}"/>
              </a:ext>
            </a:extLst>
          </p:cNvPr>
          <p:cNvSpPr/>
          <p:nvPr/>
        </p:nvSpPr>
        <p:spPr>
          <a:xfrm>
            <a:off x="9438705" y="4320069"/>
            <a:ext cx="314227" cy="343427"/>
          </a:xfrm>
          <a:prstGeom prst="triangle">
            <a:avLst/>
          </a:prstGeom>
          <a:noFill/>
          <a:ln w="3175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943BB0CB-4FB3-0940-AB33-407AD8F620C1}"/>
              </a:ext>
            </a:extLst>
          </p:cNvPr>
          <p:cNvSpPr/>
          <p:nvPr/>
        </p:nvSpPr>
        <p:spPr>
          <a:xfrm>
            <a:off x="6145456" y="4422134"/>
            <a:ext cx="143618" cy="8706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78B97861-0479-8B45-8D02-EE6B3ECCC820}"/>
              </a:ext>
            </a:extLst>
          </p:cNvPr>
          <p:cNvSpPr/>
          <p:nvPr/>
        </p:nvSpPr>
        <p:spPr>
          <a:xfrm>
            <a:off x="6023507" y="4734696"/>
            <a:ext cx="143618" cy="8706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4D3BDD25-2BDF-0746-B22B-1208CBE44641}"/>
              </a:ext>
            </a:extLst>
          </p:cNvPr>
          <p:cNvSpPr/>
          <p:nvPr/>
        </p:nvSpPr>
        <p:spPr>
          <a:xfrm>
            <a:off x="6297217" y="4736582"/>
            <a:ext cx="143618" cy="8706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Triangle 72">
            <a:extLst>
              <a:ext uri="{FF2B5EF4-FFF2-40B4-BE49-F238E27FC236}">
                <a16:creationId xmlns:a16="http://schemas.microsoft.com/office/drawing/2014/main" id="{AD86CAD1-C742-5841-84B5-8280BB05DC41}"/>
              </a:ext>
            </a:extLst>
          </p:cNvPr>
          <p:cNvSpPr/>
          <p:nvPr/>
        </p:nvSpPr>
        <p:spPr>
          <a:xfrm>
            <a:off x="6724244" y="4360894"/>
            <a:ext cx="314227" cy="343427"/>
          </a:xfrm>
          <a:prstGeom prst="triangle">
            <a:avLst/>
          </a:prstGeom>
          <a:noFill/>
          <a:ln w="3175" cap="rnd">
            <a:solidFill>
              <a:schemeClr val="accent1">
                <a:alpha val="56000"/>
              </a:schemeClr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8A562A23-75F7-AF4E-97A0-562DE5BFE147}"/>
              </a:ext>
            </a:extLst>
          </p:cNvPr>
          <p:cNvSpPr/>
          <p:nvPr/>
        </p:nvSpPr>
        <p:spPr>
          <a:xfrm>
            <a:off x="6809548" y="4355989"/>
            <a:ext cx="143618" cy="8706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A45E1B7E-219F-EA4A-B6BD-50EFC0396FE4}"/>
              </a:ext>
            </a:extLst>
          </p:cNvPr>
          <p:cNvSpPr/>
          <p:nvPr/>
        </p:nvSpPr>
        <p:spPr>
          <a:xfrm>
            <a:off x="6687599" y="4668551"/>
            <a:ext cx="143618" cy="8706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7423D4F3-7CAA-AF45-83D4-130EE8FB1AAF}"/>
              </a:ext>
            </a:extLst>
          </p:cNvPr>
          <p:cNvSpPr/>
          <p:nvPr/>
        </p:nvSpPr>
        <p:spPr>
          <a:xfrm>
            <a:off x="6961309" y="4670437"/>
            <a:ext cx="143618" cy="8706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Triangle 76">
            <a:extLst>
              <a:ext uri="{FF2B5EF4-FFF2-40B4-BE49-F238E27FC236}">
                <a16:creationId xmlns:a16="http://schemas.microsoft.com/office/drawing/2014/main" id="{C8569019-5EDC-034D-B961-8C80844B36F0}"/>
              </a:ext>
            </a:extLst>
          </p:cNvPr>
          <p:cNvSpPr/>
          <p:nvPr/>
        </p:nvSpPr>
        <p:spPr>
          <a:xfrm>
            <a:off x="7251874" y="4731840"/>
            <a:ext cx="314227" cy="343427"/>
          </a:xfrm>
          <a:prstGeom prst="triangle">
            <a:avLst/>
          </a:prstGeom>
          <a:noFill/>
          <a:ln w="3175" cap="rnd">
            <a:solidFill>
              <a:schemeClr val="accent1">
                <a:alpha val="56000"/>
              </a:schemeClr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8BDF1462-16D9-8143-B5FC-B182C26C316F}"/>
              </a:ext>
            </a:extLst>
          </p:cNvPr>
          <p:cNvSpPr/>
          <p:nvPr/>
        </p:nvSpPr>
        <p:spPr>
          <a:xfrm>
            <a:off x="7337178" y="4726935"/>
            <a:ext cx="143618" cy="8706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C173EAAD-5549-FB4F-B2E4-94F00F61EB80}"/>
              </a:ext>
            </a:extLst>
          </p:cNvPr>
          <p:cNvSpPr/>
          <p:nvPr/>
        </p:nvSpPr>
        <p:spPr>
          <a:xfrm>
            <a:off x="7215229" y="5039497"/>
            <a:ext cx="143618" cy="8706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F29D5CBD-E176-544C-ACE4-4FA14A7D1729}"/>
              </a:ext>
            </a:extLst>
          </p:cNvPr>
          <p:cNvSpPr/>
          <p:nvPr/>
        </p:nvSpPr>
        <p:spPr>
          <a:xfrm>
            <a:off x="7488939" y="5041383"/>
            <a:ext cx="143618" cy="8706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Triangle 80">
            <a:extLst>
              <a:ext uri="{FF2B5EF4-FFF2-40B4-BE49-F238E27FC236}">
                <a16:creationId xmlns:a16="http://schemas.microsoft.com/office/drawing/2014/main" id="{3C8E5877-40A7-EF45-AE7B-2B6AE5655884}"/>
              </a:ext>
            </a:extLst>
          </p:cNvPr>
          <p:cNvSpPr/>
          <p:nvPr/>
        </p:nvSpPr>
        <p:spPr>
          <a:xfrm>
            <a:off x="7790424" y="4266692"/>
            <a:ext cx="314227" cy="343427"/>
          </a:xfrm>
          <a:prstGeom prst="triangle">
            <a:avLst/>
          </a:prstGeom>
          <a:noFill/>
          <a:ln w="3175" cap="rnd">
            <a:solidFill>
              <a:schemeClr val="accent1">
                <a:alpha val="56000"/>
              </a:schemeClr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599FEC52-6AAE-4944-9B9E-8BCCF1C61EFC}"/>
              </a:ext>
            </a:extLst>
          </p:cNvPr>
          <p:cNvSpPr/>
          <p:nvPr/>
        </p:nvSpPr>
        <p:spPr>
          <a:xfrm>
            <a:off x="7875728" y="4261787"/>
            <a:ext cx="143618" cy="8706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10EDE345-DC73-C442-9637-0D00E20CF0C6}"/>
              </a:ext>
            </a:extLst>
          </p:cNvPr>
          <p:cNvSpPr/>
          <p:nvPr/>
        </p:nvSpPr>
        <p:spPr>
          <a:xfrm>
            <a:off x="7753779" y="4574349"/>
            <a:ext cx="143618" cy="8706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E1B7A9E2-541C-2141-8255-7B5C8C365D1B}"/>
              </a:ext>
            </a:extLst>
          </p:cNvPr>
          <p:cNvSpPr/>
          <p:nvPr/>
        </p:nvSpPr>
        <p:spPr>
          <a:xfrm>
            <a:off x="8027489" y="4576235"/>
            <a:ext cx="143618" cy="8706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Triangle 84">
            <a:extLst>
              <a:ext uri="{FF2B5EF4-FFF2-40B4-BE49-F238E27FC236}">
                <a16:creationId xmlns:a16="http://schemas.microsoft.com/office/drawing/2014/main" id="{43B3A290-F025-E041-B3F2-18E2E25C8302}"/>
              </a:ext>
            </a:extLst>
          </p:cNvPr>
          <p:cNvSpPr/>
          <p:nvPr/>
        </p:nvSpPr>
        <p:spPr>
          <a:xfrm>
            <a:off x="8705614" y="4317363"/>
            <a:ext cx="314227" cy="343427"/>
          </a:xfrm>
          <a:prstGeom prst="triangle">
            <a:avLst/>
          </a:prstGeom>
          <a:noFill/>
          <a:ln w="3175" cap="rnd">
            <a:solidFill>
              <a:schemeClr val="accent1">
                <a:alpha val="56000"/>
              </a:schemeClr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2C46D427-FE56-DC40-A4C8-47518B3FB37B}"/>
              </a:ext>
            </a:extLst>
          </p:cNvPr>
          <p:cNvSpPr/>
          <p:nvPr/>
        </p:nvSpPr>
        <p:spPr>
          <a:xfrm>
            <a:off x="8790918" y="4312458"/>
            <a:ext cx="143618" cy="8706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id="{585D71BE-671C-D94C-B5A6-ABA145C538D8}"/>
              </a:ext>
            </a:extLst>
          </p:cNvPr>
          <p:cNvSpPr/>
          <p:nvPr/>
        </p:nvSpPr>
        <p:spPr>
          <a:xfrm>
            <a:off x="8668969" y="4625020"/>
            <a:ext cx="143618" cy="8706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id="{C8985D9E-63D7-0B43-923A-9CF1AB33AB08}"/>
              </a:ext>
            </a:extLst>
          </p:cNvPr>
          <p:cNvSpPr/>
          <p:nvPr/>
        </p:nvSpPr>
        <p:spPr>
          <a:xfrm>
            <a:off x="8942679" y="4626906"/>
            <a:ext cx="143618" cy="8706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Triangle 88">
            <a:extLst>
              <a:ext uri="{FF2B5EF4-FFF2-40B4-BE49-F238E27FC236}">
                <a16:creationId xmlns:a16="http://schemas.microsoft.com/office/drawing/2014/main" id="{4A5697E6-176B-5541-B662-3758937F9843}"/>
              </a:ext>
            </a:extLst>
          </p:cNvPr>
          <p:cNvSpPr/>
          <p:nvPr/>
        </p:nvSpPr>
        <p:spPr>
          <a:xfrm>
            <a:off x="8349768" y="4760279"/>
            <a:ext cx="314227" cy="343427"/>
          </a:xfrm>
          <a:prstGeom prst="triangle">
            <a:avLst/>
          </a:prstGeom>
          <a:noFill/>
          <a:ln w="3175" cap="rnd">
            <a:solidFill>
              <a:schemeClr val="accent1">
                <a:alpha val="56000"/>
              </a:schemeClr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id="{D6BA3C46-EA29-1049-8001-0FFA55838724}"/>
              </a:ext>
            </a:extLst>
          </p:cNvPr>
          <p:cNvSpPr/>
          <p:nvPr/>
        </p:nvSpPr>
        <p:spPr>
          <a:xfrm>
            <a:off x="8435072" y="4755374"/>
            <a:ext cx="143618" cy="8706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id="{C873EB41-CFC0-5048-81DB-391B0A6F15D1}"/>
              </a:ext>
            </a:extLst>
          </p:cNvPr>
          <p:cNvSpPr/>
          <p:nvPr/>
        </p:nvSpPr>
        <p:spPr>
          <a:xfrm>
            <a:off x="8313123" y="5067936"/>
            <a:ext cx="143618" cy="8706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Oval 91">
            <a:extLst>
              <a:ext uri="{FF2B5EF4-FFF2-40B4-BE49-F238E27FC236}">
                <a16:creationId xmlns:a16="http://schemas.microsoft.com/office/drawing/2014/main" id="{E147419E-8256-954E-B95D-AB719DC3CBE4}"/>
              </a:ext>
            </a:extLst>
          </p:cNvPr>
          <p:cNvSpPr/>
          <p:nvPr/>
        </p:nvSpPr>
        <p:spPr>
          <a:xfrm>
            <a:off x="8586833" y="5069822"/>
            <a:ext cx="143618" cy="8706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Triangle 100">
            <a:extLst>
              <a:ext uri="{FF2B5EF4-FFF2-40B4-BE49-F238E27FC236}">
                <a16:creationId xmlns:a16="http://schemas.microsoft.com/office/drawing/2014/main" id="{617AA774-1FB4-D941-95A0-DDBA22DCF227}"/>
              </a:ext>
            </a:extLst>
          </p:cNvPr>
          <p:cNvSpPr/>
          <p:nvPr/>
        </p:nvSpPr>
        <p:spPr>
          <a:xfrm>
            <a:off x="9146147" y="4680579"/>
            <a:ext cx="314227" cy="343427"/>
          </a:xfrm>
          <a:prstGeom prst="triangle">
            <a:avLst/>
          </a:prstGeom>
          <a:noFill/>
          <a:ln w="3175" cap="rnd">
            <a:solidFill>
              <a:schemeClr val="accent1">
                <a:alpha val="56000"/>
              </a:schemeClr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Oval 101">
            <a:extLst>
              <a:ext uri="{FF2B5EF4-FFF2-40B4-BE49-F238E27FC236}">
                <a16:creationId xmlns:a16="http://schemas.microsoft.com/office/drawing/2014/main" id="{EEAAF4BB-D859-A24A-BEAD-E0B2F44FA7B3}"/>
              </a:ext>
            </a:extLst>
          </p:cNvPr>
          <p:cNvSpPr/>
          <p:nvPr/>
        </p:nvSpPr>
        <p:spPr>
          <a:xfrm>
            <a:off x="9231451" y="4675674"/>
            <a:ext cx="143618" cy="8706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Oval 102">
            <a:extLst>
              <a:ext uri="{FF2B5EF4-FFF2-40B4-BE49-F238E27FC236}">
                <a16:creationId xmlns:a16="http://schemas.microsoft.com/office/drawing/2014/main" id="{A5C08AEE-55A2-9D49-9C79-CC6D29EC9CE7}"/>
              </a:ext>
            </a:extLst>
          </p:cNvPr>
          <p:cNvSpPr/>
          <p:nvPr/>
        </p:nvSpPr>
        <p:spPr>
          <a:xfrm>
            <a:off x="9109502" y="4988236"/>
            <a:ext cx="143618" cy="8706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Oval 103">
            <a:extLst>
              <a:ext uri="{FF2B5EF4-FFF2-40B4-BE49-F238E27FC236}">
                <a16:creationId xmlns:a16="http://schemas.microsoft.com/office/drawing/2014/main" id="{C6EF5706-44EE-DE44-BCFA-DBB5703948B4}"/>
              </a:ext>
            </a:extLst>
          </p:cNvPr>
          <p:cNvSpPr/>
          <p:nvPr/>
        </p:nvSpPr>
        <p:spPr>
          <a:xfrm>
            <a:off x="9383212" y="4990122"/>
            <a:ext cx="143618" cy="8706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Triangle 108">
            <a:extLst>
              <a:ext uri="{FF2B5EF4-FFF2-40B4-BE49-F238E27FC236}">
                <a16:creationId xmlns:a16="http://schemas.microsoft.com/office/drawing/2014/main" id="{4658CB85-F182-DE46-8AB7-A945501032AA}"/>
              </a:ext>
            </a:extLst>
          </p:cNvPr>
          <p:cNvSpPr/>
          <p:nvPr/>
        </p:nvSpPr>
        <p:spPr>
          <a:xfrm>
            <a:off x="9468638" y="4334246"/>
            <a:ext cx="314227" cy="343427"/>
          </a:xfrm>
          <a:prstGeom prst="triangle">
            <a:avLst/>
          </a:prstGeom>
          <a:noFill/>
          <a:ln w="3175" cap="rnd">
            <a:solidFill>
              <a:schemeClr val="accent1">
                <a:alpha val="56000"/>
              </a:schemeClr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Oval 109">
            <a:extLst>
              <a:ext uri="{FF2B5EF4-FFF2-40B4-BE49-F238E27FC236}">
                <a16:creationId xmlns:a16="http://schemas.microsoft.com/office/drawing/2014/main" id="{1A27B107-7DD0-014A-9D4C-A1CD6185B1B1}"/>
              </a:ext>
            </a:extLst>
          </p:cNvPr>
          <p:cNvSpPr/>
          <p:nvPr/>
        </p:nvSpPr>
        <p:spPr>
          <a:xfrm>
            <a:off x="9553942" y="4329341"/>
            <a:ext cx="143618" cy="8706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Oval 110">
            <a:extLst>
              <a:ext uri="{FF2B5EF4-FFF2-40B4-BE49-F238E27FC236}">
                <a16:creationId xmlns:a16="http://schemas.microsoft.com/office/drawing/2014/main" id="{2314BF0D-31DD-B144-B640-3B3324996B7C}"/>
              </a:ext>
            </a:extLst>
          </p:cNvPr>
          <p:cNvSpPr/>
          <p:nvPr/>
        </p:nvSpPr>
        <p:spPr>
          <a:xfrm>
            <a:off x="9431993" y="4641903"/>
            <a:ext cx="143618" cy="8706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Oval 111">
            <a:extLst>
              <a:ext uri="{FF2B5EF4-FFF2-40B4-BE49-F238E27FC236}">
                <a16:creationId xmlns:a16="http://schemas.microsoft.com/office/drawing/2014/main" id="{338B1F07-91F6-7E40-93A5-6F464AD2BA44}"/>
              </a:ext>
            </a:extLst>
          </p:cNvPr>
          <p:cNvSpPr/>
          <p:nvPr/>
        </p:nvSpPr>
        <p:spPr>
          <a:xfrm>
            <a:off x="9705703" y="4643789"/>
            <a:ext cx="143618" cy="8706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7B48B892-1118-374D-A09B-99AC8E6FCA55}"/>
              </a:ext>
            </a:extLst>
          </p:cNvPr>
          <p:cNvSpPr txBox="1"/>
          <p:nvPr/>
        </p:nvSpPr>
        <p:spPr>
          <a:xfrm>
            <a:off x="5244239" y="1159579"/>
            <a:ext cx="54255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dirty="0"/>
              <a:t>X(3)</a:t>
            </a:r>
          </a:p>
          <a:p>
            <a:endParaRPr lang="en-US" dirty="0"/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DB0FFA0B-BA5A-1640-B427-5EF59D67E842}"/>
              </a:ext>
            </a:extLst>
          </p:cNvPr>
          <p:cNvSpPr txBox="1"/>
          <p:nvPr/>
        </p:nvSpPr>
        <p:spPr>
          <a:xfrm>
            <a:off x="5225856" y="2650911"/>
            <a:ext cx="54255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dirty="0"/>
              <a:t>X(2)</a:t>
            </a:r>
          </a:p>
          <a:p>
            <a:endParaRPr lang="en-US" dirty="0"/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25951898-8281-D84B-BC53-0A16E01172D8}"/>
              </a:ext>
            </a:extLst>
          </p:cNvPr>
          <p:cNvSpPr txBox="1"/>
          <p:nvPr/>
        </p:nvSpPr>
        <p:spPr>
          <a:xfrm>
            <a:off x="5313309" y="4083381"/>
            <a:ext cx="54255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dirty="0"/>
              <a:t>X(1)</a:t>
            </a:r>
          </a:p>
          <a:p>
            <a:endParaRPr lang="en-US" dirty="0"/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79FA609C-06B2-C14D-9B30-FE62E4A4DC92}"/>
              </a:ext>
            </a:extLst>
          </p:cNvPr>
          <p:cNvSpPr txBox="1"/>
          <p:nvPr/>
        </p:nvSpPr>
        <p:spPr>
          <a:xfrm>
            <a:off x="5387380" y="5393621"/>
            <a:ext cx="54255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dirty="0"/>
              <a:t>X(0)</a:t>
            </a:r>
          </a:p>
          <a:p>
            <a:endParaRPr lang="en-US" dirty="0"/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5F2A731A-9D1B-CF40-AC8D-C2F32997120D}"/>
              </a:ext>
            </a:extLst>
          </p:cNvPr>
          <p:cNvSpPr txBox="1"/>
          <p:nvPr/>
        </p:nvSpPr>
        <p:spPr>
          <a:xfrm>
            <a:off x="9553942" y="2153767"/>
            <a:ext cx="11321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Triangles</a:t>
            </a: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A3ACAFC5-CF6C-784E-A185-B19A3F04160A}"/>
              </a:ext>
            </a:extLst>
          </p:cNvPr>
          <p:cNvSpPr txBox="1"/>
          <p:nvPr/>
        </p:nvSpPr>
        <p:spPr>
          <a:xfrm>
            <a:off x="9812289" y="3489422"/>
            <a:ext cx="848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Edges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11ECCC27-7F70-4043-8455-153FC8C41D03}"/>
              </a:ext>
            </a:extLst>
          </p:cNvPr>
          <p:cNvSpPr txBox="1"/>
          <p:nvPr/>
        </p:nvSpPr>
        <p:spPr>
          <a:xfrm>
            <a:off x="9985744" y="4988236"/>
            <a:ext cx="1012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Vertices</a:t>
            </a: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EDE76ABD-3538-7244-A893-346E9B056FCB}"/>
              </a:ext>
            </a:extLst>
          </p:cNvPr>
          <p:cNvSpPr txBox="1"/>
          <p:nvPr/>
        </p:nvSpPr>
        <p:spPr>
          <a:xfrm>
            <a:off x="9984678" y="6278410"/>
            <a:ext cx="1249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Empty Set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0557480-53D6-EC46-8882-31666D471D74}"/>
              </a:ext>
            </a:extLst>
          </p:cNvPr>
          <p:cNvSpPr txBox="1"/>
          <p:nvPr/>
        </p:nvSpPr>
        <p:spPr>
          <a:xfrm>
            <a:off x="889746" y="2385234"/>
            <a:ext cx="411034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Consider two types of walk on each layer X(</a:t>
            </a:r>
            <a:r>
              <a:rPr lang="en-US" sz="2400" dirty="0" err="1"/>
              <a:t>i</a:t>
            </a:r>
            <a:r>
              <a:rPr lang="en-US" sz="2400" dirty="0"/>
              <a:t>), 0 &lt; </a:t>
            </a:r>
            <a:r>
              <a:rPr lang="en-US" sz="2400" dirty="0" err="1"/>
              <a:t>i</a:t>
            </a:r>
            <a:r>
              <a:rPr lang="en-US" sz="2400" dirty="0"/>
              <a:t> &lt; k</a:t>
            </a:r>
          </a:p>
          <a:p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</a:rPr>
              <a:t>Up-Down walk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00206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</a:rPr>
              <a:t>Down-up walk</a:t>
            </a:r>
          </a:p>
        </p:txBody>
      </p:sp>
    </p:spTree>
    <p:extLst>
      <p:ext uri="{BB962C8B-B14F-4D97-AF65-F5344CB8AC3E}">
        <p14:creationId xmlns:p14="http://schemas.microsoft.com/office/powerpoint/2010/main" val="271521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EA2A3D-39A2-B343-8A39-86358CDC2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2528" y="1065948"/>
            <a:ext cx="4443154" cy="1087819"/>
          </a:xfrm>
        </p:spPr>
        <p:txBody>
          <a:bodyPr anchor="b">
            <a:normAutofit/>
          </a:bodyPr>
          <a:lstStyle/>
          <a:p>
            <a:r>
              <a:rPr lang="en-US" sz="3400" dirty="0"/>
              <a:t>Random Walk Definition of HDX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E9C4C661-9CFC-6342-A404-899153F1B15A}"/>
              </a:ext>
            </a:extLst>
          </p:cNvPr>
          <p:cNvSpPr/>
          <p:nvPr/>
        </p:nvSpPr>
        <p:spPr>
          <a:xfrm>
            <a:off x="5211086" y="4185745"/>
            <a:ext cx="5468103" cy="108781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C6F43689-2CD5-2A45-B43F-EF05ED8CB460}"/>
              </a:ext>
            </a:extLst>
          </p:cNvPr>
          <p:cNvSpPr/>
          <p:nvPr/>
        </p:nvSpPr>
        <p:spPr>
          <a:xfrm>
            <a:off x="5244238" y="2546461"/>
            <a:ext cx="5468103" cy="108781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riangle 42">
            <a:extLst>
              <a:ext uri="{FF2B5EF4-FFF2-40B4-BE49-F238E27FC236}">
                <a16:creationId xmlns:a16="http://schemas.microsoft.com/office/drawing/2014/main" id="{CCA9C54B-4452-A248-B149-B05FBAC25652}"/>
              </a:ext>
            </a:extLst>
          </p:cNvPr>
          <p:cNvSpPr/>
          <p:nvPr/>
        </p:nvSpPr>
        <p:spPr>
          <a:xfrm rot="5400000">
            <a:off x="8082778" y="2882788"/>
            <a:ext cx="314227" cy="343427"/>
          </a:xfrm>
          <a:prstGeom prst="triangle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riangle 43">
            <a:extLst>
              <a:ext uri="{FF2B5EF4-FFF2-40B4-BE49-F238E27FC236}">
                <a16:creationId xmlns:a16="http://schemas.microsoft.com/office/drawing/2014/main" id="{8615A363-A4F1-984A-B96B-CE1FCB8608F7}"/>
              </a:ext>
            </a:extLst>
          </p:cNvPr>
          <p:cNvSpPr/>
          <p:nvPr/>
        </p:nvSpPr>
        <p:spPr>
          <a:xfrm rot="16200000">
            <a:off x="7728391" y="2897605"/>
            <a:ext cx="314227" cy="313793"/>
          </a:xfrm>
          <a:prstGeom prst="triangle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7B48B892-1118-374D-A09B-99AC8E6FCA55}"/>
              </a:ext>
            </a:extLst>
          </p:cNvPr>
          <p:cNvSpPr txBox="1"/>
          <p:nvPr/>
        </p:nvSpPr>
        <p:spPr>
          <a:xfrm>
            <a:off x="5223046" y="2500504"/>
            <a:ext cx="693964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dirty="0"/>
              <a:t>X(</a:t>
            </a:r>
            <a:r>
              <a:rPr lang="en-US" dirty="0" err="1"/>
              <a:t>i</a:t>
            </a:r>
            <a:r>
              <a:rPr lang="en-US" dirty="0"/>
              <a:t>)</a:t>
            </a:r>
          </a:p>
          <a:p>
            <a:endParaRPr lang="en-US" dirty="0"/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79FA609C-06B2-C14D-9B30-FE62E4A4DC92}"/>
              </a:ext>
            </a:extLst>
          </p:cNvPr>
          <p:cNvSpPr txBox="1"/>
          <p:nvPr/>
        </p:nvSpPr>
        <p:spPr>
          <a:xfrm>
            <a:off x="5244238" y="4129338"/>
            <a:ext cx="851761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dirty="0"/>
              <a:t>X(i-1)</a:t>
            </a:r>
          </a:p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0557480-53D6-EC46-8882-31666D471D74}"/>
                  </a:ext>
                </a:extLst>
              </p:cNvPr>
              <p:cNvSpPr txBox="1"/>
              <p:nvPr/>
            </p:nvSpPr>
            <p:spPr>
              <a:xfrm>
                <a:off x="340376" y="2033284"/>
                <a:ext cx="5206252" cy="52629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sz="24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dirty="0">
                    <a:solidFill>
                      <a:srgbClr val="002060"/>
                    </a:solidFill>
                  </a:rPr>
                  <a:t>Up-Down walk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∩</m:t>
                        </m:r>
                      </m:sup>
                    </m:sSup>
                  </m:oMath>
                </a14:m>
                <a:r>
                  <a:rPr lang="en-US" sz="2400" dirty="0">
                    <a:solidFill>
                      <a:srgbClr val="002060"/>
                    </a:solidFill>
                  </a:rPr>
                  <a:t>: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𝑂𝑛</m:t>
                    </m:r>
                    <m:r>
                      <a:rPr lang="en-US" sz="24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d>
                      <m:dPr>
                        <m:ctrlP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</m:d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, </m:t>
                    </m:r>
                  </m:oMath>
                </a14:m>
                <a:endParaRPr lang="en-US" sz="2400" b="0" i="1" dirty="0">
                  <a:solidFill>
                    <a:srgbClr val="002060"/>
                  </a:solidFill>
                  <a:latin typeface="Cambria Math" panose="02040503050406030204" pitchFamily="18" charset="0"/>
                </a:endParaRPr>
              </a:p>
              <a:p>
                <a:pPr marL="1257300" lvl="2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𝑝𝑖𝑐𝑘</m:t>
                    </m:r>
                    <m:r>
                      <a:rPr lang="en-US" sz="24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d>
                      <m:dPr>
                        <m:ctrlP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+1</m:t>
                        </m:r>
                      </m:e>
                    </m:d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sz="24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24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24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. </m:t>
                    </m:r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⊂</m:t>
                    </m:r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2400" b="0" i="1" dirty="0">
                  <a:solidFill>
                    <a:srgbClr val="002060"/>
                  </a:solidFill>
                  <a:latin typeface="Cambria Math" panose="02040503050406030204" pitchFamily="18" charset="0"/>
                </a:endParaRPr>
              </a:p>
              <a:p>
                <a:pPr marL="1257300" lvl="2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𝑐h𝑜𝑜𝑠𝑒</m:t>
                    </m:r>
                    <m:r>
                      <a:rPr lang="en-US" sz="24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d>
                      <m:dPr>
                        <m:ctrlP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</m:d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sz="24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24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24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. </m:t>
                    </m:r>
                    <m:sSup>
                      <m:sSupPr>
                        <m:ctrlP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⊂</m:t>
                    </m:r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endParaRPr lang="en-US" sz="2400" b="0" dirty="0">
                  <a:solidFill>
                    <a:srgbClr val="7030A0"/>
                  </a:solidFill>
                </a:endParaRPr>
              </a:p>
              <a:p>
                <a:pPr lvl="2"/>
                <a:r>
                  <a:rPr lang="en-US" sz="2400" dirty="0">
                    <a:solidFill>
                      <a:srgbClr val="7030A0"/>
                    </a:solidFill>
                  </a:rPr>
                  <a:t>  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𝑎𝑛𝑑</m:t>
                        </m:r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≠</m:t>
                    </m:r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endParaRPr lang="en-US" sz="2400" b="0" dirty="0">
                  <a:solidFill>
                    <a:srgbClr val="7030A0"/>
                  </a:solidFill>
                </a:endParaRPr>
              </a:p>
              <a:p>
                <a:endParaRPr lang="en-US" sz="2400" dirty="0">
                  <a:solidFill>
                    <a:srgbClr val="002060"/>
                  </a:solidFill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dirty="0">
                    <a:solidFill>
                      <a:srgbClr val="002060"/>
                    </a:solidFill>
                  </a:rPr>
                  <a:t>Down-Up walk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∪</m:t>
                        </m:r>
                      </m:sup>
                    </m:sSup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>
                    <a:solidFill>
                      <a:srgbClr val="002060"/>
                    </a:solidFill>
                  </a:rPr>
                  <a:t>: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𝑂𝑛</m:t>
                    </m:r>
                    <m:r>
                      <a:rPr lang="en-US" sz="24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d>
                      <m:dPr>
                        <m:ctrlP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</m:d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, </m:t>
                    </m:r>
                  </m:oMath>
                </a14:m>
                <a:endParaRPr lang="en-US" sz="2400" b="0" i="1" dirty="0">
                  <a:solidFill>
                    <a:srgbClr val="002060"/>
                  </a:solidFill>
                  <a:latin typeface="Cambria Math" panose="02040503050406030204" pitchFamily="18" charset="0"/>
                </a:endParaRPr>
              </a:p>
              <a:p>
                <a:pPr marL="1257300" lvl="2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𝑝𝑖𝑐𝑘</m:t>
                    </m:r>
                    <m:r>
                      <a:rPr lang="en-US" sz="24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d>
                      <m:dPr>
                        <m:ctrlP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e>
                    </m:d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sz="24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24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24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. </m:t>
                    </m:r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⊂</m:t>
                    </m:r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2400" b="0" i="1" dirty="0">
                  <a:solidFill>
                    <a:srgbClr val="002060"/>
                  </a:solidFill>
                  <a:latin typeface="Cambria Math" panose="02040503050406030204" pitchFamily="18" charset="0"/>
                </a:endParaRPr>
              </a:p>
              <a:p>
                <a:pPr marL="1257300" lvl="2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𝑐h𝑜𝑜𝑠𝑒</m:t>
                    </m:r>
                    <m:r>
                      <a:rPr lang="en-US" sz="24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d>
                      <m:dPr>
                        <m:ctrlP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</m:d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sz="24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24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24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. </m:t>
                    </m:r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⊂</m:t>
                    </m:r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endParaRPr lang="en-US" sz="2400" dirty="0">
                  <a:solidFill>
                    <a:srgbClr val="7030A0"/>
                  </a:solidFill>
                </a:endParaRPr>
              </a:p>
              <a:p>
                <a:pPr lvl="2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𝑎𝑛𝑑</m:t>
                          </m:r>
                          <m: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sz="24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≠</m:t>
                      </m:r>
                      <m:r>
                        <a:rPr lang="en-US" sz="24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</m:oMath>
                  </m:oMathPara>
                </a14:m>
                <a:endParaRPr lang="en-US" sz="2400" b="0" dirty="0">
                  <a:solidFill>
                    <a:srgbClr val="7030A0"/>
                  </a:solidFill>
                </a:endParaRPr>
              </a:p>
              <a:p>
                <a:pPr marL="1257300" lvl="2" indent="-342900">
                  <a:buFont typeface="Arial" panose="020B0604020202020204" pitchFamily="34" charset="0"/>
                  <a:buChar char="•"/>
                </a:pPr>
                <a:endParaRPr lang="en-US" sz="2400" dirty="0">
                  <a:solidFill>
                    <a:srgbClr val="7030A0"/>
                  </a:solidFill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2400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0557480-53D6-EC46-8882-31666D471D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0376" y="2033284"/>
                <a:ext cx="5206252" cy="5262979"/>
              </a:xfrm>
              <a:prstGeom prst="rect">
                <a:avLst/>
              </a:prstGeom>
              <a:blipFill>
                <a:blip r:embed="rId2"/>
                <a:stretch>
                  <a:fillRect l="-14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3" name="Oval 92">
            <a:extLst>
              <a:ext uri="{FF2B5EF4-FFF2-40B4-BE49-F238E27FC236}">
                <a16:creationId xmlns:a16="http://schemas.microsoft.com/office/drawing/2014/main" id="{E7E6B3CA-2748-F046-BB10-9E35CC2148A2}"/>
              </a:ext>
            </a:extLst>
          </p:cNvPr>
          <p:cNvSpPr/>
          <p:nvPr/>
        </p:nvSpPr>
        <p:spPr>
          <a:xfrm>
            <a:off x="5244238" y="1209077"/>
            <a:ext cx="5468103" cy="108781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E738E2C4-706D-E64B-974D-D7E1707EE861}"/>
              </a:ext>
            </a:extLst>
          </p:cNvPr>
          <p:cNvSpPr txBox="1"/>
          <p:nvPr/>
        </p:nvSpPr>
        <p:spPr>
          <a:xfrm>
            <a:off x="5277390" y="1152670"/>
            <a:ext cx="851761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dirty="0"/>
              <a:t>X(i+1)</a:t>
            </a:r>
          </a:p>
          <a:p>
            <a:endParaRPr lang="en-US" dirty="0"/>
          </a:p>
        </p:txBody>
      </p:sp>
      <p:sp>
        <p:nvSpPr>
          <p:cNvPr id="7" name="Parallelogram 6">
            <a:extLst>
              <a:ext uri="{FF2B5EF4-FFF2-40B4-BE49-F238E27FC236}">
                <a16:creationId xmlns:a16="http://schemas.microsoft.com/office/drawing/2014/main" id="{7C6617A4-6631-2A40-87B5-4C267E0F9D2B}"/>
              </a:ext>
            </a:extLst>
          </p:cNvPr>
          <p:cNvSpPr/>
          <p:nvPr/>
        </p:nvSpPr>
        <p:spPr>
          <a:xfrm rot="2446087">
            <a:off x="7800974" y="1578574"/>
            <a:ext cx="436165" cy="355422"/>
          </a:xfrm>
          <a:prstGeom prst="parallelogram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A41E62B-51A1-4A44-8819-0DECFADA5227}"/>
              </a:ext>
            </a:extLst>
          </p:cNvPr>
          <p:cNvCxnSpPr/>
          <p:nvPr/>
        </p:nvCxnSpPr>
        <p:spPr>
          <a:xfrm>
            <a:off x="8068178" y="4474073"/>
            <a:ext cx="0" cy="38073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6280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118" grpId="0"/>
      <p:bldP spid="93" grpId="0" animBg="1"/>
      <p:bldP spid="94" grpId="0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EA2A3D-39A2-B343-8A39-86358CDC2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2528" y="1065948"/>
            <a:ext cx="4443154" cy="1087819"/>
          </a:xfrm>
        </p:spPr>
        <p:txBody>
          <a:bodyPr anchor="b">
            <a:normAutofit/>
          </a:bodyPr>
          <a:lstStyle/>
          <a:p>
            <a:r>
              <a:rPr lang="en-US" sz="3400" dirty="0"/>
              <a:t>Random Walk Definition of HDX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E9C4C661-9CFC-6342-A404-899153F1B15A}"/>
              </a:ext>
            </a:extLst>
          </p:cNvPr>
          <p:cNvSpPr/>
          <p:nvPr/>
        </p:nvSpPr>
        <p:spPr>
          <a:xfrm>
            <a:off x="5211086" y="4185745"/>
            <a:ext cx="5468103" cy="108781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C6F43689-2CD5-2A45-B43F-EF05ED8CB460}"/>
              </a:ext>
            </a:extLst>
          </p:cNvPr>
          <p:cNvSpPr/>
          <p:nvPr/>
        </p:nvSpPr>
        <p:spPr>
          <a:xfrm>
            <a:off x="5244238" y="2546461"/>
            <a:ext cx="5468103" cy="108781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riangle 42">
            <a:extLst>
              <a:ext uri="{FF2B5EF4-FFF2-40B4-BE49-F238E27FC236}">
                <a16:creationId xmlns:a16="http://schemas.microsoft.com/office/drawing/2014/main" id="{CCA9C54B-4452-A248-B149-B05FBAC25652}"/>
              </a:ext>
            </a:extLst>
          </p:cNvPr>
          <p:cNvSpPr/>
          <p:nvPr/>
        </p:nvSpPr>
        <p:spPr>
          <a:xfrm rot="5400000">
            <a:off x="8082778" y="2882788"/>
            <a:ext cx="314227" cy="343427"/>
          </a:xfrm>
          <a:prstGeom prst="triangle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riangle 43">
            <a:extLst>
              <a:ext uri="{FF2B5EF4-FFF2-40B4-BE49-F238E27FC236}">
                <a16:creationId xmlns:a16="http://schemas.microsoft.com/office/drawing/2014/main" id="{8615A363-A4F1-984A-B96B-CE1FCB8608F7}"/>
              </a:ext>
            </a:extLst>
          </p:cNvPr>
          <p:cNvSpPr/>
          <p:nvPr/>
        </p:nvSpPr>
        <p:spPr>
          <a:xfrm rot="16200000">
            <a:off x="7728391" y="2897605"/>
            <a:ext cx="314227" cy="313793"/>
          </a:xfrm>
          <a:prstGeom prst="triangle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7B48B892-1118-374D-A09B-99AC8E6FCA55}"/>
              </a:ext>
            </a:extLst>
          </p:cNvPr>
          <p:cNvSpPr txBox="1"/>
          <p:nvPr/>
        </p:nvSpPr>
        <p:spPr>
          <a:xfrm>
            <a:off x="5223046" y="2500504"/>
            <a:ext cx="693964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dirty="0"/>
              <a:t>X(</a:t>
            </a:r>
            <a:r>
              <a:rPr lang="en-US" dirty="0" err="1"/>
              <a:t>i</a:t>
            </a:r>
            <a:r>
              <a:rPr lang="en-US" dirty="0"/>
              <a:t>)</a:t>
            </a:r>
          </a:p>
          <a:p>
            <a:endParaRPr lang="en-US" dirty="0"/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79FA609C-06B2-C14D-9B30-FE62E4A4DC92}"/>
              </a:ext>
            </a:extLst>
          </p:cNvPr>
          <p:cNvSpPr txBox="1"/>
          <p:nvPr/>
        </p:nvSpPr>
        <p:spPr>
          <a:xfrm>
            <a:off x="5244238" y="4129338"/>
            <a:ext cx="851761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dirty="0"/>
              <a:t>X(i-1)</a:t>
            </a:r>
          </a:p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0557480-53D6-EC46-8882-31666D471D74}"/>
                  </a:ext>
                </a:extLst>
              </p:cNvPr>
              <p:cNvSpPr txBox="1"/>
              <p:nvPr/>
            </p:nvSpPr>
            <p:spPr>
              <a:xfrm>
                <a:off x="340376" y="2033284"/>
                <a:ext cx="5206252" cy="6740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sz="24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dirty="0">
                    <a:solidFill>
                      <a:srgbClr val="002060"/>
                    </a:solidFill>
                  </a:rPr>
                  <a:t>Up-Down walk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∩</m:t>
                        </m:r>
                      </m:sup>
                    </m:sSup>
                  </m:oMath>
                </a14:m>
                <a:endParaRPr lang="en-US" sz="2400" dirty="0">
                  <a:solidFill>
                    <a:srgbClr val="002060"/>
                  </a:solidFill>
                </a:endParaRPr>
              </a:p>
              <a:p>
                <a:endParaRPr lang="en-US" sz="2400" dirty="0">
                  <a:solidFill>
                    <a:srgbClr val="002060"/>
                  </a:solidFill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dirty="0">
                    <a:solidFill>
                      <a:srgbClr val="002060"/>
                    </a:solidFill>
                  </a:rPr>
                  <a:t>Down-Up walk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∪</m:t>
                        </m:r>
                      </m:sup>
                    </m:sSup>
                  </m:oMath>
                </a14:m>
                <a:endParaRPr lang="en-US" sz="2400" b="0" i="1" dirty="0">
                  <a:solidFill>
                    <a:srgbClr val="7030A0"/>
                  </a:solidFill>
                  <a:latin typeface="Cambria Math" panose="02040503050406030204" pitchFamily="18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2400" b="0" i="1" dirty="0">
                  <a:solidFill>
                    <a:srgbClr val="7030A0"/>
                  </a:solidFill>
                  <a:latin typeface="Cambria Math" panose="02040503050406030204" pitchFamily="18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dirty="0">
                    <a:latin typeface="Cambria Math" panose="02040503050406030204" pitchFamily="18" charset="0"/>
                  </a:rPr>
                  <a:t>On regular graphs: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US" sz="2400" dirty="0">
                    <a:solidFill>
                      <a:srgbClr val="7030A0"/>
                    </a:solidFill>
                    <a:latin typeface="Cambria Math" panose="02040503050406030204" pitchFamily="18" charset="0"/>
                  </a:rPr>
                  <a:t>X </a:t>
                </a:r>
                <a:r>
                  <a:rPr lang="en-US" sz="2400" dirty="0">
                    <a:latin typeface="Cambria Math" panose="02040503050406030204" pitchFamily="18" charset="0"/>
                  </a:rPr>
                  <a:t>is</a:t>
                </a:r>
                <a:r>
                  <a:rPr lang="en-US" sz="2400" dirty="0">
                    <a:solidFill>
                      <a:srgbClr val="7030A0"/>
                    </a:solidFill>
                    <a:latin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en-US" sz="2400" dirty="0">
                    <a:solidFill>
                      <a:srgbClr val="7030A0"/>
                    </a:solidFill>
                  </a:rPr>
                  <a:t>-expander </a:t>
                </a:r>
                <a:r>
                  <a:rPr lang="en-US" sz="2400" dirty="0">
                    <a:solidFill>
                      <a:srgbClr val="002060"/>
                    </a:solidFill>
                  </a:rPr>
                  <a:t>if on the vertex layer</a:t>
                </a:r>
              </a:p>
              <a:p>
                <a:pPr marL="1257300" lvl="2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m:rPr>
                        <m:lit/>
                      </m:rPr>
                      <a:rPr lang="en-US" sz="2400" b="0" i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|</m:t>
                    </m:r>
                    <m:sSup>
                      <m:sSupPr>
                        <m:ctrlPr>
                          <a:rPr lang="en-US" sz="240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∩</m:t>
                        </m:r>
                      </m:sup>
                    </m:sSup>
                  </m:oMath>
                </a14:m>
                <a:r>
                  <a:rPr lang="en-US" sz="2400" dirty="0">
                    <a:solidFill>
                      <a:srgbClr val="002060"/>
                    </a:solidFill>
                  </a:rPr>
                  <a:t> -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∪</m:t>
                        </m:r>
                      </m:sup>
                    </m:sSup>
                    <m:r>
                      <m:rPr>
                        <m:lit/>
                      </m:rPr>
                      <a:rPr lang="en-US" sz="2400" b="0" i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|</m:t>
                    </m:r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𝜆</m:t>
                    </m:r>
                  </m:oMath>
                </a14:m>
                <a:endParaRPr lang="en-US" sz="2400" dirty="0">
                  <a:solidFill>
                    <a:srgbClr val="002060"/>
                  </a:solidFill>
                </a:endParaRPr>
              </a:p>
              <a:p>
                <a:pPr marL="1257300" lvl="2" indent="-342900">
                  <a:buFont typeface="Arial" panose="020B0604020202020204" pitchFamily="34" charset="0"/>
                  <a:buChar char="•"/>
                </a:pPr>
                <a:endParaRPr lang="en-US" sz="2400" dirty="0">
                  <a:solidFill>
                    <a:srgbClr val="002060"/>
                  </a:solidFill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dirty="0">
                    <a:solidFill>
                      <a:srgbClr val="002060"/>
                    </a:solidFill>
                  </a:rPr>
                  <a:t>Generalize to higher dimensions!</a:t>
                </a:r>
              </a:p>
              <a:p>
                <a:pPr marL="1257300" lvl="2" indent="-342900">
                  <a:buFont typeface="Arial" panose="020B0604020202020204" pitchFamily="34" charset="0"/>
                  <a:buChar char="•"/>
                </a:pPr>
                <a:endParaRPr lang="en-US" sz="2400" dirty="0">
                  <a:solidFill>
                    <a:srgbClr val="002060"/>
                  </a:solidFill>
                </a:endParaRPr>
              </a:p>
              <a:p>
                <a:pPr marL="1257300" lvl="2" indent="-342900">
                  <a:buFont typeface="Arial" panose="020B0604020202020204" pitchFamily="34" charset="0"/>
                  <a:buChar char="•"/>
                </a:pPr>
                <a:endParaRPr lang="en-US" sz="2400" dirty="0">
                  <a:solidFill>
                    <a:srgbClr val="002060"/>
                  </a:solidFill>
                </a:endParaRPr>
              </a:p>
              <a:p>
                <a:pPr marL="1257300" lvl="2" indent="-342900">
                  <a:buFont typeface="Arial" panose="020B0604020202020204" pitchFamily="34" charset="0"/>
                  <a:buChar char="•"/>
                </a:pPr>
                <a:endParaRPr lang="en-US" sz="2400" dirty="0">
                  <a:latin typeface="Cambria Math" panose="02040503050406030204" pitchFamily="18" charset="0"/>
                </a:endParaRP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endParaRPr lang="en-US" sz="2400" dirty="0">
                  <a:solidFill>
                    <a:srgbClr val="002060"/>
                  </a:solidFill>
                </a:endParaRPr>
              </a:p>
              <a:p>
                <a:pPr lvl="2"/>
                <a:endParaRPr lang="en-US" sz="2400" dirty="0">
                  <a:solidFill>
                    <a:srgbClr val="7030A0"/>
                  </a:solidFill>
                </a:endParaRPr>
              </a:p>
              <a:p>
                <a:pPr lvl="2"/>
                <a:endParaRPr lang="en-US" sz="2400" dirty="0">
                  <a:solidFill>
                    <a:srgbClr val="7030A0"/>
                  </a:solidFill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2400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0557480-53D6-EC46-8882-31666D471D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0376" y="2033284"/>
                <a:ext cx="5206252" cy="6740307"/>
              </a:xfrm>
              <a:prstGeom prst="rect">
                <a:avLst/>
              </a:prstGeom>
              <a:blipFill>
                <a:blip r:embed="rId2"/>
                <a:stretch>
                  <a:fillRect l="-1460" r="-4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3" name="Oval 92">
            <a:extLst>
              <a:ext uri="{FF2B5EF4-FFF2-40B4-BE49-F238E27FC236}">
                <a16:creationId xmlns:a16="http://schemas.microsoft.com/office/drawing/2014/main" id="{E7E6B3CA-2748-F046-BB10-9E35CC2148A2}"/>
              </a:ext>
            </a:extLst>
          </p:cNvPr>
          <p:cNvSpPr/>
          <p:nvPr/>
        </p:nvSpPr>
        <p:spPr>
          <a:xfrm>
            <a:off x="5244238" y="1209077"/>
            <a:ext cx="5468103" cy="108781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E738E2C4-706D-E64B-974D-D7E1707EE861}"/>
              </a:ext>
            </a:extLst>
          </p:cNvPr>
          <p:cNvSpPr txBox="1"/>
          <p:nvPr/>
        </p:nvSpPr>
        <p:spPr>
          <a:xfrm>
            <a:off x="5277390" y="1152670"/>
            <a:ext cx="851761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dirty="0"/>
              <a:t>X(i+1)</a:t>
            </a:r>
          </a:p>
          <a:p>
            <a:endParaRPr lang="en-US" dirty="0"/>
          </a:p>
        </p:txBody>
      </p:sp>
      <p:sp>
        <p:nvSpPr>
          <p:cNvPr id="7" name="Parallelogram 6">
            <a:extLst>
              <a:ext uri="{FF2B5EF4-FFF2-40B4-BE49-F238E27FC236}">
                <a16:creationId xmlns:a16="http://schemas.microsoft.com/office/drawing/2014/main" id="{7C6617A4-6631-2A40-87B5-4C267E0F9D2B}"/>
              </a:ext>
            </a:extLst>
          </p:cNvPr>
          <p:cNvSpPr/>
          <p:nvPr/>
        </p:nvSpPr>
        <p:spPr>
          <a:xfrm rot="2446087">
            <a:off x="7800974" y="1578574"/>
            <a:ext cx="436165" cy="355422"/>
          </a:xfrm>
          <a:prstGeom prst="parallelogram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A41E62B-51A1-4A44-8819-0DECFADA5227}"/>
              </a:ext>
            </a:extLst>
          </p:cNvPr>
          <p:cNvCxnSpPr/>
          <p:nvPr/>
        </p:nvCxnSpPr>
        <p:spPr>
          <a:xfrm>
            <a:off x="8068178" y="4474073"/>
            <a:ext cx="0" cy="38073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5593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EA2A3D-39A2-B343-8A39-86358CDC2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2528" y="1065948"/>
            <a:ext cx="4443154" cy="1087819"/>
          </a:xfrm>
        </p:spPr>
        <p:txBody>
          <a:bodyPr anchor="b">
            <a:normAutofit/>
          </a:bodyPr>
          <a:lstStyle/>
          <a:p>
            <a:r>
              <a:rPr lang="en-US" sz="3400" dirty="0"/>
              <a:t>Random Walk Definition of HDX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E9C4C661-9CFC-6342-A404-899153F1B15A}"/>
              </a:ext>
            </a:extLst>
          </p:cNvPr>
          <p:cNvSpPr/>
          <p:nvPr/>
        </p:nvSpPr>
        <p:spPr>
          <a:xfrm>
            <a:off x="5211086" y="4185745"/>
            <a:ext cx="5468103" cy="108781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C6F43689-2CD5-2A45-B43F-EF05ED8CB460}"/>
              </a:ext>
            </a:extLst>
          </p:cNvPr>
          <p:cNvSpPr/>
          <p:nvPr/>
        </p:nvSpPr>
        <p:spPr>
          <a:xfrm>
            <a:off x="5244238" y="2546461"/>
            <a:ext cx="5468103" cy="108781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riangle 42">
            <a:extLst>
              <a:ext uri="{FF2B5EF4-FFF2-40B4-BE49-F238E27FC236}">
                <a16:creationId xmlns:a16="http://schemas.microsoft.com/office/drawing/2014/main" id="{CCA9C54B-4452-A248-B149-B05FBAC25652}"/>
              </a:ext>
            </a:extLst>
          </p:cNvPr>
          <p:cNvSpPr/>
          <p:nvPr/>
        </p:nvSpPr>
        <p:spPr>
          <a:xfrm rot="5400000">
            <a:off x="8082778" y="2882788"/>
            <a:ext cx="314227" cy="343427"/>
          </a:xfrm>
          <a:prstGeom prst="triangle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riangle 43">
            <a:extLst>
              <a:ext uri="{FF2B5EF4-FFF2-40B4-BE49-F238E27FC236}">
                <a16:creationId xmlns:a16="http://schemas.microsoft.com/office/drawing/2014/main" id="{8615A363-A4F1-984A-B96B-CE1FCB8608F7}"/>
              </a:ext>
            </a:extLst>
          </p:cNvPr>
          <p:cNvSpPr/>
          <p:nvPr/>
        </p:nvSpPr>
        <p:spPr>
          <a:xfrm rot="16200000">
            <a:off x="7728391" y="2897605"/>
            <a:ext cx="314227" cy="313793"/>
          </a:xfrm>
          <a:prstGeom prst="triangle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7B48B892-1118-374D-A09B-99AC8E6FCA55}"/>
              </a:ext>
            </a:extLst>
          </p:cNvPr>
          <p:cNvSpPr txBox="1"/>
          <p:nvPr/>
        </p:nvSpPr>
        <p:spPr>
          <a:xfrm>
            <a:off x="5223046" y="2500504"/>
            <a:ext cx="693964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dirty="0"/>
              <a:t>X(</a:t>
            </a:r>
            <a:r>
              <a:rPr lang="en-US" dirty="0" err="1"/>
              <a:t>i</a:t>
            </a:r>
            <a:r>
              <a:rPr lang="en-US" dirty="0"/>
              <a:t>)</a:t>
            </a:r>
          </a:p>
          <a:p>
            <a:endParaRPr lang="en-US" dirty="0"/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79FA609C-06B2-C14D-9B30-FE62E4A4DC92}"/>
              </a:ext>
            </a:extLst>
          </p:cNvPr>
          <p:cNvSpPr txBox="1"/>
          <p:nvPr/>
        </p:nvSpPr>
        <p:spPr>
          <a:xfrm>
            <a:off x="5244238" y="4129338"/>
            <a:ext cx="851761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dirty="0"/>
              <a:t>X(i-1)</a:t>
            </a:r>
          </a:p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0557480-53D6-EC46-8882-31666D471D74}"/>
                  </a:ext>
                </a:extLst>
              </p:cNvPr>
              <p:cNvSpPr txBox="1"/>
              <p:nvPr/>
            </p:nvSpPr>
            <p:spPr>
              <a:xfrm>
                <a:off x="340376" y="2033284"/>
                <a:ext cx="5206252" cy="37856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sz="24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dirty="0">
                    <a:solidFill>
                      <a:srgbClr val="002060"/>
                    </a:solidFill>
                  </a:rPr>
                  <a:t>Up-Down walk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∩</m:t>
                        </m:r>
                      </m:sup>
                    </m:sSup>
                  </m:oMath>
                </a14:m>
                <a:endParaRPr lang="en-US" sz="2400" dirty="0">
                  <a:solidFill>
                    <a:srgbClr val="002060"/>
                  </a:solidFill>
                </a:endParaRPr>
              </a:p>
              <a:p>
                <a:endParaRPr lang="en-US" sz="2400" dirty="0">
                  <a:solidFill>
                    <a:srgbClr val="002060"/>
                  </a:solidFill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dirty="0">
                    <a:solidFill>
                      <a:srgbClr val="002060"/>
                    </a:solidFill>
                  </a:rPr>
                  <a:t>Down-Up walk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∪</m:t>
                        </m:r>
                      </m:sup>
                    </m:sSup>
                  </m:oMath>
                </a14:m>
                <a:endParaRPr lang="en-US" sz="2400" b="0" i="1" dirty="0">
                  <a:solidFill>
                    <a:srgbClr val="7030A0"/>
                  </a:solidFill>
                  <a:latin typeface="Cambria Math" panose="02040503050406030204" pitchFamily="18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2400" b="0" i="1" dirty="0">
                  <a:solidFill>
                    <a:srgbClr val="7030A0"/>
                  </a:solidFill>
                  <a:latin typeface="Cambria Math" panose="02040503050406030204" pitchFamily="18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2400" i="1" dirty="0">
                  <a:solidFill>
                    <a:srgbClr val="7030A0"/>
                  </a:solidFill>
                  <a:latin typeface="Cambria Math" panose="02040503050406030204" pitchFamily="18" charset="0"/>
                </a:endParaRP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endParaRPr lang="en-US" sz="2400" dirty="0">
                  <a:solidFill>
                    <a:srgbClr val="002060"/>
                  </a:solidFill>
                </a:endParaRPr>
              </a:p>
              <a:p>
                <a:pPr lvl="2"/>
                <a:endParaRPr lang="en-US" sz="2400" dirty="0">
                  <a:solidFill>
                    <a:srgbClr val="7030A0"/>
                  </a:solidFill>
                </a:endParaRPr>
              </a:p>
              <a:p>
                <a:pPr lvl="2"/>
                <a:endParaRPr lang="en-US" sz="2400" dirty="0">
                  <a:solidFill>
                    <a:srgbClr val="7030A0"/>
                  </a:solidFill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2400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0557480-53D6-EC46-8882-31666D471D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0376" y="2033284"/>
                <a:ext cx="5206252" cy="3785652"/>
              </a:xfrm>
              <a:prstGeom prst="rect">
                <a:avLst/>
              </a:prstGeom>
              <a:blipFill>
                <a:blip r:embed="rId2"/>
                <a:stretch>
                  <a:fillRect l="-14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3" name="Oval 92">
            <a:extLst>
              <a:ext uri="{FF2B5EF4-FFF2-40B4-BE49-F238E27FC236}">
                <a16:creationId xmlns:a16="http://schemas.microsoft.com/office/drawing/2014/main" id="{E7E6B3CA-2748-F046-BB10-9E35CC2148A2}"/>
              </a:ext>
            </a:extLst>
          </p:cNvPr>
          <p:cNvSpPr/>
          <p:nvPr/>
        </p:nvSpPr>
        <p:spPr>
          <a:xfrm>
            <a:off x="5244238" y="1209077"/>
            <a:ext cx="5468103" cy="108781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E738E2C4-706D-E64B-974D-D7E1707EE861}"/>
              </a:ext>
            </a:extLst>
          </p:cNvPr>
          <p:cNvSpPr txBox="1"/>
          <p:nvPr/>
        </p:nvSpPr>
        <p:spPr>
          <a:xfrm>
            <a:off x="5277390" y="1152670"/>
            <a:ext cx="851761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dirty="0"/>
              <a:t>X(i+1)</a:t>
            </a:r>
          </a:p>
          <a:p>
            <a:endParaRPr lang="en-US" dirty="0"/>
          </a:p>
        </p:txBody>
      </p:sp>
      <p:sp>
        <p:nvSpPr>
          <p:cNvPr id="7" name="Parallelogram 6">
            <a:extLst>
              <a:ext uri="{FF2B5EF4-FFF2-40B4-BE49-F238E27FC236}">
                <a16:creationId xmlns:a16="http://schemas.microsoft.com/office/drawing/2014/main" id="{7C6617A4-6631-2A40-87B5-4C267E0F9D2B}"/>
              </a:ext>
            </a:extLst>
          </p:cNvPr>
          <p:cNvSpPr/>
          <p:nvPr/>
        </p:nvSpPr>
        <p:spPr>
          <a:xfrm rot="2446087">
            <a:off x="7800974" y="1578574"/>
            <a:ext cx="436165" cy="355422"/>
          </a:xfrm>
          <a:prstGeom prst="parallelogram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A41E62B-51A1-4A44-8819-0DECFADA5227}"/>
              </a:ext>
            </a:extLst>
          </p:cNvPr>
          <p:cNvCxnSpPr/>
          <p:nvPr/>
        </p:nvCxnSpPr>
        <p:spPr>
          <a:xfrm>
            <a:off x="8068178" y="4474073"/>
            <a:ext cx="0" cy="38073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395A55B-B19C-4140-A085-94FAD4B760AC}"/>
                  </a:ext>
                </a:extLst>
              </p:cNvPr>
              <p:cNvSpPr txBox="1"/>
              <p:nvPr/>
            </p:nvSpPr>
            <p:spPr>
              <a:xfrm>
                <a:off x="287340" y="4165568"/>
                <a:ext cx="4804392" cy="2215991"/>
              </a:xfrm>
              <a:prstGeom prst="rect">
                <a:avLst/>
              </a:prstGeom>
              <a:solidFill>
                <a:schemeClr val="accent1"/>
              </a:solidFill>
            </p:spPr>
            <p:txBody>
              <a:bodyPr wrap="non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b="0" dirty="0">
                    <a:solidFill>
                      <a:srgbClr val="7030A0"/>
                    </a:solidFill>
                    <a:latin typeface="Cambria Math" panose="02040503050406030204" pitchFamily="18" charset="0"/>
                  </a:rPr>
                  <a:t>Random Walk Definition of HDX: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2400" i="0" dirty="0">
                  <a:solidFill>
                    <a:srgbClr val="7030A0"/>
                  </a:solidFill>
                  <a:latin typeface="Cambria Math" panose="02040503050406030204" pitchFamily="18" charset="0"/>
                </a:endParaRP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US" sz="2400" b="0" dirty="0"/>
                  <a:t>If</a:t>
                </a:r>
                <a:r>
                  <a:rPr lang="en-US" sz="2400" b="0" dirty="0">
                    <a:solidFill>
                      <a:srgbClr val="7030A0"/>
                    </a:solidFill>
                  </a:rPr>
                  <a:t> </a:t>
                </a:r>
                <a:r>
                  <a:rPr lang="en-US" sz="2400" dirty="0">
                    <a:solidFill>
                      <a:srgbClr val="002060"/>
                    </a:solidFill>
                  </a:rPr>
                  <a:t>for each layer </a:t>
                </a:r>
                <a:r>
                  <a:rPr lang="en-US" sz="2400" dirty="0" err="1">
                    <a:solidFill>
                      <a:srgbClr val="002060"/>
                    </a:solidFill>
                  </a:rPr>
                  <a:t>i</a:t>
                </a:r>
                <a:r>
                  <a:rPr lang="en-US" sz="2400" dirty="0">
                    <a:solidFill>
                      <a:srgbClr val="002060"/>
                    </a:solidFill>
                  </a:rPr>
                  <a:t>, 0 &lt; </a:t>
                </a:r>
                <a:r>
                  <a:rPr lang="en-US" sz="2400" dirty="0" err="1">
                    <a:solidFill>
                      <a:srgbClr val="002060"/>
                    </a:solidFill>
                  </a:rPr>
                  <a:t>i</a:t>
                </a:r>
                <a:r>
                  <a:rPr lang="en-US" sz="2400" dirty="0">
                    <a:solidFill>
                      <a:srgbClr val="002060"/>
                    </a:solidFill>
                  </a:rPr>
                  <a:t> &lt; k</a:t>
                </a:r>
              </a:p>
              <a:p>
                <a:pPr lvl="1"/>
                <a:r>
                  <a:rPr lang="en-US" sz="2400" dirty="0">
                    <a:solidFill>
                      <a:srgbClr val="00206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                </m:t>
                    </m:r>
                    <m:r>
                      <m:rPr>
                        <m:lit/>
                      </m:rPr>
                      <a:rPr lang="en-US" sz="2400" b="0" i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|</m:t>
                    </m:r>
                    <m:sSup>
                      <m:sSupPr>
                        <m:ctrlPr>
                          <a:rPr lang="en-US" sz="240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∩</m:t>
                        </m:r>
                      </m:sup>
                    </m:sSup>
                  </m:oMath>
                </a14:m>
                <a:r>
                  <a:rPr lang="en-US" sz="2400" dirty="0">
                    <a:solidFill>
                      <a:srgbClr val="002060"/>
                    </a:solidFill>
                  </a:rPr>
                  <a:t> -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∪</m:t>
                        </m:r>
                      </m:sup>
                    </m:sSup>
                    <m:r>
                      <m:rPr>
                        <m:lit/>
                      </m:rPr>
                      <a:rPr lang="en-US" sz="2400" b="0" i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|</m:t>
                    </m:r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𝜆</m:t>
                    </m:r>
                  </m:oMath>
                </a14:m>
                <a:endParaRPr lang="en-US" sz="2400" b="0" dirty="0">
                  <a:solidFill>
                    <a:srgbClr val="7030A0"/>
                  </a:solidFill>
                </a:endParaRP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US" sz="2400" dirty="0">
                    <a:solidFill>
                      <a:srgbClr val="002060"/>
                    </a:solidFill>
                  </a:rPr>
                  <a:t>Then </a:t>
                </a:r>
                <a:r>
                  <a:rPr lang="en-US" sz="2400" dirty="0">
                    <a:solidFill>
                      <a:srgbClr val="7030A0"/>
                    </a:solidFill>
                  </a:rPr>
                  <a:t>X</a:t>
                </a:r>
                <a:r>
                  <a:rPr lang="en-US" sz="2400" dirty="0">
                    <a:solidFill>
                      <a:srgbClr val="002060"/>
                    </a:solidFill>
                  </a:rPr>
                  <a:t> is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en-US" sz="2400" dirty="0">
                    <a:solidFill>
                      <a:srgbClr val="002060"/>
                    </a:solidFill>
                  </a:rPr>
                  <a:t>-HDX</a:t>
                </a:r>
              </a:p>
              <a:p>
                <a:endParaRPr lang="en-US" dirty="0">
                  <a:highlight>
                    <a:srgbClr val="C0C0C0"/>
                  </a:highlight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395A55B-B19C-4140-A085-94FAD4B760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340" y="4165568"/>
                <a:ext cx="4804392" cy="2215991"/>
              </a:xfrm>
              <a:prstGeom prst="rect">
                <a:avLst/>
              </a:prstGeom>
              <a:blipFill>
                <a:blip r:embed="rId3"/>
                <a:stretch>
                  <a:fillRect l="-1583" t="-1714" r="-7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Cloud 4">
            <a:extLst>
              <a:ext uri="{FF2B5EF4-FFF2-40B4-BE49-F238E27FC236}">
                <a16:creationId xmlns:a16="http://schemas.microsoft.com/office/drawing/2014/main" id="{6904521E-762A-0147-8E31-5CA2F20F355A}"/>
              </a:ext>
            </a:extLst>
          </p:cNvPr>
          <p:cNvSpPr/>
          <p:nvPr/>
        </p:nvSpPr>
        <p:spPr>
          <a:xfrm>
            <a:off x="5975374" y="3090370"/>
            <a:ext cx="5024487" cy="2347275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Clearly, complete k-uniform hypergraph is a 0-HDX</a:t>
            </a:r>
          </a:p>
        </p:txBody>
      </p:sp>
    </p:spTree>
    <p:extLst>
      <p:ext uri="{BB962C8B-B14F-4D97-AF65-F5344CB8AC3E}">
        <p14:creationId xmlns:p14="http://schemas.microsoft.com/office/powerpoint/2010/main" val="3057941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A60D671F-949B-9149-A8E7-7BB76C800B18}"/>
              </a:ext>
            </a:extLst>
          </p:cNvPr>
          <p:cNvSpPr/>
          <p:nvPr/>
        </p:nvSpPr>
        <p:spPr>
          <a:xfrm>
            <a:off x="4996206" y="2384981"/>
            <a:ext cx="6325386" cy="4473019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EA2A3D-39A2-B343-8A39-86358CDC2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2528" y="1065948"/>
            <a:ext cx="4443154" cy="1087819"/>
          </a:xfrm>
        </p:spPr>
        <p:txBody>
          <a:bodyPr anchor="b">
            <a:normAutofit/>
          </a:bodyPr>
          <a:lstStyle/>
          <a:p>
            <a:r>
              <a:rPr lang="en-US" sz="3400" dirty="0"/>
              <a:t>Definition via </a:t>
            </a:r>
            <a:br>
              <a:rPr lang="en-US" sz="3400" dirty="0"/>
            </a:br>
            <a:r>
              <a:rPr lang="en-US" sz="3400" dirty="0"/>
              <a:t>Link expansion 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92EA455D-0FDE-E74C-851D-D6F20803502B}"/>
              </a:ext>
            </a:extLst>
          </p:cNvPr>
          <p:cNvSpPr/>
          <p:nvPr/>
        </p:nvSpPr>
        <p:spPr>
          <a:xfrm>
            <a:off x="5282114" y="2667437"/>
            <a:ext cx="5468103" cy="108781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riangle 5">
            <a:extLst>
              <a:ext uri="{FF2B5EF4-FFF2-40B4-BE49-F238E27FC236}">
                <a16:creationId xmlns:a16="http://schemas.microsoft.com/office/drawing/2014/main" id="{4E3CB8E6-D7C1-0940-B71F-8D9B580BBB0E}"/>
              </a:ext>
            </a:extLst>
          </p:cNvPr>
          <p:cNvSpPr/>
          <p:nvPr/>
        </p:nvSpPr>
        <p:spPr>
          <a:xfrm>
            <a:off x="5954886" y="2965138"/>
            <a:ext cx="314227" cy="343427"/>
          </a:xfrm>
          <a:prstGeom prst="triangl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riangle 9">
            <a:extLst>
              <a:ext uri="{FF2B5EF4-FFF2-40B4-BE49-F238E27FC236}">
                <a16:creationId xmlns:a16="http://schemas.microsoft.com/office/drawing/2014/main" id="{9D87A630-049A-824D-9581-26965108F0C4}"/>
              </a:ext>
            </a:extLst>
          </p:cNvPr>
          <p:cNvSpPr/>
          <p:nvPr/>
        </p:nvSpPr>
        <p:spPr>
          <a:xfrm>
            <a:off x="7660772" y="2812141"/>
            <a:ext cx="314227" cy="343427"/>
          </a:xfrm>
          <a:prstGeom prst="triangl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riangle 11">
            <a:extLst>
              <a:ext uri="{FF2B5EF4-FFF2-40B4-BE49-F238E27FC236}">
                <a16:creationId xmlns:a16="http://schemas.microsoft.com/office/drawing/2014/main" id="{0A3DEE78-C727-4A4C-B62C-791AC1C1BCF8}"/>
              </a:ext>
            </a:extLst>
          </p:cNvPr>
          <p:cNvSpPr/>
          <p:nvPr/>
        </p:nvSpPr>
        <p:spPr>
          <a:xfrm>
            <a:off x="8253539" y="3272241"/>
            <a:ext cx="314227" cy="343427"/>
          </a:xfrm>
          <a:prstGeom prst="triangl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riangle 13">
            <a:extLst>
              <a:ext uri="{FF2B5EF4-FFF2-40B4-BE49-F238E27FC236}">
                <a16:creationId xmlns:a16="http://schemas.microsoft.com/office/drawing/2014/main" id="{3AB18ABE-89C4-4344-83D1-C81915778ACC}"/>
              </a:ext>
            </a:extLst>
          </p:cNvPr>
          <p:cNvSpPr/>
          <p:nvPr/>
        </p:nvSpPr>
        <p:spPr>
          <a:xfrm>
            <a:off x="6642073" y="2884635"/>
            <a:ext cx="314227" cy="343427"/>
          </a:xfrm>
          <a:prstGeom prst="triangl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riangle 14">
            <a:extLst>
              <a:ext uri="{FF2B5EF4-FFF2-40B4-BE49-F238E27FC236}">
                <a16:creationId xmlns:a16="http://schemas.microsoft.com/office/drawing/2014/main" id="{204AD54A-87C3-4C40-8899-98CC474C89B2}"/>
              </a:ext>
            </a:extLst>
          </p:cNvPr>
          <p:cNvSpPr/>
          <p:nvPr/>
        </p:nvSpPr>
        <p:spPr>
          <a:xfrm>
            <a:off x="7166569" y="3228062"/>
            <a:ext cx="314227" cy="343427"/>
          </a:xfrm>
          <a:prstGeom prst="triangl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riangle 22">
            <a:extLst>
              <a:ext uri="{FF2B5EF4-FFF2-40B4-BE49-F238E27FC236}">
                <a16:creationId xmlns:a16="http://schemas.microsoft.com/office/drawing/2014/main" id="{D4785066-A7CF-F642-A455-C87C220D6AC9}"/>
              </a:ext>
            </a:extLst>
          </p:cNvPr>
          <p:cNvSpPr/>
          <p:nvPr/>
        </p:nvSpPr>
        <p:spPr>
          <a:xfrm>
            <a:off x="9026282" y="3237514"/>
            <a:ext cx="314227" cy="343427"/>
          </a:xfrm>
          <a:prstGeom prst="triangl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riangle 23">
            <a:extLst>
              <a:ext uri="{FF2B5EF4-FFF2-40B4-BE49-F238E27FC236}">
                <a16:creationId xmlns:a16="http://schemas.microsoft.com/office/drawing/2014/main" id="{50A27B25-B6EC-0D4D-9D2B-31983DE51517}"/>
              </a:ext>
            </a:extLst>
          </p:cNvPr>
          <p:cNvSpPr/>
          <p:nvPr/>
        </p:nvSpPr>
        <p:spPr>
          <a:xfrm>
            <a:off x="8578690" y="2832051"/>
            <a:ext cx="314227" cy="343427"/>
          </a:xfrm>
          <a:prstGeom prst="triangl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riangle 24">
            <a:extLst>
              <a:ext uri="{FF2B5EF4-FFF2-40B4-BE49-F238E27FC236}">
                <a16:creationId xmlns:a16="http://schemas.microsoft.com/office/drawing/2014/main" id="{71142B3F-7F90-364B-B852-368744826C41}"/>
              </a:ext>
            </a:extLst>
          </p:cNvPr>
          <p:cNvSpPr/>
          <p:nvPr/>
        </p:nvSpPr>
        <p:spPr>
          <a:xfrm>
            <a:off x="9333439" y="2858168"/>
            <a:ext cx="314227" cy="343427"/>
          </a:xfrm>
          <a:prstGeom prst="triangl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E9C4C661-9CFC-6342-A404-899153F1B15A}"/>
                  </a:ext>
                </a:extLst>
              </p:cNvPr>
              <p:cNvSpPr/>
              <p:nvPr/>
            </p:nvSpPr>
            <p:spPr>
              <a:xfrm>
                <a:off x="5265430" y="5424153"/>
                <a:ext cx="5468103" cy="1087819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𝜙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−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𝑒𝑚𝑝𝑡𝑦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𝑠𝑒𝑡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E9C4C661-9CFC-6342-A404-899153F1B15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65430" y="5424153"/>
                <a:ext cx="5468103" cy="1087819"/>
              </a:xfrm>
              <a:prstGeom prst="ellipse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Oval 40">
            <a:extLst>
              <a:ext uri="{FF2B5EF4-FFF2-40B4-BE49-F238E27FC236}">
                <a16:creationId xmlns:a16="http://schemas.microsoft.com/office/drawing/2014/main" id="{C6F43689-2CD5-2A45-B43F-EF05ED8CB460}"/>
              </a:ext>
            </a:extLst>
          </p:cNvPr>
          <p:cNvSpPr/>
          <p:nvPr/>
        </p:nvSpPr>
        <p:spPr>
          <a:xfrm>
            <a:off x="5265431" y="1205536"/>
            <a:ext cx="5468103" cy="108781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riangle 41">
            <a:extLst>
              <a:ext uri="{FF2B5EF4-FFF2-40B4-BE49-F238E27FC236}">
                <a16:creationId xmlns:a16="http://schemas.microsoft.com/office/drawing/2014/main" id="{F867B6BC-CCE5-E746-BF4F-06CB48581843}"/>
              </a:ext>
            </a:extLst>
          </p:cNvPr>
          <p:cNvSpPr/>
          <p:nvPr/>
        </p:nvSpPr>
        <p:spPr>
          <a:xfrm>
            <a:off x="5938203" y="1503237"/>
            <a:ext cx="314227" cy="343427"/>
          </a:xfrm>
          <a:prstGeom prst="triangle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riangle 42">
            <a:extLst>
              <a:ext uri="{FF2B5EF4-FFF2-40B4-BE49-F238E27FC236}">
                <a16:creationId xmlns:a16="http://schemas.microsoft.com/office/drawing/2014/main" id="{CCA9C54B-4452-A248-B149-B05FBAC25652}"/>
              </a:ext>
            </a:extLst>
          </p:cNvPr>
          <p:cNvSpPr/>
          <p:nvPr/>
        </p:nvSpPr>
        <p:spPr>
          <a:xfrm>
            <a:off x="7644089" y="1350240"/>
            <a:ext cx="314227" cy="343427"/>
          </a:xfrm>
          <a:prstGeom prst="triangle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riangle 43">
            <a:extLst>
              <a:ext uri="{FF2B5EF4-FFF2-40B4-BE49-F238E27FC236}">
                <a16:creationId xmlns:a16="http://schemas.microsoft.com/office/drawing/2014/main" id="{8615A363-A4F1-984A-B96B-CE1FCB8608F7}"/>
              </a:ext>
            </a:extLst>
          </p:cNvPr>
          <p:cNvSpPr/>
          <p:nvPr/>
        </p:nvSpPr>
        <p:spPr>
          <a:xfrm>
            <a:off x="8236856" y="1810340"/>
            <a:ext cx="314227" cy="343427"/>
          </a:xfrm>
          <a:prstGeom prst="triangle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riangle 44">
            <a:extLst>
              <a:ext uri="{FF2B5EF4-FFF2-40B4-BE49-F238E27FC236}">
                <a16:creationId xmlns:a16="http://schemas.microsoft.com/office/drawing/2014/main" id="{C3B4CFE2-0EE1-0844-A61A-4BE88B2528C7}"/>
              </a:ext>
            </a:extLst>
          </p:cNvPr>
          <p:cNvSpPr/>
          <p:nvPr/>
        </p:nvSpPr>
        <p:spPr>
          <a:xfrm>
            <a:off x="6625390" y="1422734"/>
            <a:ext cx="314227" cy="343427"/>
          </a:xfrm>
          <a:prstGeom prst="triangle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riangle 45">
            <a:extLst>
              <a:ext uri="{FF2B5EF4-FFF2-40B4-BE49-F238E27FC236}">
                <a16:creationId xmlns:a16="http://schemas.microsoft.com/office/drawing/2014/main" id="{DFCA3CDB-35AA-5445-9E51-86839C24AED9}"/>
              </a:ext>
            </a:extLst>
          </p:cNvPr>
          <p:cNvSpPr/>
          <p:nvPr/>
        </p:nvSpPr>
        <p:spPr>
          <a:xfrm>
            <a:off x="7149886" y="1766161"/>
            <a:ext cx="314227" cy="343427"/>
          </a:xfrm>
          <a:prstGeom prst="triangle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riangle 46">
            <a:extLst>
              <a:ext uri="{FF2B5EF4-FFF2-40B4-BE49-F238E27FC236}">
                <a16:creationId xmlns:a16="http://schemas.microsoft.com/office/drawing/2014/main" id="{CC737F4B-A77F-8648-B5F4-6028200E5F90}"/>
              </a:ext>
            </a:extLst>
          </p:cNvPr>
          <p:cNvSpPr/>
          <p:nvPr/>
        </p:nvSpPr>
        <p:spPr>
          <a:xfrm>
            <a:off x="9009599" y="1775613"/>
            <a:ext cx="314227" cy="343427"/>
          </a:xfrm>
          <a:prstGeom prst="triangle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riangle 47">
            <a:extLst>
              <a:ext uri="{FF2B5EF4-FFF2-40B4-BE49-F238E27FC236}">
                <a16:creationId xmlns:a16="http://schemas.microsoft.com/office/drawing/2014/main" id="{0F38C23C-19C4-2A42-957D-D0E446C45601}"/>
              </a:ext>
            </a:extLst>
          </p:cNvPr>
          <p:cNvSpPr/>
          <p:nvPr/>
        </p:nvSpPr>
        <p:spPr>
          <a:xfrm>
            <a:off x="8562007" y="1370150"/>
            <a:ext cx="314227" cy="343427"/>
          </a:xfrm>
          <a:prstGeom prst="triangle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riangle 48">
            <a:extLst>
              <a:ext uri="{FF2B5EF4-FFF2-40B4-BE49-F238E27FC236}">
                <a16:creationId xmlns:a16="http://schemas.microsoft.com/office/drawing/2014/main" id="{2DF50CD6-DEDD-8D4A-8E72-202ED8938DD3}"/>
              </a:ext>
            </a:extLst>
          </p:cNvPr>
          <p:cNvSpPr/>
          <p:nvPr/>
        </p:nvSpPr>
        <p:spPr>
          <a:xfrm>
            <a:off x="9316756" y="1396267"/>
            <a:ext cx="314227" cy="343427"/>
          </a:xfrm>
          <a:prstGeom prst="triangle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F72C9B2F-1247-AA4F-A7BE-A86E2D813D8C}"/>
              </a:ext>
            </a:extLst>
          </p:cNvPr>
          <p:cNvSpPr/>
          <p:nvPr/>
        </p:nvSpPr>
        <p:spPr>
          <a:xfrm>
            <a:off x="5387380" y="4129338"/>
            <a:ext cx="5468103" cy="108781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Triangle 61">
            <a:extLst>
              <a:ext uri="{FF2B5EF4-FFF2-40B4-BE49-F238E27FC236}">
                <a16:creationId xmlns:a16="http://schemas.microsoft.com/office/drawing/2014/main" id="{8DB6F221-C3BF-D64E-8582-67330544280F}"/>
              </a:ext>
            </a:extLst>
          </p:cNvPr>
          <p:cNvSpPr/>
          <p:nvPr/>
        </p:nvSpPr>
        <p:spPr>
          <a:xfrm>
            <a:off x="6060152" y="4427039"/>
            <a:ext cx="314227" cy="343427"/>
          </a:xfrm>
          <a:prstGeom prst="triangle">
            <a:avLst/>
          </a:prstGeom>
          <a:noFill/>
          <a:ln w="3175" cap="rnd">
            <a:solidFill>
              <a:schemeClr val="accent1">
                <a:alpha val="56000"/>
              </a:schemeClr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Triangle 62">
            <a:extLst>
              <a:ext uri="{FF2B5EF4-FFF2-40B4-BE49-F238E27FC236}">
                <a16:creationId xmlns:a16="http://schemas.microsoft.com/office/drawing/2014/main" id="{9785FE06-A705-C544-916C-3C28594FEFB4}"/>
              </a:ext>
            </a:extLst>
          </p:cNvPr>
          <p:cNvSpPr/>
          <p:nvPr/>
        </p:nvSpPr>
        <p:spPr>
          <a:xfrm>
            <a:off x="7766038" y="4274042"/>
            <a:ext cx="314227" cy="343427"/>
          </a:xfrm>
          <a:prstGeom prst="triangle">
            <a:avLst/>
          </a:prstGeom>
          <a:noFill/>
          <a:ln w="3175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Triangle 63">
            <a:extLst>
              <a:ext uri="{FF2B5EF4-FFF2-40B4-BE49-F238E27FC236}">
                <a16:creationId xmlns:a16="http://schemas.microsoft.com/office/drawing/2014/main" id="{1776D8E6-B787-924A-A119-7CFF1DCBEE41}"/>
              </a:ext>
            </a:extLst>
          </p:cNvPr>
          <p:cNvSpPr/>
          <p:nvPr/>
        </p:nvSpPr>
        <p:spPr>
          <a:xfrm>
            <a:off x="8358805" y="4734142"/>
            <a:ext cx="314227" cy="343427"/>
          </a:xfrm>
          <a:prstGeom prst="triangle">
            <a:avLst/>
          </a:prstGeom>
          <a:noFill/>
          <a:ln w="3175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Triangle 64">
            <a:extLst>
              <a:ext uri="{FF2B5EF4-FFF2-40B4-BE49-F238E27FC236}">
                <a16:creationId xmlns:a16="http://schemas.microsoft.com/office/drawing/2014/main" id="{D0184262-1055-194D-855A-5E9115409DC5}"/>
              </a:ext>
            </a:extLst>
          </p:cNvPr>
          <p:cNvSpPr/>
          <p:nvPr/>
        </p:nvSpPr>
        <p:spPr>
          <a:xfrm>
            <a:off x="6747339" y="4346536"/>
            <a:ext cx="314227" cy="343427"/>
          </a:xfrm>
          <a:prstGeom prst="triangle">
            <a:avLst/>
          </a:prstGeom>
          <a:noFill/>
          <a:ln w="3175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Triangle 65">
            <a:extLst>
              <a:ext uri="{FF2B5EF4-FFF2-40B4-BE49-F238E27FC236}">
                <a16:creationId xmlns:a16="http://schemas.microsoft.com/office/drawing/2014/main" id="{4C27F9BD-C256-A142-A1BF-0B4B1CA66665}"/>
              </a:ext>
            </a:extLst>
          </p:cNvPr>
          <p:cNvSpPr/>
          <p:nvPr/>
        </p:nvSpPr>
        <p:spPr>
          <a:xfrm>
            <a:off x="7271835" y="4689963"/>
            <a:ext cx="314227" cy="343427"/>
          </a:xfrm>
          <a:prstGeom prst="triangle">
            <a:avLst/>
          </a:prstGeom>
          <a:noFill/>
          <a:ln w="3175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Triangle 66">
            <a:extLst>
              <a:ext uri="{FF2B5EF4-FFF2-40B4-BE49-F238E27FC236}">
                <a16:creationId xmlns:a16="http://schemas.microsoft.com/office/drawing/2014/main" id="{671ECD58-7DD8-C14F-9561-B8C482333CE2}"/>
              </a:ext>
            </a:extLst>
          </p:cNvPr>
          <p:cNvSpPr/>
          <p:nvPr/>
        </p:nvSpPr>
        <p:spPr>
          <a:xfrm>
            <a:off x="9131548" y="4699415"/>
            <a:ext cx="314227" cy="343427"/>
          </a:xfrm>
          <a:prstGeom prst="triangle">
            <a:avLst/>
          </a:prstGeom>
          <a:noFill/>
          <a:ln w="3175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Triangle 67">
            <a:extLst>
              <a:ext uri="{FF2B5EF4-FFF2-40B4-BE49-F238E27FC236}">
                <a16:creationId xmlns:a16="http://schemas.microsoft.com/office/drawing/2014/main" id="{1BD30FE5-56F4-5547-B5DD-E5AD35183C0A}"/>
              </a:ext>
            </a:extLst>
          </p:cNvPr>
          <p:cNvSpPr/>
          <p:nvPr/>
        </p:nvSpPr>
        <p:spPr>
          <a:xfrm>
            <a:off x="8683956" y="4293952"/>
            <a:ext cx="314227" cy="343427"/>
          </a:xfrm>
          <a:prstGeom prst="triangle">
            <a:avLst/>
          </a:prstGeom>
          <a:noFill/>
          <a:ln w="3175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Triangle 68">
            <a:extLst>
              <a:ext uri="{FF2B5EF4-FFF2-40B4-BE49-F238E27FC236}">
                <a16:creationId xmlns:a16="http://schemas.microsoft.com/office/drawing/2014/main" id="{1CC56032-59A2-E44A-8513-C52876D759F1}"/>
              </a:ext>
            </a:extLst>
          </p:cNvPr>
          <p:cNvSpPr/>
          <p:nvPr/>
        </p:nvSpPr>
        <p:spPr>
          <a:xfrm>
            <a:off x="9438705" y="4320069"/>
            <a:ext cx="314227" cy="343427"/>
          </a:xfrm>
          <a:prstGeom prst="triangle">
            <a:avLst/>
          </a:prstGeom>
          <a:noFill/>
          <a:ln w="3175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943BB0CB-4FB3-0940-AB33-407AD8F620C1}"/>
              </a:ext>
            </a:extLst>
          </p:cNvPr>
          <p:cNvSpPr/>
          <p:nvPr/>
        </p:nvSpPr>
        <p:spPr>
          <a:xfrm>
            <a:off x="6145456" y="4422134"/>
            <a:ext cx="143618" cy="8706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78B97861-0479-8B45-8D02-EE6B3ECCC820}"/>
              </a:ext>
            </a:extLst>
          </p:cNvPr>
          <p:cNvSpPr/>
          <p:nvPr/>
        </p:nvSpPr>
        <p:spPr>
          <a:xfrm>
            <a:off x="6023507" y="4734696"/>
            <a:ext cx="143618" cy="8706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4D3BDD25-2BDF-0746-B22B-1208CBE44641}"/>
              </a:ext>
            </a:extLst>
          </p:cNvPr>
          <p:cNvSpPr/>
          <p:nvPr/>
        </p:nvSpPr>
        <p:spPr>
          <a:xfrm>
            <a:off x="6297217" y="4736582"/>
            <a:ext cx="143618" cy="8706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Triangle 72">
            <a:extLst>
              <a:ext uri="{FF2B5EF4-FFF2-40B4-BE49-F238E27FC236}">
                <a16:creationId xmlns:a16="http://schemas.microsoft.com/office/drawing/2014/main" id="{AD86CAD1-C742-5841-84B5-8280BB05DC41}"/>
              </a:ext>
            </a:extLst>
          </p:cNvPr>
          <p:cNvSpPr/>
          <p:nvPr/>
        </p:nvSpPr>
        <p:spPr>
          <a:xfrm>
            <a:off x="6724244" y="4360894"/>
            <a:ext cx="314227" cy="343427"/>
          </a:xfrm>
          <a:prstGeom prst="triangle">
            <a:avLst/>
          </a:prstGeom>
          <a:noFill/>
          <a:ln w="3175" cap="rnd">
            <a:solidFill>
              <a:schemeClr val="accent1">
                <a:alpha val="56000"/>
              </a:schemeClr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8A562A23-75F7-AF4E-97A0-562DE5BFE147}"/>
              </a:ext>
            </a:extLst>
          </p:cNvPr>
          <p:cNvSpPr/>
          <p:nvPr/>
        </p:nvSpPr>
        <p:spPr>
          <a:xfrm>
            <a:off x="6809548" y="4355989"/>
            <a:ext cx="143618" cy="8706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A45E1B7E-219F-EA4A-B6BD-50EFC0396FE4}"/>
              </a:ext>
            </a:extLst>
          </p:cNvPr>
          <p:cNvSpPr/>
          <p:nvPr/>
        </p:nvSpPr>
        <p:spPr>
          <a:xfrm>
            <a:off x="6687599" y="4668551"/>
            <a:ext cx="143618" cy="8706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7423D4F3-7CAA-AF45-83D4-130EE8FB1AAF}"/>
              </a:ext>
            </a:extLst>
          </p:cNvPr>
          <p:cNvSpPr/>
          <p:nvPr/>
        </p:nvSpPr>
        <p:spPr>
          <a:xfrm>
            <a:off x="6961309" y="4670437"/>
            <a:ext cx="143618" cy="8706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Triangle 76">
            <a:extLst>
              <a:ext uri="{FF2B5EF4-FFF2-40B4-BE49-F238E27FC236}">
                <a16:creationId xmlns:a16="http://schemas.microsoft.com/office/drawing/2014/main" id="{C8569019-5EDC-034D-B961-8C80844B36F0}"/>
              </a:ext>
            </a:extLst>
          </p:cNvPr>
          <p:cNvSpPr/>
          <p:nvPr/>
        </p:nvSpPr>
        <p:spPr>
          <a:xfrm>
            <a:off x="7251874" y="4731840"/>
            <a:ext cx="314227" cy="343427"/>
          </a:xfrm>
          <a:prstGeom prst="triangle">
            <a:avLst/>
          </a:prstGeom>
          <a:noFill/>
          <a:ln w="3175" cap="rnd">
            <a:solidFill>
              <a:schemeClr val="accent1">
                <a:alpha val="56000"/>
              </a:schemeClr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8BDF1462-16D9-8143-B5FC-B182C26C316F}"/>
              </a:ext>
            </a:extLst>
          </p:cNvPr>
          <p:cNvSpPr/>
          <p:nvPr/>
        </p:nvSpPr>
        <p:spPr>
          <a:xfrm>
            <a:off x="7337178" y="4726935"/>
            <a:ext cx="143618" cy="8706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C173EAAD-5549-FB4F-B2E4-94F00F61EB80}"/>
              </a:ext>
            </a:extLst>
          </p:cNvPr>
          <p:cNvSpPr/>
          <p:nvPr/>
        </p:nvSpPr>
        <p:spPr>
          <a:xfrm>
            <a:off x="7215229" y="5039497"/>
            <a:ext cx="143618" cy="8706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F29D5CBD-E176-544C-ACE4-4FA14A7D1729}"/>
              </a:ext>
            </a:extLst>
          </p:cNvPr>
          <p:cNvSpPr/>
          <p:nvPr/>
        </p:nvSpPr>
        <p:spPr>
          <a:xfrm>
            <a:off x="7488939" y="5041383"/>
            <a:ext cx="143618" cy="8706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Triangle 80">
            <a:extLst>
              <a:ext uri="{FF2B5EF4-FFF2-40B4-BE49-F238E27FC236}">
                <a16:creationId xmlns:a16="http://schemas.microsoft.com/office/drawing/2014/main" id="{3C8E5877-40A7-EF45-AE7B-2B6AE5655884}"/>
              </a:ext>
            </a:extLst>
          </p:cNvPr>
          <p:cNvSpPr/>
          <p:nvPr/>
        </p:nvSpPr>
        <p:spPr>
          <a:xfrm>
            <a:off x="7790424" y="4266692"/>
            <a:ext cx="314227" cy="343427"/>
          </a:xfrm>
          <a:prstGeom prst="triangle">
            <a:avLst/>
          </a:prstGeom>
          <a:noFill/>
          <a:ln w="3175" cap="rnd">
            <a:solidFill>
              <a:schemeClr val="accent1">
                <a:alpha val="56000"/>
              </a:schemeClr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599FEC52-6AAE-4944-9B9E-8BCCF1C61EFC}"/>
              </a:ext>
            </a:extLst>
          </p:cNvPr>
          <p:cNvSpPr/>
          <p:nvPr/>
        </p:nvSpPr>
        <p:spPr>
          <a:xfrm>
            <a:off x="7875728" y="4261787"/>
            <a:ext cx="143618" cy="8706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10EDE345-DC73-C442-9637-0D00E20CF0C6}"/>
              </a:ext>
            </a:extLst>
          </p:cNvPr>
          <p:cNvSpPr/>
          <p:nvPr/>
        </p:nvSpPr>
        <p:spPr>
          <a:xfrm>
            <a:off x="7753779" y="4574349"/>
            <a:ext cx="143618" cy="8706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E1B7A9E2-541C-2141-8255-7B5C8C365D1B}"/>
              </a:ext>
            </a:extLst>
          </p:cNvPr>
          <p:cNvSpPr/>
          <p:nvPr/>
        </p:nvSpPr>
        <p:spPr>
          <a:xfrm>
            <a:off x="8027489" y="4576235"/>
            <a:ext cx="143618" cy="8706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Triangle 84">
            <a:extLst>
              <a:ext uri="{FF2B5EF4-FFF2-40B4-BE49-F238E27FC236}">
                <a16:creationId xmlns:a16="http://schemas.microsoft.com/office/drawing/2014/main" id="{43B3A290-F025-E041-B3F2-18E2E25C8302}"/>
              </a:ext>
            </a:extLst>
          </p:cNvPr>
          <p:cNvSpPr/>
          <p:nvPr/>
        </p:nvSpPr>
        <p:spPr>
          <a:xfrm>
            <a:off x="8705614" y="4317363"/>
            <a:ext cx="314227" cy="343427"/>
          </a:xfrm>
          <a:prstGeom prst="triangle">
            <a:avLst/>
          </a:prstGeom>
          <a:noFill/>
          <a:ln w="3175" cap="rnd">
            <a:solidFill>
              <a:schemeClr val="accent1">
                <a:alpha val="56000"/>
              </a:schemeClr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2C46D427-FE56-DC40-A4C8-47518B3FB37B}"/>
              </a:ext>
            </a:extLst>
          </p:cNvPr>
          <p:cNvSpPr/>
          <p:nvPr/>
        </p:nvSpPr>
        <p:spPr>
          <a:xfrm>
            <a:off x="8790918" y="4312458"/>
            <a:ext cx="143618" cy="8706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id="{585D71BE-671C-D94C-B5A6-ABA145C538D8}"/>
              </a:ext>
            </a:extLst>
          </p:cNvPr>
          <p:cNvSpPr/>
          <p:nvPr/>
        </p:nvSpPr>
        <p:spPr>
          <a:xfrm>
            <a:off x="8668969" y="4625020"/>
            <a:ext cx="143618" cy="8706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id="{C8985D9E-63D7-0B43-923A-9CF1AB33AB08}"/>
              </a:ext>
            </a:extLst>
          </p:cNvPr>
          <p:cNvSpPr/>
          <p:nvPr/>
        </p:nvSpPr>
        <p:spPr>
          <a:xfrm>
            <a:off x="8942679" y="4626906"/>
            <a:ext cx="143618" cy="8706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Triangle 88">
            <a:extLst>
              <a:ext uri="{FF2B5EF4-FFF2-40B4-BE49-F238E27FC236}">
                <a16:creationId xmlns:a16="http://schemas.microsoft.com/office/drawing/2014/main" id="{4A5697E6-176B-5541-B662-3758937F9843}"/>
              </a:ext>
            </a:extLst>
          </p:cNvPr>
          <p:cNvSpPr/>
          <p:nvPr/>
        </p:nvSpPr>
        <p:spPr>
          <a:xfrm>
            <a:off x="8349768" y="4760279"/>
            <a:ext cx="314227" cy="343427"/>
          </a:xfrm>
          <a:prstGeom prst="triangle">
            <a:avLst/>
          </a:prstGeom>
          <a:noFill/>
          <a:ln w="3175" cap="rnd">
            <a:solidFill>
              <a:schemeClr val="accent1">
                <a:alpha val="56000"/>
              </a:schemeClr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id="{D6BA3C46-EA29-1049-8001-0FFA55838724}"/>
              </a:ext>
            </a:extLst>
          </p:cNvPr>
          <p:cNvSpPr/>
          <p:nvPr/>
        </p:nvSpPr>
        <p:spPr>
          <a:xfrm>
            <a:off x="8435072" y="4755374"/>
            <a:ext cx="143618" cy="8706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id="{C873EB41-CFC0-5048-81DB-391B0A6F15D1}"/>
              </a:ext>
            </a:extLst>
          </p:cNvPr>
          <p:cNvSpPr/>
          <p:nvPr/>
        </p:nvSpPr>
        <p:spPr>
          <a:xfrm>
            <a:off x="8313123" y="5067936"/>
            <a:ext cx="143618" cy="8706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Oval 91">
            <a:extLst>
              <a:ext uri="{FF2B5EF4-FFF2-40B4-BE49-F238E27FC236}">
                <a16:creationId xmlns:a16="http://schemas.microsoft.com/office/drawing/2014/main" id="{E147419E-8256-954E-B95D-AB719DC3CBE4}"/>
              </a:ext>
            </a:extLst>
          </p:cNvPr>
          <p:cNvSpPr/>
          <p:nvPr/>
        </p:nvSpPr>
        <p:spPr>
          <a:xfrm>
            <a:off x="8586833" y="5069822"/>
            <a:ext cx="143618" cy="8706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Triangle 100">
            <a:extLst>
              <a:ext uri="{FF2B5EF4-FFF2-40B4-BE49-F238E27FC236}">
                <a16:creationId xmlns:a16="http://schemas.microsoft.com/office/drawing/2014/main" id="{617AA774-1FB4-D941-95A0-DDBA22DCF227}"/>
              </a:ext>
            </a:extLst>
          </p:cNvPr>
          <p:cNvSpPr/>
          <p:nvPr/>
        </p:nvSpPr>
        <p:spPr>
          <a:xfrm>
            <a:off x="9146147" y="4680579"/>
            <a:ext cx="314227" cy="343427"/>
          </a:xfrm>
          <a:prstGeom prst="triangle">
            <a:avLst/>
          </a:prstGeom>
          <a:noFill/>
          <a:ln w="3175" cap="rnd">
            <a:solidFill>
              <a:schemeClr val="accent1">
                <a:alpha val="56000"/>
              </a:schemeClr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Oval 101">
            <a:extLst>
              <a:ext uri="{FF2B5EF4-FFF2-40B4-BE49-F238E27FC236}">
                <a16:creationId xmlns:a16="http://schemas.microsoft.com/office/drawing/2014/main" id="{EEAAF4BB-D859-A24A-BEAD-E0B2F44FA7B3}"/>
              </a:ext>
            </a:extLst>
          </p:cNvPr>
          <p:cNvSpPr/>
          <p:nvPr/>
        </p:nvSpPr>
        <p:spPr>
          <a:xfrm>
            <a:off x="9231451" y="4675674"/>
            <a:ext cx="143618" cy="8706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Oval 102">
            <a:extLst>
              <a:ext uri="{FF2B5EF4-FFF2-40B4-BE49-F238E27FC236}">
                <a16:creationId xmlns:a16="http://schemas.microsoft.com/office/drawing/2014/main" id="{A5C08AEE-55A2-9D49-9C79-CC6D29EC9CE7}"/>
              </a:ext>
            </a:extLst>
          </p:cNvPr>
          <p:cNvSpPr/>
          <p:nvPr/>
        </p:nvSpPr>
        <p:spPr>
          <a:xfrm>
            <a:off x="9109502" y="4988236"/>
            <a:ext cx="143618" cy="8706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Oval 103">
            <a:extLst>
              <a:ext uri="{FF2B5EF4-FFF2-40B4-BE49-F238E27FC236}">
                <a16:creationId xmlns:a16="http://schemas.microsoft.com/office/drawing/2014/main" id="{C6EF5706-44EE-DE44-BCFA-DBB5703948B4}"/>
              </a:ext>
            </a:extLst>
          </p:cNvPr>
          <p:cNvSpPr/>
          <p:nvPr/>
        </p:nvSpPr>
        <p:spPr>
          <a:xfrm>
            <a:off x="9383212" y="4990122"/>
            <a:ext cx="143618" cy="8706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Triangle 108">
            <a:extLst>
              <a:ext uri="{FF2B5EF4-FFF2-40B4-BE49-F238E27FC236}">
                <a16:creationId xmlns:a16="http://schemas.microsoft.com/office/drawing/2014/main" id="{4658CB85-F182-DE46-8AB7-A945501032AA}"/>
              </a:ext>
            </a:extLst>
          </p:cNvPr>
          <p:cNvSpPr/>
          <p:nvPr/>
        </p:nvSpPr>
        <p:spPr>
          <a:xfrm>
            <a:off x="9468638" y="4334246"/>
            <a:ext cx="314227" cy="343427"/>
          </a:xfrm>
          <a:prstGeom prst="triangle">
            <a:avLst/>
          </a:prstGeom>
          <a:noFill/>
          <a:ln w="3175" cap="rnd">
            <a:solidFill>
              <a:schemeClr val="accent1">
                <a:alpha val="56000"/>
              </a:schemeClr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Oval 109">
            <a:extLst>
              <a:ext uri="{FF2B5EF4-FFF2-40B4-BE49-F238E27FC236}">
                <a16:creationId xmlns:a16="http://schemas.microsoft.com/office/drawing/2014/main" id="{1A27B107-7DD0-014A-9D4C-A1CD6185B1B1}"/>
              </a:ext>
            </a:extLst>
          </p:cNvPr>
          <p:cNvSpPr/>
          <p:nvPr/>
        </p:nvSpPr>
        <p:spPr>
          <a:xfrm>
            <a:off x="9553942" y="4329341"/>
            <a:ext cx="143618" cy="8706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Oval 110">
            <a:extLst>
              <a:ext uri="{FF2B5EF4-FFF2-40B4-BE49-F238E27FC236}">
                <a16:creationId xmlns:a16="http://schemas.microsoft.com/office/drawing/2014/main" id="{2314BF0D-31DD-B144-B640-3B3324996B7C}"/>
              </a:ext>
            </a:extLst>
          </p:cNvPr>
          <p:cNvSpPr/>
          <p:nvPr/>
        </p:nvSpPr>
        <p:spPr>
          <a:xfrm>
            <a:off x="9431993" y="4641903"/>
            <a:ext cx="143618" cy="8706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Oval 111">
            <a:extLst>
              <a:ext uri="{FF2B5EF4-FFF2-40B4-BE49-F238E27FC236}">
                <a16:creationId xmlns:a16="http://schemas.microsoft.com/office/drawing/2014/main" id="{338B1F07-91F6-7E40-93A5-6F464AD2BA44}"/>
              </a:ext>
            </a:extLst>
          </p:cNvPr>
          <p:cNvSpPr/>
          <p:nvPr/>
        </p:nvSpPr>
        <p:spPr>
          <a:xfrm>
            <a:off x="9705703" y="4643789"/>
            <a:ext cx="143618" cy="8706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7B48B892-1118-374D-A09B-99AC8E6FCA55}"/>
              </a:ext>
            </a:extLst>
          </p:cNvPr>
          <p:cNvSpPr txBox="1"/>
          <p:nvPr/>
        </p:nvSpPr>
        <p:spPr>
          <a:xfrm>
            <a:off x="5244239" y="1159579"/>
            <a:ext cx="54255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dirty="0"/>
              <a:t>X(3)</a:t>
            </a:r>
          </a:p>
          <a:p>
            <a:endParaRPr lang="en-US" dirty="0"/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DB0FFA0B-BA5A-1640-B427-5EF59D67E842}"/>
              </a:ext>
            </a:extLst>
          </p:cNvPr>
          <p:cNvSpPr txBox="1"/>
          <p:nvPr/>
        </p:nvSpPr>
        <p:spPr>
          <a:xfrm>
            <a:off x="5225856" y="2650911"/>
            <a:ext cx="54255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dirty="0"/>
              <a:t>X(2)</a:t>
            </a:r>
          </a:p>
          <a:p>
            <a:endParaRPr lang="en-US" dirty="0"/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25951898-8281-D84B-BC53-0A16E01172D8}"/>
              </a:ext>
            </a:extLst>
          </p:cNvPr>
          <p:cNvSpPr txBox="1"/>
          <p:nvPr/>
        </p:nvSpPr>
        <p:spPr>
          <a:xfrm>
            <a:off x="5313309" y="4083381"/>
            <a:ext cx="54255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dirty="0"/>
              <a:t>X(1)</a:t>
            </a:r>
          </a:p>
          <a:p>
            <a:endParaRPr lang="en-US" dirty="0"/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79FA609C-06B2-C14D-9B30-FE62E4A4DC92}"/>
              </a:ext>
            </a:extLst>
          </p:cNvPr>
          <p:cNvSpPr txBox="1"/>
          <p:nvPr/>
        </p:nvSpPr>
        <p:spPr>
          <a:xfrm>
            <a:off x="5387380" y="5393621"/>
            <a:ext cx="54255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dirty="0"/>
              <a:t>X(0)</a:t>
            </a:r>
          </a:p>
          <a:p>
            <a:endParaRPr lang="en-US" dirty="0"/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5F2A731A-9D1B-CF40-AC8D-C2F32997120D}"/>
              </a:ext>
            </a:extLst>
          </p:cNvPr>
          <p:cNvSpPr txBox="1"/>
          <p:nvPr/>
        </p:nvSpPr>
        <p:spPr>
          <a:xfrm>
            <a:off x="9553942" y="2153767"/>
            <a:ext cx="11321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Triangles</a:t>
            </a: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A3ACAFC5-CF6C-784E-A185-B19A3F04160A}"/>
              </a:ext>
            </a:extLst>
          </p:cNvPr>
          <p:cNvSpPr txBox="1"/>
          <p:nvPr/>
        </p:nvSpPr>
        <p:spPr>
          <a:xfrm>
            <a:off x="9812289" y="3489422"/>
            <a:ext cx="848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Edges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11ECCC27-7F70-4043-8455-153FC8C41D03}"/>
              </a:ext>
            </a:extLst>
          </p:cNvPr>
          <p:cNvSpPr txBox="1"/>
          <p:nvPr/>
        </p:nvSpPr>
        <p:spPr>
          <a:xfrm>
            <a:off x="9985744" y="4988236"/>
            <a:ext cx="1012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Vertices</a:t>
            </a: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EDE76ABD-3538-7244-A893-346E9B056FCB}"/>
              </a:ext>
            </a:extLst>
          </p:cNvPr>
          <p:cNvSpPr txBox="1"/>
          <p:nvPr/>
        </p:nvSpPr>
        <p:spPr>
          <a:xfrm>
            <a:off x="9984678" y="6278410"/>
            <a:ext cx="1249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Empty Set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B73CB18-B8D5-664D-A5C6-28DC4D7C71AA}"/>
              </a:ext>
            </a:extLst>
          </p:cNvPr>
          <p:cNvSpPr txBox="1"/>
          <p:nvPr/>
        </p:nvSpPr>
        <p:spPr>
          <a:xfrm>
            <a:off x="8578690" y="2426542"/>
            <a:ext cx="22879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Underlying Graph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732794B-D3A0-C145-BE5E-495213051CD7}"/>
                  </a:ext>
                </a:extLst>
              </p:cNvPr>
              <p:cNvSpPr txBox="1"/>
              <p:nvPr/>
            </p:nvSpPr>
            <p:spPr>
              <a:xfrm>
                <a:off x="-78352" y="2884635"/>
                <a:ext cx="5074558" cy="3693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Link Definition: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Let s be any hyperedge in X 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X(s) =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|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\</m:t>
                        </m:r>
                        <m:r>
                          <m:rPr>
                            <m:sty m:val="p"/>
                          </m:rPr>
                          <a:rPr lang="en-US" b="0" i="1" smtClean="0">
                            <a:latin typeface="Cambria Math" panose="02040503050406030204" pitchFamily="18" charset="0"/>
                          </a:rPr>
                          <m:t>s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⊂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}</m:t>
                    </m:r>
                  </m:oMath>
                </a14:m>
                <a:endParaRPr lang="en-US" dirty="0"/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(</a:t>
                </a:r>
                <a:r>
                  <a:rPr lang="en-US" dirty="0" err="1"/>
                  <a:t>ie</a:t>
                </a:r>
                <a:r>
                  <a:rPr lang="en-US" dirty="0"/>
                  <a:t>., all hyperedges that contain s)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-link HDX </a:t>
                </a:r>
                <a:r>
                  <a:rPr lang="en-US" dirty="0">
                    <a:solidFill>
                      <a:srgbClr val="7030A0"/>
                    </a:solidFill>
                  </a:rPr>
                  <a:t>[</a:t>
                </a:r>
                <a:r>
                  <a:rPr lang="en-US" dirty="0" err="1">
                    <a:solidFill>
                      <a:srgbClr val="7030A0"/>
                    </a:solidFill>
                  </a:rPr>
                  <a:t>Dinur</a:t>
                </a:r>
                <a:r>
                  <a:rPr lang="en-US" dirty="0">
                    <a:solidFill>
                      <a:srgbClr val="7030A0"/>
                    </a:solidFill>
                  </a:rPr>
                  <a:t>-Kaufman ‘17]: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>
                  <a:solidFill>
                    <a:schemeClr val="tx1"/>
                  </a:solidFill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tx1"/>
                    </a:solidFill>
                  </a:rPr>
                  <a:t>If for every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0≤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−2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</m:d>
                  </m:oMath>
                </a14:m>
                <a:endParaRPr lang="en-US" b="0" dirty="0">
                  <a:solidFill>
                    <a:schemeClr val="tx1"/>
                  </a:solidFill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tx1"/>
                    </a:solidFill>
                  </a:rPr>
                  <a:t>Underlying graph of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is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-expander 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tx1"/>
                    </a:solidFill>
                  </a:rPr>
                  <a:t>Then X is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-link HDX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732794B-D3A0-C145-BE5E-495213051C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78352" y="2884635"/>
                <a:ext cx="5074558" cy="3693319"/>
              </a:xfrm>
              <a:prstGeom prst="rect">
                <a:avLst/>
              </a:prstGeom>
              <a:blipFill>
                <a:blip r:embed="rId3"/>
                <a:stretch>
                  <a:fillRect l="-752" t="-342" r="-7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51470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EA2A3D-39A2-B343-8A39-86358CDC2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2528" y="1065948"/>
            <a:ext cx="4443154" cy="1087819"/>
          </a:xfrm>
        </p:spPr>
        <p:txBody>
          <a:bodyPr anchor="b">
            <a:normAutofit/>
          </a:bodyPr>
          <a:lstStyle/>
          <a:p>
            <a:r>
              <a:rPr lang="en-US" sz="3600" dirty="0">
                <a:solidFill>
                  <a:srgbClr val="002060"/>
                </a:solidFill>
              </a:rPr>
              <a:t>Equivalence of definitions</a:t>
            </a:r>
            <a:endParaRPr lang="en-US" sz="3400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92EA455D-0FDE-E74C-851D-D6F20803502B}"/>
              </a:ext>
            </a:extLst>
          </p:cNvPr>
          <p:cNvSpPr/>
          <p:nvPr/>
        </p:nvSpPr>
        <p:spPr>
          <a:xfrm>
            <a:off x="5282114" y="2667437"/>
            <a:ext cx="5468103" cy="108781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riangle 5">
            <a:extLst>
              <a:ext uri="{FF2B5EF4-FFF2-40B4-BE49-F238E27FC236}">
                <a16:creationId xmlns:a16="http://schemas.microsoft.com/office/drawing/2014/main" id="{4E3CB8E6-D7C1-0940-B71F-8D9B580BBB0E}"/>
              </a:ext>
            </a:extLst>
          </p:cNvPr>
          <p:cNvSpPr/>
          <p:nvPr/>
        </p:nvSpPr>
        <p:spPr>
          <a:xfrm>
            <a:off x="5954886" y="2965138"/>
            <a:ext cx="314227" cy="343427"/>
          </a:xfrm>
          <a:prstGeom prst="triangl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riangle 9">
            <a:extLst>
              <a:ext uri="{FF2B5EF4-FFF2-40B4-BE49-F238E27FC236}">
                <a16:creationId xmlns:a16="http://schemas.microsoft.com/office/drawing/2014/main" id="{9D87A630-049A-824D-9581-26965108F0C4}"/>
              </a:ext>
            </a:extLst>
          </p:cNvPr>
          <p:cNvSpPr/>
          <p:nvPr/>
        </p:nvSpPr>
        <p:spPr>
          <a:xfrm>
            <a:off x="7660772" y="2812141"/>
            <a:ext cx="314227" cy="343427"/>
          </a:xfrm>
          <a:prstGeom prst="triangl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riangle 11">
            <a:extLst>
              <a:ext uri="{FF2B5EF4-FFF2-40B4-BE49-F238E27FC236}">
                <a16:creationId xmlns:a16="http://schemas.microsoft.com/office/drawing/2014/main" id="{0A3DEE78-C727-4A4C-B62C-791AC1C1BCF8}"/>
              </a:ext>
            </a:extLst>
          </p:cNvPr>
          <p:cNvSpPr/>
          <p:nvPr/>
        </p:nvSpPr>
        <p:spPr>
          <a:xfrm>
            <a:off x="8253539" y="3272241"/>
            <a:ext cx="314227" cy="343427"/>
          </a:xfrm>
          <a:prstGeom prst="triangl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riangle 13">
            <a:extLst>
              <a:ext uri="{FF2B5EF4-FFF2-40B4-BE49-F238E27FC236}">
                <a16:creationId xmlns:a16="http://schemas.microsoft.com/office/drawing/2014/main" id="{3AB18ABE-89C4-4344-83D1-C81915778ACC}"/>
              </a:ext>
            </a:extLst>
          </p:cNvPr>
          <p:cNvSpPr/>
          <p:nvPr/>
        </p:nvSpPr>
        <p:spPr>
          <a:xfrm>
            <a:off x="6642073" y="2884635"/>
            <a:ext cx="314227" cy="343427"/>
          </a:xfrm>
          <a:prstGeom prst="triangl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riangle 14">
            <a:extLst>
              <a:ext uri="{FF2B5EF4-FFF2-40B4-BE49-F238E27FC236}">
                <a16:creationId xmlns:a16="http://schemas.microsoft.com/office/drawing/2014/main" id="{204AD54A-87C3-4C40-8899-98CC474C89B2}"/>
              </a:ext>
            </a:extLst>
          </p:cNvPr>
          <p:cNvSpPr/>
          <p:nvPr/>
        </p:nvSpPr>
        <p:spPr>
          <a:xfrm>
            <a:off x="7166569" y="3228062"/>
            <a:ext cx="314227" cy="343427"/>
          </a:xfrm>
          <a:prstGeom prst="triangl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riangle 22">
            <a:extLst>
              <a:ext uri="{FF2B5EF4-FFF2-40B4-BE49-F238E27FC236}">
                <a16:creationId xmlns:a16="http://schemas.microsoft.com/office/drawing/2014/main" id="{D4785066-A7CF-F642-A455-C87C220D6AC9}"/>
              </a:ext>
            </a:extLst>
          </p:cNvPr>
          <p:cNvSpPr/>
          <p:nvPr/>
        </p:nvSpPr>
        <p:spPr>
          <a:xfrm>
            <a:off x="9026282" y="3237514"/>
            <a:ext cx="314227" cy="343427"/>
          </a:xfrm>
          <a:prstGeom prst="triangl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riangle 23">
            <a:extLst>
              <a:ext uri="{FF2B5EF4-FFF2-40B4-BE49-F238E27FC236}">
                <a16:creationId xmlns:a16="http://schemas.microsoft.com/office/drawing/2014/main" id="{50A27B25-B6EC-0D4D-9D2B-31983DE51517}"/>
              </a:ext>
            </a:extLst>
          </p:cNvPr>
          <p:cNvSpPr/>
          <p:nvPr/>
        </p:nvSpPr>
        <p:spPr>
          <a:xfrm>
            <a:off x="8578690" y="2832051"/>
            <a:ext cx="314227" cy="343427"/>
          </a:xfrm>
          <a:prstGeom prst="triangl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riangle 24">
            <a:extLst>
              <a:ext uri="{FF2B5EF4-FFF2-40B4-BE49-F238E27FC236}">
                <a16:creationId xmlns:a16="http://schemas.microsoft.com/office/drawing/2014/main" id="{71142B3F-7F90-364B-B852-368744826C41}"/>
              </a:ext>
            </a:extLst>
          </p:cNvPr>
          <p:cNvSpPr/>
          <p:nvPr/>
        </p:nvSpPr>
        <p:spPr>
          <a:xfrm>
            <a:off x="9333439" y="2858168"/>
            <a:ext cx="314227" cy="343427"/>
          </a:xfrm>
          <a:prstGeom prst="triangl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E9C4C661-9CFC-6342-A404-899153F1B15A}"/>
                  </a:ext>
                </a:extLst>
              </p:cNvPr>
              <p:cNvSpPr/>
              <p:nvPr/>
            </p:nvSpPr>
            <p:spPr>
              <a:xfrm>
                <a:off x="5265430" y="5424153"/>
                <a:ext cx="5468103" cy="1087819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𝜙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−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𝑒𝑚𝑝𝑡𝑦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𝑠𝑒𝑡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E9C4C661-9CFC-6342-A404-899153F1B15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65430" y="5424153"/>
                <a:ext cx="5468103" cy="1087819"/>
              </a:xfrm>
              <a:prstGeom prst="ellipse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Oval 40">
            <a:extLst>
              <a:ext uri="{FF2B5EF4-FFF2-40B4-BE49-F238E27FC236}">
                <a16:creationId xmlns:a16="http://schemas.microsoft.com/office/drawing/2014/main" id="{C6F43689-2CD5-2A45-B43F-EF05ED8CB460}"/>
              </a:ext>
            </a:extLst>
          </p:cNvPr>
          <p:cNvSpPr/>
          <p:nvPr/>
        </p:nvSpPr>
        <p:spPr>
          <a:xfrm>
            <a:off x="5265431" y="1205536"/>
            <a:ext cx="5468103" cy="108781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riangle 41">
            <a:extLst>
              <a:ext uri="{FF2B5EF4-FFF2-40B4-BE49-F238E27FC236}">
                <a16:creationId xmlns:a16="http://schemas.microsoft.com/office/drawing/2014/main" id="{F867B6BC-CCE5-E746-BF4F-06CB48581843}"/>
              </a:ext>
            </a:extLst>
          </p:cNvPr>
          <p:cNvSpPr/>
          <p:nvPr/>
        </p:nvSpPr>
        <p:spPr>
          <a:xfrm>
            <a:off x="5938203" y="1503237"/>
            <a:ext cx="314227" cy="343427"/>
          </a:xfrm>
          <a:prstGeom prst="triangle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riangle 42">
            <a:extLst>
              <a:ext uri="{FF2B5EF4-FFF2-40B4-BE49-F238E27FC236}">
                <a16:creationId xmlns:a16="http://schemas.microsoft.com/office/drawing/2014/main" id="{CCA9C54B-4452-A248-B149-B05FBAC25652}"/>
              </a:ext>
            </a:extLst>
          </p:cNvPr>
          <p:cNvSpPr/>
          <p:nvPr/>
        </p:nvSpPr>
        <p:spPr>
          <a:xfrm>
            <a:off x="7644089" y="1350240"/>
            <a:ext cx="314227" cy="343427"/>
          </a:xfrm>
          <a:prstGeom prst="triangle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riangle 43">
            <a:extLst>
              <a:ext uri="{FF2B5EF4-FFF2-40B4-BE49-F238E27FC236}">
                <a16:creationId xmlns:a16="http://schemas.microsoft.com/office/drawing/2014/main" id="{8615A363-A4F1-984A-B96B-CE1FCB8608F7}"/>
              </a:ext>
            </a:extLst>
          </p:cNvPr>
          <p:cNvSpPr/>
          <p:nvPr/>
        </p:nvSpPr>
        <p:spPr>
          <a:xfrm>
            <a:off x="8236856" y="1810340"/>
            <a:ext cx="314227" cy="343427"/>
          </a:xfrm>
          <a:prstGeom prst="triangle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riangle 44">
            <a:extLst>
              <a:ext uri="{FF2B5EF4-FFF2-40B4-BE49-F238E27FC236}">
                <a16:creationId xmlns:a16="http://schemas.microsoft.com/office/drawing/2014/main" id="{C3B4CFE2-0EE1-0844-A61A-4BE88B2528C7}"/>
              </a:ext>
            </a:extLst>
          </p:cNvPr>
          <p:cNvSpPr/>
          <p:nvPr/>
        </p:nvSpPr>
        <p:spPr>
          <a:xfrm>
            <a:off x="6625390" y="1422734"/>
            <a:ext cx="314227" cy="343427"/>
          </a:xfrm>
          <a:prstGeom prst="triangle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riangle 45">
            <a:extLst>
              <a:ext uri="{FF2B5EF4-FFF2-40B4-BE49-F238E27FC236}">
                <a16:creationId xmlns:a16="http://schemas.microsoft.com/office/drawing/2014/main" id="{DFCA3CDB-35AA-5445-9E51-86839C24AED9}"/>
              </a:ext>
            </a:extLst>
          </p:cNvPr>
          <p:cNvSpPr/>
          <p:nvPr/>
        </p:nvSpPr>
        <p:spPr>
          <a:xfrm>
            <a:off x="7149886" y="1766161"/>
            <a:ext cx="314227" cy="343427"/>
          </a:xfrm>
          <a:prstGeom prst="triangle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riangle 46">
            <a:extLst>
              <a:ext uri="{FF2B5EF4-FFF2-40B4-BE49-F238E27FC236}">
                <a16:creationId xmlns:a16="http://schemas.microsoft.com/office/drawing/2014/main" id="{CC737F4B-A77F-8648-B5F4-6028200E5F90}"/>
              </a:ext>
            </a:extLst>
          </p:cNvPr>
          <p:cNvSpPr/>
          <p:nvPr/>
        </p:nvSpPr>
        <p:spPr>
          <a:xfrm>
            <a:off x="9009599" y="1775613"/>
            <a:ext cx="314227" cy="343427"/>
          </a:xfrm>
          <a:prstGeom prst="triangle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riangle 47">
            <a:extLst>
              <a:ext uri="{FF2B5EF4-FFF2-40B4-BE49-F238E27FC236}">
                <a16:creationId xmlns:a16="http://schemas.microsoft.com/office/drawing/2014/main" id="{0F38C23C-19C4-2A42-957D-D0E446C45601}"/>
              </a:ext>
            </a:extLst>
          </p:cNvPr>
          <p:cNvSpPr/>
          <p:nvPr/>
        </p:nvSpPr>
        <p:spPr>
          <a:xfrm>
            <a:off x="8562007" y="1370150"/>
            <a:ext cx="314227" cy="343427"/>
          </a:xfrm>
          <a:prstGeom prst="triangle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riangle 48">
            <a:extLst>
              <a:ext uri="{FF2B5EF4-FFF2-40B4-BE49-F238E27FC236}">
                <a16:creationId xmlns:a16="http://schemas.microsoft.com/office/drawing/2014/main" id="{2DF50CD6-DEDD-8D4A-8E72-202ED8938DD3}"/>
              </a:ext>
            </a:extLst>
          </p:cNvPr>
          <p:cNvSpPr/>
          <p:nvPr/>
        </p:nvSpPr>
        <p:spPr>
          <a:xfrm>
            <a:off x="9316756" y="1396267"/>
            <a:ext cx="314227" cy="343427"/>
          </a:xfrm>
          <a:prstGeom prst="triangle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F72C9B2F-1247-AA4F-A7BE-A86E2D813D8C}"/>
              </a:ext>
            </a:extLst>
          </p:cNvPr>
          <p:cNvSpPr/>
          <p:nvPr/>
        </p:nvSpPr>
        <p:spPr>
          <a:xfrm>
            <a:off x="5387380" y="4129338"/>
            <a:ext cx="5468103" cy="108781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Triangle 61">
            <a:extLst>
              <a:ext uri="{FF2B5EF4-FFF2-40B4-BE49-F238E27FC236}">
                <a16:creationId xmlns:a16="http://schemas.microsoft.com/office/drawing/2014/main" id="{8DB6F221-C3BF-D64E-8582-67330544280F}"/>
              </a:ext>
            </a:extLst>
          </p:cNvPr>
          <p:cNvSpPr/>
          <p:nvPr/>
        </p:nvSpPr>
        <p:spPr>
          <a:xfrm>
            <a:off x="6060152" y="4427039"/>
            <a:ext cx="314227" cy="343427"/>
          </a:xfrm>
          <a:prstGeom prst="triangle">
            <a:avLst/>
          </a:prstGeom>
          <a:noFill/>
          <a:ln w="3175" cap="rnd">
            <a:solidFill>
              <a:schemeClr val="accent1">
                <a:alpha val="56000"/>
              </a:schemeClr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Triangle 62">
            <a:extLst>
              <a:ext uri="{FF2B5EF4-FFF2-40B4-BE49-F238E27FC236}">
                <a16:creationId xmlns:a16="http://schemas.microsoft.com/office/drawing/2014/main" id="{9785FE06-A705-C544-916C-3C28594FEFB4}"/>
              </a:ext>
            </a:extLst>
          </p:cNvPr>
          <p:cNvSpPr/>
          <p:nvPr/>
        </p:nvSpPr>
        <p:spPr>
          <a:xfrm>
            <a:off x="7766038" y="4274042"/>
            <a:ext cx="314227" cy="343427"/>
          </a:xfrm>
          <a:prstGeom prst="triangle">
            <a:avLst/>
          </a:prstGeom>
          <a:noFill/>
          <a:ln w="3175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Triangle 63">
            <a:extLst>
              <a:ext uri="{FF2B5EF4-FFF2-40B4-BE49-F238E27FC236}">
                <a16:creationId xmlns:a16="http://schemas.microsoft.com/office/drawing/2014/main" id="{1776D8E6-B787-924A-A119-7CFF1DCBEE41}"/>
              </a:ext>
            </a:extLst>
          </p:cNvPr>
          <p:cNvSpPr/>
          <p:nvPr/>
        </p:nvSpPr>
        <p:spPr>
          <a:xfrm>
            <a:off x="8358805" y="4734142"/>
            <a:ext cx="314227" cy="343427"/>
          </a:xfrm>
          <a:prstGeom prst="triangle">
            <a:avLst/>
          </a:prstGeom>
          <a:noFill/>
          <a:ln w="3175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Triangle 64">
            <a:extLst>
              <a:ext uri="{FF2B5EF4-FFF2-40B4-BE49-F238E27FC236}">
                <a16:creationId xmlns:a16="http://schemas.microsoft.com/office/drawing/2014/main" id="{D0184262-1055-194D-855A-5E9115409DC5}"/>
              </a:ext>
            </a:extLst>
          </p:cNvPr>
          <p:cNvSpPr/>
          <p:nvPr/>
        </p:nvSpPr>
        <p:spPr>
          <a:xfrm>
            <a:off x="6747339" y="4346536"/>
            <a:ext cx="314227" cy="343427"/>
          </a:xfrm>
          <a:prstGeom prst="triangle">
            <a:avLst/>
          </a:prstGeom>
          <a:noFill/>
          <a:ln w="3175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Triangle 65">
            <a:extLst>
              <a:ext uri="{FF2B5EF4-FFF2-40B4-BE49-F238E27FC236}">
                <a16:creationId xmlns:a16="http://schemas.microsoft.com/office/drawing/2014/main" id="{4C27F9BD-C256-A142-A1BF-0B4B1CA66665}"/>
              </a:ext>
            </a:extLst>
          </p:cNvPr>
          <p:cNvSpPr/>
          <p:nvPr/>
        </p:nvSpPr>
        <p:spPr>
          <a:xfrm>
            <a:off x="7271835" y="4689963"/>
            <a:ext cx="314227" cy="343427"/>
          </a:xfrm>
          <a:prstGeom prst="triangle">
            <a:avLst/>
          </a:prstGeom>
          <a:noFill/>
          <a:ln w="3175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Triangle 66">
            <a:extLst>
              <a:ext uri="{FF2B5EF4-FFF2-40B4-BE49-F238E27FC236}">
                <a16:creationId xmlns:a16="http://schemas.microsoft.com/office/drawing/2014/main" id="{671ECD58-7DD8-C14F-9561-B8C482333CE2}"/>
              </a:ext>
            </a:extLst>
          </p:cNvPr>
          <p:cNvSpPr/>
          <p:nvPr/>
        </p:nvSpPr>
        <p:spPr>
          <a:xfrm>
            <a:off x="9131548" y="4699415"/>
            <a:ext cx="314227" cy="343427"/>
          </a:xfrm>
          <a:prstGeom prst="triangle">
            <a:avLst/>
          </a:prstGeom>
          <a:noFill/>
          <a:ln w="3175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Triangle 67">
            <a:extLst>
              <a:ext uri="{FF2B5EF4-FFF2-40B4-BE49-F238E27FC236}">
                <a16:creationId xmlns:a16="http://schemas.microsoft.com/office/drawing/2014/main" id="{1BD30FE5-56F4-5547-B5DD-E5AD35183C0A}"/>
              </a:ext>
            </a:extLst>
          </p:cNvPr>
          <p:cNvSpPr/>
          <p:nvPr/>
        </p:nvSpPr>
        <p:spPr>
          <a:xfrm>
            <a:off x="8683956" y="4293952"/>
            <a:ext cx="314227" cy="343427"/>
          </a:xfrm>
          <a:prstGeom prst="triangle">
            <a:avLst/>
          </a:prstGeom>
          <a:noFill/>
          <a:ln w="3175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Triangle 68">
            <a:extLst>
              <a:ext uri="{FF2B5EF4-FFF2-40B4-BE49-F238E27FC236}">
                <a16:creationId xmlns:a16="http://schemas.microsoft.com/office/drawing/2014/main" id="{1CC56032-59A2-E44A-8513-C52876D759F1}"/>
              </a:ext>
            </a:extLst>
          </p:cNvPr>
          <p:cNvSpPr/>
          <p:nvPr/>
        </p:nvSpPr>
        <p:spPr>
          <a:xfrm>
            <a:off x="9438705" y="4320069"/>
            <a:ext cx="314227" cy="343427"/>
          </a:xfrm>
          <a:prstGeom prst="triangle">
            <a:avLst/>
          </a:prstGeom>
          <a:noFill/>
          <a:ln w="3175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943BB0CB-4FB3-0940-AB33-407AD8F620C1}"/>
              </a:ext>
            </a:extLst>
          </p:cNvPr>
          <p:cNvSpPr/>
          <p:nvPr/>
        </p:nvSpPr>
        <p:spPr>
          <a:xfrm>
            <a:off x="6145456" y="4422134"/>
            <a:ext cx="143618" cy="8706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78B97861-0479-8B45-8D02-EE6B3ECCC820}"/>
              </a:ext>
            </a:extLst>
          </p:cNvPr>
          <p:cNvSpPr/>
          <p:nvPr/>
        </p:nvSpPr>
        <p:spPr>
          <a:xfrm>
            <a:off x="6023507" y="4734696"/>
            <a:ext cx="143618" cy="8706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4D3BDD25-2BDF-0746-B22B-1208CBE44641}"/>
              </a:ext>
            </a:extLst>
          </p:cNvPr>
          <p:cNvSpPr/>
          <p:nvPr/>
        </p:nvSpPr>
        <p:spPr>
          <a:xfrm>
            <a:off x="6297217" y="4736582"/>
            <a:ext cx="143618" cy="8706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Triangle 72">
            <a:extLst>
              <a:ext uri="{FF2B5EF4-FFF2-40B4-BE49-F238E27FC236}">
                <a16:creationId xmlns:a16="http://schemas.microsoft.com/office/drawing/2014/main" id="{AD86CAD1-C742-5841-84B5-8280BB05DC41}"/>
              </a:ext>
            </a:extLst>
          </p:cNvPr>
          <p:cNvSpPr/>
          <p:nvPr/>
        </p:nvSpPr>
        <p:spPr>
          <a:xfrm>
            <a:off x="6724244" y="4360894"/>
            <a:ext cx="314227" cy="343427"/>
          </a:xfrm>
          <a:prstGeom prst="triangle">
            <a:avLst/>
          </a:prstGeom>
          <a:noFill/>
          <a:ln w="3175" cap="rnd">
            <a:solidFill>
              <a:schemeClr val="accent1">
                <a:alpha val="56000"/>
              </a:schemeClr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8A562A23-75F7-AF4E-97A0-562DE5BFE147}"/>
              </a:ext>
            </a:extLst>
          </p:cNvPr>
          <p:cNvSpPr/>
          <p:nvPr/>
        </p:nvSpPr>
        <p:spPr>
          <a:xfrm>
            <a:off x="6809548" y="4355989"/>
            <a:ext cx="143618" cy="8706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A45E1B7E-219F-EA4A-B6BD-50EFC0396FE4}"/>
              </a:ext>
            </a:extLst>
          </p:cNvPr>
          <p:cNvSpPr/>
          <p:nvPr/>
        </p:nvSpPr>
        <p:spPr>
          <a:xfrm>
            <a:off x="6687599" y="4668551"/>
            <a:ext cx="143618" cy="8706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7423D4F3-7CAA-AF45-83D4-130EE8FB1AAF}"/>
              </a:ext>
            </a:extLst>
          </p:cNvPr>
          <p:cNvSpPr/>
          <p:nvPr/>
        </p:nvSpPr>
        <p:spPr>
          <a:xfrm>
            <a:off x="6961309" y="4670437"/>
            <a:ext cx="143618" cy="8706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Triangle 76">
            <a:extLst>
              <a:ext uri="{FF2B5EF4-FFF2-40B4-BE49-F238E27FC236}">
                <a16:creationId xmlns:a16="http://schemas.microsoft.com/office/drawing/2014/main" id="{C8569019-5EDC-034D-B961-8C80844B36F0}"/>
              </a:ext>
            </a:extLst>
          </p:cNvPr>
          <p:cNvSpPr/>
          <p:nvPr/>
        </p:nvSpPr>
        <p:spPr>
          <a:xfrm>
            <a:off x="7251874" y="4731840"/>
            <a:ext cx="314227" cy="343427"/>
          </a:xfrm>
          <a:prstGeom prst="triangle">
            <a:avLst/>
          </a:prstGeom>
          <a:noFill/>
          <a:ln w="3175" cap="rnd">
            <a:solidFill>
              <a:schemeClr val="accent1">
                <a:alpha val="56000"/>
              </a:schemeClr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8BDF1462-16D9-8143-B5FC-B182C26C316F}"/>
              </a:ext>
            </a:extLst>
          </p:cNvPr>
          <p:cNvSpPr/>
          <p:nvPr/>
        </p:nvSpPr>
        <p:spPr>
          <a:xfrm>
            <a:off x="7337178" y="4726935"/>
            <a:ext cx="143618" cy="8706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C173EAAD-5549-FB4F-B2E4-94F00F61EB80}"/>
              </a:ext>
            </a:extLst>
          </p:cNvPr>
          <p:cNvSpPr/>
          <p:nvPr/>
        </p:nvSpPr>
        <p:spPr>
          <a:xfrm>
            <a:off x="7215229" y="5039497"/>
            <a:ext cx="143618" cy="8706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F29D5CBD-E176-544C-ACE4-4FA14A7D1729}"/>
              </a:ext>
            </a:extLst>
          </p:cNvPr>
          <p:cNvSpPr/>
          <p:nvPr/>
        </p:nvSpPr>
        <p:spPr>
          <a:xfrm>
            <a:off x="7488939" y="5041383"/>
            <a:ext cx="143618" cy="8706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Triangle 80">
            <a:extLst>
              <a:ext uri="{FF2B5EF4-FFF2-40B4-BE49-F238E27FC236}">
                <a16:creationId xmlns:a16="http://schemas.microsoft.com/office/drawing/2014/main" id="{3C8E5877-40A7-EF45-AE7B-2B6AE5655884}"/>
              </a:ext>
            </a:extLst>
          </p:cNvPr>
          <p:cNvSpPr/>
          <p:nvPr/>
        </p:nvSpPr>
        <p:spPr>
          <a:xfrm>
            <a:off x="7790424" y="4266692"/>
            <a:ext cx="314227" cy="343427"/>
          </a:xfrm>
          <a:prstGeom prst="triangle">
            <a:avLst/>
          </a:prstGeom>
          <a:noFill/>
          <a:ln w="3175" cap="rnd">
            <a:solidFill>
              <a:schemeClr val="accent1">
                <a:alpha val="56000"/>
              </a:schemeClr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599FEC52-6AAE-4944-9B9E-8BCCF1C61EFC}"/>
              </a:ext>
            </a:extLst>
          </p:cNvPr>
          <p:cNvSpPr/>
          <p:nvPr/>
        </p:nvSpPr>
        <p:spPr>
          <a:xfrm>
            <a:off x="7875728" y="4261787"/>
            <a:ext cx="143618" cy="8706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10EDE345-DC73-C442-9637-0D00E20CF0C6}"/>
              </a:ext>
            </a:extLst>
          </p:cNvPr>
          <p:cNvSpPr/>
          <p:nvPr/>
        </p:nvSpPr>
        <p:spPr>
          <a:xfrm>
            <a:off x="7753779" y="4574349"/>
            <a:ext cx="143618" cy="8706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E1B7A9E2-541C-2141-8255-7B5C8C365D1B}"/>
              </a:ext>
            </a:extLst>
          </p:cNvPr>
          <p:cNvSpPr/>
          <p:nvPr/>
        </p:nvSpPr>
        <p:spPr>
          <a:xfrm>
            <a:off x="8027489" y="4576235"/>
            <a:ext cx="143618" cy="8706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Triangle 84">
            <a:extLst>
              <a:ext uri="{FF2B5EF4-FFF2-40B4-BE49-F238E27FC236}">
                <a16:creationId xmlns:a16="http://schemas.microsoft.com/office/drawing/2014/main" id="{43B3A290-F025-E041-B3F2-18E2E25C8302}"/>
              </a:ext>
            </a:extLst>
          </p:cNvPr>
          <p:cNvSpPr/>
          <p:nvPr/>
        </p:nvSpPr>
        <p:spPr>
          <a:xfrm>
            <a:off x="8705614" y="4317363"/>
            <a:ext cx="314227" cy="343427"/>
          </a:xfrm>
          <a:prstGeom prst="triangle">
            <a:avLst/>
          </a:prstGeom>
          <a:noFill/>
          <a:ln w="3175" cap="rnd">
            <a:solidFill>
              <a:schemeClr val="accent1">
                <a:alpha val="56000"/>
              </a:schemeClr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2C46D427-FE56-DC40-A4C8-47518B3FB37B}"/>
              </a:ext>
            </a:extLst>
          </p:cNvPr>
          <p:cNvSpPr/>
          <p:nvPr/>
        </p:nvSpPr>
        <p:spPr>
          <a:xfrm>
            <a:off x="8790918" y="4312458"/>
            <a:ext cx="143618" cy="8706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id="{585D71BE-671C-D94C-B5A6-ABA145C538D8}"/>
              </a:ext>
            </a:extLst>
          </p:cNvPr>
          <p:cNvSpPr/>
          <p:nvPr/>
        </p:nvSpPr>
        <p:spPr>
          <a:xfrm>
            <a:off x="8668969" y="4625020"/>
            <a:ext cx="143618" cy="8706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id="{C8985D9E-63D7-0B43-923A-9CF1AB33AB08}"/>
              </a:ext>
            </a:extLst>
          </p:cNvPr>
          <p:cNvSpPr/>
          <p:nvPr/>
        </p:nvSpPr>
        <p:spPr>
          <a:xfrm>
            <a:off x="8942679" y="4626906"/>
            <a:ext cx="143618" cy="8706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Triangle 88">
            <a:extLst>
              <a:ext uri="{FF2B5EF4-FFF2-40B4-BE49-F238E27FC236}">
                <a16:creationId xmlns:a16="http://schemas.microsoft.com/office/drawing/2014/main" id="{4A5697E6-176B-5541-B662-3758937F9843}"/>
              </a:ext>
            </a:extLst>
          </p:cNvPr>
          <p:cNvSpPr/>
          <p:nvPr/>
        </p:nvSpPr>
        <p:spPr>
          <a:xfrm>
            <a:off x="8349768" y="4760279"/>
            <a:ext cx="314227" cy="343427"/>
          </a:xfrm>
          <a:prstGeom prst="triangle">
            <a:avLst/>
          </a:prstGeom>
          <a:noFill/>
          <a:ln w="3175" cap="rnd">
            <a:solidFill>
              <a:schemeClr val="accent1">
                <a:alpha val="56000"/>
              </a:schemeClr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id="{D6BA3C46-EA29-1049-8001-0FFA55838724}"/>
              </a:ext>
            </a:extLst>
          </p:cNvPr>
          <p:cNvSpPr/>
          <p:nvPr/>
        </p:nvSpPr>
        <p:spPr>
          <a:xfrm>
            <a:off x="8435072" y="4755374"/>
            <a:ext cx="143618" cy="8706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id="{C873EB41-CFC0-5048-81DB-391B0A6F15D1}"/>
              </a:ext>
            </a:extLst>
          </p:cNvPr>
          <p:cNvSpPr/>
          <p:nvPr/>
        </p:nvSpPr>
        <p:spPr>
          <a:xfrm>
            <a:off x="8313123" y="5067936"/>
            <a:ext cx="143618" cy="8706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Oval 91">
            <a:extLst>
              <a:ext uri="{FF2B5EF4-FFF2-40B4-BE49-F238E27FC236}">
                <a16:creationId xmlns:a16="http://schemas.microsoft.com/office/drawing/2014/main" id="{E147419E-8256-954E-B95D-AB719DC3CBE4}"/>
              </a:ext>
            </a:extLst>
          </p:cNvPr>
          <p:cNvSpPr/>
          <p:nvPr/>
        </p:nvSpPr>
        <p:spPr>
          <a:xfrm>
            <a:off x="8586833" y="5069822"/>
            <a:ext cx="143618" cy="8706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Triangle 100">
            <a:extLst>
              <a:ext uri="{FF2B5EF4-FFF2-40B4-BE49-F238E27FC236}">
                <a16:creationId xmlns:a16="http://schemas.microsoft.com/office/drawing/2014/main" id="{617AA774-1FB4-D941-95A0-DDBA22DCF227}"/>
              </a:ext>
            </a:extLst>
          </p:cNvPr>
          <p:cNvSpPr/>
          <p:nvPr/>
        </p:nvSpPr>
        <p:spPr>
          <a:xfrm>
            <a:off x="9146147" y="4680579"/>
            <a:ext cx="314227" cy="343427"/>
          </a:xfrm>
          <a:prstGeom prst="triangle">
            <a:avLst/>
          </a:prstGeom>
          <a:noFill/>
          <a:ln w="3175" cap="rnd">
            <a:solidFill>
              <a:schemeClr val="accent1">
                <a:alpha val="56000"/>
              </a:schemeClr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Oval 101">
            <a:extLst>
              <a:ext uri="{FF2B5EF4-FFF2-40B4-BE49-F238E27FC236}">
                <a16:creationId xmlns:a16="http://schemas.microsoft.com/office/drawing/2014/main" id="{EEAAF4BB-D859-A24A-BEAD-E0B2F44FA7B3}"/>
              </a:ext>
            </a:extLst>
          </p:cNvPr>
          <p:cNvSpPr/>
          <p:nvPr/>
        </p:nvSpPr>
        <p:spPr>
          <a:xfrm>
            <a:off x="9231451" y="4675674"/>
            <a:ext cx="143618" cy="8706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Oval 102">
            <a:extLst>
              <a:ext uri="{FF2B5EF4-FFF2-40B4-BE49-F238E27FC236}">
                <a16:creationId xmlns:a16="http://schemas.microsoft.com/office/drawing/2014/main" id="{A5C08AEE-55A2-9D49-9C79-CC6D29EC9CE7}"/>
              </a:ext>
            </a:extLst>
          </p:cNvPr>
          <p:cNvSpPr/>
          <p:nvPr/>
        </p:nvSpPr>
        <p:spPr>
          <a:xfrm>
            <a:off x="9109502" y="4988236"/>
            <a:ext cx="143618" cy="8706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Oval 103">
            <a:extLst>
              <a:ext uri="{FF2B5EF4-FFF2-40B4-BE49-F238E27FC236}">
                <a16:creationId xmlns:a16="http://schemas.microsoft.com/office/drawing/2014/main" id="{C6EF5706-44EE-DE44-BCFA-DBB5703948B4}"/>
              </a:ext>
            </a:extLst>
          </p:cNvPr>
          <p:cNvSpPr/>
          <p:nvPr/>
        </p:nvSpPr>
        <p:spPr>
          <a:xfrm>
            <a:off x="9383212" y="4990122"/>
            <a:ext cx="143618" cy="8706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Triangle 108">
            <a:extLst>
              <a:ext uri="{FF2B5EF4-FFF2-40B4-BE49-F238E27FC236}">
                <a16:creationId xmlns:a16="http://schemas.microsoft.com/office/drawing/2014/main" id="{4658CB85-F182-DE46-8AB7-A945501032AA}"/>
              </a:ext>
            </a:extLst>
          </p:cNvPr>
          <p:cNvSpPr/>
          <p:nvPr/>
        </p:nvSpPr>
        <p:spPr>
          <a:xfrm>
            <a:off x="9468638" y="4334246"/>
            <a:ext cx="314227" cy="343427"/>
          </a:xfrm>
          <a:prstGeom prst="triangle">
            <a:avLst/>
          </a:prstGeom>
          <a:noFill/>
          <a:ln w="3175" cap="rnd">
            <a:solidFill>
              <a:schemeClr val="accent1">
                <a:alpha val="56000"/>
              </a:schemeClr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Oval 109">
            <a:extLst>
              <a:ext uri="{FF2B5EF4-FFF2-40B4-BE49-F238E27FC236}">
                <a16:creationId xmlns:a16="http://schemas.microsoft.com/office/drawing/2014/main" id="{1A27B107-7DD0-014A-9D4C-A1CD6185B1B1}"/>
              </a:ext>
            </a:extLst>
          </p:cNvPr>
          <p:cNvSpPr/>
          <p:nvPr/>
        </p:nvSpPr>
        <p:spPr>
          <a:xfrm>
            <a:off x="9553942" y="4329341"/>
            <a:ext cx="143618" cy="8706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Oval 110">
            <a:extLst>
              <a:ext uri="{FF2B5EF4-FFF2-40B4-BE49-F238E27FC236}">
                <a16:creationId xmlns:a16="http://schemas.microsoft.com/office/drawing/2014/main" id="{2314BF0D-31DD-B144-B640-3B3324996B7C}"/>
              </a:ext>
            </a:extLst>
          </p:cNvPr>
          <p:cNvSpPr/>
          <p:nvPr/>
        </p:nvSpPr>
        <p:spPr>
          <a:xfrm>
            <a:off x="9431993" y="4641903"/>
            <a:ext cx="143618" cy="8706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Oval 111">
            <a:extLst>
              <a:ext uri="{FF2B5EF4-FFF2-40B4-BE49-F238E27FC236}">
                <a16:creationId xmlns:a16="http://schemas.microsoft.com/office/drawing/2014/main" id="{338B1F07-91F6-7E40-93A5-6F464AD2BA44}"/>
              </a:ext>
            </a:extLst>
          </p:cNvPr>
          <p:cNvSpPr/>
          <p:nvPr/>
        </p:nvSpPr>
        <p:spPr>
          <a:xfrm>
            <a:off x="9705703" y="4643789"/>
            <a:ext cx="143618" cy="8706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7B48B892-1118-374D-A09B-99AC8E6FCA55}"/>
              </a:ext>
            </a:extLst>
          </p:cNvPr>
          <p:cNvSpPr txBox="1"/>
          <p:nvPr/>
        </p:nvSpPr>
        <p:spPr>
          <a:xfrm>
            <a:off x="5244239" y="1159579"/>
            <a:ext cx="54255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dirty="0"/>
              <a:t>X(3)</a:t>
            </a:r>
          </a:p>
          <a:p>
            <a:endParaRPr lang="en-US" dirty="0"/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DB0FFA0B-BA5A-1640-B427-5EF59D67E842}"/>
              </a:ext>
            </a:extLst>
          </p:cNvPr>
          <p:cNvSpPr txBox="1"/>
          <p:nvPr/>
        </p:nvSpPr>
        <p:spPr>
          <a:xfrm>
            <a:off x="5225856" y="2650911"/>
            <a:ext cx="54255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dirty="0"/>
              <a:t>X(2)</a:t>
            </a:r>
          </a:p>
          <a:p>
            <a:endParaRPr lang="en-US" dirty="0"/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25951898-8281-D84B-BC53-0A16E01172D8}"/>
              </a:ext>
            </a:extLst>
          </p:cNvPr>
          <p:cNvSpPr txBox="1"/>
          <p:nvPr/>
        </p:nvSpPr>
        <p:spPr>
          <a:xfrm>
            <a:off x="5313309" y="4083381"/>
            <a:ext cx="54255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dirty="0"/>
              <a:t>X(1)</a:t>
            </a:r>
          </a:p>
          <a:p>
            <a:endParaRPr lang="en-US" dirty="0"/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79FA609C-06B2-C14D-9B30-FE62E4A4DC92}"/>
              </a:ext>
            </a:extLst>
          </p:cNvPr>
          <p:cNvSpPr txBox="1"/>
          <p:nvPr/>
        </p:nvSpPr>
        <p:spPr>
          <a:xfrm>
            <a:off x="5387380" y="5393621"/>
            <a:ext cx="54255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dirty="0"/>
              <a:t>X(0)</a:t>
            </a:r>
          </a:p>
          <a:p>
            <a:endParaRPr lang="en-US" dirty="0"/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5F2A731A-9D1B-CF40-AC8D-C2F32997120D}"/>
              </a:ext>
            </a:extLst>
          </p:cNvPr>
          <p:cNvSpPr txBox="1"/>
          <p:nvPr/>
        </p:nvSpPr>
        <p:spPr>
          <a:xfrm>
            <a:off x="9553942" y="2153767"/>
            <a:ext cx="11321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Triangles</a:t>
            </a: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A3ACAFC5-CF6C-784E-A185-B19A3F04160A}"/>
              </a:ext>
            </a:extLst>
          </p:cNvPr>
          <p:cNvSpPr txBox="1"/>
          <p:nvPr/>
        </p:nvSpPr>
        <p:spPr>
          <a:xfrm>
            <a:off x="9812289" y="3489422"/>
            <a:ext cx="848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Edges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11ECCC27-7F70-4043-8455-153FC8C41D03}"/>
              </a:ext>
            </a:extLst>
          </p:cNvPr>
          <p:cNvSpPr txBox="1"/>
          <p:nvPr/>
        </p:nvSpPr>
        <p:spPr>
          <a:xfrm>
            <a:off x="9985744" y="4988236"/>
            <a:ext cx="1012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Vertices</a:t>
            </a: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EDE76ABD-3538-7244-A893-346E9B056FCB}"/>
              </a:ext>
            </a:extLst>
          </p:cNvPr>
          <p:cNvSpPr txBox="1"/>
          <p:nvPr/>
        </p:nvSpPr>
        <p:spPr>
          <a:xfrm>
            <a:off x="9984678" y="6278410"/>
            <a:ext cx="1249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Empty Set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3" name="TextBox 92">
                <a:extLst>
                  <a:ext uri="{FF2B5EF4-FFF2-40B4-BE49-F238E27FC236}">
                    <a16:creationId xmlns:a16="http://schemas.microsoft.com/office/drawing/2014/main" id="{DE38EADC-B1A9-AF4D-8320-1E5EBF0DEED6}"/>
                  </a:ext>
                </a:extLst>
              </p:cNvPr>
              <p:cNvSpPr txBox="1"/>
              <p:nvPr/>
            </p:nvSpPr>
            <p:spPr>
              <a:xfrm>
                <a:off x="194912" y="2910568"/>
                <a:ext cx="4733952" cy="3570208"/>
              </a:xfrm>
              <a:prstGeom prst="rect">
                <a:avLst/>
              </a:prstGeom>
              <a:solidFill>
                <a:schemeClr val="accent1"/>
              </a:solidFill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i="0" dirty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Theorem</a:t>
                </a:r>
              </a:p>
              <a:p>
                <a:pPr lvl="1"/>
                <a:r>
                  <a:rPr lang="en-US" sz="1600" dirty="0">
                    <a:solidFill>
                      <a:srgbClr val="7030A0"/>
                    </a:solidFill>
                    <a:latin typeface="Cambria Math" panose="02040503050406030204" pitchFamily="18" charset="0"/>
                  </a:rPr>
                  <a:t>[Kaufman-Oppenheim ‘18, </a:t>
                </a:r>
                <a:r>
                  <a:rPr lang="en-US" sz="1600" dirty="0" err="1">
                    <a:solidFill>
                      <a:srgbClr val="7030A0"/>
                    </a:solidFill>
                    <a:latin typeface="Cambria Math" panose="02040503050406030204" pitchFamily="18" charset="0"/>
                  </a:rPr>
                  <a:t>Dikstein</a:t>
                </a:r>
                <a:r>
                  <a:rPr lang="en-US" sz="1600" dirty="0">
                    <a:solidFill>
                      <a:srgbClr val="7030A0"/>
                    </a:solidFill>
                    <a:latin typeface="Cambria Math" panose="02040503050406030204" pitchFamily="18" charset="0"/>
                  </a:rPr>
                  <a:t>-</a:t>
                </a:r>
                <a:r>
                  <a:rPr lang="en-US" sz="1600" dirty="0" err="1">
                    <a:solidFill>
                      <a:srgbClr val="7030A0"/>
                    </a:solidFill>
                    <a:latin typeface="Cambria Math" panose="02040503050406030204" pitchFamily="18" charset="0"/>
                  </a:rPr>
                  <a:t>Dinur</a:t>
                </a:r>
                <a:r>
                  <a:rPr lang="en-US" sz="1600" dirty="0">
                    <a:solidFill>
                      <a:srgbClr val="7030A0"/>
                    </a:solidFill>
                    <a:latin typeface="Cambria Math" panose="02040503050406030204" pitchFamily="18" charset="0"/>
                  </a:rPr>
                  <a:t>-</a:t>
                </a:r>
                <a:r>
                  <a:rPr lang="en-US" sz="1600" dirty="0" err="1">
                    <a:solidFill>
                      <a:srgbClr val="7030A0"/>
                    </a:solidFill>
                    <a:latin typeface="Cambria Math" panose="02040503050406030204" pitchFamily="18" charset="0"/>
                  </a:rPr>
                  <a:t>Filmus</a:t>
                </a:r>
                <a:r>
                  <a:rPr lang="en-US" sz="1600" dirty="0">
                    <a:solidFill>
                      <a:srgbClr val="7030A0"/>
                    </a:solidFill>
                    <a:latin typeface="Cambria Math" panose="02040503050406030204" pitchFamily="18" charset="0"/>
                  </a:rPr>
                  <a:t>-Harsha ‘18]</a:t>
                </a:r>
                <a:endParaRPr lang="en-US" sz="1600" i="0" dirty="0">
                  <a:solidFill>
                    <a:srgbClr val="7030A0"/>
                  </a:solidFill>
                  <a:latin typeface="Cambria Math" panose="02040503050406030204" pitchFamily="18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2400" i="0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US" sz="2400" dirty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A simplicial complex X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endParaRPr lang="en-US" sz="2400" dirty="0">
                  <a:solidFill>
                    <a:schemeClr val="tx1"/>
                  </a:solidFill>
                </a:endParaRPr>
              </a:p>
              <a:p>
                <a:pPr lvl="2"/>
                <a:r>
                  <a:rPr lang="en-US" sz="2400" dirty="0">
                    <a:solidFill>
                      <a:schemeClr val="tx1"/>
                    </a:solidFill>
                  </a:rPr>
                  <a:t>X is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</a:rPr>
                  <a:t>-HDX </a:t>
                </a:r>
                <a:endParaRPr lang="en-US" sz="2400" b="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                     ⇕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</a:rPr>
                  <a:t> </a:t>
                </a:r>
              </a:p>
              <a:p>
                <a:pPr lvl="1"/>
                <a:r>
                  <a:rPr lang="en-US" sz="2400" dirty="0">
                    <a:solidFill>
                      <a:schemeClr val="tx1"/>
                    </a:solidFill>
                  </a:rPr>
                  <a:t>	X is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𝜆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</a:rPr>
                  <a:t>-link HDX </a:t>
                </a:r>
              </a:p>
              <a:p>
                <a:endParaRPr lang="en-US" dirty="0">
                  <a:highlight>
                    <a:srgbClr val="C0C0C0"/>
                  </a:highlight>
                </a:endParaRPr>
              </a:p>
            </p:txBody>
          </p:sp>
        </mc:Choice>
        <mc:Fallback xmlns="">
          <p:sp>
            <p:nvSpPr>
              <p:cNvPr id="93" name="TextBox 92">
                <a:extLst>
                  <a:ext uri="{FF2B5EF4-FFF2-40B4-BE49-F238E27FC236}">
                    <a16:creationId xmlns:a16="http://schemas.microsoft.com/office/drawing/2014/main" id="{DE38EADC-B1A9-AF4D-8320-1E5EBF0DEE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4912" y="2910568"/>
                <a:ext cx="4733952" cy="3570208"/>
              </a:xfrm>
              <a:prstGeom prst="rect">
                <a:avLst/>
              </a:prstGeom>
              <a:blipFill>
                <a:blip r:embed="rId3"/>
                <a:stretch>
                  <a:fillRect l="-1604" t="-10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31069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6CDDE6-5FC5-8048-B910-CF9A06F9F8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Sparse HDXs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42CD5B3-05F6-D349-88D7-9E6BC3CF140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115568" y="2007909"/>
                <a:ext cx="10168128" cy="4619134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US" dirty="0"/>
                  <a:t>Probabilistic Construction: </a:t>
                </a:r>
              </a:p>
              <a:p>
                <a:pPr lvl="1"/>
                <a:r>
                  <a:rPr lang="en-US" dirty="0"/>
                  <a:t>A random subset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b="0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⊂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type m:val="noBar"/>
                            <m:ctrlPr>
                              <a:rPr lang="en-US" b="0" i="1" smtClean="0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[</m:t>
                            </m:r>
                            <m:r>
                              <a:rPr lang="en-US" b="0" i="1" smtClean="0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US" b="0" i="1" smtClean="0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]</m:t>
                            </m:r>
                          </m:num>
                          <m:den>
                            <m:r>
                              <a:rPr lang="en-US" b="0" i="1" smtClean="0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den>
                        </m:f>
                      </m:e>
                    </m:d>
                  </m:oMath>
                </a14:m>
                <a:r>
                  <a:rPr lang="en-US" dirty="0"/>
                  <a:t> of size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b="0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b="0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b="0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r>
                      <a:rPr lang="en-US" b="0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chemeClr val="accent5">
                        <a:lumMod val="75000"/>
                      </a:schemeClr>
                    </a:solidFill>
                  </a:rPr>
                  <a:t> </a:t>
                </a:r>
                <a:r>
                  <a:rPr lang="en-US" dirty="0"/>
                  <a:t>is a </a:t>
                </a:r>
                <a:r>
                  <a:rPr lang="el-GR" dirty="0">
                    <a:solidFill>
                      <a:schemeClr val="accent5">
                        <a:lumMod val="75000"/>
                      </a:schemeClr>
                    </a:solidFill>
                  </a:rPr>
                  <a:t>λ-</a:t>
                </a:r>
                <a:r>
                  <a:rPr lang="en-US" dirty="0">
                    <a:solidFill>
                      <a:schemeClr val="accent5">
                        <a:lumMod val="75000"/>
                      </a:schemeClr>
                    </a:solidFill>
                  </a:rPr>
                  <a:t>HDX</a:t>
                </a:r>
              </a:p>
              <a:p>
                <a:pPr lvl="1"/>
                <a:r>
                  <a:rPr lang="en-US" dirty="0"/>
                  <a:t>[generalizes random construction of expanders]</a:t>
                </a:r>
              </a:p>
              <a:p>
                <a:r>
                  <a:rPr lang="en-US" dirty="0"/>
                  <a:t>Sparser constructions are </a:t>
                </a:r>
                <a:r>
                  <a:rPr lang="en-US" dirty="0" err="1"/>
                  <a:t>whp</a:t>
                </a:r>
                <a:r>
                  <a:rPr lang="en-US" dirty="0"/>
                  <a:t>. not a HDX</a:t>
                </a:r>
              </a:p>
              <a:p>
                <a:r>
                  <a:rPr lang="en-US" dirty="0"/>
                  <a:t>No sparser constructions known under any other “random” model</a:t>
                </a:r>
              </a:p>
              <a:p>
                <a:r>
                  <a:rPr lang="en-US" dirty="0"/>
                  <a:t>Explicit sparse constructions (based on algebra)</a:t>
                </a:r>
              </a:p>
              <a:p>
                <a:pPr lvl="1"/>
                <a:r>
                  <a:rPr lang="en-US" sz="2000" dirty="0">
                    <a:solidFill>
                      <a:srgbClr val="7030A0"/>
                    </a:solidFill>
                  </a:rPr>
                  <a:t>[</a:t>
                </a:r>
                <a:r>
                  <a:rPr lang="en-US" sz="2000" dirty="0" err="1">
                    <a:solidFill>
                      <a:srgbClr val="7030A0"/>
                    </a:solidFill>
                  </a:rPr>
                  <a:t>Lubotzky</a:t>
                </a:r>
                <a:r>
                  <a:rPr lang="en-US" sz="2000" dirty="0">
                    <a:solidFill>
                      <a:srgbClr val="7030A0"/>
                    </a:solidFill>
                  </a:rPr>
                  <a:t>-Samuels-</a:t>
                </a:r>
                <a:r>
                  <a:rPr lang="en-US" sz="2000" dirty="0" err="1">
                    <a:solidFill>
                      <a:srgbClr val="7030A0"/>
                    </a:solidFill>
                  </a:rPr>
                  <a:t>Vishne</a:t>
                </a:r>
                <a:r>
                  <a:rPr lang="en-US" sz="2000" dirty="0">
                    <a:solidFill>
                      <a:srgbClr val="7030A0"/>
                    </a:solidFill>
                  </a:rPr>
                  <a:t> ‘10]</a:t>
                </a:r>
              </a:p>
              <a:p>
                <a:pPr lvl="1"/>
                <a:r>
                  <a:rPr lang="en-US" sz="2000" dirty="0">
                    <a:solidFill>
                      <a:srgbClr val="7030A0"/>
                    </a:solidFill>
                  </a:rPr>
                  <a:t>[Kaufman-Oppenheim ‘18, Harsha-</a:t>
                </a:r>
                <a:r>
                  <a:rPr lang="en-US" sz="2000" dirty="0" err="1">
                    <a:solidFill>
                      <a:srgbClr val="7030A0"/>
                    </a:solidFill>
                  </a:rPr>
                  <a:t>Saptharishi</a:t>
                </a:r>
                <a:r>
                  <a:rPr lang="en-US" sz="2000" dirty="0">
                    <a:solidFill>
                      <a:srgbClr val="7030A0"/>
                    </a:solidFill>
                  </a:rPr>
                  <a:t> ’20]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42CD5B3-05F6-D349-88D7-9E6BC3CF140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115568" y="2007909"/>
                <a:ext cx="10168128" cy="4619134"/>
              </a:xfrm>
              <a:blipFill>
                <a:blip r:embed="rId2"/>
                <a:stretch>
                  <a:fillRect l="-999" t="-10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79882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2B274B-D7B8-3B43-8313-98D1FA84B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Expander Graphs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15D60F-C51E-6A44-A326-E55A79743B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02260" y="1556801"/>
            <a:ext cx="7465136" cy="4615399"/>
          </a:xfrm>
        </p:spPr>
        <p:txBody>
          <a:bodyPr>
            <a:normAutofit/>
          </a:bodyPr>
          <a:lstStyle/>
          <a:p>
            <a:r>
              <a:rPr lang="en-US" dirty="0"/>
              <a:t>Graphs which are very well connected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First studied</a:t>
            </a:r>
          </a:p>
          <a:p>
            <a:pPr lvl="1"/>
            <a:r>
              <a:rPr lang="en-US" dirty="0">
                <a:solidFill>
                  <a:srgbClr val="7030A0"/>
                </a:solidFill>
              </a:rPr>
              <a:t>[</a:t>
            </a:r>
            <a:r>
              <a:rPr lang="en-US" dirty="0" err="1">
                <a:solidFill>
                  <a:srgbClr val="7030A0"/>
                </a:solidFill>
              </a:rPr>
              <a:t>Barzdin</a:t>
            </a:r>
            <a:r>
              <a:rPr lang="en-US" dirty="0">
                <a:solidFill>
                  <a:srgbClr val="7030A0"/>
                </a:solidFill>
              </a:rPr>
              <a:t>-Kolmogorov ’67]</a:t>
            </a:r>
          </a:p>
          <a:p>
            <a:pPr lvl="1"/>
            <a:r>
              <a:rPr lang="en-US" dirty="0">
                <a:solidFill>
                  <a:srgbClr val="7030A0"/>
                </a:solidFill>
              </a:rPr>
              <a:t>[</a:t>
            </a:r>
            <a:r>
              <a:rPr lang="en-US" dirty="0" err="1">
                <a:solidFill>
                  <a:srgbClr val="7030A0"/>
                </a:solidFill>
              </a:rPr>
              <a:t>Pinksker</a:t>
            </a:r>
            <a:r>
              <a:rPr lang="en-US" dirty="0">
                <a:solidFill>
                  <a:srgbClr val="7030A0"/>
                </a:solidFill>
              </a:rPr>
              <a:t> ’73]</a:t>
            </a:r>
          </a:p>
          <a:p>
            <a:pPr marL="914400" lvl="2" indent="0">
              <a:buNone/>
            </a:pPr>
            <a:endParaRPr lang="el-GR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EF9E6DD-510B-9E44-9653-406234BC28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7739" y="1556801"/>
            <a:ext cx="2587023" cy="24962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B348149-0D51-7647-9EB2-A590AD81DB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943" y="3933048"/>
            <a:ext cx="3603146" cy="2119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443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BE9B34-CD78-264A-88A4-80FF6F0305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Applications of HDXs</a:t>
            </a:r>
          </a:p>
        </p:txBody>
      </p:sp>
    </p:spTree>
    <p:extLst>
      <p:ext uri="{BB962C8B-B14F-4D97-AF65-F5344CB8AC3E}">
        <p14:creationId xmlns:p14="http://schemas.microsoft.com/office/powerpoint/2010/main" val="21721754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3EC061-4164-A247-A447-238BB04523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HDX Applications to TCS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41F63C-4699-AA4A-9D96-9DB8E7B58E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568" y="2478024"/>
            <a:ext cx="10168128" cy="4105656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Local-to-Global Testing</a:t>
            </a:r>
          </a:p>
          <a:p>
            <a:pPr lvl="1"/>
            <a:r>
              <a:rPr lang="en-US" dirty="0"/>
              <a:t>Property testing, agreement testing </a:t>
            </a:r>
            <a:r>
              <a:rPr lang="en-US" sz="2300" dirty="0">
                <a:solidFill>
                  <a:srgbClr val="7030A0"/>
                </a:solidFill>
              </a:rPr>
              <a:t>[</a:t>
            </a:r>
            <a:r>
              <a:rPr lang="en-US" sz="2300" dirty="0" err="1">
                <a:solidFill>
                  <a:srgbClr val="7030A0"/>
                </a:solidFill>
              </a:rPr>
              <a:t>Dinur</a:t>
            </a:r>
            <a:r>
              <a:rPr lang="en-US" sz="2300" dirty="0">
                <a:solidFill>
                  <a:srgbClr val="7030A0"/>
                </a:solidFill>
              </a:rPr>
              <a:t>-Kaufman ‘17]</a:t>
            </a:r>
          </a:p>
          <a:p>
            <a:pPr lvl="1"/>
            <a:endParaRPr lang="en-US" dirty="0"/>
          </a:p>
          <a:p>
            <a:r>
              <a:rPr lang="en-US" dirty="0"/>
              <a:t>Coding Theory</a:t>
            </a:r>
          </a:p>
          <a:p>
            <a:pPr lvl="1"/>
            <a:r>
              <a:rPr lang="en-US" dirty="0"/>
              <a:t>Efficient list-decodable codes </a:t>
            </a:r>
            <a:r>
              <a:rPr lang="en-US" sz="2300" dirty="0">
                <a:solidFill>
                  <a:srgbClr val="7030A0"/>
                </a:solidFill>
              </a:rPr>
              <a:t>[</a:t>
            </a:r>
            <a:r>
              <a:rPr lang="en-US" sz="2300" dirty="0" err="1">
                <a:solidFill>
                  <a:srgbClr val="7030A0"/>
                </a:solidFill>
              </a:rPr>
              <a:t>Dinur</a:t>
            </a:r>
            <a:r>
              <a:rPr lang="en-US" sz="2300" dirty="0">
                <a:solidFill>
                  <a:srgbClr val="7030A0"/>
                </a:solidFill>
              </a:rPr>
              <a:t>-Harsha-Kaufman-</a:t>
            </a:r>
            <a:r>
              <a:rPr lang="en-US" sz="2300" dirty="0" err="1">
                <a:solidFill>
                  <a:srgbClr val="7030A0"/>
                </a:solidFill>
              </a:rPr>
              <a:t>Livni</a:t>
            </a:r>
            <a:r>
              <a:rPr lang="en-US" sz="2300" dirty="0">
                <a:solidFill>
                  <a:srgbClr val="7030A0"/>
                </a:solidFill>
              </a:rPr>
              <a:t>-</a:t>
            </a:r>
            <a:r>
              <a:rPr lang="en-US" sz="2300" dirty="0" err="1">
                <a:solidFill>
                  <a:srgbClr val="7030A0"/>
                </a:solidFill>
              </a:rPr>
              <a:t>RonZewi-TaShma</a:t>
            </a:r>
            <a:r>
              <a:rPr lang="en-US" sz="2300" dirty="0">
                <a:solidFill>
                  <a:srgbClr val="7030A0"/>
                </a:solidFill>
              </a:rPr>
              <a:t> ’19, </a:t>
            </a:r>
            <a:r>
              <a:rPr lang="en-US" sz="2300" dirty="0" err="1">
                <a:solidFill>
                  <a:srgbClr val="7030A0"/>
                </a:solidFill>
              </a:rPr>
              <a:t>Alev-Jeranimo-Tulsiani</a:t>
            </a:r>
            <a:r>
              <a:rPr lang="en-US" sz="2300" dirty="0">
                <a:solidFill>
                  <a:srgbClr val="7030A0"/>
                </a:solidFill>
              </a:rPr>
              <a:t> ‘19]</a:t>
            </a:r>
            <a:endParaRPr lang="en-US" dirty="0">
              <a:solidFill>
                <a:srgbClr val="7030A0"/>
              </a:solidFill>
            </a:endParaRPr>
          </a:p>
          <a:p>
            <a:pPr lvl="1"/>
            <a:r>
              <a:rPr lang="en-US" dirty="0"/>
              <a:t>Locally testable codes </a:t>
            </a:r>
            <a:r>
              <a:rPr lang="en-US" sz="2300" dirty="0">
                <a:solidFill>
                  <a:srgbClr val="7030A0"/>
                </a:solidFill>
              </a:rPr>
              <a:t>[</a:t>
            </a:r>
            <a:r>
              <a:rPr lang="en-US" sz="2300" dirty="0" err="1">
                <a:solidFill>
                  <a:srgbClr val="7030A0"/>
                </a:solidFill>
              </a:rPr>
              <a:t>Dikstein</a:t>
            </a:r>
            <a:r>
              <a:rPr lang="en-US" sz="2300" dirty="0">
                <a:solidFill>
                  <a:srgbClr val="7030A0"/>
                </a:solidFill>
              </a:rPr>
              <a:t>-</a:t>
            </a:r>
            <a:r>
              <a:rPr lang="en-US" sz="2300" dirty="0" err="1">
                <a:solidFill>
                  <a:srgbClr val="7030A0"/>
                </a:solidFill>
              </a:rPr>
              <a:t>Dinur</a:t>
            </a:r>
            <a:r>
              <a:rPr lang="en-US" sz="2300" dirty="0">
                <a:solidFill>
                  <a:srgbClr val="7030A0"/>
                </a:solidFill>
              </a:rPr>
              <a:t>-Harsha-</a:t>
            </a:r>
            <a:r>
              <a:rPr lang="en-US" sz="2300" dirty="0" err="1">
                <a:solidFill>
                  <a:srgbClr val="7030A0"/>
                </a:solidFill>
              </a:rPr>
              <a:t>RonZewi</a:t>
            </a:r>
            <a:r>
              <a:rPr lang="en-US" sz="2300" dirty="0">
                <a:solidFill>
                  <a:srgbClr val="7030A0"/>
                </a:solidFill>
              </a:rPr>
              <a:t>-Kaufman ‘19, </a:t>
            </a:r>
            <a:r>
              <a:rPr lang="en-US" sz="2300" dirty="0" err="1">
                <a:solidFill>
                  <a:srgbClr val="7030A0"/>
                </a:solidFill>
              </a:rPr>
              <a:t>Dikstein</a:t>
            </a:r>
            <a:r>
              <a:rPr lang="en-US" sz="2300" dirty="0">
                <a:solidFill>
                  <a:srgbClr val="7030A0"/>
                </a:solidFill>
              </a:rPr>
              <a:t>-</a:t>
            </a:r>
            <a:r>
              <a:rPr lang="en-US" sz="2300" dirty="0" err="1">
                <a:solidFill>
                  <a:srgbClr val="7030A0"/>
                </a:solidFill>
              </a:rPr>
              <a:t>Dinur</a:t>
            </a:r>
            <a:r>
              <a:rPr lang="en-US" sz="2300" dirty="0">
                <a:solidFill>
                  <a:srgbClr val="7030A0"/>
                </a:solidFill>
              </a:rPr>
              <a:t>-Harsha-</a:t>
            </a:r>
            <a:r>
              <a:rPr lang="en-US" sz="2300" dirty="0" err="1">
                <a:solidFill>
                  <a:srgbClr val="7030A0"/>
                </a:solidFill>
              </a:rPr>
              <a:t>RonZewi</a:t>
            </a:r>
            <a:r>
              <a:rPr lang="en-US" sz="2300" dirty="0">
                <a:solidFill>
                  <a:srgbClr val="7030A0"/>
                </a:solidFill>
              </a:rPr>
              <a:t> ’20, </a:t>
            </a:r>
          </a:p>
          <a:p>
            <a:pPr lvl="1"/>
            <a:r>
              <a:rPr lang="en-US" dirty="0"/>
              <a:t>Constant query locally testable codes with constant rate and constant fractional distance </a:t>
            </a:r>
            <a:r>
              <a:rPr lang="en-IN" dirty="0">
                <a:solidFill>
                  <a:srgbClr val="7030A0"/>
                </a:solidFill>
              </a:rPr>
              <a:t>[</a:t>
            </a:r>
            <a:r>
              <a:rPr lang="en-IN" dirty="0" err="1">
                <a:solidFill>
                  <a:srgbClr val="7030A0"/>
                </a:solidFill>
              </a:rPr>
              <a:t>Dinur</a:t>
            </a:r>
            <a:r>
              <a:rPr lang="en-IN" dirty="0">
                <a:solidFill>
                  <a:srgbClr val="7030A0"/>
                </a:solidFill>
              </a:rPr>
              <a:t>-Evra-</a:t>
            </a:r>
            <a:r>
              <a:rPr lang="en-IN" dirty="0" err="1">
                <a:solidFill>
                  <a:srgbClr val="7030A0"/>
                </a:solidFill>
              </a:rPr>
              <a:t>Livne</a:t>
            </a:r>
            <a:r>
              <a:rPr lang="en-IN" dirty="0">
                <a:solidFill>
                  <a:srgbClr val="7030A0"/>
                </a:solidFill>
              </a:rPr>
              <a:t>-</a:t>
            </a:r>
            <a:r>
              <a:rPr lang="en-IN" dirty="0" err="1">
                <a:solidFill>
                  <a:srgbClr val="7030A0"/>
                </a:solidFill>
              </a:rPr>
              <a:t>Lubotzky</a:t>
            </a:r>
            <a:r>
              <a:rPr lang="en-IN" dirty="0">
                <a:solidFill>
                  <a:srgbClr val="7030A0"/>
                </a:solidFill>
              </a:rPr>
              <a:t>-Mozes ’22, </a:t>
            </a:r>
            <a:r>
              <a:rPr lang="en-IN" dirty="0" err="1">
                <a:solidFill>
                  <a:srgbClr val="7030A0"/>
                </a:solidFill>
              </a:rPr>
              <a:t>Panteleev-Kalachev</a:t>
            </a:r>
            <a:r>
              <a:rPr lang="en-IN" dirty="0">
                <a:solidFill>
                  <a:srgbClr val="7030A0"/>
                </a:solidFill>
              </a:rPr>
              <a:t> ‘22</a:t>
            </a:r>
            <a:r>
              <a:rPr lang="en-US" sz="2800" dirty="0">
                <a:solidFill>
                  <a:srgbClr val="7030A0"/>
                </a:solidFill>
              </a:rPr>
              <a:t>]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Approximate Sampling/Counting</a:t>
            </a:r>
          </a:p>
          <a:p>
            <a:pPr lvl="1"/>
            <a:r>
              <a:rPr lang="en-US" dirty="0"/>
              <a:t>Sampling/Counting bases of matroid </a:t>
            </a:r>
            <a:r>
              <a:rPr lang="en-US" sz="2300" dirty="0">
                <a:solidFill>
                  <a:srgbClr val="7030A0"/>
                </a:solidFill>
              </a:rPr>
              <a:t>[</a:t>
            </a:r>
            <a:r>
              <a:rPr lang="en-US" sz="2300" dirty="0" err="1">
                <a:solidFill>
                  <a:srgbClr val="7030A0"/>
                </a:solidFill>
              </a:rPr>
              <a:t>Anari</a:t>
            </a:r>
            <a:r>
              <a:rPr lang="en-US" sz="2300" dirty="0">
                <a:solidFill>
                  <a:srgbClr val="7030A0"/>
                </a:solidFill>
              </a:rPr>
              <a:t>-Liu-</a:t>
            </a:r>
            <a:r>
              <a:rPr lang="en-US" sz="2300" dirty="0" err="1">
                <a:solidFill>
                  <a:srgbClr val="7030A0"/>
                </a:solidFill>
              </a:rPr>
              <a:t>Gharan</a:t>
            </a:r>
            <a:r>
              <a:rPr lang="en-US" sz="2300" dirty="0">
                <a:solidFill>
                  <a:srgbClr val="7030A0"/>
                </a:solidFill>
              </a:rPr>
              <a:t>-</a:t>
            </a:r>
            <a:r>
              <a:rPr lang="en-US" sz="2300" dirty="0" err="1">
                <a:solidFill>
                  <a:srgbClr val="7030A0"/>
                </a:solidFill>
              </a:rPr>
              <a:t>Vinzent</a:t>
            </a:r>
            <a:r>
              <a:rPr lang="en-US" sz="2300" dirty="0">
                <a:solidFill>
                  <a:srgbClr val="7030A0"/>
                </a:solidFill>
              </a:rPr>
              <a:t> ‘19, </a:t>
            </a:r>
            <a:r>
              <a:rPr lang="en-US" sz="2300" dirty="0" err="1">
                <a:solidFill>
                  <a:srgbClr val="7030A0"/>
                </a:solidFill>
              </a:rPr>
              <a:t>Alev</a:t>
            </a:r>
            <a:r>
              <a:rPr lang="en-US" sz="2300" dirty="0">
                <a:solidFill>
                  <a:srgbClr val="7030A0"/>
                </a:solidFill>
              </a:rPr>
              <a:t>-Lau ‘20]</a:t>
            </a:r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09122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BE9B34-CD78-264A-88A4-80FF6F0305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Application:</a:t>
            </a:r>
            <a:br>
              <a:rPr lang="en-US" dirty="0"/>
            </a:br>
            <a:r>
              <a:rPr lang="en-US" dirty="0"/>
              <a:t>Sampling bases of Matroid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E6DD426-DA34-A74C-BDA5-C0DDAE88D2AF}"/>
              </a:ext>
            </a:extLst>
          </p:cNvPr>
          <p:cNvSpPr txBox="1"/>
          <p:nvPr/>
        </p:nvSpPr>
        <p:spPr>
          <a:xfrm>
            <a:off x="3523129" y="4276163"/>
            <a:ext cx="626632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Example: sample a random spanning tree in a given graph </a:t>
            </a:r>
            <a:r>
              <a:rPr lang="en-US" sz="3200" dirty="0">
                <a:solidFill>
                  <a:srgbClr val="7030A0"/>
                </a:solidFill>
              </a:rPr>
              <a:t>[</a:t>
            </a:r>
            <a:r>
              <a:rPr lang="en-US" sz="3200" dirty="0" err="1">
                <a:solidFill>
                  <a:srgbClr val="7030A0"/>
                </a:solidFill>
              </a:rPr>
              <a:t>Anari</a:t>
            </a:r>
            <a:r>
              <a:rPr lang="en-US" sz="3200" dirty="0">
                <a:solidFill>
                  <a:srgbClr val="7030A0"/>
                </a:solidFill>
              </a:rPr>
              <a:t>-Liu-</a:t>
            </a:r>
            <a:r>
              <a:rPr lang="en-US" sz="3200" dirty="0" err="1">
                <a:solidFill>
                  <a:srgbClr val="7030A0"/>
                </a:solidFill>
              </a:rPr>
              <a:t>Gharan</a:t>
            </a:r>
            <a:r>
              <a:rPr lang="en-US" sz="3200" dirty="0">
                <a:solidFill>
                  <a:srgbClr val="7030A0"/>
                </a:solidFill>
              </a:rPr>
              <a:t>-</a:t>
            </a:r>
            <a:r>
              <a:rPr lang="en-US" sz="3200" dirty="0" err="1">
                <a:solidFill>
                  <a:srgbClr val="7030A0"/>
                </a:solidFill>
              </a:rPr>
              <a:t>Vinzent</a:t>
            </a:r>
            <a:r>
              <a:rPr lang="en-US" sz="3200" dirty="0">
                <a:solidFill>
                  <a:srgbClr val="7030A0"/>
                </a:solidFill>
              </a:rPr>
              <a:t> ‘19]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116725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EB8F70-03FA-214D-84CC-229F398E58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Sampling a random spanning tree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9D93F57-17CB-B344-84E1-F69D1B2EC29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85000" lnSpcReduction="20000"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Problem: </a:t>
                </a:r>
                <a:r>
                  <a:rPr lang="en-US" dirty="0"/>
                  <a:t>given a graph G on n vertices, sample a uniformly random spanning tree </a:t>
                </a:r>
              </a:p>
              <a:p>
                <a:endParaRPr lang="en-US" dirty="0"/>
              </a:p>
              <a:p>
                <a:r>
                  <a:rPr lang="en-US" dirty="0">
                    <a:solidFill>
                      <a:schemeClr val="accent5">
                        <a:lumMod val="75000"/>
                      </a:schemeClr>
                    </a:solidFill>
                  </a:rPr>
                  <a:t>Random Walk (on space of Spanning Trees):</a:t>
                </a:r>
              </a:p>
              <a:p>
                <a:pPr lvl="1"/>
                <a:r>
                  <a:rPr lang="en-US" dirty="0"/>
                  <a:t>From a given spanning tree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-US" dirty="0"/>
                  <a:t>, drop a random edge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𝑒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and move to the spanning tree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p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lit/>
                      </m:rPr>
                      <a:rPr lang="en-US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\</m:t>
                    </m:r>
                    <m:d>
                      <m:dPr>
                        <m:begChr m:val="{"/>
                        <m:endChr m:val="}"/>
                        <m:ctrlP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</m:d>
                    <m:r>
                      <a:rPr lang="en-US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∪{</m:t>
                    </m:r>
                    <m:sSup>
                      <m:sSupPr>
                        <m:ctrlP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dirty="0">
                    <a:solidFill>
                      <a:srgbClr val="7030A0"/>
                    </a:solidFill>
                  </a:rPr>
                  <a:t> </a:t>
                </a:r>
                <a:r>
                  <a:rPr lang="en-US" dirty="0"/>
                  <a:t>for a random edge</a:t>
                </a:r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𝑒</m:t>
                    </m:r>
                    <m:r>
                      <a:rPr lang="en-US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endParaRPr lang="en-US" dirty="0"/>
              </a:p>
              <a:p>
                <a:pPr lvl="1"/>
                <a:endParaRPr lang="en-US" dirty="0"/>
              </a:p>
              <a:p>
                <a:r>
                  <a:rPr lang="en-US" dirty="0">
                    <a:solidFill>
                      <a:srgbClr val="FF0000"/>
                    </a:solidFill>
                  </a:rPr>
                  <a:t>Question:</a:t>
                </a:r>
                <a:r>
                  <a:rPr lang="en-US" dirty="0"/>
                  <a:t> Does this walk mix well? </a:t>
                </a:r>
              </a:p>
              <a:p>
                <a:pPr lvl="1"/>
                <a:r>
                  <a:rPr lang="en-US" dirty="0">
                    <a:solidFill>
                      <a:schemeClr val="accent5">
                        <a:lumMod val="75000"/>
                      </a:schemeClr>
                    </a:solidFill>
                  </a:rPr>
                  <a:t>YES</a:t>
                </a:r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9D93F57-17CB-B344-84E1-F69D1B2EC29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748" t="-2397" r="-2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79829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E972EA0-6072-C445-2D90-F166752421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165" y="-798786"/>
            <a:ext cx="11645461" cy="12552636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817F2896-C7F9-3E48-689A-59B1B2A9FD74}"/>
              </a:ext>
            </a:extLst>
          </p:cNvPr>
          <p:cNvSpPr/>
          <p:nvPr/>
        </p:nvSpPr>
        <p:spPr>
          <a:xfrm>
            <a:off x="1354974" y="1612669"/>
            <a:ext cx="9850582" cy="9144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986147AD-1428-75CB-098F-14DAD9772D7A}"/>
              </a:ext>
            </a:extLst>
          </p:cNvPr>
          <p:cNvSpPr/>
          <p:nvPr/>
        </p:nvSpPr>
        <p:spPr>
          <a:xfrm>
            <a:off x="1632065" y="2903913"/>
            <a:ext cx="9850582" cy="9144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9D53120C-A9F3-338A-D102-A0C469ACB2FA}"/>
              </a:ext>
            </a:extLst>
          </p:cNvPr>
          <p:cNvSpPr/>
          <p:nvPr/>
        </p:nvSpPr>
        <p:spPr>
          <a:xfrm>
            <a:off x="1723505" y="4195157"/>
            <a:ext cx="9850582" cy="9144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98FA7EE4-81C0-E87B-E66E-E221F4C5788E}"/>
              </a:ext>
            </a:extLst>
          </p:cNvPr>
          <p:cNvSpPr/>
          <p:nvPr/>
        </p:nvSpPr>
        <p:spPr>
          <a:xfrm>
            <a:off x="1632065" y="5580437"/>
            <a:ext cx="9850582" cy="9144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loud Callout 10">
            <a:extLst>
              <a:ext uri="{FF2B5EF4-FFF2-40B4-BE49-F238E27FC236}">
                <a16:creationId xmlns:a16="http://schemas.microsoft.com/office/drawing/2014/main" id="{95CCCB7E-0641-4831-5D03-91DD8DAAF527}"/>
              </a:ext>
            </a:extLst>
          </p:cNvPr>
          <p:cNvSpPr/>
          <p:nvPr/>
        </p:nvSpPr>
        <p:spPr>
          <a:xfrm>
            <a:off x="7590285" y="1479665"/>
            <a:ext cx="4338479" cy="1949335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Complete the Simplicial Complex of forests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FF5D9A8C-8542-8EC8-33EA-2E39DBA9DD89}"/>
              </a:ext>
            </a:extLst>
          </p:cNvPr>
          <p:cNvSpPr/>
          <p:nvPr/>
        </p:nvSpPr>
        <p:spPr>
          <a:xfrm>
            <a:off x="7065818" y="889462"/>
            <a:ext cx="4416829" cy="422009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FF0000"/>
                </a:solidFill>
              </a:rPr>
              <a:t>Question: </a:t>
            </a:r>
          </a:p>
          <a:p>
            <a:r>
              <a:rPr lang="en-US" dirty="0">
                <a:solidFill>
                  <a:srgbClr val="FF0000"/>
                </a:solidFill>
              </a:rPr>
              <a:t>Is this simplicial complex a HDX?</a:t>
            </a:r>
          </a:p>
          <a:p>
            <a:endParaRPr lang="en-US" dirty="0"/>
          </a:p>
          <a:p>
            <a:r>
              <a:rPr lang="en-US" sz="1800" dirty="0">
                <a:solidFill>
                  <a:srgbClr val="7030A0"/>
                </a:solidFill>
              </a:rPr>
              <a:t>[</a:t>
            </a:r>
            <a:r>
              <a:rPr lang="en-US" sz="1800" dirty="0" err="1">
                <a:solidFill>
                  <a:srgbClr val="7030A0"/>
                </a:solidFill>
              </a:rPr>
              <a:t>Anari</a:t>
            </a:r>
            <a:r>
              <a:rPr lang="en-US" sz="1800" dirty="0">
                <a:solidFill>
                  <a:srgbClr val="7030A0"/>
                </a:solidFill>
              </a:rPr>
              <a:t>-Liu-</a:t>
            </a:r>
            <a:r>
              <a:rPr lang="en-US" sz="1800" dirty="0" err="1">
                <a:solidFill>
                  <a:srgbClr val="7030A0"/>
                </a:solidFill>
              </a:rPr>
              <a:t>Gharan</a:t>
            </a:r>
            <a:r>
              <a:rPr lang="en-US" sz="1800" dirty="0">
                <a:solidFill>
                  <a:srgbClr val="7030A0"/>
                </a:solidFill>
              </a:rPr>
              <a:t>-</a:t>
            </a:r>
            <a:r>
              <a:rPr lang="en-US" sz="1800" dirty="0" err="1">
                <a:solidFill>
                  <a:srgbClr val="7030A0"/>
                </a:solidFill>
              </a:rPr>
              <a:t>Vinzent</a:t>
            </a:r>
            <a:r>
              <a:rPr lang="en-US" sz="1800" dirty="0">
                <a:solidFill>
                  <a:srgbClr val="7030A0"/>
                </a:solidFill>
              </a:rPr>
              <a:t> ‘19] </a:t>
            </a:r>
          </a:p>
          <a:p>
            <a:r>
              <a:rPr lang="en-US" dirty="0">
                <a:solidFill>
                  <a:srgbClr val="00B050"/>
                </a:solidFill>
              </a:rPr>
              <a:t>Yes, it is a link-HDX</a:t>
            </a:r>
          </a:p>
          <a:p>
            <a:endParaRPr lang="en-US" dirty="0">
              <a:solidFill>
                <a:srgbClr val="00B050"/>
              </a:solidFill>
            </a:endParaRPr>
          </a:p>
          <a:p>
            <a:r>
              <a:rPr lang="en-US" sz="1800" dirty="0">
                <a:solidFill>
                  <a:srgbClr val="7030A0"/>
                </a:solidFill>
                <a:latin typeface="Cambria Math" panose="02040503050406030204" pitchFamily="18" charset="0"/>
              </a:rPr>
              <a:t>[Kaufman-Oppenheim ‘18, </a:t>
            </a:r>
            <a:r>
              <a:rPr lang="en-US" sz="1800" dirty="0" err="1">
                <a:solidFill>
                  <a:srgbClr val="7030A0"/>
                </a:solidFill>
                <a:latin typeface="Cambria Math" panose="02040503050406030204" pitchFamily="18" charset="0"/>
              </a:rPr>
              <a:t>Dikstein</a:t>
            </a:r>
            <a:r>
              <a:rPr lang="en-US" sz="1800" dirty="0">
                <a:solidFill>
                  <a:srgbClr val="7030A0"/>
                </a:solidFill>
                <a:latin typeface="Cambria Math" panose="02040503050406030204" pitchFamily="18" charset="0"/>
              </a:rPr>
              <a:t>-</a:t>
            </a:r>
            <a:r>
              <a:rPr lang="en-US" sz="1800" dirty="0" err="1">
                <a:solidFill>
                  <a:srgbClr val="7030A0"/>
                </a:solidFill>
                <a:latin typeface="Cambria Math" panose="02040503050406030204" pitchFamily="18" charset="0"/>
              </a:rPr>
              <a:t>Dinur</a:t>
            </a:r>
            <a:r>
              <a:rPr lang="en-US" sz="1800" dirty="0">
                <a:solidFill>
                  <a:srgbClr val="7030A0"/>
                </a:solidFill>
                <a:latin typeface="Cambria Math" panose="02040503050406030204" pitchFamily="18" charset="0"/>
              </a:rPr>
              <a:t>-</a:t>
            </a:r>
            <a:r>
              <a:rPr lang="en-US" sz="1800" dirty="0" err="1">
                <a:solidFill>
                  <a:srgbClr val="7030A0"/>
                </a:solidFill>
                <a:latin typeface="Cambria Math" panose="02040503050406030204" pitchFamily="18" charset="0"/>
              </a:rPr>
              <a:t>Filmus</a:t>
            </a:r>
            <a:r>
              <a:rPr lang="en-US" sz="1800" dirty="0">
                <a:solidFill>
                  <a:srgbClr val="7030A0"/>
                </a:solidFill>
                <a:latin typeface="Cambria Math" panose="02040503050406030204" pitchFamily="18" charset="0"/>
              </a:rPr>
              <a:t>-Harsha ‘18]</a:t>
            </a:r>
            <a:endParaRPr lang="en-US" sz="1800" i="0" dirty="0">
              <a:solidFill>
                <a:srgbClr val="7030A0"/>
              </a:solidFill>
              <a:latin typeface="Cambria Math" panose="02040503050406030204" pitchFamily="18" charset="0"/>
            </a:endParaRPr>
          </a:p>
          <a:p>
            <a:r>
              <a:rPr lang="en-US" dirty="0">
                <a:solidFill>
                  <a:srgbClr val="00B050"/>
                </a:solidFill>
              </a:rPr>
              <a:t>Hence, it is a HDX</a:t>
            </a:r>
          </a:p>
          <a:p>
            <a:endParaRPr lang="en-US" dirty="0">
              <a:solidFill>
                <a:srgbClr val="00B050"/>
              </a:solidFill>
            </a:endParaRPr>
          </a:p>
          <a:p>
            <a:endParaRPr lang="en-US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4637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5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8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1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4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7" dur="500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0" dur="500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3" dur="500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1" grpId="1" animBg="1"/>
      <p:bldP spid="12" grpId="0" animBg="1"/>
      <p:bldP spid="12" grpId="1" build="allAtOnce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2C736A-69D5-A742-B76A-86BB7D7374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Summarizing 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DFE791-809C-B442-8EC3-AC2C938A3B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 new object called high-dimensional expander</a:t>
            </a:r>
          </a:p>
          <a:p>
            <a:pPr lvl="1"/>
            <a:r>
              <a:rPr lang="en-US" dirty="0"/>
              <a:t>Which generalizes expander graphs to hypergraphs</a:t>
            </a:r>
          </a:p>
          <a:p>
            <a:pPr lvl="1"/>
            <a:endParaRPr lang="en-US" dirty="0"/>
          </a:p>
          <a:p>
            <a:r>
              <a:rPr lang="en-US" dirty="0"/>
              <a:t>Applications</a:t>
            </a:r>
          </a:p>
          <a:p>
            <a:pPr lvl="1"/>
            <a:r>
              <a:rPr lang="en-US" dirty="0"/>
              <a:t>Sampling bases of matroids (spanning trees)</a:t>
            </a:r>
          </a:p>
          <a:p>
            <a:pPr lvl="1"/>
            <a:r>
              <a:rPr lang="en-US" dirty="0"/>
              <a:t>Coding Theory</a:t>
            </a:r>
          </a:p>
          <a:p>
            <a:pPr lvl="1"/>
            <a:r>
              <a:rPr lang="en-US" dirty="0"/>
              <a:t>….?</a:t>
            </a:r>
          </a:p>
        </p:txBody>
      </p:sp>
    </p:spTree>
    <p:extLst>
      <p:ext uri="{BB962C8B-B14F-4D97-AF65-F5344CB8AC3E}">
        <p14:creationId xmlns:p14="http://schemas.microsoft.com/office/powerpoint/2010/main" val="803784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96646FC9-C66D-4EC7-8310-0DD4ACC49C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A3473CF9-37EB-43E7-89EF-D2D1C53D1D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03615" y="221673"/>
            <a:ext cx="8384770" cy="133263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8A6425D-7B3A-9846-9E94-992274A8A4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03121" y="310343"/>
            <a:ext cx="7985759" cy="868823"/>
          </a:xfrm>
        </p:spPr>
        <p:txBody>
          <a:bodyPr anchor="ctr">
            <a:normAutofit/>
          </a:bodyPr>
          <a:lstStyle/>
          <a:p>
            <a:pPr algn="ctr"/>
            <a:r>
              <a:rPr lang="en-US" sz="3400"/>
              <a:t>High Dimensional Expanders (HDXs)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86B4EF9-43BA-4655-A6FF-1D8E21574C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83110" y="1211407"/>
            <a:ext cx="7225780" cy="685800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6039A56-C363-BC4A-A986-3FD84A86F1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15738" y="1263807"/>
            <a:ext cx="6960524" cy="598516"/>
          </a:xfrm>
        </p:spPr>
        <p:txBody>
          <a:bodyPr anchor="ctr">
            <a:normAutofit/>
          </a:bodyPr>
          <a:lstStyle/>
          <a:p>
            <a:pPr algn="ctr"/>
            <a:r>
              <a:rPr lang="en-US" sz="2000">
                <a:solidFill>
                  <a:schemeClr val="bg1"/>
                </a:solidFill>
              </a:rPr>
              <a:t>Thank You</a:t>
            </a: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582C661D-2593-4752-94D7-47A9A804CD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1714012" y="2139484"/>
            <a:ext cx="2939247" cy="4096512"/>
          </a:xfrm>
          <a:prstGeom prst="rect">
            <a:avLst/>
          </a:prstGeom>
        </p:spPr>
      </p:pic>
      <p:pic>
        <p:nvPicPr>
          <p:cNvPr id="6" name="Picture 5" descr="A person standing in front of a chalkboard in front of a class&#10;&#10;Description automatically generated with medium confidence">
            <a:extLst>
              <a:ext uri="{FF2B5EF4-FFF2-40B4-BE49-F238E27FC236}">
                <a16:creationId xmlns:a16="http://schemas.microsoft.com/office/drawing/2014/main" id="{4D30A69B-07E5-02FF-4DA2-F00CC1B828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3292" y="2139484"/>
            <a:ext cx="5390147" cy="409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2219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2B274B-D7B8-3B43-8313-98D1FA84B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Expander Graphs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15D60F-C51E-6A44-A326-E55A79743B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02260" y="1556801"/>
            <a:ext cx="7465136" cy="4615399"/>
          </a:xfrm>
        </p:spPr>
        <p:txBody>
          <a:bodyPr>
            <a:normAutofit/>
          </a:bodyPr>
          <a:lstStyle/>
          <a:p>
            <a:r>
              <a:rPr lang="en-US" dirty="0"/>
              <a:t>Graphs which are very well connected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Combinatorial Expansion:</a:t>
            </a:r>
          </a:p>
          <a:p>
            <a:pPr marL="457200" lvl="1" indent="0">
              <a:buNone/>
            </a:pPr>
            <a:r>
              <a:rPr lang="en-US" dirty="0"/>
              <a:t>    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∀S⊆V,   If |S|≤|V|/2 then |N(S)|≥A|S|.</a:t>
            </a:r>
          </a:p>
          <a:p>
            <a:pPr lvl="2"/>
            <a:endParaRPr lang="el-GR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EF9E6DD-510B-9E44-9653-406234BC28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7739" y="1556801"/>
            <a:ext cx="2587023" cy="24962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B348149-0D51-7647-9EB2-A590AD81DB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943" y="3933048"/>
            <a:ext cx="3603146" cy="2119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1088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2B274B-D7B8-3B43-8313-98D1FA84B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Expander Graphs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15D60F-C51E-6A44-A326-E55A79743B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02260" y="1556801"/>
            <a:ext cx="7465136" cy="4615399"/>
          </a:xfrm>
        </p:spPr>
        <p:txBody>
          <a:bodyPr>
            <a:normAutofit/>
          </a:bodyPr>
          <a:lstStyle/>
          <a:p>
            <a:r>
              <a:rPr lang="en-US" dirty="0"/>
              <a:t>Graphs which are very well connected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Spectral Expansion:</a:t>
            </a:r>
          </a:p>
          <a:p>
            <a:pPr marL="457200" lvl="1" indent="0">
              <a:buNone/>
            </a:pPr>
            <a:r>
              <a:rPr lang="en-US" dirty="0"/>
              <a:t>      </a:t>
            </a:r>
            <a:r>
              <a:rPr lang="el-GR" dirty="0">
                <a:solidFill>
                  <a:schemeClr val="accent5">
                    <a:lumMod val="75000"/>
                  </a:schemeClr>
                </a:solidFill>
              </a:rPr>
              <a:t>λ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l-GR" dirty="0">
                <a:solidFill>
                  <a:schemeClr val="accent5">
                    <a:lumMod val="75000"/>
                  </a:schemeClr>
                </a:solidFill>
              </a:rPr>
              <a:t>:=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 max{ </a:t>
            </a:r>
            <a:r>
              <a:rPr lang="el-GR" dirty="0">
                <a:solidFill>
                  <a:schemeClr val="accent5">
                    <a:lumMod val="75000"/>
                  </a:schemeClr>
                </a:solidFill>
              </a:rPr>
              <a:t>λ</a:t>
            </a:r>
            <a:r>
              <a:rPr lang="el-GR" baseline="-25000" dirty="0">
                <a:solidFill>
                  <a:schemeClr val="accent5">
                    <a:lumMod val="75000"/>
                  </a:schemeClr>
                </a:solidFill>
              </a:rPr>
              <a:t>2</a:t>
            </a:r>
            <a:r>
              <a:rPr lang="el-GR" dirty="0">
                <a:solidFill>
                  <a:schemeClr val="accent5">
                    <a:lumMod val="75000"/>
                  </a:schemeClr>
                </a:solidFill>
              </a:rPr>
              <a:t>,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l-GR" dirty="0">
                <a:solidFill>
                  <a:schemeClr val="accent5">
                    <a:lumMod val="75000"/>
                  </a:schemeClr>
                </a:solidFill>
              </a:rPr>
              <a:t>|λ</a:t>
            </a:r>
            <a:r>
              <a:rPr lang="en-US" baseline="-25000" dirty="0">
                <a:solidFill>
                  <a:schemeClr val="accent5">
                    <a:lumMod val="75000"/>
                  </a:schemeClr>
                </a:solidFill>
              </a:rPr>
              <a:t>n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| } ≤ 1−</a:t>
            </a:r>
            <a:r>
              <a:rPr lang="el-GR" dirty="0">
                <a:solidFill>
                  <a:schemeClr val="accent5">
                    <a:lumMod val="75000"/>
                  </a:schemeClr>
                </a:solidFill>
              </a:rPr>
              <a:t>μ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l-GR" dirty="0">
                <a:solidFill>
                  <a:schemeClr val="accent5">
                    <a:lumMod val="75000"/>
                  </a:schemeClr>
                </a:solidFill>
              </a:rPr>
              <a:t>&lt;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l-GR" dirty="0">
                <a:solidFill>
                  <a:schemeClr val="accent5">
                    <a:lumMod val="75000"/>
                  </a:schemeClr>
                </a:solidFill>
              </a:rPr>
              <a:t>1</a:t>
            </a:r>
            <a:endParaRPr lang="en-US" dirty="0">
              <a:solidFill>
                <a:schemeClr val="accent5">
                  <a:lumMod val="75000"/>
                </a:schemeClr>
              </a:solidFill>
            </a:endParaRPr>
          </a:p>
          <a:p>
            <a:pPr marL="457200" lvl="1" indent="0">
              <a:buNone/>
            </a:pPr>
            <a:r>
              <a:rPr lang="en-US" dirty="0"/>
              <a:t>	(eigenvalues of normalized adjacency matrix)</a:t>
            </a:r>
          </a:p>
          <a:p>
            <a:pPr lvl="2"/>
            <a:endParaRPr lang="el-GR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EF9E6DD-510B-9E44-9653-406234BC28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7739" y="1556801"/>
            <a:ext cx="2587023" cy="24962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B348149-0D51-7647-9EB2-A590AD81DB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943" y="3933048"/>
            <a:ext cx="3603146" cy="2119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6538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2B274B-D7B8-3B43-8313-98D1FA84B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Expander Graphs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15D60F-C51E-6A44-A326-E55A79743B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02260" y="1556801"/>
            <a:ext cx="7465136" cy="4615399"/>
          </a:xfrm>
        </p:spPr>
        <p:txBody>
          <a:bodyPr>
            <a:normAutofit/>
          </a:bodyPr>
          <a:lstStyle/>
          <a:p>
            <a:r>
              <a:rPr lang="en-US" dirty="0"/>
              <a:t>Graphs which are very well connected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Random Walk: Walk mixes well</a:t>
            </a:r>
          </a:p>
          <a:p>
            <a:pPr lvl="1"/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∥J/n−A∥≤</a:t>
            </a:r>
            <a:r>
              <a:rPr lang="el-GR" dirty="0">
                <a:solidFill>
                  <a:schemeClr val="accent5">
                    <a:lumMod val="75000"/>
                  </a:schemeClr>
                </a:solidFill>
              </a:rPr>
              <a:t>λ,</a:t>
            </a:r>
            <a:endParaRPr lang="en-US" dirty="0">
              <a:solidFill>
                <a:schemeClr val="accent5">
                  <a:lumMod val="75000"/>
                </a:schemeClr>
              </a:solidFill>
            </a:endParaRPr>
          </a:p>
          <a:p>
            <a:pPr marL="457200" lvl="1" indent="0">
              <a:buNone/>
            </a:pPr>
            <a:r>
              <a:rPr lang="en-US" dirty="0"/>
              <a:t>  (J = all 1’s matrix and A - normalized adjacency matrix)</a:t>
            </a:r>
          </a:p>
          <a:p>
            <a:pPr lvl="2"/>
            <a:endParaRPr lang="el-GR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EF9E6DD-510B-9E44-9653-406234BC28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7739" y="1556801"/>
            <a:ext cx="2587023" cy="24962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B348149-0D51-7647-9EB2-A590AD81DB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943" y="3933048"/>
            <a:ext cx="3603146" cy="2119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274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2B274B-D7B8-3B43-8313-98D1FA84B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Expander Graphs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15D60F-C51E-6A44-A326-E55A79743B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02260" y="1556801"/>
            <a:ext cx="7465136" cy="4615399"/>
          </a:xfrm>
        </p:spPr>
        <p:txBody>
          <a:bodyPr>
            <a:normAutofit lnSpcReduction="10000"/>
          </a:bodyPr>
          <a:lstStyle/>
          <a:p>
            <a:r>
              <a:rPr lang="en-US" dirty="0"/>
              <a:t>Graphs which are very well connected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Gold Standard of connectivity: </a:t>
            </a:r>
          </a:p>
          <a:p>
            <a:pPr marL="0" indent="0">
              <a:buNone/>
            </a:pPr>
            <a:r>
              <a:rPr lang="en-US" dirty="0"/>
              <a:t>                 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Complete Graph</a:t>
            </a:r>
          </a:p>
          <a:p>
            <a:pPr marL="0" indent="0">
              <a:buNone/>
            </a:pPr>
            <a:endParaRPr lang="en-US" dirty="0">
              <a:solidFill>
                <a:schemeClr val="accent5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en-US" dirty="0">
                <a:highlight>
                  <a:srgbClr val="C0C0C0"/>
                </a:highlight>
              </a:rPr>
              <a:t>Theorem: </a:t>
            </a:r>
          </a:p>
          <a:p>
            <a:pPr marL="0" indent="0">
              <a:buNone/>
            </a:pPr>
            <a:r>
              <a:rPr lang="en-US" sz="2200" dirty="0">
                <a:highlight>
                  <a:srgbClr val="C0C0C0"/>
                </a:highlight>
              </a:rPr>
              <a:t>There exist explicit </a:t>
            </a:r>
            <a:r>
              <a:rPr lang="en-US" sz="2200" dirty="0">
                <a:solidFill>
                  <a:schemeClr val="accent5">
                    <a:lumMod val="75000"/>
                  </a:schemeClr>
                </a:solidFill>
                <a:highlight>
                  <a:srgbClr val="C0C0C0"/>
                </a:highlight>
              </a:rPr>
              <a:t>constant degree </a:t>
            </a:r>
            <a:r>
              <a:rPr lang="en-US" sz="2200" dirty="0">
                <a:highlight>
                  <a:srgbClr val="C0C0C0"/>
                </a:highlight>
              </a:rPr>
              <a:t>expander graphs</a:t>
            </a:r>
          </a:p>
          <a:p>
            <a:pPr marL="0" indent="0">
              <a:buNone/>
            </a:pPr>
            <a:endParaRPr lang="en-US" dirty="0">
              <a:solidFill>
                <a:schemeClr val="accent5">
                  <a:lumMod val="75000"/>
                </a:schemeClr>
              </a:solidFill>
            </a:endParaRPr>
          </a:p>
          <a:p>
            <a:pPr lvl="2"/>
            <a:endParaRPr lang="el-GR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EF9E6DD-510B-9E44-9653-406234BC28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7739" y="1556801"/>
            <a:ext cx="2587023" cy="24962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B348149-0D51-7647-9EB2-A590AD81DB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943" y="3933048"/>
            <a:ext cx="3603146" cy="2119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331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2B274B-D7B8-3B43-8313-98D1FA84B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Expander Graphs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15D60F-C51E-6A44-A326-E55A79743B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02260" y="1556801"/>
            <a:ext cx="7465136" cy="4853426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Applications:</a:t>
            </a:r>
          </a:p>
          <a:p>
            <a:pPr lvl="1"/>
            <a:r>
              <a:rPr lang="en-US" dirty="0"/>
              <a:t>Metric Embeddings</a:t>
            </a:r>
          </a:p>
          <a:p>
            <a:pPr lvl="1"/>
            <a:r>
              <a:rPr lang="en-US" dirty="0"/>
              <a:t>Telephone Networking</a:t>
            </a:r>
          </a:p>
          <a:p>
            <a:pPr lvl="1"/>
            <a:r>
              <a:rPr lang="en-US" dirty="0"/>
              <a:t>Random Walks and Mixing times</a:t>
            </a:r>
          </a:p>
          <a:p>
            <a:pPr lvl="1"/>
            <a:r>
              <a:rPr lang="en-US" dirty="0"/>
              <a:t>Time-space tradeoffs</a:t>
            </a:r>
          </a:p>
          <a:p>
            <a:pPr lvl="1"/>
            <a:r>
              <a:rPr lang="en-US" dirty="0" err="1"/>
              <a:t>Byzantive</a:t>
            </a:r>
            <a:r>
              <a:rPr lang="en-US" dirty="0"/>
              <a:t> Agreement</a:t>
            </a:r>
          </a:p>
          <a:p>
            <a:pPr lvl="1"/>
            <a:r>
              <a:rPr lang="en-US" dirty="0"/>
              <a:t>Error-Correcting Coding</a:t>
            </a:r>
          </a:p>
          <a:p>
            <a:pPr lvl="1"/>
            <a:r>
              <a:rPr lang="en-US" dirty="0" err="1"/>
              <a:t>Derandomization</a:t>
            </a:r>
            <a:endParaRPr lang="en-US" dirty="0"/>
          </a:p>
          <a:p>
            <a:pPr lvl="1"/>
            <a:r>
              <a:rPr lang="en-US" dirty="0" err="1"/>
              <a:t>Logspace</a:t>
            </a:r>
            <a:r>
              <a:rPr lang="en-US" dirty="0"/>
              <a:t> algorithm for undirected-connectivity </a:t>
            </a:r>
            <a:r>
              <a:rPr lang="en-US" dirty="0">
                <a:solidFill>
                  <a:srgbClr val="7030A0"/>
                </a:solidFill>
              </a:rPr>
              <a:t>[</a:t>
            </a:r>
            <a:r>
              <a:rPr lang="en-US" dirty="0" err="1">
                <a:solidFill>
                  <a:srgbClr val="7030A0"/>
                </a:solidFill>
              </a:rPr>
              <a:t>Reingold</a:t>
            </a:r>
            <a:r>
              <a:rPr lang="en-US" dirty="0">
                <a:solidFill>
                  <a:srgbClr val="7030A0"/>
                </a:solidFill>
              </a:rPr>
              <a:t> ‘05]</a:t>
            </a:r>
          </a:p>
          <a:p>
            <a:pPr lvl="1"/>
            <a:r>
              <a:rPr lang="en-US" dirty="0"/>
              <a:t>Proof of the PCP Theorem </a:t>
            </a:r>
            <a:r>
              <a:rPr lang="en-US" dirty="0">
                <a:solidFill>
                  <a:srgbClr val="7030A0"/>
                </a:solidFill>
              </a:rPr>
              <a:t>[</a:t>
            </a:r>
            <a:r>
              <a:rPr lang="en-US" dirty="0" err="1">
                <a:solidFill>
                  <a:srgbClr val="7030A0"/>
                </a:solidFill>
              </a:rPr>
              <a:t>Dinur</a:t>
            </a:r>
            <a:r>
              <a:rPr lang="en-US" dirty="0">
                <a:solidFill>
                  <a:srgbClr val="7030A0"/>
                </a:solidFill>
              </a:rPr>
              <a:t> ‘05]</a:t>
            </a:r>
          </a:p>
          <a:p>
            <a:pPr lvl="1"/>
            <a:r>
              <a:rPr lang="en-US" dirty="0"/>
              <a:t>…..</a:t>
            </a:r>
          </a:p>
          <a:p>
            <a:pPr lvl="1"/>
            <a:endParaRPr lang="el-GR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EF9E6DD-510B-9E44-9653-406234BC28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7739" y="1556801"/>
            <a:ext cx="2587023" cy="24962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B348149-0D51-7647-9EB2-A590AD81DB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943" y="3933048"/>
            <a:ext cx="3603146" cy="2119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897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2B274B-D7B8-3B43-8313-98D1FA84B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Expander Graphs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15D60F-C51E-6A44-A326-E55A79743B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02260" y="1556801"/>
            <a:ext cx="7465136" cy="4615399"/>
          </a:xfrm>
        </p:spPr>
        <p:txBody>
          <a:bodyPr>
            <a:normAutofit/>
          </a:bodyPr>
          <a:lstStyle/>
          <a:p>
            <a:r>
              <a:rPr lang="en-US" dirty="0"/>
              <a:t>Coding Theory Applications</a:t>
            </a:r>
          </a:p>
          <a:p>
            <a:pPr lvl="1"/>
            <a:r>
              <a:rPr lang="en-US" dirty="0"/>
              <a:t>Constant rate, linear distance binary codes </a:t>
            </a:r>
            <a:r>
              <a:rPr lang="en-US" dirty="0">
                <a:solidFill>
                  <a:srgbClr val="7030A0"/>
                </a:solidFill>
              </a:rPr>
              <a:t>[</a:t>
            </a:r>
            <a:r>
              <a:rPr lang="en-US" dirty="0" err="1">
                <a:solidFill>
                  <a:srgbClr val="7030A0"/>
                </a:solidFill>
              </a:rPr>
              <a:t>Gallager</a:t>
            </a:r>
            <a:r>
              <a:rPr lang="en-US" dirty="0">
                <a:solidFill>
                  <a:srgbClr val="7030A0"/>
                </a:solidFill>
              </a:rPr>
              <a:t>]</a:t>
            </a:r>
          </a:p>
          <a:p>
            <a:pPr lvl="1"/>
            <a:r>
              <a:rPr lang="en-US" dirty="0"/>
              <a:t>Distance Amplification in codes </a:t>
            </a:r>
          </a:p>
          <a:p>
            <a:pPr marL="457200" lvl="1" indent="0">
              <a:buNone/>
            </a:pPr>
            <a:r>
              <a:rPr lang="en-US" dirty="0"/>
              <a:t>   </a:t>
            </a:r>
            <a:r>
              <a:rPr lang="en-US" dirty="0">
                <a:solidFill>
                  <a:srgbClr val="7030A0"/>
                </a:solidFill>
              </a:rPr>
              <a:t>[Alon-Bruck-</a:t>
            </a:r>
            <a:r>
              <a:rPr lang="en-US" dirty="0" err="1">
                <a:solidFill>
                  <a:srgbClr val="7030A0"/>
                </a:solidFill>
              </a:rPr>
              <a:t>Naor</a:t>
            </a:r>
            <a:r>
              <a:rPr lang="en-US" dirty="0">
                <a:solidFill>
                  <a:srgbClr val="7030A0"/>
                </a:solidFill>
              </a:rPr>
              <a:t>-</a:t>
            </a:r>
            <a:r>
              <a:rPr lang="en-US" dirty="0" err="1">
                <a:solidFill>
                  <a:srgbClr val="7030A0"/>
                </a:solidFill>
              </a:rPr>
              <a:t>Naor</a:t>
            </a:r>
            <a:r>
              <a:rPr lang="en-US" dirty="0">
                <a:solidFill>
                  <a:srgbClr val="7030A0"/>
                </a:solidFill>
              </a:rPr>
              <a:t>-Roth]</a:t>
            </a:r>
          </a:p>
          <a:p>
            <a:pPr lvl="1"/>
            <a:r>
              <a:rPr lang="en-US" dirty="0"/>
              <a:t>Linear time (unique) decodable codes </a:t>
            </a:r>
          </a:p>
          <a:p>
            <a:pPr marL="457200" lvl="1" indent="0">
              <a:buNone/>
            </a:pPr>
            <a:r>
              <a:rPr lang="en-US" dirty="0"/>
              <a:t>   </a:t>
            </a:r>
            <a:r>
              <a:rPr lang="en-US" dirty="0">
                <a:solidFill>
                  <a:srgbClr val="7030A0"/>
                </a:solidFill>
              </a:rPr>
              <a:t>[</a:t>
            </a:r>
            <a:r>
              <a:rPr lang="en-US" dirty="0" err="1">
                <a:solidFill>
                  <a:srgbClr val="7030A0"/>
                </a:solidFill>
              </a:rPr>
              <a:t>Sipser</a:t>
            </a:r>
            <a:r>
              <a:rPr lang="en-US" dirty="0">
                <a:solidFill>
                  <a:srgbClr val="7030A0"/>
                </a:solidFill>
              </a:rPr>
              <a:t>-Spielman]</a:t>
            </a:r>
          </a:p>
          <a:p>
            <a:pPr lvl="1"/>
            <a:r>
              <a:rPr lang="en-US" dirty="0"/>
              <a:t>Linear time list-decodable codes </a:t>
            </a:r>
          </a:p>
          <a:p>
            <a:pPr marL="457200" lvl="1" indent="0">
              <a:buNone/>
            </a:pPr>
            <a:r>
              <a:rPr lang="en-US" dirty="0"/>
              <a:t>   </a:t>
            </a:r>
            <a:r>
              <a:rPr lang="en-US" dirty="0">
                <a:solidFill>
                  <a:srgbClr val="7030A0"/>
                </a:solidFill>
              </a:rPr>
              <a:t>[</a:t>
            </a:r>
            <a:r>
              <a:rPr lang="en-US" dirty="0" err="1">
                <a:solidFill>
                  <a:srgbClr val="7030A0"/>
                </a:solidFill>
              </a:rPr>
              <a:t>Guruswami-Indyk</a:t>
            </a:r>
            <a:r>
              <a:rPr lang="en-US" dirty="0">
                <a:solidFill>
                  <a:srgbClr val="7030A0"/>
                </a:solidFill>
              </a:rPr>
              <a:t>]</a:t>
            </a:r>
          </a:p>
          <a:p>
            <a:pPr lvl="1"/>
            <a:endParaRPr lang="el-GR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EF9E6DD-510B-9E44-9653-406234BC28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7739" y="1556801"/>
            <a:ext cx="2587023" cy="24962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B348149-0D51-7647-9EB2-A590AD81DB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943" y="3933048"/>
            <a:ext cx="3603146" cy="2119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476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C9A9DA9-7DC8-488B-A882-123947B0F3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57F6BDD4-E066-4008-8011-6CC31AEB45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9575" y="633619"/>
            <a:ext cx="4279383" cy="5495925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406EE4-AB78-084D-B4FD-848506E60D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7" y="978619"/>
            <a:ext cx="3410712" cy="1106424"/>
          </a:xfrm>
        </p:spPr>
        <p:txBody>
          <a:bodyPr>
            <a:normAutofit/>
          </a:bodyPr>
          <a:lstStyle/>
          <a:p>
            <a:r>
              <a:rPr lang="en-US" sz="2800"/>
              <a:t>Higher Dimension Analogues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711A8FB-68FC-45FC-B01E-38F809E2D4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5567" y="1171300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A865FE3-5FC9-4049-87CF-30019C46C0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7459" y="2093976"/>
            <a:ext cx="3328416" cy="9144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7C847C-0DC6-BC47-A25E-AB7FF8CE60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8" y="2252870"/>
            <a:ext cx="3412219" cy="3560251"/>
          </a:xfrm>
        </p:spPr>
        <p:txBody>
          <a:bodyPr>
            <a:normAutofit/>
          </a:bodyPr>
          <a:lstStyle/>
          <a:p>
            <a:r>
              <a:rPr lang="en-US" sz="1700" dirty="0"/>
              <a:t>What about expansion in hypergraphs?</a:t>
            </a:r>
          </a:p>
          <a:p>
            <a:endParaRPr lang="en-US" sz="1700" dirty="0"/>
          </a:p>
          <a:p>
            <a:pPr lvl="1"/>
            <a:r>
              <a:rPr lang="en-US" sz="1700" dirty="0"/>
              <a:t>Edge – hyperedges (contain more than 2 vertices)</a:t>
            </a:r>
          </a:p>
        </p:txBody>
      </p:sp>
      <p:pic>
        <p:nvPicPr>
          <p:cNvPr id="4" name="Picture 3" descr="A picture containing clock&#10;&#10;Description automatically generated">
            <a:extLst>
              <a:ext uri="{FF2B5EF4-FFF2-40B4-BE49-F238E27FC236}">
                <a16:creationId xmlns:a16="http://schemas.microsoft.com/office/drawing/2014/main" id="{593B36C9-82FE-A241-B7B5-BB877237A0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0578" y="1526268"/>
            <a:ext cx="5267077" cy="3805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390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AccentBoxVTI">
  <a:themeElements>
    <a:clrScheme name="AnalogousFromLightSeedLeftStep">
      <a:dk1>
        <a:srgbClr val="000000"/>
      </a:dk1>
      <a:lt1>
        <a:srgbClr val="FFFFFF"/>
      </a:lt1>
      <a:dk2>
        <a:srgbClr val="3E3823"/>
      </a:dk2>
      <a:lt2>
        <a:srgbClr val="E8E6E2"/>
      </a:lt2>
      <a:accent1>
        <a:srgbClr val="8FA5C4"/>
      </a:accent1>
      <a:accent2>
        <a:srgbClr val="78AAB4"/>
      </a:accent2>
      <a:accent3>
        <a:srgbClr val="7FAA9F"/>
      </a:accent3>
      <a:accent4>
        <a:srgbClr val="75AF89"/>
      </a:accent4>
      <a:accent5>
        <a:srgbClr val="84AC80"/>
      </a:accent5>
      <a:accent6>
        <a:srgbClr val="8EAA72"/>
      </a:accent6>
      <a:hlink>
        <a:srgbClr val="987F5C"/>
      </a:hlink>
      <a:folHlink>
        <a:srgbClr val="828282"/>
      </a:folHlink>
    </a:clrScheme>
    <a:fontScheme name="Avenir">
      <a:majorFont>
        <a:latin typeface="Avenir Next LT Pro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ccentBoxVTI" id="{9F778A78-DC9A-453A-A82D-A75CAD503E15}" vid="{EA961113-7CC4-4569-8A6A-7BC2C1E2F40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2850</TotalTime>
  <Words>1131</Words>
  <Application>Microsoft Macintosh PowerPoint</Application>
  <PresentationFormat>Widescreen</PresentationFormat>
  <Paragraphs>264</Paragraphs>
  <Slides>26</Slides>
  <Notes>1</Notes>
  <HiddenSlides>1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Arial</vt:lpstr>
      <vt:lpstr>Avenir Next LT Pro</vt:lpstr>
      <vt:lpstr>Calibri</vt:lpstr>
      <vt:lpstr>Cambria Math</vt:lpstr>
      <vt:lpstr>AccentBoxVTI</vt:lpstr>
      <vt:lpstr>High Dimensional Expanders (HDXs)</vt:lpstr>
      <vt:lpstr>Expander Graphs </vt:lpstr>
      <vt:lpstr>Expander Graphs</vt:lpstr>
      <vt:lpstr>Expander Graphs</vt:lpstr>
      <vt:lpstr>Expander Graphs</vt:lpstr>
      <vt:lpstr>Expander Graphs</vt:lpstr>
      <vt:lpstr>Expander Graphs</vt:lpstr>
      <vt:lpstr>Expander Graphs</vt:lpstr>
      <vt:lpstr>Higher Dimension Analogues</vt:lpstr>
      <vt:lpstr>Higher Dimension Analogues</vt:lpstr>
      <vt:lpstr>High Dimensional Expanders (HDXs)</vt:lpstr>
      <vt:lpstr>Simplicial Complex Viewpoint</vt:lpstr>
      <vt:lpstr>Random Walk Definition of HDX</vt:lpstr>
      <vt:lpstr>Random Walk Definition of HDX</vt:lpstr>
      <vt:lpstr>Random Walk Definition of HDX</vt:lpstr>
      <vt:lpstr>Random Walk Definition of HDX</vt:lpstr>
      <vt:lpstr>Definition via  Link expansion </vt:lpstr>
      <vt:lpstr>Equivalence of definitions</vt:lpstr>
      <vt:lpstr>Sparse HDXs</vt:lpstr>
      <vt:lpstr>Applications of HDXs</vt:lpstr>
      <vt:lpstr>HDX Applications to TCS </vt:lpstr>
      <vt:lpstr>Application: Sampling bases of Matroid</vt:lpstr>
      <vt:lpstr>Sampling a random spanning tree</vt:lpstr>
      <vt:lpstr>PowerPoint Presentation</vt:lpstr>
      <vt:lpstr>Summarizing …</vt:lpstr>
      <vt:lpstr>High Dimensional Expanders (HDXs)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High Dimensional Expanders (HDXs)</dc:title>
  <dc:creator>Prahladh Harsha</dc:creator>
  <cp:lastModifiedBy>Prahladh Harsha</cp:lastModifiedBy>
  <cp:revision>22</cp:revision>
  <dcterms:created xsi:type="dcterms:W3CDTF">2020-01-30T08:58:58Z</dcterms:created>
  <dcterms:modified xsi:type="dcterms:W3CDTF">2023-04-25T09:30:15Z</dcterms:modified>
</cp:coreProperties>
</file>