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467" r:id="rId3"/>
    <p:sldId id="277" r:id="rId4"/>
    <p:sldId id="350" r:id="rId5"/>
    <p:sldId id="478" r:id="rId6"/>
    <p:sldId id="477" r:id="rId7"/>
    <p:sldId id="266" r:id="rId8"/>
    <p:sldId id="258" r:id="rId9"/>
    <p:sldId id="267" r:id="rId10"/>
    <p:sldId id="263" r:id="rId11"/>
    <p:sldId id="270" r:id="rId12"/>
    <p:sldId id="269" r:id="rId13"/>
    <p:sldId id="260" r:id="rId14"/>
    <p:sldId id="259" r:id="rId15"/>
    <p:sldId id="261" r:id="rId16"/>
    <p:sldId id="264" r:id="rId17"/>
    <p:sldId id="271" r:id="rId18"/>
    <p:sldId id="274" r:id="rId19"/>
    <p:sldId id="275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85A8"/>
    <a:srgbClr val="19AACF"/>
    <a:srgbClr val="EBC1D6"/>
    <a:srgbClr val="E899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56"/>
    <p:restoredTop sz="94690"/>
  </p:normalViewPr>
  <p:slideViewPr>
    <p:cSldViewPr snapToGrid="0">
      <p:cViewPr>
        <p:scale>
          <a:sx n="91" d="100"/>
          <a:sy n="91" d="100"/>
        </p:scale>
        <p:origin x="624" y="6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B879B-2B91-6745-A991-56F3B82C0477}" type="datetimeFigureOut">
              <a:rPr lang="en-US" smtClean="0"/>
              <a:t>8/30/26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FD4DC-E1A3-1248-B4F7-4D8CB293A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64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FD4DC-E1A3-1248-B4F7-4D8CB293A2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5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FD4DC-E1A3-1248-B4F7-4D8CB293A2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86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66BA8-2650-478A-972B-0673C0C21068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2274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66BA8-2650-478A-972B-0673C0C21068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878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FD4DC-E1A3-1248-B4F7-4D8CB293A2B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4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3C691-C5DE-AFFC-2151-E4062A118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51FD0-3E7B-F070-7045-9576F965B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8A8CA-4E17-395A-19AA-54DDC1E17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B01A6-6A15-A3FF-D9E7-96278EC5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8C516-E09C-6210-BE33-87F1AB1C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0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90A64-835C-984C-011A-6C3C05484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4855A6-2CBB-1902-9F1B-D1A9B776B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DA174-60D2-B0B6-73DE-62381A95E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2B1A1-AC4A-C854-81FA-E6687891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7D9A-7640-FAF9-AC47-6AA8203E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7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0E9D9-60D8-091D-1950-52DE4CA31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4DDDA1-AD8D-CD58-2CE8-0C1E4B429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EE910-9042-307C-18F1-FF8B6266B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A3B1-1927-1AAA-1473-D76CE4299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363FD-93A5-ACE4-673C-DBC075EC5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93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315406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5FE53-130A-2E5A-BCBB-EEA7241E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A642D-E486-915F-A3FD-6EC5CC4BC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EBEA-FA7F-BFC1-9141-91E653039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3E886-DBB0-C271-E99F-BA156857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1EBA7-D49E-1A11-54E6-5D3FD23D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456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BF87B-02A8-684A-3ED1-82263F817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61C6A-D6AF-A1C3-45E3-0BA7ABB4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C962B-5E76-A373-8A5F-5593FEE97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ECD21-DC20-CF33-3491-4E12AFB8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50AC7-994B-39AA-FEDD-614C65750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1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4F62B-A87F-3936-906E-42D344856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A8B28-7243-906F-8BDA-4BE1B3D460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30EF7-C18E-E15F-82E0-6AD8D902C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D6FD8-D43A-6433-6D19-8D3949252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BAB7FF-F52B-0DA8-CE23-5AF8D5A88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5CEE2-0387-E09E-E661-ADB9FACB3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92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6F416-4BFA-2A7C-2141-73CA8245F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1D331-405F-B522-C24B-FCF5C5EF2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DB17C-5D90-11FD-1424-FEB8EA2E5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677299-CEC5-0C9A-10CC-98242E0E53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01B75-E5C4-6F55-2767-CB7D6F33D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F2535E-EBC9-40BF-F44B-D94467C4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B03987-DF38-4341-EDB4-C2DDB126C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6F89D2-4AD4-0AB7-798A-C3081FD64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79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44E93-322D-E8EE-AD15-3DE266151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3169B-D8F2-5E18-DF7D-0D1616A16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DAFF9F-D963-C625-7B3F-9DB35F0FC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6D7AC-5B1D-5C2C-1A80-1D169149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4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590564-884F-6F07-D273-CAA24BFC0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23BDFB-5035-AFF9-A729-8BAF01BFA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F3E09-5072-8483-F223-D6B5BA23A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11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5E805-E9CB-F60A-ACFE-80BF8996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409AD-9B38-2CF4-5461-40A339B1D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B0929-17DB-2CAD-939D-F971692F1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C80FBE-112B-DE01-84B5-8445D8E93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51A72A-6DAE-4603-64F6-965A4444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EBFC1-A6E6-CEA0-07E3-0078C9F5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00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FE480-88C7-7070-CDEA-E9B7657D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162D6-8BA3-E55A-248B-70E8F39518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E98181-1212-671A-0CB6-A66A4A6CD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E3993-0861-CE1B-2EC5-648B4475F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FD941-006C-FCB3-8EF4-0739447CB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7B7F3-E8F6-1D61-9F31-6F8AACEB1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D1D52-142C-4642-0DA3-D6A29040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6B4F2-2C2C-6E7A-1D01-114CA1AA0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E7019-91A5-37F4-936B-FB1F6DE5DA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92E26-A690-5D49-926D-970135F7717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7287B-BFC9-C380-53FD-77E578283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C4936-BF2C-1D07-DA4D-C16CC6607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682C88-CAC4-C444-AFEF-3E49C841E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8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pn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openxmlformats.org/officeDocument/2006/relationships/image" Target="../media/image44.jpeg"/><Relationship Id="rId26" Type="http://schemas.openxmlformats.org/officeDocument/2006/relationships/image" Target="../media/image52.jpeg"/><Relationship Id="rId3" Type="http://schemas.openxmlformats.org/officeDocument/2006/relationships/image" Target="../media/image29.jpeg"/><Relationship Id="rId21" Type="http://schemas.openxmlformats.org/officeDocument/2006/relationships/image" Target="../media/image47.png"/><Relationship Id="rId7" Type="http://schemas.openxmlformats.org/officeDocument/2006/relationships/image" Target="../media/image33.jpeg"/><Relationship Id="rId12" Type="http://schemas.openxmlformats.org/officeDocument/2006/relationships/image" Target="../media/image38.png"/><Relationship Id="rId17" Type="http://schemas.openxmlformats.org/officeDocument/2006/relationships/image" Target="../media/image43.jpeg"/><Relationship Id="rId25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2.jpe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5" Type="http://schemas.openxmlformats.org/officeDocument/2006/relationships/image" Target="../media/image31.png"/><Relationship Id="rId15" Type="http://schemas.openxmlformats.org/officeDocument/2006/relationships/image" Target="../media/image41.jpeg"/><Relationship Id="rId23" Type="http://schemas.openxmlformats.org/officeDocument/2006/relationships/image" Target="../media/image49.png"/><Relationship Id="rId10" Type="http://schemas.openxmlformats.org/officeDocument/2006/relationships/image" Target="../media/image36.jpeg"/><Relationship Id="rId19" Type="http://schemas.openxmlformats.org/officeDocument/2006/relationships/image" Target="../media/image45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Relationship Id="rId22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8">
                <a:extLst>
                  <a:ext uri="{FF2B5EF4-FFF2-40B4-BE49-F238E27FC236}">
                    <a16:creationId xmlns:a16="http://schemas.microsoft.com/office/drawing/2014/main" id="{74AD4BE5-98F8-1AFE-CED6-A35378341915}"/>
                  </a:ext>
                </a:extLst>
              </p:cNvPr>
              <p:cNvSpPr txBox="1"/>
              <p:nvPr/>
            </p:nvSpPr>
            <p:spPr>
              <a:xfrm>
                <a:off x="239151" y="170430"/>
                <a:ext cx="11732455" cy="647349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square" lIns="45718" tIns="45718" rIns="45718" bIns="45718" anchor="t">
                <a:spAutoFit/>
              </a:bodyPr>
              <a:lstStyle/>
              <a:p>
                <a:pPr algn="ctr"/>
                <a:r>
                  <a:rPr lang="en-IN" sz="2800" dirty="0">
                    <a:solidFill>
                      <a:srgbClr val="002060"/>
                    </a:solidFill>
                  </a:rPr>
                  <a:t>Synthesis of Quantum Materials: Crystal Growth Techniques and the Challenge of Realizing Theory-Predicted Compounds</a:t>
                </a:r>
                <a:endParaRPr lang="en-IN" sz="2100" dirty="0">
                  <a:solidFill>
                    <a:srgbClr val="002060"/>
                  </a:solidFill>
                </a:endParaRPr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/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IN" dirty="0">
                    <a:solidFill>
                      <a:srgbClr val="002060"/>
                    </a:solidFill>
                  </a:rPr>
                  <a:t>Ravi Prakash Singh</a:t>
                </a:r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sz="1000" dirty="0">
                  <a:solidFill>
                    <a:srgbClr val="002060"/>
                  </a:solidFill>
                </a:endParaRPr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IN" dirty="0">
                    <a:solidFill>
                      <a:srgbClr val="002060"/>
                    </a:solidFill>
                  </a:rPr>
                  <a:t>Department of Physics</a:t>
                </a:r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sz="1000" dirty="0">
                  <a:solidFill>
                    <a:srgbClr val="002060"/>
                  </a:solidFill>
                </a:endParaRPr>
              </a:p>
              <a:p>
                <a:pPr algn="ctr">
                  <a:defRPr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IN" dirty="0">
                    <a:solidFill>
                      <a:srgbClr val="002060"/>
                    </a:solidFill>
                  </a:rPr>
                  <a:t>Indian Institute of Science Education &amp; Research Bhopal</a:t>
                </a:r>
              </a:p>
              <a:p>
                <a:pPr algn="ctr">
                  <a:defRPr b="1">
                    <a:solidFill>
                      <a:srgbClr val="19259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IN" dirty="0">
                  <a:solidFill>
                    <a:srgbClr val="19259B"/>
                  </a:solidFill>
                </a:endParaRPr>
              </a:p>
              <a:p>
                <a:pPr algn="ctr">
                  <a:lnSpc>
                    <a:spcPct val="150000"/>
                  </a:lnSpc>
                  <a:defRPr b="1">
                    <a:solidFill>
                      <a:srgbClr val="19259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US" b="1" dirty="0">
                  <a:solidFill>
                    <a:srgbClr val="19259B"/>
                  </a:solidFill>
                  <a:latin typeface="Arial"/>
                  <a:cs typeface="Arial"/>
                  <a:sym typeface="Arial"/>
                </a:endParaRPr>
              </a:p>
              <a:p>
                <a:pPr algn="ctr">
                  <a:lnSpc>
                    <a:spcPct val="150000"/>
                  </a:lnSpc>
                  <a:defRPr b="1">
                    <a:solidFill>
                      <a:srgbClr val="19259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US" b="1" dirty="0">
                    <a:solidFill>
                      <a:srgbClr val="19259B"/>
                    </a:solidFill>
                    <a:latin typeface="Arial"/>
                    <a:cs typeface="Arial"/>
                    <a:sym typeface="Arial"/>
                  </a:rPr>
                  <a:t>FNRRAMD </a:t>
                </a:r>
              </a:p>
              <a:p>
                <a:pPr algn="ctr">
                  <a:lnSpc>
                    <a:spcPct val="150000"/>
                  </a:lnSpc>
                  <a:defRPr b="1">
                    <a:solidFill>
                      <a:srgbClr val="19259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IN" dirty="0">
                    <a:solidFill>
                      <a:srgbClr val="C00000"/>
                    </a:solidFill>
                  </a:rPr>
                  <a:t>August 31 </a:t>
                </a:r>
                <a14:m>
                  <m:oMath xmlns:m="http://schemas.openxmlformats.org/officeDocument/2006/math">
                    <m:r>
                      <a:rPr lang="en-IN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IN" dirty="0">
                    <a:solidFill>
                      <a:srgbClr val="C00000"/>
                    </a:solidFill>
                  </a:rPr>
                  <a:t> September 01, 2026</a:t>
                </a:r>
              </a:p>
              <a:p>
                <a:pPr algn="ctr">
                  <a:lnSpc>
                    <a:spcPct val="150000"/>
                  </a:lnSpc>
                  <a:defRPr>
                    <a:solidFill>
                      <a:srgbClr val="19259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IN" dirty="0">
                    <a:solidFill>
                      <a:srgbClr val="C00000"/>
                    </a:solidFill>
                  </a:rPr>
                  <a:t>ICTS, Bengaluru</a:t>
                </a:r>
              </a:p>
            </p:txBody>
          </p:sp>
        </mc:Choice>
        <mc:Fallback>
          <p:sp>
            <p:nvSpPr>
              <p:cNvPr id="5" name="Rectangle 8">
                <a:extLst>
                  <a:ext uri="{FF2B5EF4-FFF2-40B4-BE49-F238E27FC236}">
                    <a16:creationId xmlns:a16="http://schemas.microsoft.com/office/drawing/2014/main" id="{74AD4BE5-98F8-1AFE-CED6-A35378341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51" y="170430"/>
                <a:ext cx="11732455" cy="6473499"/>
              </a:xfrm>
              <a:prstGeom prst="rect">
                <a:avLst/>
              </a:prstGeom>
              <a:blipFill>
                <a:blip r:embed="rId3"/>
                <a:stretch>
                  <a:fillRect t="-978" b="-58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a14="http://schemas.microsoft.com/office/drawing/2010/main"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7" descr="Picture 7">
            <a:extLst>
              <a:ext uri="{FF2B5EF4-FFF2-40B4-BE49-F238E27FC236}">
                <a16:creationId xmlns:a16="http://schemas.microsoft.com/office/drawing/2014/main" id="{0BE088EB-2A94-8A08-C0E1-CAAFB12F5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1748" y="1262120"/>
            <a:ext cx="2166880" cy="216688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928E78-F4E3-5C4F-9634-3F1338609A08}"/>
              </a:ext>
            </a:extLst>
          </p:cNvPr>
          <p:cNvSpPr txBox="1"/>
          <p:nvPr/>
        </p:nvSpPr>
        <p:spPr>
          <a:xfrm>
            <a:off x="8465143" y="6413161"/>
            <a:ext cx="3726857" cy="3704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https://</a:t>
            </a:r>
            <a:r>
              <a:rPr lang="en-US" dirty="0" err="1">
                <a:solidFill>
                  <a:srgbClr val="002060"/>
                </a:solidFill>
              </a:rPr>
              <a:t>home.iiserb.ac.in</a:t>
            </a:r>
            <a:r>
              <a:rPr lang="en-US" dirty="0">
                <a:solidFill>
                  <a:srgbClr val="002060"/>
                </a:solidFill>
              </a:rPr>
              <a:t>/~rpsingh/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D47023-0E00-F948-2A78-0751B61DDE7E}"/>
              </a:ext>
            </a:extLst>
          </p:cNvPr>
          <p:cNvSpPr txBox="1"/>
          <p:nvPr/>
        </p:nvSpPr>
        <p:spPr>
          <a:xfrm>
            <a:off x="0" y="6413161"/>
            <a:ext cx="242611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defRPr u="sng">
                <a:solidFill>
                  <a:srgbClr val="002060"/>
                </a:solidFill>
                <a:uFill>
                  <a:solidFill>
                    <a:schemeClr val="accent5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lang="en-IN">
                <a:solidFill>
                  <a:srgbClr val="002060"/>
                </a:solidFill>
                <a:uFill>
                  <a:solidFill>
                    <a:srgbClr val="0000FF"/>
                  </a:solidFill>
                </a:uFill>
              </a:rPr>
              <a:t>rpsingh@iiserb.ac.in</a:t>
            </a:r>
            <a:endParaRPr lang="en-IN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06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CC348-4877-9934-F9FA-40060BF00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A67733E-2F68-D664-99C3-9929D6187F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92000"/>
                    </a14:imgEffect>
                    <a14:imgEffect>
                      <a14:brightnessContrast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95198" y="111760"/>
            <a:ext cx="2121283" cy="63093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F43E9C-6797-6AC6-E3F6-E7C9B4E87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890" y="684691"/>
            <a:ext cx="2571004" cy="34280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BC0EA6-8600-B248-B7E5-95FEED9CB456}"/>
              </a:ext>
            </a:extLst>
          </p:cNvPr>
          <p:cNvSpPr txBox="1"/>
          <p:nvPr/>
        </p:nvSpPr>
        <p:spPr>
          <a:xfrm>
            <a:off x="4063055" y="100362"/>
            <a:ext cx="4065921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/>
                <a:cs typeface="Arial"/>
              </a:rPr>
              <a:t>Bridgman Growth Technique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05FFFD-F89A-9943-CE99-D52D8DC35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56"/>
          <a:stretch>
            <a:fillRect/>
          </a:stretch>
        </p:blipFill>
        <p:spPr>
          <a:xfrm>
            <a:off x="9084694" y="4351892"/>
            <a:ext cx="2558200" cy="23909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258569-EB99-FAC1-F6AB-AFF9D5BD73E3}"/>
              </a:ext>
            </a:extLst>
          </p:cNvPr>
          <p:cNvSpPr txBox="1"/>
          <p:nvPr/>
        </p:nvSpPr>
        <p:spPr>
          <a:xfrm>
            <a:off x="211873" y="767080"/>
            <a:ext cx="4990047" cy="586686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Basic Principle:</a:t>
            </a:r>
            <a:endParaRPr lang="en-US" dirty="0">
              <a:solidFill>
                <a:srgbClr val="002060"/>
              </a:solidFill>
              <a:latin typeface="Arial"/>
              <a:ea typeface="+mn-lt"/>
              <a:cs typeface="Arial"/>
            </a:endParaRPr>
          </a:p>
          <a:p>
            <a:pPr marL="311150"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Crystal growth from a congruent melt under a controlled temperature gradient</a:t>
            </a:r>
            <a:endParaRPr lang="en-US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Ideal for:</a:t>
            </a: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 </a:t>
            </a:r>
          </a:p>
          <a:p>
            <a:pPr marL="311150"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Single crystals of </a:t>
            </a:r>
            <a:r>
              <a:rPr lang="en-US" b="1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metallic and intermetallic materials</a:t>
            </a: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 with congruent melting point</a:t>
            </a:r>
            <a:endParaRPr lang="en-US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Temperature Limit:</a:t>
            </a: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 </a:t>
            </a:r>
          </a:p>
          <a:p>
            <a:pPr marL="311150"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Maximum temperature </a:t>
            </a:r>
            <a:r>
              <a:rPr lang="en-US" b="1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up to </a:t>
            </a:r>
            <a:r>
              <a:rPr lang="en-US" b="1" dirty="0">
                <a:solidFill>
                  <a:srgbClr val="FF0000"/>
                </a:solidFill>
                <a:latin typeface="Arial"/>
                <a:ea typeface="+mn-lt"/>
                <a:cs typeface="Arial"/>
              </a:rPr>
              <a:t>1800°C</a:t>
            </a:r>
            <a:r>
              <a:rPr lang="en-US" b="1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for single-crystal growth</a:t>
            </a:r>
            <a:endParaRPr lang="en-US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Growth Process:</a:t>
            </a:r>
          </a:p>
          <a:p>
            <a:pPr marL="311150"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The solidification moves progressively along the length of the crucible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Not suitable for highly volatile materials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AC1B81-1A55-6C88-7818-514A7F5A7EFE}"/>
              </a:ext>
            </a:extLst>
          </p:cNvPr>
          <p:cNvSpPr txBox="1"/>
          <p:nvPr/>
        </p:nvSpPr>
        <p:spPr>
          <a:xfrm>
            <a:off x="5405120" y="759897"/>
            <a:ext cx="1481608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Pulling mechanism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FD95A1-21B9-876F-47EA-684B5E94F534}"/>
              </a:ext>
            </a:extLst>
          </p:cNvPr>
          <p:cNvSpPr txBox="1"/>
          <p:nvPr/>
        </p:nvSpPr>
        <p:spPr>
          <a:xfrm>
            <a:off x="5537200" y="4112696"/>
            <a:ext cx="1481608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Grown crystal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B1C749-A6B3-6B6B-CC90-7685AF24324B}"/>
              </a:ext>
            </a:extLst>
          </p:cNvPr>
          <p:cNvSpPr txBox="1"/>
          <p:nvPr/>
        </p:nvSpPr>
        <p:spPr>
          <a:xfrm>
            <a:off x="5354320" y="2121336"/>
            <a:ext cx="1481608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Heating Furnace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A9641-1548-B888-C7FC-C300C9C2BA7C}"/>
              </a:ext>
            </a:extLst>
          </p:cNvPr>
          <p:cNvSpPr txBox="1"/>
          <p:nvPr/>
        </p:nvSpPr>
        <p:spPr>
          <a:xfrm>
            <a:off x="5354320" y="3056056"/>
            <a:ext cx="1481608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Alumina Crucible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8C3DA7-7F61-C75B-1D7D-824996C89A3E}"/>
              </a:ext>
            </a:extLst>
          </p:cNvPr>
          <p:cNvSpPr txBox="1"/>
          <p:nvPr/>
        </p:nvSpPr>
        <p:spPr>
          <a:xfrm>
            <a:off x="5415280" y="3553896"/>
            <a:ext cx="1481608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Molten Material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2E168E-76C7-E0F7-E9FD-687DCEC306F1}"/>
              </a:ext>
            </a:extLst>
          </p:cNvPr>
          <p:cNvSpPr txBox="1"/>
          <p:nvPr/>
        </p:nvSpPr>
        <p:spPr>
          <a:xfrm>
            <a:off x="5445760" y="4813735"/>
            <a:ext cx="1481608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Furnace Cold Zone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295737-7375-BD48-E1B2-D7356BEA4F4C}"/>
              </a:ext>
            </a:extLst>
          </p:cNvPr>
          <p:cNvSpPr txBox="1"/>
          <p:nvPr/>
        </p:nvSpPr>
        <p:spPr>
          <a:xfrm>
            <a:off x="5709920" y="5423335"/>
            <a:ext cx="1014248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Crucible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6B01DE3-B29C-EDF0-2B24-B61C7C994F3B}"/>
              </a:ext>
            </a:extLst>
          </p:cNvPr>
          <p:cNvSpPr/>
          <p:nvPr/>
        </p:nvSpPr>
        <p:spPr>
          <a:xfrm>
            <a:off x="6888478" y="843279"/>
            <a:ext cx="500888" cy="129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8E4BF39D-8580-F3CA-44AF-7EBA82C0749C}"/>
              </a:ext>
            </a:extLst>
          </p:cNvPr>
          <p:cNvSpPr/>
          <p:nvPr/>
        </p:nvSpPr>
        <p:spPr>
          <a:xfrm>
            <a:off x="6888477" y="2204718"/>
            <a:ext cx="500888" cy="129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BF9B5401-9AD9-4F61-FD04-99A78224379A}"/>
              </a:ext>
            </a:extLst>
          </p:cNvPr>
          <p:cNvSpPr/>
          <p:nvPr/>
        </p:nvSpPr>
        <p:spPr>
          <a:xfrm>
            <a:off x="6878316" y="3129277"/>
            <a:ext cx="744728" cy="129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C067DA9F-9A4A-B65A-5DA3-034FA8FE7667}"/>
              </a:ext>
            </a:extLst>
          </p:cNvPr>
          <p:cNvSpPr/>
          <p:nvPr/>
        </p:nvSpPr>
        <p:spPr>
          <a:xfrm>
            <a:off x="6878316" y="3627116"/>
            <a:ext cx="744728" cy="129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3C33962E-9DFD-836C-220A-0659D507425F}"/>
              </a:ext>
            </a:extLst>
          </p:cNvPr>
          <p:cNvSpPr/>
          <p:nvPr/>
        </p:nvSpPr>
        <p:spPr>
          <a:xfrm>
            <a:off x="6878316" y="4185916"/>
            <a:ext cx="744728" cy="129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33E0454-B526-2B3B-68DB-01103CFCB24A}"/>
              </a:ext>
            </a:extLst>
          </p:cNvPr>
          <p:cNvSpPr/>
          <p:nvPr/>
        </p:nvSpPr>
        <p:spPr>
          <a:xfrm>
            <a:off x="6888476" y="4907276"/>
            <a:ext cx="439928" cy="129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5F11373B-B76A-5DE1-C039-7B7F2C067B0D}"/>
              </a:ext>
            </a:extLst>
          </p:cNvPr>
          <p:cNvSpPr/>
          <p:nvPr/>
        </p:nvSpPr>
        <p:spPr>
          <a:xfrm>
            <a:off x="6654796" y="5506716"/>
            <a:ext cx="937768" cy="129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0256471-5055-B78E-8D03-35AFC3289DDB}"/>
              </a:ext>
            </a:extLst>
          </p:cNvPr>
          <p:cNvSpPr txBox="1">
            <a:spLocks/>
          </p:cNvSpPr>
          <p:nvPr/>
        </p:nvSpPr>
        <p:spPr>
          <a:xfrm>
            <a:off x="9509759" y="4089856"/>
            <a:ext cx="1868869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>
                <a:solidFill>
                  <a:srgbClr val="002060"/>
                </a:solidFill>
                <a:latin typeface="Arial Narrow" panose="020B0606020202030204" pitchFamily="34" charset="0"/>
              </a:rPr>
              <a:t>Bridgman Furnace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A45BBC-1C04-1692-BBA0-AA82821D56A1}"/>
              </a:ext>
            </a:extLst>
          </p:cNvPr>
          <p:cNvSpPr txBox="1"/>
          <p:nvPr/>
        </p:nvSpPr>
        <p:spPr>
          <a:xfrm>
            <a:off x="5558346" y="6383495"/>
            <a:ext cx="316992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Arial"/>
                <a:ea typeface="Inter Var"/>
                <a:cs typeface="Arial"/>
              </a:rPr>
              <a:t>Schematic</a:t>
            </a:r>
            <a:r>
              <a:rPr lang="en-US" sz="1200" b="1" i="0" dirty="0">
                <a:solidFill>
                  <a:srgbClr val="002060"/>
                </a:solidFill>
                <a:latin typeface="Arial"/>
                <a:ea typeface="Inter Var"/>
                <a:cs typeface="Arial"/>
              </a:rPr>
              <a:t> diagram </a:t>
            </a:r>
            <a:r>
              <a:rPr lang="en-US" sz="1200" b="1" dirty="0">
                <a:solidFill>
                  <a:srgbClr val="002060"/>
                </a:solidFill>
                <a:latin typeface="Arial"/>
                <a:ea typeface="Inter Var"/>
                <a:cs typeface="Arial"/>
              </a:rPr>
              <a:t>for crystal</a:t>
            </a:r>
            <a:r>
              <a:rPr lang="en-US" sz="1200" b="1" i="0" dirty="0">
                <a:solidFill>
                  <a:srgbClr val="002060"/>
                </a:solidFill>
                <a:latin typeface="Arial"/>
                <a:ea typeface="Inter Var"/>
                <a:cs typeface="Arial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/>
                <a:ea typeface="Inter Var"/>
                <a:cs typeface="Arial"/>
              </a:rPr>
              <a:t>growth using Bridgman furnace</a:t>
            </a:r>
            <a:endParaRPr lang="en-US" sz="1200" b="1" i="0" dirty="0">
              <a:solidFill>
                <a:srgbClr val="002060"/>
              </a:solidFill>
              <a:latin typeface="Arial"/>
              <a:ea typeface="Inter Var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9048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86E16BD-B815-FC89-70F6-1B0456F1E808}"/>
              </a:ext>
            </a:extLst>
          </p:cNvPr>
          <p:cNvSpPr txBox="1"/>
          <p:nvPr/>
        </p:nvSpPr>
        <p:spPr>
          <a:xfrm>
            <a:off x="44" y="111513"/>
            <a:ext cx="12191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Flux Growth Technique</a:t>
            </a:r>
            <a:endParaRPr lang="en-US" sz="2400" dirty="0">
              <a:solidFill>
                <a:srgbClr val="00206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B16E9B2-5905-FAC0-E5F6-36A17CFBC2DE}"/>
              </a:ext>
            </a:extLst>
          </p:cNvPr>
          <p:cNvGrpSpPr/>
          <p:nvPr/>
        </p:nvGrpSpPr>
        <p:grpSpPr>
          <a:xfrm>
            <a:off x="4444998" y="1201241"/>
            <a:ext cx="4592321" cy="5545246"/>
            <a:chOff x="4317999" y="1166296"/>
            <a:chExt cx="4592321" cy="554524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DAB0F3D-8E6A-1A8A-5A54-7A965C41A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74509" y="1168400"/>
              <a:ext cx="2037542" cy="494792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CA7A00-DFB6-785A-04B6-3550AC1C48E5}"/>
                </a:ext>
              </a:extLst>
            </p:cNvPr>
            <p:cNvSpPr txBox="1"/>
            <p:nvPr/>
          </p:nvSpPr>
          <p:spPr>
            <a:xfrm>
              <a:off x="4368800" y="1877497"/>
              <a:ext cx="1481608" cy="27699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2060"/>
                  </a:solidFill>
                  <a:latin typeface="Arial"/>
                  <a:cs typeface="Arial"/>
                </a:rPr>
                <a:t>Flux melt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F9377C-546F-90E7-CACD-E643E5D46179}"/>
                </a:ext>
              </a:extLst>
            </p:cNvPr>
            <p:cNvSpPr txBox="1"/>
            <p:nvPr/>
          </p:nvSpPr>
          <p:spPr>
            <a:xfrm>
              <a:off x="4317999" y="3431976"/>
              <a:ext cx="1776248" cy="27699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2060"/>
                  </a:solidFill>
                  <a:latin typeface="Arial"/>
                  <a:cs typeface="Arial"/>
                </a:rPr>
                <a:t>Grown single crystals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9A3BB8-CC75-92CF-FC7D-4BB43B03B281}"/>
                </a:ext>
              </a:extLst>
            </p:cNvPr>
            <p:cNvSpPr txBox="1"/>
            <p:nvPr/>
          </p:nvSpPr>
          <p:spPr>
            <a:xfrm>
              <a:off x="4531359" y="1166296"/>
              <a:ext cx="1481608" cy="27699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2060"/>
                  </a:solidFill>
                  <a:latin typeface="Arial"/>
                  <a:cs typeface="Arial"/>
                </a:rPr>
                <a:t>Quartz tube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E7C22B9-37E0-3B32-468C-2E4BA197D10D}"/>
                </a:ext>
              </a:extLst>
            </p:cNvPr>
            <p:cNvCxnSpPr/>
            <p:nvPr/>
          </p:nvCxnSpPr>
          <p:spPr>
            <a:xfrm>
              <a:off x="5527039" y="2113279"/>
              <a:ext cx="1635761" cy="112776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1D9C2C1-30A3-B3B7-2F45-1975560AE2AB}"/>
                </a:ext>
              </a:extLst>
            </p:cNvPr>
            <p:cNvCxnSpPr/>
            <p:nvPr/>
          </p:nvCxnSpPr>
          <p:spPr>
            <a:xfrm>
              <a:off x="5567680" y="3667760"/>
              <a:ext cx="1117600" cy="7416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64EA14C-B79F-E336-B740-992D1FF2396F}"/>
                </a:ext>
              </a:extLst>
            </p:cNvPr>
            <p:cNvCxnSpPr/>
            <p:nvPr/>
          </p:nvCxnSpPr>
          <p:spPr>
            <a:xfrm>
              <a:off x="5445759" y="1483360"/>
              <a:ext cx="833120" cy="54864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4A26F01-DB9D-48E9-88DD-935659B2861F}"/>
                </a:ext>
              </a:extLst>
            </p:cNvPr>
            <p:cNvCxnSpPr>
              <a:cxnSpLocks/>
            </p:cNvCxnSpPr>
            <p:nvPr/>
          </p:nvCxnSpPr>
          <p:spPr>
            <a:xfrm>
              <a:off x="5313678" y="2865120"/>
              <a:ext cx="1016000" cy="61976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0344F3-C0D9-2267-4995-BFE092BA08A1}"/>
                </a:ext>
              </a:extLst>
            </p:cNvPr>
            <p:cNvSpPr txBox="1"/>
            <p:nvPr/>
          </p:nvSpPr>
          <p:spPr>
            <a:xfrm>
              <a:off x="4318000" y="2626360"/>
              <a:ext cx="2032000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2060"/>
                  </a:solidFill>
                  <a:latin typeface="Arial"/>
                  <a:ea typeface="Segoe UI"/>
                  <a:cs typeface="Segoe UI"/>
                </a:rPr>
                <a:t>Alumina Crucible</a:t>
              </a:r>
              <a:endParaRPr lang="en-US" sz="1200" b="0" i="0" dirty="0">
                <a:solidFill>
                  <a:srgbClr val="002060"/>
                </a:solidFill>
                <a:latin typeface="Arial"/>
                <a:ea typeface="Segoe UI"/>
                <a:cs typeface="Segoe UI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A7CBDCE-F269-18E7-F7F3-702E2D11B3AA}"/>
                </a:ext>
              </a:extLst>
            </p:cNvPr>
            <p:cNvSpPr txBox="1"/>
            <p:nvPr/>
          </p:nvSpPr>
          <p:spPr>
            <a:xfrm>
              <a:off x="5476240" y="6249877"/>
              <a:ext cx="3434080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b="1" i="0" u="none" strike="noStrike" baseline="0" dirty="0">
                  <a:solidFill>
                    <a:srgbClr val="002060"/>
                  </a:solidFill>
                  <a:latin typeface="Arial"/>
                </a:rPr>
                <a:t>Schematic diagram of </a:t>
              </a:r>
              <a:r>
                <a:rPr lang="en-US" sz="1200" b="1" dirty="0">
                  <a:solidFill>
                    <a:srgbClr val="002060"/>
                  </a:solidFill>
                  <a:latin typeface="Arial"/>
                </a:rPr>
                <a:t>the single crystal </a:t>
              </a:r>
              <a:r>
                <a:rPr lang="en-US" sz="1200" b="1" i="0" u="none" strike="noStrike" baseline="0" dirty="0">
                  <a:solidFill>
                    <a:srgbClr val="002060"/>
                  </a:solidFill>
                  <a:latin typeface="Arial"/>
                </a:rPr>
                <a:t>growth</a:t>
              </a:r>
              <a:r>
                <a:rPr sz="1200" b="1" i="0" dirty="0">
                  <a:solidFill>
                    <a:srgbClr val="002060"/>
                  </a:solidFill>
                  <a:latin typeface="Arial"/>
                  <a:ea typeface="Arial"/>
                  <a:cs typeface="Arial"/>
                </a:rPr>
                <a:t>​</a:t>
              </a:r>
              <a:r>
                <a:rPr lang="en-US" sz="1200" b="1" dirty="0">
                  <a:solidFill>
                    <a:srgbClr val="002060"/>
                  </a:solidFill>
                  <a:latin typeface="Arial"/>
                  <a:ea typeface="Arial"/>
                  <a:cs typeface="Arial"/>
                </a:rPr>
                <a:t> via flux method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234C1F5-ADC1-450F-55C8-2A55C6E4C612}"/>
              </a:ext>
            </a:extLst>
          </p:cNvPr>
          <p:cNvSpPr txBox="1"/>
          <p:nvPr/>
        </p:nvSpPr>
        <p:spPr>
          <a:xfrm>
            <a:off x="9448800" y="6233160"/>
            <a:ext cx="176784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Arial"/>
              </a:rPr>
              <a:t>Centrifuge</a:t>
            </a:r>
            <a:endParaRPr lang="en-US" b="1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EE28C5-6A56-9D7F-EABA-A460AF4A89E6}"/>
              </a:ext>
            </a:extLst>
          </p:cNvPr>
          <p:cNvSpPr txBox="1"/>
          <p:nvPr/>
        </p:nvSpPr>
        <p:spPr>
          <a:xfrm>
            <a:off x="9037319" y="1432952"/>
            <a:ext cx="2590800" cy="8890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rgbClr val="002060"/>
                </a:solidFill>
                <a:latin typeface="Arial"/>
                <a:cs typeface="Arial"/>
              </a:rPr>
              <a:t>Excess</a:t>
            </a:r>
            <a:r>
              <a:rPr lang="en-US" sz="1200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 flux can be separated from the grown single crystals by using a high-speed centrifuge.</a:t>
            </a:r>
            <a:endParaRPr lang="en-US" sz="12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EA8107FA-1FA5-142F-9ABA-B84C01C813FB}"/>
              </a:ext>
            </a:extLst>
          </p:cNvPr>
          <p:cNvSpPr/>
          <p:nvPr/>
        </p:nvSpPr>
        <p:spPr>
          <a:xfrm>
            <a:off x="8414974" y="1775674"/>
            <a:ext cx="54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4EBB77FF-8548-0773-6C11-8C5C8C93A2AE}"/>
              </a:ext>
            </a:extLst>
          </p:cNvPr>
          <p:cNvSpPr/>
          <p:nvPr/>
        </p:nvSpPr>
        <p:spPr>
          <a:xfrm>
            <a:off x="10261600" y="2489200"/>
            <a:ext cx="142240" cy="6197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53F6F2-0AC9-A071-2EC8-5A76B9DC4F2B}"/>
              </a:ext>
            </a:extLst>
          </p:cNvPr>
          <p:cNvSpPr txBox="1"/>
          <p:nvPr/>
        </p:nvSpPr>
        <p:spPr>
          <a:xfrm>
            <a:off x="170242" y="640795"/>
            <a:ext cx="4383746" cy="58693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</a:rPr>
              <a:t>Suitable for binary and ternary intermetallic compounds with </a:t>
            </a:r>
            <a:r>
              <a:rPr lang="en-US" b="1" dirty="0">
                <a:solidFill>
                  <a:srgbClr val="002060"/>
                </a:solidFill>
              </a:rPr>
              <a:t>incongruent melting point</a:t>
            </a:r>
            <a:endParaRPr lang="en-US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b="1" dirty="0">
                <a:solidFill>
                  <a:srgbClr val="002060"/>
                </a:solidFill>
              </a:rPr>
              <a:t>Low temperature flux </a:t>
            </a:r>
            <a:r>
              <a:rPr lang="en-US" dirty="0">
                <a:solidFill>
                  <a:srgbClr val="002060"/>
                </a:solidFill>
              </a:rPr>
              <a:t>used to melt down materials with very high melting point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</a:rPr>
              <a:t>Target material must dissolve in the chosen flux, and the g</a:t>
            </a:r>
            <a:r>
              <a:rPr lang="en-US" dirty="0">
                <a:solidFill>
                  <a:srgbClr val="002060"/>
                </a:solidFill>
                <a:ea typeface="+mn-lt"/>
                <a:cs typeface="+mn-lt"/>
              </a:rPr>
              <a:t>rown single crystals must be chemically or physically </a:t>
            </a:r>
            <a:r>
              <a:rPr lang="en-US" b="1" dirty="0">
                <a:solidFill>
                  <a:srgbClr val="002060"/>
                </a:solidFill>
                <a:ea typeface="+mn-lt"/>
                <a:cs typeface="+mn-lt"/>
              </a:rPr>
              <a:t>separable from the flux </a:t>
            </a:r>
            <a:r>
              <a:rPr lang="en-US" dirty="0">
                <a:solidFill>
                  <a:srgbClr val="002060"/>
                </a:solidFill>
                <a:ea typeface="+mn-lt"/>
                <a:cs typeface="+mn-lt"/>
              </a:rPr>
              <a:t>(hot centrifugation, acid etching, etc.)</a:t>
            </a:r>
          </a:p>
          <a:p>
            <a:pPr marL="285750" indent="-285750" algn="just">
              <a:lnSpc>
                <a:spcPct val="150000"/>
              </a:lnSpc>
              <a:buFont typeface="Arial,Sans-Serif"/>
              <a:buChar char="•"/>
            </a:pPr>
            <a:r>
              <a:rPr lang="en-US" dirty="0">
                <a:solidFill>
                  <a:srgbClr val="002060"/>
                </a:solidFill>
              </a:rPr>
              <a:t>Not suitable for material which form undesirable stable </a:t>
            </a:r>
            <a:r>
              <a:rPr lang="en-US" b="1" dirty="0">
                <a:solidFill>
                  <a:srgbClr val="002060"/>
                </a:solidFill>
              </a:rPr>
              <a:t>secondary phases </a:t>
            </a:r>
            <a:r>
              <a:rPr lang="en-US" dirty="0">
                <a:solidFill>
                  <a:srgbClr val="002060"/>
                </a:solidFill>
              </a:rPr>
              <a:t>with the flux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B6B4A5-E609-D746-A9E6-7AC518C55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506" y="3220470"/>
            <a:ext cx="2932427" cy="293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4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51CDF0-8941-7D1A-755B-192F04D6127A}"/>
              </a:ext>
            </a:extLst>
          </p:cNvPr>
          <p:cNvSpPr txBox="1"/>
          <p:nvPr/>
        </p:nvSpPr>
        <p:spPr>
          <a:xfrm>
            <a:off x="3644224" y="100362"/>
            <a:ext cx="4903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 Vapor Transport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4B61E-E901-AA96-397A-CF18E49DEFBC}"/>
              </a:ext>
            </a:extLst>
          </p:cNvPr>
          <p:cNvSpPr txBox="1"/>
          <p:nvPr/>
        </p:nvSpPr>
        <p:spPr>
          <a:xfrm>
            <a:off x="153753" y="966245"/>
            <a:ext cx="6382569" cy="50269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2060"/>
                </a:solidFill>
                <a:effectLst/>
                <a:latin typeface="Arial"/>
                <a:cs typeface="Arial"/>
              </a:rPr>
              <a:t>A reversible 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g</a:t>
            </a:r>
            <a:r>
              <a:rPr lang="en-US" b="0" i="0" dirty="0">
                <a:solidFill>
                  <a:srgbClr val="002060"/>
                </a:solidFill>
                <a:effectLst/>
                <a:latin typeface="Arial"/>
                <a:cs typeface="Arial"/>
              </a:rPr>
              <a:t>as-phase 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t</a:t>
            </a:r>
            <a:r>
              <a:rPr lang="en-US" b="0" i="0" dirty="0">
                <a:solidFill>
                  <a:srgbClr val="002060"/>
                </a:solidFill>
                <a:effectLst/>
                <a:latin typeface="Arial"/>
                <a:cs typeface="Arial"/>
              </a:rPr>
              <a:t>echnique for high-purity single-crystal 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g</a:t>
            </a:r>
            <a:r>
              <a:rPr lang="en-US" b="0" i="0" dirty="0">
                <a:solidFill>
                  <a:srgbClr val="002060"/>
                </a:solidFill>
                <a:effectLst/>
                <a:latin typeface="Arial"/>
                <a:cs typeface="Arial"/>
              </a:rPr>
              <a:t>rowth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Controlled temperature gradient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Common transport agents: I</a:t>
            </a:r>
            <a:r>
              <a:rPr lang="en-US" baseline="-2500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SeCl</a:t>
            </a:r>
            <a:r>
              <a:rPr lang="en-US" baseline="-2500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InCl</a:t>
            </a:r>
            <a:r>
              <a:rPr lang="en-US" baseline="-2500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etc.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working temperature range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400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°C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1250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°C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depending on the material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Ideal for: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Volatile element-based materials including chalcogenides, halides, and pnictides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Non-volatile solid materials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suitable for unstable or incongruently melting compounds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A8F5EC-CE7A-3C12-B6F0-DBA362A025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14" t="19791" r="5216"/>
          <a:stretch>
            <a:fillRect/>
          </a:stretch>
        </p:blipFill>
        <p:spPr>
          <a:xfrm>
            <a:off x="7252078" y="3318119"/>
            <a:ext cx="4354118" cy="2685665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86C74772-2D6B-C248-1736-10EA6E761210}"/>
              </a:ext>
            </a:extLst>
          </p:cNvPr>
          <p:cNvSpPr txBox="1">
            <a:spLocks/>
          </p:cNvSpPr>
          <p:nvPr/>
        </p:nvSpPr>
        <p:spPr>
          <a:xfrm>
            <a:off x="8302737" y="6101733"/>
            <a:ext cx="1868869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Three zone Tubular Furnace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2032E3-6413-5145-F44F-B2064370C72F}"/>
              </a:ext>
            </a:extLst>
          </p:cNvPr>
          <p:cNvGrpSpPr/>
          <p:nvPr/>
        </p:nvGrpSpPr>
        <p:grpSpPr>
          <a:xfrm>
            <a:off x="6820028" y="966245"/>
            <a:ext cx="5218219" cy="2253925"/>
            <a:chOff x="6628064" y="707185"/>
            <a:chExt cx="5218219" cy="22539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16D62C5-36FA-FD24-E019-D88E3ABD1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8064" y="707185"/>
              <a:ext cx="5218219" cy="2253925"/>
            </a:xfrm>
            <a:prstGeom prst="rect">
              <a:avLst/>
            </a:prstGeom>
          </p:spPr>
        </p:pic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5FB91DF7-BF62-D2B7-7569-FF6B0B8F3BF0}"/>
                </a:ext>
              </a:extLst>
            </p:cNvPr>
            <p:cNvSpPr txBox="1">
              <a:spLocks/>
            </p:cNvSpPr>
            <p:nvPr/>
          </p:nvSpPr>
          <p:spPr>
            <a:xfrm>
              <a:off x="6657871" y="2410160"/>
              <a:ext cx="1868869" cy="267805"/>
            </a:xfrm>
            <a:prstGeom prst="rect">
              <a:avLst/>
            </a:prstGeom>
          </p:spPr>
          <p:txBody>
            <a:bodyPr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en-US" sz="18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6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200" b="1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Hot Zone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C5B1FA34-DBFA-55E5-74AB-51001263ECCA}"/>
                </a:ext>
              </a:extLst>
            </p:cNvPr>
            <p:cNvSpPr txBox="1">
              <a:spLocks/>
            </p:cNvSpPr>
            <p:nvPr/>
          </p:nvSpPr>
          <p:spPr>
            <a:xfrm>
              <a:off x="9855869" y="984107"/>
              <a:ext cx="1868869" cy="267805"/>
            </a:xfrm>
            <a:prstGeom prst="rect">
              <a:avLst/>
            </a:prstGeom>
          </p:spPr>
          <p:txBody>
            <a:bodyPr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en-US" sz="18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6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200" b="1">
                  <a:latin typeface="Arial Narrow" panose="020B0606020202030204" pitchFamily="34" charset="0"/>
                </a:rPr>
                <a:t>Cold Zone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8809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6ED049-D5B8-E50A-F3E2-29D72EB40F18}"/>
              </a:ext>
            </a:extLst>
          </p:cNvPr>
          <p:cNvSpPr txBox="1"/>
          <p:nvPr/>
        </p:nvSpPr>
        <p:spPr>
          <a:xfrm>
            <a:off x="2837613" y="100362"/>
            <a:ext cx="651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Czochralski</a:t>
            </a: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Method -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 Arc Furnace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13D155-4358-E694-11D0-1D0FFBB659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49" t="16934" r="1466"/>
          <a:stretch>
            <a:fillRect/>
          </a:stretch>
        </p:blipFill>
        <p:spPr>
          <a:xfrm>
            <a:off x="8509829" y="856503"/>
            <a:ext cx="3242887" cy="325925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C67C60-6932-0C93-F303-A320BE5804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472" t="21732" r="1002" b="15931"/>
          <a:stretch>
            <a:fillRect/>
          </a:stretch>
        </p:blipFill>
        <p:spPr>
          <a:xfrm>
            <a:off x="5430644" y="860609"/>
            <a:ext cx="2913354" cy="325514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41AF9A-0FE1-E2F3-FEAC-0F1878A0E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2" t="26627" r="13055" b="25581"/>
          <a:stretch>
            <a:fillRect/>
          </a:stretch>
        </p:blipFill>
        <p:spPr>
          <a:xfrm>
            <a:off x="5430644" y="4392507"/>
            <a:ext cx="2913355" cy="236513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C0357E-7159-1038-38D9-B7FE0A0F3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" r="44316" b="1867"/>
          <a:stretch>
            <a:fillRect/>
          </a:stretch>
        </p:blipFill>
        <p:spPr>
          <a:xfrm>
            <a:off x="8509830" y="4392507"/>
            <a:ext cx="3242887" cy="2365131"/>
          </a:xfrm>
          <a:prstGeom prst="rect">
            <a:avLst/>
          </a:prstGeom>
          <a:ln>
            <a:noFill/>
          </a:ln>
          <a:effectLst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086390C-8DDE-4B5B-24F4-1862423AB3E4}"/>
              </a:ext>
            </a:extLst>
          </p:cNvPr>
          <p:cNvSpPr txBox="1"/>
          <p:nvPr/>
        </p:nvSpPr>
        <p:spPr>
          <a:xfrm>
            <a:off x="190452" y="793826"/>
            <a:ext cx="4939109" cy="58579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Electric Arcs:</a:t>
            </a: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Symmetrical heating between tungsten electrodes and water-cooled copper hearth in inert atmosphere.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Reaches localized melting temperatures </a:t>
            </a:r>
            <a:r>
              <a:rPr lang="en-I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4,000°C</a:t>
            </a: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(allowing processing of refractory elements without crucibles).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Czochralski pulling technique</a:t>
            </a: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single crystal seed pulling directly from the melt.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 for</a:t>
            </a: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Refractory metals: Nb, Mo, Ta, W, etc.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Intermetallic Compounds: Rare-earth &amp; Transition-metal systems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suitable for compounds with very high vapor pressure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B4900BC-82B6-66C0-9639-369F744D68BF}"/>
              </a:ext>
            </a:extLst>
          </p:cNvPr>
          <p:cNvSpPr txBox="1">
            <a:spLocks/>
          </p:cNvSpPr>
          <p:nvPr/>
        </p:nvSpPr>
        <p:spPr>
          <a:xfrm>
            <a:off x="9196837" y="4115755"/>
            <a:ext cx="1868869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Tetra Arc Furnace</a:t>
            </a:r>
          </a:p>
        </p:txBody>
      </p:sp>
    </p:spTree>
    <p:extLst>
      <p:ext uri="{BB962C8B-B14F-4D97-AF65-F5344CB8AC3E}">
        <p14:creationId xmlns:p14="http://schemas.microsoft.com/office/powerpoint/2010/main" val="2838234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27B135-3856-D1E2-C1F9-D36872E53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5948" y="773674"/>
            <a:ext cx="2537794" cy="34359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D10549-8A8A-727C-CA4F-E25A22DD3233}"/>
              </a:ext>
            </a:extLst>
          </p:cNvPr>
          <p:cNvSpPr txBox="1"/>
          <p:nvPr/>
        </p:nvSpPr>
        <p:spPr>
          <a:xfrm>
            <a:off x="4497660" y="100362"/>
            <a:ext cx="3196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Floating Zone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678063-A01E-269A-991D-FA5F8C8972C6}"/>
              </a:ext>
            </a:extLst>
          </p:cNvPr>
          <p:cNvSpPr txBox="1"/>
          <p:nvPr/>
        </p:nvSpPr>
        <p:spPr>
          <a:xfrm>
            <a:off x="408276" y="678495"/>
            <a:ext cx="4431727" cy="58579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Versatile and 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contamination-free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 technique for growing high purity single crystal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Technique ideal for producing 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large volume, high-quality crystals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Four mirrors used for uniform temperature profile</a:t>
            </a:r>
            <a:endParaRPr lang="en-US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Principle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Surface tension supports the molten zone without crucible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Counter-rotating rods are translated  to move the molten zone</a:t>
            </a:r>
            <a:endParaRPr lang="en-US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Material solidifies at the lower interface to produce a single crystal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B70D179-9073-9550-014D-6D2F6CB4D5D1}"/>
              </a:ext>
            </a:extLst>
          </p:cNvPr>
          <p:cNvGrpSpPr/>
          <p:nvPr/>
        </p:nvGrpSpPr>
        <p:grpSpPr>
          <a:xfrm>
            <a:off x="4977114" y="678495"/>
            <a:ext cx="3895491" cy="5511453"/>
            <a:chOff x="5082376" y="678495"/>
            <a:chExt cx="3790229" cy="5511453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687FAAB-3D86-A76A-70E9-18757E5F4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56549" y="678495"/>
              <a:ext cx="3298520" cy="5010411"/>
            </a:xfrm>
            <a:prstGeom prst="rect">
              <a:avLst/>
            </a:prstGeom>
          </p:spPr>
        </p:pic>
        <p:sp>
          <p:nvSpPr>
            <p:cNvPr id="38" name="TextBox 10">
              <a:extLst>
                <a:ext uri="{FF2B5EF4-FFF2-40B4-BE49-F238E27FC236}">
                  <a16:creationId xmlns:a16="http://schemas.microsoft.com/office/drawing/2014/main" id="{5746B49A-602F-A0EB-7BA7-C86051A7205D}"/>
                </a:ext>
              </a:extLst>
            </p:cNvPr>
            <p:cNvSpPr txBox="1"/>
            <p:nvPr/>
          </p:nvSpPr>
          <p:spPr>
            <a:xfrm>
              <a:off x="6049025" y="5882171"/>
              <a:ext cx="1576192" cy="307777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rgbClr val="002060"/>
                  </a:solidFill>
                  <a:latin typeface="Arial"/>
                  <a:cs typeface="Arial"/>
                </a:rPr>
                <a:t>Growth direction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CD5E688A-7714-00CE-4210-64D7F8F155CB}"/>
                </a:ext>
              </a:extLst>
            </p:cNvPr>
            <p:cNvSpPr/>
            <p:nvPr/>
          </p:nvSpPr>
          <p:spPr>
            <a:xfrm flipH="1">
              <a:off x="6743176" y="5521890"/>
              <a:ext cx="93945" cy="30271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" name="Arrow: Down 39">
              <a:extLst>
                <a:ext uri="{FF2B5EF4-FFF2-40B4-BE49-F238E27FC236}">
                  <a16:creationId xmlns:a16="http://schemas.microsoft.com/office/drawing/2014/main" id="{A18777CF-6734-6A10-A3FB-546EF759B43A}"/>
                </a:ext>
              </a:extLst>
            </p:cNvPr>
            <p:cNvSpPr/>
            <p:nvPr/>
          </p:nvSpPr>
          <p:spPr>
            <a:xfrm rot="1860000">
              <a:off x="7284219" y="2072709"/>
              <a:ext cx="52192" cy="1127342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" name="Arrow: Down 40">
              <a:extLst>
                <a:ext uri="{FF2B5EF4-FFF2-40B4-BE49-F238E27FC236}">
                  <a16:creationId xmlns:a16="http://schemas.microsoft.com/office/drawing/2014/main" id="{E68B6ADC-F784-E691-C58C-8419AC4667C1}"/>
                </a:ext>
              </a:extLst>
            </p:cNvPr>
            <p:cNvSpPr/>
            <p:nvPr/>
          </p:nvSpPr>
          <p:spPr>
            <a:xfrm rot="16200000">
              <a:off x="6268230" y="1633600"/>
              <a:ext cx="62631" cy="417535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2" name="Arrow: Down 41">
              <a:extLst>
                <a:ext uri="{FF2B5EF4-FFF2-40B4-BE49-F238E27FC236}">
                  <a16:creationId xmlns:a16="http://schemas.microsoft.com/office/drawing/2014/main" id="{54B721B1-4E47-6D3A-6CE9-715DE520B763}"/>
                </a:ext>
              </a:extLst>
            </p:cNvPr>
            <p:cNvSpPr/>
            <p:nvPr/>
          </p:nvSpPr>
          <p:spPr>
            <a:xfrm rot="16200000" flipH="1">
              <a:off x="6252574" y="4404985"/>
              <a:ext cx="93946" cy="46972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TextBox 24">
              <a:extLst>
                <a:ext uri="{FF2B5EF4-FFF2-40B4-BE49-F238E27FC236}">
                  <a16:creationId xmlns:a16="http://schemas.microsoft.com/office/drawing/2014/main" id="{B621AD02-E090-39D5-DD10-3C4B44FC6AA6}"/>
                </a:ext>
              </a:extLst>
            </p:cNvPr>
            <p:cNvSpPr txBox="1"/>
            <p:nvPr/>
          </p:nvSpPr>
          <p:spPr>
            <a:xfrm>
              <a:off x="7933150" y="2870547"/>
              <a:ext cx="939455" cy="523220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rgbClr val="002060"/>
                  </a:solidFill>
                  <a:latin typeface="Arial"/>
                  <a:cs typeface="Arial"/>
                </a:rPr>
                <a:t>Focusing</a:t>
              </a:r>
              <a:endParaRPr lang="en-US" dirty="0">
                <a:solidFill>
                  <a:srgbClr val="002060"/>
                </a:solidFill>
              </a:endParaRPr>
            </a:p>
            <a:p>
              <a:r>
                <a:rPr lang="en-US" sz="1400" dirty="0">
                  <a:solidFill>
                    <a:srgbClr val="002060"/>
                  </a:solidFill>
                  <a:latin typeface="Arial"/>
                  <a:cs typeface="Arial"/>
                </a:rPr>
                <a:t> lamp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25">
              <a:extLst>
                <a:ext uri="{FF2B5EF4-FFF2-40B4-BE49-F238E27FC236}">
                  <a16:creationId xmlns:a16="http://schemas.microsoft.com/office/drawing/2014/main" id="{930162BC-B7C5-6AD2-3C54-3A34D88C8C63}"/>
                </a:ext>
              </a:extLst>
            </p:cNvPr>
            <p:cNvSpPr txBox="1"/>
            <p:nvPr/>
          </p:nvSpPr>
          <p:spPr>
            <a:xfrm>
              <a:off x="7310315" y="1803218"/>
              <a:ext cx="1252604" cy="307777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rgbClr val="002060"/>
                  </a:solidFill>
                  <a:latin typeface="Arial"/>
                  <a:cs typeface="Arial"/>
                </a:rPr>
                <a:t>Molten zone</a:t>
              </a:r>
            </a:p>
          </p:txBody>
        </p:sp>
        <p:sp>
          <p:nvSpPr>
            <p:cNvPr id="45" name="TextBox 26">
              <a:extLst>
                <a:ext uri="{FF2B5EF4-FFF2-40B4-BE49-F238E27FC236}">
                  <a16:creationId xmlns:a16="http://schemas.microsoft.com/office/drawing/2014/main" id="{95C389EC-F23C-C33E-E0E0-0FE0C93DB2AD}"/>
                </a:ext>
              </a:extLst>
            </p:cNvPr>
            <p:cNvSpPr txBox="1"/>
            <p:nvPr/>
          </p:nvSpPr>
          <p:spPr>
            <a:xfrm>
              <a:off x="5082376" y="1683259"/>
              <a:ext cx="929013" cy="31821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rgbClr val="002060"/>
                  </a:solidFill>
                  <a:latin typeface="Arial"/>
                  <a:cs typeface="Arial"/>
                </a:rPr>
                <a:t>Feed rod</a:t>
              </a:r>
            </a:p>
          </p:txBody>
        </p:sp>
        <p:sp>
          <p:nvSpPr>
            <p:cNvPr id="46" name="Arrow: Down 45">
              <a:extLst>
                <a:ext uri="{FF2B5EF4-FFF2-40B4-BE49-F238E27FC236}">
                  <a16:creationId xmlns:a16="http://schemas.microsoft.com/office/drawing/2014/main" id="{E89E8260-DECE-187B-AC30-3363CC7C28D2}"/>
                </a:ext>
              </a:extLst>
            </p:cNvPr>
            <p:cNvSpPr/>
            <p:nvPr/>
          </p:nvSpPr>
          <p:spPr>
            <a:xfrm flipH="1">
              <a:off x="7025011" y="1252602"/>
              <a:ext cx="93945" cy="459288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TextBox 28">
              <a:extLst>
                <a:ext uri="{FF2B5EF4-FFF2-40B4-BE49-F238E27FC236}">
                  <a16:creationId xmlns:a16="http://schemas.microsoft.com/office/drawing/2014/main" id="{2AF19F7A-8A55-FC80-82FD-137F6C3858BF}"/>
                </a:ext>
              </a:extLst>
            </p:cNvPr>
            <p:cNvSpPr txBox="1"/>
            <p:nvPr/>
          </p:nvSpPr>
          <p:spPr>
            <a:xfrm>
              <a:off x="5083478" y="4485958"/>
              <a:ext cx="1022959" cy="307777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rgbClr val="002060"/>
                  </a:solidFill>
                  <a:latin typeface="Arial"/>
                  <a:cs typeface="Arial"/>
                </a:rPr>
                <a:t>Seed rod</a:t>
              </a:r>
            </a:p>
          </p:txBody>
        </p:sp>
        <p:sp>
          <p:nvSpPr>
            <p:cNvPr id="48" name="Arrow: Down 47">
              <a:extLst>
                <a:ext uri="{FF2B5EF4-FFF2-40B4-BE49-F238E27FC236}">
                  <a16:creationId xmlns:a16="http://schemas.microsoft.com/office/drawing/2014/main" id="{8FCE8F30-8329-180D-1266-F9E2C0260136}"/>
                </a:ext>
              </a:extLst>
            </p:cNvPr>
            <p:cNvSpPr/>
            <p:nvPr/>
          </p:nvSpPr>
          <p:spPr>
            <a:xfrm flipH="1">
              <a:off x="7056325" y="4540684"/>
              <a:ext cx="93945" cy="459288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52" name="VID20230124045606">
            <a:hlinkClick r:id="" action="ppaction://media"/>
            <a:extLst>
              <a:ext uri="{FF2B5EF4-FFF2-40B4-BE49-F238E27FC236}">
                <a16:creationId xmlns:a16="http://schemas.microsoft.com/office/drawing/2014/main" id="{47C90FB3-74AD-FB19-46EC-2FFB990B56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26754" t="17754" r="20489" b="18323"/>
          <a:stretch>
            <a:fillRect/>
          </a:stretch>
        </p:blipFill>
        <p:spPr>
          <a:xfrm>
            <a:off x="9085948" y="4540684"/>
            <a:ext cx="2537794" cy="1793852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5E71FAB-14F8-F0ED-83D9-49E8375D9B8C}"/>
              </a:ext>
            </a:extLst>
          </p:cNvPr>
          <p:cNvSpPr txBox="1">
            <a:spLocks/>
          </p:cNvSpPr>
          <p:nvPr/>
        </p:nvSpPr>
        <p:spPr>
          <a:xfrm>
            <a:off x="9229721" y="4213722"/>
            <a:ext cx="2250247" cy="317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Optical Floating Zone Furnace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57DC7-99C0-5763-6CAA-FE2321359EDA}"/>
              </a:ext>
            </a:extLst>
          </p:cNvPr>
          <p:cNvSpPr txBox="1">
            <a:spLocks/>
          </p:cNvSpPr>
          <p:nvPr/>
        </p:nvSpPr>
        <p:spPr>
          <a:xfrm>
            <a:off x="9229721" y="6343586"/>
            <a:ext cx="2250247" cy="317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Molten Zone under OFZ Furnace</a:t>
            </a:r>
          </a:p>
        </p:txBody>
      </p:sp>
    </p:spTree>
    <p:extLst>
      <p:ext uri="{BB962C8B-B14F-4D97-AF65-F5344CB8AC3E}">
        <p14:creationId xmlns:p14="http://schemas.microsoft.com/office/powerpoint/2010/main" val="148864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5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110BC235-4A8A-7587-4F1A-8804DFB20C2E}"/>
              </a:ext>
            </a:extLst>
          </p:cNvPr>
          <p:cNvSpPr txBox="1"/>
          <p:nvPr/>
        </p:nvSpPr>
        <p:spPr>
          <a:xfrm>
            <a:off x="190560" y="618889"/>
            <a:ext cx="4941790" cy="6138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750" b="1" dirty="0">
                <a:solidFill>
                  <a:srgbClr val="002060"/>
                </a:solidFill>
                <a:latin typeface="Arial"/>
                <a:cs typeface="Arial"/>
              </a:rPr>
              <a:t>Halogen Lamp</a:t>
            </a:r>
            <a:endParaRPr lang="en-US" sz="175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750" dirty="0">
                <a:solidFill>
                  <a:srgbClr val="002060"/>
                </a:solidFill>
                <a:latin typeface="Arial"/>
                <a:cs typeface="Arial"/>
              </a:rPr>
              <a:t>Single crystal growth system </a:t>
            </a:r>
            <a:r>
              <a:rPr lang="en-US" sz="1750" b="1" dirty="0">
                <a:solidFill>
                  <a:srgbClr val="002060"/>
                </a:solidFill>
                <a:latin typeface="Arial"/>
                <a:cs typeface="Arial"/>
              </a:rPr>
              <a:t>up to 2200°C</a:t>
            </a:r>
            <a:r>
              <a:rPr lang="en-US" sz="1750" dirty="0">
                <a:solidFill>
                  <a:srgbClr val="002060"/>
                </a:solidFill>
                <a:latin typeface="Arial"/>
                <a:cs typeface="Arial"/>
              </a:rPr>
              <a:t> under controlled sample atmosphere</a:t>
            </a:r>
            <a:endParaRPr lang="en-US" sz="175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750" dirty="0">
                <a:solidFill>
                  <a:srgbClr val="002060"/>
                </a:solidFill>
                <a:latin typeface="Arial"/>
                <a:cs typeface="Arial"/>
              </a:rPr>
              <a:t>Used for growing a </a:t>
            </a:r>
            <a:r>
              <a:rPr lang="en-US" sz="1750" b="1" dirty="0">
                <a:solidFill>
                  <a:srgbClr val="002060"/>
                </a:solidFill>
                <a:latin typeface="Arial"/>
                <a:cs typeface="Arial"/>
              </a:rPr>
              <a:t>wide range of oxides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750" dirty="0">
                <a:solidFill>
                  <a:srgbClr val="002060"/>
                </a:solidFill>
                <a:latin typeface="Arial"/>
                <a:cs typeface="Arial"/>
              </a:rPr>
              <a:t>Used for growing crystals using Bridgman for materials with sharp phase gradient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750" dirty="0">
                <a:solidFill>
                  <a:srgbClr val="002060"/>
                </a:solidFill>
                <a:latin typeface="Arial"/>
                <a:cs typeface="Arial"/>
              </a:rPr>
              <a:t>Not suitable for highly volatile materials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17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7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Xenon Lamp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temperature single crystal growth system </a:t>
            </a:r>
            <a:r>
              <a:rPr lang="en-US" sz="17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1800</a:t>
            </a:r>
            <a:r>
              <a:rPr lang="en-US" sz="1750" b="1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°C </a:t>
            </a:r>
            <a:r>
              <a:rPr lang="en-US" sz="17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3500</a:t>
            </a:r>
            <a:r>
              <a:rPr lang="en-US" sz="1750" b="1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°C</a:t>
            </a:r>
            <a:endParaRPr lang="en-US" sz="17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750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Four air-cooled xenon lamps 3kW each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750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Suitable for crystal growth of </a:t>
            </a:r>
            <a:r>
              <a:rPr lang="en-US" sz="1750" b="1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Carbides, Borides, alloys and oxides </a:t>
            </a:r>
            <a:r>
              <a:rPr lang="en-US" sz="1750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with high melting point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2270D22-30DD-FBFF-F4E9-F094C3A4D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811" y="819857"/>
            <a:ext cx="2510858" cy="350394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3FC1923-112D-2DE3-5F5D-55AFA39B129E}"/>
              </a:ext>
            </a:extLst>
          </p:cNvPr>
          <p:cNvSpPr txBox="1"/>
          <p:nvPr/>
        </p:nvSpPr>
        <p:spPr>
          <a:xfrm>
            <a:off x="3932602" y="100362"/>
            <a:ext cx="4326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Floating Zone Furnace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44A4258F-71BB-5BF7-58E1-F3C7618D27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32" r="-280" b="1404"/>
          <a:stretch>
            <a:fillRect/>
          </a:stretch>
        </p:blipFill>
        <p:spPr>
          <a:xfrm>
            <a:off x="8101730" y="819858"/>
            <a:ext cx="3744262" cy="3503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0F9EB2-9FCD-0A42-D78C-DFFCDE9052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310" t="2059" r="27454" b="30309"/>
          <a:stretch>
            <a:fillRect/>
          </a:stretch>
        </p:blipFill>
        <p:spPr>
          <a:xfrm rot="16200000">
            <a:off x="8380741" y="4257808"/>
            <a:ext cx="1405013" cy="24592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ECBBBC-DD03-70DE-6776-002E4BA0B5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251"/>
          <a:stretch>
            <a:fillRect/>
          </a:stretch>
        </p:blipFill>
        <p:spPr>
          <a:xfrm>
            <a:off x="10373828" y="4784931"/>
            <a:ext cx="1472164" cy="1405014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A7E23ACE-D620-C424-1D39-9D5D143AAAB2}"/>
              </a:ext>
            </a:extLst>
          </p:cNvPr>
          <p:cNvSpPr txBox="1">
            <a:spLocks/>
          </p:cNvSpPr>
          <p:nvPr/>
        </p:nvSpPr>
        <p:spPr>
          <a:xfrm>
            <a:off x="5660794" y="4323804"/>
            <a:ext cx="2250247" cy="317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Halogen based OFZ Furnace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B749902-2030-75E1-2328-1FD3E7A517D8}"/>
              </a:ext>
            </a:extLst>
          </p:cNvPr>
          <p:cNvSpPr txBox="1">
            <a:spLocks/>
          </p:cNvSpPr>
          <p:nvPr/>
        </p:nvSpPr>
        <p:spPr>
          <a:xfrm>
            <a:off x="8848737" y="4323804"/>
            <a:ext cx="2250247" cy="317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Xenon based OFZ Furnace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BE6FF02-DB9D-D8DB-25CD-44FEC088FDD0}"/>
              </a:ext>
            </a:extLst>
          </p:cNvPr>
          <p:cNvSpPr txBox="1">
            <a:spLocks/>
          </p:cNvSpPr>
          <p:nvPr/>
        </p:nvSpPr>
        <p:spPr>
          <a:xfrm>
            <a:off x="7701137" y="6189945"/>
            <a:ext cx="2317176" cy="317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Oxide crystals grown using OFZ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1447AAC-FE96-9BBE-C9C0-DDCE3D638DE8}"/>
              </a:ext>
            </a:extLst>
          </p:cNvPr>
          <p:cNvSpPr txBox="1">
            <a:spLocks/>
          </p:cNvSpPr>
          <p:nvPr/>
        </p:nvSpPr>
        <p:spPr>
          <a:xfrm>
            <a:off x="10538128" y="6189945"/>
            <a:ext cx="1307864" cy="317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Ruby crystals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F4B8FA-F189-5956-B045-C59B15C1D3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1412" b="6453"/>
          <a:stretch>
            <a:fillRect/>
          </a:stretch>
        </p:blipFill>
        <p:spPr>
          <a:xfrm>
            <a:off x="5333411" y="4784931"/>
            <a:ext cx="2459257" cy="1405013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E8B29F73-1539-C145-EBDA-E3431AA06D98}"/>
              </a:ext>
            </a:extLst>
          </p:cNvPr>
          <p:cNvSpPr txBox="1">
            <a:spLocks/>
          </p:cNvSpPr>
          <p:nvPr/>
        </p:nvSpPr>
        <p:spPr>
          <a:xfrm>
            <a:off x="5435913" y="6189945"/>
            <a:ext cx="2317176" cy="317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LaB</a:t>
            </a:r>
            <a:r>
              <a:rPr lang="en-US" sz="1200" b="1" baseline="-25000">
                <a:solidFill>
                  <a:srgbClr val="002060"/>
                </a:solidFill>
                <a:latin typeface="Arial Narrow" panose="020B0606020202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31474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5749E-0BB1-1DFE-7FD4-68F015E88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DC50771-A3C0-3B86-1DE7-CBE6B144FDF0}"/>
              </a:ext>
            </a:extLst>
          </p:cNvPr>
          <p:cNvSpPr txBox="1"/>
          <p:nvPr/>
        </p:nvSpPr>
        <p:spPr>
          <a:xfrm>
            <a:off x="4242590" y="44090"/>
            <a:ext cx="3706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 Techniques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45F23A-F98B-1BF2-4573-96B69736AE05}"/>
              </a:ext>
            </a:extLst>
          </p:cNvPr>
          <p:cNvSpPr txBox="1"/>
          <p:nvPr/>
        </p:nvSpPr>
        <p:spPr>
          <a:xfrm>
            <a:off x="2764141" y="422189"/>
            <a:ext cx="7308411" cy="87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Impurity phases are not always visible in structural characterization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measurement techniques are required for their detection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7ACF45-EBCC-0C8E-2AAF-13189A854403}"/>
              </a:ext>
            </a:extLst>
          </p:cNvPr>
          <p:cNvGrpSpPr/>
          <p:nvPr/>
        </p:nvGrpSpPr>
        <p:grpSpPr>
          <a:xfrm>
            <a:off x="359013" y="1375113"/>
            <a:ext cx="11451671" cy="5397978"/>
            <a:chOff x="359013" y="1375113"/>
            <a:chExt cx="11451671" cy="539797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4CC2A5A-B01F-2A62-07F7-9CF296280168}"/>
                </a:ext>
              </a:extLst>
            </p:cNvPr>
            <p:cNvGrpSpPr/>
            <p:nvPr/>
          </p:nvGrpSpPr>
          <p:grpSpPr>
            <a:xfrm>
              <a:off x="359013" y="1375113"/>
              <a:ext cx="11451671" cy="5397978"/>
              <a:chOff x="303258" y="1375113"/>
              <a:chExt cx="11451671" cy="5397978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6590AA05-E8E0-FC27-AD6C-D370E517A542}"/>
                  </a:ext>
                </a:extLst>
              </p:cNvPr>
              <p:cNvGrpSpPr/>
              <p:nvPr/>
            </p:nvGrpSpPr>
            <p:grpSpPr>
              <a:xfrm>
                <a:off x="303258" y="1382840"/>
                <a:ext cx="11451671" cy="5374796"/>
                <a:chOff x="1730615" y="1483202"/>
                <a:chExt cx="11451671" cy="5374796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218F6CC4-D0AE-65A4-7BF3-321B50695A0A}"/>
                    </a:ext>
                  </a:extLst>
                </p:cNvPr>
                <p:cNvGrpSpPr/>
                <p:nvPr/>
              </p:nvGrpSpPr>
              <p:grpSpPr>
                <a:xfrm>
                  <a:off x="1730615" y="1483202"/>
                  <a:ext cx="11451671" cy="5374796"/>
                  <a:chOff x="156753" y="963616"/>
                  <a:chExt cx="12112451" cy="5684935"/>
                </a:xfrm>
              </p:grpSpPr>
              <p:sp>
                <p:nvSpPr>
                  <p:cNvPr id="5" name="Subtitle 2">
                    <a:extLst>
                      <a:ext uri="{FF2B5EF4-FFF2-40B4-BE49-F238E27FC236}">
                        <a16:creationId xmlns:a16="http://schemas.microsoft.com/office/drawing/2014/main" id="{5FC2ACC7-2A68-21DB-93CD-99DB6F6D1F8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177146" y="6365293"/>
                    <a:ext cx="1976706" cy="283258"/>
                  </a:xfrm>
                  <a:prstGeom prst="rect">
                    <a:avLst/>
                  </a:prstGeom>
                </p:spPr>
                <p:txBody>
                  <a:bodyPr>
                    <a:normAutofit lnSpcReduction="10000"/>
                  </a:bodyPr>
                  <a:lstStyle>
                    <a:lvl1pPr marL="2286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lang="en-US" sz="18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6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6858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4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9144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2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1430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lnSpc>
                        <a:spcPct val="100000"/>
                      </a:lnSpc>
                      <a:buNone/>
                    </a:pPr>
                    <a:r>
                      <a:rPr lang="en-US" sz="1200" b="1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Dilution Refrigerator</a:t>
                    </a:r>
                  </a:p>
                </p:txBody>
              </p:sp>
              <p:sp>
                <p:nvSpPr>
                  <p:cNvPr id="6" name="Subtitle 2">
                    <a:extLst>
                      <a:ext uri="{FF2B5EF4-FFF2-40B4-BE49-F238E27FC236}">
                        <a16:creationId xmlns:a16="http://schemas.microsoft.com/office/drawing/2014/main" id="{D1C8D282-5D72-4CBC-83E9-C16503DAC66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9772765" y="6365293"/>
                    <a:ext cx="1976703" cy="283258"/>
                  </a:xfrm>
                  <a:prstGeom prst="rect">
                    <a:avLst/>
                  </a:prstGeom>
                </p:spPr>
                <p:txBody>
                  <a:bodyPr>
                    <a:normAutofit lnSpcReduction="10000"/>
                  </a:bodyPr>
                  <a:lstStyle>
                    <a:lvl1pPr marL="2286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lang="en-US" sz="18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6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6858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4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9144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2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1430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lnSpc>
                        <a:spcPct val="100000"/>
                      </a:lnSpc>
                      <a:buNone/>
                    </a:pPr>
                    <a:r>
                      <a:rPr lang="en-US" sz="1200" b="1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SQUID with </a:t>
                    </a:r>
                    <a:r>
                      <a:rPr lang="en-US" sz="1200" b="1" dirty="0" err="1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iQuantum</a:t>
                    </a:r>
                    <a:r>
                      <a:rPr lang="en-US" sz="1200" b="1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 </a:t>
                    </a:r>
                    <a:r>
                      <a:rPr lang="en-US" sz="1200" b="1" baseline="300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3</a:t>
                    </a:r>
                    <a:r>
                      <a:rPr lang="en-US" sz="1200" b="1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He</a:t>
                    </a:r>
                    <a:endParaRPr lang="en-US" sz="1200" b="1" baseline="-25000" dirty="0">
                      <a:solidFill>
                        <a:srgbClr val="002060"/>
                      </a:solidFill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7" name="Subtitle 2">
                    <a:extLst>
                      <a:ext uri="{FF2B5EF4-FFF2-40B4-BE49-F238E27FC236}">
                        <a16:creationId xmlns:a16="http://schemas.microsoft.com/office/drawing/2014/main" id="{20A8D4E3-39B0-669D-D011-129BA8280BB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869264" y="963616"/>
                    <a:ext cx="1976706" cy="283258"/>
                  </a:xfrm>
                  <a:prstGeom prst="rect">
                    <a:avLst/>
                  </a:prstGeom>
                </p:spPr>
                <p:txBody>
                  <a:bodyPr>
                    <a:normAutofit lnSpcReduction="10000"/>
                  </a:bodyPr>
                  <a:lstStyle>
                    <a:lvl1pPr marL="2286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lang="en-US" sz="18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6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6858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4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9144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2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1430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lnSpc>
                        <a:spcPct val="100000"/>
                      </a:lnSpc>
                      <a:buNone/>
                    </a:pPr>
                    <a:r>
                      <a:rPr lang="en-US" sz="1200" b="1" dirty="0" err="1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Dynacool</a:t>
                    </a:r>
                    <a:r>
                      <a:rPr lang="en-US" sz="1200" b="1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 with </a:t>
                    </a:r>
                    <a:r>
                      <a:rPr lang="en-US" sz="1200" b="1" baseline="300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3</a:t>
                    </a:r>
                    <a:r>
                      <a:rPr lang="en-US" sz="1200" b="1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He</a:t>
                    </a:r>
                  </a:p>
                </p:txBody>
              </p:sp>
              <p:sp>
                <p:nvSpPr>
                  <p:cNvPr id="8" name="Subtitle 2">
                    <a:extLst>
                      <a:ext uri="{FF2B5EF4-FFF2-40B4-BE49-F238E27FC236}">
                        <a16:creationId xmlns:a16="http://schemas.microsoft.com/office/drawing/2014/main" id="{41215889-8A92-73AC-638A-7414E01CBD7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773772" y="963616"/>
                    <a:ext cx="1976706" cy="283258"/>
                  </a:xfrm>
                  <a:prstGeom prst="rect">
                    <a:avLst/>
                  </a:prstGeom>
                </p:spPr>
                <p:txBody>
                  <a:bodyPr>
                    <a:normAutofit lnSpcReduction="10000"/>
                  </a:bodyPr>
                  <a:lstStyle>
                    <a:lvl1pPr marL="2286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lang="en-US" sz="18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6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6858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4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9144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20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143000" indent="-228600" algn="l" defTabSz="914400" rtl="0" eaLnBrk="1" latinLnBrk="0" hangingPunct="1">
                      <a:lnSpc>
                        <a:spcPct val="13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lang="en-US" sz="1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lnSpc>
                        <a:spcPct val="100000"/>
                      </a:lnSpc>
                      <a:buNone/>
                    </a:pPr>
                    <a:r>
                      <a:rPr lang="en-US" sz="1200" b="1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rPr>
                      <a:t>XRD</a:t>
                    </a:r>
                  </a:p>
                </p:txBody>
              </p:sp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CBA2358D-3D55-4117-19E2-63A784063EED}"/>
                      </a:ext>
                    </a:extLst>
                  </p:cNvPr>
                  <p:cNvGrpSpPr/>
                  <p:nvPr/>
                </p:nvGrpSpPr>
                <p:grpSpPr>
                  <a:xfrm>
                    <a:off x="156753" y="1246874"/>
                    <a:ext cx="12112451" cy="5120103"/>
                    <a:chOff x="548640" y="1317412"/>
                    <a:chExt cx="12263827" cy="5184092"/>
                  </a:xfrm>
                </p:grpSpPr>
                <p:grpSp>
                  <p:nvGrpSpPr>
                    <p:cNvPr id="11" name="Group 10">
                      <a:extLst>
                        <a:ext uri="{FF2B5EF4-FFF2-40B4-BE49-F238E27FC236}">
                          <a16:creationId xmlns:a16="http://schemas.microsoft.com/office/drawing/2014/main" id="{DDA50BAF-D9F0-9A04-9D25-97777C5AE0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8640" y="1317412"/>
                      <a:ext cx="12263827" cy="5182408"/>
                      <a:chOff x="745525" y="1686757"/>
                      <a:chExt cx="11272721" cy="4763590"/>
                    </a:xfrm>
                  </p:grpSpPr>
                  <p:pic>
                    <p:nvPicPr>
                      <p:cNvPr id="14" name="Picture 13">
                        <a:extLst>
                          <a:ext uri="{FF2B5EF4-FFF2-40B4-BE49-F238E27FC236}">
                            <a16:creationId xmlns:a16="http://schemas.microsoft.com/office/drawing/2014/main" id="{C9B0E740-987D-4352-0601-FD447467BDA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45525" y="3780952"/>
                        <a:ext cx="3535719" cy="266939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5" name="Picture 14">
                        <a:extLst>
                          <a:ext uri="{FF2B5EF4-FFF2-40B4-BE49-F238E27FC236}">
                            <a16:creationId xmlns:a16="http://schemas.microsoft.com/office/drawing/2014/main" id="{FD7286C5-209F-8694-8E88-0CDD6D31D04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45525" y="1692502"/>
                        <a:ext cx="2988151" cy="1984667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6" name="Picture 15">
                        <a:extLst>
                          <a:ext uri="{FF2B5EF4-FFF2-40B4-BE49-F238E27FC236}">
                            <a16:creationId xmlns:a16="http://schemas.microsoft.com/office/drawing/2014/main" id="{A5CFD46B-FED6-B0C0-3894-66A3B025389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161" t="4660" r="24569"/>
                      <a:stretch>
                        <a:fillRect/>
                      </a:stretch>
                    </p:blipFill>
                    <p:spPr>
                      <a:xfrm>
                        <a:off x="9211188" y="1686757"/>
                        <a:ext cx="2807058" cy="4763590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12" name="Picture 11">
                      <a:extLst>
                        <a:ext uri="{FF2B5EF4-FFF2-40B4-BE49-F238E27FC236}">
                          <a16:creationId xmlns:a16="http://schemas.microsoft.com/office/drawing/2014/main" id="{F7ADB24C-7526-6F76-EFE4-137B9CD1A8C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14449" r="14449"/>
                    <a:stretch>
                      <a:fillRect/>
                    </a:stretch>
                  </p:blipFill>
                  <p:spPr>
                    <a:xfrm>
                      <a:off x="4536365" y="3595729"/>
                      <a:ext cx="2179333" cy="2905775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21DFFA83-4295-F5B7-D481-9156BC7025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t="37897" b="4411"/>
                <a:stretch>
                  <a:fillRect/>
                </a:stretch>
              </p:blipFill>
              <p:spPr>
                <a:xfrm>
                  <a:off x="4868241" y="1751007"/>
                  <a:ext cx="2621024" cy="2016173"/>
                </a:xfrm>
                <a:prstGeom prst="rect">
                  <a:avLst/>
                </a:prstGeom>
              </p:spPr>
            </p:pic>
          </p:grp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DC100ACA-71FD-DD9A-6F97-1A31299F46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63947" y="1645573"/>
                <a:ext cx="2621026" cy="2016173"/>
              </a:xfrm>
              <a:prstGeom prst="rect">
                <a:avLst/>
              </a:prstGeom>
            </p:spPr>
          </p:pic>
          <p:sp>
            <p:nvSpPr>
              <p:cNvPr id="13" name="Subtitle 2">
                <a:extLst>
                  <a:ext uri="{FF2B5EF4-FFF2-40B4-BE49-F238E27FC236}">
                    <a16:creationId xmlns:a16="http://schemas.microsoft.com/office/drawing/2014/main" id="{252C191C-F6B8-403B-B320-694CC9285C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46375" y="1375113"/>
                <a:ext cx="1976706" cy="283258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lang="en-US" sz="18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6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2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200" b="1" dirty="0">
                    <a:solidFill>
                      <a:srgbClr val="002060"/>
                    </a:solidFill>
                    <a:latin typeface="Arial Narrow" panose="020B0606020202030204" pitchFamily="34" charset="0"/>
                  </a:rPr>
                  <a:t>Laue  Camera</a:t>
                </a:r>
              </a:p>
            </p:txBody>
          </p:sp>
          <p:sp>
            <p:nvSpPr>
              <p:cNvPr id="20" name="Subtitle 2">
                <a:extLst>
                  <a:ext uri="{FF2B5EF4-FFF2-40B4-BE49-F238E27FC236}">
                    <a16:creationId xmlns:a16="http://schemas.microsoft.com/office/drawing/2014/main" id="{ED894502-44A0-2D44-9ACC-6D2660EEA7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99832" y="6489833"/>
                <a:ext cx="1976706" cy="283258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lang="en-US" sz="18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6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2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3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200" b="1" dirty="0">
                    <a:solidFill>
                      <a:srgbClr val="002060"/>
                    </a:solidFill>
                    <a:latin typeface="Arial Narrow" panose="020B0606020202030204" pitchFamily="34" charset="0"/>
                  </a:rPr>
                  <a:t>SEM EDAX</a:t>
                </a:r>
              </a:p>
            </p:txBody>
          </p: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CD46493-6925-DE8C-5134-EE64C79F6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22404"/>
            <a:stretch>
              <a:fillRect/>
            </a:stretch>
          </p:blipFill>
          <p:spPr>
            <a:xfrm>
              <a:off x="6219702" y="3778082"/>
              <a:ext cx="2621024" cy="27117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6490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0584"/>
            <a:ext cx="11274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dirty="0">
                <a:solidFill>
                  <a:srgbClr val="002060"/>
                </a:solidFill>
                <a:latin typeface="Arial"/>
              </a:rPr>
              <a:t>Bottlenecks to Synthesizing Theoretically Predicted Compounds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142" y="458085"/>
            <a:ext cx="10904668" cy="664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50000"/>
              </a:lnSpc>
              <a:spcAft>
                <a:spcPts val="600"/>
              </a:spcAft>
            </a:pPr>
            <a:r>
              <a:rPr lang="en-IN" b="0">
                <a:solidFill>
                  <a:srgbClr val="002060"/>
                </a:solidFill>
                <a:latin typeface="Arial"/>
              </a:rPr>
              <a:t>“Predicted-but-unmade” compounds stall for a handful of recurring reasons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725974-F666-BCA5-8A1C-9A637CC29B95}"/>
              </a:ext>
            </a:extLst>
          </p:cNvPr>
          <p:cNvSpPr txBox="1"/>
          <p:nvPr/>
        </p:nvSpPr>
        <p:spPr>
          <a:xfrm>
            <a:off x="457200" y="2692062"/>
            <a:ext cx="11274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dirty="0">
                <a:solidFill>
                  <a:srgbClr val="002060"/>
                </a:solidFill>
                <a:latin typeface="Arial"/>
              </a:rPr>
              <a:t>Bottleneck 1: </a:t>
            </a:r>
            <a:r>
              <a:rPr lang="en-IN" sz="2000" dirty="0">
                <a:solidFill>
                  <a:srgbClr val="002060"/>
                </a:solidFill>
                <a:latin typeface="Arial"/>
              </a:rPr>
              <a:t>The Synthesizability Gap</a:t>
            </a:r>
            <a:endParaRPr sz="2000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6F95C8-E2E8-BD23-92A5-99EA3770C899}"/>
              </a:ext>
            </a:extLst>
          </p:cNvPr>
          <p:cNvSpPr txBox="1"/>
          <p:nvPr/>
        </p:nvSpPr>
        <p:spPr>
          <a:xfrm>
            <a:off x="353122" y="3092172"/>
            <a:ext cx="11274552" cy="3595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Stability ≠ synthesizability: a DFT calculation can flag a structure as thermodynamically stable while saying nothing about whether it's reachable from real starting materials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A lower-symmetry or metastable competing phase often nucleates first and simply never converts to the predicted ground state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Many predicted compounds have several competing polymorphs; standard growth methods offer no lever to select the one that was predicted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Off-stoichiometry, doping, and defects shift which phase actually forms — none of this appears in a 0 K DFT calculation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067064-B1C7-5EED-EAD4-BD7D20534A08}"/>
              </a:ext>
            </a:extLst>
          </p:cNvPr>
          <p:cNvSpPr/>
          <p:nvPr/>
        </p:nvSpPr>
        <p:spPr>
          <a:xfrm>
            <a:off x="353122" y="2609385"/>
            <a:ext cx="11485756" cy="407858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B4FF6D-1006-A451-E62D-F611CF26351F}"/>
              </a:ext>
            </a:extLst>
          </p:cNvPr>
          <p:cNvSpPr txBox="1"/>
          <p:nvPr/>
        </p:nvSpPr>
        <p:spPr>
          <a:xfrm>
            <a:off x="353122" y="1322361"/>
            <a:ext cx="5267093" cy="9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000" dirty="0">
                <a:solidFill>
                  <a:srgbClr val="002060"/>
                </a:solidFill>
                <a:latin typeface="Arial"/>
              </a:rPr>
              <a:t>The Synthesizability Gap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000" dirty="0">
                <a:solidFill>
                  <a:srgbClr val="002060"/>
                </a:solidFill>
                <a:latin typeface="Arial"/>
              </a:rPr>
              <a:t>Theory Predicts a Formula, Not a Recipe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1A5A47-FAB3-579E-2B23-62F846FADC41}"/>
              </a:ext>
            </a:extLst>
          </p:cNvPr>
          <p:cNvSpPr txBox="1"/>
          <p:nvPr/>
        </p:nvSpPr>
        <p:spPr>
          <a:xfrm>
            <a:off x="6261410" y="1322361"/>
            <a:ext cx="5577468" cy="9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>
                <a:solidFill>
                  <a:srgbClr val="002060"/>
                </a:solidFill>
                <a:latin typeface="Arial"/>
              </a:rPr>
              <a:t>3.    Precursor, Purity &amp; Thermodynamic Limits</a:t>
            </a:r>
          </a:p>
          <a:p>
            <a:pPr>
              <a:lnSpc>
                <a:spcPct val="150000"/>
              </a:lnSpc>
            </a:pPr>
            <a:r>
              <a:rPr lang="en-IN" sz="2000">
                <a:solidFill>
                  <a:srgbClr val="002060"/>
                </a:solidFill>
                <a:latin typeface="Arial"/>
              </a:rPr>
              <a:t>4.    Missing Data &amp; a Slow Feedback Cycle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5DD8A8-87B4-F545-8A93-9EA8D2F25064}"/>
              </a:ext>
            </a:extLst>
          </p:cNvPr>
          <p:cNvSpPr/>
          <p:nvPr/>
        </p:nvSpPr>
        <p:spPr>
          <a:xfrm>
            <a:off x="353122" y="1290787"/>
            <a:ext cx="11485756" cy="111787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95369"/>
            <a:ext cx="11274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dirty="0">
                <a:solidFill>
                  <a:srgbClr val="002060"/>
                </a:solidFill>
                <a:latin typeface="Arial"/>
              </a:rPr>
              <a:t>Bottleneck 2: Theory Predicts a Formula, Not a Recipe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9364" y="657034"/>
            <a:ext cx="11485755" cy="2687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P</a:t>
            </a:r>
            <a:r>
              <a:rPr lang="en-IN" b="0" dirty="0">
                <a:solidFill>
                  <a:srgbClr val="002060"/>
                </a:solidFill>
                <a:latin typeface="Arial"/>
              </a:rPr>
              <a:t>ulling rate, atmosphere, temperature profile, and cooling rate — the actual knobs on a furnace — have no counterpart in a stability calculation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The</a:t>
            </a:r>
            <a:r>
              <a:rPr lang="en-IN" b="1" dirty="0">
                <a:solidFill>
                  <a:srgbClr val="002060"/>
                </a:solidFill>
                <a:latin typeface="Arial"/>
              </a:rPr>
              <a:t> </a:t>
            </a:r>
            <a:r>
              <a:rPr lang="en-IN" b="0" dirty="0">
                <a:solidFill>
                  <a:srgbClr val="002060"/>
                </a:solidFill>
                <a:latin typeface="Arial"/>
              </a:rPr>
              <a:t>same predicted composition can crystallize differently depending on the route chosen, and theory rarely predicts which route yields which structure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The route search is still manual - </a:t>
            </a:r>
            <a:r>
              <a:rPr lang="en-IN" b="0" dirty="0">
                <a:solidFill>
                  <a:srgbClr val="002060"/>
                </a:solidFill>
                <a:latin typeface="Arial"/>
              </a:rPr>
              <a:t>choosing among arc melting, solid-state reaction, flux growth, Bridgman, CVT, or floating-zone remains trial-and-error guided by chemist intuition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A57793-F369-B49B-9F1B-CC1903DD48D0}"/>
              </a:ext>
            </a:extLst>
          </p:cNvPr>
          <p:cNvSpPr txBox="1"/>
          <p:nvPr/>
        </p:nvSpPr>
        <p:spPr>
          <a:xfrm>
            <a:off x="457200" y="3573484"/>
            <a:ext cx="11274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dirty="0">
                <a:solidFill>
                  <a:srgbClr val="002060"/>
                </a:solidFill>
                <a:latin typeface="Arial"/>
              </a:rPr>
              <a:t>Bottleneck 3: Precursor, Purity &amp; Thermodynamic Limits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E4AC86-9894-42D1-4B3B-830D30D5E342}"/>
              </a:ext>
            </a:extLst>
          </p:cNvPr>
          <p:cNvSpPr txBox="1"/>
          <p:nvPr/>
        </p:nvSpPr>
        <p:spPr>
          <a:xfrm>
            <a:off x="339365" y="4035149"/>
            <a:ext cx="11485756" cy="2687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 availability -predicted compositions often include elements that are expensive, radioactive, or simply not available at research-lab purity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Vapor-pressure mismatch - very different vapor pressures, volatile chalcogenides against refractory metals, evaporate unevenly during melting, shifting final composition away from target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Unstable intermediate phases - reaction pathways to the target compound may pass through intermediates that react with the crucible, container, or atmosphere before the target phase can form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BBEA78-B6D0-DBEF-F945-0256B13D0748}"/>
              </a:ext>
            </a:extLst>
          </p:cNvPr>
          <p:cNvSpPr/>
          <p:nvPr/>
        </p:nvSpPr>
        <p:spPr>
          <a:xfrm>
            <a:off x="339365" y="139614"/>
            <a:ext cx="11485756" cy="328938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9F87B4-B9B4-7D79-1D11-0E961FD1728E}"/>
              </a:ext>
            </a:extLst>
          </p:cNvPr>
          <p:cNvSpPr/>
          <p:nvPr/>
        </p:nvSpPr>
        <p:spPr>
          <a:xfrm>
            <a:off x="339365" y="3573484"/>
            <a:ext cx="11485756" cy="314951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05BE6B-9784-26ED-BBB8-7B7C14285FCA}"/>
              </a:ext>
            </a:extLst>
          </p:cNvPr>
          <p:cNvSpPr txBox="1"/>
          <p:nvPr/>
        </p:nvSpPr>
        <p:spPr>
          <a:xfrm>
            <a:off x="458724" y="208017"/>
            <a:ext cx="11274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dirty="0">
                <a:solidFill>
                  <a:srgbClr val="002060"/>
                </a:solidFill>
                <a:latin typeface="Arial"/>
              </a:rPr>
              <a:t>Bottleneck 4: Missing Data &amp; a Slow Feedback Cycle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0342F3-4E9A-25B1-57F3-D4B59F8AA59A}"/>
              </a:ext>
            </a:extLst>
          </p:cNvPr>
          <p:cNvSpPr txBox="1"/>
          <p:nvPr/>
        </p:nvSpPr>
        <p:spPr>
          <a:xfrm>
            <a:off x="444967" y="717857"/>
            <a:ext cx="11380154" cy="1779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Computational and experimental databases don’t talk to each other: materials-prediction databases and experimental growth logs are built and maintained separately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dirty="0">
                <a:solidFill>
                  <a:srgbClr val="002060"/>
                </a:solidFill>
                <a:latin typeface="Arial"/>
              </a:rPr>
              <a:t>Partial successes, wrong stoichiometry, right phase/poor crystallinity, are hard to encode as training data even when they are recorded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2F4905-9F83-75D1-FC43-719131BD7BE6}"/>
              </a:ext>
            </a:extLst>
          </p:cNvPr>
          <p:cNvSpPr/>
          <p:nvPr/>
        </p:nvSpPr>
        <p:spPr>
          <a:xfrm>
            <a:off x="339365" y="122665"/>
            <a:ext cx="11485756" cy="248672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4D26BB-A00B-FB6B-7505-36168497E09C}"/>
              </a:ext>
            </a:extLst>
          </p:cNvPr>
          <p:cNvSpPr/>
          <p:nvPr/>
        </p:nvSpPr>
        <p:spPr>
          <a:xfrm>
            <a:off x="351598" y="2694739"/>
            <a:ext cx="11473523" cy="409751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F5A5DA-0044-707E-B42E-83D71BDF3480}"/>
              </a:ext>
            </a:extLst>
          </p:cNvPr>
          <p:cNvSpPr txBox="1"/>
          <p:nvPr/>
        </p:nvSpPr>
        <p:spPr>
          <a:xfrm>
            <a:off x="458724" y="2728039"/>
            <a:ext cx="11274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dirty="0">
                <a:solidFill>
                  <a:srgbClr val="002060"/>
                </a:solidFill>
                <a:latin typeface="Arial"/>
              </a:rPr>
              <a:t>Challenges to Making the </a:t>
            </a:r>
            <a:r>
              <a:rPr lang="en-US" sz="2400" dirty="0">
                <a:solidFill>
                  <a:srgbClr val="002060"/>
                </a:solidFill>
                <a:latin typeface="Arial"/>
              </a:rPr>
              <a:t>Materials Synthesis Lab</a:t>
            </a:r>
            <a:r>
              <a:rPr sz="2400" dirty="0">
                <a:solidFill>
                  <a:srgbClr val="002060"/>
                </a:solidFill>
                <a:latin typeface="Arial"/>
              </a:rPr>
              <a:t> Autonomous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564539-E02E-6C33-B6DC-F51B73BF0F19}"/>
              </a:ext>
            </a:extLst>
          </p:cNvPr>
          <p:cNvSpPr txBox="1"/>
          <p:nvPr/>
        </p:nvSpPr>
        <p:spPr>
          <a:xfrm>
            <a:off x="444967" y="3143976"/>
            <a:ext cx="11274552" cy="3595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b="1" dirty="0">
                <a:solidFill>
                  <a:srgbClr val="002060"/>
                </a:solidFill>
                <a:latin typeface="Arial"/>
              </a:rPr>
              <a:t>Real-time decision-making: </a:t>
            </a:r>
            <a:r>
              <a:rPr lang="en-IN" b="0" dirty="0">
                <a:solidFill>
                  <a:srgbClr val="002060"/>
                </a:solidFill>
                <a:latin typeface="Arial"/>
              </a:rPr>
              <a:t>operators adjust pulling rate and power by eye — that tacit judgment has no written rule to automate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b="1" dirty="0">
                <a:solidFill>
                  <a:srgbClr val="002060"/>
                </a:solidFill>
                <a:latin typeface="Arial"/>
              </a:rPr>
              <a:t>Sensor-action integration: </a:t>
            </a:r>
            <a:r>
              <a:rPr lang="en-IN" b="0" dirty="0">
                <a:solidFill>
                  <a:srgbClr val="002060"/>
                </a:solidFill>
                <a:latin typeface="Arial"/>
              </a:rPr>
              <a:t>in-situ cameras, Laue units, and furnace controllers exist separately; closing the loop between them remains undone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b="1" dirty="0">
                <a:solidFill>
                  <a:srgbClr val="002060"/>
                </a:solidFill>
                <a:latin typeface="Arial"/>
              </a:rPr>
              <a:t>Sample handling &amp; transfer: </a:t>
            </a:r>
            <a:r>
              <a:rPr lang="en-IN" b="0" dirty="0">
                <a:solidFill>
                  <a:srgbClr val="002060"/>
                </a:solidFill>
                <a:latin typeface="Arial"/>
              </a:rPr>
              <a:t>moving a grown ingot to XRD/PPMS without breaking vacuum or introducing contamination is a robotics problem, not just software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b="1" dirty="0">
                <a:solidFill>
                  <a:srgbClr val="002060"/>
                </a:solidFill>
                <a:latin typeface="Arial"/>
              </a:rPr>
              <a:t>No standardized data logging: </a:t>
            </a:r>
            <a:r>
              <a:rPr lang="en-IN" b="0" dirty="0">
                <a:solidFill>
                  <a:srgbClr val="002060"/>
                </a:solidFill>
                <a:latin typeface="Arial"/>
              </a:rPr>
              <a:t>growth parameters and outcomes are recorded inconsistently across furnaces and users, blocking any model from learning across runs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gnetism – Preparation Tips | Engineering">
            <a:extLst>
              <a:ext uri="{FF2B5EF4-FFF2-40B4-BE49-F238E27FC236}">
                <a16:creationId xmlns:a16="http://schemas.microsoft.com/office/drawing/2014/main" id="{1E3ECDCD-A588-1343-96B4-6AB0F5A5D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" t="768" b="1726"/>
          <a:stretch/>
        </p:blipFill>
        <p:spPr bwMode="auto">
          <a:xfrm>
            <a:off x="609782" y="840478"/>
            <a:ext cx="3354079" cy="235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uperconductivity for Dummies">
            <a:extLst>
              <a:ext uri="{FF2B5EF4-FFF2-40B4-BE49-F238E27FC236}">
                <a16:creationId xmlns:a16="http://schemas.microsoft.com/office/drawing/2014/main" id="{7E41F9A4-3592-A8A2-AB22-6A46403AF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/>
          <a:stretch/>
        </p:blipFill>
        <p:spPr bwMode="auto">
          <a:xfrm>
            <a:off x="7951161" y="840477"/>
            <a:ext cx="3625783" cy="235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tacks Image 1470">
            <a:extLst>
              <a:ext uri="{FF2B5EF4-FFF2-40B4-BE49-F238E27FC236}">
                <a16:creationId xmlns:a16="http://schemas.microsoft.com/office/drawing/2014/main" id="{10ADA0CE-F50F-FA35-8C5F-F59A3093F4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b="52781"/>
          <a:stretch/>
        </p:blipFill>
        <p:spPr bwMode="auto">
          <a:xfrm>
            <a:off x="10193230" y="2173964"/>
            <a:ext cx="1265428" cy="93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76748CD-8294-AA1A-CF95-AC3F2CADB1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49" t="6318" b="5550"/>
          <a:stretch/>
        </p:blipFill>
        <p:spPr>
          <a:xfrm>
            <a:off x="2391872" y="2297087"/>
            <a:ext cx="1480216" cy="6900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0ADD1D-E57F-2759-DF13-460C000C9A5A}"/>
              </a:ext>
            </a:extLst>
          </p:cNvPr>
          <p:cNvSpPr txBox="1"/>
          <p:nvPr/>
        </p:nvSpPr>
        <p:spPr>
          <a:xfrm>
            <a:off x="4162693" y="1795401"/>
            <a:ext cx="3589636" cy="757126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hangingPunct="0">
              <a:lnSpc>
                <a:spcPct val="120000"/>
              </a:lnSpc>
            </a:pPr>
            <a:r>
              <a:rPr lang="en-IN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Superconductivity and Magnetism are Largely Incompatible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B397C-64B8-7F71-CCDF-A4D1B667AD31}"/>
              </a:ext>
            </a:extLst>
          </p:cNvPr>
          <p:cNvSpPr txBox="1"/>
          <p:nvPr/>
        </p:nvSpPr>
        <p:spPr>
          <a:xfrm>
            <a:off x="609782" y="3271890"/>
            <a:ext cx="10967162" cy="360095"/>
          </a:xfrm>
          <a:prstGeom prst="rect">
            <a:avLst/>
          </a:prstGeom>
          <a:noFill/>
          <a:ln w="9525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hangingPunct="0">
              <a:lnSpc>
                <a:spcPct val="120000"/>
              </a:lnSpc>
            </a:pPr>
            <a:r>
              <a:rPr lang="en-IN" sz="145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Very few materials have singlet superconductivity coexisting with magnetism- usually exists just before superconductivity disappears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ECBA0-3355-AED4-C332-CA60E62BB566}"/>
              </a:ext>
            </a:extLst>
          </p:cNvPr>
          <p:cNvSpPr txBox="1"/>
          <p:nvPr/>
        </p:nvSpPr>
        <p:spPr>
          <a:xfrm>
            <a:off x="1559407" y="3824601"/>
            <a:ext cx="9073185" cy="535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algn="ctr" hangingPunct="0">
              <a:lnSpc>
                <a:spcPct val="120000"/>
              </a:lnSpc>
            </a:pP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Why We </a:t>
            </a: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eed Coexistence of Superconductivity and Magnetis</a:t>
            </a: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m?</a:t>
            </a:r>
            <a:endParaRPr lang="en-IN" sz="2400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75D933-9227-BD7B-B67F-C1EF221E9B75}"/>
              </a:ext>
            </a:extLst>
          </p:cNvPr>
          <p:cNvSpPr txBox="1"/>
          <p:nvPr/>
        </p:nvSpPr>
        <p:spPr>
          <a:xfrm>
            <a:off x="511307" y="4394072"/>
            <a:ext cx="7591684" cy="22544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defTabSz="457200">
              <a:lnSpc>
                <a:spcPct val="200000"/>
              </a:lnSpc>
              <a:buSzPct val="100000"/>
              <a:buFont typeface="Wingdings" pitchFamily="2" charset="2"/>
              <a:buChar char="§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en-IN" sz="1450" dirty="0">
                <a:solidFill>
                  <a:srgbClr val="002060"/>
                </a:solidFill>
              </a:rPr>
              <a:t>Superconducting materials more robust to the effect of external magnetic field</a:t>
            </a:r>
          </a:p>
          <a:p>
            <a:pPr marL="285750" indent="-285750" defTabSz="457200">
              <a:lnSpc>
                <a:spcPct val="200000"/>
              </a:lnSpc>
              <a:buSzPct val="100000"/>
              <a:buFont typeface="Wingdings" pitchFamily="2" charset="2"/>
              <a:buChar char="§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en-IN" sz="1450" dirty="0">
                <a:solidFill>
                  <a:srgbClr val="002060"/>
                </a:solidFill>
              </a:rPr>
              <a:t>Spin polarised supercurrents – spin triplet superconductors</a:t>
            </a:r>
          </a:p>
          <a:p>
            <a:pPr marL="285750" indent="-285750" defTabSz="457200">
              <a:lnSpc>
                <a:spcPct val="200000"/>
              </a:lnSpc>
              <a:buSzPct val="100000"/>
              <a:buFont typeface="Wingdings" pitchFamily="2" charset="2"/>
              <a:buChar char="§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en-IN" sz="1450" dirty="0">
                <a:solidFill>
                  <a:srgbClr val="002060"/>
                </a:solidFill>
              </a:rPr>
              <a:t>Efficient spin injection – Spintronic devices </a:t>
            </a:r>
          </a:p>
          <a:p>
            <a:pPr marL="285750" indent="-285750" defTabSz="457200">
              <a:lnSpc>
                <a:spcPct val="200000"/>
              </a:lnSpc>
              <a:buSzPct val="100000"/>
              <a:buFont typeface="Wingdings" pitchFamily="2" charset="2"/>
              <a:buChar char="§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en-IN" sz="1450" dirty="0">
                <a:solidFill>
                  <a:srgbClr val="002060"/>
                </a:solidFill>
              </a:rPr>
              <a:t>Superconducting switch-voltage controlled switching of superconductivity</a:t>
            </a:r>
          </a:p>
          <a:p>
            <a:pPr marL="285750" indent="-285750" defTabSz="457200">
              <a:lnSpc>
                <a:spcPct val="200000"/>
              </a:lnSpc>
              <a:buSzPct val="100000"/>
              <a:buFont typeface="Wingdings" pitchFamily="2" charset="2"/>
              <a:buChar char="§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en-IN" sz="1450" dirty="0">
                <a:solidFill>
                  <a:srgbClr val="002060"/>
                </a:solidFill>
              </a:rPr>
              <a:t>Needed for non Abelian excitations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F32B8A-05E7-08D0-D283-FD2DF5F616C2}"/>
              </a:ext>
            </a:extLst>
          </p:cNvPr>
          <p:cNvSpPr/>
          <p:nvPr/>
        </p:nvSpPr>
        <p:spPr>
          <a:xfrm>
            <a:off x="491413" y="726568"/>
            <a:ext cx="11206216" cy="3046984"/>
          </a:xfrm>
          <a:prstGeom prst="rect">
            <a:avLst/>
          </a:prstGeom>
          <a:noFill/>
          <a:ln w="12700" cap="flat">
            <a:solidFill>
              <a:srgbClr val="002060"/>
            </a:solidFill>
            <a:prstDash val="solid"/>
            <a:round/>
          </a:ln>
          <a:effectLst>
            <a:outerShdw blurRad="190500" dist="228600" dir="2700000" rotWithShape="0">
              <a:srgbClr val="000000">
                <a:alpha val="255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hangingPunct="0">
              <a:lnSpc>
                <a:spcPct val="120000"/>
              </a:lnSpc>
            </a:pPr>
            <a:endParaRPr lang="en-IN" sz="160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 descr="A diagram of a spinning circle  Description automatically generated with medium confidence">
            <a:extLst>
              <a:ext uri="{FF2B5EF4-FFF2-40B4-BE49-F238E27FC236}">
                <a16:creationId xmlns:a16="http://schemas.microsoft.com/office/drawing/2014/main" id="{D080C478-A115-9A0A-7612-3937152CEB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 t="56990"/>
          <a:stretch/>
        </p:blipFill>
        <p:spPr>
          <a:xfrm>
            <a:off x="8693029" y="4485090"/>
            <a:ext cx="2850035" cy="20350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5B5CD9-1517-A066-7875-46F439D15F67}"/>
              </a:ext>
            </a:extLst>
          </p:cNvPr>
          <p:cNvSpPr txBox="1"/>
          <p:nvPr/>
        </p:nvSpPr>
        <p:spPr>
          <a:xfrm>
            <a:off x="3554503" y="95388"/>
            <a:ext cx="5077719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Unconventional Superconductors</a:t>
            </a:r>
            <a:endParaRPr lang="en-IN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893EBF-DD2E-DD8C-6970-148C4BA6EFE6}"/>
              </a:ext>
            </a:extLst>
          </p:cNvPr>
          <p:cNvSpPr/>
          <p:nvPr/>
        </p:nvSpPr>
        <p:spPr>
          <a:xfrm>
            <a:off x="491413" y="4404732"/>
            <a:ext cx="11206216" cy="2196790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1360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EEF66-7A6B-DA54-303F-1A5E761B4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Picture 5">
            <a:extLst>
              <a:ext uri="{FF2B5EF4-FFF2-40B4-BE49-F238E27FC236}">
                <a16:creationId xmlns:a16="http://schemas.microsoft.com/office/drawing/2014/main" id="{FE0116BA-69D8-0710-5FA4-631423CD1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562" y="5481891"/>
            <a:ext cx="3102973" cy="96327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1FDCDD01-5648-9E5E-1F79-80B5D50ABC84}"/>
              </a:ext>
            </a:extLst>
          </p:cNvPr>
          <p:cNvSpPr/>
          <p:nvPr/>
        </p:nvSpPr>
        <p:spPr>
          <a:xfrm>
            <a:off x="323666" y="5196452"/>
            <a:ext cx="11473542" cy="147313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" name="Picture 4" descr="Picture 4">
            <a:extLst>
              <a:ext uri="{FF2B5EF4-FFF2-40B4-BE49-F238E27FC236}">
                <a16:creationId xmlns:a16="http://schemas.microsoft.com/office/drawing/2014/main" id="{671FE931-B275-A4AF-1B80-0939B17005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1911"/>
          <a:stretch>
            <a:fillRect/>
          </a:stretch>
        </p:blipFill>
        <p:spPr>
          <a:xfrm>
            <a:off x="2705122" y="5462093"/>
            <a:ext cx="2919600" cy="10028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Picture 8" descr="Picture 8">
            <a:extLst>
              <a:ext uri="{FF2B5EF4-FFF2-40B4-BE49-F238E27FC236}">
                <a16:creationId xmlns:a16="http://schemas.microsoft.com/office/drawing/2014/main" id="{084EDF59-2007-B7E8-B795-BC30FAAB4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5136" y="5413168"/>
            <a:ext cx="1214283" cy="1214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icture 27" descr="Hon'ble Union Minister @DrJitendraSingh and Principal Scientific Adviser to  the Government of India, Prof. Ajay Kumar Sood, unveiled the official logo  of of Anusandhan National Research Foundation (ANRF) today at ESTC 2025! #">
            <a:extLst>
              <a:ext uri="{FF2B5EF4-FFF2-40B4-BE49-F238E27FC236}">
                <a16:creationId xmlns:a16="http://schemas.microsoft.com/office/drawing/2014/main" id="{6521FB09-9385-ACCC-712B-27E4CC3B94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61" b="1"/>
          <a:stretch>
            <a:fillRect/>
          </a:stretch>
        </p:blipFill>
        <p:spPr>
          <a:xfrm>
            <a:off x="369632" y="5321561"/>
            <a:ext cx="2347252" cy="112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D77D94-27AB-C602-261B-288540EE793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14" t="25971" r="1590" b="10684"/>
          <a:stretch>
            <a:fillRect/>
          </a:stretch>
        </p:blipFill>
        <p:spPr>
          <a:xfrm>
            <a:off x="369632" y="188412"/>
            <a:ext cx="11489433" cy="41240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AD28620-B8A5-B915-5793-79A06ACA3DA2}"/>
              </a:ext>
            </a:extLst>
          </p:cNvPr>
          <p:cNvSpPr txBox="1"/>
          <p:nvPr/>
        </p:nvSpPr>
        <p:spPr>
          <a:xfrm>
            <a:off x="4675338" y="4420049"/>
            <a:ext cx="3049929" cy="719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pic>
        <p:nvPicPr>
          <p:cNvPr id="26" name="Picture 25" descr="Royal Society - Wikipedia">
            <a:extLst>
              <a:ext uri="{FF2B5EF4-FFF2-40B4-BE49-F238E27FC236}">
                <a16:creationId xmlns:a16="http://schemas.microsoft.com/office/drawing/2014/main" id="{FA2BCE91-0090-5324-65EA-2E172AEF484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9303" b="12841"/>
          <a:stretch>
            <a:fillRect/>
          </a:stretch>
        </p:blipFill>
        <p:spPr>
          <a:xfrm>
            <a:off x="5695062" y="5397485"/>
            <a:ext cx="1655845" cy="112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68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41267A-9E68-B07D-36A7-00F45B1486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8"/>
          <a:stretch/>
        </p:blipFill>
        <p:spPr>
          <a:xfrm>
            <a:off x="7103496" y="1639467"/>
            <a:ext cx="1222761" cy="759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6DD7B2-337F-A081-D0DC-75A7D5F84D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" r="53887"/>
          <a:stretch/>
        </p:blipFill>
        <p:spPr>
          <a:xfrm>
            <a:off x="7138048" y="868623"/>
            <a:ext cx="1205679" cy="748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3C3E90-327B-8943-0DBE-FD3D5B86DF1E}"/>
              </a:ext>
            </a:extLst>
          </p:cNvPr>
          <p:cNvSpPr txBox="1"/>
          <p:nvPr/>
        </p:nvSpPr>
        <p:spPr>
          <a:xfrm>
            <a:off x="1458140" y="95236"/>
            <a:ext cx="927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Unconventional Superconductivity Research @ IISER Bhopal </a:t>
            </a:r>
            <a:endParaRPr lang="en-IN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E131CF-64DF-8B8F-2EDA-72F38AF266A9}"/>
              </a:ext>
            </a:extLst>
          </p:cNvPr>
          <p:cNvSpPr/>
          <p:nvPr/>
        </p:nvSpPr>
        <p:spPr>
          <a:xfrm>
            <a:off x="207390" y="670025"/>
            <a:ext cx="5798423" cy="18674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8E481F-9817-284D-7193-2DADDD27C82F}"/>
              </a:ext>
            </a:extLst>
          </p:cNvPr>
          <p:cNvSpPr/>
          <p:nvPr/>
        </p:nvSpPr>
        <p:spPr>
          <a:xfrm>
            <a:off x="6152620" y="682725"/>
            <a:ext cx="5798423" cy="185281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6DB4AD-325B-52D1-DCA2-AAFE71605756}"/>
              </a:ext>
            </a:extLst>
          </p:cNvPr>
          <p:cNvSpPr/>
          <p:nvPr/>
        </p:nvSpPr>
        <p:spPr>
          <a:xfrm>
            <a:off x="207390" y="2593662"/>
            <a:ext cx="11743653" cy="207763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Picture 5" descr="Picture 5">
            <a:extLst>
              <a:ext uri="{FF2B5EF4-FFF2-40B4-BE49-F238E27FC236}">
                <a16:creationId xmlns:a16="http://schemas.microsoft.com/office/drawing/2014/main" id="{316F7765-2EE9-EAD8-2F18-3E2637118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87" y="1223493"/>
            <a:ext cx="575592" cy="995462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traight Arrow Connector 12">
            <a:extLst>
              <a:ext uri="{FF2B5EF4-FFF2-40B4-BE49-F238E27FC236}">
                <a16:creationId xmlns:a16="http://schemas.microsoft.com/office/drawing/2014/main" id="{D96806FC-83B6-72BD-85A2-62DEB31CD603}"/>
              </a:ext>
            </a:extLst>
          </p:cNvPr>
          <p:cNvSpPr/>
          <p:nvPr/>
        </p:nvSpPr>
        <p:spPr>
          <a:xfrm flipH="1" flipV="1">
            <a:off x="858479" y="1453767"/>
            <a:ext cx="0" cy="473455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34289" tIns="34289" rIns="34289" bIns="34289"/>
          <a:lstStyle/>
          <a:p>
            <a:endParaRPr sz="1350"/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93F854A5-C594-3289-099C-7AC62BFC7A95}"/>
              </a:ext>
            </a:extLst>
          </p:cNvPr>
          <p:cNvSpPr txBox="1"/>
          <p:nvPr/>
        </p:nvSpPr>
        <p:spPr>
          <a:xfrm rot="16200000">
            <a:off x="501893" y="1615614"/>
            <a:ext cx="970135" cy="153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4289" tIns="34289" rIns="34289" bIns="34289">
            <a:spAutoFit/>
          </a:bodyPr>
          <a:lstStyle>
            <a:lvl1pPr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550">
                <a:solidFill>
                  <a:srgbClr val="002060"/>
                </a:solidFill>
              </a:rPr>
              <a:t>Non-uniform Lattice Potential</a:t>
            </a:r>
          </a:p>
        </p:txBody>
      </p:sp>
      <p:grpSp>
        <p:nvGrpSpPr>
          <p:cNvPr id="13" name="Group 20">
            <a:extLst>
              <a:ext uri="{FF2B5EF4-FFF2-40B4-BE49-F238E27FC236}">
                <a16:creationId xmlns:a16="http://schemas.microsoft.com/office/drawing/2014/main" id="{4DA6F2A7-3B9D-101A-BAAA-AFB4D384F821}"/>
              </a:ext>
            </a:extLst>
          </p:cNvPr>
          <p:cNvGrpSpPr/>
          <p:nvPr/>
        </p:nvGrpSpPr>
        <p:grpSpPr>
          <a:xfrm>
            <a:off x="1063904" y="1377344"/>
            <a:ext cx="2526026" cy="789029"/>
            <a:chOff x="-22861" y="-1"/>
            <a:chExt cx="4877742" cy="1520607"/>
          </a:xfrm>
        </p:grpSpPr>
        <p:pic>
          <p:nvPicPr>
            <p:cNvPr id="14" name="Picture 21" descr="Picture 21">
              <a:extLst>
                <a:ext uri="{FF2B5EF4-FFF2-40B4-BE49-F238E27FC236}">
                  <a16:creationId xmlns:a16="http://schemas.microsoft.com/office/drawing/2014/main" id="{BCF1B649-5281-4F8D-01DE-80C8BF4B2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4398" t="10563" r="11331" b="4100"/>
            <a:stretch>
              <a:fillRect/>
            </a:stretch>
          </p:blipFill>
          <p:spPr>
            <a:xfrm>
              <a:off x="-22861" y="-1"/>
              <a:ext cx="1469253" cy="15206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" name="Picture 22" descr="Picture 22">
              <a:extLst>
                <a:ext uri="{FF2B5EF4-FFF2-40B4-BE49-F238E27FC236}">
                  <a16:creationId xmlns:a16="http://schemas.microsoft.com/office/drawing/2014/main" id="{EC1EF898-7A62-1065-01C3-CE0C48946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973" t="9397" r="4972" b="1945"/>
            <a:stretch>
              <a:fillRect/>
            </a:stretch>
          </p:blipFill>
          <p:spPr>
            <a:xfrm>
              <a:off x="2565553" y="43349"/>
              <a:ext cx="2289328" cy="14341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" name="Right Arrow 23">
              <a:extLst>
                <a:ext uri="{FF2B5EF4-FFF2-40B4-BE49-F238E27FC236}">
                  <a16:creationId xmlns:a16="http://schemas.microsoft.com/office/drawing/2014/main" id="{C6204CAC-D624-B6C8-A085-EDEC73C67D22}"/>
                </a:ext>
              </a:extLst>
            </p:cNvPr>
            <p:cNvSpPr/>
            <p:nvPr/>
          </p:nvSpPr>
          <p:spPr>
            <a:xfrm>
              <a:off x="1718985" y="605331"/>
              <a:ext cx="596816" cy="13039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>
                <a:lumOff val="16690"/>
              </a:schemeClr>
            </a:solidFill>
            <a:ln w="25400" cap="flat">
              <a:solidFill>
                <a:srgbClr val="A1A1A1"/>
              </a:solidFill>
              <a:prstDash val="solid"/>
              <a:round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lnSpc>
                  <a:spcPct val="100000"/>
                </a:lnSpc>
                <a:defRPr sz="1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endParaRPr sz="135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A4EA4C1-713C-91CE-F26E-C56484D313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7" t="4672" r="-1"/>
          <a:stretch/>
        </p:blipFill>
        <p:spPr>
          <a:xfrm>
            <a:off x="6252994" y="5064309"/>
            <a:ext cx="1971716" cy="154527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87EC058-81B5-BA00-4782-BAE55D9F31B0}"/>
              </a:ext>
            </a:extLst>
          </p:cNvPr>
          <p:cNvSpPr txBox="1"/>
          <p:nvPr/>
        </p:nvSpPr>
        <p:spPr>
          <a:xfrm>
            <a:off x="8326257" y="5227929"/>
            <a:ext cx="3389314" cy="1109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Chemical disorder in HEAs disrupts the regular phonon spectrum BCS theory assumes, offering a testbed for how superconductivity survives — or is modified — under extreme structural disorder.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702488-E654-A9FB-2C7E-0A34FFEC602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t="-756" r="-1641" b="756"/>
          <a:stretch/>
        </p:blipFill>
        <p:spPr>
          <a:xfrm>
            <a:off x="1338273" y="3146049"/>
            <a:ext cx="2020328" cy="10907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7212981-E10A-6631-DEB2-75C0E0C119E7}"/>
              </a:ext>
            </a:extLst>
          </p:cNvPr>
          <p:cNvSpPr txBox="1"/>
          <p:nvPr/>
        </p:nvSpPr>
        <p:spPr>
          <a:xfrm>
            <a:off x="3718578" y="1134432"/>
            <a:ext cx="2220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Antisymmetric spin-orbit coupling mixes singlet and triplet pairing channels. Signatures include high Hc2, gap nodes, and non-trivial topological band structure.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4502DA-511C-7947-2CF4-88CADC49641B}"/>
              </a:ext>
            </a:extLst>
          </p:cNvPr>
          <p:cNvSpPr txBox="1"/>
          <p:nvPr/>
        </p:nvSpPr>
        <p:spPr>
          <a:xfrm>
            <a:off x="7059208" y="1504849"/>
            <a:ext cx="78739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>
                <a:latin typeface="Arial" panose="020B0604020202020204" pitchFamily="34" charset="0"/>
                <a:cs typeface="Arial" panose="020B0604020202020204" pitchFamily="34" charset="0"/>
              </a:rPr>
              <a:t>Intra band pairing</a:t>
            </a:r>
            <a:endParaRPr lang="en-IN"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3A253F-2C62-84FC-EB22-EDD433865A3E}"/>
              </a:ext>
            </a:extLst>
          </p:cNvPr>
          <p:cNvSpPr txBox="1"/>
          <p:nvPr/>
        </p:nvSpPr>
        <p:spPr>
          <a:xfrm>
            <a:off x="7059208" y="2329352"/>
            <a:ext cx="78739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>
                <a:latin typeface="Arial" panose="020B0604020202020204" pitchFamily="34" charset="0"/>
                <a:cs typeface="Arial" panose="020B0604020202020204" pitchFamily="34" charset="0"/>
              </a:rPr>
              <a:t>Inter band pairing</a:t>
            </a:r>
            <a:endParaRPr lang="en-IN"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10B6253-CFD2-3B14-3B58-D020CDB3DEF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66512" b="22631"/>
          <a:stretch>
            <a:fillRect/>
          </a:stretch>
        </p:blipFill>
        <p:spPr>
          <a:xfrm>
            <a:off x="340808" y="2759737"/>
            <a:ext cx="851660" cy="80473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5F6F528-47D7-3942-03E4-E494CC313522}"/>
              </a:ext>
            </a:extLst>
          </p:cNvPr>
          <p:cNvSpPr txBox="1"/>
          <p:nvPr/>
        </p:nvSpPr>
        <p:spPr>
          <a:xfrm>
            <a:off x="9787639" y="1168212"/>
            <a:ext cx="2062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Superconductors with unconventional pairing and non-trivial topology      - candidates for topological superconductivity.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EC1A4F-09C0-FC8A-8713-2F166BA0C9FB}"/>
              </a:ext>
            </a:extLst>
          </p:cNvPr>
          <p:cNvSpPr txBox="1"/>
          <p:nvPr/>
        </p:nvSpPr>
        <p:spPr>
          <a:xfrm>
            <a:off x="207390" y="664109"/>
            <a:ext cx="579526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Non-centrosymmetric Superconductors </a:t>
            </a:r>
            <a:endParaRPr lang="en-IN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CA8573-FBAC-9335-0499-6B1D414AD19B}"/>
              </a:ext>
            </a:extLst>
          </p:cNvPr>
          <p:cNvSpPr txBox="1"/>
          <p:nvPr/>
        </p:nvSpPr>
        <p:spPr>
          <a:xfrm>
            <a:off x="6152621" y="673056"/>
            <a:ext cx="579842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Topological Materials</a:t>
            </a:r>
            <a:endParaRPr lang="en-IN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9886585-A715-E739-78D3-216629717E5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5" t="-3284" r="5049" b="1343"/>
          <a:stretch/>
        </p:blipFill>
        <p:spPr>
          <a:xfrm>
            <a:off x="6195105" y="1148541"/>
            <a:ext cx="940016" cy="886224"/>
          </a:xfrm>
          <a:prstGeom prst="rect">
            <a:avLst/>
          </a:prstGeom>
        </p:spPr>
      </p:pic>
      <p:pic>
        <p:nvPicPr>
          <p:cNvPr id="29" name="Picture 18">
            <a:extLst>
              <a:ext uri="{FF2B5EF4-FFF2-40B4-BE49-F238E27FC236}">
                <a16:creationId xmlns:a16="http://schemas.microsoft.com/office/drawing/2014/main" id="{47B683DE-3E7E-F191-769C-083260AEAC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5257" y="3030217"/>
            <a:ext cx="321862" cy="117742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B4D376A-74B6-3FC3-E2E0-247906CB59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35710" y="2982342"/>
            <a:ext cx="692447" cy="130313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24912E8-B219-1D98-2A21-E1E0331F09E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-582" b="1955"/>
          <a:stretch/>
        </p:blipFill>
        <p:spPr>
          <a:xfrm>
            <a:off x="5583834" y="3022832"/>
            <a:ext cx="1147209" cy="12965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D5342E8-E43F-2D10-546A-6C71F54105D0}"/>
              </a:ext>
            </a:extLst>
          </p:cNvPr>
          <p:cNvSpPr txBox="1"/>
          <p:nvPr/>
        </p:nvSpPr>
        <p:spPr>
          <a:xfrm>
            <a:off x="7815615" y="4738411"/>
            <a:ext cx="244989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Entropy Alloys</a:t>
            </a:r>
            <a:endParaRPr lang="en-IN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04425ED-A200-DE64-187D-A79A5F19E9C5}"/>
              </a:ext>
            </a:extLst>
          </p:cNvPr>
          <p:cNvSpPr txBox="1"/>
          <p:nvPr/>
        </p:nvSpPr>
        <p:spPr>
          <a:xfrm>
            <a:off x="207390" y="2614768"/>
            <a:ext cx="1174365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IN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Layered Chalcogenides, Natural Heterostructure/Misfit Compounds</a:t>
            </a:r>
            <a:endParaRPr lang="en-IN">
              <a:solidFill>
                <a:srgbClr val="002060"/>
              </a:solidFill>
            </a:endParaRPr>
          </a:p>
        </p:txBody>
      </p:sp>
      <p:sp>
        <p:nvSpPr>
          <p:cNvPr id="34" name="Non-Centrosymmetric Superconductors: LaNiSi, LaPtSi and LaPtGe">
            <a:extLst>
              <a:ext uri="{FF2B5EF4-FFF2-40B4-BE49-F238E27FC236}">
                <a16:creationId xmlns:a16="http://schemas.microsoft.com/office/drawing/2014/main" id="{97D6301D-72ED-D3C8-D099-792069C443F4}"/>
              </a:ext>
            </a:extLst>
          </p:cNvPr>
          <p:cNvSpPr txBox="1"/>
          <p:nvPr/>
        </p:nvSpPr>
        <p:spPr>
          <a:xfrm>
            <a:off x="207390" y="4736329"/>
            <a:ext cx="5818311" cy="346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4289" tIns="34289" rIns="34289" bIns="34289">
            <a:spAutoFit/>
          </a:bodyPr>
          <a:lstStyle>
            <a:lvl1pPr>
              <a:defRPr>
                <a:solidFill>
                  <a:srgbClr val="0119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n-IN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Superconductivity in Low Carrier Materials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36A10F7-51E8-2E31-A87F-7B8A63B4ED27}"/>
              </a:ext>
            </a:extLst>
          </p:cNvPr>
          <p:cNvSpPr/>
          <p:nvPr/>
        </p:nvSpPr>
        <p:spPr>
          <a:xfrm>
            <a:off x="207390" y="4736329"/>
            <a:ext cx="5818311" cy="203835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274C49F-FD60-1DD9-1243-FEF6FBC25237}"/>
              </a:ext>
            </a:extLst>
          </p:cNvPr>
          <p:cNvSpPr/>
          <p:nvPr/>
        </p:nvSpPr>
        <p:spPr>
          <a:xfrm>
            <a:off x="6141504" y="4736329"/>
            <a:ext cx="5809539" cy="203835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815E596-1637-971A-5EDD-A4780EE2EB6E}"/>
              </a:ext>
            </a:extLst>
          </p:cNvPr>
          <p:cNvSpPr txBox="1"/>
          <p:nvPr/>
        </p:nvSpPr>
        <p:spPr>
          <a:xfrm>
            <a:off x="5834325" y="4299174"/>
            <a:ext cx="646836" cy="3508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Misfit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88325F-3AB4-C613-19FF-968216CBE67A}"/>
              </a:ext>
            </a:extLst>
          </p:cNvPr>
          <p:cNvSpPr txBox="1"/>
          <p:nvPr/>
        </p:nvSpPr>
        <p:spPr>
          <a:xfrm>
            <a:off x="4371141" y="4315265"/>
            <a:ext cx="929096" cy="3508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4H-NbSe</a:t>
            </a:r>
            <a:r>
              <a:rPr lang="en-US" sz="14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1400" b="0" i="0" u="none" strike="noStrike" cap="none" spc="0" normalizeH="0" baseline="-25000" dirty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B1BFAEF-EEAD-6A8F-2496-A8F657A81E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71039" y="1055088"/>
            <a:ext cx="761584" cy="1275738"/>
          </a:xfrm>
          <a:prstGeom prst="rect">
            <a:avLst/>
          </a:prstGeom>
          <a:ln w="6350">
            <a:noFill/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8B1E520-5A65-F53A-412C-A2F45C541EAA}"/>
              </a:ext>
            </a:extLst>
          </p:cNvPr>
          <p:cNvSpPr txBox="1"/>
          <p:nvPr/>
        </p:nvSpPr>
        <p:spPr>
          <a:xfrm>
            <a:off x="1812117" y="4268876"/>
            <a:ext cx="929096" cy="3508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4H-TaSeS</a:t>
            </a:r>
            <a:endParaRPr kumimoji="0" lang="en-US" sz="1400" b="0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C650A4-BF5D-FCC4-CD5C-602569A4536A}"/>
              </a:ext>
            </a:extLst>
          </p:cNvPr>
          <p:cNvSpPr txBox="1"/>
          <p:nvPr/>
        </p:nvSpPr>
        <p:spPr>
          <a:xfrm>
            <a:off x="7159912" y="3152105"/>
            <a:ext cx="4454475" cy="11660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TMDCs host competing CDW and superconducting phases, tied together by electron-phonon coupling. Doping or disorder can suppress CDW while preserving this coupling — a route to isolating its role in Cooper pairing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428553A2-E8B5-A5CA-7606-24875B03B8B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739" r="33773" b="22631"/>
          <a:stretch>
            <a:fillRect/>
          </a:stretch>
        </p:blipFill>
        <p:spPr>
          <a:xfrm>
            <a:off x="337576" y="3754382"/>
            <a:ext cx="851660" cy="8047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499AC56-370E-BB6A-C95E-81BB77C67ACA}"/>
                  </a:ext>
                </a:extLst>
              </p:cNvPr>
              <p:cNvSpPr txBox="1"/>
              <p:nvPr/>
            </p:nvSpPr>
            <p:spPr>
              <a:xfrm>
                <a:off x="372634" y="5271057"/>
                <a:ext cx="1433373" cy="4113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"/>
                            </a:rPr>
                          </m:ctrlPr>
                        </m:sSubPr>
                        <m:e>
                          <m: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"/>
                            </a:rPr>
                            <m:t>𝑇</m:t>
                          </m:r>
                        </m:e>
                        <m:sub>
                          <m: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"/>
                            </a:rPr>
                            <m:t>𝐶</m:t>
                          </m:r>
                        </m:sub>
                      </m:sSub>
                      <m:r>
                        <a:rPr kumimoji="0" lang="en-US" sz="14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sym typeface="Helvetica"/>
                        </a:rPr>
                        <m:t>=</m:t>
                      </m:r>
                      <m:sSub>
                        <m:sSubPr>
                          <m:ctrlP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"/>
                            </a:rPr>
                          </m:ctrlPr>
                        </m:sSubPr>
                        <m:e>
                          <m: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"/>
                            </a:rPr>
                            <m:t>𝜔</m:t>
                          </m:r>
                        </m:e>
                        <m:sub>
                          <m: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"/>
                            </a:rPr>
                            <m:t>𝐷</m:t>
                          </m:r>
                        </m:sub>
                      </m:sSub>
                      <m:sSup>
                        <m:sSupPr>
                          <m:ctrlP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"/>
                            </a:rPr>
                            <m:t>𝑒</m:t>
                          </m:r>
                        </m:e>
                        <m:sup>
                          <m:r>
                            <a:rPr kumimoji="0" lang="en-US" sz="1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US" sz="14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sym typeface="Helvetica"/>
                                </a:rPr>
                              </m:ctrlPr>
                            </m:fPr>
                            <m:num>
                              <m:r>
                                <a:rPr kumimoji="0" lang="en-US" sz="14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sym typeface="Helvetica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US" sz="14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sym typeface="Helvetica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kumimoji="0" lang="en-US" sz="14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sym typeface="Helvetica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4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sym typeface="Helvetica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kumimoji="0" lang="en-US" sz="14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sym typeface="Helvetica"/>
                                </a:rPr>
                                <m:t>𝑉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kumimoji="0" lang="en-US" sz="14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Helvetica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499AC56-370E-BB6A-C95E-81BB77C67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34" y="5271057"/>
                <a:ext cx="1433373" cy="41139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1C3AFD5-A403-6B41-4C5D-95B6D3B0353B}"/>
                  </a:ext>
                </a:extLst>
              </p:cNvPr>
              <p:cNvSpPr txBox="1"/>
              <p:nvPr/>
            </p:nvSpPr>
            <p:spPr>
              <a:xfrm>
                <a:off x="337576" y="5782889"/>
                <a:ext cx="1556594" cy="7344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US" sz="1100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ea typeface="+mj-ea"/>
                        <a:cs typeface="+mj-cs"/>
                        <a:sym typeface="Helvetica"/>
                      </a:rPr>
                      <m:t>𝑉</m:t>
                    </m:r>
                    <m:r>
                      <a:rPr kumimoji="0" lang="en-US" sz="1100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ea typeface="+mj-ea"/>
                        <a:cs typeface="+mj-cs"/>
                        <a:sym typeface="Helvetica"/>
                      </a:rPr>
                      <m:t>−</m:t>
                    </m:r>
                  </m:oMath>
                </a14:m>
                <a:r>
                  <a:rPr lang="en-US" sz="1200"/>
                  <a:t> local interaction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1100" b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</a:rPr>
                  <a:t>Debye frequency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kumimoji="0" lang="en-US" sz="1100" b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</a:rPr>
                  <a:t>density of states</a:t>
                </a:r>
              </a:p>
              <a:p>
                <a:pPr algn="ctr"/>
                <a:endParaRPr kumimoji="0" lang="en-US" sz="1100" b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1C3AFD5-A403-6B41-4C5D-95B6D3B03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76" y="5782889"/>
                <a:ext cx="1556594" cy="734432"/>
              </a:xfrm>
              <a:prstGeom prst="rect">
                <a:avLst/>
              </a:prstGeom>
              <a:blipFill>
                <a:blip r:embed="rId16"/>
                <a:stretch>
                  <a:fillRect l="-2344" t="-6667" r="-4297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Rectangle 58">
            <a:extLst>
              <a:ext uri="{FF2B5EF4-FFF2-40B4-BE49-F238E27FC236}">
                <a16:creationId xmlns:a16="http://schemas.microsoft.com/office/drawing/2014/main" id="{B97E2FED-7808-4B0A-2626-96F6A5A4FAB0}"/>
              </a:ext>
            </a:extLst>
          </p:cNvPr>
          <p:cNvSpPr/>
          <p:nvPr/>
        </p:nvSpPr>
        <p:spPr>
          <a:xfrm>
            <a:off x="271463" y="5096795"/>
            <a:ext cx="1758046" cy="1420526"/>
          </a:xfrm>
          <a:prstGeom prst="rect">
            <a:avLst/>
          </a:prstGeom>
          <a:noFill/>
          <a:ln w="9525" cap="flat">
            <a:solidFill>
              <a:schemeClr val="tx1"/>
            </a:solidFill>
            <a:prstDash val="solid"/>
            <a:round/>
          </a:ln>
          <a:effectLst>
            <a:outerShdw blurRad="190500" dist="228600" dir="2700000" rotWithShape="0">
              <a:srgbClr val="000000">
                <a:alpha val="255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6F55147-0DB2-4A7F-E5CF-945C31AC8016}"/>
                  </a:ext>
                </a:extLst>
              </p:cNvPr>
              <p:cNvSpPr txBox="1"/>
              <p:nvPr/>
            </p:nvSpPr>
            <p:spPr>
              <a:xfrm>
                <a:off x="1594237" y="5086743"/>
                <a:ext cx="4830695" cy="5829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11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density of states depend on the density of carriers: 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11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sz="11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1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11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num>
                        <m:den>
                          <m:r>
                            <a:rPr lang="en-US" sz="11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1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11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f>
                            <m:fPr>
                              <m:ctrlP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1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kumimoji="0" lang="en-US" sz="1100" b="0" u="none" strike="noStrike" cap="none" spc="0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6F55147-0DB2-4A7F-E5CF-945C31AC8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237" y="5086743"/>
                <a:ext cx="4830695" cy="582980"/>
              </a:xfrm>
              <a:prstGeom prst="rect">
                <a:avLst/>
              </a:prstGeom>
              <a:blipFill>
                <a:blip r:embed="rId17"/>
                <a:stretch>
                  <a:fillRect t="-104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tangle 62">
            <a:extLst>
              <a:ext uri="{FF2B5EF4-FFF2-40B4-BE49-F238E27FC236}">
                <a16:creationId xmlns:a16="http://schemas.microsoft.com/office/drawing/2014/main" id="{DED63521-DAD4-762E-CA4F-9CD73AF28483}"/>
              </a:ext>
            </a:extLst>
          </p:cNvPr>
          <p:cNvSpPr/>
          <p:nvPr/>
        </p:nvSpPr>
        <p:spPr>
          <a:xfrm>
            <a:off x="2080284" y="5104303"/>
            <a:ext cx="3858603" cy="578149"/>
          </a:xfrm>
          <a:prstGeom prst="rect">
            <a:avLst/>
          </a:prstGeom>
          <a:noFill/>
          <a:ln w="9525" cap="flat">
            <a:noFill/>
            <a:prstDash val="solid"/>
            <a:round/>
          </a:ln>
          <a:effectLst>
            <a:outerShdw blurRad="190500" dist="228600" dir="2700000" rotWithShape="0">
              <a:srgbClr val="000000">
                <a:alpha val="255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7D0A038-EBC7-9BDF-BFAC-0D55F677416D}"/>
                  </a:ext>
                </a:extLst>
              </p:cNvPr>
              <p:cNvSpPr txBox="1"/>
              <p:nvPr/>
            </p:nvSpPr>
            <p:spPr>
              <a:xfrm>
                <a:off x="3487845" y="5760830"/>
                <a:ext cx="2415018" cy="7410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Minimal density for superconductivity: 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05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𝐺𝐿𝐹</m:t>
                          </m:r>
                        </m:sub>
                      </m:sSub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𝑚𝑉</m:t>
                                  </m:r>
                                  <m:func>
                                    <m:funcPr>
                                      <m:ctrlPr>
                                        <a:rPr lang="en-US" sz="105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105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f>
                                        <m:fPr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𝜔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  <m:t>𝐷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func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0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≈2×</m:t>
                      </m:r>
                      <m:sSup>
                        <m:sSupPr>
                          <m:ctrlP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sup>
                      </m:sSup>
                      <m:sSup>
                        <m:sSupPr>
                          <m:ctrlP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kumimoji="0" lang="en-US" sz="1050" b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"/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7D0A038-EBC7-9BDF-BFAC-0D55F6774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845" y="5760830"/>
                <a:ext cx="2415018" cy="741037"/>
              </a:xfrm>
              <a:prstGeom prst="rect">
                <a:avLst/>
              </a:prstGeom>
              <a:blipFill>
                <a:blip r:embed="rId18"/>
                <a:stretch>
                  <a:fillRect r="-1263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ectangle 74">
            <a:extLst>
              <a:ext uri="{FF2B5EF4-FFF2-40B4-BE49-F238E27FC236}">
                <a16:creationId xmlns:a16="http://schemas.microsoft.com/office/drawing/2014/main" id="{BA70BD64-C7F2-CA5C-837E-DF055D9CBBBF}"/>
              </a:ext>
            </a:extLst>
          </p:cNvPr>
          <p:cNvSpPr/>
          <p:nvPr/>
        </p:nvSpPr>
        <p:spPr>
          <a:xfrm>
            <a:off x="3443283" y="5721184"/>
            <a:ext cx="2495604" cy="803381"/>
          </a:xfrm>
          <a:prstGeom prst="rect">
            <a:avLst/>
          </a:prstGeom>
          <a:noFill/>
          <a:ln w="9525" cap="flat">
            <a:solidFill>
              <a:schemeClr val="tx1"/>
            </a:solidFill>
            <a:prstDash val="solid"/>
            <a:round/>
          </a:ln>
          <a:effectLst>
            <a:outerShdw blurRad="190500" dist="228600" dir="2700000" rotWithShape="0">
              <a:srgbClr val="000000">
                <a:alpha val="255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03E9333-E72D-B709-13A6-C8E5448E0E28}"/>
                  </a:ext>
                </a:extLst>
              </p:cNvPr>
              <p:cNvSpPr txBox="1"/>
              <p:nvPr/>
            </p:nvSpPr>
            <p:spPr>
              <a:xfrm>
                <a:off x="1882323" y="5689361"/>
                <a:ext cx="1717780" cy="10618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05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1050" b="0"/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05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sz="105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05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en-US" sz="1050" b="0"/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=500 </m:t>
                      </m:r>
                      <m:r>
                        <m:rPr>
                          <m:sty m:val="p"/>
                        </m:rPr>
                        <a:rPr lang="en-US" sz="105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en-US" sz="105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=10 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𝑒𝑉</m:t>
                      </m:r>
                      <m:sSup>
                        <m:sSupPr>
                          <m:ctrlPr>
                            <a:rPr lang="en-US" sz="105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050"/>
              </a:p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sSup>
                        <m:sSupPr>
                          <m:ctrlP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10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05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03E9333-E72D-B709-13A6-C8E5448E0E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323" y="5689361"/>
                <a:ext cx="1717780" cy="10618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TextBox 78">
            <a:extLst>
              <a:ext uri="{FF2B5EF4-FFF2-40B4-BE49-F238E27FC236}">
                <a16:creationId xmlns:a16="http://schemas.microsoft.com/office/drawing/2014/main" id="{9C82A021-BAD1-078B-AEFB-E65F3556AD64}"/>
              </a:ext>
            </a:extLst>
          </p:cNvPr>
          <p:cNvSpPr txBox="1"/>
          <p:nvPr/>
        </p:nvSpPr>
        <p:spPr>
          <a:xfrm>
            <a:off x="868088" y="6523443"/>
            <a:ext cx="4496913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IN" sz="1200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density of state put bound on superconductivity</a:t>
            </a:r>
            <a:endParaRPr lang="en-US" sz="1200" i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77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TextBox 4"/>
          <p:cNvSpPr txBox="1"/>
          <p:nvPr/>
        </p:nvSpPr>
        <p:spPr>
          <a:xfrm>
            <a:off x="634322" y="111514"/>
            <a:ext cx="11077981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defTabSz="457200">
              <a:lnSpc>
                <a:spcPct val="100000"/>
              </a:lnSpc>
              <a:defRPr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n-IN" sz="2400" dirty="0"/>
              <a:t>Superconducting Ground States of Non-Centrosymmetric, High-SOC, and Topological Materials Probed by Our Group.</a:t>
            </a:r>
            <a:endParaRPr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C0343B-7556-3755-A8C7-FF88490B1C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907289"/>
              </p:ext>
            </p:extLst>
          </p:nvPr>
        </p:nvGraphicFramePr>
        <p:xfrm>
          <a:off x="279527" y="1190731"/>
          <a:ext cx="5739162" cy="5184240"/>
        </p:xfrm>
        <a:graphic>
          <a:graphicData uri="http://schemas.openxmlformats.org/drawingml/2006/table">
            <a:tbl>
              <a:tblPr firstRow="1" bandRow="1"/>
              <a:tblGrid>
                <a:gridCol w="251800">
                  <a:extLst>
                    <a:ext uri="{9D8B030D-6E8A-4147-A177-3AD203B41FA5}">
                      <a16:colId xmlns:a16="http://schemas.microsoft.com/office/drawing/2014/main" val="1196940016"/>
                    </a:ext>
                  </a:extLst>
                </a:gridCol>
                <a:gridCol w="1668362">
                  <a:extLst>
                    <a:ext uri="{9D8B030D-6E8A-4147-A177-3AD203B41FA5}">
                      <a16:colId xmlns:a16="http://schemas.microsoft.com/office/drawing/2014/main" val="1398015120"/>
                    </a:ext>
                  </a:extLst>
                </a:gridCol>
                <a:gridCol w="915369">
                  <a:extLst>
                    <a:ext uri="{9D8B030D-6E8A-4147-A177-3AD203B41FA5}">
                      <a16:colId xmlns:a16="http://schemas.microsoft.com/office/drawing/2014/main" val="2532891536"/>
                    </a:ext>
                  </a:extLst>
                </a:gridCol>
                <a:gridCol w="534879">
                  <a:extLst>
                    <a:ext uri="{9D8B030D-6E8A-4147-A177-3AD203B41FA5}">
                      <a16:colId xmlns:a16="http://schemas.microsoft.com/office/drawing/2014/main" val="2905956606"/>
                    </a:ext>
                  </a:extLst>
                </a:gridCol>
                <a:gridCol w="2368752">
                  <a:extLst>
                    <a:ext uri="{9D8B030D-6E8A-4147-A177-3AD203B41FA5}">
                      <a16:colId xmlns:a16="http://schemas.microsoft.com/office/drawing/2014/main" val="3850167915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>
                        <a:defRPr sz="9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Compound</a:t>
                      </a: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IN" sz="1000" b="1" baseline="-43999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 </a:t>
                      </a: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TRSB </a:t>
                      </a: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Reference</a:t>
                      </a: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43095903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6.75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Lett. 112, 107002 (2014)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19578439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2.25 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Lett. 115, 267001 (2015)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0983238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5.98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 i="0" u="none" strike="noStrike" cap="none" spc="0" baseline="0"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Arial"/>
                        </a:rPr>
                        <a:t>Phys. Rev. B 94, 054515 (2016)</a:t>
                      </a:r>
                    </a:p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96, 180501(R) (2017)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42116221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4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6.0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97, 100505(R) (2018)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6898576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5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LaPtGe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3.05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Y/N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98, 214505 (2018)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3747591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NbOs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2.7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99, 014516 (2019)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685343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7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BeAu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3.2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Phys. Rev. B 99, 134509 (2019)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2129518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2.3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Y/N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Mater. 3, 104802 (2019)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943269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2.65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102, 134511 (2020)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5204027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10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8.0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Y/SF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101, 144508 (2020)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71299527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11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LaMSi (M=Ni, Pt)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1.25, 3.45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SF/?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102, 094515 (2020)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5639235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2.3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103, 174502 (2021)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46515194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Re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3.2, 5.2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103, 104507 (2021)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27911033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14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 (X=Ir, Sb)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4.3, 6.7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103, 054501 (2021)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66204336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15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7.4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104, 054509 (2021)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73996779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16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Pd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Pb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3.0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103, 184506 (2021)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59706799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17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(Hf/ZrNb)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(MoReRu)</a:t>
                      </a:r>
                      <a:r>
                        <a:rPr lang="en-IN" sz="1000" b="0" baseline="-43999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0.90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5.2 K, 5.5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104, 094515 (2021)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6848703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18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IrGe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4.7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 105, 054517 (2022)</a:t>
                      </a:r>
                    </a:p>
                  </a:txBody>
                  <a:tcPr marL="41275" marR="41275" marT="41275" marB="41275" horzOverflow="overflow"/>
                </a:tc>
                <a:extLst>
                  <a:ext uri="{0D108BD9-81ED-4DB2-BD59-A6C34878D82A}">
                    <a16:rowId xmlns:a16="http://schemas.microsoft.com/office/drawing/2014/main" val="371833359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Nb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60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Re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10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Zr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10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Hf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10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Ti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10</a:t>
                      </a:r>
                      <a:endParaRPr lang="en-IN" sz="1000" b="0" baseline="-2500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5.7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105, 144501 (2022)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581249294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CBF3D6B-3467-F388-ADAC-4D43E57C9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631545"/>
              </p:ext>
            </p:extLst>
          </p:nvPr>
        </p:nvGraphicFramePr>
        <p:xfrm>
          <a:off x="6174074" y="1177130"/>
          <a:ext cx="5738399" cy="5216400"/>
        </p:xfrm>
        <a:graphic>
          <a:graphicData uri="http://schemas.openxmlformats.org/drawingml/2006/table">
            <a:tbl>
              <a:tblPr firstRow="1" bandRow="1"/>
              <a:tblGrid>
                <a:gridCol w="251766">
                  <a:extLst>
                    <a:ext uri="{9D8B030D-6E8A-4147-A177-3AD203B41FA5}">
                      <a16:colId xmlns:a16="http://schemas.microsoft.com/office/drawing/2014/main" val="1196940016"/>
                    </a:ext>
                  </a:extLst>
                </a:gridCol>
                <a:gridCol w="1668140">
                  <a:extLst>
                    <a:ext uri="{9D8B030D-6E8A-4147-A177-3AD203B41FA5}">
                      <a16:colId xmlns:a16="http://schemas.microsoft.com/office/drawing/2014/main" val="1398015120"/>
                    </a:ext>
                  </a:extLst>
                </a:gridCol>
                <a:gridCol w="915248">
                  <a:extLst>
                    <a:ext uri="{9D8B030D-6E8A-4147-A177-3AD203B41FA5}">
                      <a16:colId xmlns:a16="http://schemas.microsoft.com/office/drawing/2014/main" val="2532891536"/>
                    </a:ext>
                  </a:extLst>
                </a:gridCol>
                <a:gridCol w="534808">
                  <a:extLst>
                    <a:ext uri="{9D8B030D-6E8A-4147-A177-3AD203B41FA5}">
                      <a16:colId xmlns:a16="http://schemas.microsoft.com/office/drawing/2014/main" val="2905956606"/>
                    </a:ext>
                  </a:extLst>
                </a:gridCol>
                <a:gridCol w="2368437">
                  <a:extLst>
                    <a:ext uri="{9D8B030D-6E8A-4147-A177-3AD203B41FA5}">
                      <a16:colId xmlns:a16="http://schemas.microsoft.com/office/drawing/2014/main" val="3850167915"/>
                    </a:ext>
                  </a:extLst>
                </a:gridCol>
              </a:tblGrid>
              <a:tr h="248400">
                <a:tc>
                  <a:txBody>
                    <a:bodyPr/>
                    <a:lstStyle/>
                    <a:p>
                      <a:pPr algn="ctr">
                        <a:defRPr sz="9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Compound</a:t>
                      </a: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IN" sz="1000" b="1" baseline="-43999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 </a:t>
                      </a: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TRSB </a:t>
                      </a: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Reference</a:t>
                      </a:r>
                      <a:endParaRPr lang="en-IN" sz="10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430959031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NbReSi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5.3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105, 094523 (2022)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430282422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21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Re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Hf/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5.8 K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105, 094513 (2022)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195784390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ScS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5.1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106, L020504 (2022)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098323861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23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La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</a:t>
                      </a: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Os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</a:t>
                      </a: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Ge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3.0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107, L100506 (2023)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4211622115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24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AgSnSe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4.9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107, 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174517 (2023)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689857630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25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TaRu/ReSi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4.0 K, 5.32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Y/N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108, 144510  (2023)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374759100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26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</a:t>
                      </a: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Ru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</a:t>
                      </a: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Ge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1.3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Phys. Rev. B 108, 214512 (2023)</a:t>
                      </a:r>
                      <a:endParaRPr lang="en-IN" sz="1000" b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6853438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27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Re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</a:t>
                      </a: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NbTa</a:t>
                      </a:r>
                      <a:endParaRPr lang="en-US" sz="1000" b="0" baseline="-2500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8.1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Y/SF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108, </a:t>
                      </a:r>
                      <a:r>
                        <a:rPr lang="en-IN" sz="1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Book Antiqua"/>
                        </a:rPr>
                        <a:t>174518 (2024)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212951813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28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Re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Zr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6.7 K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Book Antiqua"/>
                        </a:rPr>
                        <a:t>Phys. Rev. B 111, 054511 (2025)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9432699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HfRhGe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1.7 K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pc="-5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Adv. Mater. 37, 2415721 (2025)</a:t>
                      </a:r>
                      <a:endParaRPr lang="en-IN" sz="10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Book Antiqua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520402793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30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Nb-Mo-Ru-Re-Ir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4.63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111, 214504 (2025)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712995277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31</a:t>
                      </a:r>
                      <a:endParaRPr lang="en-US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IN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5.47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Commun. Mater. 6, 226 (2025)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563923510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MIrGe (M= Ti, Hf)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2.24 K, 5.64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N/N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Adv. Sci. 12, e12434 (2025)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2465151944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33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1T-Ti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1-x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2.19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arXiv: 2511.00605 (2025)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279110335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34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TaPtSi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3.64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arXiv: 2602.22793 (2026)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662043365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35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Ag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Pd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</a:t>
                      </a: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S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1.1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arXiv: 2606.29767 (2026)</a:t>
                      </a:r>
                    </a:p>
                  </a:txBody>
                  <a:tcPr marL="41275" marR="41275" marT="41275" marB="41275" horzOverflow="overflow"/>
                </a:tc>
                <a:extLst>
                  <a:ext uri="{0D108BD9-81ED-4DB2-BD59-A6C34878D82A}">
                    <a16:rowId xmlns:a16="http://schemas.microsoft.com/office/drawing/2014/main" val="3739967795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36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NbTaOs</a:t>
                      </a:r>
                      <a:r>
                        <a:rPr lang="en-US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2.4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00" b="0" i="0" u="none" strike="noStrike" cap="none" spc="0" baseline="0"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Book Antiqua"/>
                        </a:rPr>
                        <a:t>Phys. Rev. B 113, 094510 (2026)</a:t>
                      </a:r>
                      <a:endParaRPr lang="en-IN" sz="10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Book Antiqua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597067995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37</a:t>
                      </a:r>
                      <a:endParaRPr lang="en-IN" sz="1000" b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PtPb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</a:t>
                      </a:r>
                      <a:r>
                        <a:rPr lang="en-IN" sz="1000" b="0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Bi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arXiv: 2604.04653 (2026)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684870361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38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SnAs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3.74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B 114, 094515 (2026)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718333599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0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YbSb</a:t>
                      </a:r>
                      <a:r>
                        <a:rPr lang="en-IN" sz="1000" b="0" baseline="-250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1.1 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IN" sz="1000" b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Phys. Rev. Lett. (Accepted)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3581249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864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9FA4D-701D-D290-6DDC-7370E810A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2A95CF-9C8E-62CC-AC81-5833D2CDAB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03" t="-1" r="2933" b="1906"/>
          <a:stretch>
            <a:fillRect/>
          </a:stretch>
        </p:blipFill>
        <p:spPr>
          <a:xfrm>
            <a:off x="6435235" y="3174873"/>
            <a:ext cx="5003965" cy="317351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1EC717D-C567-52B5-9E2D-3A87FE20F677}"/>
              </a:ext>
            </a:extLst>
          </p:cNvPr>
          <p:cNvGrpSpPr/>
          <p:nvPr/>
        </p:nvGrpSpPr>
        <p:grpSpPr>
          <a:xfrm>
            <a:off x="892703" y="3174873"/>
            <a:ext cx="4847775" cy="3381507"/>
            <a:chOff x="181863" y="3218406"/>
            <a:chExt cx="4847775" cy="338150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A9705A4-488F-5819-1D2B-33CC66C51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18259"/>
            <a:stretch>
              <a:fillRect/>
            </a:stretch>
          </p:blipFill>
          <p:spPr>
            <a:xfrm>
              <a:off x="181863" y="3218406"/>
              <a:ext cx="4847775" cy="127090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45352B5-F74D-EC66-F617-136146208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863" y="4547632"/>
              <a:ext cx="4847775" cy="2052281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7BC200F-ABFB-0747-3216-9FD610371E44}"/>
              </a:ext>
            </a:extLst>
          </p:cNvPr>
          <p:cNvSpPr/>
          <p:nvPr/>
        </p:nvSpPr>
        <p:spPr>
          <a:xfrm>
            <a:off x="542229" y="3174873"/>
            <a:ext cx="5496619" cy="3653984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E7C51A-3D9D-805B-AD8B-6AB0D321A81E}"/>
              </a:ext>
            </a:extLst>
          </p:cNvPr>
          <p:cNvSpPr txBox="1"/>
          <p:nvPr/>
        </p:nvSpPr>
        <p:spPr>
          <a:xfrm>
            <a:off x="7526588" y="6488668"/>
            <a:ext cx="28212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/>
              <a:t>arXiv: 2604.04653 (2026)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19A5E7-7A6F-44A2-DD8F-9AAEAC26DB26}"/>
              </a:ext>
            </a:extLst>
          </p:cNvPr>
          <p:cNvSpPr txBox="1"/>
          <p:nvPr/>
        </p:nvSpPr>
        <p:spPr>
          <a:xfrm>
            <a:off x="2040659" y="6488668"/>
            <a:ext cx="28767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/>
              <a:t>arXiv: 2510.07373v2 (2026)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0B0440-D156-FB34-E3E4-B1C9822A16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506" b="9399"/>
          <a:stretch>
            <a:fillRect/>
          </a:stretch>
        </p:blipFill>
        <p:spPr>
          <a:xfrm>
            <a:off x="3151165" y="379866"/>
            <a:ext cx="5691620" cy="252252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D86D611-46C0-1CB8-EEBC-349F07BF92DB}"/>
              </a:ext>
            </a:extLst>
          </p:cNvPr>
          <p:cNvSpPr/>
          <p:nvPr/>
        </p:nvSpPr>
        <p:spPr>
          <a:xfrm>
            <a:off x="6153152" y="3174873"/>
            <a:ext cx="5496619" cy="3653984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255124-12DF-F258-270B-444387A83E5F}"/>
              </a:ext>
            </a:extLst>
          </p:cNvPr>
          <p:cNvSpPr/>
          <p:nvPr/>
        </p:nvSpPr>
        <p:spPr>
          <a:xfrm>
            <a:off x="3151164" y="301620"/>
            <a:ext cx="5691620" cy="260077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38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itle 1"/>
          <p:cNvSpPr txBox="1"/>
          <p:nvPr/>
        </p:nvSpPr>
        <p:spPr>
          <a:xfrm>
            <a:off x="3715890" y="83200"/>
            <a:ext cx="476022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80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</a:rPr>
              <a:t>Sample</a:t>
            </a:r>
            <a:r>
              <a:rPr sz="2400" dirty="0">
                <a:solidFill>
                  <a:srgbClr val="002060"/>
                </a:solidFill>
              </a:rPr>
              <a:t> Growth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sz="2400" dirty="0">
                <a:solidFill>
                  <a:srgbClr val="002060"/>
                </a:solidFill>
              </a:rPr>
              <a:t>@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sz="2400" dirty="0">
                <a:solidFill>
                  <a:srgbClr val="002060"/>
                </a:solidFill>
              </a:rPr>
              <a:t>IISER Bhopal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FD1D56-589E-8A35-44D3-21DB76FE230F}"/>
              </a:ext>
            </a:extLst>
          </p:cNvPr>
          <p:cNvGrpSpPr/>
          <p:nvPr/>
        </p:nvGrpSpPr>
        <p:grpSpPr>
          <a:xfrm>
            <a:off x="546410" y="677629"/>
            <a:ext cx="11062010" cy="1887152"/>
            <a:chOff x="1763708" y="457031"/>
            <a:chExt cx="8690111" cy="1887152"/>
          </a:xfrm>
        </p:grpSpPr>
        <p:pic>
          <p:nvPicPr>
            <p:cNvPr id="337" name="Picture 4" descr="Picture 4"/>
            <p:cNvPicPr>
              <a:picLocks noChangeAspect="1"/>
            </p:cNvPicPr>
            <p:nvPr/>
          </p:nvPicPr>
          <p:blipFill>
            <a:blip r:embed="rId3"/>
            <a:srcRect l="15639" t="8379" r="9515" b="19477"/>
            <a:stretch>
              <a:fillRect/>
            </a:stretch>
          </p:blipFill>
          <p:spPr>
            <a:xfrm>
              <a:off x="6895531" y="570585"/>
              <a:ext cx="1899346" cy="132261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39" name="Rectangle 64"/>
            <p:cNvSpPr/>
            <p:nvPr/>
          </p:nvSpPr>
          <p:spPr>
            <a:xfrm>
              <a:off x="1763708" y="457031"/>
              <a:ext cx="8690111" cy="188715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" name="TextBox 8"/>
            <p:cNvSpPr txBox="1"/>
            <p:nvPr/>
          </p:nvSpPr>
          <p:spPr>
            <a:xfrm>
              <a:off x="6883706" y="1968962"/>
              <a:ext cx="2036303" cy="2616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sz="11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/>
                <a:t>       </a:t>
              </a:r>
              <a:r>
                <a:t>Optical Floating Zone Method</a:t>
              </a:r>
            </a:p>
          </p:txBody>
        </p:sp>
        <p:sp>
          <p:nvSpPr>
            <p:cNvPr id="341" name="TextBox 35"/>
            <p:cNvSpPr txBox="1"/>
            <p:nvPr/>
          </p:nvSpPr>
          <p:spPr>
            <a:xfrm>
              <a:off x="8855429" y="1970415"/>
              <a:ext cx="1478380" cy="2616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sz="11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Czochralski Method</a:t>
              </a:r>
            </a:p>
          </p:txBody>
        </p:sp>
        <p:pic>
          <p:nvPicPr>
            <p:cNvPr id="350" name="Picture 26" descr="Picture 26"/>
            <p:cNvPicPr>
              <a:picLocks noChangeAspect="1"/>
            </p:cNvPicPr>
            <p:nvPr/>
          </p:nvPicPr>
          <p:blipFill>
            <a:blip r:embed="rId4"/>
            <a:srcRect l="42704" t="27322" r="36097" b="40879"/>
            <a:stretch>
              <a:fillRect/>
            </a:stretch>
          </p:blipFill>
          <p:spPr>
            <a:xfrm>
              <a:off x="1830758" y="553920"/>
              <a:ext cx="1346033" cy="132023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51" name="TextBox 27"/>
            <p:cNvSpPr txBox="1"/>
            <p:nvPr/>
          </p:nvSpPr>
          <p:spPr>
            <a:xfrm>
              <a:off x="1830758" y="2000607"/>
              <a:ext cx="4976455" cy="261610"/>
            </a:xfrm>
            <a:prstGeom prst="rect">
              <a:avLst/>
            </a:prstGeom>
            <a:ln>
              <a:solidFill>
                <a:srgbClr val="92D050"/>
              </a:solidFill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>
              <a:spAutoFit/>
            </a:bodyPr>
            <a:lstStyle>
              <a:lvl1pPr algn="ctr">
                <a:defRPr sz="11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Bridgman and Vapor transport method using a box and tubular furnaces</a:t>
              </a:r>
            </a:p>
          </p:txBody>
        </p:sp>
        <p:pic>
          <p:nvPicPr>
            <p:cNvPr id="354" name="Picture 30" descr="Picture 30"/>
            <p:cNvPicPr>
              <a:picLocks noChangeAspect="1"/>
            </p:cNvPicPr>
            <p:nvPr/>
          </p:nvPicPr>
          <p:blipFill>
            <a:blip r:embed="rId5"/>
            <a:srcRect l="15716" t="10891" r="16233" b="8762"/>
            <a:stretch>
              <a:fillRect/>
            </a:stretch>
          </p:blipFill>
          <p:spPr>
            <a:xfrm>
              <a:off x="5197525" y="574126"/>
              <a:ext cx="1609688" cy="132321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6" name="Picture 32" descr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00989" y="574126"/>
              <a:ext cx="1805022" cy="132023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57" name="Rectangle 1"/>
            <p:cNvSpPr/>
            <p:nvPr/>
          </p:nvSpPr>
          <p:spPr>
            <a:xfrm>
              <a:off x="6895531" y="1949023"/>
              <a:ext cx="3467668" cy="275500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9" name="Picture 29" descr="Picture 29">
              <a:extLst>
                <a:ext uri="{FF2B5EF4-FFF2-40B4-BE49-F238E27FC236}">
                  <a16:creationId xmlns:a16="http://schemas.microsoft.com/office/drawing/2014/main" id="{36B4F00C-712A-5504-6AF6-1A53A453D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400000">
              <a:off x="6429956" y="1099457"/>
              <a:ext cx="1267212" cy="3049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" name="Picture 30" descr="Picture 30">
              <a:extLst>
                <a:ext uri="{FF2B5EF4-FFF2-40B4-BE49-F238E27FC236}">
                  <a16:creationId xmlns:a16="http://schemas.microsoft.com/office/drawing/2014/main" id="{59E5F4B7-CDB4-2333-C835-16CE93CA2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21552" t="36769" r="11741" b="37785"/>
            <a:stretch>
              <a:fillRect/>
            </a:stretch>
          </p:blipFill>
          <p:spPr>
            <a:xfrm rot="16200000">
              <a:off x="7963127" y="1043403"/>
              <a:ext cx="1267211" cy="3744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5" name="Picture 324" descr="A light in the dark&#10;&#10;Description automatically generated">
              <a:extLst>
                <a:ext uri="{FF2B5EF4-FFF2-40B4-BE49-F238E27FC236}">
                  <a16:creationId xmlns:a16="http://schemas.microsoft.com/office/drawing/2014/main" id="{38F409E8-E809-37FC-5E4E-A577D5FED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88" t="21725" r="10256" b="17305"/>
            <a:stretch/>
          </p:blipFill>
          <p:spPr>
            <a:xfrm>
              <a:off x="8889130" y="553708"/>
              <a:ext cx="1465969" cy="1338272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95D196-F047-FC0A-790C-43F7D24F0EF6}"/>
              </a:ext>
            </a:extLst>
          </p:cNvPr>
          <p:cNvGrpSpPr/>
          <p:nvPr/>
        </p:nvGrpSpPr>
        <p:grpSpPr>
          <a:xfrm>
            <a:off x="546411" y="2649576"/>
            <a:ext cx="11062008" cy="4095787"/>
            <a:chOff x="1763707" y="3834736"/>
            <a:chExt cx="8688370" cy="2784027"/>
          </a:xfrm>
        </p:grpSpPr>
        <p:pic>
          <p:nvPicPr>
            <p:cNvPr id="8" name="Picture 12" descr="Picture 12">
              <a:extLst>
                <a:ext uri="{FF2B5EF4-FFF2-40B4-BE49-F238E27FC236}">
                  <a16:creationId xmlns:a16="http://schemas.microsoft.com/office/drawing/2014/main" id="{E6DAA2E2-8BBA-FC99-2398-B024CC977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5400000">
              <a:off x="8492993" y="4625753"/>
              <a:ext cx="767450" cy="3031012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11BA623-BC01-6835-F909-3286AC63A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35"/>
            <a:stretch/>
          </p:blipFill>
          <p:spPr>
            <a:xfrm>
              <a:off x="4604221" y="3915837"/>
              <a:ext cx="2789267" cy="806086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9D8D4C7-4F63-987C-448D-C388EC3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4953" t="17301" r="5318" b="6303"/>
            <a:stretch/>
          </p:blipFill>
          <p:spPr>
            <a:xfrm>
              <a:off x="7480798" y="3911330"/>
              <a:ext cx="1909631" cy="829471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A2090F0-E65D-5263-D05A-0751AAF6E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18404" t="16146" r="9072" b="14736"/>
            <a:stretch/>
          </p:blipFill>
          <p:spPr>
            <a:xfrm>
              <a:off x="9450807" y="3911330"/>
              <a:ext cx="940893" cy="821969"/>
            </a:xfrm>
            <a:prstGeom prst="rect">
              <a:avLst/>
            </a:prstGeom>
          </p:spPr>
        </p:pic>
        <p:pic>
          <p:nvPicPr>
            <p:cNvPr id="5" name="Picture 4" descr="A picture containing cake, knife&#10;&#10;Description automatically generated">
              <a:extLst>
                <a:ext uri="{FF2B5EF4-FFF2-40B4-BE49-F238E27FC236}">
                  <a16:creationId xmlns:a16="http://schemas.microsoft.com/office/drawing/2014/main" id="{014F023A-6787-4437-4868-AC773C00F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2" r="14353"/>
            <a:stretch/>
          </p:blipFill>
          <p:spPr>
            <a:xfrm>
              <a:off x="5269029" y="5768630"/>
              <a:ext cx="883712" cy="78305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09D8E4-AFD8-EB27-13F0-514949598C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2" t="29607" r="11362" b="18019"/>
            <a:stretch/>
          </p:blipFill>
          <p:spPr>
            <a:xfrm>
              <a:off x="6223779" y="5757535"/>
              <a:ext cx="1073423" cy="76745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55F630F-3D57-BDB9-2F1E-2F399F8EE1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48" t="27020" r="12010" b="16454"/>
            <a:stretch/>
          </p:blipFill>
          <p:spPr>
            <a:xfrm>
              <a:off x="4599008" y="4854360"/>
              <a:ext cx="1243084" cy="82588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EB356C3-5D58-79B7-EB3A-C3794E9748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83"/>
            <a:stretch/>
          </p:blipFill>
          <p:spPr>
            <a:xfrm>
              <a:off x="5910841" y="4832063"/>
              <a:ext cx="1040434" cy="85316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0E5E3E7-3616-AA9B-96B4-4A35E4B059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8" t="17168" r="26712" b="22243"/>
            <a:stretch/>
          </p:blipFill>
          <p:spPr>
            <a:xfrm>
              <a:off x="7011147" y="4831582"/>
              <a:ext cx="1041381" cy="87143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6BAC051-B5B8-71CD-C45C-1105601E2C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66" t="28541" r="25153" b="22180"/>
            <a:stretch/>
          </p:blipFill>
          <p:spPr>
            <a:xfrm>
              <a:off x="9277823" y="4827076"/>
              <a:ext cx="1115722" cy="853165"/>
            </a:xfrm>
            <a:prstGeom prst="rect">
              <a:avLst/>
            </a:prstGeom>
          </p:spPr>
        </p:pic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46D4445B-EBA6-ACF2-79AC-640A24725DFF}"/>
                </a:ext>
              </a:extLst>
            </p:cNvPr>
            <p:cNvSpPr/>
            <p:nvPr/>
          </p:nvSpPr>
          <p:spPr>
            <a:xfrm>
              <a:off x="1763707" y="3834736"/>
              <a:ext cx="8688370" cy="2784027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14D1123-A3AB-CB53-B5E4-BD1DBB6AF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/>
            <a:srcRect l="20540" t="3546" r="20716" b="5167"/>
            <a:stretch/>
          </p:blipFill>
          <p:spPr>
            <a:xfrm>
              <a:off x="3462247" y="3917591"/>
              <a:ext cx="1040434" cy="90948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B464876-4EC5-3F75-6B1B-9E69E165BF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t="13980" r="-50" b="13792"/>
            <a:stretch/>
          </p:blipFill>
          <p:spPr>
            <a:xfrm>
              <a:off x="1853407" y="3895354"/>
              <a:ext cx="1485565" cy="94753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74AFC92-4327-E106-EE24-7876FDB1AA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/>
            <a:srcRect l="22805" t="23947" r="16418" b="16375"/>
            <a:stretch/>
          </p:blipFill>
          <p:spPr>
            <a:xfrm>
              <a:off x="8087479" y="4849852"/>
              <a:ext cx="1141950" cy="853165"/>
            </a:xfrm>
            <a:prstGeom prst="rect">
              <a:avLst/>
            </a:prstGeom>
          </p:spPr>
        </p:pic>
        <p:pic>
          <p:nvPicPr>
            <p:cNvPr id="320" name="Picture 319">
              <a:extLst>
                <a:ext uri="{FF2B5EF4-FFF2-40B4-BE49-F238E27FC236}">
                  <a16:creationId xmlns:a16="http://schemas.microsoft.com/office/drawing/2014/main" id="{7578F825-0C12-E2FE-8B69-5D5A89EF7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l="40459" t="23819" r="35767" b="23754"/>
            <a:stretch/>
          </p:blipFill>
          <p:spPr>
            <a:xfrm rot="5400000">
              <a:off x="3406007" y="4650372"/>
              <a:ext cx="825881" cy="1337583"/>
            </a:xfrm>
            <a:prstGeom prst="rect">
              <a:avLst/>
            </a:prstGeom>
          </p:spPr>
        </p:pic>
        <p:pic>
          <p:nvPicPr>
            <p:cNvPr id="322" name="Picture 321">
              <a:extLst>
                <a:ext uri="{FF2B5EF4-FFF2-40B4-BE49-F238E27FC236}">
                  <a16:creationId xmlns:a16="http://schemas.microsoft.com/office/drawing/2014/main" id="{B8B2AB48-E442-F55C-479F-FF89B173BF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l="37215" t="22654" r="19924" b="10831"/>
            <a:stretch/>
          </p:blipFill>
          <p:spPr>
            <a:xfrm>
              <a:off x="1869200" y="5803611"/>
              <a:ext cx="851655" cy="762457"/>
            </a:xfrm>
            <a:prstGeom prst="rect">
              <a:avLst/>
            </a:prstGeom>
          </p:spPr>
        </p:pic>
        <p:pic>
          <p:nvPicPr>
            <p:cNvPr id="324" name="Picture 323">
              <a:extLst>
                <a:ext uri="{FF2B5EF4-FFF2-40B4-BE49-F238E27FC236}">
                  <a16:creationId xmlns:a16="http://schemas.microsoft.com/office/drawing/2014/main" id="{AC31F3AD-BCDA-49A5-3C1F-80BF5D7EF6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13" t="12655" r="19626" b="12084"/>
            <a:stretch/>
          </p:blipFill>
          <p:spPr>
            <a:xfrm>
              <a:off x="1864869" y="4913080"/>
              <a:ext cx="1204034" cy="844455"/>
            </a:xfrm>
            <a:prstGeom prst="rect">
              <a:avLst/>
            </a:prstGeom>
          </p:spPr>
        </p:pic>
        <p:pic>
          <p:nvPicPr>
            <p:cNvPr id="326" name="Picture 325">
              <a:extLst>
                <a:ext uri="{FF2B5EF4-FFF2-40B4-BE49-F238E27FC236}">
                  <a16:creationId xmlns:a16="http://schemas.microsoft.com/office/drawing/2014/main" id="{2BA98BD3-6A50-08C2-02F1-1952CD88F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3552" y="5761734"/>
              <a:ext cx="2458643" cy="7899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697C8-F24B-56F2-A600-486D6C078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E3E5F9-5814-080D-E69E-4CF96FCA7F26}"/>
              </a:ext>
            </a:extLst>
          </p:cNvPr>
          <p:cNvSpPr txBox="1"/>
          <p:nvPr/>
        </p:nvSpPr>
        <p:spPr>
          <a:xfrm>
            <a:off x="4051690" y="43546"/>
            <a:ext cx="4088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Synthesis Approach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2442E44-20F6-1CAA-457E-DCDA28DF7771}"/>
              </a:ext>
            </a:extLst>
          </p:cNvPr>
          <p:cNvGrpSpPr/>
          <p:nvPr/>
        </p:nvGrpSpPr>
        <p:grpSpPr>
          <a:xfrm>
            <a:off x="790709" y="658143"/>
            <a:ext cx="10241640" cy="6098436"/>
            <a:chOff x="1004499" y="650750"/>
            <a:chExt cx="10241640" cy="609843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4DD04A5-8C36-0189-623F-45A306F2AF8C}"/>
                </a:ext>
              </a:extLst>
            </p:cNvPr>
            <p:cNvSpPr txBox="1"/>
            <p:nvPr/>
          </p:nvSpPr>
          <p:spPr>
            <a:xfrm>
              <a:off x="3764457" y="2062948"/>
              <a:ext cx="109839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Polycrystal</a:t>
              </a:r>
              <a:endParaRPr lang="en-US" sz="1400" dirty="0">
                <a:solidFill>
                  <a:srgbClr val="002060"/>
                </a:solidFill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71AB549E-229B-A31E-2926-ED75DE8BD108}"/>
                </a:ext>
              </a:extLst>
            </p:cNvPr>
            <p:cNvSpPr/>
            <p:nvPr/>
          </p:nvSpPr>
          <p:spPr>
            <a:xfrm>
              <a:off x="2908710" y="650750"/>
              <a:ext cx="2777047" cy="46166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Elements/Oxides</a:t>
              </a:r>
            </a:p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Check melting point and vapor pressure</a:t>
              </a:r>
              <a:endPara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B974EEA-9DFF-BB5A-DFE8-9C8C93EDDEC1}"/>
                </a:ext>
              </a:extLst>
            </p:cNvPr>
            <p:cNvSpPr/>
            <p:nvPr/>
          </p:nvSpPr>
          <p:spPr>
            <a:xfrm>
              <a:off x="2908710" y="1289609"/>
              <a:ext cx="2777047" cy="3550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Analyze Phase Diagrams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2B7D9BD-08FB-ABE4-BDB7-9FD1100A0CC0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>
            <a:xfrm>
              <a:off x="4297234" y="1112415"/>
              <a:ext cx="0" cy="17719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65CFACE0-4A7E-09A2-A6ED-1C8D816489C6}"/>
                </a:ext>
              </a:extLst>
            </p:cNvPr>
            <p:cNvSpPr/>
            <p:nvPr/>
          </p:nvSpPr>
          <p:spPr>
            <a:xfrm>
              <a:off x="2134346" y="1864227"/>
              <a:ext cx="1133846" cy="3550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Arc melting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5D9B100-6A5B-C194-18CF-AA346A75D0F9}"/>
                </a:ext>
              </a:extLst>
            </p:cNvPr>
            <p:cNvCxnSpPr>
              <a:cxnSpLocks/>
            </p:cNvCxnSpPr>
            <p:nvPr/>
          </p:nvCxnSpPr>
          <p:spPr>
            <a:xfrm>
              <a:off x="4297234" y="1633837"/>
              <a:ext cx="0" cy="43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9FBAA098-1964-E602-694B-7A415BD9BD13}"/>
                </a:ext>
              </a:extLst>
            </p:cNvPr>
            <p:cNvSpPr/>
            <p:nvPr/>
          </p:nvSpPr>
          <p:spPr>
            <a:xfrm>
              <a:off x="5281672" y="1864227"/>
              <a:ext cx="1889308" cy="3550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Solid State Reaction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624CEB3D-45C2-B152-9980-2BA98F1C97B6}"/>
                </a:ext>
              </a:extLst>
            </p:cNvPr>
            <p:cNvCxnSpPr>
              <a:cxnSpLocks/>
              <a:stCxn id="27" idx="3"/>
              <a:endCxn id="29" idx="1"/>
            </p:cNvCxnSpPr>
            <p:nvPr/>
          </p:nvCxnSpPr>
          <p:spPr>
            <a:xfrm>
              <a:off x="3268192" y="2041728"/>
              <a:ext cx="201348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DE5060C0-4CD9-C1EC-83A0-306D03981CD2}"/>
                </a:ext>
              </a:extLst>
            </p:cNvPr>
            <p:cNvSpPr/>
            <p:nvPr/>
          </p:nvSpPr>
          <p:spPr>
            <a:xfrm>
              <a:off x="3123791" y="2573317"/>
              <a:ext cx="2346882" cy="3550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Perform XRD and EDAX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0CEF12C8-E431-B1BE-DC5D-0B61AC98EF06}"/>
                </a:ext>
              </a:extLst>
            </p:cNvPr>
            <p:cNvCxnSpPr>
              <a:cxnSpLocks/>
            </p:cNvCxnSpPr>
            <p:nvPr/>
          </p:nvCxnSpPr>
          <p:spPr>
            <a:xfrm>
              <a:off x="2697105" y="2197713"/>
              <a:ext cx="0" cy="1800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4B7AFA1D-BCD5-0F71-B314-15312C31A5FF}"/>
                </a:ext>
              </a:extLst>
            </p:cNvPr>
            <p:cNvCxnSpPr>
              <a:cxnSpLocks/>
            </p:cNvCxnSpPr>
            <p:nvPr/>
          </p:nvCxnSpPr>
          <p:spPr>
            <a:xfrm>
              <a:off x="6226326" y="2197713"/>
              <a:ext cx="0" cy="1800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9F1D1028-AF23-C8DE-4FD5-D87FACA7F3AF}"/>
                </a:ext>
              </a:extLst>
            </p:cNvPr>
            <p:cNvCxnSpPr>
              <a:cxnSpLocks/>
            </p:cNvCxnSpPr>
            <p:nvPr/>
          </p:nvCxnSpPr>
          <p:spPr>
            <a:xfrm>
              <a:off x="2697105" y="2366685"/>
              <a:ext cx="35292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B4CBCA0C-1663-6787-F989-EE686D9A8027}"/>
                </a:ext>
              </a:extLst>
            </p:cNvPr>
            <p:cNvCxnSpPr>
              <a:cxnSpLocks/>
            </p:cNvCxnSpPr>
            <p:nvPr/>
          </p:nvCxnSpPr>
          <p:spPr>
            <a:xfrm>
              <a:off x="4297232" y="2345172"/>
              <a:ext cx="0" cy="23352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3643A8C-96B3-3C18-DD88-CB1434BE5085}"/>
                </a:ext>
              </a:extLst>
            </p:cNvPr>
            <p:cNvCxnSpPr>
              <a:cxnSpLocks/>
            </p:cNvCxnSpPr>
            <p:nvPr/>
          </p:nvCxnSpPr>
          <p:spPr>
            <a:xfrm>
              <a:off x="4303768" y="2926624"/>
              <a:ext cx="0" cy="216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5FDC582-8B8F-9CF4-B536-60E9E88DBDFE}"/>
                </a:ext>
              </a:extLst>
            </p:cNvPr>
            <p:cNvSpPr txBox="1"/>
            <p:nvPr/>
          </p:nvSpPr>
          <p:spPr>
            <a:xfrm>
              <a:off x="1740403" y="3047408"/>
              <a:ext cx="117979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YES!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B61D705-EA7C-962A-52FD-BF6EEBA09A48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 flipV="1">
              <a:off x="4913544" y="3310221"/>
              <a:ext cx="2711789" cy="5416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EBAC6508-9D87-2908-66BF-A6A5BE3C40F8}"/>
                </a:ext>
              </a:extLst>
            </p:cNvPr>
            <p:cNvCxnSpPr>
              <a:cxnSpLocks/>
            </p:cNvCxnSpPr>
            <p:nvPr/>
          </p:nvCxnSpPr>
          <p:spPr>
            <a:xfrm>
              <a:off x="7621792" y="1467111"/>
              <a:ext cx="0" cy="51273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815635CF-BB9B-3CAD-F759-730A31977837}"/>
                </a:ext>
              </a:extLst>
            </p:cNvPr>
            <p:cNvCxnSpPr>
              <a:cxnSpLocks/>
            </p:cNvCxnSpPr>
            <p:nvPr/>
          </p:nvCxnSpPr>
          <p:spPr>
            <a:xfrm>
              <a:off x="5715458" y="1473647"/>
              <a:ext cx="1900956" cy="0"/>
            </a:xfrm>
            <a:prstGeom prst="straightConnector1">
              <a:avLst/>
            </a:prstGeom>
            <a:ln>
              <a:headEnd type="triangl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970E2E25-7EEC-DBEE-9434-EEA808364EE5}"/>
                </a:ext>
              </a:extLst>
            </p:cNvPr>
            <p:cNvSpPr/>
            <p:nvPr/>
          </p:nvSpPr>
          <p:spPr>
            <a:xfrm>
              <a:off x="8110527" y="2752105"/>
              <a:ext cx="3135612" cy="1741651"/>
            </a:xfrm>
            <a:prstGeom prst="roundRect">
              <a:avLst>
                <a:gd name="adj" fmla="val 5106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Reevaluate the Phase Diagram</a:t>
              </a:r>
            </a:p>
            <a:p>
              <a:pPr algn="just"/>
              <a:endPara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 algn="just">
                <a:buFont typeface="Wingdings" pitchFamily="2" charset="2"/>
                <a:buChar char="ü"/>
              </a:pP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Change synthesis temperature</a:t>
              </a:r>
            </a:p>
            <a:p>
              <a:pPr marL="285750" indent="-285750" algn="just">
                <a:buFont typeface="Wingdings" pitchFamily="2" charset="2"/>
                <a:buChar char="ü"/>
              </a:pP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Optimize cooling rate</a:t>
              </a:r>
            </a:p>
            <a:p>
              <a:pPr marL="285750" indent="-285750" algn="just">
                <a:buFont typeface="Wingdings" pitchFamily="2" charset="2"/>
                <a:buChar char="ü"/>
              </a:pP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Change reaction steps and techniques</a:t>
              </a:r>
            </a:p>
            <a:p>
              <a:pPr marL="285750" indent="-285750" algn="just">
                <a:buFont typeface="Wingdings" pitchFamily="2" charset="2"/>
                <a:buChar char="ü"/>
              </a:pP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Remelting for homogeneity</a:t>
              </a:r>
            </a:p>
            <a:p>
              <a:pPr marL="285750" indent="-285750" algn="just">
                <a:buFont typeface="Wingdings" pitchFamily="2" charset="2"/>
                <a:buChar char="ü"/>
              </a:pP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Prolonged Annealing for phase stability</a:t>
              </a:r>
            </a:p>
            <a:p>
              <a:pPr marL="285750" indent="-285750" algn="just">
                <a:buFont typeface="Wingdings" pitchFamily="2" charset="2"/>
                <a:buChar char="ü"/>
              </a:pP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Some phases even get stable after single crystal growth, Proceed if possible</a:t>
              </a: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FF154632-B3D5-2282-3261-C607BEB57C5C}"/>
                </a:ext>
              </a:extLst>
            </p:cNvPr>
            <p:cNvCxnSpPr>
              <a:cxnSpLocks/>
            </p:cNvCxnSpPr>
            <p:nvPr/>
          </p:nvCxnSpPr>
          <p:spPr>
            <a:xfrm>
              <a:off x="4310753" y="4101483"/>
              <a:ext cx="0" cy="39227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D5C2F041-ADCF-C8E7-8112-41BDDC51860A}"/>
                </a:ext>
              </a:extLst>
            </p:cNvPr>
            <p:cNvSpPr/>
            <p:nvPr/>
          </p:nvSpPr>
          <p:spPr>
            <a:xfrm>
              <a:off x="2022280" y="4503192"/>
              <a:ext cx="1349649" cy="9123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Bridgman Method</a:t>
              </a:r>
            </a:p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congruently melting material</a:t>
              </a:r>
              <a:endPara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1C3242F-9179-6DF4-E410-2B1BD7ED5A69}"/>
                </a:ext>
              </a:extLst>
            </p:cNvPr>
            <p:cNvSpPr/>
            <p:nvPr/>
          </p:nvSpPr>
          <p:spPr>
            <a:xfrm>
              <a:off x="5248935" y="4503593"/>
              <a:ext cx="1524682" cy="91232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Chemical Vapor Transport </a:t>
              </a:r>
            </a:p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Volatile element- based material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44CB39B-7B40-A2C3-F660-D3C72A3F3D6C}"/>
                </a:ext>
              </a:extLst>
            </p:cNvPr>
            <p:cNvSpPr/>
            <p:nvPr/>
          </p:nvSpPr>
          <p:spPr>
            <a:xfrm>
              <a:off x="3611263" y="4503573"/>
              <a:ext cx="1390232" cy="9456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Flux Growth Technique</a:t>
              </a:r>
            </a:p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If material does not melt itself </a:t>
              </a:r>
              <a:endPara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BFDFC5AB-2D97-7BB4-57E8-AADB47B69D7F}"/>
                </a:ext>
              </a:extLst>
            </p:cNvPr>
            <p:cNvSpPr/>
            <p:nvPr/>
          </p:nvSpPr>
          <p:spPr>
            <a:xfrm>
              <a:off x="2818290" y="6439656"/>
              <a:ext cx="2957884" cy="30953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Physical Properties Measurement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3CA12E1-4E13-884F-F027-CA4827F480B8}"/>
                </a:ext>
              </a:extLst>
            </p:cNvPr>
            <p:cNvCxnSpPr>
              <a:cxnSpLocks/>
            </p:cNvCxnSpPr>
            <p:nvPr/>
          </p:nvCxnSpPr>
          <p:spPr>
            <a:xfrm>
              <a:off x="2702593" y="4247929"/>
              <a:ext cx="0" cy="25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4E68FE2-AE13-F5CC-4AD1-E90758E9CF18}"/>
                </a:ext>
              </a:extLst>
            </p:cNvPr>
            <p:cNvCxnSpPr>
              <a:cxnSpLocks/>
            </p:cNvCxnSpPr>
            <p:nvPr/>
          </p:nvCxnSpPr>
          <p:spPr>
            <a:xfrm>
              <a:off x="5910165" y="4249717"/>
              <a:ext cx="0" cy="25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93D6A2C-7B89-D006-038B-4D453EEF34EF}"/>
                </a:ext>
              </a:extLst>
            </p:cNvPr>
            <p:cNvCxnSpPr>
              <a:cxnSpLocks/>
            </p:cNvCxnSpPr>
            <p:nvPr/>
          </p:nvCxnSpPr>
          <p:spPr>
            <a:xfrm>
              <a:off x="2697104" y="4260479"/>
              <a:ext cx="320896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B251CDC4-8FBE-042E-8779-07CF35230343}"/>
                </a:ext>
              </a:extLst>
            </p:cNvPr>
            <p:cNvSpPr/>
            <p:nvPr/>
          </p:nvSpPr>
          <p:spPr>
            <a:xfrm>
              <a:off x="3247576" y="3746481"/>
              <a:ext cx="2054711" cy="3550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Crystal Growth</a:t>
              </a: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27059AC7-0B7D-68CF-FD7A-88F73C159DD6}"/>
                </a:ext>
              </a:extLst>
            </p:cNvPr>
            <p:cNvSpPr/>
            <p:nvPr/>
          </p:nvSpPr>
          <p:spPr>
            <a:xfrm>
              <a:off x="3698900" y="3138136"/>
              <a:ext cx="1214644" cy="3550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Pure Phase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D57717FA-2F32-2496-8D89-E1F77F089F6F}"/>
                </a:ext>
              </a:extLst>
            </p:cNvPr>
            <p:cNvCxnSpPr>
              <a:cxnSpLocks/>
            </p:cNvCxnSpPr>
            <p:nvPr/>
          </p:nvCxnSpPr>
          <p:spPr>
            <a:xfrm>
              <a:off x="4310753" y="3491613"/>
              <a:ext cx="0" cy="25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972BAF6-4C42-8AB0-D0EE-C3A75987D247}"/>
                </a:ext>
              </a:extLst>
            </p:cNvPr>
            <p:cNvSpPr txBox="1"/>
            <p:nvPr/>
          </p:nvSpPr>
          <p:spPr>
            <a:xfrm>
              <a:off x="5263837" y="3038285"/>
              <a:ext cx="209499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NO! (Impure or Mixed Phase)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C2A41D4-EE4A-C7F3-30A4-D02AC8176299}"/>
                </a:ext>
              </a:extLst>
            </p:cNvPr>
            <p:cNvSpPr txBox="1"/>
            <p:nvPr/>
          </p:nvSpPr>
          <p:spPr>
            <a:xfrm>
              <a:off x="5608363" y="6303073"/>
              <a:ext cx="211514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Any impurity detected</a:t>
              </a:r>
              <a:endParaRPr lang="en-US" sz="1100" dirty="0">
                <a:solidFill>
                  <a:srgbClr val="002060"/>
                </a:soli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0D16375-4484-189C-4A8D-4F1FAD9110E2}"/>
                </a:ext>
              </a:extLst>
            </p:cNvPr>
            <p:cNvCxnSpPr>
              <a:cxnSpLocks/>
            </p:cNvCxnSpPr>
            <p:nvPr/>
          </p:nvCxnSpPr>
          <p:spPr>
            <a:xfrm>
              <a:off x="5776174" y="6594421"/>
              <a:ext cx="1840240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231D247-F9C9-527E-378C-AE627640CD08}"/>
                </a:ext>
              </a:extLst>
            </p:cNvPr>
            <p:cNvCxnSpPr>
              <a:cxnSpLocks/>
              <a:endCxn id="42" idx="1"/>
            </p:cNvCxnSpPr>
            <p:nvPr/>
          </p:nvCxnSpPr>
          <p:spPr>
            <a:xfrm flipV="1">
              <a:off x="1004499" y="3315637"/>
              <a:ext cx="2694401" cy="3198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F971DF5-457B-3E10-F858-2A84AAD66293}"/>
                </a:ext>
              </a:extLst>
            </p:cNvPr>
            <p:cNvCxnSpPr>
              <a:cxnSpLocks/>
            </p:cNvCxnSpPr>
            <p:nvPr/>
          </p:nvCxnSpPr>
          <p:spPr>
            <a:xfrm>
              <a:off x="1008040" y="3315637"/>
              <a:ext cx="0" cy="3278784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D571F639-7924-A255-BEFC-6D909BD8152E}"/>
                </a:ext>
              </a:extLst>
            </p:cNvPr>
            <p:cNvCxnSpPr>
              <a:cxnSpLocks/>
            </p:cNvCxnSpPr>
            <p:nvPr/>
          </p:nvCxnSpPr>
          <p:spPr>
            <a:xfrm>
              <a:off x="1008040" y="6594421"/>
              <a:ext cx="17786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E1B98EE6-6E27-8AF7-BFF1-68B6DD53576B}"/>
                </a:ext>
              </a:extLst>
            </p:cNvPr>
            <p:cNvCxnSpPr>
              <a:cxnSpLocks/>
              <a:stCxn id="58" idx="1"/>
            </p:cNvCxnSpPr>
            <p:nvPr/>
          </p:nvCxnSpPr>
          <p:spPr>
            <a:xfrm flipH="1">
              <a:off x="7641278" y="3622931"/>
              <a:ext cx="4692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A337A9-6F6D-5CA7-B645-B66C85DBD1C6}"/>
                </a:ext>
              </a:extLst>
            </p:cNvPr>
            <p:cNvSpPr txBox="1"/>
            <p:nvPr/>
          </p:nvSpPr>
          <p:spPr>
            <a:xfrm>
              <a:off x="4343408" y="3478596"/>
              <a:ext cx="53468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YES!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3985EF9-2D59-8A70-5068-6BAB3993C123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>
              <a:off x="4306379" y="5449246"/>
              <a:ext cx="4374" cy="3376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CE2F8DE-904C-3945-DD0C-4A1C0BD17575}"/>
                </a:ext>
              </a:extLst>
            </p:cNvPr>
            <p:cNvCxnSpPr>
              <a:cxnSpLocks/>
            </p:cNvCxnSpPr>
            <p:nvPr/>
          </p:nvCxnSpPr>
          <p:spPr>
            <a:xfrm>
              <a:off x="5918270" y="5415919"/>
              <a:ext cx="0" cy="17245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5646FA2C-299D-B43F-83FC-38B6F1EF31A0}"/>
                </a:ext>
              </a:extLst>
            </p:cNvPr>
            <p:cNvCxnSpPr>
              <a:cxnSpLocks/>
            </p:cNvCxnSpPr>
            <p:nvPr/>
          </p:nvCxnSpPr>
          <p:spPr>
            <a:xfrm>
              <a:off x="2692751" y="5594149"/>
              <a:ext cx="3225519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DE456C11-B19A-11B6-5111-D60CBB407416}"/>
                </a:ext>
              </a:extLst>
            </p:cNvPr>
            <p:cNvCxnSpPr>
              <a:cxnSpLocks/>
            </p:cNvCxnSpPr>
            <p:nvPr/>
          </p:nvCxnSpPr>
          <p:spPr>
            <a:xfrm>
              <a:off x="2688206" y="5423120"/>
              <a:ext cx="0" cy="17245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ounded Rectangle 73">
              <a:extLst>
                <a:ext uri="{FF2B5EF4-FFF2-40B4-BE49-F238E27FC236}">
                  <a16:creationId xmlns:a16="http://schemas.microsoft.com/office/drawing/2014/main" id="{2D34F8F5-847F-FAB6-209D-2627EABA2BE3}"/>
                </a:ext>
              </a:extLst>
            </p:cNvPr>
            <p:cNvSpPr/>
            <p:nvPr/>
          </p:nvSpPr>
          <p:spPr>
            <a:xfrm>
              <a:off x="3693362" y="5817018"/>
              <a:ext cx="1214644" cy="35500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Pure Phase</a:t>
              </a: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1965F560-4006-F9AF-068D-C1A114EEA5C9}"/>
                </a:ext>
              </a:extLst>
            </p:cNvPr>
            <p:cNvCxnSpPr>
              <a:cxnSpLocks/>
            </p:cNvCxnSpPr>
            <p:nvPr/>
          </p:nvCxnSpPr>
          <p:spPr>
            <a:xfrm>
              <a:off x="4305215" y="6170495"/>
              <a:ext cx="0" cy="25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DC3107C-DCC9-14AF-B205-BF5D316B36A1}"/>
                </a:ext>
              </a:extLst>
            </p:cNvPr>
            <p:cNvSpPr txBox="1"/>
            <p:nvPr/>
          </p:nvSpPr>
          <p:spPr>
            <a:xfrm>
              <a:off x="4337870" y="6157478"/>
              <a:ext cx="53468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YES!</a:t>
              </a: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709E5805-1C64-C327-9C62-98DF9BD295A6}"/>
                </a:ext>
              </a:extLst>
            </p:cNvPr>
            <p:cNvCxnSpPr>
              <a:cxnSpLocks/>
              <a:stCxn id="74" idx="3"/>
            </p:cNvCxnSpPr>
            <p:nvPr/>
          </p:nvCxnSpPr>
          <p:spPr>
            <a:xfrm>
              <a:off x="4908006" y="5994519"/>
              <a:ext cx="2708408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2D35521-6511-79DF-95A0-A53502B20646}"/>
                </a:ext>
              </a:extLst>
            </p:cNvPr>
            <p:cNvSpPr txBox="1"/>
            <p:nvPr/>
          </p:nvSpPr>
          <p:spPr>
            <a:xfrm>
              <a:off x="5178830" y="5713069"/>
              <a:ext cx="209499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NO! (Impure or Mixed Phase)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3EDCB95-4175-298C-A487-9E9E2CB13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773" y="4645225"/>
            <a:ext cx="2790913" cy="1840732"/>
          </a:xfrm>
          <a:prstGeom prst="rect">
            <a:avLst/>
          </a:prstGeom>
        </p:spPr>
      </p:pic>
      <p:pic>
        <p:nvPicPr>
          <p:cNvPr id="13" name="Picture 12" descr="How to interpret the powder diffraction? • Physics Forums">
            <a:extLst>
              <a:ext uri="{FF2B5EF4-FFF2-40B4-BE49-F238E27FC236}">
                <a16:creationId xmlns:a16="http://schemas.microsoft.com/office/drawing/2014/main" id="{F5DC2FC4-93AD-DF5B-EE1D-FF4A6405A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847" y="1381235"/>
            <a:ext cx="1652115" cy="10955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DBB74A-5C6A-5745-37F2-A96316B6FD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308" t="55013" r="20206" b="4703"/>
          <a:stretch>
            <a:fillRect/>
          </a:stretch>
        </p:blipFill>
        <p:spPr>
          <a:xfrm>
            <a:off x="9276695" y="1381235"/>
            <a:ext cx="2061382" cy="1200850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43B47069-1639-3DA1-CD41-3B250961D372}"/>
              </a:ext>
            </a:extLst>
          </p:cNvPr>
          <p:cNvSpPr txBox="1">
            <a:spLocks/>
          </p:cNvSpPr>
          <p:nvPr/>
        </p:nvSpPr>
        <p:spPr>
          <a:xfrm>
            <a:off x="8566484" y="6495791"/>
            <a:ext cx="1868869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Binary Phase Diagram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36929CA5-EB55-A864-5446-4E67DEF7C278}"/>
              </a:ext>
            </a:extLst>
          </p:cNvPr>
          <p:cNvSpPr txBox="1">
            <a:spLocks/>
          </p:cNvSpPr>
          <p:nvPr/>
        </p:nvSpPr>
        <p:spPr>
          <a:xfrm>
            <a:off x="8056741" y="1113430"/>
            <a:ext cx="707636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XRD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CEE26A14-C461-C40E-4D59-417478C4EC50}"/>
              </a:ext>
            </a:extLst>
          </p:cNvPr>
          <p:cNvSpPr txBox="1">
            <a:spLocks/>
          </p:cNvSpPr>
          <p:nvPr/>
        </p:nvSpPr>
        <p:spPr>
          <a:xfrm>
            <a:off x="9953568" y="1113430"/>
            <a:ext cx="707636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EDAX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E7434E4-BA69-19A1-D0CD-6A660D8C4C6A}"/>
              </a:ext>
            </a:extLst>
          </p:cNvPr>
          <p:cNvSpPr/>
          <p:nvPr/>
        </p:nvSpPr>
        <p:spPr>
          <a:xfrm>
            <a:off x="1032623" y="5779773"/>
            <a:ext cx="2054711" cy="4440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 crystalline nature with Laue, SAED, and XRD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DA11C78-3C43-4264-1A66-39E5EB253CFC}"/>
              </a:ext>
            </a:extLst>
          </p:cNvPr>
          <p:cNvCxnSpPr>
            <a:cxnSpLocks/>
          </p:cNvCxnSpPr>
          <p:nvPr/>
        </p:nvCxnSpPr>
        <p:spPr>
          <a:xfrm flipH="1">
            <a:off x="3091535" y="6001912"/>
            <a:ext cx="388037" cy="100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297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097F08-22DB-477B-885E-4B9077B7F395}"/>
              </a:ext>
            </a:extLst>
          </p:cNvPr>
          <p:cNvSpPr txBox="1"/>
          <p:nvPr/>
        </p:nvSpPr>
        <p:spPr>
          <a:xfrm>
            <a:off x="4719484" y="118329"/>
            <a:ext cx="2753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 Melting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45F4F-544C-E69C-8B4B-F50235D44DF0}"/>
              </a:ext>
            </a:extLst>
          </p:cNvPr>
          <p:cNvSpPr txBox="1"/>
          <p:nvPr/>
        </p:nvSpPr>
        <p:spPr>
          <a:xfrm>
            <a:off x="265356" y="1095032"/>
            <a:ext cx="7372513" cy="51663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Uses an electric arc using a non-consumable tungsten electrode to generate high temperature for melting samples.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Sample is melted on a water-cooled copper hearth under high-purity argon atmosphere.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Melting can be performed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4000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°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 hence suitable for elements with high melting point.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 for</a:t>
            </a: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Polycrystalline alloys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Intermetallic compounds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purity precursor material with low vapor pressure such as Pd, Re, Ti, W etc.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suitable for elements with high vapor pressure.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B82A48-17EE-0D97-44BC-2C0DE7F10CE7}"/>
              </a:ext>
            </a:extLst>
          </p:cNvPr>
          <p:cNvGrpSpPr/>
          <p:nvPr/>
        </p:nvGrpSpPr>
        <p:grpSpPr>
          <a:xfrm>
            <a:off x="7908645" y="749327"/>
            <a:ext cx="3980955" cy="2681737"/>
            <a:chOff x="1077620" y="1022322"/>
            <a:chExt cx="6377567" cy="429619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372FBC2-07AB-68F9-DC58-5BB080AF0742}"/>
                </a:ext>
              </a:extLst>
            </p:cNvPr>
            <p:cNvGrpSpPr/>
            <p:nvPr/>
          </p:nvGrpSpPr>
          <p:grpSpPr>
            <a:xfrm>
              <a:off x="1077620" y="1022322"/>
              <a:ext cx="4292515" cy="4296195"/>
              <a:chOff x="5065160" y="2766281"/>
              <a:chExt cx="2393688" cy="2395740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9651056-80D7-CF5C-BDC3-7528269992B0}"/>
                  </a:ext>
                </a:extLst>
              </p:cNvPr>
              <p:cNvSpPr/>
              <p:nvPr/>
            </p:nvSpPr>
            <p:spPr>
              <a:xfrm>
                <a:off x="5235345" y="2937619"/>
                <a:ext cx="2054429" cy="2056107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8939FB0-5FEF-8763-60CE-BA1C9C0A8667}"/>
                  </a:ext>
                </a:extLst>
              </p:cNvPr>
              <p:cNvGrpSpPr/>
              <p:nvPr/>
            </p:nvGrpSpPr>
            <p:grpSpPr>
              <a:xfrm>
                <a:off x="5551029" y="3893797"/>
                <a:ext cx="1441210" cy="582863"/>
                <a:chOff x="6293660" y="3881730"/>
                <a:chExt cx="3107528" cy="1256764"/>
              </a:xfrm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891FE93E-F785-1BA3-93E2-69C2375CD1B1}"/>
                    </a:ext>
                  </a:extLst>
                </p:cNvPr>
                <p:cNvSpPr/>
                <p:nvPr/>
              </p:nvSpPr>
              <p:spPr>
                <a:xfrm>
                  <a:off x="6293660" y="4096916"/>
                  <a:ext cx="3107526" cy="104157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E07F1E">
                        <a:shade val="30000"/>
                        <a:satMod val="115000"/>
                      </a:srgbClr>
                    </a:gs>
                    <a:gs pos="50000">
                      <a:srgbClr val="E07F1E">
                        <a:shade val="67500"/>
                        <a:satMod val="115000"/>
                      </a:srgbClr>
                    </a:gs>
                    <a:gs pos="100000">
                      <a:srgbClr val="E07F1E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2F402A96-8DF8-D4BD-59C1-2401D547476B}"/>
                    </a:ext>
                  </a:extLst>
                </p:cNvPr>
                <p:cNvSpPr/>
                <p:nvPr/>
              </p:nvSpPr>
              <p:spPr>
                <a:xfrm>
                  <a:off x="6293660" y="4033425"/>
                  <a:ext cx="3107526" cy="10415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E07F1E">
                        <a:shade val="30000"/>
                        <a:satMod val="115000"/>
                      </a:srgbClr>
                    </a:gs>
                    <a:gs pos="50000">
                      <a:srgbClr val="E07F1E">
                        <a:shade val="67500"/>
                        <a:satMod val="115000"/>
                      </a:srgbClr>
                    </a:gs>
                    <a:gs pos="100000">
                      <a:srgbClr val="E07F1E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90FF3DA8-0F39-B070-87B7-8864663067DE}"/>
                    </a:ext>
                  </a:extLst>
                </p:cNvPr>
                <p:cNvSpPr/>
                <p:nvPr/>
              </p:nvSpPr>
              <p:spPr>
                <a:xfrm>
                  <a:off x="6293660" y="3969940"/>
                  <a:ext cx="3107526" cy="10415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E07F1E">
                        <a:shade val="30000"/>
                        <a:satMod val="115000"/>
                      </a:srgbClr>
                    </a:gs>
                    <a:gs pos="50000">
                      <a:srgbClr val="E07F1E">
                        <a:shade val="67500"/>
                        <a:satMod val="115000"/>
                      </a:srgbClr>
                    </a:gs>
                    <a:gs pos="100000">
                      <a:srgbClr val="E07F1E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B787F761-6F9C-FA35-09FE-974DA2369A64}"/>
                    </a:ext>
                  </a:extLst>
                </p:cNvPr>
                <p:cNvSpPr/>
                <p:nvPr/>
              </p:nvSpPr>
              <p:spPr>
                <a:xfrm>
                  <a:off x="6293662" y="3918694"/>
                  <a:ext cx="3107526" cy="10415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E07F1E">
                        <a:shade val="30000"/>
                        <a:satMod val="115000"/>
                      </a:srgbClr>
                    </a:gs>
                    <a:gs pos="50000">
                      <a:srgbClr val="E07F1E">
                        <a:shade val="67500"/>
                        <a:satMod val="115000"/>
                      </a:srgbClr>
                    </a:gs>
                    <a:gs pos="100000">
                      <a:srgbClr val="E07F1E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B1431F5B-FE5A-AA4F-CF19-86B83A6A761A}"/>
                    </a:ext>
                  </a:extLst>
                </p:cNvPr>
                <p:cNvSpPr/>
                <p:nvPr/>
              </p:nvSpPr>
              <p:spPr>
                <a:xfrm>
                  <a:off x="6293662" y="3881730"/>
                  <a:ext cx="3107526" cy="10415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E07F1E">
                        <a:shade val="30000"/>
                        <a:satMod val="115000"/>
                      </a:srgbClr>
                    </a:gs>
                    <a:gs pos="50000">
                      <a:srgbClr val="E07F1E">
                        <a:shade val="67500"/>
                        <a:satMod val="115000"/>
                      </a:srgbClr>
                    </a:gs>
                    <a:gs pos="100000">
                      <a:srgbClr val="E07F1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D7D81340-8CCE-EF3F-E3A5-399158852296}"/>
                    </a:ext>
                  </a:extLst>
                </p:cNvPr>
                <p:cNvSpPr/>
                <p:nvPr/>
              </p:nvSpPr>
              <p:spPr>
                <a:xfrm>
                  <a:off x="7584254" y="4276925"/>
                  <a:ext cx="526344" cy="1764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E3790E">
                        <a:shade val="30000"/>
                        <a:satMod val="115000"/>
                      </a:srgbClr>
                    </a:gs>
                    <a:gs pos="50000">
                      <a:srgbClr val="E3790E">
                        <a:shade val="67500"/>
                        <a:satMod val="115000"/>
                      </a:srgbClr>
                    </a:gs>
                    <a:gs pos="100000">
                      <a:srgbClr val="E3790E">
                        <a:shade val="100000"/>
                        <a:satMod val="115000"/>
                      </a:srgb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1F11BE92-3E87-BEE4-BF63-FCD3CBA18F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39223" t="24659" r="40206"/>
              <a:stretch>
                <a:fillRect/>
              </a:stretch>
            </p:blipFill>
            <p:spPr>
              <a:xfrm>
                <a:off x="6229540" y="3671220"/>
                <a:ext cx="76700" cy="289174"/>
              </a:xfrm>
              <a:prstGeom prst="rect">
                <a:avLst/>
              </a:prstGeom>
            </p:spPr>
          </p:pic>
          <p:sp>
            <p:nvSpPr>
              <p:cNvPr id="29" name="Cylinder 18">
                <a:extLst>
                  <a:ext uri="{FF2B5EF4-FFF2-40B4-BE49-F238E27FC236}">
                    <a16:creationId xmlns:a16="http://schemas.microsoft.com/office/drawing/2014/main" id="{F7A3CF8B-7E1B-F926-A668-6EE8677BA141}"/>
                  </a:ext>
                </a:extLst>
              </p:cNvPr>
              <p:cNvSpPr/>
              <p:nvPr/>
            </p:nvSpPr>
            <p:spPr>
              <a:xfrm>
                <a:off x="6198169" y="3402527"/>
                <a:ext cx="146929" cy="318060"/>
              </a:xfrm>
              <a:prstGeom prst="can">
                <a:avLst>
                  <a:gd name="adj" fmla="val 31838"/>
                </a:avLst>
              </a:prstGeom>
              <a:gradFill flip="none" rotWithShape="1">
                <a:gsLst>
                  <a:gs pos="0">
                    <a:srgbClr val="9D5106">
                      <a:shade val="30000"/>
                      <a:satMod val="115000"/>
                    </a:srgbClr>
                  </a:gs>
                  <a:gs pos="50000">
                    <a:srgbClr val="9D5106">
                      <a:shade val="67500"/>
                      <a:satMod val="115000"/>
                    </a:srgbClr>
                  </a:gs>
                  <a:gs pos="100000">
                    <a:srgbClr val="9D5106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084A149-B2B4-A712-DE22-DC09943A7ECB}"/>
                  </a:ext>
                </a:extLst>
              </p:cNvPr>
              <p:cNvSpPr/>
              <p:nvPr/>
            </p:nvSpPr>
            <p:spPr>
              <a:xfrm>
                <a:off x="6218477" y="3415525"/>
                <a:ext cx="103843" cy="2120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1D60AC2-B918-1D9B-6E08-B7F37F5C3E30}"/>
                  </a:ext>
                </a:extLst>
              </p:cNvPr>
              <p:cNvCxnSpPr>
                <a:stCxn id="29" idx="0"/>
                <a:endCxn id="29" idx="3"/>
              </p:cNvCxnSpPr>
              <p:nvPr/>
            </p:nvCxnSpPr>
            <p:spPr>
              <a:xfrm>
                <a:off x="6271634" y="344930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D65993F-0EFD-1A9F-5C2F-5156FB0CCB0C}"/>
                  </a:ext>
                </a:extLst>
              </p:cNvPr>
              <p:cNvCxnSpPr/>
              <p:nvPr/>
            </p:nvCxnSpPr>
            <p:spPr>
              <a:xfrm>
                <a:off x="6279630" y="344930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E6761584-25BD-0FA8-B52F-503127DEE519}"/>
                  </a:ext>
                </a:extLst>
              </p:cNvPr>
              <p:cNvCxnSpPr/>
              <p:nvPr/>
            </p:nvCxnSpPr>
            <p:spPr>
              <a:xfrm>
                <a:off x="6254216" y="344930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D5FC16C2-6EE0-FD9A-64A8-3A66D9E27173}"/>
                  </a:ext>
                </a:extLst>
              </p:cNvPr>
              <p:cNvCxnSpPr/>
              <p:nvPr/>
            </p:nvCxnSpPr>
            <p:spPr>
              <a:xfrm>
                <a:off x="6262004" y="3447798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CF1591C0-93D2-1E25-D697-703425EED8B4}"/>
                  </a:ext>
                </a:extLst>
              </p:cNvPr>
              <p:cNvCxnSpPr/>
              <p:nvPr/>
            </p:nvCxnSpPr>
            <p:spPr>
              <a:xfrm>
                <a:off x="6294894" y="344729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5AD185E5-E5E5-462D-38F1-2E50BE780D94}"/>
                  </a:ext>
                </a:extLst>
              </p:cNvPr>
              <p:cNvCxnSpPr/>
              <p:nvPr/>
            </p:nvCxnSpPr>
            <p:spPr>
              <a:xfrm>
                <a:off x="6286287" y="3453828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3531778-1CF9-D81D-06EB-6ABC18FE0156}"/>
                  </a:ext>
                </a:extLst>
              </p:cNvPr>
              <p:cNvCxnSpPr/>
              <p:nvPr/>
            </p:nvCxnSpPr>
            <p:spPr>
              <a:xfrm>
                <a:off x="6302220" y="344729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35E275C-3622-C1E9-4DAC-717A903C7B7F}"/>
                  </a:ext>
                </a:extLst>
              </p:cNvPr>
              <p:cNvCxnSpPr/>
              <p:nvPr/>
            </p:nvCxnSpPr>
            <p:spPr>
              <a:xfrm>
                <a:off x="6246176" y="344729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96EB0DF-EE89-56B9-7E48-F7B17F6B8AB7}"/>
                  </a:ext>
                </a:extLst>
              </p:cNvPr>
              <p:cNvCxnSpPr/>
              <p:nvPr/>
            </p:nvCxnSpPr>
            <p:spPr>
              <a:xfrm>
                <a:off x="6238324" y="344930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F65ACE2-9F2A-3588-D68C-0EB0BDA3AB62}"/>
                  </a:ext>
                </a:extLst>
              </p:cNvPr>
              <p:cNvCxnSpPr/>
              <p:nvPr/>
            </p:nvCxnSpPr>
            <p:spPr>
              <a:xfrm>
                <a:off x="6310260" y="344327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B752EB8-818D-F184-3186-DDC3AF32A912}"/>
                  </a:ext>
                </a:extLst>
              </p:cNvPr>
              <p:cNvCxnSpPr/>
              <p:nvPr/>
            </p:nvCxnSpPr>
            <p:spPr>
              <a:xfrm>
                <a:off x="6230367" y="344528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DCAD254-ABB0-9D18-4EF9-AA9B3BF6DDEC}"/>
                  </a:ext>
                </a:extLst>
              </p:cNvPr>
              <p:cNvCxnSpPr/>
              <p:nvPr/>
            </p:nvCxnSpPr>
            <p:spPr>
              <a:xfrm>
                <a:off x="6222410" y="3447295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9730E43-59B6-232C-D62A-2B6E59AE3888}"/>
                  </a:ext>
                </a:extLst>
              </p:cNvPr>
              <p:cNvCxnSpPr/>
              <p:nvPr/>
            </p:nvCxnSpPr>
            <p:spPr>
              <a:xfrm>
                <a:off x="6214457" y="343925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22929BB-B03D-FD8C-2041-6B355D13C20A}"/>
                  </a:ext>
                </a:extLst>
              </p:cNvPr>
              <p:cNvCxnSpPr/>
              <p:nvPr/>
            </p:nvCxnSpPr>
            <p:spPr>
              <a:xfrm>
                <a:off x="6206417" y="3439255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E57FC11-8E46-B365-CCA7-D10C0E2F10AA}"/>
                  </a:ext>
                </a:extLst>
              </p:cNvPr>
              <p:cNvCxnSpPr/>
              <p:nvPr/>
            </p:nvCxnSpPr>
            <p:spPr>
              <a:xfrm>
                <a:off x="6318300" y="3447295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143ADD7-A051-AB43-B1E1-515A80D8893B}"/>
                  </a:ext>
                </a:extLst>
              </p:cNvPr>
              <p:cNvCxnSpPr/>
              <p:nvPr/>
            </p:nvCxnSpPr>
            <p:spPr>
              <a:xfrm>
                <a:off x="6328014" y="3439255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F4C17AD-9953-931A-BDE9-2EB84EC2DDF4}"/>
                  </a:ext>
                </a:extLst>
              </p:cNvPr>
              <p:cNvCxnSpPr/>
              <p:nvPr/>
            </p:nvCxnSpPr>
            <p:spPr>
              <a:xfrm>
                <a:off x="6336054" y="3439256"/>
                <a:ext cx="0" cy="271281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Cylinder 45">
                <a:extLst>
                  <a:ext uri="{FF2B5EF4-FFF2-40B4-BE49-F238E27FC236}">
                    <a16:creationId xmlns:a16="http://schemas.microsoft.com/office/drawing/2014/main" id="{311B938D-C263-232A-2E2B-D1D7FA4D7C63}"/>
                  </a:ext>
                </a:extLst>
              </p:cNvPr>
              <p:cNvSpPr/>
              <p:nvPr/>
            </p:nvSpPr>
            <p:spPr>
              <a:xfrm>
                <a:off x="6220399" y="2945473"/>
                <a:ext cx="103930" cy="493517"/>
              </a:xfrm>
              <a:prstGeom prst="can">
                <a:avLst/>
              </a:prstGeom>
              <a:solidFill>
                <a:srgbClr val="9D5106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Circle: Hollow 1032">
                <a:extLst>
                  <a:ext uri="{FF2B5EF4-FFF2-40B4-BE49-F238E27FC236}">
                    <a16:creationId xmlns:a16="http://schemas.microsoft.com/office/drawing/2014/main" id="{A1A36AE9-F03A-ECDE-5B4A-985FE086F873}"/>
                  </a:ext>
                </a:extLst>
              </p:cNvPr>
              <p:cNvSpPr/>
              <p:nvPr/>
            </p:nvSpPr>
            <p:spPr>
              <a:xfrm>
                <a:off x="5065160" y="2766281"/>
                <a:ext cx="2393688" cy="2395740"/>
              </a:xfrm>
              <a:prstGeom prst="donut">
                <a:avLst>
                  <a:gd name="adj" fmla="val 7526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2B0EEAD-3318-B17D-5AC8-4D77AB3443A3}"/>
                  </a:ext>
                </a:extLst>
              </p:cNvPr>
              <p:cNvSpPr/>
              <p:nvPr/>
            </p:nvSpPr>
            <p:spPr>
              <a:xfrm>
                <a:off x="6654188" y="4036172"/>
                <a:ext cx="149624" cy="59348"/>
              </a:xfrm>
              <a:prstGeom prst="ellipse">
                <a:avLst/>
              </a:prstGeom>
              <a:gradFill flip="none" rotWithShape="1">
                <a:gsLst>
                  <a:gs pos="0">
                    <a:srgbClr val="E3790E">
                      <a:shade val="30000"/>
                      <a:satMod val="115000"/>
                    </a:srgbClr>
                  </a:gs>
                  <a:gs pos="50000">
                    <a:srgbClr val="E3790E">
                      <a:shade val="67500"/>
                      <a:satMod val="115000"/>
                    </a:srgbClr>
                  </a:gs>
                  <a:gs pos="100000">
                    <a:srgbClr val="E3790E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Isosceles Triangle 1038">
                <a:extLst>
                  <a:ext uri="{FF2B5EF4-FFF2-40B4-BE49-F238E27FC236}">
                    <a16:creationId xmlns:a16="http://schemas.microsoft.com/office/drawing/2014/main" id="{97460C4F-25B2-0D66-A26E-4F807C8EBBE3}"/>
                  </a:ext>
                </a:extLst>
              </p:cNvPr>
              <p:cNvSpPr/>
              <p:nvPr/>
            </p:nvSpPr>
            <p:spPr>
              <a:xfrm>
                <a:off x="6170365" y="3954369"/>
                <a:ext cx="198258" cy="174714"/>
              </a:xfrm>
              <a:prstGeom prst="triangle">
                <a:avLst>
                  <a:gd name="adj" fmla="val 49923"/>
                </a:avLst>
              </a:prstGeom>
              <a:solidFill>
                <a:srgbClr val="FFF2CC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pic>
            <p:nvPicPr>
              <p:cNvPr id="52" name="Picture 2" descr="Cracked or Chopped Iron Pieces on Transparent Background ...">
                <a:extLst>
                  <a:ext uri="{FF2B5EF4-FFF2-40B4-BE49-F238E27FC236}">
                    <a16:creationId xmlns:a16="http://schemas.microsoft.com/office/drawing/2014/main" id="{2C76584C-C1E2-9115-41E1-61A00BA40D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35864" y="4072196"/>
                <a:ext cx="260566" cy="91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07B2D2E-3715-A614-742F-200BB92A8D67}"/>
                  </a:ext>
                </a:extLst>
              </p:cNvPr>
              <p:cNvSpPr/>
              <p:nvPr/>
            </p:nvSpPr>
            <p:spPr>
              <a:xfrm>
                <a:off x="6697979" y="4022321"/>
                <a:ext cx="69131" cy="678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99CFA45-549B-D941-E94A-3A32434AB75C}"/>
                </a:ext>
              </a:extLst>
            </p:cNvPr>
            <p:cNvCxnSpPr>
              <a:cxnSpLocks/>
              <a:stCxn id="10" idx="1"/>
              <a:endCxn id="28" idx="3"/>
            </p:cNvCxnSpPr>
            <p:nvPr/>
          </p:nvCxnSpPr>
          <p:spPr>
            <a:xfrm flipH="1">
              <a:off x="3303205" y="2497665"/>
              <a:ext cx="2311196" cy="4067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B7B999-A393-E869-5A67-BAD9843253E8}"/>
                </a:ext>
              </a:extLst>
            </p:cNvPr>
            <p:cNvSpPr txBox="1"/>
            <p:nvPr/>
          </p:nvSpPr>
          <p:spPr>
            <a:xfrm>
              <a:off x="5614401" y="2275785"/>
              <a:ext cx="1636355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W Electrode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843926D-357B-673A-A8EB-AEF98D267532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341690" y="2840947"/>
              <a:ext cx="2272713" cy="38756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82D996-10CF-D935-E8D8-251677C4781D}"/>
                </a:ext>
              </a:extLst>
            </p:cNvPr>
            <p:cNvSpPr txBox="1"/>
            <p:nvPr/>
          </p:nvSpPr>
          <p:spPr>
            <a:xfrm>
              <a:off x="5614403" y="2619068"/>
              <a:ext cx="1527780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Electric Arc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9F7E667-8E92-8A11-632A-88DF2370CE0A}"/>
                </a:ext>
              </a:extLst>
            </p:cNvPr>
            <p:cNvCxnSpPr>
              <a:cxnSpLocks/>
              <a:stCxn id="15" idx="1"/>
            </p:cNvCxnSpPr>
            <p:nvPr/>
          </p:nvCxnSpPr>
          <p:spPr>
            <a:xfrm flipH="1">
              <a:off x="4191782" y="3226206"/>
              <a:ext cx="1412675" cy="10937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A33A19-C594-C787-7F86-FBF91C9586BB}"/>
                </a:ext>
              </a:extLst>
            </p:cNvPr>
            <p:cNvSpPr txBox="1"/>
            <p:nvPr/>
          </p:nvSpPr>
          <p:spPr>
            <a:xfrm>
              <a:off x="5604457" y="3004326"/>
              <a:ext cx="1247145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Ti Getter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452D7C2-7056-4416-0FC2-5D86BB81DA53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H="1">
              <a:off x="3766734" y="3935793"/>
              <a:ext cx="1847668" cy="1950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E67E5E-B6A7-51A0-C2C0-461EDAD07EEE}"/>
                </a:ext>
              </a:extLst>
            </p:cNvPr>
            <p:cNvSpPr txBox="1"/>
            <p:nvPr/>
          </p:nvSpPr>
          <p:spPr>
            <a:xfrm>
              <a:off x="5614403" y="3713913"/>
              <a:ext cx="1415504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Cu Hearth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D237CC4-7A13-70BE-FB4B-56FEF3E14D65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3460023" y="4302122"/>
              <a:ext cx="2154380" cy="14745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C13FCC-1225-1700-75B3-F8325F118054}"/>
                </a:ext>
              </a:extLst>
            </p:cNvPr>
            <p:cNvSpPr txBox="1"/>
            <p:nvPr/>
          </p:nvSpPr>
          <p:spPr>
            <a:xfrm>
              <a:off x="5614403" y="4080242"/>
              <a:ext cx="1305080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Chamber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3C5F18C-A868-D5A7-4E98-A709C0B5AA09}"/>
                </a:ext>
              </a:extLst>
            </p:cNvPr>
            <p:cNvCxnSpPr>
              <a:cxnSpLocks/>
              <a:stCxn id="21" idx="1"/>
            </p:cNvCxnSpPr>
            <p:nvPr/>
          </p:nvCxnSpPr>
          <p:spPr>
            <a:xfrm flipH="1">
              <a:off x="3399904" y="2137143"/>
              <a:ext cx="2188522" cy="2309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4D280E-62B7-8B82-6366-11CB69B1AF4F}"/>
                </a:ext>
              </a:extLst>
            </p:cNvPr>
            <p:cNvSpPr txBox="1"/>
            <p:nvPr/>
          </p:nvSpPr>
          <p:spPr>
            <a:xfrm>
              <a:off x="5588426" y="1915264"/>
              <a:ext cx="1305080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Cu Collet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48940D2-CEF8-5280-0A5C-18881AD6E412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 flipH="1" flipV="1">
              <a:off x="3435507" y="3512781"/>
              <a:ext cx="2168950" cy="7351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B40FC3-DAED-0C62-A2E8-4DB10B22EE26}"/>
                </a:ext>
              </a:extLst>
            </p:cNvPr>
            <p:cNvSpPr txBox="1"/>
            <p:nvPr/>
          </p:nvSpPr>
          <p:spPr>
            <a:xfrm>
              <a:off x="5604457" y="3364415"/>
              <a:ext cx="1728806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Raw Material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971EEC-AEA4-2E07-FF09-94B4A42B110C}"/>
                </a:ext>
              </a:extLst>
            </p:cNvPr>
            <p:cNvSpPr txBox="1"/>
            <p:nvPr/>
          </p:nvSpPr>
          <p:spPr>
            <a:xfrm>
              <a:off x="5588426" y="1565637"/>
              <a:ext cx="1866761" cy="443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Rod Assembly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69379DF-8362-437A-0380-4D3D0E81B6B8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>
              <a:off x="3356669" y="1787517"/>
              <a:ext cx="2231757" cy="13774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C42017D1-B5E8-071D-72C4-D74B84B2665E}"/>
              </a:ext>
            </a:extLst>
          </p:cNvPr>
          <p:cNvSpPr txBox="1"/>
          <p:nvPr/>
        </p:nvSpPr>
        <p:spPr>
          <a:xfrm>
            <a:off x="8274655" y="3852994"/>
            <a:ext cx="2771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Image not clear, take from phone and insert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A3CD77-A651-61FF-B0A3-2D3BDA9B2A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337" r="61" b="5930"/>
          <a:stretch>
            <a:fillRect/>
          </a:stretch>
        </p:blipFill>
        <p:spPr>
          <a:xfrm>
            <a:off x="8030080" y="3579639"/>
            <a:ext cx="2771976" cy="2769232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63F2249-C055-4AF1-5125-93393EBDEEAC}"/>
              </a:ext>
            </a:extLst>
          </p:cNvPr>
          <p:cNvSpPr txBox="1">
            <a:spLocks/>
          </p:cNvSpPr>
          <p:nvPr/>
        </p:nvSpPr>
        <p:spPr>
          <a:xfrm>
            <a:off x="8481633" y="6497446"/>
            <a:ext cx="1868869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Arc Melter</a:t>
            </a:r>
          </a:p>
        </p:txBody>
      </p:sp>
    </p:spTree>
    <p:extLst>
      <p:ext uri="{BB962C8B-B14F-4D97-AF65-F5344CB8AC3E}">
        <p14:creationId xmlns:p14="http://schemas.microsoft.com/office/powerpoint/2010/main" val="4126190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A8C51-37A7-BDF0-F407-114F6F6D8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A1564F-3C2A-8394-DBB1-3049D43CAC4A}"/>
              </a:ext>
            </a:extLst>
          </p:cNvPr>
          <p:cNvSpPr txBox="1"/>
          <p:nvPr/>
        </p:nvSpPr>
        <p:spPr>
          <a:xfrm>
            <a:off x="4608262" y="100362"/>
            <a:ext cx="2975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 State Reaction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ED7C4A-3BC0-C707-3795-824D4D0156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24" b="18074"/>
          <a:stretch>
            <a:fillRect/>
          </a:stretch>
        </p:blipFill>
        <p:spPr>
          <a:xfrm>
            <a:off x="9123848" y="767080"/>
            <a:ext cx="2392839" cy="25741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6BBC8B-456B-A7B7-32BC-C8459C76ED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29" t="1256" b="272"/>
          <a:stretch>
            <a:fillRect/>
          </a:stretch>
        </p:blipFill>
        <p:spPr>
          <a:xfrm rot="5400000">
            <a:off x="8877277" y="3855612"/>
            <a:ext cx="2885985" cy="23928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B29EA5-260E-E30C-BF10-232FD35A2FB1}"/>
              </a:ext>
            </a:extLst>
          </p:cNvPr>
          <p:cNvSpPr txBox="1"/>
          <p:nvPr/>
        </p:nvSpPr>
        <p:spPr>
          <a:xfrm>
            <a:off x="474088" y="978971"/>
            <a:ext cx="7738700" cy="4992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Starting materials: High-purity elemental powders/metals or compounds in their desired </a:t>
            </a: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stoichiometry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ratio</a:t>
            </a:r>
          </a:p>
          <a:p>
            <a:pPr marL="285750" indent="-285750" algn="just">
              <a:lnSpc>
                <a:spcPct val="200000"/>
              </a:lnSpc>
              <a:buFont typeface="Arial"/>
              <a:buChar char="•"/>
            </a:pPr>
            <a:endParaRPr lang="en-US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00000"/>
              </a:lnSpc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Synthesis cycle: </a:t>
            </a: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Grinding → Pelletizing →  </a:t>
            </a:r>
            <a:r>
              <a:rPr lang="en-IN" dirty="0">
                <a:solidFill>
                  <a:srgbClr val="002060"/>
                </a:solidFill>
              </a:rPr>
              <a:t>Ambient or vacuum-sealed in a quartz tube</a:t>
            </a:r>
            <a:r>
              <a:rPr lang="en-US" dirty="0">
                <a:solidFill>
                  <a:srgbClr val="002060"/>
                </a:solidFill>
                <a:latin typeface="Arial"/>
                <a:ea typeface="+mn-lt"/>
                <a:cs typeface="Arial"/>
              </a:rPr>
              <a:t>→ Heat  treatment → Polycrystal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marL="285750" indent="-285750" algn="just">
              <a:lnSpc>
                <a:spcPct val="200000"/>
              </a:lnSpc>
              <a:buFont typeface="Arial"/>
              <a:buChar char="•"/>
            </a:pPr>
            <a:endParaRPr lang="en-US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200000"/>
              </a:lnSpc>
              <a:buFont typeface="Arial"/>
              <a:buChar char="•"/>
            </a:pP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Ideal for: 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volatile intermetallic, oxides, chalcogenides, pnictides</a:t>
            </a:r>
          </a:p>
          <a:p>
            <a:pPr marL="285750" indent="-285750" algn="just">
              <a:lnSpc>
                <a:spcPct val="200000"/>
              </a:lnSpc>
              <a:buFont typeface="Arial"/>
              <a:buChar char="•"/>
            </a:pPr>
            <a:endParaRPr lang="en-US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200000"/>
              </a:lnSpc>
              <a:buFont typeface="Arial,Sans-Serif"/>
              <a:buChar char="•"/>
            </a:pPr>
            <a:r>
              <a:rPr lang="en-IN" dirty="0">
                <a:solidFill>
                  <a:srgbClr val="002060"/>
                </a:solidFill>
                <a:latin typeface="Arial"/>
                <a:cs typeface="Arial"/>
              </a:rPr>
              <a:t>Not suitable for the compounds with very high melting points such as intermetallic compounds</a:t>
            </a:r>
            <a:endParaRPr lang="en-US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7F2A89D-A30C-67E8-1130-B55C20E1A138}"/>
              </a:ext>
            </a:extLst>
          </p:cNvPr>
          <p:cNvSpPr txBox="1">
            <a:spLocks/>
          </p:cNvSpPr>
          <p:nvPr/>
        </p:nvSpPr>
        <p:spPr>
          <a:xfrm>
            <a:off x="9385834" y="6495024"/>
            <a:ext cx="1868869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Box Furnace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A0935E5-FC39-A1CB-2CFE-B9187A363AC6}"/>
              </a:ext>
            </a:extLst>
          </p:cNvPr>
          <p:cNvSpPr txBox="1">
            <a:spLocks/>
          </p:cNvSpPr>
          <p:nvPr/>
        </p:nvSpPr>
        <p:spPr>
          <a:xfrm>
            <a:off x="9385834" y="3341234"/>
            <a:ext cx="1868869" cy="2678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Solid State Reaction</a:t>
            </a:r>
          </a:p>
        </p:txBody>
      </p:sp>
    </p:spTree>
    <p:extLst>
      <p:ext uri="{BB962C8B-B14F-4D97-AF65-F5344CB8AC3E}">
        <p14:creationId xmlns:p14="http://schemas.microsoft.com/office/powerpoint/2010/main" val="3620376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3627</TotalTime>
  <Words>2447</Words>
  <Application>Microsoft Macintosh PowerPoint</Application>
  <PresentationFormat>Widescreen</PresentationFormat>
  <Paragraphs>471</Paragraphs>
  <Slides>20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Aptos Display</vt:lpstr>
      <vt:lpstr>Arial</vt:lpstr>
      <vt:lpstr>Arial Narrow</vt:lpstr>
      <vt:lpstr>Arial,Sans-Serif</vt:lpstr>
      <vt:lpstr>Cambria Math</vt:lpstr>
      <vt:lpstr>Courier New</vt:lpstr>
      <vt:lpstr>Helvetica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Shashank  Srivastava 2110511</dc:creator>
  <cp:lastModifiedBy>rpsingh</cp:lastModifiedBy>
  <cp:revision>5</cp:revision>
  <dcterms:created xsi:type="dcterms:W3CDTF">2026-08-28T17:39:47Z</dcterms:created>
  <dcterms:modified xsi:type="dcterms:W3CDTF">2026-09-01T03:12:39Z</dcterms:modified>
</cp:coreProperties>
</file>