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4"/>
  </p:notesMasterIdLst>
  <p:sldIdLst>
    <p:sldId id="257" r:id="rId2"/>
    <p:sldId id="259" r:id="rId3"/>
    <p:sldId id="260" r:id="rId4"/>
    <p:sldId id="261" r:id="rId5"/>
    <p:sldId id="262" r:id="rId6"/>
    <p:sldId id="263" r:id="rId7"/>
    <p:sldId id="264" r:id="rId8"/>
    <p:sldId id="265" r:id="rId9"/>
    <p:sldId id="267" r:id="rId10"/>
    <p:sldId id="269" r:id="rId11"/>
    <p:sldId id="270" r:id="rId12"/>
    <p:sldId id="271" r:id="rId13"/>
    <p:sldId id="272" r:id="rId14"/>
    <p:sldId id="273" r:id="rId15"/>
    <p:sldId id="274" r:id="rId16"/>
    <p:sldId id="275" r:id="rId17"/>
    <p:sldId id="276" r:id="rId18"/>
    <p:sldId id="277" r:id="rId19"/>
    <p:sldId id="279" r:id="rId20"/>
    <p:sldId id="280" r:id="rId21"/>
    <p:sldId id="281" r:id="rId22"/>
    <p:sldId id="282" r:id="rId23"/>
    <p:sldId id="283" r:id="rId24"/>
    <p:sldId id="284" r:id="rId25"/>
    <p:sldId id="285" r:id="rId26"/>
    <p:sldId id="286" r:id="rId27"/>
    <p:sldId id="287" r:id="rId28"/>
    <p:sldId id="288" r:id="rId29"/>
    <p:sldId id="324" r:id="rId30"/>
    <p:sldId id="325" r:id="rId31"/>
    <p:sldId id="326" r:id="rId32"/>
    <p:sldId id="292" r:id="rId33"/>
    <p:sldId id="299" r:id="rId34"/>
    <p:sldId id="300" r:id="rId35"/>
    <p:sldId id="328" r:id="rId36"/>
    <p:sldId id="329" r:id="rId37"/>
    <p:sldId id="340" r:id="rId38"/>
    <p:sldId id="341" r:id="rId39"/>
    <p:sldId id="342" r:id="rId40"/>
    <p:sldId id="343" r:id="rId41"/>
    <p:sldId id="344" r:id="rId42"/>
    <p:sldId id="345" r:id="rId43"/>
    <p:sldId id="346" r:id="rId44"/>
    <p:sldId id="347" r:id="rId45"/>
    <p:sldId id="348" r:id="rId46"/>
    <p:sldId id="338" r:id="rId47"/>
    <p:sldId id="330" r:id="rId48"/>
    <p:sldId id="334" r:id="rId49"/>
    <p:sldId id="315" r:id="rId50"/>
    <p:sldId id="316" r:id="rId51"/>
    <p:sldId id="336" r:id="rId52"/>
    <p:sldId id="356" r:id="rId53"/>
    <p:sldId id="357" r:id="rId54"/>
    <p:sldId id="358" r:id="rId55"/>
    <p:sldId id="359" r:id="rId56"/>
    <p:sldId id="360" r:id="rId57"/>
    <p:sldId id="361" r:id="rId58"/>
    <p:sldId id="362" r:id="rId59"/>
    <p:sldId id="363" r:id="rId60"/>
    <p:sldId id="364" r:id="rId61"/>
    <p:sldId id="366" r:id="rId62"/>
    <p:sldId id="374" r:id="rId63"/>
    <p:sldId id="375" r:id="rId64"/>
    <p:sldId id="378" r:id="rId65"/>
    <p:sldId id="379" r:id="rId66"/>
    <p:sldId id="380" r:id="rId67"/>
    <p:sldId id="381" r:id="rId68"/>
    <p:sldId id="382" r:id="rId69"/>
    <p:sldId id="383" r:id="rId70"/>
    <p:sldId id="384" r:id="rId71"/>
    <p:sldId id="385" r:id="rId72"/>
    <p:sldId id="386" r:id="rId73"/>
    <p:sldId id="388"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17" r:id="rId88"/>
    <p:sldId id="418" r:id="rId89"/>
    <p:sldId id="419" r:id="rId90"/>
    <p:sldId id="420" r:id="rId91"/>
    <p:sldId id="421" r:id="rId92"/>
    <p:sldId id="422" r:id="rId93"/>
    <p:sldId id="423" r:id="rId94"/>
    <p:sldId id="424" r:id="rId95"/>
    <p:sldId id="425" r:id="rId96"/>
    <p:sldId id="562" r:id="rId97"/>
    <p:sldId id="563" r:id="rId98"/>
    <p:sldId id="426" r:id="rId99"/>
    <p:sldId id="427" r:id="rId100"/>
    <p:sldId id="428" r:id="rId101"/>
    <p:sldId id="429" r:id="rId102"/>
    <p:sldId id="430" r:id="rId103"/>
    <p:sldId id="431" r:id="rId104"/>
    <p:sldId id="432" r:id="rId105"/>
    <p:sldId id="433" r:id="rId106"/>
    <p:sldId id="434" r:id="rId107"/>
    <p:sldId id="435" r:id="rId108"/>
    <p:sldId id="436" r:id="rId109"/>
    <p:sldId id="437" r:id="rId110"/>
    <p:sldId id="440" r:id="rId111"/>
    <p:sldId id="449" r:id="rId112"/>
    <p:sldId id="451" r:id="rId113"/>
    <p:sldId id="452" r:id="rId114"/>
    <p:sldId id="453" r:id="rId115"/>
    <p:sldId id="454" r:id="rId116"/>
    <p:sldId id="455" r:id="rId117"/>
    <p:sldId id="456" r:id="rId118"/>
    <p:sldId id="457" r:id="rId119"/>
    <p:sldId id="458" r:id="rId120"/>
    <p:sldId id="459" r:id="rId121"/>
    <p:sldId id="460" r:id="rId122"/>
    <p:sldId id="461" r:id="rId123"/>
    <p:sldId id="462" r:id="rId124"/>
    <p:sldId id="463" r:id="rId125"/>
    <p:sldId id="464" r:id="rId126"/>
    <p:sldId id="465" r:id="rId127"/>
    <p:sldId id="466" r:id="rId128"/>
    <p:sldId id="467" r:id="rId129"/>
    <p:sldId id="468" r:id="rId130"/>
    <p:sldId id="470" r:id="rId131"/>
    <p:sldId id="471" r:id="rId132"/>
    <p:sldId id="472" r:id="rId133"/>
    <p:sldId id="473" r:id="rId134"/>
    <p:sldId id="474" r:id="rId135"/>
    <p:sldId id="475" r:id="rId136"/>
    <p:sldId id="476" r:id="rId137"/>
    <p:sldId id="477" r:id="rId138"/>
    <p:sldId id="478" r:id="rId139"/>
    <p:sldId id="479" r:id="rId140"/>
    <p:sldId id="480" r:id="rId141"/>
    <p:sldId id="481" r:id="rId142"/>
    <p:sldId id="482" r:id="rId143"/>
    <p:sldId id="483" r:id="rId144"/>
    <p:sldId id="591" r:id="rId145"/>
    <p:sldId id="488" r:id="rId146"/>
    <p:sldId id="489" r:id="rId147"/>
    <p:sldId id="490" r:id="rId148"/>
    <p:sldId id="491" r:id="rId149"/>
    <p:sldId id="492" r:id="rId150"/>
    <p:sldId id="493" r:id="rId151"/>
    <p:sldId id="494" r:id="rId152"/>
    <p:sldId id="496" r:id="rId153"/>
    <p:sldId id="497" r:id="rId154"/>
    <p:sldId id="498" r:id="rId155"/>
    <p:sldId id="532" r:id="rId156"/>
    <p:sldId id="521" r:id="rId157"/>
    <p:sldId id="522" r:id="rId158"/>
    <p:sldId id="523" r:id="rId159"/>
    <p:sldId id="525" r:id="rId160"/>
    <p:sldId id="539" r:id="rId161"/>
    <p:sldId id="534" r:id="rId162"/>
    <p:sldId id="535" r:id="rId163"/>
    <p:sldId id="536" r:id="rId164"/>
    <p:sldId id="537" r:id="rId165"/>
    <p:sldId id="538" r:id="rId166"/>
    <p:sldId id="581" r:id="rId167"/>
    <p:sldId id="582" r:id="rId168"/>
    <p:sldId id="583" r:id="rId169"/>
    <p:sldId id="584" r:id="rId170"/>
    <p:sldId id="585" r:id="rId171"/>
    <p:sldId id="586" r:id="rId172"/>
    <p:sldId id="587" r:id="rId173"/>
    <p:sldId id="588" r:id="rId174"/>
    <p:sldId id="589" r:id="rId175"/>
    <p:sldId id="590" r:id="rId176"/>
    <p:sldId id="526" r:id="rId177"/>
    <p:sldId id="527" r:id="rId178"/>
    <p:sldId id="528" r:id="rId179"/>
    <p:sldId id="529" r:id="rId180"/>
    <p:sldId id="530" r:id="rId181"/>
    <p:sldId id="531" r:id="rId182"/>
    <p:sldId id="441" r:id="rId183"/>
    <p:sldId id="442" r:id="rId184"/>
    <p:sldId id="443" r:id="rId185"/>
    <p:sldId id="444" r:id="rId186"/>
    <p:sldId id="445" r:id="rId187"/>
    <p:sldId id="446" r:id="rId188"/>
    <p:sldId id="447" r:id="rId189"/>
    <p:sldId id="448" r:id="rId190"/>
    <p:sldId id="349" r:id="rId191"/>
    <p:sldId id="350" r:id="rId192"/>
    <p:sldId id="351" r:id="rId193"/>
    <p:sldId id="352" r:id="rId194"/>
    <p:sldId id="353" r:id="rId195"/>
    <p:sldId id="541" r:id="rId196"/>
    <p:sldId id="542" r:id="rId197"/>
    <p:sldId id="543" r:id="rId198"/>
    <p:sldId id="544" r:id="rId199"/>
    <p:sldId id="551" r:id="rId200"/>
    <p:sldId id="552" r:id="rId201"/>
    <p:sldId id="553" r:id="rId202"/>
    <p:sldId id="554" r:id="rId203"/>
    <p:sldId id="555" r:id="rId204"/>
    <p:sldId id="556" r:id="rId205"/>
    <p:sldId id="557" r:id="rId206"/>
    <p:sldId id="558" r:id="rId207"/>
    <p:sldId id="559" r:id="rId208"/>
    <p:sldId id="560" r:id="rId209"/>
    <p:sldId id="561" r:id="rId210"/>
    <p:sldId id="545" r:id="rId211"/>
    <p:sldId id="546" r:id="rId212"/>
    <p:sldId id="547" r:id="rId213"/>
    <p:sldId id="548" r:id="rId214"/>
    <p:sldId id="549" r:id="rId215"/>
    <p:sldId id="550" r:id="rId216"/>
    <p:sldId id="564" r:id="rId217"/>
    <p:sldId id="565" r:id="rId218"/>
    <p:sldId id="566" r:id="rId219"/>
    <p:sldId id="567" r:id="rId220"/>
    <p:sldId id="568" r:id="rId221"/>
    <p:sldId id="569" r:id="rId222"/>
    <p:sldId id="570" r:id="rId223"/>
    <p:sldId id="571" r:id="rId224"/>
    <p:sldId id="572" r:id="rId225"/>
    <p:sldId id="573" r:id="rId226"/>
    <p:sldId id="574" r:id="rId227"/>
    <p:sldId id="575" r:id="rId228"/>
    <p:sldId id="576" r:id="rId229"/>
    <p:sldId id="577" r:id="rId230"/>
    <p:sldId id="578" r:id="rId231"/>
    <p:sldId id="579" r:id="rId232"/>
    <p:sldId id="580" r:id="rId2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61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4186E7-DF21-4742-89D9-5C0695A68C7C}" type="datetimeFigureOut">
              <a:rPr lang="en-US" smtClean="0"/>
              <a:t>11/17/2021</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B1E953-2CF0-4541-9E86-20942E781F7B}" type="slidenum">
              <a:rPr lang="en-US" smtClean="0"/>
              <a:t>‹N›</a:t>
            </a:fld>
            <a:endParaRPr lang="en-US"/>
          </a:p>
        </p:txBody>
      </p:sp>
    </p:spTree>
    <p:extLst>
      <p:ext uri="{BB962C8B-B14F-4D97-AF65-F5344CB8AC3E}">
        <p14:creationId xmlns:p14="http://schemas.microsoft.com/office/powerpoint/2010/main" val="18673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CB1E953-2CF0-4541-9E86-20942E781F7B}" type="slidenum">
              <a:rPr lang="en-US" smtClean="0"/>
              <a:t>19</a:t>
            </a:fld>
            <a:endParaRPr lang="en-US"/>
          </a:p>
        </p:txBody>
      </p:sp>
    </p:spTree>
    <p:extLst>
      <p:ext uri="{BB962C8B-B14F-4D97-AF65-F5344CB8AC3E}">
        <p14:creationId xmlns:p14="http://schemas.microsoft.com/office/powerpoint/2010/main" val="29365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But with only the given data to work with, how can we evaluate a model’s likely performance on new observations?</a:t>
            </a:r>
          </a:p>
        </p:txBody>
      </p:sp>
      <p:sp>
        <p:nvSpPr>
          <p:cNvPr id="4" name="Slide Number Placeholder 3"/>
          <p:cNvSpPr>
            <a:spLocks noGrp="1"/>
          </p:cNvSpPr>
          <p:nvPr>
            <p:ph type="sldNum" sz="quarter" idx="10"/>
          </p:nvPr>
        </p:nvSpPr>
        <p:spPr/>
        <p:txBody>
          <a:bodyPr/>
          <a:lstStyle/>
          <a:p>
            <a:fld id="{74F58E4A-49AA-407A-B1DC-7FF61486CB69}" type="slidenum">
              <a:rPr lang="en-US" smtClean="0"/>
              <a:t>68</a:t>
            </a:fld>
            <a:endParaRPr lang="en-US"/>
          </a:p>
        </p:txBody>
      </p:sp>
    </p:spTree>
    <p:extLst>
      <p:ext uri="{BB962C8B-B14F-4D97-AF65-F5344CB8AC3E}">
        <p14:creationId xmlns:p14="http://schemas.microsoft.com/office/powerpoint/2010/main" val="349405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Using this approach with our example, applying the simple model to the training data would give a very similar model as before. This model misclassifies 17% of the observations used to train it,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4F58E4A-49AA-407A-B1DC-7FF61486CB69}" type="slidenum">
              <a:rPr lang="en-US" smtClean="0"/>
              <a:t>69</a:t>
            </a:fld>
            <a:endParaRPr lang="en-US"/>
          </a:p>
        </p:txBody>
      </p:sp>
    </p:spTree>
    <p:extLst>
      <p:ext uri="{BB962C8B-B14F-4D97-AF65-F5344CB8AC3E}">
        <p14:creationId xmlns:p14="http://schemas.microsoft.com/office/powerpoint/2010/main" val="82859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but only 13% of the test data.</a:t>
            </a:r>
          </a:p>
          <a:p>
            <a:endParaRPr lang="en-US" dirty="0"/>
          </a:p>
        </p:txBody>
      </p:sp>
      <p:sp>
        <p:nvSpPr>
          <p:cNvPr id="4" name="Slide Number Placeholder 3"/>
          <p:cNvSpPr>
            <a:spLocks noGrp="1"/>
          </p:cNvSpPr>
          <p:nvPr>
            <p:ph type="sldNum" sz="quarter" idx="10"/>
          </p:nvPr>
        </p:nvSpPr>
        <p:spPr/>
        <p:txBody>
          <a:bodyPr/>
          <a:lstStyle/>
          <a:p>
            <a:fld id="{74F58E4A-49AA-407A-B1DC-7FF61486CB69}" type="slidenum">
              <a:rPr lang="en-US" smtClean="0"/>
              <a:t>70</a:t>
            </a:fld>
            <a:endParaRPr lang="en-US"/>
          </a:p>
        </p:txBody>
      </p:sp>
    </p:spTree>
    <p:extLst>
      <p:ext uri="{BB962C8B-B14F-4D97-AF65-F5344CB8AC3E}">
        <p14:creationId xmlns:p14="http://schemas.microsoft.com/office/powerpoint/2010/main" val="394582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In contrast, a complex model trained to perform perfectly on the training data,</a:t>
            </a:r>
          </a:p>
          <a:p>
            <a:endParaRPr lang="en-US" dirty="0"/>
          </a:p>
        </p:txBody>
      </p:sp>
      <p:sp>
        <p:nvSpPr>
          <p:cNvPr id="4" name="Slide Number Placeholder 3"/>
          <p:cNvSpPr>
            <a:spLocks noGrp="1"/>
          </p:cNvSpPr>
          <p:nvPr>
            <p:ph type="sldNum" sz="quarter" idx="10"/>
          </p:nvPr>
        </p:nvSpPr>
        <p:spPr/>
        <p:txBody>
          <a:bodyPr/>
          <a:lstStyle/>
          <a:p>
            <a:fld id="{74F58E4A-49AA-407A-B1DC-7FF61486CB69}" type="slidenum">
              <a:rPr lang="en-US" smtClean="0"/>
              <a:t>71</a:t>
            </a:fld>
            <a:endParaRPr lang="en-US"/>
          </a:p>
        </p:txBody>
      </p:sp>
    </p:spTree>
    <p:extLst>
      <p:ext uri="{BB962C8B-B14F-4D97-AF65-F5344CB8AC3E}">
        <p14:creationId xmlns:p14="http://schemas.microsoft.com/office/powerpoint/2010/main" val="31553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performs worse than the simple model on the validation data.</a:t>
            </a:r>
          </a:p>
          <a:p>
            <a:endParaRPr lang="en-US" dirty="0"/>
          </a:p>
        </p:txBody>
      </p:sp>
      <p:sp>
        <p:nvSpPr>
          <p:cNvPr id="4" name="Slide Number Placeholder 3"/>
          <p:cNvSpPr>
            <a:spLocks noGrp="1"/>
          </p:cNvSpPr>
          <p:nvPr>
            <p:ph type="sldNum" sz="quarter" idx="10"/>
          </p:nvPr>
        </p:nvSpPr>
        <p:spPr/>
        <p:txBody>
          <a:bodyPr/>
          <a:lstStyle/>
          <a:p>
            <a:fld id="{74F58E4A-49AA-407A-B1DC-7FF61486CB69}" type="slidenum">
              <a:rPr lang="en-US" smtClean="0"/>
              <a:t>72</a:t>
            </a:fld>
            <a:endParaRPr lang="en-US"/>
          </a:p>
        </p:txBody>
      </p:sp>
    </p:spTree>
    <p:extLst>
      <p:ext uri="{BB962C8B-B14F-4D97-AF65-F5344CB8AC3E}">
        <p14:creationId xmlns:p14="http://schemas.microsoft.com/office/powerpoint/2010/main" val="222868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CB1E953-2CF0-4541-9E86-20942E781F7B}" type="slidenum">
              <a:rPr lang="en-US" smtClean="0"/>
              <a:t>192</a:t>
            </a:fld>
            <a:endParaRPr lang="en-US"/>
          </a:p>
        </p:txBody>
      </p:sp>
    </p:spTree>
    <p:extLst>
      <p:ext uri="{BB962C8B-B14F-4D97-AF65-F5344CB8AC3E}">
        <p14:creationId xmlns:p14="http://schemas.microsoft.com/office/powerpoint/2010/main" val="3757635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A1C16665-3D08-4FAD-9E8F-3747CE77095A}" type="slidenum">
              <a:rPr lang="en-US" smtClean="0"/>
              <a:t>232</a:t>
            </a:fld>
            <a:endParaRPr lang="en-US"/>
          </a:p>
        </p:txBody>
      </p:sp>
    </p:spTree>
    <p:extLst>
      <p:ext uri="{BB962C8B-B14F-4D97-AF65-F5344CB8AC3E}">
        <p14:creationId xmlns:p14="http://schemas.microsoft.com/office/powerpoint/2010/main" val="225883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677178A0-0766-4979-89C0-3AD89BEC71CC}" type="datetime1">
              <a:rPr lang="en-US" smtClean="0"/>
              <a:t>11/17/2021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1683744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F74D711-B2DE-49A8-B281-0A35C170506F}" type="datetime1">
              <a:rPr lang="en-US" smtClean="0"/>
              <a:t>11/17/2021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75538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34D93B0-030A-4A38-ABEE-17C40B617D8E}" type="datetime1">
              <a:rPr lang="en-US" smtClean="0"/>
              <a:t>11/17/2021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123491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7086600" y="6492876"/>
            <a:ext cx="1657350" cy="365125"/>
          </a:xfrm>
          <a:prstGeom prst="rect">
            <a:avLst/>
          </a:prstGeom>
        </p:spPr>
        <p:txBody>
          <a:bodyPr/>
          <a:lstStyle/>
          <a:p>
            <a:r>
              <a:rPr lang="en-US"/>
              <a:t>© 2018 The MathWorks Inc.</a:t>
            </a:r>
            <a:endParaRPr lang="en-US" dirty="0"/>
          </a:p>
        </p:txBody>
      </p:sp>
    </p:spTree>
    <p:extLst>
      <p:ext uri="{BB962C8B-B14F-4D97-AF65-F5344CB8AC3E}">
        <p14:creationId xmlns:p14="http://schemas.microsoft.com/office/powerpoint/2010/main" val="231354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F9F1CD08-BD77-4B8C-B787-419A4042CAD0}" type="datetime1">
              <a:rPr lang="en-US" smtClean="0"/>
              <a:t>11/17/2021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3528543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2BE9509-04FB-49F2-81C1-B9789546EDF0}" type="datetime1">
              <a:rPr lang="en-US" smtClean="0"/>
              <a:t>11/17/2021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53116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6BD8E1CF-214C-463D-A1CC-E56F18DAAE05}" type="datetime1">
              <a:rPr lang="en-US" smtClean="0"/>
              <a:t>11/17/2021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376099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22DE9FD6-84AD-49E9-9015-35B5FB53BA9E}" type="datetime1">
              <a:rPr lang="en-US" smtClean="0"/>
              <a:t>11/17/2021</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245407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7324FA1C-81C8-46AD-AC58-1B2258D2EF09}" type="datetime1">
              <a:rPr lang="en-US" smtClean="0"/>
              <a:t>11/17/2021</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306683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47A7EC3-7808-4019-8585-935BFDA4485F}" type="datetime1">
              <a:rPr lang="en-US" smtClean="0"/>
              <a:t>11/17/2021</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269887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97CB8A-D864-4543-A1F5-A36DC7B17ED3}" type="datetime1">
              <a:rPr lang="en-US" smtClean="0"/>
              <a:t>11/17/2021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70437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96533A6-752C-4D5C-A667-528CDB809A32}" type="datetime1">
              <a:rPr lang="en-US" smtClean="0"/>
              <a:t>11/17/2021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6029BB4-88B6-47BD-9965-86C3E8AE1DFC}" type="slidenum">
              <a:rPr lang="en-US" smtClean="0"/>
              <a:t>‹N›</a:t>
            </a:fld>
            <a:endParaRPr lang="en-US"/>
          </a:p>
        </p:txBody>
      </p:sp>
    </p:spTree>
    <p:extLst>
      <p:ext uri="{BB962C8B-B14F-4D97-AF65-F5344CB8AC3E}">
        <p14:creationId xmlns:p14="http://schemas.microsoft.com/office/powerpoint/2010/main" val="340701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1000"/>
            <a:lum/>
          </a:blip>
          <a:srcRect/>
          <a:stretch>
            <a:fillRect l="-9000" r="-9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28615-868C-4013-9BE5-213E9AAAEC5A}" type="datetime1">
              <a:rPr lang="en-US" smtClean="0"/>
              <a:t>11/17/2021</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29BB4-88B6-47BD-9965-86C3E8AE1DFC}" type="slidenum">
              <a:rPr lang="en-US" smtClean="0"/>
              <a:t>‹N›</a:t>
            </a:fld>
            <a:endParaRPr lang="en-US"/>
          </a:p>
        </p:txBody>
      </p:sp>
    </p:spTree>
    <p:extLst>
      <p:ext uri="{BB962C8B-B14F-4D97-AF65-F5344CB8AC3E}">
        <p14:creationId xmlns:p14="http://schemas.microsoft.com/office/powerpoint/2010/main" val="152712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11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doi.org/10.1016/j.cpc.2019.06.007" TargetMode="Externa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4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jmlr.csail.mit.edu/papers/volume15/delgado14a/delgado14a.pdf"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kaggle.com/c/higgs-boso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hyperlink" Target="https://arxiv.org/abs/1710.05941" TargetMode="External"/><Relationship Id="rId7" Type="http://schemas.openxmlformats.org/officeDocument/2006/relationships/image" Target="../media/image160.png"/><Relationship Id="rId2" Type="http://schemas.openxmlformats.org/officeDocument/2006/relationships/hyperlink" Target="https://iopscience.iop.org/article/10.1088/2632-2153/ab983a" TargetMode="Externa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hyperlink" Target="https://arxiv.org/abs/1803.09820" TargetMode="External"/></Relationships>
</file>

<file path=ppt/slides/_rels/slide16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hx_bgoTF7bs" TargetMode="Externa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3.wm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4.wmf"/><Relationship Id="rId4" Type="http://schemas.openxmlformats.org/officeDocument/2006/relationships/oleObject" Target="../embeddings/oleObject4.bin"/></Relationships>
</file>

<file path=ppt/slides/_rels/slide1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9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hyperlink" Target="http://www.science20.com/" TargetMode="External"/><Relationship Id="rId7" Type="http://schemas.openxmlformats.org/officeDocument/2006/relationships/image" Target="../media/image200.png"/><Relationship Id="rId12" Type="http://schemas.openxmlformats.org/officeDocument/2006/relationships/image" Target="../media/image205.jpeg"/><Relationship Id="rId2" Type="http://schemas.openxmlformats.org/officeDocument/2006/relationships/hyperlink" Target="https://mode-collaboration.github.io/" TargetMode="External"/><Relationship Id="rId1" Type="http://schemas.openxmlformats.org/officeDocument/2006/relationships/slideLayout" Target="../slideLayouts/slideLayout4.xml"/><Relationship Id="rId6" Type="http://schemas.openxmlformats.org/officeDocument/2006/relationships/image" Target="../media/image2.gif"/><Relationship Id="rId11" Type="http://schemas.openxmlformats.org/officeDocument/2006/relationships/image" Target="../media/image204.jpeg"/><Relationship Id="rId5" Type="http://schemas.openxmlformats.org/officeDocument/2006/relationships/hyperlink" Target="http://qd.typepad.com/6/" TargetMode="External"/><Relationship Id="rId10" Type="http://schemas.openxmlformats.org/officeDocument/2006/relationships/image" Target="../media/image203.jpeg"/><Relationship Id="rId4" Type="http://schemas.openxmlformats.org/officeDocument/2006/relationships/hyperlink" Target="http://dorigo.wordpress.com/" TargetMode="External"/><Relationship Id="rId9" Type="http://schemas.openxmlformats.org/officeDocument/2006/relationships/image" Target="../media/image202.jpeg"/></Relationships>
</file>

<file path=ppt/slides/_rels/slide19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tommaso.dorigo@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740.png"/><Relationship Id="rId1" Type="http://schemas.openxmlformats.org/officeDocument/2006/relationships/slideLayout" Target="../slideLayouts/slideLayout2.xml"/><Relationship Id="rId5" Type="http://schemas.openxmlformats.org/officeDocument/2006/relationships/image" Target="../media/image1490.png"/></Relationships>
</file>

<file path=ppt/slides/_rels/slide2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76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790.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231.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7.w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0"/>
            <a:ext cx="7772400" cy="1470025"/>
          </a:xfrm>
        </p:spPr>
        <p:txBody>
          <a:bodyPr/>
          <a:lstStyle/>
          <a:p>
            <a:r>
              <a:rPr lang="it-IT" b="1" smtClean="0">
                <a:solidFill>
                  <a:srgbClr val="C00000"/>
                </a:solidFill>
              </a:rPr>
              <a:t>Machine Learning for HEP</a:t>
            </a:r>
            <a:endParaRPr lang="en-US" b="1">
              <a:solidFill>
                <a:srgbClr val="C00000"/>
              </a:solidFill>
            </a:endParaRPr>
          </a:p>
        </p:txBody>
      </p:sp>
      <p:sp>
        <p:nvSpPr>
          <p:cNvPr id="3" name="Sottotitolo 2"/>
          <p:cNvSpPr>
            <a:spLocks noGrp="1"/>
          </p:cNvSpPr>
          <p:nvPr>
            <p:ph type="subTitle" idx="1"/>
          </p:nvPr>
        </p:nvSpPr>
        <p:spPr>
          <a:xfrm>
            <a:off x="2555776" y="5537448"/>
            <a:ext cx="6400800" cy="1320552"/>
          </a:xfrm>
        </p:spPr>
        <p:txBody>
          <a:bodyPr/>
          <a:lstStyle/>
          <a:p>
            <a:r>
              <a:rPr lang="it-IT" b="1" smtClean="0">
                <a:solidFill>
                  <a:srgbClr val="0070C0"/>
                </a:solidFill>
              </a:rPr>
              <a:t>Tommaso Dorigo, INFN-Padova</a:t>
            </a:r>
          </a:p>
          <a:p>
            <a:r>
              <a:rPr lang="it-IT" b="1" smtClean="0">
                <a:solidFill>
                  <a:srgbClr val="0070C0"/>
                </a:solidFill>
              </a:rPr>
              <a:t>ICTS, November 22, 2021</a:t>
            </a:r>
            <a:endParaRPr lang="en-US" b="1">
              <a:solidFill>
                <a:srgbClr val="0070C0"/>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445224"/>
            <a:ext cx="1756877" cy="1119768"/>
          </a:xfrm>
          <a:prstGeom prst="rect">
            <a:avLst/>
          </a:prstGeom>
        </p:spPr>
      </p:pic>
      <p:pic>
        <p:nvPicPr>
          <p:cNvPr id="6" name="Picture 2" descr="Image result for playing with neural 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944" y="1844824"/>
            <a:ext cx="5375647" cy="323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72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path to Artificial Intelligence</a:t>
            </a:r>
            <a:endParaRPr lang="en-US">
              <a:solidFill>
                <a:srgbClr val="0070C0"/>
              </a:solidFill>
            </a:endParaRPr>
          </a:p>
        </p:txBody>
      </p:sp>
      <p:sp>
        <p:nvSpPr>
          <p:cNvPr id="3" name="Segnaposto contenuto 2"/>
          <p:cNvSpPr>
            <a:spLocks noGrp="1"/>
          </p:cNvSpPr>
          <p:nvPr>
            <p:ph idx="1"/>
          </p:nvPr>
        </p:nvSpPr>
        <p:spPr>
          <a:xfrm>
            <a:off x="107504" y="1484784"/>
            <a:ext cx="6480720" cy="5256584"/>
          </a:xfrm>
        </p:spPr>
        <p:txBody>
          <a:bodyPr>
            <a:normAutofit fontScale="70000" lnSpcReduction="20000"/>
          </a:bodyPr>
          <a:lstStyle/>
          <a:p>
            <a:pPr>
              <a:buFontTx/>
              <a:buChar char="-"/>
            </a:pPr>
            <a:r>
              <a:rPr lang="it-IT" smtClean="0"/>
              <a:t>Alan Turing: machine shuffling 0's and 1's can simulate any mathematical deduction or computation</a:t>
            </a:r>
          </a:p>
          <a:p>
            <a:pPr lvl="1">
              <a:buFontTx/>
              <a:buChar char="-"/>
            </a:pPr>
            <a:r>
              <a:rPr lang="it-IT" smtClean="0"/>
              <a:t>the </a:t>
            </a:r>
            <a:r>
              <a:rPr lang="it-IT" smtClean="0"/>
              <a:t>Turing test</a:t>
            </a:r>
            <a:endParaRPr lang="it-IT" smtClean="0"/>
          </a:p>
          <a:p>
            <a:pPr>
              <a:buFontTx/>
              <a:buChar char="-"/>
            </a:pPr>
            <a:r>
              <a:rPr lang="it-IT" smtClean="0"/>
              <a:t>Dartmouth conference, 1956 </a:t>
            </a:r>
            <a:r>
              <a:rPr lang="it-IT" smtClean="0">
                <a:sym typeface="Wingdings" panose="05000000000000000000" pitchFamily="2" charset="2"/>
              </a:rPr>
              <a:t> many astonishing developments, checkers, automated theorem solvers </a:t>
            </a:r>
          </a:p>
          <a:p>
            <a:pPr lvl="1">
              <a:buFontTx/>
              <a:buChar char="-"/>
            </a:pPr>
            <a:r>
              <a:rPr lang="it-IT" smtClean="0">
                <a:sym typeface="Wingdings" panose="05000000000000000000" pitchFamily="2" charset="2"/>
              </a:rPr>
              <a:t>and funding from US defense budget</a:t>
            </a:r>
            <a:endParaRPr lang="it-IT" smtClean="0"/>
          </a:p>
          <a:p>
            <a:pPr>
              <a:buFontTx/>
              <a:buChar char="-"/>
            </a:pPr>
            <a:endParaRPr lang="it-IT" smtClean="0"/>
          </a:p>
          <a:p>
            <a:pPr>
              <a:buFontTx/>
              <a:buChar char="-"/>
            </a:pPr>
            <a:r>
              <a:rPr lang="it-IT" smtClean="0"/>
              <a:t>In the seventies, research effort dampened</a:t>
            </a:r>
          </a:p>
          <a:p>
            <a:pPr>
              <a:buFontTx/>
              <a:buChar char="-"/>
            </a:pPr>
            <a:r>
              <a:rPr lang="it-IT"/>
              <a:t>E</a:t>
            </a:r>
            <a:r>
              <a:rPr lang="it-IT" smtClean="0"/>
              <a:t>ighties: Expert systems </a:t>
            </a:r>
          </a:p>
          <a:p>
            <a:pPr>
              <a:buFontTx/>
              <a:buChar char="-"/>
            </a:pPr>
            <a:r>
              <a:rPr lang="it-IT" smtClean="0"/>
              <a:t>Nineties: the second AI winter</a:t>
            </a:r>
          </a:p>
          <a:p>
            <a:pPr>
              <a:buFontTx/>
              <a:buChar char="-"/>
            </a:pPr>
            <a:r>
              <a:rPr lang="it-IT" smtClean="0"/>
              <a:t>Solutions to closed system problems; deep blue </a:t>
            </a:r>
            <a:r>
              <a:rPr lang="it-IT" smtClean="0">
                <a:sym typeface="Wingdings" panose="05000000000000000000" pitchFamily="2" charset="2"/>
              </a:rPr>
              <a:t> alpha zero</a:t>
            </a:r>
            <a:endParaRPr lang="it-IT" smtClean="0"/>
          </a:p>
          <a:p>
            <a:pPr>
              <a:buFontTx/>
              <a:buChar char="-"/>
            </a:pPr>
            <a:r>
              <a:rPr lang="it-IT" smtClean="0"/>
              <a:t>Development of Neural Networks</a:t>
            </a:r>
          </a:p>
          <a:p>
            <a:pPr>
              <a:buFontTx/>
              <a:buChar char="-"/>
            </a:pPr>
            <a:r>
              <a:rPr lang="it-IT" smtClean="0"/>
              <a:t>Toward AGI</a:t>
            </a:r>
          </a:p>
          <a:p>
            <a:pPr>
              <a:buFontTx/>
              <a:buChar char="-"/>
            </a:pPr>
            <a:endParaRPr lang="en-US"/>
          </a:p>
        </p:txBody>
      </p:sp>
      <p:pic>
        <p:nvPicPr>
          <p:cNvPr id="10242" name="Picture 2" descr="Image result for alan tu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6249" y="1268760"/>
            <a:ext cx="1834333" cy="169688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rvin Minsky at OLPC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228" y="2636912"/>
            <a:ext cx="1834333" cy="1834334"/>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descr="Image result for kasparov deep 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149080"/>
            <a:ext cx="2616374" cy="147015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Image result for alpha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0347" y="5517232"/>
            <a:ext cx="2360235" cy="132673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10</a:t>
            </a:fld>
            <a:endParaRPr lang="en-US"/>
          </a:p>
        </p:txBody>
      </p:sp>
    </p:spTree>
    <p:extLst>
      <p:ext uri="{BB962C8B-B14F-4D97-AF65-F5344CB8AC3E}">
        <p14:creationId xmlns:p14="http://schemas.microsoft.com/office/powerpoint/2010/main" val="21085631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Pros and cons</a:t>
            </a:r>
            <a:endParaRPr lang="en-US">
              <a:solidFill>
                <a:srgbClr val="0070C0"/>
              </a:solidFill>
            </a:endParaRPr>
          </a:p>
        </p:txBody>
      </p:sp>
      <p:sp>
        <p:nvSpPr>
          <p:cNvPr id="3" name="Segnaposto contenuto 2"/>
          <p:cNvSpPr>
            <a:spLocks noGrp="1"/>
          </p:cNvSpPr>
          <p:nvPr>
            <p:ph idx="1"/>
          </p:nvPr>
        </p:nvSpPr>
        <p:spPr>
          <a:xfrm>
            <a:off x="457200" y="1600200"/>
            <a:ext cx="8363272" cy="5141168"/>
          </a:xfrm>
        </p:spPr>
        <p:txBody>
          <a:bodyPr>
            <a:normAutofit fontScale="70000" lnSpcReduction="20000"/>
          </a:bodyPr>
          <a:lstStyle/>
          <a:p>
            <a:r>
              <a:rPr lang="it-IT" smtClean="0"/>
              <a:t>Decision trees are an </a:t>
            </a:r>
            <a:r>
              <a:rPr lang="it-IT" smtClean="0">
                <a:solidFill>
                  <a:srgbClr val="FF0000"/>
                </a:solidFill>
              </a:rPr>
              <a:t>attractive choice </a:t>
            </a:r>
            <a:r>
              <a:rPr lang="it-IT" smtClean="0"/>
              <a:t>for applications where performance is not the culprit:</a:t>
            </a:r>
          </a:p>
          <a:p>
            <a:pPr lvl="1"/>
            <a:r>
              <a:rPr lang="it-IT" smtClean="0"/>
              <a:t>they are extremely simple to interpret (in low D!)</a:t>
            </a:r>
          </a:p>
          <a:p>
            <a:pPr lvl="1"/>
            <a:r>
              <a:rPr lang="it-IT" smtClean="0"/>
              <a:t>they demand no preprocessing (scaling, standardization) and handle categorical data easily</a:t>
            </a:r>
          </a:p>
          <a:p>
            <a:pPr lvl="1"/>
            <a:r>
              <a:rPr lang="it-IT" smtClean="0"/>
              <a:t>they work well regardless of number of dimensions of feature space</a:t>
            </a:r>
          </a:p>
          <a:p>
            <a:pPr lvl="1"/>
            <a:endParaRPr lang="it-IT" smtClean="0"/>
          </a:p>
          <a:p>
            <a:r>
              <a:rPr lang="it-IT" smtClean="0"/>
              <a:t>But </a:t>
            </a:r>
            <a:r>
              <a:rPr lang="it-IT" smtClean="0">
                <a:solidFill>
                  <a:srgbClr val="FF0000"/>
                </a:solidFill>
              </a:rPr>
              <a:t>DTs have shortcomings, too</a:t>
            </a:r>
            <a:r>
              <a:rPr lang="it-IT" smtClean="0"/>
              <a:t>:</a:t>
            </a:r>
          </a:p>
          <a:p>
            <a:pPr lvl="1"/>
            <a:r>
              <a:rPr lang="it-IT" smtClean="0"/>
              <a:t>overfitting is under no control </a:t>
            </a:r>
            <a:r>
              <a:rPr lang="it-IT" smtClean="0">
                <a:sym typeface="Wingdings" panose="05000000000000000000" pitchFamily="2" charset="2"/>
              </a:rPr>
              <a:t> a careful validation is required</a:t>
            </a:r>
          </a:p>
          <a:p>
            <a:pPr lvl="1"/>
            <a:r>
              <a:rPr lang="it-IT" smtClean="0">
                <a:sym typeface="Wingdings" panose="05000000000000000000" pitchFamily="2" charset="2"/>
              </a:rPr>
              <a:t>they are not stable WRT perturbations of the input data: change the training by a little, and the tree can grow very differently</a:t>
            </a:r>
          </a:p>
          <a:p>
            <a:pPr lvl="1"/>
            <a:r>
              <a:rPr lang="it-IT" smtClean="0">
                <a:sym typeface="Wingdings" panose="05000000000000000000" pitchFamily="2" charset="2"/>
              </a:rPr>
              <a:t>The local optimization of tree splits does not guarantee reaching a global optimum (a NP complete problem)</a:t>
            </a:r>
          </a:p>
          <a:p>
            <a:pPr marL="57150" indent="0">
              <a:buNone/>
            </a:pPr>
            <a:endParaRPr lang="it-IT">
              <a:sym typeface="Wingdings" panose="05000000000000000000" pitchFamily="2" charset="2"/>
            </a:endParaRPr>
          </a:p>
          <a:p>
            <a:pPr marL="57150" indent="0">
              <a:buNone/>
            </a:pPr>
            <a:r>
              <a:rPr lang="it-IT" smtClean="0">
                <a:sym typeface="Wingdings" panose="05000000000000000000" pitchFamily="2" charset="2"/>
              </a:rPr>
              <a:t>There are ways to overcome the above shortcomings. They rely on </a:t>
            </a:r>
            <a:r>
              <a:rPr lang="it-IT" b="1" smtClean="0">
                <a:sym typeface="Wingdings" panose="05000000000000000000" pitchFamily="2" charset="2"/>
              </a:rPr>
              <a:t>early stopping</a:t>
            </a:r>
            <a:r>
              <a:rPr lang="it-IT" smtClean="0">
                <a:sym typeface="Wingdings" panose="05000000000000000000" pitchFamily="2" charset="2"/>
              </a:rPr>
              <a:t>, and </a:t>
            </a:r>
            <a:r>
              <a:rPr lang="it-IT" b="1" smtClean="0">
                <a:sym typeface="Wingdings" panose="05000000000000000000" pitchFamily="2" charset="2"/>
              </a:rPr>
              <a:t>ensemble methods</a:t>
            </a:r>
            <a:r>
              <a:rPr lang="it-IT" smtClean="0">
                <a:sym typeface="Wingdings" panose="05000000000000000000" pitchFamily="2" charset="2"/>
              </a:rPr>
              <a:t>.</a:t>
            </a:r>
            <a:endParaRPr lang="en-US"/>
          </a:p>
        </p:txBody>
      </p:sp>
    </p:spTree>
    <p:extLst>
      <p:ext uri="{BB962C8B-B14F-4D97-AF65-F5344CB8AC3E}">
        <p14:creationId xmlns:p14="http://schemas.microsoft.com/office/powerpoint/2010/main" val="36740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Early stopping criteria</a:t>
            </a:r>
            <a:endParaRPr lang="en-US">
              <a:solidFill>
                <a:srgbClr val="0070C0"/>
              </a:solidFill>
            </a:endParaRPr>
          </a:p>
        </p:txBody>
      </p:sp>
      <p:sp>
        <p:nvSpPr>
          <p:cNvPr id="3" name="Segnaposto contenuto 2"/>
          <p:cNvSpPr>
            <a:spLocks noGrp="1"/>
          </p:cNvSpPr>
          <p:nvPr>
            <p:ph idx="1"/>
          </p:nvPr>
        </p:nvSpPr>
        <p:spPr>
          <a:xfrm>
            <a:off x="457200" y="1600200"/>
            <a:ext cx="2242592" cy="4709120"/>
          </a:xfrm>
        </p:spPr>
        <p:txBody>
          <a:bodyPr>
            <a:normAutofit fontScale="55000" lnSpcReduction="20000"/>
          </a:bodyPr>
          <a:lstStyle/>
          <a:p>
            <a:pPr marL="0" indent="0">
              <a:buNone/>
            </a:pPr>
            <a:r>
              <a:rPr lang="it-IT" smtClean="0"/>
              <a:t>To mitigate the overfitting, one can adopt a fixed rule, such as:</a:t>
            </a:r>
          </a:p>
          <a:p>
            <a:pPr>
              <a:buFontTx/>
              <a:buChar char="-"/>
            </a:pPr>
            <a:r>
              <a:rPr lang="it-IT" smtClean="0"/>
              <a:t>set a minimum number of events per leaf</a:t>
            </a:r>
          </a:p>
          <a:p>
            <a:pPr>
              <a:buFontTx/>
              <a:buChar char="-"/>
            </a:pPr>
            <a:r>
              <a:rPr lang="it-IT" smtClean="0"/>
              <a:t>set a max number of leaves</a:t>
            </a:r>
          </a:p>
          <a:p>
            <a:pPr>
              <a:buFontTx/>
              <a:buChar char="-"/>
            </a:pPr>
            <a:r>
              <a:rPr lang="it-IT" smtClean="0"/>
              <a:t>set a max tree depth</a:t>
            </a:r>
          </a:p>
          <a:p>
            <a:pPr>
              <a:buFontTx/>
              <a:buChar char="-"/>
            </a:pPr>
            <a:endParaRPr lang="it-IT" smtClean="0"/>
          </a:p>
          <a:p>
            <a:pPr marL="0" indent="0">
              <a:buNone/>
            </a:pPr>
            <a:r>
              <a:rPr lang="it-IT" smtClean="0"/>
              <a:t>These recipes all work, although it is not easy to decide what is best for each case</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5" y="1463271"/>
            <a:ext cx="6120680" cy="509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452320" y="6525344"/>
            <a:ext cx="1503425" cy="369332"/>
          </a:xfrm>
          <a:prstGeom prst="rect">
            <a:avLst/>
          </a:prstGeom>
          <a:noFill/>
        </p:spPr>
        <p:txBody>
          <a:bodyPr wrap="none" rtlCol="0">
            <a:spAutoFit/>
          </a:bodyPr>
          <a:lstStyle/>
          <a:p>
            <a:r>
              <a:rPr lang="it-IT" smtClean="0"/>
              <a:t>[Rogozhnikov]</a:t>
            </a:r>
            <a:endParaRPr lang="en-US"/>
          </a:p>
        </p:txBody>
      </p:sp>
    </p:spTree>
    <p:extLst>
      <p:ext uri="{BB962C8B-B14F-4D97-AF65-F5344CB8AC3E}">
        <p14:creationId xmlns:p14="http://schemas.microsoft.com/office/powerpoint/2010/main" val="40388696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Pruning</a:t>
            </a:r>
            <a:endParaRPr lang="en-US">
              <a:solidFill>
                <a:srgbClr val="0070C0"/>
              </a:solidFill>
            </a:endParaRPr>
          </a:p>
        </p:txBody>
      </p:sp>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457200" y="1600200"/>
                <a:ext cx="8291264" cy="4853136"/>
              </a:xfrm>
            </p:spPr>
            <p:txBody>
              <a:bodyPr>
                <a:normAutofit fontScale="62500" lnSpcReduction="20000"/>
              </a:bodyPr>
              <a:lstStyle/>
              <a:p>
                <a:pPr marL="0" indent="0">
                  <a:buNone/>
                </a:pPr>
                <a:r>
                  <a:rPr lang="it-IT" smtClean="0"/>
                  <a:t>Pruning means what </a:t>
                </a:r>
                <a:r>
                  <a:rPr lang="it-IT" smtClean="0"/>
                  <a:t>it sounds</a:t>
                </a:r>
                <a:r>
                  <a:rPr lang="it-IT" smtClean="0"/>
                  <a:t>: cut branches, replacing each with the node at their root. It is </a:t>
                </a:r>
                <a:r>
                  <a:rPr lang="it-IT" b="1" smtClean="0"/>
                  <a:t>a form of regularization</a:t>
                </a:r>
                <a:r>
                  <a:rPr lang="it-IT" smtClean="0"/>
                  <a:t>: we reduce the model complexity, hoping that the variance gain is not offset by a bias loss.</a:t>
                </a:r>
              </a:p>
              <a:p>
                <a:pPr marL="0" indent="0">
                  <a:buNone/>
                </a:pPr>
                <a:endParaRPr lang="it-IT" smtClean="0"/>
              </a:p>
              <a:p>
                <a:pPr marL="0" indent="0">
                  <a:buNone/>
                </a:pPr>
                <a:r>
                  <a:rPr lang="it-IT" smtClean="0"/>
                  <a:t>One may treat pruning by defining a risk function for each node t as the classification error of the node weighted by its probability,</a:t>
                </a:r>
              </a:p>
              <a:p>
                <a:pPr marL="0" indent="0">
                  <a:buNone/>
                </a:pPr>
                <a:endParaRPr lang="it-IT" b="0" i="1"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𝑟</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𝑡</m:t>
                          </m:r>
                        </m:e>
                      </m:d>
                      <m:r>
                        <a:rPr lang="it-IT" b="0" i="1" smtClean="0">
                          <a:solidFill>
                            <a:srgbClr val="FF0000"/>
                          </a:solidFill>
                          <a:latin typeface="Cambria Math"/>
                        </a:rPr>
                        <m:t>=</m:t>
                      </m:r>
                      <m:r>
                        <a:rPr lang="it-IT" b="0" i="1" smtClean="0">
                          <a:solidFill>
                            <a:srgbClr val="FF0000"/>
                          </a:solidFill>
                          <a:latin typeface="Cambria Math"/>
                        </a:rPr>
                        <m:t>𝑝</m:t>
                      </m:r>
                      <m:r>
                        <a:rPr lang="it-IT" b="0" i="1" smtClean="0">
                          <a:solidFill>
                            <a:srgbClr val="FF0000"/>
                          </a:solidFill>
                          <a:latin typeface="Cambria Math"/>
                        </a:rPr>
                        <m:t>(</m:t>
                      </m:r>
                      <m:r>
                        <a:rPr lang="it-IT" b="0" i="1" smtClean="0">
                          <a:solidFill>
                            <a:srgbClr val="FF0000"/>
                          </a:solidFill>
                          <a:latin typeface="Cambria Math"/>
                        </a:rPr>
                        <m:t>𝑡</m:t>
                      </m:r>
                      <m:r>
                        <a:rPr lang="it-IT" b="0" i="1" smtClean="0">
                          <a:solidFill>
                            <a:srgbClr val="FF0000"/>
                          </a:solidFill>
                          <a:latin typeface="Cambria Math"/>
                        </a:rPr>
                        <m:t>)</m:t>
                      </m:r>
                      <m:r>
                        <a:rPr lang="it-IT" b="0" i="1" smtClean="0">
                          <a:solidFill>
                            <a:srgbClr val="FF0000"/>
                          </a:solidFill>
                          <a:latin typeface="Cambria Math"/>
                          <a:ea typeface="Cambria Math"/>
                        </a:rPr>
                        <m:t>𝜀</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𝑡</m:t>
                      </m:r>
                      <m:r>
                        <a:rPr lang="it-IT" b="0" i="1" smtClean="0">
                          <a:solidFill>
                            <a:srgbClr val="FF0000"/>
                          </a:solidFill>
                          <a:latin typeface="Cambria Math"/>
                          <a:ea typeface="Cambria Math"/>
                        </a:rPr>
                        <m:t>)</m:t>
                      </m:r>
                    </m:oMath>
                  </m:oMathPara>
                </a14:m>
                <a:endParaRPr lang="it-IT" smtClean="0">
                  <a:solidFill>
                    <a:srgbClr val="FF0000"/>
                  </a:solidFill>
                </a:endParaRPr>
              </a:p>
              <a:p>
                <a:pPr marL="0" indent="0">
                  <a:buNone/>
                </a:pPr>
                <a:endParaRPr lang="it-IT"/>
              </a:p>
              <a:p>
                <a:pPr marL="0" indent="0">
                  <a:buNone/>
                </a:pPr>
                <a:r>
                  <a:rPr lang="it-IT" smtClean="0"/>
                  <a:t>and for a tree as the sum over all leaves of the tree:</a:t>
                </a:r>
              </a:p>
              <a:p>
                <a:pPr marL="0" indent="0">
                  <a:buNone/>
                </a:pPr>
                <a:endParaRPr lang="it-IT" b="0" i="1"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𝑟</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𝑇</m:t>
                          </m:r>
                        </m:e>
                      </m:d>
                      <m:r>
                        <a:rPr lang="it-IT" b="0" i="1" smtClean="0">
                          <a:solidFill>
                            <a:srgbClr val="FF0000"/>
                          </a:solidFill>
                          <a:latin typeface="Cambria Math"/>
                        </a:rPr>
                        <m:t>=</m:t>
                      </m:r>
                      <m:nary>
                        <m:naryPr>
                          <m:chr m:val="∑"/>
                          <m:supHide m:val="on"/>
                          <m:ctrlPr>
                            <a:rPr lang="it-IT" b="0" i="1" smtClean="0">
                              <a:solidFill>
                                <a:srgbClr val="FF0000"/>
                              </a:solidFill>
                              <a:latin typeface="Cambria Math" panose="02040503050406030204" pitchFamily="18" charset="0"/>
                            </a:rPr>
                          </m:ctrlPr>
                        </m:naryPr>
                        <m:sub>
                          <m:r>
                            <m:rPr>
                              <m:brk m:alnAt="7"/>
                            </m:rPr>
                            <a:rPr lang="it-IT" b="0" i="1" smtClean="0">
                              <a:solidFill>
                                <a:srgbClr val="FF0000"/>
                              </a:solidFill>
                              <a:latin typeface="Cambria Math"/>
                            </a:rPr>
                            <m:t>𝑡</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𝐿</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𝑡</m:t>
                          </m:r>
                          <m:r>
                            <a:rPr lang="it-IT" b="0" i="1" smtClean="0">
                              <a:solidFill>
                                <a:srgbClr val="FF0000"/>
                              </a:solidFill>
                              <a:latin typeface="Cambria Math"/>
                              <a:ea typeface="Cambria Math"/>
                            </a:rPr>
                            <m:t>)</m:t>
                          </m:r>
                        </m:sub>
                        <m:sup/>
                        <m:e>
                          <m:r>
                            <a:rPr lang="it-IT" b="0" i="1" smtClean="0">
                              <a:solidFill>
                                <a:srgbClr val="FF0000"/>
                              </a:solidFill>
                              <a:latin typeface="Cambria Math"/>
                            </a:rPr>
                            <m:t>𝑟</m:t>
                          </m:r>
                          <m:r>
                            <a:rPr lang="it-IT" b="0" i="1" smtClean="0">
                              <a:solidFill>
                                <a:srgbClr val="FF0000"/>
                              </a:solidFill>
                              <a:latin typeface="Cambria Math"/>
                            </a:rPr>
                            <m:t>(</m:t>
                          </m:r>
                          <m:r>
                            <a:rPr lang="it-IT" b="0" i="1" smtClean="0">
                              <a:solidFill>
                                <a:srgbClr val="FF0000"/>
                              </a:solidFill>
                              <a:latin typeface="Cambria Math"/>
                            </a:rPr>
                            <m:t>𝑡</m:t>
                          </m:r>
                          <m:r>
                            <a:rPr lang="it-IT" b="0" i="1" smtClean="0">
                              <a:solidFill>
                                <a:srgbClr val="FF0000"/>
                              </a:solidFill>
                              <a:latin typeface="Cambria Math"/>
                            </a:rPr>
                            <m:t>)</m:t>
                          </m:r>
                        </m:e>
                      </m:nary>
                    </m:oMath>
                  </m:oMathPara>
                </a14:m>
                <a:endParaRPr lang="it-IT" smtClean="0"/>
              </a:p>
              <a:p>
                <a:pPr marL="0" indent="0">
                  <a:buNone/>
                </a:pPr>
                <a:r>
                  <a:rPr lang="it-IT" smtClean="0"/>
                  <a:t>When using training data, r(T) will tend to zero; one can however try to penalize the overtraining by adding to r(T) a term proportional to the number of leaves of the tree.</a:t>
                </a:r>
                <a:endParaRPr lang="en-US"/>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91264" cy="4853136"/>
              </a:xfrm>
              <a:blipFill>
                <a:blip r:embed="rId2"/>
                <a:stretch>
                  <a:fillRect l="-735" t="-1884" b="-628"/>
                </a:stretch>
              </a:blipFill>
            </p:spPr>
            <p:txBody>
              <a:bodyPr/>
              <a:lstStyle/>
              <a:p>
                <a:r>
                  <a:rPr lang="it-IT">
                    <a:noFill/>
                  </a:rPr>
                  <a:t> </a:t>
                </a:r>
              </a:p>
            </p:txBody>
          </p:sp>
        </mc:Fallback>
      </mc:AlternateContent>
    </p:spTree>
    <p:extLst>
      <p:ext uri="{BB962C8B-B14F-4D97-AF65-F5344CB8AC3E}">
        <p14:creationId xmlns:p14="http://schemas.microsoft.com/office/powerpoint/2010/main" val="590545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Ensemble methods</a:t>
            </a:r>
            <a:endParaRPr lang="en-US">
              <a:solidFill>
                <a:srgbClr val="0070C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t>Here we take the case of decision trees to illustrate the power of ensemble methods</a:t>
            </a:r>
            <a:r>
              <a:rPr lang="en-US" smtClean="0"/>
              <a:t>, which are however </a:t>
            </a:r>
            <a:r>
              <a:rPr lang="en-US" smtClean="0">
                <a:solidFill>
                  <a:srgbClr val="FF0000"/>
                </a:solidFill>
              </a:rPr>
              <a:t>applicable to any supervised learning tool</a:t>
            </a:r>
          </a:p>
          <a:p>
            <a:pPr marL="0" indent="0">
              <a:buNone/>
            </a:pPr>
            <a:endParaRPr lang="it-IT"/>
          </a:p>
          <a:p>
            <a:pPr marL="0" indent="0">
              <a:buNone/>
            </a:pPr>
            <a:r>
              <a:rPr lang="it-IT" smtClean="0"/>
              <a:t>The idea is that we can </a:t>
            </a:r>
            <a:r>
              <a:rPr lang="it-IT" smtClean="0">
                <a:solidFill>
                  <a:srgbClr val="0070C0"/>
                </a:solidFill>
              </a:rPr>
              <a:t>reduce the variance of a prediction without increasing the bias</a:t>
            </a:r>
            <a:r>
              <a:rPr lang="it-IT" smtClean="0"/>
              <a:t>, a "holy grail" in statistics. How can we do that? </a:t>
            </a:r>
          </a:p>
          <a:p>
            <a:pPr marL="0" indent="0">
              <a:buNone/>
            </a:pPr>
            <a:endParaRPr lang="it-IT" smtClean="0"/>
          </a:p>
          <a:p>
            <a:pPr marL="0" indent="0">
              <a:buNone/>
            </a:pPr>
            <a:r>
              <a:rPr lang="it-IT" smtClean="0"/>
              <a:t>By training slightly different models and </a:t>
            </a:r>
            <a:r>
              <a:rPr lang="it-IT" b="1" smtClean="0"/>
              <a:t>taking a majority vote</a:t>
            </a:r>
            <a:r>
              <a:rPr lang="it-IT" smtClean="0"/>
              <a:t> (for classification; for regression one would average the scores).</a:t>
            </a:r>
          </a:p>
          <a:p>
            <a:r>
              <a:rPr lang="it-IT" smtClean="0"/>
              <a:t>The bias does not increase because the </a:t>
            </a:r>
            <a:r>
              <a:rPr lang="it-IT" smtClean="0">
                <a:solidFill>
                  <a:srgbClr val="0070C0"/>
                </a:solidFill>
              </a:rPr>
              <a:t>result behaves similarly to any one of the inputs</a:t>
            </a:r>
            <a:r>
              <a:rPr lang="it-IT" smtClean="0"/>
              <a:t>: the average ensemble performance is equal to the average performance of its members.</a:t>
            </a:r>
          </a:p>
          <a:p>
            <a:r>
              <a:rPr lang="it-IT" smtClean="0"/>
              <a:t>The </a:t>
            </a:r>
            <a:r>
              <a:rPr lang="it-IT" smtClean="0">
                <a:solidFill>
                  <a:srgbClr val="0070C0"/>
                </a:solidFill>
              </a:rPr>
              <a:t>variance does decrease </a:t>
            </a:r>
            <a:r>
              <a:rPr lang="it-IT" smtClean="0"/>
              <a:t>because fluctuations and noisy predictions are averaged out: a spurious pattern picked up by one model will be damped in the pool</a:t>
            </a:r>
          </a:p>
          <a:p>
            <a:pPr marL="0" indent="0">
              <a:buNone/>
            </a:pPr>
            <a:endParaRPr lang="it-IT" smtClean="0"/>
          </a:p>
          <a:p>
            <a:pPr marL="0" indent="0">
              <a:buNone/>
            </a:pPr>
            <a:endParaRPr lang="it-IT" smtClean="0"/>
          </a:p>
        </p:txBody>
      </p:sp>
    </p:spTree>
    <p:extLst>
      <p:ext uri="{BB962C8B-B14F-4D97-AF65-F5344CB8AC3E}">
        <p14:creationId xmlns:p14="http://schemas.microsoft.com/office/powerpoint/2010/main" val="46560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Combining weak learners</a:t>
            </a:r>
            <a:endParaRPr lang="en-US">
              <a:solidFill>
                <a:srgbClr val="0070C0"/>
              </a:solidFill>
            </a:endParaRPr>
          </a:p>
        </p:txBody>
      </p:sp>
      <p:sp>
        <p:nvSpPr>
          <p:cNvPr id="3" name="Segnaposto contenuto 2"/>
          <p:cNvSpPr>
            <a:spLocks noGrp="1"/>
          </p:cNvSpPr>
          <p:nvPr>
            <p:ph idx="1"/>
          </p:nvPr>
        </p:nvSpPr>
        <p:spPr>
          <a:xfrm>
            <a:off x="457200" y="1600200"/>
            <a:ext cx="8363272" cy="5141168"/>
          </a:xfrm>
        </p:spPr>
        <p:txBody>
          <a:bodyPr>
            <a:normAutofit fontScale="77500" lnSpcReduction="20000"/>
          </a:bodyPr>
          <a:lstStyle/>
          <a:p>
            <a:pPr marL="0" indent="0">
              <a:buNone/>
            </a:pPr>
            <a:r>
              <a:rPr lang="it-IT" smtClean="0"/>
              <a:t>A combination of the prediction of several weak learners (small correlation with target value) with high variance can be a powerful model!</a:t>
            </a:r>
          </a:p>
          <a:p>
            <a:pPr marL="0" indent="0">
              <a:buNone/>
            </a:pPr>
            <a:endParaRPr lang="it-IT"/>
          </a:p>
          <a:p>
            <a:pPr marL="0" indent="0">
              <a:buNone/>
            </a:pPr>
            <a:endParaRPr lang="it-IT" smtClean="0"/>
          </a:p>
          <a:p>
            <a:pPr marL="0" indent="0">
              <a:buNone/>
            </a:pPr>
            <a:endParaRPr lang="it-IT"/>
          </a:p>
          <a:p>
            <a:pPr marL="0" indent="0">
              <a:buNone/>
            </a:pPr>
            <a:endParaRPr lang="it-IT" smtClean="0"/>
          </a:p>
          <a:p>
            <a:pPr marL="0" indent="0">
              <a:buNone/>
            </a:pPr>
            <a:endParaRPr lang="it-IT"/>
          </a:p>
          <a:p>
            <a:pPr marL="0" indent="0">
              <a:buNone/>
            </a:pPr>
            <a:endParaRPr lang="it-IT" smtClean="0"/>
          </a:p>
          <a:p>
            <a:pPr marL="0" indent="0">
              <a:buNone/>
            </a:pPr>
            <a:endParaRPr lang="it-IT" smtClean="0"/>
          </a:p>
          <a:p>
            <a:pPr marL="0" indent="0">
              <a:buNone/>
            </a:pPr>
            <a:endParaRPr lang="it-IT" smtClean="0"/>
          </a:p>
          <a:p>
            <a:pPr marL="0" indent="0">
              <a:buNone/>
            </a:pPr>
            <a:r>
              <a:rPr lang="it-IT" smtClean="0"/>
              <a:t>For decision trees the benefit is also the control of overfitting, as the "perfect classification" issue of growing pure leaves is solved automatically</a:t>
            </a:r>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924944"/>
            <a:ext cx="7242251" cy="255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90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Bagging and Boosting</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b="1" smtClean="0"/>
              <a:t>Bagging</a:t>
            </a:r>
            <a:r>
              <a:rPr lang="it-IT" smtClean="0"/>
              <a:t> ("Bootstrap aggregating") is a very effective ensemble technique employing bootstrap to leverage the replica of training sets</a:t>
            </a:r>
          </a:p>
          <a:p>
            <a:pPr marL="0" indent="0">
              <a:buNone/>
            </a:pPr>
            <a:endParaRPr lang="it-IT" smtClean="0"/>
          </a:p>
          <a:p>
            <a:pPr marL="0" indent="0">
              <a:buNone/>
            </a:pPr>
            <a:r>
              <a:rPr lang="it-IT" smtClean="0"/>
              <a:t>The training dataset is sampled with replacement, and every time a new classifier is trained with the resulting set</a:t>
            </a:r>
          </a:p>
          <a:p>
            <a:pPr marL="0" indent="0">
              <a:buNone/>
            </a:pPr>
            <a:r>
              <a:rPr lang="it-IT" smtClean="0"/>
              <a:t>The prediction is obtained by a </a:t>
            </a:r>
            <a:r>
              <a:rPr lang="it-IT" smtClean="0">
                <a:solidFill>
                  <a:srgbClr val="FF0000"/>
                </a:solidFill>
              </a:rPr>
              <a:t>majority vote </a:t>
            </a:r>
            <a:r>
              <a:rPr lang="it-IT" smtClean="0"/>
              <a:t>of the pool of classifiers, or by an average (in case of regression)</a:t>
            </a:r>
          </a:p>
          <a:p>
            <a:pPr marL="0" indent="0">
              <a:buNone/>
            </a:pPr>
            <a:endParaRPr lang="it-IT" smtClean="0"/>
          </a:p>
          <a:p>
            <a:r>
              <a:rPr lang="it-IT" smtClean="0"/>
              <a:t>The </a:t>
            </a:r>
            <a:r>
              <a:rPr lang="it-IT" b="1" smtClean="0"/>
              <a:t>Random Forest algorithm</a:t>
            </a:r>
            <a:r>
              <a:rPr lang="it-IT" smtClean="0"/>
              <a:t> uses bagging to stabilize the response (see below)</a:t>
            </a:r>
          </a:p>
          <a:p>
            <a:pPr marL="0" indent="0">
              <a:buNone/>
            </a:pPr>
            <a:endParaRPr lang="it-IT"/>
          </a:p>
          <a:p>
            <a:pPr marL="0" indent="0">
              <a:buNone/>
            </a:pPr>
            <a:r>
              <a:rPr lang="it-IT" smtClean="0"/>
              <a:t>The idea of </a:t>
            </a:r>
            <a:r>
              <a:rPr lang="it-IT" b="1" smtClean="0"/>
              <a:t>Boosting</a:t>
            </a:r>
            <a:r>
              <a:rPr lang="it-IT" smtClean="0"/>
              <a:t> is instead to </a:t>
            </a:r>
            <a:r>
              <a:rPr lang="it-IT" smtClean="0">
                <a:solidFill>
                  <a:srgbClr val="0070C0"/>
                </a:solidFill>
              </a:rPr>
              <a:t>train a sequence of models</a:t>
            </a:r>
            <a:r>
              <a:rPr lang="it-IT" smtClean="0"/>
              <a:t>, each of which gives more weight to events not classified correctly by the previous ones.</a:t>
            </a:r>
          </a:p>
          <a:p>
            <a:pPr marL="0" indent="0">
              <a:buNone/>
            </a:pPr>
            <a:endParaRPr lang="it-IT"/>
          </a:p>
          <a:p>
            <a:r>
              <a:rPr lang="it-IT" smtClean="0"/>
              <a:t>At the heart of boosted decision trees</a:t>
            </a:r>
          </a:p>
          <a:p>
            <a:pPr marL="0" indent="0">
              <a:buNone/>
            </a:pPr>
            <a:endParaRPr lang="it-IT"/>
          </a:p>
          <a:p>
            <a:pPr marL="0" indent="0">
              <a:buNone/>
            </a:pPr>
            <a:endParaRPr lang="it-IT"/>
          </a:p>
          <a:p>
            <a:pPr marL="0" indent="0">
              <a:buNone/>
            </a:pPr>
            <a:endParaRPr lang="en-US"/>
          </a:p>
        </p:txBody>
      </p:sp>
    </p:spTree>
    <p:extLst>
      <p:ext uri="{BB962C8B-B14F-4D97-AF65-F5344CB8AC3E}">
        <p14:creationId xmlns:p14="http://schemas.microsoft.com/office/powerpoint/2010/main" val="24901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ADABoost algorithm</a:t>
            </a:r>
            <a:endParaRPr lang="en-US">
              <a:solidFill>
                <a:srgbClr val="0070C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11" y="1412776"/>
            <a:ext cx="743109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11560" y="6318612"/>
            <a:ext cx="7447808" cy="369332"/>
          </a:xfrm>
          <a:prstGeom prst="rect">
            <a:avLst/>
          </a:prstGeom>
          <a:noFill/>
        </p:spPr>
        <p:txBody>
          <a:bodyPr wrap="none" rtlCol="0">
            <a:spAutoFit/>
          </a:bodyPr>
          <a:lstStyle/>
          <a:p>
            <a:r>
              <a:rPr lang="it-IT" smtClean="0"/>
              <a:t>Similar schemes are used by other algorithms (Gradient Boosting, XGBoost, ...)</a:t>
            </a:r>
            <a:endParaRPr lang="en-US"/>
          </a:p>
        </p:txBody>
      </p:sp>
    </p:spTree>
    <p:extLst>
      <p:ext uri="{BB962C8B-B14F-4D97-AF65-F5344CB8AC3E}">
        <p14:creationId xmlns:p14="http://schemas.microsoft.com/office/powerpoint/2010/main" val="9558938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Example: averaging trees</a:t>
            </a:r>
            <a:endParaRPr lang="en-US">
              <a:solidFill>
                <a:srgbClr val="0070C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73" y="2011645"/>
            <a:ext cx="9036496" cy="484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contenuto 2"/>
          <p:cNvSpPr>
            <a:spLocks noGrp="1"/>
          </p:cNvSpPr>
          <p:nvPr>
            <p:ph idx="1"/>
          </p:nvPr>
        </p:nvSpPr>
        <p:spPr>
          <a:xfrm>
            <a:off x="251520" y="1484784"/>
            <a:ext cx="8403059" cy="936104"/>
          </a:xfrm>
          <a:solidFill>
            <a:schemeClr val="bg1"/>
          </a:solidFill>
        </p:spPr>
        <p:txBody>
          <a:bodyPr>
            <a:normAutofit fontScale="70000" lnSpcReduction="20000"/>
          </a:bodyPr>
          <a:lstStyle/>
          <a:p>
            <a:pPr marL="0" indent="0">
              <a:buNone/>
            </a:pPr>
            <a:r>
              <a:rPr lang="it-IT" smtClean="0"/>
              <a:t>Trees grown on bootstrapped training data learn different decision boundaries; the averaging does better than any of the inputs</a:t>
            </a:r>
            <a:endParaRPr lang="en-US"/>
          </a:p>
        </p:txBody>
      </p:sp>
    </p:spTree>
    <p:extLst>
      <p:ext uri="{BB962C8B-B14F-4D97-AF65-F5344CB8AC3E}">
        <p14:creationId xmlns:p14="http://schemas.microsoft.com/office/powerpoint/2010/main" val="8774860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lstStyle/>
          <a:p>
            <a:r>
              <a:rPr lang="it-IT" smtClean="0">
                <a:solidFill>
                  <a:srgbClr val="0070C0"/>
                </a:solidFill>
              </a:rPr>
              <a:t>* Random </a:t>
            </a:r>
            <a:r>
              <a:rPr lang="it-IT" smtClean="0">
                <a:solidFill>
                  <a:srgbClr val="0070C0"/>
                </a:solidFill>
              </a:rPr>
              <a:t>Forests</a:t>
            </a:r>
            <a:endParaRPr lang="en-US">
              <a:solidFill>
                <a:srgbClr val="0070C0"/>
              </a:solidFill>
            </a:endParaRPr>
          </a:p>
        </p:txBody>
      </p:sp>
      <p:sp>
        <p:nvSpPr>
          <p:cNvPr id="3" name="CasellaDiTesto 2"/>
          <p:cNvSpPr txBox="1"/>
          <p:nvPr/>
        </p:nvSpPr>
        <p:spPr>
          <a:xfrm>
            <a:off x="107505" y="1556792"/>
            <a:ext cx="8856984" cy="6247864"/>
          </a:xfrm>
          <a:prstGeom prst="rect">
            <a:avLst/>
          </a:prstGeom>
          <a:noFill/>
        </p:spPr>
        <p:txBody>
          <a:bodyPr wrap="square" rtlCol="0">
            <a:spAutoFit/>
          </a:bodyPr>
          <a:lstStyle/>
          <a:p>
            <a:r>
              <a:rPr lang="it-IT" sz="2000" smtClean="0"/>
              <a:t>The Random Forest algorithm was first proposed by Breiman (2001), but is based on a 1995 idea of Tim Kan Ho.</a:t>
            </a:r>
          </a:p>
          <a:p>
            <a:endParaRPr lang="it-IT" sz="2000" smtClean="0"/>
          </a:p>
          <a:p>
            <a:r>
              <a:rPr lang="it-IT" sz="2000" smtClean="0"/>
              <a:t>RF employs two ensemble techniques. The first is </a:t>
            </a:r>
            <a:r>
              <a:rPr lang="it-IT" sz="2000" smtClean="0">
                <a:solidFill>
                  <a:srgbClr val="FF0000"/>
                </a:solidFill>
              </a:rPr>
              <a:t>bagging of the training sample</a:t>
            </a:r>
            <a:r>
              <a:rPr lang="it-IT" sz="2000" smtClean="0"/>
              <a:t>, to grow a forest of different trees based on different training data. The second is the </a:t>
            </a:r>
            <a:r>
              <a:rPr lang="it-IT" sz="2000" smtClean="0">
                <a:solidFill>
                  <a:srgbClr val="FF0000"/>
                </a:solidFill>
              </a:rPr>
              <a:t>subsampling of the feature space</a:t>
            </a:r>
            <a:r>
              <a:rPr lang="it-IT" sz="2000" smtClean="0"/>
              <a:t>.</a:t>
            </a:r>
          </a:p>
          <a:p>
            <a:endParaRPr lang="it-IT" sz="2000"/>
          </a:p>
          <a:p>
            <a:r>
              <a:rPr lang="it-IT" sz="2000" smtClean="0"/>
              <a:t>If I </a:t>
            </a:r>
            <a:r>
              <a:rPr lang="it-IT" sz="2000" b="1" smtClean="0"/>
              <a:t>choose a subset of the variables </a:t>
            </a:r>
            <a:r>
              <a:rPr lang="it-IT" sz="2000" b="1"/>
              <a:t>(e.g. x</a:t>
            </a:r>
            <a:r>
              <a:rPr lang="it-IT" sz="2000" b="1" baseline="-25000"/>
              <a:t>1</a:t>
            </a:r>
            <a:r>
              <a:rPr lang="it-IT" sz="2000" b="1"/>
              <a:t>, x</a:t>
            </a:r>
            <a:r>
              <a:rPr lang="it-IT" sz="2000" b="1" baseline="-25000"/>
              <a:t>3</a:t>
            </a:r>
            <a:r>
              <a:rPr lang="it-IT" sz="2000" b="1"/>
              <a:t>, x</a:t>
            </a:r>
            <a:r>
              <a:rPr lang="it-IT" sz="2000" b="1" baseline="-25000"/>
              <a:t>7</a:t>
            </a:r>
            <a:r>
              <a:rPr lang="it-IT" sz="2000" b="1"/>
              <a:t>) </a:t>
            </a:r>
            <a:r>
              <a:rPr lang="it-IT" sz="2000" smtClean="0"/>
              <a:t>to create a split in a node of a decision tree, and another subset (</a:t>
            </a:r>
            <a:r>
              <a:rPr lang="it-IT" sz="2000"/>
              <a:t>x</a:t>
            </a:r>
            <a:r>
              <a:rPr lang="it-IT" sz="2000" baseline="-25000"/>
              <a:t>2</a:t>
            </a:r>
            <a:r>
              <a:rPr lang="it-IT" sz="2000"/>
              <a:t>, x</a:t>
            </a:r>
            <a:r>
              <a:rPr lang="it-IT" sz="2000" baseline="-25000"/>
              <a:t>4</a:t>
            </a:r>
            <a:r>
              <a:rPr lang="it-IT" sz="2000"/>
              <a:t>, </a:t>
            </a:r>
            <a:r>
              <a:rPr lang="it-IT" sz="2000" smtClean="0"/>
              <a:t>, x</a:t>
            </a:r>
            <a:r>
              <a:rPr lang="it-IT" sz="2000" baseline="-25000" smtClean="0"/>
              <a:t>5</a:t>
            </a:r>
            <a:r>
              <a:rPr lang="it-IT" sz="2000" smtClean="0"/>
              <a:t>, x</a:t>
            </a:r>
            <a:r>
              <a:rPr lang="it-IT" sz="2000" baseline="-25000"/>
              <a:t>7</a:t>
            </a:r>
            <a:r>
              <a:rPr lang="it-IT" sz="2000" smtClean="0"/>
              <a:t>) to create a different one, there will be events that get classified in a different way by the two nodes.</a:t>
            </a:r>
          </a:p>
          <a:p>
            <a:endParaRPr lang="it-IT" sz="2000" smtClean="0">
              <a:sym typeface="Wingdings" panose="05000000000000000000" pitchFamily="2" charset="2"/>
            </a:endParaRPr>
          </a:p>
          <a:p>
            <a:r>
              <a:rPr lang="it-IT" sz="2000">
                <a:sym typeface="Wingdings" panose="05000000000000000000" pitchFamily="2" charset="2"/>
              </a:rPr>
              <a:t>O</a:t>
            </a:r>
            <a:r>
              <a:rPr lang="it-IT" sz="2000" smtClean="0">
                <a:sym typeface="Wingdings" panose="05000000000000000000" pitchFamily="2" charset="2"/>
              </a:rPr>
              <a:t>ften there is a </a:t>
            </a:r>
            <a:r>
              <a:rPr lang="it-IT" sz="2000" smtClean="0">
                <a:solidFill>
                  <a:srgbClr val="FF0000"/>
                </a:solidFill>
                <a:sym typeface="Wingdings" panose="05000000000000000000" pitchFamily="2" charset="2"/>
              </a:rPr>
              <a:t>dominant variables </a:t>
            </a:r>
            <a:r>
              <a:rPr lang="it-IT" sz="2000" smtClean="0">
                <a:sym typeface="Wingdings" panose="05000000000000000000" pitchFamily="2" charset="2"/>
              </a:rPr>
              <a:t>that is used to decide the split, offsetting the power of the subdominant ones. RF avoids that problem by reducing the correlation of different tres.</a:t>
            </a:r>
            <a:endParaRPr lang="it-IT" sz="2000" smtClean="0"/>
          </a:p>
          <a:p>
            <a:endParaRPr lang="it-IT" sz="2000" smtClean="0"/>
          </a:p>
          <a:p>
            <a:r>
              <a:rPr lang="it-IT" sz="2000" smtClean="0"/>
              <a:t>RF grows trees where at each node a subset (typically of size D</a:t>
            </a:r>
            <a:r>
              <a:rPr lang="it-IT" sz="2000" baseline="30000" smtClean="0"/>
              <a:t>0.5</a:t>
            </a:r>
            <a:r>
              <a:rPr lang="it-IT" sz="2000" smtClean="0"/>
              <a:t>, where D is the </a:t>
            </a:r>
          </a:p>
          <a:p>
            <a:r>
              <a:rPr lang="it-IT" sz="2000" smtClean="0"/>
              <a:t>dimensionality of the feature space) of the features is used to find the best split.</a:t>
            </a:r>
            <a:endParaRPr lang="it-IT" sz="2000"/>
          </a:p>
          <a:p>
            <a:endParaRPr lang="it-IT" sz="2000">
              <a:sym typeface="Wingdings" panose="05000000000000000000" pitchFamily="2" charset="2"/>
            </a:endParaRPr>
          </a:p>
          <a:p>
            <a:endParaRPr lang="it-IT" sz="2000" smtClean="0">
              <a:sym typeface="Wingdings" panose="05000000000000000000" pitchFamily="2" charset="2"/>
            </a:endParaRPr>
          </a:p>
          <a:p>
            <a:endParaRPr lang="it-IT" sz="2000">
              <a:sym typeface="Wingdings" panose="05000000000000000000" pitchFamily="2" charset="2"/>
            </a:endParaRPr>
          </a:p>
        </p:txBody>
      </p:sp>
    </p:spTree>
    <p:extLst>
      <p:ext uri="{BB962C8B-B14F-4D97-AF65-F5344CB8AC3E}">
        <p14:creationId xmlns:p14="http://schemas.microsoft.com/office/powerpoint/2010/main" val="36790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Ensembles </a:t>
            </a:r>
            <a:r>
              <a:rPr lang="it-IT" smtClean="0">
                <a:solidFill>
                  <a:srgbClr val="0070C0"/>
                </a:solidFill>
              </a:rPr>
              <a:t>of trees: RF</a:t>
            </a:r>
            <a:endParaRPr lang="en-US">
              <a:solidFill>
                <a:srgbClr val="0070C0"/>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960" y="1628800"/>
            <a:ext cx="4835097" cy="511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95536" y="1663055"/>
            <a:ext cx="3600400" cy="5078313"/>
          </a:xfrm>
          <a:prstGeom prst="rect">
            <a:avLst/>
          </a:prstGeom>
          <a:noFill/>
        </p:spPr>
        <p:txBody>
          <a:bodyPr wrap="square" rtlCol="0">
            <a:spAutoFit/>
          </a:bodyPr>
          <a:lstStyle/>
          <a:p>
            <a:r>
              <a:rPr lang="it-IT" smtClean="0"/>
              <a:t>Tree ensembles (like the Random</a:t>
            </a:r>
          </a:p>
          <a:p>
            <a:r>
              <a:rPr lang="it-IT" smtClean="0"/>
              <a:t>Forest algorithm) have a number</a:t>
            </a:r>
          </a:p>
          <a:p>
            <a:r>
              <a:rPr lang="it-IT" smtClean="0"/>
              <a:t>of attractive properties</a:t>
            </a:r>
          </a:p>
          <a:p>
            <a:endParaRPr lang="it-IT"/>
          </a:p>
          <a:p>
            <a:pPr marL="285750" indent="-285750">
              <a:buFontTx/>
              <a:buChar char="-"/>
            </a:pPr>
            <a:r>
              <a:rPr lang="it-IT" smtClean="0"/>
              <a:t>they usually </a:t>
            </a:r>
            <a:r>
              <a:rPr lang="it-IT" smtClean="0">
                <a:solidFill>
                  <a:srgbClr val="FF0000"/>
                </a:solidFill>
              </a:rPr>
              <a:t>do not overfit</a:t>
            </a:r>
          </a:p>
          <a:p>
            <a:pPr marL="285750" indent="-285750">
              <a:buFontTx/>
              <a:buChar char="-"/>
            </a:pPr>
            <a:r>
              <a:rPr lang="it-IT" smtClean="0">
                <a:solidFill>
                  <a:srgbClr val="FF0000"/>
                </a:solidFill>
              </a:rPr>
              <a:t>they are powerful learners</a:t>
            </a:r>
          </a:p>
          <a:p>
            <a:endParaRPr lang="it-IT" smtClean="0">
              <a:solidFill>
                <a:srgbClr val="FF0000"/>
              </a:solidFill>
            </a:endParaRPr>
          </a:p>
          <a:p>
            <a:r>
              <a:rPr lang="it-IT" smtClean="0">
                <a:solidFill>
                  <a:srgbClr val="FF0000"/>
                </a:solidFill>
              </a:rPr>
              <a:t>In addition they retain the advantages of DTs:</a:t>
            </a:r>
            <a:endParaRPr lang="it-IT">
              <a:solidFill>
                <a:srgbClr val="FF0000"/>
              </a:solidFill>
            </a:endParaRPr>
          </a:p>
          <a:p>
            <a:endParaRPr lang="it-IT" smtClean="0">
              <a:solidFill>
                <a:srgbClr val="FF0000"/>
              </a:solidFill>
            </a:endParaRPr>
          </a:p>
          <a:p>
            <a:pPr marL="285750" indent="-285750">
              <a:buFontTx/>
              <a:buChar char="-"/>
            </a:pPr>
            <a:r>
              <a:rPr lang="it-IT" smtClean="0"/>
              <a:t>they are simple to understand and interpret</a:t>
            </a:r>
          </a:p>
          <a:p>
            <a:pPr marL="285750" indent="-285750">
              <a:buFontTx/>
              <a:buChar char="-"/>
            </a:pPr>
            <a:r>
              <a:rPr lang="it-IT" smtClean="0"/>
              <a:t>easy to train</a:t>
            </a:r>
          </a:p>
          <a:p>
            <a:pPr marL="285750" indent="-285750">
              <a:buFontTx/>
              <a:buChar char="-"/>
            </a:pPr>
            <a:r>
              <a:rPr lang="it-IT" smtClean="0"/>
              <a:t>They work equally well with </a:t>
            </a:r>
            <a:r>
              <a:rPr lang="en-US" smtClean="0"/>
              <a:t>continuous as well as categorical data types</a:t>
            </a:r>
          </a:p>
          <a:p>
            <a:pPr marL="285750" indent="-285750">
              <a:buFontTx/>
              <a:buChar char="-"/>
            </a:pPr>
            <a:r>
              <a:rPr lang="it-IT" smtClean="0"/>
              <a:t>no need to pre-process the data (e.g. invariant to standardization)</a:t>
            </a:r>
          </a:p>
        </p:txBody>
      </p:sp>
    </p:spTree>
    <p:extLst>
      <p:ext uri="{BB962C8B-B14F-4D97-AF65-F5344CB8AC3E}">
        <p14:creationId xmlns:p14="http://schemas.microsoft.com/office/powerpoint/2010/main" val="1405327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60648"/>
            <a:ext cx="5400600" cy="1143000"/>
          </a:xfrm>
        </p:spPr>
        <p:txBody>
          <a:bodyPr/>
          <a:lstStyle/>
          <a:p>
            <a:r>
              <a:rPr lang="it-IT" smtClean="0">
                <a:solidFill>
                  <a:srgbClr val="0070C0"/>
                </a:solidFill>
              </a:rPr>
              <a:t>Is AI desirable?</a:t>
            </a:r>
            <a:endParaRPr lang="en-US">
              <a:solidFill>
                <a:srgbClr val="0070C0"/>
              </a:solidFill>
            </a:endParaRPr>
          </a:p>
        </p:txBody>
      </p:sp>
      <p:sp>
        <p:nvSpPr>
          <p:cNvPr id="3" name="Segnaposto contenuto 2"/>
          <p:cNvSpPr>
            <a:spLocks noGrp="1"/>
          </p:cNvSpPr>
          <p:nvPr>
            <p:ph idx="1"/>
          </p:nvPr>
        </p:nvSpPr>
        <p:spPr>
          <a:xfrm>
            <a:off x="457200" y="1600200"/>
            <a:ext cx="5842992" cy="4493096"/>
          </a:xfrm>
        </p:spPr>
        <p:txBody>
          <a:bodyPr>
            <a:normAutofit fontScale="70000" lnSpcReduction="20000"/>
          </a:bodyPr>
          <a:lstStyle/>
          <a:p>
            <a:pPr marL="0" indent="0">
              <a:buNone/>
            </a:pPr>
            <a:r>
              <a:rPr lang="it-IT" smtClean="0"/>
              <a:t>Humanity is going to face in the next few decades the biggest "growing pain" of its history: </a:t>
            </a:r>
            <a:r>
              <a:rPr lang="it-IT" smtClean="0">
                <a:solidFill>
                  <a:srgbClr val="FF0000"/>
                </a:solidFill>
              </a:rPr>
              <a:t>how to deal with the explosive force of artificial intelligence</a:t>
            </a:r>
          </a:p>
          <a:p>
            <a:pPr marL="0" indent="0">
              <a:buNone/>
            </a:pPr>
            <a:endParaRPr lang="it-IT" smtClean="0"/>
          </a:p>
          <a:p>
            <a:pPr marL="0" indent="0">
              <a:buNone/>
            </a:pPr>
            <a:r>
              <a:rPr lang="it-IT" smtClean="0"/>
              <a:t>Once we create a superintelligence, there is no turning back – in terms of safeguards we have to "get it right the first time", or we risk to become extinct in a very short time</a:t>
            </a:r>
          </a:p>
          <a:p>
            <a:pPr marL="0" indent="0">
              <a:buNone/>
            </a:pPr>
            <a:endParaRPr lang="it-IT" smtClean="0"/>
          </a:p>
          <a:p>
            <a:pPr marL="0" indent="0">
              <a:buNone/>
            </a:pPr>
            <a:r>
              <a:rPr lang="it-IT" smtClean="0"/>
              <a:t>But we cannot stop AI research, no more than we could stop nuclear weapons proliferation </a:t>
            </a:r>
          </a:p>
          <a:p>
            <a:pPr marL="0" indent="0">
              <a:buNone/>
            </a:pPr>
            <a:endParaRPr lang="it-IT" smtClean="0"/>
          </a:p>
          <a:p>
            <a:pPr marL="0" indent="0">
              <a:buNone/>
            </a:pPr>
            <a:r>
              <a:rPr lang="it-IT" b="1" smtClean="0"/>
              <a:t>Interesting times ahead!</a:t>
            </a:r>
            <a:endParaRPr lang="en-US" b="1"/>
          </a:p>
        </p:txBody>
      </p:sp>
      <p:pic>
        <p:nvPicPr>
          <p:cNvPr id="9218" name="Picture 2" descr="Image result for superintelligence nick bostr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3474867"/>
            <a:ext cx="2201141" cy="333850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s://images-na.ssl-images-amazon.com/images/I/41-KHndhtVL._SX33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16632"/>
            <a:ext cx="2201142" cy="324003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11</a:t>
            </a:fld>
            <a:endParaRPr lang="en-US"/>
          </a:p>
        </p:txBody>
      </p:sp>
    </p:spTree>
    <p:extLst>
      <p:ext uri="{BB962C8B-B14F-4D97-AF65-F5344CB8AC3E}">
        <p14:creationId xmlns:p14="http://schemas.microsoft.com/office/powerpoint/2010/main" val="14803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ppt_x"/>
                                          </p:val>
                                        </p:tav>
                                        <p:tav tm="100000">
                                          <p:val>
                                            <p:strVal val="#ppt_x"/>
                                          </p:val>
                                        </p:tav>
                                      </p:tavLst>
                                    </p:anim>
                                    <p:anim calcmode="lin" valueType="num">
                                      <p:cBhvr additive="base">
                                        <p:cTn id="16"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Take away bits </a:t>
            </a:r>
            <a:r>
              <a:rPr lang="it-IT" smtClean="0">
                <a:solidFill>
                  <a:srgbClr val="0070C0"/>
                </a:solidFill>
              </a:rPr>
              <a:t>for </a:t>
            </a:r>
            <a:r>
              <a:rPr lang="it-IT" smtClean="0">
                <a:solidFill>
                  <a:srgbClr val="0070C0"/>
                </a:solidFill>
              </a:rPr>
              <a:t>part </a:t>
            </a:r>
            <a:r>
              <a:rPr lang="it-IT" smtClean="0">
                <a:solidFill>
                  <a:srgbClr val="0070C0"/>
                </a:solidFill>
              </a:rPr>
              <a:t>2</a:t>
            </a:r>
            <a:endParaRPr lang="en-US">
              <a:solidFill>
                <a:srgbClr val="0070C0"/>
              </a:solidFill>
            </a:endParaRPr>
          </a:p>
        </p:txBody>
      </p:sp>
      <p:sp>
        <p:nvSpPr>
          <p:cNvPr id="3" name="Segnaposto contenuto 2"/>
          <p:cNvSpPr>
            <a:spLocks noGrp="1"/>
          </p:cNvSpPr>
          <p:nvPr>
            <p:ph idx="1"/>
          </p:nvPr>
        </p:nvSpPr>
        <p:spPr/>
        <p:txBody>
          <a:bodyPr>
            <a:normAutofit fontScale="70000" lnSpcReduction="20000"/>
          </a:bodyPr>
          <a:lstStyle/>
          <a:p>
            <a:r>
              <a:rPr lang="it-IT" smtClean="0"/>
              <a:t>Classification is a rich subject, and solutions depend on the specific needs of the problem</a:t>
            </a:r>
          </a:p>
          <a:p>
            <a:pPr lvl="1"/>
            <a:r>
              <a:rPr lang="it-IT" smtClean="0"/>
              <a:t>metrics for optimality vary a lot</a:t>
            </a:r>
          </a:p>
          <a:p>
            <a:endParaRPr lang="it-IT" smtClean="0"/>
          </a:p>
          <a:p>
            <a:r>
              <a:rPr lang="it-IT" smtClean="0"/>
              <a:t>The loss function contains the recipe to give you the answer you want – pay attention to put it together (adding regularization where useful)</a:t>
            </a:r>
          </a:p>
          <a:p>
            <a:endParaRPr lang="it-IT" smtClean="0"/>
          </a:p>
          <a:p>
            <a:r>
              <a:rPr lang="it-IT" smtClean="0"/>
              <a:t>Overfitting / overtraining must be avoided by careful testing; optimization handled with independent dataset. Apply cross validation when data is scarce, k=5-10 typically good</a:t>
            </a:r>
          </a:p>
          <a:p>
            <a:endParaRPr lang="it-IT" smtClean="0"/>
          </a:p>
          <a:p>
            <a:r>
              <a:rPr lang="it-IT" smtClean="0"/>
              <a:t>Random Forests / boosted trees are a very flexible, interpretable, powerful learner. Often hard to beat</a:t>
            </a:r>
          </a:p>
          <a:p>
            <a:endParaRPr lang="en-US"/>
          </a:p>
        </p:txBody>
      </p:sp>
    </p:spTree>
    <p:extLst>
      <p:ext uri="{BB962C8B-B14F-4D97-AF65-F5344CB8AC3E}">
        <p14:creationId xmlns:p14="http://schemas.microsoft.com/office/powerpoint/2010/main" val="34511754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smtClean="0">
                <a:solidFill>
                  <a:srgbClr val="C00000"/>
                </a:solidFill>
              </a:rPr>
              <a:t>Part</a:t>
            </a:r>
            <a:r>
              <a:rPr lang="it-IT" b="1" smtClean="0">
                <a:solidFill>
                  <a:srgbClr val="C00000"/>
                </a:solidFill>
              </a:rPr>
              <a:t> </a:t>
            </a:r>
            <a:r>
              <a:rPr lang="it-IT" b="1" smtClean="0">
                <a:solidFill>
                  <a:srgbClr val="C00000"/>
                </a:solidFill>
              </a:rPr>
              <a:t>3 </a:t>
            </a:r>
            <a:br>
              <a:rPr lang="it-IT" b="1" smtClean="0">
                <a:solidFill>
                  <a:srgbClr val="C00000"/>
                </a:solidFill>
              </a:rPr>
            </a:br>
            <a:r>
              <a:rPr lang="it-IT" b="1" smtClean="0">
                <a:solidFill>
                  <a:srgbClr val="C00000"/>
                </a:solidFill>
              </a:rPr>
              <a:t>Neural networks and HEP examples</a:t>
            </a:r>
            <a:endParaRPr lang="en-US" b="1">
              <a:solidFill>
                <a:srgbClr val="C00000"/>
              </a:solidFill>
            </a:endParaRPr>
          </a:p>
        </p:txBody>
      </p:sp>
      <p:pic>
        <p:nvPicPr>
          <p:cNvPr id="6146" name="Picture 2" descr="Image result for higgs kaggle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835992"/>
            <a:ext cx="3762375" cy="4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782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NEURAL NETWORKS</a:t>
            </a:r>
            <a:endParaRPr lang="en-US" b="1">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16832"/>
            <a:ext cx="6738144" cy="3814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7548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1143000"/>
          </a:xfrm>
        </p:spPr>
        <p:txBody>
          <a:bodyPr>
            <a:normAutofit/>
          </a:bodyPr>
          <a:lstStyle/>
          <a:p>
            <a:r>
              <a:rPr lang="it-IT" smtClean="0">
                <a:solidFill>
                  <a:srgbClr val="0070C0"/>
                </a:solidFill>
              </a:rPr>
              <a:t>Neural Networks - introduction</a:t>
            </a:r>
            <a:endParaRPr lang="en-US">
              <a:solidFill>
                <a:srgbClr val="0070C0"/>
              </a:solidFill>
            </a:endParaRPr>
          </a:p>
        </p:txBody>
      </p:sp>
      <p:sp>
        <p:nvSpPr>
          <p:cNvPr id="3" name="CasellaDiTesto 2"/>
          <p:cNvSpPr txBox="1"/>
          <p:nvPr/>
        </p:nvSpPr>
        <p:spPr>
          <a:xfrm>
            <a:off x="179512" y="1420321"/>
            <a:ext cx="8784976" cy="3077766"/>
          </a:xfrm>
          <a:prstGeom prst="rect">
            <a:avLst/>
          </a:prstGeom>
          <a:noFill/>
        </p:spPr>
        <p:txBody>
          <a:bodyPr wrap="square" rtlCol="0">
            <a:spAutoFit/>
          </a:bodyPr>
          <a:lstStyle/>
          <a:p>
            <a:r>
              <a:rPr lang="it-IT" i="1" smtClean="0"/>
              <a:t>An artificial neural network (ANN) is a program that simulates the behaviour of a series of neurons and their connections</a:t>
            </a:r>
          </a:p>
          <a:p>
            <a:endParaRPr lang="it-IT" smtClean="0"/>
          </a:p>
          <a:p>
            <a:r>
              <a:rPr lang="it-IT" smtClean="0"/>
              <a:t>ANNs are</a:t>
            </a:r>
            <a:r>
              <a:rPr lang="it-IT" smtClean="0">
                <a:solidFill>
                  <a:srgbClr val="FF0000"/>
                </a:solidFill>
              </a:rPr>
              <a:t> capable of producing </a:t>
            </a:r>
            <a:r>
              <a:rPr lang="it-IT">
                <a:solidFill>
                  <a:srgbClr val="FF0000"/>
                </a:solidFill>
              </a:rPr>
              <a:t> </a:t>
            </a:r>
            <a:r>
              <a:rPr lang="it-IT" smtClean="0">
                <a:solidFill>
                  <a:srgbClr val="FF0000"/>
                </a:solidFill>
              </a:rPr>
              <a:t>very flexible functions of the feature space variables</a:t>
            </a:r>
          </a:p>
          <a:p>
            <a:endParaRPr lang="it-IT" smtClean="0">
              <a:sym typeface="Wingdings" panose="05000000000000000000" pitchFamily="2" charset="2"/>
            </a:endParaRPr>
          </a:p>
          <a:p>
            <a:r>
              <a:rPr lang="it-IT" smtClean="0">
                <a:sym typeface="Wingdings" panose="05000000000000000000" pitchFamily="2" charset="2"/>
              </a:rPr>
              <a:t>At the heart of the ANN there is an architecture of nodes organized in layers. Every "neuron" of a layer receives inputs from </a:t>
            </a:r>
            <a:r>
              <a:rPr lang="it-IT" smtClean="0">
                <a:solidFill>
                  <a:srgbClr val="0070C0"/>
                </a:solidFill>
                <a:sym typeface="Wingdings" panose="05000000000000000000" pitchFamily="2" charset="2"/>
              </a:rPr>
              <a:t>some of</a:t>
            </a:r>
            <a:r>
              <a:rPr lang="it-IT" smtClean="0">
                <a:sym typeface="Wingdings" panose="05000000000000000000" pitchFamily="2" charset="2"/>
              </a:rPr>
              <a:t> (or all) the neurons of the previous layer</a:t>
            </a:r>
          </a:p>
          <a:p>
            <a:endParaRPr lang="it-IT" smtClean="0">
              <a:sym typeface="Wingdings" panose="05000000000000000000" pitchFamily="2" charset="2"/>
            </a:endParaRPr>
          </a:p>
          <a:p>
            <a:r>
              <a:rPr lang="it-IT" smtClean="0">
                <a:sym typeface="Wingdings" panose="05000000000000000000" pitchFamily="2" charset="2"/>
              </a:rPr>
              <a:t>Neural networks are extremely powerful tools for supervised learning tasks, such as classification and regression. </a:t>
            </a:r>
            <a:endParaRPr lang="it-IT">
              <a:sym typeface="Wingdings" panose="05000000000000000000" pitchFamily="2" charset="2"/>
            </a:endParaRPr>
          </a:p>
          <a:p>
            <a:endParaRPr lang="en-US" sz="140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93096"/>
            <a:ext cx="5098690" cy="254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1141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404" y="53752"/>
            <a:ext cx="8229600" cy="1143000"/>
          </a:xfrm>
        </p:spPr>
        <p:txBody>
          <a:bodyPr/>
          <a:lstStyle/>
          <a:p>
            <a:r>
              <a:rPr lang="it-IT" smtClean="0">
                <a:solidFill>
                  <a:srgbClr val="0070C0"/>
                </a:solidFill>
              </a:rPr>
              <a:t>Looking inside</a:t>
            </a:r>
            <a:endParaRPr lang="en-US">
              <a:solidFill>
                <a:srgbClr val="0070C0"/>
              </a:solidFill>
            </a:endParaRPr>
          </a:p>
        </p:txBody>
      </p:sp>
      <p:sp>
        <p:nvSpPr>
          <p:cNvPr id="4" name="Rettangolo 3"/>
          <p:cNvSpPr/>
          <p:nvPr/>
        </p:nvSpPr>
        <p:spPr>
          <a:xfrm>
            <a:off x="179512" y="4228053"/>
            <a:ext cx="8712968" cy="2585323"/>
          </a:xfrm>
          <a:prstGeom prst="rect">
            <a:avLst/>
          </a:prstGeom>
        </p:spPr>
        <p:txBody>
          <a:bodyPr wrap="square">
            <a:spAutoFit/>
          </a:bodyPr>
          <a:lstStyle/>
          <a:p>
            <a:r>
              <a:rPr lang="it-IT" smtClean="0">
                <a:solidFill>
                  <a:srgbClr val="0070C0"/>
                </a:solidFill>
              </a:rPr>
              <a:t>For binary classification problems, the loss function may be simply the </a:t>
            </a:r>
            <a:r>
              <a:rPr lang="it-IT" b="1" smtClean="0">
                <a:solidFill>
                  <a:srgbClr val="0070C0"/>
                </a:solidFill>
              </a:rPr>
              <a:t>fraction of misclassified events. </a:t>
            </a:r>
            <a:r>
              <a:rPr lang="it-IT" smtClean="0">
                <a:solidFill>
                  <a:srgbClr val="0070C0"/>
                </a:solidFill>
              </a:rPr>
              <a:t>From that one can construct </a:t>
            </a:r>
            <a:r>
              <a:rPr lang="it-IT" b="1" smtClean="0">
                <a:solidFill>
                  <a:srgbClr val="0070C0"/>
                </a:solidFill>
              </a:rPr>
              <a:t>a binary cross entropy.</a:t>
            </a:r>
            <a:endParaRPr lang="it-IT">
              <a:solidFill>
                <a:srgbClr val="0070C0"/>
              </a:solidFill>
            </a:endParaRPr>
          </a:p>
          <a:p>
            <a:endParaRPr lang="it-IT" smtClean="0"/>
          </a:p>
          <a:p>
            <a:r>
              <a:rPr lang="it-IT" smtClean="0"/>
              <a:t>The crucial step in the minimization phase is </a:t>
            </a:r>
            <a:r>
              <a:rPr lang="it-IT" b="1" smtClean="0"/>
              <a:t>"back-propagation".</a:t>
            </a:r>
            <a:endParaRPr lang="it-IT" smtClean="0"/>
          </a:p>
          <a:p>
            <a:r>
              <a:rPr lang="it-IT" smtClean="0"/>
              <a:t>Training events are used to compute the loss function. During back-propagation the contribution of each neuron (with associated weight and bias) to the loss is computed. This way </a:t>
            </a:r>
            <a:r>
              <a:rPr lang="it-IT" smtClean="0">
                <a:solidFill>
                  <a:srgbClr val="FF0000"/>
                </a:solidFill>
              </a:rPr>
              <a:t>one may estimate how the loss would change if those parameters were changed</a:t>
            </a:r>
            <a:r>
              <a:rPr lang="it-IT" smtClean="0"/>
              <a:t>. The iteration of the procedure allows to obtain optimal values, with different convergence strategies possible (e.g. "</a:t>
            </a:r>
            <a:r>
              <a:rPr lang="it-IT" b="1" smtClean="0"/>
              <a:t>gradient descent</a:t>
            </a:r>
            <a:r>
              <a:rPr lang="it-IT" smtClean="0"/>
              <a:t>").</a:t>
            </a:r>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916832"/>
            <a:ext cx="3109041" cy="155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9512" y="1358766"/>
            <a:ext cx="5688632" cy="2862322"/>
          </a:xfrm>
          <a:prstGeom prst="rect">
            <a:avLst/>
          </a:prstGeom>
          <a:noFill/>
        </p:spPr>
        <p:txBody>
          <a:bodyPr wrap="square" rtlCol="0">
            <a:spAutoFit/>
          </a:bodyPr>
          <a:lstStyle/>
          <a:p>
            <a:r>
              <a:rPr lang="it-IT">
                <a:sym typeface="Wingdings" panose="05000000000000000000" pitchFamily="2" charset="2"/>
              </a:rPr>
              <a:t>Each neuron may emit a strong or weak signal, in response to the combined stimulus coming from its </a:t>
            </a:r>
            <a:r>
              <a:rPr lang="it-IT" smtClean="0">
                <a:sym typeface="Wingdings" panose="05000000000000000000" pitchFamily="2" charset="2"/>
              </a:rPr>
              <a:t>inputs  </a:t>
            </a:r>
            <a:r>
              <a:rPr lang="it-IT" b="1" smtClean="0">
                <a:sym typeface="Wingdings" panose="05000000000000000000" pitchFamily="2" charset="2"/>
              </a:rPr>
              <a:t>activation functions </a:t>
            </a:r>
            <a:r>
              <a:rPr lang="it-IT" smtClean="0">
                <a:sym typeface="Wingdings" panose="05000000000000000000" pitchFamily="2" charset="2"/>
              </a:rPr>
              <a:t>parametrize the response signal.</a:t>
            </a:r>
          </a:p>
          <a:p>
            <a:endParaRPr lang="it-IT" smtClean="0">
              <a:sym typeface="Wingdings" panose="05000000000000000000" pitchFamily="2" charset="2"/>
            </a:endParaRPr>
          </a:p>
          <a:p>
            <a:r>
              <a:rPr lang="it-IT" smtClean="0">
                <a:sym typeface="Wingdings" panose="05000000000000000000" pitchFamily="2" charset="2"/>
              </a:rPr>
              <a:t>The </a:t>
            </a:r>
            <a:r>
              <a:rPr lang="it-IT">
                <a:sym typeface="Wingdings" panose="05000000000000000000" pitchFamily="2" charset="2"/>
              </a:rPr>
              <a:t>signal is transmitted to the neurons connected to it in the next </a:t>
            </a:r>
            <a:r>
              <a:rPr lang="it-IT" smtClean="0">
                <a:sym typeface="Wingdings" panose="05000000000000000000" pitchFamily="2" charset="2"/>
              </a:rPr>
              <a:t>layer.</a:t>
            </a:r>
            <a:endParaRPr lang="it-IT">
              <a:sym typeface="Wingdings" panose="05000000000000000000" pitchFamily="2" charset="2"/>
            </a:endParaRPr>
          </a:p>
          <a:p>
            <a:r>
              <a:rPr lang="it-IT"/>
              <a:t>Mathematically, the behaviour of every neuron is described by two parameters (a bias and a weight). The training phase of the ANN (learning) consists in </a:t>
            </a:r>
            <a:r>
              <a:rPr lang="it-IT">
                <a:solidFill>
                  <a:srgbClr val="FF0000"/>
                </a:solidFill>
              </a:rPr>
              <a:t>finding </a:t>
            </a:r>
            <a:r>
              <a:rPr lang="it-IT" smtClean="0">
                <a:solidFill>
                  <a:srgbClr val="FF0000"/>
                </a:solidFill>
              </a:rPr>
              <a:t>parameter values</a:t>
            </a:r>
            <a:r>
              <a:rPr lang="it-IT" smtClean="0"/>
              <a:t> </a:t>
            </a:r>
            <a:r>
              <a:rPr lang="it-IT"/>
              <a:t>which </a:t>
            </a:r>
            <a:r>
              <a:rPr lang="it-IT" b="1">
                <a:solidFill>
                  <a:srgbClr val="FF0000"/>
                </a:solidFill>
              </a:rPr>
              <a:t>minimize </a:t>
            </a:r>
            <a:r>
              <a:rPr lang="it-IT" b="1" smtClean="0">
                <a:solidFill>
                  <a:srgbClr val="FF0000"/>
                </a:solidFill>
              </a:rPr>
              <a:t>a loss function</a:t>
            </a:r>
            <a:endParaRPr lang="it-IT" b="1">
              <a:solidFill>
                <a:srgbClr val="FF0000"/>
              </a:solidFill>
            </a:endParaRPr>
          </a:p>
        </p:txBody>
      </p:sp>
    </p:spTree>
    <p:extLst>
      <p:ext uri="{BB962C8B-B14F-4D97-AF65-F5344CB8AC3E}">
        <p14:creationId xmlns:p14="http://schemas.microsoft.com/office/powerpoint/2010/main" val="5499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6131024" cy="1143000"/>
          </a:xfrm>
        </p:spPr>
        <p:txBody>
          <a:bodyPr/>
          <a:lstStyle/>
          <a:p>
            <a:r>
              <a:rPr lang="it-IT" smtClean="0">
                <a:solidFill>
                  <a:srgbClr val="0070C0"/>
                </a:solidFill>
              </a:rPr>
              <a:t>* The </a:t>
            </a:r>
            <a:r>
              <a:rPr lang="it-IT" smtClean="0">
                <a:solidFill>
                  <a:srgbClr val="0070C0"/>
                </a:solidFill>
              </a:rPr>
              <a:t>Perceptron</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179512" y="1628800"/>
                <a:ext cx="6336704" cy="5472608"/>
              </a:xfrm>
            </p:spPr>
            <p:txBody>
              <a:bodyPr>
                <a:normAutofit fontScale="55000" lnSpcReduction="20000"/>
              </a:bodyPr>
              <a:lstStyle/>
              <a:p>
                <a:pPr marL="0" indent="0">
                  <a:buNone/>
                </a:pPr>
                <a:r>
                  <a:rPr lang="it-IT" smtClean="0"/>
                  <a:t>The perceptron is the simplest NN</a:t>
                </a:r>
              </a:p>
              <a:p>
                <a:pPr marL="0" indent="0">
                  <a:buNone/>
                </a:pPr>
                <a:endParaRPr lang="it-IT" smtClean="0"/>
              </a:p>
              <a:p>
                <a:pPr marL="0" indent="0">
                  <a:buNone/>
                </a:pPr>
                <a:r>
                  <a:rPr lang="it-IT" smtClean="0"/>
                  <a:t>The idea is to try to create a mathematical model of a single neuron, as a "node" which receives several inputs, sums them, and gets "activated" if the sum surpasses a fixed threshold</a:t>
                </a:r>
              </a:p>
              <a:p>
                <a:pPr marL="0" indent="0">
                  <a:buNone/>
                </a:pPr>
                <a:r>
                  <a:rPr lang="it-IT" smtClean="0"/>
                  <a:t>The perceptron task is to select between two classes based in the inputs it receives. The inputs are combined linearly:</a:t>
                </a:r>
              </a:p>
              <a:p>
                <a:pPr marL="0" indent="0">
                  <a:buNone/>
                </a:pPr>
                <a:endParaRPr lang="it-IT" b="0" i="1" smtClean="0">
                  <a:solidFill>
                    <a:srgbClr val="FF0000"/>
                  </a:solidFill>
                  <a:latin typeface="Cambria Math"/>
                </a:endParaRP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𝑢</m:t>
                      </m:r>
                      <m:r>
                        <a:rPr lang="it-IT" b="0" i="1" smtClean="0">
                          <a:solidFill>
                            <a:srgbClr val="FF0000"/>
                          </a:solidFill>
                          <a:latin typeface="Cambria Math"/>
                        </a:rPr>
                        <m:t>=</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𝑇</m:t>
                          </m:r>
                        </m:sup>
                      </m:sSup>
                      <m:r>
                        <a:rPr lang="it-IT" b="0" i="1" smtClean="0">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𝑏</m:t>
                      </m:r>
                    </m:oMath>
                  </m:oMathPara>
                </a14:m>
                <a:endParaRPr lang="it-IT" b="0" smtClean="0">
                  <a:solidFill>
                    <a:srgbClr val="FF0000"/>
                  </a:solidFill>
                </a:endParaRPr>
              </a:p>
              <a:p>
                <a:pPr marL="0" indent="0">
                  <a:buNone/>
                </a:pPr>
                <a:endParaRPr lang="it-IT" smtClean="0"/>
              </a:p>
              <a:p>
                <a:pPr marL="0" indent="0">
                  <a:buNone/>
                </a:pPr>
                <a:r>
                  <a:rPr lang="it-IT" smtClean="0"/>
                  <a:t>Above, x is a vector of inputs, and w is a "weight vector", b is a constant bias. The output is calculated as </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𝑜</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𝑢</m:t>
                          </m:r>
                        </m:e>
                      </m:d>
                      <m:r>
                        <a:rPr lang="it-IT" b="0" i="1" smtClean="0">
                          <a:solidFill>
                            <a:srgbClr val="FF0000"/>
                          </a:solidFill>
                          <a:latin typeface="Cambria Math"/>
                        </a:rPr>
                        <m:t>=</m:t>
                      </m:r>
                      <m:d>
                        <m:dPr>
                          <m:begChr m:val="{"/>
                          <m:endChr m:val="}"/>
                          <m:ctrlPr>
                            <a:rPr lang="it-IT" b="0" i="1" smtClean="0">
                              <a:solidFill>
                                <a:srgbClr val="FF0000"/>
                              </a:solidFill>
                              <a:latin typeface="Cambria Math" panose="02040503050406030204" pitchFamily="18" charset="0"/>
                            </a:rPr>
                          </m:ctrlPr>
                        </m:dPr>
                        <m:e>
                          <m:m>
                            <m:mPr>
                              <m:mcs>
                                <m:mc>
                                  <m:mcPr>
                                    <m:count m:val="1"/>
                                    <m:mcJc m:val="center"/>
                                  </m:mcPr>
                                </m:mc>
                              </m:mcs>
                              <m:ctrlPr>
                                <a:rPr lang="it-IT" b="0" i="1" smtClean="0">
                                  <a:solidFill>
                                    <a:srgbClr val="FF0000"/>
                                  </a:solidFill>
                                  <a:latin typeface="Cambria Math" panose="02040503050406030204" pitchFamily="18" charset="0"/>
                                </a:rPr>
                              </m:ctrlPr>
                            </m:mPr>
                            <m:mr>
                              <m:e>
                                <m:r>
                                  <m:rPr>
                                    <m:brk m:alnAt="7"/>
                                  </m:rPr>
                                  <a:rPr lang="it-IT" b="0" i="1" smtClean="0">
                                    <a:solidFill>
                                      <a:srgbClr val="FF0000"/>
                                    </a:solidFill>
                                    <a:latin typeface="Cambria Math"/>
                                  </a:rPr>
                                  <m:t>+</m:t>
                                </m:r>
                                <m:r>
                                  <a:rPr lang="it-IT" b="0" i="1" smtClean="0">
                                    <a:solidFill>
                                      <a:srgbClr val="FF0000"/>
                                    </a:solidFill>
                                    <a:latin typeface="Cambria Math"/>
                                  </a:rPr>
                                  <m:t>1 </m:t>
                                </m:r>
                                <m:r>
                                  <a:rPr lang="it-IT" b="0" i="1" smtClean="0">
                                    <a:solidFill>
                                      <a:srgbClr val="FF0000"/>
                                    </a:solidFill>
                                    <a:latin typeface="Cambria Math"/>
                                  </a:rPr>
                                  <m:t>𝑖𝑓</m:t>
                                </m:r>
                                <m:r>
                                  <a:rPr lang="it-IT" b="0" i="1" smtClean="0">
                                    <a:solidFill>
                                      <a:srgbClr val="FF0000"/>
                                    </a:solidFill>
                                    <a:latin typeface="Cambria Math"/>
                                  </a:rPr>
                                  <m:t> </m:t>
                                </m:r>
                                <m:r>
                                  <a:rPr lang="it-IT" b="0" i="1" smtClean="0">
                                    <a:solidFill>
                                      <a:srgbClr val="FF0000"/>
                                    </a:solidFill>
                                    <a:latin typeface="Cambria Math"/>
                                  </a:rPr>
                                  <m:t>𝑢</m:t>
                                </m:r>
                                <m:r>
                                  <a:rPr lang="it-IT" b="0" i="1" smtClean="0">
                                    <a:solidFill>
                                      <a:srgbClr val="FF0000"/>
                                    </a:solidFill>
                                    <a:latin typeface="Cambria Math"/>
                                    <a:ea typeface="Cambria Math"/>
                                  </a:rPr>
                                  <m:t>≥0</m:t>
                                </m:r>
                              </m:e>
                            </m:mr>
                            <m:mr>
                              <m:e>
                                <m:r>
                                  <a:rPr lang="it-IT" b="0" i="1" smtClean="0">
                                    <a:solidFill>
                                      <a:srgbClr val="FF0000"/>
                                    </a:solidFill>
                                    <a:latin typeface="Cambria Math"/>
                                  </a:rPr>
                                  <m:t>−1 </m:t>
                                </m:r>
                                <m:r>
                                  <a:rPr lang="it-IT" b="0" i="1" smtClean="0">
                                    <a:solidFill>
                                      <a:srgbClr val="FF0000"/>
                                    </a:solidFill>
                                    <a:latin typeface="Cambria Math"/>
                                  </a:rPr>
                                  <m:t>𝑖𝑓</m:t>
                                </m:r>
                                <m:r>
                                  <a:rPr lang="it-IT" b="0" i="1" smtClean="0">
                                    <a:solidFill>
                                      <a:srgbClr val="FF0000"/>
                                    </a:solidFill>
                                    <a:latin typeface="Cambria Math"/>
                                  </a:rPr>
                                  <m:t> </m:t>
                                </m:r>
                                <m:r>
                                  <a:rPr lang="it-IT" b="0" i="1" smtClean="0">
                                    <a:solidFill>
                                      <a:srgbClr val="FF0000"/>
                                    </a:solidFill>
                                    <a:latin typeface="Cambria Math"/>
                                  </a:rPr>
                                  <m:t>𝑢</m:t>
                                </m:r>
                                <m:r>
                                  <a:rPr lang="it-IT" b="0" i="1" smtClean="0">
                                    <a:solidFill>
                                      <a:srgbClr val="FF0000"/>
                                    </a:solidFill>
                                    <a:latin typeface="Cambria Math"/>
                                    <a:ea typeface="Cambria Math"/>
                                  </a:rPr>
                                  <m:t>&lt;0</m:t>
                                </m:r>
                              </m:e>
                            </m:mr>
                          </m:m>
                        </m:e>
                      </m:d>
                    </m:oMath>
                  </m:oMathPara>
                </a14:m>
                <a:endParaRPr lang="en-US" smtClean="0">
                  <a:solidFill>
                    <a:srgbClr val="FF0000"/>
                  </a:solidFill>
                </a:endParaRPr>
              </a:p>
              <a:p>
                <a:pPr marL="0" indent="0">
                  <a:buNone/>
                </a:pPr>
                <a:r>
                  <a:rPr lang="it-IT" smtClean="0"/>
                  <a:t>The predicted class here depends on the sign of u. As w and b define a hyperplane in the feature space:</a:t>
                </a:r>
              </a:p>
              <a:p>
                <a:pPr marL="0" indent="0">
                  <a:buNone/>
                </a:pPr>
                <a:r>
                  <a:rPr lang="it-IT" smtClean="0">
                    <a:solidFill>
                      <a:srgbClr val="FF0000"/>
                    </a:solidFill>
                  </a:rPr>
                  <a:t>		</a:t>
                </a:r>
                <a14:m>
                  <m:oMath xmlns:m="http://schemas.openxmlformats.org/officeDocument/2006/math">
                    <m:sSup>
                      <m:sSupPr>
                        <m:ctrlPr>
                          <a:rPr lang="it-IT"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𝑇</m:t>
                        </m:r>
                      </m:sup>
                    </m:sSup>
                    <m:r>
                      <a:rPr lang="it-IT" b="0" i="1" smtClean="0">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𝑏</m:t>
                    </m:r>
                    <m:r>
                      <a:rPr lang="it-IT" b="0" i="1" smtClean="0">
                        <a:solidFill>
                          <a:srgbClr val="FF0000"/>
                        </a:solidFill>
                        <a:latin typeface="Cambria Math"/>
                      </a:rPr>
                      <m:t>=0</m:t>
                    </m:r>
                  </m:oMath>
                </a14:m>
                <a:r>
                  <a:rPr lang="it-IT" smtClean="0"/>
                  <a:t>, </a:t>
                </a:r>
              </a:p>
              <a:p>
                <a:pPr marL="0" indent="0">
                  <a:buNone/>
                </a:pPr>
                <a:r>
                  <a:rPr lang="it-IT" smtClean="0"/>
                  <a:t>by adjusting their values one can achieve ideal classification if the classes are linearly separable</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179512" y="1628800"/>
                <a:ext cx="6336704" cy="5472608"/>
              </a:xfrm>
              <a:blipFill rotWithShape="1">
                <a:blip r:embed="rId2"/>
                <a:stretch>
                  <a:fillRect l="-769" t="-1448" r="-481"/>
                </a:stretch>
              </a:blipFill>
            </p:spPr>
            <p:txBody>
              <a:bodyPr/>
              <a:lstStyle/>
              <a:p>
                <a:r>
                  <a:rPr lang="en-US">
                    <a:noFill/>
                  </a:rPr>
                  <a:t> </a:t>
                </a:r>
              </a:p>
            </p:txBody>
          </p:sp>
        </mc:Fallback>
      </mc:AlternateContent>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362" y="332656"/>
            <a:ext cx="2632141" cy="259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o 3"/>
          <p:cNvGrpSpPr/>
          <p:nvPr/>
        </p:nvGrpSpPr>
        <p:grpSpPr>
          <a:xfrm>
            <a:off x="6588224" y="2924944"/>
            <a:ext cx="2472558" cy="1590354"/>
            <a:chOff x="6444208" y="4935907"/>
            <a:chExt cx="2472558" cy="1590354"/>
          </a:xfrm>
        </p:grpSpPr>
        <p:cxnSp>
          <p:nvCxnSpPr>
            <p:cNvPr id="9" name="Connettore 2 8"/>
            <p:cNvCxnSpPr/>
            <p:nvPr/>
          </p:nvCxnSpPr>
          <p:spPr>
            <a:xfrm>
              <a:off x="6602874" y="5877272"/>
              <a:ext cx="223224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7452320" y="5013176"/>
              <a:ext cx="0" cy="15130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7434304" y="4935907"/>
              <a:ext cx="569387" cy="369332"/>
            </a:xfrm>
            <a:prstGeom prst="rect">
              <a:avLst/>
            </a:prstGeom>
            <a:noFill/>
          </p:spPr>
          <p:txBody>
            <a:bodyPr wrap="none" rtlCol="0">
              <a:spAutoFit/>
            </a:bodyPr>
            <a:lstStyle/>
            <a:p>
              <a:r>
                <a:rPr lang="it-IT" smtClean="0"/>
                <a:t>o(u)</a:t>
              </a:r>
              <a:endParaRPr lang="en-US"/>
            </a:p>
          </p:txBody>
        </p:sp>
        <p:sp>
          <p:nvSpPr>
            <p:cNvPr id="13" name="CasellaDiTesto 12"/>
            <p:cNvSpPr txBox="1"/>
            <p:nvPr/>
          </p:nvSpPr>
          <p:spPr>
            <a:xfrm>
              <a:off x="8610272" y="5874568"/>
              <a:ext cx="306494" cy="369332"/>
            </a:xfrm>
            <a:prstGeom prst="rect">
              <a:avLst/>
            </a:prstGeom>
            <a:noFill/>
          </p:spPr>
          <p:txBody>
            <a:bodyPr wrap="none" rtlCol="0">
              <a:spAutoFit/>
            </a:bodyPr>
            <a:lstStyle/>
            <a:p>
              <a:r>
                <a:rPr lang="it-IT" smtClean="0"/>
                <a:t>u</a:t>
              </a:r>
              <a:endParaRPr lang="en-US"/>
            </a:p>
          </p:txBody>
        </p:sp>
        <p:cxnSp>
          <p:nvCxnSpPr>
            <p:cNvPr id="18" name="Connettore 4 17"/>
            <p:cNvCxnSpPr/>
            <p:nvPr/>
          </p:nvCxnSpPr>
          <p:spPr>
            <a:xfrm flipV="1">
              <a:off x="6444208" y="5517232"/>
              <a:ext cx="2016224" cy="726668"/>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558" y="4865274"/>
            <a:ext cx="2781301"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02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Learning </a:t>
            </a:r>
            <a:r>
              <a:rPr lang="it-IT" smtClean="0">
                <a:solidFill>
                  <a:srgbClr val="0070C0"/>
                </a:solidFill>
              </a:rPr>
              <a:t>w and b</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484784"/>
                <a:ext cx="8363272" cy="5373216"/>
              </a:xfrm>
            </p:spPr>
            <p:txBody>
              <a:bodyPr>
                <a:normAutofit fontScale="55000" lnSpcReduction="20000"/>
              </a:bodyPr>
              <a:lstStyle/>
              <a:p>
                <a:pPr marL="0" indent="0">
                  <a:buNone/>
                </a:pPr>
                <a:r>
                  <a:rPr lang="it-IT" smtClean="0"/>
                  <a:t>Suppose we have training data {x</a:t>
                </a:r>
                <a:r>
                  <a:rPr lang="it-IT" baseline="-25000" smtClean="0"/>
                  <a:t>i</a:t>
                </a:r>
                <a:r>
                  <a:rPr lang="it-IT" smtClean="0"/>
                  <a:t>}, i=1...N for the two classes, labeled as such:</a:t>
                </a:r>
              </a:p>
              <a:p>
                <a:pPr marL="0" indent="0">
                  <a:buNone/>
                </a:pPr>
                <a:r>
                  <a:rPr lang="it-IT"/>
                  <a:t>	</a:t>
                </a:r>
                <a:r>
                  <a:rPr lang="it-IT" smtClean="0">
                    <a:solidFill>
                      <a:srgbClr val="FF0000"/>
                    </a:solidFill>
                  </a:rPr>
                  <a:t>y</a:t>
                </a:r>
                <a:r>
                  <a:rPr lang="it-IT" baseline="-25000" smtClean="0">
                    <a:solidFill>
                      <a:srgbClr val="FF0000"/>
                    </a:solidFill>
                  </a:rPr>
                  <a:t>i </a:t>
                </a:r>
                <a:r>
                  <a:rPr lang="it-IT" smtClean="0">
                    <a:solidFill>
                      <a:srgbClr val="FF0000"/>
                    </a:solidFill>
                  </a:rPr>
                  <a:t>= +1      for i in C</a:t>
                </a:r>
                <a:r>
                  <a:rPr lang="it-IT" baseline="-25000" smtClean="0">
                    <a:solidFill>
                      <a:srgbClr val="FF0000"/>
                    </a:solidFill>
                  </a:rPr>
                  <a:t>1</a:t>
                </a:r>
                <a:r>
                  <a:rPr lang="it-IT" smtClean="0">
                    <a:solidFill>
                      <a:srgbClr val="FF0000"/>
                    </a:solidFill>
                  </a:rPr>
                  <a:t> </a:t>
                </a:r>
              </a:p>
              <a:p>
                <a:pPr marL="0" indent="0">
                  <a:buNone/>
                </a:pPr>
                <a:r>
                  <a:rPr lang="it-IT">
                    <a:solidFill>
                      <a:srgbClr val="FF0000"/>
                    </a:solidFill>
                  </a:rPr>
                  <a:t>	</a:t>
                </a:r>
                <a:r>
                  <a:rPr lang="it-IT" smtClean="0">
                    <a:solidFill>
                      <a:srgbClr val="FF0000"/>
                    </a:solidFill>
                  </a:rPr>
                  <a:t>y</a:t>
                </a:r>
                <a:r>
                  <a:rPr lang="it-IT" baseline="-25000" smtClean="0">
                    <a:solidFill>
                      <a:srgbClr val="FF0000"/>
                    </a:solidFill>
                  </a:rPr>
                  <a:t>i</a:t>
                </a:r>
                <a:r>
                  <a:rPr lang="it-IT" smtClean="0">
                    <a:solidFill>
                      <a:srgbClr val="FF0000"/>
                    </a:solidFill>
                  </a:rPr>
                  <a:t> = -1       for i in C</a:t>
                </a:r>
                <a:r>
                  <a:rPr lang="it-IT" baseline="-25000" smtClean="0">
                    <a:solidFill>
                      <a:srgbClr val="FF0000"/>
                    </a:solidFill>
                  </a:rPr>
                  <a:t>2</a:t>
                </a:r>
                <a:endParaRPr lang="it-IT" smtClean="0">
                  <a:solidFill>
                    <a:srgbClr val="FF0000"/>
                  </a:solidFill>
                </a:endParaRPr>
              </a:p>
              <a:p>
                <a:pPr marL="0" indent="0">
                  <a:buNone/>
                </a:pPr>
                <a:endParaRPr lang="it-IT" smtClean="0"/>
              </a:p>
              <a:p>
                <a:pPr marL="0" indent="0">
                  <a:buNone/>
                </a:pPr>
                <a:r>
                  <a:rPr lang="it-IT" smtClean="0"/>
                  <a:t>To simplify the math, we include b in the weight vector, adding a 0</a:t>
                </a:r>
                <a:r>
                  <a:rPr lang="it-IT" baseline="30000" smtClean="0"/>
                  <a:t>th</a:t>
                </a:r>
                <a:r>
                  <a:rPr lang="it-IT" smtClean="0"/>
                  <a:t> component to x=[1,x</a:t>
                </a:r>
                <a:r>
                  <a:rPr lang="it-IT" baseline="-25000" smtClean="0"/>
                  <a:t>1</a:t>
                </a:r>
                <a:r>
                  <a:rPr lang="it-IT" smtClean="0"/>
                  <a:t>,...,x</a:t>
                </a:r>
                <a:r>
                  <a:rPr lang="it-IT" baseline="-25000" smtClean="0"/>
                  <a:t>m</a:t>
                </a:r>
                <a:r>
                  <a:rPr lang="it-IT" smtClean="0"/>
                  <a:t>] and w={b,w</a:t>
                </a:r>
                <a:r>
                  <a:rPr lang="it-IT" baseline="-25000" smtClean="0"/>
                  <a:t>1</a:t>
                </a:r>
                <a:r>
                  <a:rPr lang="it-IT" smtClean="0"/>
                  <a:t>,...w</a:t>
                </a:r>
                <a:r>
                  <a:rPr lang="it-IT" baseline="-25000" smtClean="0"/>
                  <a:t>m</a:t>
                </a:r>
                <a:r>
                  <a:rPr lang="it-IT" smtClean="0"/>
                  <a:t>}.</a:t>
                </a:r>
              </a:p>
              <a:p>
                <a:pPr marL="0" indent="0">
                  <a:buNone/>
                </a:pPr>
                <a:endParaRPr lang="it-IT" smtClean="0"/>
              </a:p>
              <a:p>
                <a:pPr marL="0" indent="0">
                  <a:buNone/>
                </a:pPr>
                <a:r>
                  <a:rPr lang="it-IT" smtClean="0"/>
                  <a:t>If for an event i we write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a:rPr>
                          <m:t>𝑢</m:t>
                        </m:r>
                      </m:e>
                      <m:sub>
                        <m:r>
                          <a:rPr lang="it-IT" b="0" i="1" smtClean="0">
                            <a:latin typeface="Cambria Math"/>
                          </a:rPr>
                          <m:t>𝑖</m:t>
                        </m:r>
                      </m:sub>
                    </m:sSub>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rPr>
                          <m:t>𝑤</m:t>
                        </m:r>
                      </m:e>
                      <m:sup>
                        <m:r>
                          <a:rPr lang="it-IT" b="0" i="1" smtClean="0">
                            <a:latin typeface="Cambria Math"/>
                          </a:rPr>
                          <m:t>𝑇</m:t>
                        </m:r>
                      </m:sup>
                    </m:sSup>
                    <m:sSub>
                      <m:sSubPr>
                        <m:ctrlPr>
                          <a:rPr lang="it-IT" b="0" i="1" smtClean="0">
                            <a:latin typeface="Cambria Math" panose="02040503050406030204" pitchFamily="18" charset="0"/>
                          </a:rPr>
                        </m:ctrlPr>
                      </m:sSubPr>
                      <m:e>
                        <m:r>
                          <a:rPr lang="it-IT" b="0" i="1" smtClean="0">
                            <a:latin typeface="Cambria Math"/>
                          </a:rPr>
                          <m:t>𝑥</m:t>
                        </m:r>
                      </m:e>
                      <m:sub>
                        <m:r>
                          <a:rPr lang="it-IT" b="0" i="1" smtClean="0">
                            <a:latin typeface="Cambria Math"/>
                          </a:rPr>
                          <m:t>𝑖</m:t>
                        </m:r>
                      </m:sub>
                    </m:sSub>
                  </m:oMath>
                </a14:m>
                <a:r>
                  <a:rPr lang="it-IT" smtClean="0"/>
                  <a:t>, then (due to how we defined y)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a:rPr>
                          <m:t>𝑢</m:t>
                        </m:r>
                      </m:e>
                      <m:sub>
                        <m:r>
                          <a:rPr lang="it-IT" b="0" i="1" smtClean="0">
                            <a:latin typeface="Cambria Math"/>
                          </a:rPr>
                          <m:t>𝑖</m:t>
                        </m:r>
                      </m:sub>
                    </m:sSub>
                    <m:sSub>
                      <m:sSubPr>
                        <m:ctrlPr>
                          <a:rPr lang="it-IT" i="1" smtClean="0">
                            <a:latin typeface="Cambria Math" panose="02040503050406030204" pitchFamily="18" charset="0"/>
                          </a:rPr>
                        </m:ctrlPr>
                      </m:sSubPr>
                      <m:e>
                        <m:r>
                          <a:rPr lang="it-IT" b="0" i="1" smtClean="0">
                            <a:latin typeface="Cambria Math"/>
                          </a:rPr>
                          <m:t>𝑦</m:t>
                        </m:r>
                      </m:e>
                      <m:sub>
                        <m:r>
                          <a:rPr lang="it-IT" b="0" i="1" smtClean="0">
                            <a:latin typeface="Cambria Math"/>
                          </a:rPr>
                          <m:t>𝑖</m:t>
                        </m:r>
                      </m:sub>
                    </m:sSub>
                  </m:oMath>
                </a14:m>
                <a:r>
                  <a:rPr lang="it-IT" smtClean="0"/>
                  <a:t> is &gt;0  (&lt;0) if the event is classified correctly (incorrectly). We can then write an error function, if we define </a:t>
                </a:r>
                <a:r>
                  <a:rPr lang="it-IT" b="1" smtClean="0"/>
                  <a:t>M(w) </a:t>
                </a:r>
                <a:r>
                  <a:rPr lang="it-IT" smtClean="0"/>
                  <a:t>the set of misclassified events:</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𝑒</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nary>
                        <m:naryPr>
                          <m:chr m:val="∑"/>
                          <m:limLoc m:val="subSup"/>
                          <m:supHide m:val="on"/>
                          <m:ctrlPr>
                            <a:rPr lang="it-IT" b="0" i="1" smtClean="0">
                              <a:solidFill>
                                <a:srgbClr val="FF0000"/>
                              </a:solidFill>
                              <a:latin typeface="Cambria Math" panose="02040503050406030204" pitchFamily="18" charset="0"/>
                            </a:rPr>
                          </m:ctrlPr>
                        </m:naryPr>
                        <m:sub>
                          <m:r>
                            <m:rPr>
                              <m:brk m:alnAt="9"/>
                            </m:rPr>
                            <a:rPr lang="it-IT" b="0" i="1" smtClean="0">
                              <a:solidFill>
                                <a:srgbClr val="FF0000"/>
                              </a:solidFill>
                              <a:latin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𝑀</m:t>
                          </m:r>
                        </m:sub>
                        <m:sup/>
                        <m:e>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𝑇</m:t>
                              </m:r>
                            </m:sup>
                          </m:s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𝑖</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𝑖</m:t>
                              </m:r>
                            </m:sub>
                          </m:sSub>
                        </m:e>
                      </m:nary>
                    </m:oMath>
                  </m:oMathPara>
                </a14:m>
                <a:endParaRPr lang="it-IT" smtClean="0"/>
              </a:p>
              <a:p>
                <a:pPr marL="0" indent="0">
                  <a:buNone/>
                </a:pPr>
                <a:endParaRPr lang="it-IT" smtClean="0"/>
              </a:p>
              <a:p>
                <a:pPr marL="0" indent="0">
                  <a:buNone/>
                </a:pPr>
                <a:r>
                  <a:rPr lang="it-IT" smtClean="0"/>
                  <a:t>We can </a:t>
                </a:r>
                <a:r>
                  <a:rPr lang="it-IT" smtClean="0">
                    <a:solidFill>
                      <a:srgbClr val="0070C0"/>
                    </a:solidFill>
                  </a:rPr>
                  <a:t>minimize this function to find the optimal weights</a:t>
                </a:r>
                <a:r>
                  <a:rPr lang="it-IT" smtClean="0"/>
                  <a:t>. This is done by iteratively stepping in the right direction:</a:t>
                </a:r>
              </a:p>
              <a:p>
                <a:pPr marL="0" indent="0">
                  <a:buNone/>
                </a:pPr>
                <a:endParaRPr lang="it-IT" b="0" i="1"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𝑤</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𝑘</m:t>
                          </m:r>
                          <m:r>
                            <a:rPr lang="it-IT" b="0" i="1" smtClean="0">
                              <a:solidFill>
                                <a:srgbClr val="FF0000"/>
                              </a:solidFill>
                              <a:latin typeface="Cambria Math"/>
                            </a:rPr>
                            <m:t>+1</m:t>
                          </m:r>
                        </m:e>
                      </m:d>
                      <m:r>
                        <a:rPr lang="it-IT" b="0" i="1" smtClean="0">
                          <a:solidFill>
                            <a:srgbClr val="FF0000"/>
                          </a:solidFill>
                          <a:latin typeface="Cambria Math"/>
                        </a:rPr>
                        <m:t>=</m:t>
                      </m:r>
                      <m:r>
                        <a:rPr lang="it-IT" b="0" i="1" smtClean="0">
                          <a:solidFill>
                            <a:srgbClr val="FF0000"/>
                          </a:solidFill>
                          <a:latin typeface="Cambria Math"/>
                        </a:rPr>
                        <m:t>𝑤</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𝑘</m:t>
                          </m:r>
                        </m:e>
                      </m:d>
                      <m:r>
                        <a:rPr lang="it-IT" b="0" i="1" smtClean="0">
                          <a:solidFill>
                            <a:srgbClr val="FF0000"/>
                          </a:solidFill>
                          <a:latin typeface="Cambria Math"/>
                        </a:rPr>
                        <m:t>−</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𝑒</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𝑤</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𝑘</m:t>
                              </m:r>
                            </m:e>
                          </m:d>
                        </m:e>
                      </m:d>
                      <m:r>
                        <a:rPr lang="it-IT" b="0" i="1" smtClean="0">
                          <a:solidFill>
                            <a:srgbClr val="FF0000"/>
                          </a:solidFill>
                          <a:latin typeface="Cambria Math"/>
                          <a:ea typeface="Cambria Math"/>
                        </a:rPr>
                        <m:t>=</m:t>
                      </m:r>
                      <m:d>
                        <m:dPr>
                          <m:begChr m:val="{"/>
                          <m:endChr m:val="}"/>
                          <m:ctrlPr>
                            <a:rPr lang="it-IT" b="0" i="1" smtClean="0">
                              <a:solidFill>
                                <a:srgbClr val="FF0000"/>
                              </a:solidFill>
                              <a:latin typeface="Cambria Math" panose="02040503050406030204" pitchFamily="18" charset="0"/>
                              <a:ea typeface="Cambria Math"/>
                            </a:rPr>
                          </m:ctrlPr>
                        </m:dPr>
                        <m:e>
                          <m:m>
                            <m:mPr>
                              <m:mcs>
                                <m:mc>
                                  <m:mcPr>
                                    <m:count m:val="1"/>
                                    <m:mcJc m:val="center"/>
                                  </m:mcPr>
                                </m:mc>
                              </m:mcs>
                              <m:ctrlPr>
                                <a:rPr lang="it-IT" b="0" i="1" smtClean="0">
                                  <a:solidFill>
                                    <a:srgbClr val="FF0000"/>
                                  </a:solidFill>
                                  <a:latin typeface="Cambria Math" panose="02040503050406030204" pitchFamily="18" charset="0"/>
                                  <a:ea typeface="Cambria Math"/>
                                </a:rPr>
                              </m:ctrlPr>
                            </m:mPr>
                            <m:mr>
                              <m:e>
                                <m:r>
                                  <m:rPr>
                                    <m:brk m:alnAt="7"/>
                                  </m:rPr>
                                  <a:rPr lang="it-IT" b="0" i="1" smtClean="0">
                                    <a:solidFill>
                                      <a:srgbClr val="FF0000"/>
                                    </a:solidFill>
                                    <a:latin typeface="Cambria Math"/>
                                    <a:ea typeface="Cambria Math"/>
                                  </a:rPr>
                                  <m:t>𝑤</m:t>
                                </m:r>
                                <m:d>
                                  <m:dPr>
                                    <m:ctrlPr>
                                      <a:rPr lang="it-IT" b="0" i="1" smtClean="0">
                                        <a:solidFill>
                                          <a:srgbClr val="FF0000"/>
                                        </a:solidFill>
                                        <a:latin typeface="Cambria Math" panose="02040503050406030204" pitchFamily="18" charset="0"/>
                                        <a:ea typeface="Cambria Math"/>
                                      </a:rPr>
                                    </m:ctrlPr>
                                  </m:dPr>
                                  <m:e>
                                    <m:r>
                                      <m:rPr>
                                        <m:brk m:alnAt="7"/>
                                      </m:rPr>
                                      <a:rPr lang="it-IT" b="0" i="1" smtClean="0">
                                        <a:solidFill>
                                          <a:srgbClr val="FF0000"/>
                                        </a:solidFill>
                                        <a:latin typeface="Cambria Math"/>
                                        <a:ea typeface="Cambria Math"/>
                                      </a:rPr>
                                      <m:t>𝑘</m:t>
                                    </m:r>
                                  </m:e>
                                </m:d>
                                <m:r>
                                  <m:rPr>
                                    <m:brk m:alnAt="7"/>
                                  </m:rPr>
                                  <a:rPr lang="it-IT" b="0" i="1" smtClean="0">
                                    <a:solidFill>
                                      <a:srgbClr val="FF0000"/>
                                    </a:solidFill>
                                    <a:latin typeface="Cambria Math"/>
                                    <a:ea typeface="Cambria Math"/>
                                  </a:rPr>
                                  <m:t> </m:t>
                                </m:r>
                                <m:r>
                                  <a:rPr lang="it-IT" b="0" i="1" smtClean="0">
                                    <a:solidFill>
                                      <a:srgbClr val="FF0000"/>
                                    </a:solidFill>
                                    <a:latin typeface="Cambria Math"/>
                                    <a:ea typeface="Cambria Math"/>
                                  </a:rPr>
                                  <m:t>                </m:t>
                                </m:r>
                                <m:r>
                                  <a:rPr lang="it-IT" b="0" i="1" smtClean="0">
                                    <a:solidFill>
                                      <a:srgbClr val="FF0000"/>
                                    </a:solidFill>
                                    <a:latin typeface="Cambria Math"/>
                                    <a:ea typeface="Cambria Math"/>
                                  </a:rPr>
                                  <m:t>𝑖𝑓</m:t>
                                </m:r>
                                <m:r>
                                  <a:rPr lang="it-IT" b="0" i="1" smtClean="0">
                                    <a:solidFill>
                                      <a:srgbClr val="FF0000"/>
                                    </a:solidFill>
                                    <a:latin typeface="Cambria Math"/>
                                    <a:ea typeface="Cambria Math"/>
                                  </a:rPr>
                                  <m:t>   </m:t>
                                </m:r>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𝑀</m:t>
                                </m:r>
                                <m:r>
                                  <a:rPr lang="it-IT" b="0" i="1" smtClean="0">
                                    <a:solidFill>
                                      <a:srgbClr val="FF0000"/>
                                    </a:solidFill>
                                    <a:latin typeface="Cambria Math"/>
                                    <a:ea typeface="Cambria Math"/>
                                  </a:rPr>
                                  <m:t> </m:t>
                                </m:r>
                              </m:e>
                            </m:mr>
                            <m:mr>
                              <m:e>
                                <m:r>
                                  <a:rPr lang="it-IT" b="0" i="1" smtClean="0">
                                    <a:solidFill>
                                      <a:srgbClr val="FF0000"/>
                                    </a:solidFill>
                                    <a:latin typeface="Cambria Math"/>
                                    <a:ea typeface="Cambria Math"/>
                                  </a:rPr>
                                  <m:t>𝑤</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𝑘</m:t>
                                    </m:r>
                                  </m:e>
                                </m:d>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𝑥</m:t>
                                    </m:r>
                                  </m:e>
                                  <m:sub>
                                    <m:r>
                                      <a:rPr lang="it-IT" b="0" i="1" smtClean="0">
                                        <a:solidFill>
                                          <a:srgbClr val="FF0000"/>
                                        </a:solidFill>
                                        <a:latin typeface="Cambria Math"/>
                                        <a:ea typeface="Cambria Math"/>
                                      </a:rPr>
                                      <m:t>𝑖</m:t>
                                    </m:r>
                                  </m:sub>
                                </m:sSub>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𝑦</m:t>
                                    </m:r>
                                  </m:e>
                                  <m:sub>
                                    <m:r>
                                      <a:rPr lang="it-IT" b="0" i="1" smtClean="0">
                                        <a:solidFill>
                                          <a:srgbClr val="FF0000"/>
                                        </a:solidFill>
                                        <a:latin typeface="Cambria Math"/>
                                        <a:ea typeface="Cambria Math"/>
                                      </a:rPr>
                                      <m:t>𝑖</m:t>
                                    </m:r>
                                  </m:sub>
                                </m:sSub>
                                <m:r>
                                  <a:rPr lang="it-IT" b="0" i="1" smtClean="0">
                                    <a:solidFill>
                                      <a:srgbClr val="FF0000"/>
                                    </a:solidFill>
                                    <a:latin typeface="Cambria Math"/>
                                    <a:ea typeface="Cambria Math"/>
                                  </a:rPr>
                                  <m:t>   </m:t>
                                </m:r>
                                <m:r>
                                  <a:rPr lang="it-IT" b="0" i="1" smtClean="0">
                                    <a:solidFill>
                                      <a:srgbClr val="FF0000"/>
                                    </a:solidFill>
                                    <a:latin typeface="Cambria Math"/>
                                    <a:ea typeface="Cambria Math"/>
                                  </a:rPr>
                                  <m:t>𝑖𝑓</m:t>
                                </m:r>
                                <m:r>
                                  <a:rPr lang="it-IT" b="0" i="1" smtClean="0">
                                    <a:solidFill>
                                      <a:srgbClr val="FF0000"/>
                                    </a:solidFill>
                                    <a:latin typeface="Cambria Math"/>
                                    <a:ea typeface="Cambria Math"/>
                                  </a:rPr>
                                  <m:t>   </m:t>
                                </m:r>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𝑀</m:t>
                                </m:r>
                              </m:e>
                            </m:mr>
                          </m:m>
                        </m:e>
                      </m:d>
                    </m:oMath>
                  </m:oMathPara>
                </a14:m>
                <a:endParaRPr lang="it-IT" smtClean="0">
                  <a:solidFill>
                    <a:srgbClr val="FF0000"/>
                  </a:solidFill>
                </a:endParaRPr>
              </a:p>
              <a:p>
                <a:pPr marL="0" indent="0">
                  <a:buNone/>
                </a:pPr>
                <a:endParaRPr lang="it-IT" smtClean="0">
                  <a:solidFill>
                    <a:srgbClr val="FF0000"/>
                  </a:solidFill>
                </a:endParaRPr>
              </a:p>
              <a:p>
                <a:pPr marL="0" indent="0">
                  <a:buNone/>
                </a:pPr>
                <a:r>
                  <a:rPr lang="it-IT" smtClean="0"/>
                  <a:t>This way, the weights get adjusted to reduce the misclassification error.</a:t>
                </a:r>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484784"/>
                <a:ext cx="8363272" cy="5373216"/>
              </a:xfrm>
              <a:blipFill rotWithShape="1">
                <a:blip r:embed="rId2"/>
                <a:stretch>
                  <a:fillRect l="-583" t="-1476" b="-1135"/>
                </a:stretch>
              </a:blipFill>
            </p:spPr>
            <p:txBody>
              <a:bodyPr/>
              <a:lstStyle/>
              <a:p>
                <a:r>
                  <a:rPr lang="en-US">
                    <a:noFill/>
                  </a:rPr>
                  <a:t> </a:t>
                </a:r>
              </a:p>
            </p:txBody>
          </p:sp>
        </mc:Fallback>
      </mc:AlternateContent>
    </p:spTree>
    <p:extLst>
      <p:ext uri="{BB962C8B-B14F-4D97-AF65-F5344CB8AC3E}">
        <p14:creationId xmlns:p14="http://schemas.microsoft.com/office/powerpoint/2010/main" val="15554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anim calcmode="lin" valueType="num">
                                      <p:cBhvr additive="base">
                                        <p:cTn id="1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The </a:t>
            </a:r>
            <a:r>
              <a:rPr lang="it-IT" smtClean="0">
                <a:solidFill>
                  <a:srgbClr val="0070C0"/>
                </a:solidFill>
              </a:rPr>
              <a:t>smooth output: logistic sigmoid</a:t>
            </a:r>
            <a:endParaRPr lang="en-US">
              <a:solidFill>
                <a:srgbClr val="0070C0"/>
              </a:solidFill>
            </a:endParaRPr>
          </a:p>
        </p:txBody>
      </p:sp>
      <p:sp>
        <p:nvSpPr>
          <p:cNvPr id="3" name="Segnaposto contenuto 2"/>
          <p:cNvSpPr>
            <a:spLocks noGrp="1"/>
          </p:cNvSpPr>
          <p:nvPr>
            <p:ph idx="1"/>
          </p:nvPr>
        </p:nvSpPr>
        <p:spPr>
          <a:xfrm>
            <a:off x="321422" y="1484784"/>
            <a:ext cx="5050904" cy="3196952"/>
          </a:xfrm>
        </p:spPr>
        <p:txBody>
          <a:bodyPr>
            <a:normAutofit fontScale="70000" lnSpcReduction="20000"/>
          </a:bodyPr>
          <a:lstStyle/>
          <a:p>
            <a:pPr marL="0" indent="0">
              <a:buNone/>
            </a:pPr>
            <a:r>
              <a:rPr lang="it-IT" smtClean="0"/>
              <a:t>In neural networks, rather than a discontinuous score as in the perceptron, the response of a neuron is modeled by a continuous, differentiable function </a:t>
            </a:r>
          </a:p>
          <a:p>
            <a:pPr marL="0" indent="0">
              <a:buNone/>
            </a:pPr>
            <a:r>
              <a:rPr lang="it-IT" smtClean="0"/>
              <a:t>The simplest of these is the </a:t>
            </a:r>
            <a:r>
              <a:rPr lang="it-IT" smtClean="0">
                <a:solidFill>
                  <a:srgbClr val="FF0000"/>
                </a:solidFill>
              </a:rPr>
              <a:t>sigmoid</a:t>
            </a:r>
            <a:r>
              <a:rPr lang="it-IT" smtClean="0"/>
              <a:t>. </a:t>
            </a:r>
          </a:p>
          <a:p>
            <a:pPr marL="0" indent="0">
              <a:buNone/>
            </a:pPr>
            <a:endParaRPr lang="it-IT" smtClean="0"/>
          </a:p>
          <a:p>
            <a:pPr marL="0" indent="0">
              <a:buNone/>
            </a:pPr>
            <a:r>
              <a:rPr lang="it-IT" smtClean="0"/>
              <a:t>In logistic regression, one assigns a </a:t>
            </a:r>
            <a:r>
              <a:rPr lang="it-IT" smtClean="0">
                <a:solidFill>
                  <a:srgbClr val="0070C0"/>
                </a:solidFill>
              </a:rPr>
              <a:t>probability to events based on the distance from the boundary</a:t>
            </a:r>
            <a:r>
              <a:rPr lang="it-IT" smtClean="0"/>
              <a:t>, using the </a:t>
            </a:r>
            <a:r>
              <a:rPr lang="it-IT" smtClean="0">
                <a:solidFill>
                  <a:srgbClr val="FF0000"/>
                </a:solidFill>
              </a:rPr>
              <a:t>logistic sigmoid </a:t>
            </a:r>
            <a:r>
              <a:rPr lang="it-IT" smtClean="0"/>
              <a:t>function: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340768"/>
            <a:ext cx="3779912" cy="271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126" y="4077072"/>
            <a:ext cx="3071835" cy="245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5099780"/>
            <a:ext cx="2530599" cy="154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835933"/>
            <a:ext cx="1937395" cy="187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647529" y="6546507"/>
            <a:ext cx="1144737" cy="369332"/>
          </a:xfrm>
          <a:prstGeom prst="rect">
            <a:avLst/>
          </a:prstGeom>
          <a:noFill/>
        </p:spPr>
        <p:txBody>
          <a:bodyPr wrap="none" rtlCol="0">
            <a:spAutoFit/>
          </a:bodyPr>
          <a:lstStyle/>
          <a:p>
            <a:r>
              <a:rPr lang="it-IT" smtClean="0"/>
              <a:t>[M.Kagan]</a:t>
            </a:r>
            <a:endParaRPr lang="en-US"/>
          </a:p>
        </p:txBody>
      </p:sp>
    </p:spTree>
    <p:extLst>
      <p:ext uri="{BB962C8B-B14F-4D97-AF65-F5344CB8AC3E}">
        <p14:creationId xmlns:p14="http://schemas.microsoft.com/office/powerpoint/2010/main" val="3675673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Meaning </a:t>
            </a:r>
            <a:r>
              <a:rPr lang="it-IT" smtClean="0">
                <a:solidFill>
                  <a:srgbClr val="0070C0"/>
                </a:solidFill>
              </a:rPr>
              <a:t>of the sigmoid</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70000" lnSpcReduction="20000"/>
              </a:bodyPr>
              <a:lstStyle/>
              <a:p>
                <a:pPr marL="0" indent="0">
                  <a:buNone/>
                </a:pPr>
                <a:r>
                  <a:rPr lang="it-IT" smtClean="0"/>
                  <a:t>If we express the posterior probability of x to be in class C</a:t>
                </a:r>
                <a:r>
                  <a:rPr lang="it-IT" baseline="-25000" smtClean="0"/>
                  <a:t>1</a:t>
                </a:r>
                <a:r>
                  <a:rPr lang="it-IT" smtClean="0"/>
                  <a:t> as a sigmoid,</a:t>
                </a:r>
              </a:p>
              <a:p>
                <a:pPr marL="0" indent="0">
                  <a:buNone/>
                </a:pPr>
                <a:endParaRPr lang="it-IT" smtClean="0"/>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𝐶</m:t>
                              </m:r>
                            </m:e>
                            <m:sub>
                              <m:r>
                                <a:rPr lang="it-IT" b="0" i="1" smtClean="0">
                                  <a:solidFill>
                                    <a:srgbClr val="FF0000"/>
                                  </a:solidFill>
                                  <a:latin typeface="Cambria Math"/>
                                </a:rPr>
                                <m:t>1</m:t>
                              </m:r>
                            </m:sub>
                          </m:sSub>
                        </m:e>
                        <m:e>
                          <m:r>
                            <a:rPr lang="it-IT" b="0" i="1" smtClean="0">
                              <a:solidFill>
                                <a:srgbClr val="FF0000"/>
                              </a:solidFill>
                              <a:latin typeface="Cambria Math"/>
                            </a:rPr>
                            <m:t>𝑥</m:t>
                          </m:r>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𝐶</m:t>
                                  </m:r>
                                </m:e>
                                <m:sub>
                                  <m:r>
                                    <a:rPr lang="it-IT" b="0" i="1" smtClean="0">
                                      <a:solidFill>
                                        <a:srgbClr val="FF0000"/>
                                      </a:solidFill>
                                      <a:latin typeface="Cambria Math"/>
                                    </a:rPr>
                                    <m:t>1</m:t>
                                  </m:r>
                                </m:sub>
                              </m:sSub>
                            </m:e>
                          </m:d>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𝐶</m:t>
                                  </m:r>
                                </m:e>
                                <m:sub>
                                  <m:r>
                                    <a:rPr lang="it-IT" b="0" i="1" smtClean="0">
                                      <a:solidFill>
                                        <a:srgbClr val="FF0000"/>
                                      </a:solidFill>
                                      <a:latin typeface="Cambria Math"/>
                                    </a:rPr>
                                    <m:t>1</m:t>
                                  </m:r>
                                </m:sub>
                              </m:sSub>
                            </m:e>
                          </m:d>
                        </m:num>
                        <m:den>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𝐶</m:t>
                                  </m:r>
                                </m:e>
                                <m:sub>
                                  <m:r>
                                    <a:rPr lang="it-IT" b="0" i="1" smtClean="0">
                                      <a:solidFill>
                                        <a:srgbClr val="FF0000"/>
                                      </a:solidFill>
                                      <a:latin typeface="Cambria Math"/>
                                    </a:rPr>
                                    <m:t>1</m:t>
                                  </m:r>
                                </m:sub>
                              </m:sSub>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𝐶</m:t>
                                  </m:r>
                                </m:e>
                                <m:sub>
                                  <m:r>
                                    <a:rPr lang="it-IT" b="0" i="1" smtClean="0">
                                      <a:solidFill>
                                        <a:srgbClr val="FF0000"/>
                                      </a:solidFill>
                                      <a:latin typeface="Cambria Math"/>
                                      <a:ea typeface="Cambria Math"/>
                                    </a:rPr>
                                    <m:t>2</m:t>
                                  </m:r>
                                </m:sub>
                              </m:sSub>
                            </m:e>
                          </m:d>
                        </m:den>
                      </m:f>
                      <m:r>
                        <a:rPr lang="it-IT" b="0" i="1" smtClean="0">
                          <a:solidFill>
                            <a:srgbClr val="FF0000"/>
                          </a:solidFill>
                          <a:latin typeface="Cambria Math"/>
                        </a:rPr>
                        <m:t>=</m:t>
                      </m:r>
                      <m:r>
                        <a:rPr lang="it-IT" b="0" i="1" smtClean="0">
                          <a:solidFill>
                            <a:srgbClr val="FF0000"/>
                          </a:solidFill>
                          <a:latin typeface="Cambria Math"/>
                          <a:ea typeface="Cambria Math"/>
                        </a:rPr>
                        <m:t>𝜎</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𝑢</m:t>
                          </m:r>
                        </m:e>
                      </m:d>
                      <m:r>
                        <a:rPr lang="it-IT" b="0" i="1" smtClean="0">
                          <a:solidFill>
                            <a:srgbClr val="FF0000"/>
                          </a:solidFill>
                          <a:latin typeface="Cambria Math"/>
                          <a:ea typeface="Cambria Math"/>
                        </a:rPr>
                        <m:t>=</m:t>
                      </m:r>
                      <m:f>
                        <m:fPr>
                          <m:ctrlPr>
                            <a:rPr lang="it-IT" b="0" i="1" smtClean="0">
                              <a:solidFill>
                                <a:srgbClr val="FF0000"/>
                              </a:solidFill>
                              <a:latin typeface="Cambria Math" panose="02040503050406030204" pitchFamily="18" charset="0"/>
                              <a:ea typeface="Cambria Math"/>
                            </a:rPr>
                          </m:ctrlPr>
                        </m:fPr>
                        <m:num>
                          <m:r>
                            <a:rPr lang="it-IT" b="0" i="1" smtClean="0">
                              <a:solidFill>
                                <a:srgbClr val="FF0000"/>
                              </a:solidFill>
                              <a:latin typeface="Cambria Math"/>
                              <a:ea typeface="Cambria Math"/>
                            </a:rPr>
                            <m:t>1</m:t>
                          </m:r>
                        </m:num>
                        <m:den>
                          <m:r>
                            <a:rPr lang="it-IT" b="0" i="1" smtClean="0">
                              <a:solidFill>
                                <a:srgbClr val="FF0000"/>
                              </a:solidFill>
                              <a:latin typeface="Cambria Math"/>
                              <a:ea typeface="Cambria Math"/>
                            </a:rPr>
                            <m:t>1+</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𝑒</m:t>
                              </m:r>
                            </m:e>
                            <m:sup>
                              <m:r>
                                <a:rPr lang="it-IT" b="0" i="1" smtClean="0">
                                  <a:solidFill>
                                    <a:srgbClr val="FF0000"/>
                                  </a:solidFill>
                                  <a:latin typeface="Cambria Math"/>
                                  <a:ea typeface="Cambria Math"/>
                                </a:rPr>
                                <m:t>−</m:t>
                              </m:r>
                              <m:r>
                                <a:rPr lang="it-IT" b="0" i="1" smtClean="0">
                                  <a:solidFill>
                                    <a:srgbClr val="FF0000"/>
                                  </a:solidFill>
                                  <a:latin typeface="Cambria Math"/>
                                  <a:ea typeface="Cambria Math"/>
                                </a:rPr>
                                <m:t>𝑢</m:t>
                              </m:r>
                            </m:sup>
                          </m:sSup>
                        </m:den>
                      </m:f>
                    </m:oMath>
                  </m:oMathPara>
                </a14:m>
                <a:endParaRPr lang="it-IT" b="0" smtClean="0">
                  <a:ea typeface="Cambria Math"/>
                </a:endParaRPr>
              </a:p>
              <a:p>
                <a:pPr marL="0" indent="0">
                  <a:buNone/>
                </a:pPr>
                <a:endParaRPr lang="it-IT" smtClean="0">
                  <a:ea typeface="Cambria Math"/>
                </a:endParaRPr>
              </a:p>
              <a:p>
                <a:pPr marL="0" indent="0">
                  <a:buNone/>
                </a:pPr>
                <a:r>
                  <a:rPr lang="it-IT" smtClean="0">
                    <a:ea typeface="Cambria Math"/>
                  </a:rPr>
                  <a:t>we can compute the inverse of </a:t>
                </a:r>
                <a:r>
                  <a:rPr lang="el-GR" smtClean="0">
                    <a:ea typeface="Cambria Math"/>
                  </a:rPr>
                  <a:t>σ</a:t>
                </a:r>
                <a:r>
                  <a:rPr lang="it-IT" smtClean="0">
                    <a:ea typeface="Cambria Math"/>
                  </a:rPr>
                  <a:t> as</a:t>
                </a:r>
              </a:p>
              <a:p>
                <a:pPr marL="0" indent="0">
                  <a:buNone/>
                </a:pPr>
                <a:endParaRPr lang="it-IT" smtClean="0">
                  <a:ea typeface="Cambria Math"/>
                </a:endParaRP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ea typeface="Cambria Math"/>
                        </a:rPr>
                        <m:t>𝑢</m:t>
                      </m:r>
                      <m:r>
                        <a:rPr lang="it-IT" b="0" i="1" smtClean="0">
                          <a:solidFill>
                            <a:srgbClr val="FF0000"/>
                          </a:solidFill>
                          <a:latin typeface="Cambria Math"/>
                          <a:ea typeface="Cambria Math"/>
                        </a:rPr>
                        <m:t>=</m:t>
                      </m:r>
                      <m:func>
                        <m:funcPr>
                          <m:ctrlPr>
                            <a:rPr lang="it-IT" b="0" i="1" smtClean="0">
                              <a:solidFill>
                                <a:srgbClr val="FF0000"/>
                              </a:solidFill>
                              <a:latin typeface="Cambria Math" panose="02040503050406030204" pitchFamily="18" charset="0"/>
                              <a:ea typeface="Cambria Math"/>
                            </a:rPr>
                          </m:ctrlPr>
                        </m:funcPr>
                        <m:fName>
                          <m:r>
                            <m:rPr>
                              <m:sty m:val="p"/>
                            </m:rPr>
                            <a:rPr lang="it-IT" b="0" i="0" smtClean="0">
                              <a:solidFill>
                                <a:srgbClr val="FF0000"/>
                              </a:solidFill>
                              <a:latin typeface="Cambria Math"/>
                              <a:ea typeface="Cambria Math"/>
                            </a:rPr>
                            <m:t>log</m:t>
                          </m:r>
                        </m:fName>
                        <m:e>
                          <m:f>
                            <m:fPr>
                              <m:ctrlPr>
                                <a:rPr lang="it-IT" b="0" i="1" smtClean="0">
                                  <a:solidFill>
                                    <a:srgbClr val="FF0000"/>
                                  </a:solidFill>
                                  <a:latin typeface="Cambria Math" panose="02040503050406030204" pitchFamily="18" charset="0"/>
                                  <a:ea typeface="Cambria Math"/>
                                </a:rPr>
                              </m:ctrlPr>
                            </m:fPr>
                            <m:num>
                              <m:r>
                                <a:rPr lang="it-IT" b="0" i="1" smtClean="0">
                                  <a:solidFill>
                                    <a:srgbClr val="FF0000"/>
                                  </a:solidFill>
                                  <a:latin typeface="Cambria Math"/>
                                  <a:ea typeface="Cambria Math"/>
                                </a:rPr>
                                <m:t>𝜎</m:t>
                              </m:r>
                            </m:num>
                            <m:den>
                              <m:r>
                                <a:rPr lang="it-IT" b="0" i="1" smtClean="0">
                                  <a:solidFill>
                                    <a:srgbClr val="FF0000"/>
                                  </a:solidFill>
                                  <a:latin typeface="Cambria Math"/>
                                  <a:ea typeface="Cambria Math"/>
                                </a:rPr>
                                <m:t>1−</m:t>
                              </m:r>
                              <m:r>
                                <a:rPr lang="it-IT" b="0" i="1" smtClean="0">
                                  <a:solidFill>
                                    <a:srgbClr val="FF0000"/>
                                  </a:solidFill>
                                  <a:latin typeface="Cambria Math"/>
                                  <a:ea typeface="Cambria Math"/>
                                </a:rPr>
                                <m:t>𝜎</m:t>
                              </m:r>
                            </m:den>
                          </m:f>
                          <m:r>
                            <a:rPr lang="it-IT" b="0" i="1" smtClean="0">
                              <a:solidFill>
                                <a:srgbClr val="FF0000"/>
                              </a:solidFill>
                              <a:latin typeface="Cambria Math"/>
                              <a:ea typeface="Cambria Math"/>
                            </a:rPr>
                            <m:t>=</m:t>
                          </m:r>
                          <m:func>
                            <m:funcPr>
                              <m:ctrlPr>
                                <a:rPr lang="it-IT" b="0" i="1" smtClean="0">
                                  <a:solidFill>
                                    <a:srgbClr val="FF0000"/>
                                  </a:solidFill>
                                  <a:latin typeface="Cambria Math" panose="02040503050406030204" pitchFamily="18" charset="0"/>
                                  <a:ea typeface="Cambria Math"/>
                                </a:rPr>
                              </m:ctrlPr>
                            </m:funcPr>
                            <m:fName>
                              <m:r>
                                <m:rPr>
                                  <m:sty m:val="p"/>
                                </m:rPr>
                                <a:rPr lang="it-IT" b="0" i="0" smtClean="0">
                                  <a:solidFill>
                                    <a:srgbClr val="FF0000"/>
                                  </a:solidFill>
                                  <a:latin typeface="Cambria Math"/>
                                  <a:ea typeface="Cambria Math"/>
                                </a:rPr>
                                <m:t>log</m:t>
                              </m:r>
                            </m:fName>
                            <m:e>
                              <m:f>
                                <m:fPr>
                                  <m:ctrlPr>
                                    <a:rPr lang="it-IT" b="0" i="1" smtClean="0">
                                      <a:solidFill>
                                        <a:srgbClr val="FF0000"/>
                                      </a:solidFill>
                                      <a:latin typeface="Cambria Math" panose="02040503050406030204" pitchFamily="18" charset="0"/>
                                      <a:ea typeface="Cambria Math"/>
                                    </a:rPr>
                                  </m:ctrlPr>
                                </m:fPr>
                                <m:num>
                                  <m:r>
                                    <a:rPr lang="it-IT" b="0" i="1" smtClean="0">
                                      <a:solidFill>
                                        <a:srgbClr val="FF0000"/>
                                      </a:solidFill>
                                      <a:latin typeface="Cambria Math"/>
                                      <a:ea typeface="Cambria Math"/>
                                    </a:rPr>
                                    <m:t>𝑝</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𝐶</m:t>
                                      </m:r>
                                    </m:e>
                                    <m:sub>
                                      <m:r>
                                        <a:rPr lang="it-IT" b="0" i="1" smtClean="0">
                                          <a:solidFill>
                                            <a:srgbClr val="FF0000"/>
                                          </a:solidFill>
                                          <a:latin typeface="Cambria Math"/>
                                          <a:ea typeface="Cambria Math"/>
                                        </a:rPr>
                                        <m:t>1</m:t>
                                      </m:r>
                                    </m:sub>
                                  </m:sSub>
                                  <m:r>
                                    <a:rPr lang="it-IT" b="0" i="1" smtClean="0">
                                      <a:solidFill>
                                        <a:srgbClr val="FF0000"/>
                                      </a:solidFill>
                                      <a:latin typeface="Cambria Math"/>
                                      <a:ea typeface="Cambria Math"/>
                                    </a:rPr>
                                    <m:t>|</m:t>
                                  </m:r>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num>
                                <m:den>
                                  <m:r>
                                    <a:rPr lang="it-IT" b="0" i="1" smtClean="0">
                                      <a:solidFill>
                                        <a:srgbClr val="FF0000"/>
                                      </a:solidFill>
                                      <a:latin typeface="Cambria Math"/>
                                      <a:ea typeface="Cambria Math"/>
                                    </a:rPr>
                                    <m:t>𝑝</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𝐶</m:t>
                                      </m:r>
                                    </m:e>
                                    <m:sub>
                                      <m:r>
                                        <a:rPr lang="it-IT" b="0" i="1" smtClean="0">
                                          <a:solidFill>
                                            <a:srgbClr val="FF0000"/>
                                          </a:solidFill>
                                          <a:latin typeface="Cambria Math"/>
                                          <a:ea typeface="Cambria Math"/>
                                        </a:rPr>
                                        <m:t>2</m:t>
                                      </m:r>
                                    </m:sub>
                                  </m:sSub>
                                  <m:r>
                                    <a:rPr lang="it-IT" b="0" i="1" smtClean="0">
                                      <a:solidFill>
                                        <a:srgbClr val="FF0000"/>
                                      </a:solidFill>
                                      <a:latin typeface="Cambria Math"/>
                                      <a:ea typeface="Cambria Math"/>
                                    </a:rPr>
                                    <m:t>|</m:t>
                                  </m:r>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den>
                              </m:f>
                            </m:e>
                          </m:func>
                        </m:e>
                      </m:func>
                    </m:oMath>
                  </m:oMathPara>
                </a14:m>
                <a:endParaRPr lang="it-IT" b="0" smtClean="0">
                  <a:solidFill>
                    <a:srgbClr val="FF0000"/>
                  </a:solidFill>
                  <a:ea typeface="Cambria Math"/>
                </a:endParaRPr>
              </a:p>
              <a:p>
                <a:pPr marL="0" indent="0">
                  <a:buNone/>
                </a:pPr>
                <a:endParaRPr lang="it-IT" smtClean="0">
                  <a:ea typeface="Cambria Math"/>
                </a:endParaRPr>
              </a:p>
              <a:p>
                <a:pPr marL="0" indent="0">
                  <a:buNone/>
                </a:pPr>
                <a:r>
                  <a:rPr lang="it-IT" smtClean="0">
                    <a:ea typeface="Cambria Math"/>
                  </a:rPr>
                  <a:t>This is called </a:t>
                </a:r>
                <a:r>
                  <a:rPr lang="it-IT" b="1" smtClean="0">
                    <a:ea typeface="Cambria Math"/>
                  </a:rPr>
                  <a:t>logit </a:t>
                </a:r>
                <a:r>
                  <a:rPr lang="it-IT" smtClean="0">
                    <a:ea typeface="Cambria Math"/>
                  </a:rPr>
                  <a:t>function, and corresponds to the log of the relative posterior odds.</a:t>
                </a:r>
              </a:p>
              <a:p>
                <a:pPr marL="0" indent="0">
                  <a:buNone/>
                </a:pPr>
                <a:endParaRPr lang="it-IT" b="0" smtClean="0">
                  <a:ea typeface="Cambria Math"/>
                </a:endParaRPr>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889" t="-2156"/>
                </a:stretch>
              </a:blipFill>
            </p:spPr>
            <p:txBody>
              <a:bodyPr/>
              <a:lstStyle/>
              <a:p>
                <a:r>
                  <a:rPr lang="en-US">
                    <a:noFill/>
                  </a:rPr>
                  <a:t> </a:t>
                </a:r>
              </a:p>
            </p:txBody>
          </p:sp>
        </mc:Fallback>
      </mc:AlternateContent>
    </p:spTree>
    <p:extLst>
      <p:ext uri="{BB962C8B-B14F-4D97-AF65-F5344CB8AC3E}">
        <p14:creationId xmlns:p14="http://schemas.microsoft.com/office/powerpoint/2010/main" val="12125524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feed-forward neural network</a:t>
            </a:r>
            <a:endParaRPr lang="en-US">
              <a:solidFill>
                <a:srgbClr val="0070C0"/>
              </a:solidFill>
            </a:endParaRPr>
          </a:p>
        </p:txBody>
      </p:sp>
      <p:sp>
        <p:nvSpPr>
          <p:cNvPr id="3" name="Segnaposto contenuto 2"/>
          <p:cNvSpPr>
            <a:spLocks noGrp="1"/>
          </p:cNvSpPr>
          <p:nvPr>
            <p:ph idx="1"/>
          </p:nvPr>
        </p:nvSpPr>
        <p:spPr>
          <a:xfrm>
            <a:off x="457200" y="1600200"/>
            <a:ext cx="4330824" cy="5141168"/>
          </a:xfrm>
        </p:spPr>
        <p:txBody>
          <a:bodyPr>
            <a:normAutofit fontScale="62500" lnSpcReduction="20000"/>
          </a:bodyPr>
          <a:lstStyle/>
          <a:p>
            <a:pPr marL="0" indent="0">
              <a:buNone/>
            </a:pPr>
            <a:r>
              <a:rPr lang="it-IT" smtClean="0"/>
              <a:t>We can put together these elements to create a </a:t>
            </a:r>
            <a:r>
              <a:rPr lang="it-IT" b="1" smtClean="0"/>
              <a:t>non-linear function of the inputs</a:t>
            </a:r>
            <a:r>
              <a:rPr lang="it-IT" smtClean="0"/>
              <a:t>, which can learn much more complex separation boundaries than a hyperplane</a:t>
            </a:r>
          </a:p>
          <a:p>
            <a:pPr marL="0" indent="0">
              <a:buNone/>
            </a:pPr>
            <a:endParaRPr lang="it-IT" smtClean="0"/>
          </a:p>
          <a:p>
            <a:pPr marL="0" indent="0">
              <a:buNone/>
            </a:pPr>
            <a:r>
              <a:rPr lang="it-IT" smtClean="0"/>
              <a:t>A feed-forward NN is composed of nodes connected by forward links. There is &gt;=1 hidden layer, and one output layer </a:t>
            </a:r>
          </a:p>
          <a:p>
            <a:pPr lvl="1"/>
            <a:r>
              <a:rPr lang="it-IT" smtClean="0"/>
              <a:t>for binary classification, all you need is one node in it</a:t>
            </a:r>
          </a:p>
          <a:p>
            <a:endParaRPr lang="it-IT" smtClean="0"/>
          </a:p>
          <a:p>
            <a:pPr marL="0" indent="0">
              <a:buNone/>
            </a:pPr>
            <a:r>
              <a:rPr lang="it-IT" smtClean="0"/>
              <a:t>The nodes need not all be connected, but </a:t>
            </a:r>
            <a:r>
              <a:rPr lang="it-IT" smtClean="0">
                <a:solidFill>
                  <a:srgbClr val="FF0000"/>
                </a:solidFill>
              </a:rPr>
              <a:t>there must be no circular reference </a:t>
            </a:r>
            <a:r>
              <a:rPr lang="it-IT" smtClean="0"/>
              <a:t>– the value of a node must be a deterministic function of what comes before</a:t>
            </a:r>
            <a:endParaRPr lang="en-US"/>
          </a:p>
        </p:txBody>
      </p:sp>
      <p:grpSp>
        <p:nvGrpSpPr>
          <p:cNvPr id="60" name="Gruppo 59"/>
          <p:cNvGrpSpPr/>
          <p:nvPr/>
        </p:nvGrpSpPr>
        <p:grpSpPr>
          <a:xfrm>
            <a:off x="5036586" y="1772816"/>
            <a:ext cx="3823356" cy="4398069"/>
            <a:chOff x="4860032" y="1412774"/>
            <a:chExt cx="3823356" cy="4398069"/>
          </a:xfrm>
        </p:grpSpPr>
        <p:sp>
          <p:nvSpPr>
            <p:cNvPr id="4" name="Ovale 3"/>
            <p:cNvSpPr/>
            <p:nvPr/>
          </p:nvSpPr>
          <p:spPr>
            <a:xfrm>
              <a:off x="5148064" y="1772816"/>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rgbClr val="0070C0"/>
                  </a:solidFill>
                </a:rPr>
                <a:t>z</a:t>
              </a:r>
              <a:r>
                <a:rPr lang="it-IT" sz="1400" baseline="-25000" smtClean="0">
                  <a:solidFill>
                    <a:srgbClr val="0070C0"/>
                  </a:solidFill>
                </a:rPr>
                <a:t>1</a:t>
              </a:r>
              <a:endParaRPr lang="en-US" sz="1400" baseline="-25000">
                <a:solidFill>
                  <a:srgbClr val="0070C0"/>
                </a:solidFill>
              </a:endParaRPr>
            </a:p>
          </p:txBody>
        </p:sp>
        <p:sp>
          <p:nvSpPr>
            <p:cNvPr id="5" name="Ovale 4"/>
            <p:cNvSpPr/>
            <p:nvPr/>
          </p:nvSpPr>
          <p:spPr>
            <a:xfrm>
              <a:off x="5148064" y="2725718"/>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rgbClr val="0070C0"/>
                  </a:solidFill>
                </a:rPr>
                <a:t>z</a:t>
              </a:r>
              <a:r>
                <a:rPr lang="it-IT" sz="1400" baseline="-25000" smtClean="0">
                  <a:solidFill>
                    <a:srgbClr val="0070C0"/>
                  </a:solidFill>
                </a:rPr>
                <a:t>2</a:t>
              </a:r>
              <a:endParaRPr lang="en-US" sz="1400" baseline="-25000">
                <a:solidFill>
                  <a:srgbClr val="0070C0"/>
                </a:solidFill>
              </a:endParaRPr>
            </a:p>
          </p:txBody>
        </p:sp>
        <p:sp>
          <p:nvSpPr>
            <p:cNvPr id="6" name="Ovale 5"/>
            <p:cNvSpPr/>
            <p:nvPr/>
          </p:nvSpPr>
          <p:spPr>
            <a:xfrm>
              <a:off x="5148064" y="4653136"/>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0070C0"/>
                  </a:solidFill>
                </a:rPr>
                <a:t>1</a:t>
              </a:r>
              <a:endParaRPr lang="en-US">
                <a:solidFill>
                  <a:srgbClr val="0070C0"/>
                </a:solidFill>
              </a:endParaRPr>
            </a:p>
          </p:txBody>
        </p:sp>
        <p:sp>
          <p:nvSpPr>
            <p:cNvPr id="7" name="Ovale 6"/>
            <p:cNvSpPr/>
            <p:nvPr/>
          </p:nvSpPr>
          <p:spPr>
            <a:xfrm>
              <a:off x="6444208" y="3140968"/>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smtClean="0">
                  <a:solidFill>
                    <a:srgbClr val="0070C0"/>
                  </a:solidFill>
                </a:rPr>
                <a:t>a</a:t>
              </a:r>
              <a:r>
                <a:rPr lang="it-IT" sz="1000" baseline="-25000" smtClean="0">
                  <a:solidFill>
                    <a:srgbClr val="0070C0"/>
                  </a:solidFill>
                </a:rPr>
                <a:t>21</a:t>
              </a:r>
              <a:endParaRPr lang="en-US" sz="1000" baseline="-25000">
                <a:solidFill>
                  <a:srgbClr val="0070C0"/>
                </a:solidFill>
              </a:endParaRPr>
            </a:p>
          </p:txBody>
        </p:sp>
        <p:sp>
          <p:nvSpPr>
            <p:cNvPr id="8" name="Ovale 7"/>
            <p:cNvSpPr/>
            <p:nvPr/>
          </p:nvSpPr>
          <p:spPr>
            <a:xfrm>
              <a:off x="5148064" y="3645024"/>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rgbClr val="0070C0"/>
                  </a:solidFill>
                </a:rPr>
                <a:t>z</a:t>
              </a:r>
              <a:r>
                <a:rPr lang="it-IT" sz="1400" baseline="-25000" smtClean="0">
                  <a:solidFill>
                    <a:srgbClr val="0070C0"/>
                  </a:solidFill>
                </a:rPr>
                <a:t>3</a:t>
              </a:r>
              <a:endParaRPr lang="en-US" sz="1400" baseline="-25000">
                <a:solidFill>
                  <a:srgbClr val="0070C0"/>
                </a:solidFill>
              </a:endParaRPr>
            </a:p>
          </p:txBody>
        </p:sp>
        <p:sp>
          <p:nvSpPr>
            <p:cNvPr id="9" name="Ovale 8"/>
            <p:cNvSpPr/>
            <p:nvPr/>
          </p:nvSpPr>
          <p:spPr>
            <a:xfrm>
              <a:off x="7740352" y="2725718"/>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smtClean="0">
                  <a:solidFill>
                    <a:srgbClr val="0070C0"/>
                  </a:solidFill>
                </a:rPr>
                <a:t>o</a:t>
              </a:r>
              <a:r>
                <a:rPr lang="it-IT" baseline="-25000" smtClean="0">
                  <a:solidFill>
                    <a:srgbClr val="0070C0"/>
                  </a:solidFill>
                </a:rPr>
                <a:t>1</a:t>
              </a:r>
              <a:endParaRPr lang="en-US" baseline="-25000">
                <a:solidFill>
                  <a:srgbClr val="0070C0"/>
                </a:solidFill>
              </a:endParaRPr>
            </a:p>
          </p:txBody>
        </p:sp>
        <p:sp>
          <p:nvSpPr>
            <p:cNvPr id="15" name="Ovale 14"/>
            <p:cNvSpPr/>
            <p:nvPr/>
          </p:nvSpPr>
          <p:spPr>
            <a:xfrm>
              <a:off x="6444208" y="4149080"/>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0070C0"/>
                  </a:solidFill>
                </a:rPr>
                <a:t>1</a:t>
              </a:r>
              <a:endParaRPr lang="en-US">
                <a:solidFill>
                  <a:srgbClr val="0070C0"/>
                </a:solidFill>
              </a:endParaRPr>
            </a:p>
          </p:txBody>
        </p:sp>
        <p:sp>
          <p:nvSpPr>
            <p:cNvPr id="16" name="Ovale 15"/>
            <p:cNvSpPr/>
            <p:nvPr/>
          </p:nvSpPr>
          <p:spPr>
            <a:xfrm>
              <a:off x="6444208" y="2226731"/>
              <a:ext cx="50405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smtClean="0">
                  <a:solidFill>
                    <a:srgbClr val="0070C0"/>
                  </a:solidFill>
                </a:rPr>
                <a:t>a</a:t>
              </a:r>
              <a:r>
                <a:rPr lang="it-IT" sz="1000" baseline="-25000" smtClean="0">
                  <a:solidFill>
                    <a:srgbClr val="0070C0"/>
                  </a:solidFill>
                </a:rPr>
                <a:t>11</a:t>
              </a:r>
              <a:endParaRPr lang="en-US" sz="1000" baseline="-25000">
                <a:solidFill>
                  <a:srgbClr val="0070C0"/>
                </a:solidFill>
              </a:endParaRPr>
            </a:p>
          </p:txBody>
        </p:sp>
        <p:cxnSp>
          <p:nvCxnSpPr>
            <p:cNvPr id="18" name="Connettore 2 17"/>
            <p:cNvCxnSpPr>
              <a:endCxn id="16" idx="2"/>
            </p:cNvCxnSpPr>
            <p:nvPr/>
          </p:nvCxnSpPr>
          <p:spPr>
            <a:xfrm>
              <a:off x="5651914" y="2003683"/>
              <a:ext cx="792294" cy="47507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endCxn id="7" idx="2"/>
            </p:cNvCxnSpPr>
            <p:nvPr/>
          </p:nvCxnSpPr>
          <p:spPr>
            <a:xfrm>
              <a:off x="5652120" y="3067756"/>
              <a:ext cx="792088" cy="3252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6" idx="7"/>
              <a:endCxn id="16" idx="4"/>
            </p:cNvCxnSpPr>
            <p:nvPr/>
          </p:nvCxnSpPr>
          <p:spPr>
            <a:xfrm flipV="1">
              <a:off x="5578303" y="2730787"/>
              <a:ext cx="1117933" cy="19961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16" idx="6"/>
              <a:endCxn id="9" idx="2"/>
            </p:cNvCxnSpPr>
            <p:nvPr/>
          </p:nvCxnSpPr>
          <p:spPr>
            <a:xfrm>
              <a:off x="6948264" y="2478759"/>
              <a:ext cx="792088" cy="4989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4" idx="5"/>
              <a:endCxn id="7" idx="1"/>
            </p:cNvCxnSpPr>
            <p:nvPr/>
          </p:nvCxnSpPr>
          <p:spPr>
            <a:xfrm>
              <a:off x="5578303" y="2203055"/>
              <a:ext cx="939722" cy="10117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endCxn id="7" idx="2"/>
            </p:cNvCxnSpPr>
            <p:nvPr/>
          </p:nvCxnSpPr>
          <p:spPr>
            <a:xfrm flipV="1">
              <a:off x="5652120" y="3392996"/>
              <a:ext cx="792088" cy="4844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stCxn id="8" idx="7"/>
              <a:endCxn id="16" idx="3"/>
            </p:cNvCxnSpPr>
            <p:nvPr/>
          </p:nvCxnSpPr>
          <p:spPr>
            <a:xfrm flipV="1">
              <a:off x="5578303" y="2656970"/>
              <a:ext cx="939722" cy="10618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endCxn id="16" idx="2"/>
            </p:cNvCxnSpPr>
            <p:nvPr/>
          </p:nvCxnSpPr>
          <p:spPr>
            <a:xfrm flipV="1">
              <a:off x="5651914" y="2478759"/>
              <a:ext cx="792294" cy="4086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7" idx="6"/>
              <a:endCxn id="9" idx="2"/>
            </p:cNvCxnSpPr>
            <p:nvPr/>
          </p:nvCxnSpPr>
          <p:spPr>
            <a:xfrm flipV="1">
              <a:off x="6948264" y="2977746"/>
              <a:ext cx="792088" cy="415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6" idx="7"/>
              <a:endCxn id="7" idx="4"/>
            </p:cNvCxnSpPr>
            <p:nvPr/>
          </p:nvCxnSpPr>
          <p:spPr>
            <a:xfrm flipV="1">
              <a:off x="5578303" y="3645024"/>
              <a:ext cx="1117933" cy="108192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a:stCxn id="15" idx="7"/>
              <a:endCxn id="9" idx="3"/>
            </p:cNvCxnSpPr>
            <p:nvPr/>
          </p:nvCxnSpPr>
          <p:spPr>
            <a:xfrm flipV="1">
              <a:off x="6874447" y="3155957"/>
              <a:ext cx="939722" cy="10669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4932040" y="5441511"/>
              <a:ext cx="3751348" cy="369332"/>
            </a:xfrm>
            <a:prstGeom prst="rect">
              <a:avLst/>
            </a:prstGeom>
            <a:noFill/>
          </p:spPr>
          <p:txBody>
            <a:bodyPr wrap="none" rtlCol="0">
              <a:spAutoFit/>
            </a:bodyPr>
            <a:lstStyle/>
            <a:p>
              <a:r>
                <a:rPr lang="it-IT" smtClean="0"/>
                <a:t>L0 (input)	    L1 (hidden)      L2 (output)</a:t>
              </a:r>
              <a:endParaRPr lang="en-US"/>
            </a:p>
          </p:txBody>
        </p:sp>
        <p:sp>
          <p:nvSpPr>
            <p:cNvPr id="56" name="CasellaDiTesto 55"/>
            <p:cNvSpPr txBox="1"/>
            <p:nvPr/>
          </p:nvSpPr>
          <p:spPr>
            <a:xfrm>
              <a:off x="5791472" y="4720498"/>
              <a:ext cx="1156792" cy="369332"/>
            </a:xfrm>
            <a:prstGeom prst="rect">
              <a:avLst/>
            </a:prstGeom>
            <a:noFill/>
          </p:spPr>
          <p:txBody>
            <a:bodyPr wrap="none" rtlCol="0">
              <a:spAutoFit/>
            </a:bodyPr>
            <a:lstStyle/>
            <a:p>
              <a:r>
                <a:rPr lang="it-IT" smtClean="0"/>
                <a:t>bias terms</a:t>
              </a:r>
              <a:endParaRPr lang="en-US"/>
            </a:p>
          </p:txBody>
        </p:sp>
        <p:sp>
          <p:nvSpPr>
            <p:cNvPr id="57" name="Rettangolo 56"/>
            <p:cNvSpPr/>
            <p:nvPr/>
          </p:nvSpPr>
          <p:spPr>
            <a:xfrm>
              <a:off x="4860032" y="1412776"/>
              <a:ext cx="1188029" cy="43980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ttangolo 57"/>
            <p:cNvSpPr/>
            <p:nvPr/>
          </p:nvSpPr>
          <p:spPr>
            <a:xfrm>
              <a:off x="6120275" y="1412775"/>
              <a:ext cx="1188029" cy="439806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ttangolo 58"/>
            <p:cNvSpPr/>
            <p:nvPr/>
          </p:nvSpPr>
          <p:spPr>
            <a:xfrm>
              <a:off x="7398365" y="1412774"/>
              <a:ext cx="1188029" cy="43980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145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Can </a:t>
            </a:r>
            <a:r>
              <a:rPr lang="it-IT" smtClean="0">
                <a:solidFill>
                  <a:srgbClr val="0070C0"/>
                </a:solidFill>
              </a:rPr>
              <a:t>we define Machine </a:t>
            </a:r>
            <a:r>
              <a:rPr lang="it-IT">
                <a:solidFill>
                  <a:srgbClr val="0070C0"/>
                </a:solidFill>
              </a:rPr>
              <a:t>L</a:t>
            </a:r>
            <a:r>
              <a:rPr lang="it-IT" smtClean="0">
                <a:solidFill>
                  <a:srgbClr val="0070C0"/>
                </a:solidFill>
              </a:rPr>
              <a:t>earning?</a:t>
            </a:r>
            <a:endParaRPr lang="en-US">
              <a:solidFill>
                <a:srgbClr val="0070C0"/>
              </a:solidFill>
            </a:endParaRPr>
          </a:p>
        </p:txBody>
      </p:sp>
      <p:sp>
        <p:nvSpPr>
          <p:cNvPr id="3" name="Segnaposto contenuto 2"/>
          <p:cNvSpPr>
            <a:spLocks noGrp="1"/>
          </p:cNvSpPr>
          <p:nvPr>
            <p:ph idx="1"/>
          </p:nvPr>
        </p:nvSpPr>
        <p:spPr>
          <a:xfrm>
            <a:off x="457200" y="1600200"/>
            <a:ext cx="8229600" cy="5257800"/>
          </a:xfrm>
        </p:spPr>
        <p:txBody>
          <a:bodyPr>
            <a:normAutofit fontScale="62500" lnSpcReduction="20000"/>
          </a:bodyPr>
          <a:lstStyle/>
          <a:p>
            <a:pPr marL="0" indent="0">
              <a:buNone/>
            </a:pPr>
            <a:r>
              <a:rPr lang="it-IT" smtClean="0">
                <a:solidFill>
                  <a:srgbClr val="FF0000"/>
                </a:solidFill>
              </a:rPr>
              <a:t>No self-respected lecture on Machine Learning avoids defining ML at the very </a:t>
            </a:r>
            <a:r>
              <a:rPr lang="it-IT" smtClean="0">
                <a:solidFill>
                  <a:srgbClr val="FF0000"/>
                </a:solidFill>
              </a:rPr>
              <a:t>beginning</a:t>
            </a:r>
          </a:p>
          <a:p>
            <a:pPr marL="0" indent="0">
              <a:buNone/>
            </a:pPr>
            <a:r>
              <a:rPr lang="it-IT" smtClean="0"/>
              <a:t>There </a:t>
            </a:r>
            <a:r>
              <a:rPr lang="it-IT" smtClean="0"/>
              <a:t>are various options on how to define ML. Things I have heard around:</a:t>
            </a:r>
            <a:endParaRPr lang="it-IT" i="1" smtClean="0"/>
          </a:p>
          <a:p>
            <a:endParaRPr lang="en-US" i="1"/>
          </a:p>
          <a:p>
            <a:r>
              <a:rPr lang="en-US" i="1" smtClean="0"/>
              <a:t>“[</a:t>
            </a:r>
            <a:r>
              <a:rPr lang="en-US" i="1"/>
              <a:t>Machine Learning is the] field of study that gives computers the ability to learn without being explicitly programmed.” </a:t>
            </a:r>
            <a:r>
              <a:rPr lang="en-US" i="1" smtClean="0"/>
              <a:t> - </a:t>
            </a:r>
            <a:r>
              <a:rPr lang="en-US" smtClean="0"/>
              <a:t>Arthur </a:t>
            </a:r>
            <a:r>
              <a:rPr lang="en-US"/>
              <a:t>Samuel (</a:t>
            </a:r>
            <a:r>
              <a:rPr lang="en-US" smtClean="0"/>
              <a:t>1959)</a:t>
            </a:r>
          </a:p>
          <a:p>
            <a:pPr lvl="1"/>
            <a:r>
              <a:rPr lang="it-IT" smtClean="0"/>
              <a:t>ok, but learning what?</a:t>
            </a:r>
            <a:endParaRPr lang="en-US" smtClean="0"/>
          </a:p>
          <a:p>
            <a:r>
              <a:rPr lang="it-IT" smtClean="0"/>
              <a:t>Wikipedia: "A scientific discipline concerned with the design and development of algorithms that allow computers to evolve behaviors based on empirical data"</a:t>
            </a:r>
          </a:p>
          <a:p>
            <a:pPr lvl="1"/>
            <a:r>
              <a:rPr lang="it-IT" smtClean="0"/>
              <a:t>correct but slightly vague</a:t>
            </a:r>
            <a:endParaRPr lang="it-IT"/>
          </a:p>
          <a:p>
            <a:r>
              <a:rPr lang="en-US"/>
              <a:t>Mitchell (1997) provides a succinct deﬁnition</a:t>
            </a:r>
            <a:r>
              <a:rPr lang="en-US" smtClean="0"/>
              <a:t>: “</a:t>
            </a:r>
            <a:r>
              <a:rPr lang="en-US" i="1"/>
              <a:t>A computer program is said to learn from </a:t>
            </a:r>
            <a:r>
              <a:rPr lang="en-US" i="1" smtClean="0"/>
              <a:t>experience E with </a:t>
            </a:r>
            <a:r>
              <a:rPr lang="en-US" i="1"/>
              <a:t>respect to </a:t>
            </a:r>
            <a:r>
              <a:rPr lang="en-US" i="1" smtClean="0"/>
              <a:t>some class </a:t>
            </a:r>
            <a:r>
              <a:rPr lang="en-US" i="1"/>
              <a:t>of </a:t>
            </a:r>
            <a:r>
              <a:rPr lang="en-US" i="1" smtClean="0"/>
              <a:t>tasks T and </a:t>
            </a:r>
            <a:r>
              <a:rPr lang="en-US" i="1"/>
              <a:t>performance </a:t>
            </a:r>
            <a:r>
              <a:rPr lang="en-US" i="1" smtClean="0"/>
              <a:t>measure P , </a:t>
            </a:r>
            <a:r>
              <a:rPr lang="en-US" i="1"/>
              <a:t>if its performance at tasks </a:t>
            </a:r>
            <a:r>
              <a:rPr lang="en-US" i="1" smtClean="0"/>
              <a:t>in T , as measured by P , </a:t>
            </a:r>
            <a:r>
              <a:rPr lang="en-US" i="1"/>
              <a:t>improves with </a:t>
            </a:r>
            <a:r>
              <a:rPr lang="en-US" i="1" smtClean="0"/>
              <a:t>experience E</a:t>
            </a:r>
            <a:r>
              <a:rPr lang="en-US" smtClean="0"/>
              <a:t>"</a:t>
            </a:r>
          </a:p>
          <a:p>
            <a:r>
              <a:rPr lang="en-US" smtClean="0"/>
              <a:t>The fitting of data </a:t>
            </a:r>
            <a:r>
              <a:rPr lang="en-US"/>
              <a:t>with complex </a:t>
            </a:r>
            <a:r>
              <a:rPr lang="en-US" smtClean="0"/>
              <a:t>functions</a:t>
            </a:r>
          </a:p>
          <a:p>
            <a:pPr lvl="1"/>
            <a:r>
              <a:rPr lang="it-IT" smtClean="0"/>
              <a:t>in the case of ML, we learn the parameters AND the function</a:t>
            </a:r>
            <a:endParaRPr lang="en-US" smtClean="0"/>
          </a:p>
          <a:p>
            <a:pPr marL="0" indent="0">
              <a:buNone/>
            </a:pPr>
            <a:endParaRPr lang="it-IT"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12</a:t>
            </a:fld>
            <a:endParaRPr lang="en-US"/>
          </a:p>
        </p:txBody>
      </p:sp>
    </p:spTree>
    <p:extLst>
      <p:ext uri="{BB962C8B-B14F-4D97-AF65-F5344CB8AC3E}">
        <p14:creationId xmlns:p14="http://schemas.microsoft.com/office/powerpoint/2010/main" val="356510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Calculation </a:t>
            </a:r>
            <a:r>
              <a:rPr lang="it-IT" smtClean="0">
                <a:solidFill>
                  <a:srgbClr val="0070C0"/>
                </a:solidFill>
              </a:rPr>
              <a:t>of the function</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23528" y="1512168"/>
                <a:ext cx="8651304" cy="5517232"/>
              </a:xfrm>
            </p:spPr>
            <p:txBody>
              <a:bodyPr>
                <a:normAutofit fontScale="70000" lnSpcReduction="20000"/>
              </a:bodyPr>
              <a:lstStyle/>
              <a:p>
                <a:pPr marL="0" indent="0">
                  <a:buNone/>
                </a:pPr>
                <a:r>
                  <a:rPr lang="it-IT" smtClean="0"/>
                  <a:t>The FFNN is a complex, differentiable function of the inputs, and it offers a simple solution to the problem of optimizing its parameters. </a:t>
                </a:r>
              </a:p>
              <a:p>
                <a:pPr marL="0" indent="0">
                  <a:buNone/>
                </a:pPr>
                <a:endParaRPr lang="it-IT"/>
              </a:p>
              <a:p>
                <a:pPr marL="0" indent="0">
                  <a:buNone/>
                </a:pPr>
                <a:r>
                  <a:rPr lang="it-IT" smtClean="0"/>
                  <a:t>For a formal treatment let us define:</a:t>
                </a:r>
              </a:p>
              <a:p>
                <a:r>
                  <a:rPr lang="it-IT" b="1" smtClean="0"/>
                  <a:t>z</a:t>
                </a:r>
                <a:r>
                  <a:rPr lang="it-IT" b="1" baseline="-25000" smtClean="0"/>
                  <a:t>i</a:t>
                </a:r>
                <a:r>
                  <a:rPr lang="it-IT" b="1" smtClean="0"/>
                  <a:t> </a:t>
                </a:r>
                <a:r>
                  <a:rPr lang="it-IT" smtClean="0"/>
                  <a:t>be the inputs to node i (i=1,...Z, where Z is the number of inputs for that node; z</a:t>
                </a:r>
                <a:r>
                  <a:rPr lang="it-IT" baseline="-25000" smtClean="0"/>
                  <a:t>0</a:t>
                </a:r>
                <a:r>
                  <a:rPr lang="it-IT" smtClean="0"/>
                  <a:t>=1). For layer 0 (input layer), z</a:t>
                </a:r>
                <a:r>
                  <a:rPr lang="it-IT" baseline="-25000" smtClean="0"/>
                  <a:t>i</a:t>
                </a:r>
                <a:r>
                  <a:rPr lang="it-IT" smtClean="0"/>
                  <a:t>=x</a:t>
                </a:r>
                <a:r>
                  <a:rPr lang="it-IT" baseline="-25000" smtClean="0"/>
                  <a:t>i</a:t>
                </a:r>
                <a:r>
                  <a:rPr lang="it-IT" smtClean="0"/>
                  <a:t> is the vector of inputs. </a:t>
                </a:r>
              </a:p>
              <a:p>
                <a:pPr marL="800100" lvl="2" indent="0">
                  <a:buNone/>
                </a:pPr>
                <a:r>
                  <a:rPr lang="it-IT"/>
                  <a:t>[</a:t>
                </a:r>
                <a:r>
                  <a:rPr lang="it-IT" smtClean="0"/>
                  <a:t>When we need to specify it, we add an index j for the node and an index m for the layer, so </a:t>
                </a:r>
                <a:r>
                  <a:rPr lang="it-IT" b="1" smtClean="0">
                    <a:solidFill>
                      <a:srgbClr val="FF0000"/>
                    </a:solidFill>
                  </a:rPr>
                  <a:t>z</a:t>
                </a:r>
                <a:r>
                  <a:rPr lang="it-IT" b="1" baseline="-25000" smtClean="0">
                    <a:solidFill>
                      <a:srgbClr val="FF0000"/>
                    </a:solidFill>
                  </a:rPr>
                  <a:t>ijm</a:t>
                </a:r>
                <a:r>
                  <a:rPr lang="it-IT" smtClean="0">
                    <a:solidFill>
                      <a:srgbClr val="FF0000"/>
                    </a:solidFill>
                  </a:rPr>
                  <a:t> is the i</a:t>
                </a:r>
                <a:r>
                  <a:rPr lang="it-IT" baseline="30000" smtClean="0">
                    <a:solidFill>
                      <a:srgbClr val="FF0000"/>
                    </a:solidFill>
                  </a:rPr>
                  <a:t>th</a:t>
                </a:r>
                <a:r>
                  <a:rPr lang="it-IT" smtClean="0">
                    <a:solidFill>
                      <a:srgbClr val="FF0000"/>
                    </a:solidFill>
                  </a:rPr>
                  <a:t> input to the j</a:t>
                </a:r>
                <a:r>
                  <a:rPr lang="it-IT" baseline="30000" smtClean="0">
                    <a:solidFill>
                      <a:srgbClr val="FF0000"/>
                    </a:solidFill>
                  </a:rPr>
                  <a:t>th</a:t>
                </a:r>
                <a:r>
                  <a:rPr lang="it-IT" smtClean="0">
                    <a:solidFill>
                      <a:srgbClr val="FF0000"/>
                    </a:solidFill>
                  </a:rPr>
                  <a:t> node of the m</a:t>
                </a:r>
                <a:r>
                  <a:rPr lang="it-IT" baseline="30000" smtClean="0">
                    <a:solidFill>
                      <a:srgbClr val="FF0000"/>
                    </a:solidFill>
                  </a:rPr>
                  <a:t>th</a:t>
                </a:r>
                <a:r>
                  <a:rPr lang="it-IT" smtClean="0">
                    <a:solidFill>
                      <a:srgbClr val="FF0000"/>
                    </a:solidFill>
                  </a:rPr>
                  <a:t> layer</a:t>
                </a:r>
                <a:r>
                  <a:rPr lang="it-IT" smtClean="0"/>
                  <a:t>]</a:t>
                </a:r>
              </a:p>
              <a:p>
                <a:r>
                  <a:rPr lang="it-IT" b="1" smtClean="0"/>
                  <a:t>w</a:t>
                </a:r>
                <a:r>
                  <a:rPr lang="it-IT" b="1" baseline="-25000" smtClean="0"/>
                  <a:t>ijm</a:t>
                </a:r>
                <a:r>
                  <a:rPr lang="it-IT" smtClean="0"/>
                  <a:t> be the vector of weights for that node (with w</a:t>
                </a:r>
                <a:r>
                  <a:rPr lang="it-IT" baseline="-25000" smtClean="0"/>
                  <a:t>0jm</a:t>
                </a:r>
                <a:r>
                  <a:rPr lang="it-IT" smtClean="0"/>
                  <a:t>=b</a:t>
                </a:r>
                <a:r>
                  <a:rPr lang="it-IT" baseline="-25000" smtClean="0"/>
                  <a:t>jm</a:t>
                </a:r>
                <a:r>
                  <a:rPr lang="it-IT" smtClean="0"/>
                  <a:t> the bias term).</a:t>
                </a:r>
              </a:p>
              <a:p>
                <a:pPr marL="0" indent="0">
                  <a:buNone/>
                </a:pPr>
                <a:endParaRPr lang="it-IT"/>
              </a:p>
              <a:p>
                <a:pPr marL="0" indent="0">
                  <a:buNone/>
                </a:pPr>
                <a:r>
                  <a:rPr lang="it-IT" smtClean="0"/>
                  <a:t>The rule is that at each node the inputs are summed with a linear weighting, to obtain the activation of that node, a (</a:t>
                </a:r>
                <a:r>
                  <a:rPr lang="it-IT" b="1" smtClean="0"/>
                  <a:t>a</a:t>
                </a:r>
                <a:r>
                  <a:rPr lang="it-IT" b="1" baseline="-25000" smtClean="0"/>
                  <a:t>jm</a:t>
                </a:r>
                <a:r>
                  <a:rPr lang="it-IT" smtClean="0"/>
                  <a:t> when needed):</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𝑎</m:t>
                      </m:r>
                      <m:r>
                        <a:rPr lang="it-IT" b="0" i="1" smtClean="0">
                          <a:solidFill>
                            <a:srgbClr val="FF0000"/>
                          </a:solidFill>
                          <a:latin typeface="Cambria Math"/>
                        </a:rPr>
                        <m:t>=</m:t>
                      </m:r>
                      <m:nary>
                        <m:naryPr>
                          <m:chr m:val="∑"/>
                          <m:ctrlPr>
                            <a:rPr lang="it-IT" b="0" i="1" smtClean="0">
                              <a:solidFill>
                                <a:srgbClr val="FF0000"/>
                              </a:solidFill>
                              <a:latin typeface="Cambria Math" panose="02040503050406030204" pitchFamily="18" charset="0"/>
                            </a:rPr>
                          </m:ctrlPr>
                        </m:naryPr>
                        <m:sub>
                          <m:r>
                            <m:rPr>
                              <m:brk m:alnAt="23"/>
                            </m:rPr>
                            <a:rPr lang="it-IT" b="0" i="1" smtClean="0">
                              <a:solidFill>
                                <a:srgbClr val="FF0000"/>
                              </a:solidFill>
                              <a:latin typeface="Cambria Math"/>
                            </a:rPr>
                            <m:t>𝑖</m:t>
                          </m:r>
                          <m:r>
                            <a:rPr lang="it-IT" b="0" i="1" smtClean="0">
                              <a:solidFill>
                                <a:srgbClr val="FF0000"/>
                              </a:solidFill>
                              <a:latin typeface="Cambria Math"/>
                            </a:rPr>
                            <m:t>=0</m:t>
                          </m:r>
                        </m:sub>
                        <m:sup>
                          <m:r>
                            <a:rPr lang="it-IT" b="0" i="1" smtClean="0">
                              <a:solidFill>
                                <a:srgbClr val="FF0000"/>
                              </a:solidFill>
                              <a:latin typeface="Cambria Math"/>
                            </a:rPr>
                            <m:t>𝑍</m:t>
                          </m:r>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𝑧</m:t>
                              </m:r>
                            </m:e>
                            <m:sub>
                              <m:r>
                                <a:rPr lang="it-IT" b="0" i="1" smtClean="0">
                                  <a:solidFill>
                                    <a:srgbClr val="FF0000"/>
                                  </a:solidFill>
                                  <a:latin typeface="Cambria Math"/>
                                </a:rPr>
                                <m:t>𝑖</m:t>
                              </m:r>
                            </m:sub>
                          </m:sSub>
                        </m:e>
                      </m:nary>
                    </m:oMath>
                  </m:oMathPara>
                </a14:m>
                <a:endParaRPr lang="en-US" smtClean="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23528" y="1512168"/>
                <a:ext cx="8651304" cy="5517232"/>
              </a:xfrm>
              <a:blipFill rotWithShape="1">
                <a:blip r:embed="rId2"/>
                <a:stretch>
                  <a:fillRect l="-846" t="-1768" r="-1198"/>
                </a:stretch>
              </a:blipFill>
            </p:spPr>
            <p:txBody>
              <a:bodyPr/>
              <a:lstStyle/>
              <a:p>
                <a:r>
                  <a:rPr lang="en-US">
                    <a:noFill/>
                  </a:rPr>
                  <a:t> </a:t>
                </a:r>
              </a:p>
            </p:txBody>
          </p:sp>
        </mc:Fallback>
      </mc:AlternateContent>
      <p:sp>
        <p:nvSpPr>
          <p:cNvPr id="4" name="CasellaDiTesto 3"/>
          <p:cNvSpPr txBox="1"/>
          <p:nvPr/>
        </p:nvSpPr>
        <p:spPr>
          <a:xfrm>
            <a:off x="6084168" y="5805264"/>
            <a:ext cx="2406364" cy="923330"/>
          </a:xfrm>
          <a:prstGeom prst="rect">
            <a:avLst/>
          </a:prstGeom>
          <a:noFill/>
        </p:spPr>
        <p:txBody>
          <a:bodyPr wrap="none" rtlCol="0">
            <a:spAutoFit/>
          </a:bodyPr>
          <a:lstStyle/>
          <a:p>
            <a:r>
              <a:rPr lang="it-IT" smtClean="0">
                <a:solidFill>
                  <a:srgbClr val="FF0000"/>
                </a:solidFill>
              </a:rPr>
              <a:t>i=1...Z inputs for a node</a:t>
            </a:r>
          </a:p>
          <a:p>
            <a:r>
              <a:rPr lang="it-IT" smtClean="0">
                <a:solidFill>
                  <a:srgbClr val="FF0000"/>
                </a:solidFill>
              </a:rPr>
              <a:t>j=1...J nodes of a layer</a:t>
            </a:r>
          </a:p>
          <a:p>
            <a:r>
              <a:rPr lang="it-IT" smtClean="0">
                <a:solidFill>
                  <a:srgbClr val="FF0000"/>
                </a:solidFill>
              </a:rPr>
              <a:t>m=1...M layers</a:t>
            </a:r>
            <a:endParaRPr lang="en-US">
              <a:solidFill>
                <a:srgbClr val="FF0000"/>
              </a:solidFill>
            </a:endParaRPr>
          </a:p>
        </p:txBody>
      </p:sp>
    </p:spTree>
    <p:extLst>
      <p:ext uri="{BB962C8B-B14F-4D97-AF65-F5344CB8AC3E}">
        <p14:creationId xmlns:p14="http://schemas.microsoft.com/office/powerpoint/2010/main" val="3946153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Adding </a:t>
            </a:r>
            <a:r>
              <a:rPr lang="it-IT" smtClean="0">
                <a:solidFill>
                  <a:srgbClr val="0070C0"/>
                </a:solidFill>
              </a:rPr>
              <a:t>nonlinearity</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62500" lnSpcReduction="20000"/>
              </a:bodyPr>
              <a:lstStyle/>
              <a:p>
                <a:pPr marL="0" indent="0">
                  <a:buNone/>
                </a:pPr>
                <a:r>
                  <a:rPr lang="it-IT"/>
                  <a:t>Nonlinearity is introduced by choosing a suitable continuous differentiable function of a to model the behaviour of the node. A common choice for inner layers is</a:t>
                </a:r>
              </a:p>
              <a:p>
                <a:pPr marL="0" indent="0">
                  <a:buNone/>
                </a:pPr>
                <a:endParaRPr lang="it-IT" i="1">
                  <a:solidFill>
                    <a:srgbClr val="FF0000"/>
                  </a:solidFill>
                  <a:latin typeface="Cambria Math"/>
                </a:endParaRPr>
              </a:p>
              <a:p>
                <a:pPr marL="0" indent="0">
                  <a:buNone/>
                </a:pPr>
                <a:r>
                  <a:rPr lang="it-IT" smtClean="0">
                    <a:solidFill>
                      <a:srgbClr val="FF0000"/>
                    </a:solidFill>
                  </a:rPr>
                  <a:t>	</a:t>
                </a:r>
                <a14:m>
                  <m:oMath xmlns:m="http://schemas.openxmlformats.org/officeDocument/2006/math">
                    <m:r>
                      <a:rPr lang="it-IT" i="1">
                        <a:solidFill>
                          <a:srgbClr val="FF0000"/>
                        </a:solidFill>
                        <a:latin typeface="Cambria Math"/>
                      </a:rPr>
                      <m:t>h</m:t>
                    </m:r>
                    <m:d>
                      <m:dPr>
                        <m:ctrlPr>
                          <a:rPr lang="it-IT" i="1">
                            <a:solidFill>
                              <a:srgbClr val="FF0000"/>
                            </a:solidFill>
                            <a:latin typeface="Cambria Math" panose="02040503050406030204" pitchFamily="18" charset="0"/>
                          </a:rPr>
                        </m:ctrlPr>
                      </m:dPr>
                      <m:e>
                        <m:r>
                          <a:rPr lang="it-IT" i="1">
                            <a:solidFill>
                              <a:srgbClr val="FF0000"/>
                            </a:solidFill>
                            <a:latin typeface="Cambria Math"/>
                          </a:rPr>
                          <m:t>𝑎</m:t>
                        </m:r>
                      </m:e>
                    </m:d>
                    <m:r>
                      <a:rPr lang="it-IT" i="1">
                        <a:solidFill>
                          <a:srgbClr val="FF0000"/>
                        </a:solidFill>
                        <a:latin typeface="Cambria Math"/>
                      </a:rPr>
                      <m:t>=</m:t>
                    </m:r>
                    <m:func>
                      <m:funcPr>
                        <m:ctrlPr>
                          <a:rPr lang="it-IT" i="1">
                            <a:solidFill>
                              <a:srgbClr val="FF0000"/>
                            </a:solidFill>
                            <a:latin typeface="Cambria Math" panose="02040503050406030204" pitchFamily="18" charset="0"/>
                          </a:rPr>
                        </m:ctrlPr>
                      </m:funcPr>
                      <m:fName>
                        <m:r>
                          <m:rPr>
                            <m:sty m:val="p"/>
                          </m:rPr>
                          <a:rPr lang="it-IT">
                            <a:solidFill>
                              <a:srgbClr val="FF0000"/>
                            </a:solidFill>
                            <a:latin typeface="Cambria Math"/>
                          </a:rPr>
                          <m:t>tanh</m:t>
                        </m:r>
                      </m:fName>
                      <m:e>
                        <m:r>
                          <a:rPr lang="it-IT" i="1">
                            <a:solidFill>
                              <a:srgbClr val="FF0000"/>
                            </a:solidFill>
                            <a:latin typeface="Cambria Math"/>
                          </a:rPr>
                          <m:t>(</m:t>
                        </m:r>
                        <m:r>
                          <a:rPr lang="it-IT" i="1">
                            <a:solidFill>
                              <a:srgbClr val="FF0000"/>
                            </a:solidFill>
                            <a:latin typeface="Cambria Math"/>
                          </a:rPr>
                          <m:t>𝑎</m:t>
                        </m:r>
                        <m:r>
                          <a:rPr lang="it-IT" i="1">
                            <a:solidFill>
                              <a:srgbClr val="FF0000"/>
                            </a:solidFill>
                            <a:latin typeface="Cambria Math"/>
                          </a:rPr>
                          <m:t>)</m:t>
                        </m:r>
                      </m:e>
                    </m:func>
                  </m:oMath>
                </a14:m>
                <a:endParaRPr lang="it-IT">
                  <a:solidFill>
                    <a:srgbClr val="FF0000"/>
                  </a:solidFill>
                </a:endParaRPr>
              </a:p>
              <a:p>
                <a:pPr marL="0" indent="0">
                  <a:buNone/>
                </a:pPr>
                <a:r>
                  <a:rPr lang="it-IT"/>
                  <a:t>whose derivative is</a:t>
                </a:r>
              </a:p>
              <a:p>
                <a:pPr marL="0" indent="0">
                  <a:buNone/>
                </a:pPr>
                <a:r>
                  <a:rPr lang="it-IT" smtClean="0">
                    <a:solidFill>
                      <a:srgbClr val="FF0000"/>
                    </a:solidFill>
                  </a:rPr>
                  <a:t>	</a:t>
                </a:r>
                <a14:m>
                  <m:oMath xmlns:m="http://schemas.openxmlformats.org/officeDocument/2006/math">
                    <m:sSup>
                      <m:sSupPr>
                        <m:ctrlPr>
                          <a:rPr lang="it-IT" i="1">
                            <a:solidFill>
                              <a:srgbClr val="FF0000"/>
                            </a:solidFill>
                            <a:latin typeface="Cambria Math" panose="02040503050406030204" pitchFamily="18" charset="0"/>
                          </a:rPr>
                        </m:ctrlPr>
                      </m:sSupPr>
                      <m:e>
                        <m:r>
                          <a:rPr lang="it-IT" i="1">
                            <a:solidFill>
                              <a:srgbClr val="FF0000"/>
                            </a:solidFill>
                            <a:latin typeface="Cambria Math"/>
                          </a:rPr>
                          <m:t>h</m:t>
                        </m:r>
                      </m:e>
                      <m:sup>
                        <m:r>
                          <a:rPr lang="it-IT" i="1">
                            <a:solidFill>
                              <a:srgbClr val="FF0000"/>
                            </a:solidFill>
                            <a:latin typeface="Cambria Math"/>
                          </a:rPr>
                          <m:t>′</m:t>
                        </m:r>
                      </m:sup>
                    </m:sSup>
                    <m:d>
                      <m:dPr>
                        <m:ctrlPr>
                          <a:rPr lang="it-IT" i="1">
                            <a:solidFill>
                              <a:srgbClr val="FF0000"/>
                            </a:solidFill>
                            <a:latin typeface="Cambria Math" panose="02040503050406030204" pitchFamily="18" charset="0"/>
                          </a:rPr>
                        </m:ctrlPr>
                      </m:dPr>
                      <m:e>
                        <m:r>
                          <a:rPr lang="it-IT" i="1">
                            <a:solidFill>
                              <a:srgbClr val="FF0000"/>
                            </a:solidFill>
                            <a:latin typeface="Cambria Math"/>
                          </a:rPr>
                          <m:t>𝑎</m:t>
                        </m:r>
                      </m:e>
                    </m:d>
                    <m:r>
                      <a:rPr lang="it-IT" i="1">
                        <a:solidFill>
                          <a:srgbClr val="FF0000"/>
                        </a:solidFill>
                        <a:latin typeface="Cambria Math"/>
                      </a:rPr>
                      <m:t>=1−</m:t>
                    </m:r>
                    <m:sSup>
                      <m:sSupPr>
                        <m:ctrlPr>
                          <a:rPr lang="it-IT" i="1">
                            <a:solidFill>
                              <a:srgbClr val="FF0000"/>
                            </a:solidFill>
                            <a:latin typeface="Cambria Math" panose="02040503050406030204" pitchFamily="18" charset="0"/>
                          </a:rPr>
                        </m:ctrlPr>
                      </m:sSupPr>
                      <m:e>
                        <m:r>
                          <a:rPr lang="it-IT" i="1">
                            <a:solidFill>
                              <a:srgbClr val="FF0000"/>
                            </a:solidFill>
                            <a:latin typeface="Cambria Math"/>
                          </a:rPr>
                          <m:t>h</m:t>
                        </m:r>
                        <m:r>
                          <a:rPr lang="it-IT" i="1">
                            <a:solidFill>
                              <a:srgbClr val="FF0000"/>
                            </a:solidFill>
                            <a:latin typeface="Cambria Math"/>
                          </a:rPr>
                          <m:t>(</m:t>
                        </m:r>
                        <m:r>
                          <a:rPr lang="it-IT" i="1">
                            <a:solidFill>
                              <a:srgbClr val="FF0000"/>
                            </a:solidFill>
                            <a:latin typeface="Cambria Math"/>
                          </a:rPr>
                          <m:t>𝑎</m:t>
                        </m:r>
                        <m:r>
                          <a:rPr lang="it-IT" i="1">
                            <a:solidFill>
                              <a:srgbClr val="FF0000"/>
                            </a:solidFill>
                            <a:latin typeface="Cambria Math"/>
                          </a:rPr>
                          <m:t>)</m:t>
                        </m:r>
                      </m:e>
                      <m:sup>
                        <m:r>
                          <a:rPr lang="it-IT" i="1">
                            <a:solidFill>
                              <a:srgbClr val="FF0000"/>
                            </a:solidFill>
                            <a:latin typeface="Cambria Math"/>
                          </a:rPr>
                          <m:t>2</m:t>
                        </m:r>
                      </m:sup>
                    </m:sSup>
                  </m:oMath>
                </a14:m>
                <a:endParaRPr lang="en-US" smtClean="0"/>
              </a:p>
              <a:p>
                <a:pPr marL="0" indent="0">
                  <a:buNone/>
                </a:pPr>
                <a:endParaRPr lang="it-IT" smtClean="0"/>
              </a:p>
              <a:p>
                <a:pPr marL="0" indent="0">
                  <a:buNone/>
                </a:pPr>
                <a:endParaRPr lang="en-US"/>
              </a:p>
              <a:p>
                <a:pPr marL="0" indent="0">
                  <a:buNone/>
                </a:pPr>
                <a:r>
                  <a:rPr lang="it-IT"/>
                  <a:t>For the output layer, as we saw, the </a:t>
                </a:r>
                <a:r>
                  <a:rPr lang="it-IT" b="1"/>
                  <a:t>sigmoid</a:t>
                </a:r>
                <a:r>
                  <a:rPr lang="it-IT"/>
                  <a:t> is the common choice for binary classification (one output). For K classes, one uses the </a:t>
                </a:r>
                <a:r>
                  <a:rPr lang="it-IT">
                    <a:solidFill>
                      <a:srgbClr val="0070C0"/>
                    </a:solidFill>
                  </a:rPr>
                  <a:t>soft-max generalization, which retains the interpretability </a:t>
                </a:r>
                <a:r>
                  <a:rPr lang="it-IT" smtClean="0">
                    <a:solidFill>
                      <a:srgbClr val="0070C0"/>
                    </a:solidFill>
                  </a:rPr>
                  <a:t>of outputs as </a:t>
                </a:r>
                <a:r>
                  <a:rPr lang="it-IT">
                    <a:solidFill>
                      <a:srgbClr val="0070C0"/>
                    </a:solidFill>
                  </a:rPr>
                  <a:t>posterior probabilities</a:t>
                </a:r>
                <a:r>
                  <a:rPr lang="it-IT"/>
                  <a:t>:</a:t>
                </a:r>
              </a:p>
              <a:p>
                <a:pPr marL="0" indent="0">
                  <a:buNone/>
                </a:pPr>
                <a14:m>
                  <m:oMathPara xmlns:m="http://schemas.openxmlformats.org/officeDocument/2006/math">
                    <m:oMathParaPr>
                      <m:jc m:val="centerGroup"/>
                    </m:oMathParaPr>
                    <m:oMath xmlns:m="http://schemas.openxmlformats.org/officeDocument/2006/math">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𝑜</m:t>
                          </m:r>
                        </m:e>
                        <m:sub>
                          <m:r>
                            <a:rPr lang="it-IT" i="1">
                              <a:solidFill>
                                <a:srgbClr val="FF0000"/>
                              </a:solidFill>
                              <a:latin typeface="Cambria Math"/>
                            </a:rPr>
                            <m:t>𝑘</m:t>
                          </m:r>
                        </m:sub>
                      </m:sSub>
                      <m:r>
                        <a:rPr lang="it-IT" i="1">
                          <a:solidFill>
                            <a:srgbClr val="FF0000"/>
                          </a:solidFill>
                          <a:latin typeface="Cambria Math"/>
                        </a:rPr>
                        <m:t>=</m:t>
                      </m:r>
                      <m:r>
                        <a:rPr lang="it-IT" i="1">
                          <a:solidFill>
                            <a:srgbClr val="FF0000"/>
                          </a:solidFill>
                          <a:latin typeface="Cambria Math"/>
                          <a:ea typeface="Cambria Math"/>
                        </a:rPr>
                        <m:t>𝜎</m:t>
                      </m:r>
                      <m:d>
                        <m:dPr>
                          <m:ctrlPr>
                            <a:rPr lang="it-IT" i="1">
                              <a:solidFill>
                                <a:srgbClr val="FF0000"/>
                              </a:solidFill>
                              <a:latin typeface="Cambria Math" panose="02040503050406030204" pitchFamily="18" charset="0"/>
                              <a:ea typeface="Cambria Math"/>
                            </a:rPr>
                          </m:ctrlPr>
                        </m:dPr>
                        <m:e>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𝑎</m:t>
                              </m:r>
                            </m:e>
                            <m:sub>
                              <m:r>
                                <a:rPr lang="it-IT" i="1">
                                  <a:solidFill>
                                    <a:srgbClr val="FF0000"/>
                                  </a:solidFill>
                                  <a:latin typeface="Cambria Math"/>
                                  <a:ea typeface="Cambria Math"/>
                                </a:rPr>
                                <m:t>𝑘</m:t>
                              </m:r>
                            </m:sub>
                          </m:sSub>
                        </m:e>
                      </m:d>
                      <m:r>
                        <a:rPr lang="it-IT" i="1">
                          <a:solidFill>
                            <a:srgbClr val="FF0000"/>
                          </a:solidFill>
                          <a:latin typeface="Cambria Math"/>
                          <a:ea typeface="Cambria Math"/>
                        </a:rPr>
                        <m:t>=</m:t>
                      </m:r>
                      <m:f>
                        <m:fPr>
                          <m:ctrlPr>
                            <a:rPr lang="it-IT" i="1">
                              <a:solidFill>
                                <a:srgbClr val="FF0000"/>
                              </a:solidFill>
                              <a:latin typeface="Cambria Math" panose="02040503050406030204" pitchFamily="18" charset="0"/>
                              <a:ea typeface="Cambria Math"/>
                            </a:rPr>
                          </m:ctrlPr>
                        </m:fPr>
                        <m:num>
                          <m:sSup>
                            <m:sSupPr>
                              <m:ctrlPr>
                                <a:rPr lang="it-IT" i="1">
                                  <a:solidFill>
                                    <a:srgbClr val="FF0000"/>
                                  </a:solidFill>
                                  <a:latin typeface="Cambria Math" panose="02040503050406030204" pitchFamily="18" charset="0"/>
                                  <a:ea typeface="Cambria Math"/>
                                </a:rPr>
                              </m:ctrlPr>
                            </m:sSupPr>
                            <m:e>
                              <m:r>
                                <a:rPr lang="it-IT" i="1">
                                  <a:solidFill>
                                    <a:srgbClr val="FF0000"/>
                                  </a:solidFill>
                                  <a:latin typeface="Cambria Math"/>
                                  <a:ea typeface="Cambria Math"/>
                                </a:rPr>
                                <m:t>𝑒</m:t>
                              </m:r>
                            </m:e>
                            <m:sup>
                              <m:r>
                                <a:rPr lang="it-IT" i="1">
                                  <a:solidFill>
                                    <a:srgbClr val="FF0000"/>
                                  </a:solidFill>
                                  <a:latin typeface="Cambria Math"/>
                                  <a:ea typeface="Cambria Math"/>
                                </a:rPr>
                                <m:t>𝑎𝑘</m:t>
                              </m:r>
                            </m:sup>
                          </m:sSup>
                        </m:num>
                        <m:den>
                          <m:nary>
                            <m:naryPr>
                              <m:chr m:val="∑"/>
                              <m:limLoc m:val="subSup"/>
                              <m:ctrlPr>
                                <a:rPr lang="it-IT" i="1">
                                  <a:solidFill>
                                    <a:srgbClr val="FF0000"/>
                                  </a:solidFill>
                                  <a:latin typeface="Cambria Math" panose="02040503050406030204" pitchFamily="18" charset="0"/>
                                  <a:ea typeface="Cambria Math"/>
                                </a:rPr>
                              </m:ctrlPr>
                            </m:naryPr>
                            <m:sub>
                              <m:r>
                                <m:rPr>
                                  <m:brk m:alnAt="25"/>
                                </m:rPr>
                                <a:rPr lang="it-IT" i="1">
                                  <a:solidFill>
                                    <a:srgbClr val="FF0000"/>
                                  </a:solidFill>
                                  <a:latin typeface="Cambria Math"/>
                                  <a:ea typeface="Cambria Math"/>
                                </a:rPr>
                                <m:t>𝑖</m:t>
                              </m:r>
                              <m:r>
                                <a:rPr lang="it-IT" i="1">
                                  <a:solidFill>
                                    <a:srgbClr val="FF0000"/>
                                  </a:solidFill>
                                  <a:latin typeface="Cambria Math"/>
                                  <a:ea typeface="Cambria Math"/>
                                </a:rPr>
                                <m:t>=1</m:t>
                              </m:r>
                            </m:sub>
                            <m:sup>
                              <m:r>
                                <a:rPr lang="it-IT" i="1">
                                  <a:solidFill>
                                    <a:srgbClr val="FF0000"/>
                                  </a:solidFill>
                                  <a:latin typeface="Cambria Math"/>
                                  <a:ea typeface="Cambria Math"/>
                                </a:rPr>
                                <m:t>𝐾</m:t>
                              </m:r>
                            </m:sup>
                            <m:e>
                              <m:sSup>
                                <m:sSupPr>
                                  <m:ctrlPr>
                                    <a:rPr lang="it-IT" i="1">
                                      <a:solidFill>
                                        <a:srgbClr val="FF0000"/>
                                      </a:solidFill>
                                      <a:latin typeface="Cambria Math" panose="02040503050406030204" pitchFamily="18" charset="0"/>
                                      <a:ea typeface="Cambria Math"/>
                                    </a:rPr>
                                  </m:ctrlPr>
                                </m:sSupPr>
                                <m:e>
                                  <m:r>
                                    <a:rPr lang="it-IT" i="1">
                                      <a:solidFill>
                                        <a:srgbClr val="FF0000"/>
                                      </a:solidFill>
                                      <a:latin typeface="Cambria Math"/>
                                      <a:ea typeface="Cambria Math"/>
                                    </a:rPr>
                                    <m:t>𝑒</m:t>
                                  </m:r>
                                </m:e>
                                <m:sup>
                                  <m:r>
                                    <a:rPr lang="it-IT" i="1">
                                      <a:solidFill>
                                        <a:srgbClr val="FF0000"/>
                                      </a:solidFill>
                                      <a:latin typeface="Cambria Math"/>
                                      <a:ea typeface="Cambria Math"/>
                                    </a:rPr>
                                    <m:t>𝑎𝑖</m:t>
                                  </m:r>
                                </m:sup>
                              </m:sSup>
                            </m:e>
                          </m:nary>
                        </m:den>
                      </m:f>
                    </m:oMath>
                  </m:oMathPara>
                </a14:m>
                <a:endParaRPr lang="it-IT"/>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741" t="-1887" r="-444"/>
                </a:stretch>
              </a:blipFill>
            </p:spPr>
            <p:txBody>
              <a:bodyPr/>
              <a:lstStyle/>
              <a:p>
                <a:r>
                  <a:rPr lang="en-US">
                    <a:noFill/>
                  </a:rPr>
                  <a:t> </a:t>
                </a:r>
              </a:p>
            </p:txBody>
          </p:sp>
        </mc:Fallback>
      </mc:AlternateContent>
      <p:pic>
        <p:nvPicPr>
          <p:cNvPr id="11266" name="Picture 2" descr="Image result for tanh activation f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76872"/>
            <a:ext cx="2845756"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760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Calculation/2</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67544" y="2071389"/>
                <a:ext cx="8229600" cy="4525963"/>
              </a:xfrm>
            </p:spPr>
            <p:txBody>
              <a:bodyPr>
                <a:normAutofit fontScale="62500" lnSpcReduction="20000"/>
              </a:bodyPr>
              <a:lstStyle/>
              <a:p>
                <a:pPr marL="0" indent="0">
                  <a:buNone/>
                </a:pPr>
                <a:r>
                  <a:rPr lang="it-IT" smtClean="0"/>
                  <a:t>Let us consider a 3/2/1 architecture, and compute </a:t>
                </a:r>
              </a:p>
              <a:p>
                <a:pPr marL="0" indent="0">
                  <a:buNone/>
                </a:pPr>
                <a:r>
                  <a:rPr lang="it-IT" smtClean="0"/>
                  <a:t>activations in the hidden layer as</a:t>
                </a:r>
              </a:p>
              <a:p>
                <a:pPr marL="0" indent="0">
                  <a:buNone/>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m:t>
                          </m:r>
                          <m:r>
                            <a:rPr lang="it-IT" b="0" i="1" smtClean="0">
                              <a:solidFill>
                                <a:srgbClr val="FF0000"/>
                              </a:solidFill>
                              <a:latin typeface="Cambria Math"/>
                            </a:rPr>
                            <m:t>1</m:t>
                          </m:r>
                        </m:sub>
                      </m:sSub>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=0</m:t>
                          </m:r>
                        </m:sub>
                        <m:sup>
                          <m:r>
                            <a:rPr lang="it-IT" b="0" i="1" smtClean="0">
                              <a:solidFill>
                                <a:srgbClr val="FF0000"/>
                              </a:solidFill>
                              <a:latin typeface="Cambria Math"/>
                            </a:rPr>
                            <m:t>3</m:t>
                          </m:r>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𝑖𝑗</m:t>
                              </m:r>
                              <m:r>
                                <a:rPr lang="it-IT" b="0" i="1" smtClean="0">
                                  <a:solidFill>
                                    <a:srgbClr val="FF0000"/>
                                  </a:solidFill>
                                  <a:latin typeface="Cambria Math"/>
                                </a:rPr>
                                <m:t>1</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𝑖</m:t>
                              </m:r>
                            </m:sub>
                          </m:sSub>
                        </m:e>
                      </m:nary>
                    </m:oMath>
                  </m:oMathPara>
                </a14:m>
                <a:endParaRPr lang="it-IT" b="0" smtClean="0"/>
              </a:p>
              <a:p>
                <a:pPr marL="0" indent="0">
                  <a:buNone/>
                </a:pPr>
                <a:r>
                  <a:rPr lang="it-IT" smtClean="0"/>
                  <a:t>The output layer receives as inputs the sum of j=1, j=2 activation functions </a:t>
                </a:r>
              </a:p>
              <a:p>
                <a:pPr marL="0" indent="0">
                  <a:buNone/>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𝑧</m:t>
                          </m:r>
                        </m:e>
                        <m:sub>
                          <m:r>
                            <a:rPr lang="it-IT" b="0" i="1" smtClean="0">
                              <a:solidFill>
                                <a:srgbClr val="FF0000"/>
                              </a:solidFill>
                              <a:latin typeface="Cambria Math"/>
                            </a:rPr>
                            <m:t>𝑗</m:t>
                          </m:r>
                        </m:sub>
                      </m:sSub>
                      <m:r>
                        <a:rPr lang="it-IT" b="0" i="1" smtClean="0">
                          <a:solidFill>
                            <a:srgbClr val="FF0000"/>
                          </a:solidFill>
                          <a:latin typeface="Cambria Math"/>
                        </a:rPr>
                        <m:t>=</m:t>
                      </m:r>
                      <m:r>
                        <a:rPr lang="it-IT" b="0" i="1" smtClean="0">
                          <a:solidFill>
                            <a:srgbClr val="FF0000"/>
                          </a:solidFill>
                          <a:latin typeface="Cambria Math"/>
                        </a:rPr>
                        <m:t>h</m:t>
                      </m:r>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m:t>
                              </m:r>
                              <m:r>
                                <a:rPr lang="it-IT" b="0" i="1" smtClean="0">
                                  <a:solidFill>
                                    <a:srgbClr val="FF0000"/>
                                  </a:solidFill>
                                  <a:latin typeface="Cambria Math"/>
                                </a:rPr>
                                <m:t>1</m:t>
                              </m:r>
                            </m:sub>
                          </m:sSub>
                        </m:e>
                      </m:d>
                      <m:r>
                        <a:rPr lang="it-IT" b="0" i="1" smtClean="0">
                          <a:solidFill>
                            <a:srgbClr val="FF0000"/>
                          </a:solidFill>
                          <a:latin typeface="Cambria Math"/>
                        </a:rPr>
                        <m:t>=</m:t>
                      </m:r>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tanh</m:t>
                          </m:r>
                        </m:fNa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m:t>
                              </m:r>
                              <m:r>
                                <a:rPr lang="it-IT" b="0" i="1" smtClean="0">
                                  <a:solidFill>
                                    <a:srgbClr val="FF0000"/>
                                  </a:solidFill>
                                  <a:latin typeface="Cambria Math"/>
                                </a:rPr>
                                <m:t>1</m:t>
                              </m:r>
                            </m:sub>
                          </m:sSub>
                        </m:e>
                      </m:func>
                    </m:oMath>
                  </m:oMathPara>
                </a14:m>
                <a:endParaRPr lang="it-IT" smtClean="0"/>
              </a:p>
              <a:p>
                <a:pPr marL="0" indent="0">
                  <a:buNone/>
                </a:pPr>
                <a:r>
                  <a:rPr lang="it-IT" smtClean="0"/>
                  <a:t>The activation in the output layer is then</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𝑎</m:t>
                      </m:r>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=0</m:t>
                          </m:r>
                        </m:sub>
                        <m:sup>
                          <m:r>
                            <a:rPr lang="it-IT" b="0" i="1" smtClean="0">
                              <a:solidFill>
                                <a:srgbClr val="FF0000"/>
                              </a:solidFill>
                              <a:latin typeface="Cambria Math"/>
                            </a:rPr>
                            <m:t>2</m:t>
                          </m:r>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m:t>
                              </m:r>
                              <m:r>
                                <a:rPr lang="it-IT" b="0" i="1" smtClean="0">
                                  <a:solidFill>
                                    <a:srgbClr val="FF0000"/>
                                  </a:solidFill>
                                  <a:latin typeface="Cambria Math"/>
                                </a:rPr>
                                <m:t>12</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𝑧</m:t>
                              </m:r>
                            </m:e>
                            <m:sub>
                              <m:r>
                                <a:rPr lang="it-IT" b="0" i="1" smtClean="0">
                                  <a:solidFill>
                                    <a:srgbClr val="FF0000"/>
                                  </a:solidFill>
                                  <a:latin typeface="Cambria Math"/>
                                </a:rPr>
                                <m:t>𝑖</m:t>
                              </m:r>
                            </m:sub>
                          </m:sSub>
                        </m:e>
                      </m:nary>
                    </m:oMath>
                  </m:oMathPara>
                </a14:m>
                <a:endParaRPr lang="it-IT" b="0" smtClean="0"/>
              </a:p>
              <a:p>
                <a:pPr marL="0" indent="0">
                  <a:buNone/>
                </a:pPr>
                <a:r>
                  <a:rPr lang="it-IT" smtClean="0"/>
                  <a:t>and the output is the activation function (a sigmoid) of the above:</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𝑜</m:t>
                      </m:r>
                      <m:r>
                        <a:rPr lang="it-IT" b="0" i="1" smtClean="0">
                          <a:solidFill>
                            <a:srgbClr val="FF0000"/>
                          </a:solidFill>
                          <a:latin typeface="Cambria Math"/>
                        </a:rPr>
                        <m:t>=</m:t>
                      </m:r>
                      <m:r>
                        <a:rPr lang="it-IT" b="0" i="1" smtClean="0">
                          <a:solidFill>
                            <a:srgbClr val="FF0000"/>
                          </a:solidFill>
                          <a:latin typeface="Cambria Math"/>
                          <a:ea typeface="Cambria Math"/>
                        </a:rPr>
                        <m:t>𝜎</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𝑎</m:t>
                          </m:r>
                        </m:e>
                      </m:d>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d>
                            <m:dPr>
                              <m:begChr m:val="{"/>
                              <m:endChr m:val="}"/>
                              <m:ctrlPr>
                                <a:rPr lang="it-IT" b="0" i="1" smtClean="0">
                                  <a:solidFill>
                                    <a:srgbClr val="FF0000"/>
                                  </a:solidFill>
                                  <a:latin typeface="Cambria Math" panose="02040503050406030204" pitchFamily="18" charset="0"/>
                                  <a:ea typeface="Cambria Math"/>
                                </a:rPr>
                              </m:ctrlPr>
                            </m:dPr>
                            <m:e>
                              <m:r>
                                <a:rPr lang="it-IT" i="1">
                                  <a:solidFill>
                                    <a:srgbClr val="FF0000"/>
                                  </a:solidFill>
                                  <a:latin typeface="Cambria Math"/>
                                  <a:ea typeface="Cambria Math"/>
                                </a:rPr>
                                <m:t>1+</m:t>
                              </m:r>
                              <m:r>
                                <m:rPr>
                                  <m:sty m:val="p"/>
                                </m:rPr>
                                <a:rPr lang="it-IT">
                                  <a:solidFill>
                                    <a:srgbClr val="FF0000"/>
                                  </a:solidFill>
                                  <a:latin typeface="Cambria Math"/>
                                  <a:ea typeface="Cambria Math"/>
                                </a:rPr>
                                <m:t>exp</m:t>
                              </m:r>
                              <m:r>
                                <a:rPr lang="it-IT" i="1">
                                  <a:solidFill>
                                    <a:srgbClr val="FF0000"/>
                                  </a:solidFill>
                                  <a:latin typeface="Cambria Math"/>
                                  <a:ea typeface="Cambria Math"/>
                                </a:rPr>
                                <m:t>⁡</m:t>
                              </m:r>
                              <m:d>
                                <m:dPr>
                                  <m:begChr m:val="["/>
                                  <m:endChr m:val="]"/>
                                  <m:ctrlPr>
                                    <a:rPr lang="it-IT" i="1">
                                      <a:solidFill>
                                        <a:srgbClr val="FF0000"/>
                                      </a:solidFill>
                                      <a:latin typeface="Cambria Math" panose="02040503050406030204" pitchFamily="18" charset="0"/>
                                      <a:ea typeface="Cambria Math"/>
                                    </a:rPr>
                                  </m:ctrlPr>
                                </m:dPr>
                                <m:e>
                                  <m:r>
                                    <a:rPr lang="it-IT" i="1">
                                      <a:solidFill>
                                        <a:srgbClr val="FF0000"/>
                                      </a:solidFill>
                                      <a:latin typeface="Cambria Math"/>
                                      <a:ea typeface="Cambria Math"/>
                                    </a:rPr>
                                    <m:t>−</m:t>
                                  </m:r>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𝑤</m:t>
                                      </m:r>
                                    </m:e>
                                    <m:sub>
                                      <m:r>
                                        <a:rPr lang="it-IT" i="1">
                                          <a:solidFill>
                                            <a:srgbClr val="FF0000"/>
                                          </a:solidFill>
                                          <a:latin typeface="Cambria Math"/>
                                          <a:ea typeface="Cambria Math"/>
                                        </a:rPr>
                                        <m:t>012</m:t>
                                      </m:r>
                                    </m:sub>
                                  </m:sSub>
                                  <m:r>
                                    <a:rPr lang="it-IT" i="1">
                                      <a:solidFill>
                                        <a:srgbClr val="FF0000"/>
                                      </a:solidFill>
                                      <a:latin typeface="Cambria Math"/>
                                      <a:ea typeface="Cambria Math"/>
                                    </a:rPr>
                                    <m:t>−</m:t>
                                  </m:r>
                                  <m:nary>
                                    <m:naryPr>
                                      <m:chr m:val="∑"/>
                                      <m:limLoc m:val="subSup"/>
                                      <m:ctrlPr>
                                        <a:rPr lang="it-IT" i="1">
                                          <a:solidFill>
                                            <a:srgbClr val="FF0000"/>
                                          </a:solidFill>
                                          <a:latin typeface="Cambria Math" panose="02040503050406030204" pitchFamily="18" charset="0"/>
                                          <a:ea typeface="Cambria Math"/>
                                        </a:rPr>
                                      </m:ctrlPr>
                                    </m:naryPr>
                                    <m:sub>
                                      <m:r>
                                        <m:rPr>
                                          <m:brk m:alnAt="25"/>
                                        </m:rPr>
                                        <a:rPr lang="it-IT" i="1">
                                          <a:solidFill>
                                            <a:srgbClr val="FF0000"/>
                                          </a:solidFill>
                                          <a:latin typeface="Cambria Math"/>
                                          <a:ea typeface="Cambria Math"/>
                                        </a:rPr>
                                        <m:t>𝑗</m:t>
                                      </m:r>
                                      <m:r>
                                        <a:rPr lang="it-IT" i="1">
                                          <a:solidFill>
                                            <a:srgbClr val="FF0000"/>
                                          </a:solidFill>
                                          <a:latin typeface="Cambria Math"/>
                                          <a:ea typeface="Cambria Math"/>
                                        </a:rPr>
                                        <m:t>=1</m:t>
                                      </m:r>
                                    </m:sub>
                                    <m:sup>
                                      <m:r>
                                        <a:rPr lang="it-IT" i="1">
                                          <a:solidFill>
                                            <a:srgbClr val="FF0000"/>
                                          </a:solidFill>
                                          <a:latin typeface="Cambria Math"/>
                                          <a:ea typeface="Cambria Math"/>
                                        </a:rPr>
                                        <m:t>2</m:t>
                                      </m:r>
                                    </m:sup>
                                    <m:e>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𝑤</m:t>
                                          </m:r>
                                        </m:e>
                                        <m:sub>
                                          <m:r>
                                            <a:rPr lang="it-IT" i="1">
                                              <a:solidFill>
                                                <a:srgbClr val="FF0000"/>
                                              </a:solidFill>
                                              <a:latin typeface="Cambria Math"/>
                                              <a:ea typeface="Cambria Math"/>
                                            </a:rPr>
                                            <m:t>𝑗</m:t>
                                          </m:r>
                                          <m:r>
                                            <a:rPr lang="it-IT" i="1">
                                              <a:solidFill>
                                                <a:srgbClr val="FF0000"/>
                                              </a:solidFill>
                                              <a:latin typeface="Cambria Math"/>
                                              <a:ea typeface="Cambria Math"/>
                                            </a:rPr>
                                            <m:t>12</m:t>
                                          </m:r>
                                        </m:sub>
                                      </m:sSub>
                                      <m:func>
                                        <m:funcPr>
                                          <m:ctrlPr>
                                            <a:rPr lang="it-IT" i="1">
                                              <a:solidFill>
                                                <a:srgbClr val="FF0000"/>
                                              </a:solidFill>
                                              <a:latin typeface="Cambria Math" panose="02040503050406030204" pitchFamily="18" charset="0"/>
                                              <a:ea typeface="Cambria Math"/>
                                            </a:rPr>
                                          </m:ctrlPr>
                                        </m:funcPr>
                                        <m:fName>
                                          <m:r>
                                            <m:rPr>
                                              <m:sty m:val="p"/>
                                            </m:rPr>
                                            <a:rPr lang="it-IT">
                                              <a:solidFill>
                                                <a:srgbClr val="FF0000"/>
                                              </a:solidFill>
                                              <a:latin typeface="Cambria Math"/>
                                              <a:ea typeface="Cambria Math"/>
                                            </a:rPr>
                                            <m:t>tanh</m:t>
                                          </m:r>
                                        </m:fName>
                                        <m:e>
                                          <m:d>
                                            <m:dPr>
                                              <m:ctrlPr>
                                                <a:rPr lang="it-IT" i="1">
                                                  <a:solidFill>
                                                    <a:srgbClr val="FF0000"/>
                                                  </a:solidFill>
                                                  <a:latin typeface="Cambria Math" panose="02040503050406030204" pitchFamily="18" charset="0"/>
                                                  <a:ea typeface="Cambria Math"/>
                                                </a:rPr>
                                              </m:ctrlPr>
                                            </m:dPr>
                                            <m:e>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𝑤</m:t>
                                                  </m:r>
                                                </m:e>
                                                <m:sub>
                                                  <m:r>
                                                    <a:rPr lang="it-IT" i="1">
                                                      <a:solidFill>
                                                        <a:srgbClr val="FF0000"/>
                                                      </a:solidFill>
                                                      <a:latin typeface="Cambria Math"/>
                                                      <a:ea typeface="Cambria Math"/>
                                                    </a:rPr>
                                                    <m:t>0</m:t>
                                                  </m:r>
                                                  <m:r>
                                                    <a:rPr lang="it-IT" i="1">
                                                      <a:solidFill>
                                                        <a:srgbClr val="FF0000"/>
                                                      </a:solidFill>
                                                      <a:latin typeface="Cambria Math"/>
                                                      <a:ea typeface="Cambria Math"/>
                                                    </a:rPr>
                                                    <m:t>𝑗</m:t>
                                                  </m:r>
                                                  <m:r>
                                                    <a:rPr lang="it-IT" i="1">
                                                      <a:solidFill>
                                                        <a:srgbClr val="FF0000"/>
                                                      </a:solidFill>
                                                      <a:latin typeface="Cambria Math"/>
                                                      <a:ea typeface="Cambria Math"/>
                                                    </a:rPr>
                                                    <m:t>1</m:t>
                                                  </m:r>
                                                </m:sub>
                                              </m:sSub>
                                              <m:r>
                                                <a:rPr lang="it-IT" i="1">
                                                  <a:solidFill>
                                                    <a:srgbClr val="FF0000"/>
                                                  </a:solidFill>
                                                  <a:latin typeface="Cambria Math"/>
                                                  <a:ea typeface="Cambria Math"/>
                                                </a:rPr>
                                                <m:t>+</m:t>
                                              </m:r>
                                              <m:nary>
                                                <m:naryPr>
                                                  <m:chr m:val="∑"/>
                                                  <m:limLoc m:val="subSup"/>
                                                  <m:ctrlPr>
                                                    <a:rPr lang="it-IT" i="1">
                                                      <a:solidFill>
                                                        <a:srgbClr val="FF0000"/>
                                                      </a:solidFill>
                                                      <a:latin typeface="Cambria Math" panose="02040503050406030204" pitchFamily="18" charset="0"/>
                                                      <a:ea typeface="Cambria Math"/>
                                                    </a:rPr>
                                                  </m:ctrlPr>
                                                </m:naryPr>
                                                <m:sub>
                                                  <m:r>
                                                    <m:rPr>
                                                      <m:brk m:alnAt="25"/>
                                                    </m:rPr>
                                                    <a:rPr lang="it-IT" i="1">
                                                      <a:solidFill>
                                                        <a:srgbClr val="FF0000"/>
                                                      </a:solidFill>
                                                      <a:latin typeface="Cambria Math"/>
                                                      <a:ea typeface="Cambria Math"/>
                                                    </a:rPr>
                                                    <m:t>𝑖</m:t>
                                                  </m:r>
                                                  <m:r>
                                                    <a:rPr lang="it-IT" i="1">
                                                      <a:solidFill>
                                                        <a:srgbClr val="FF0000"/>
                                                      </a:solidFill>
                                                      <a:latin typeface="Cambria Math"/>
                                                      <a:ea typeface="Cambria Math"/>
                                                    </a:rPr>
                                                    <m:t>=1</m:t>
                                                  </m:r>
                                                </m:sub>
                                                <m:sup>
                                                  <m:r>
                                                    <a:rPr lang="it-IT" i="1">
                                                      <a:solidFill>
                                                        <a:srgbClr val="FF0000"/>
                                                      </a:solidFill>
                                                      <a:latin typeface="Cambria Math"/>
                                                      <a:ea typeface="Cambria Math"/>
                                                    </a:rPr>
                                                    <m:t>3</m:t>
                                                  </m:r>
                                                </m:sup>
                                                <m:e>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𝑤</m:t>
                                                      </m:r>
                                                    </m:e>
                                                    <m:sub>
                                                      <m:r>
                                                        <a:rPr lang="it-IT" i="1">
                                                          <a:solidFill>
                                                            <a:srgbClr val="FF0000"/>
                                                          </a:solidFill>
                                                          <a:latin typeface="Cambria Math"/>
                                                          <a:ea typeface="Cambria Math"/>
                                                        </a:rPr>
                                                        <m:t>𝑖𝑗</m:t>
                                                      </m:r>
                                                      <m:r>
                                                        <a:rPr lang="it-IT" i="1">
                                                          <a:solidFill>
                                                            <a:srgbClr val="FF0000"/>
                                                          </a:solidFill>
                                                          <a:latin typeface="Cambria Math"/>
                                                          <a:ea typeface="Cambria Math"/>
                                                        </a:rPr>
                                                        <m:t>1</m:t>
                                                      </m:r>
                                                    </m:sub>
                                                  </m:sSub>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𝑥</m:t>
                                                      </m:r>
                                                    </m:e>
                                                    <m:sub>
                                                      <m:r>
                                                        <a:rPr lang="it-IT" i="1">
                                                          <a:solidFill>
                                                            <a:srgbClr val="FF0000"/>
                                                          </a:solidFill>
                                                          <a:latin typeface="Cambria Math"/>
                                                          <a:ea typeface="Cambria Math"/>
                                                        </a:rPr>
                                                        <m:t>𝑖</m:t>
                                                      </m:r>
                                                    </m:sub>
                                                  </m:sSub>
                                                </m:e>
                                              </m:nary>
                                            </m:e>
                                          </m:d>
                                        </m:e>
                                      </m:func>
                                    </m:e>
                                  </m:nary>
                                </m:e>
                              </m:d>
                            </m:e>
                          </m:d>
                        </m:e>
                        <m:sup>
                          <m:r>
                            <a:rPr lang="it-IT" b="0" i="1" smtClean="0">
                              <a:solidFill>
                                <a:srgbClr val="FF0000"/>
                              </a:solidFill>
                              <a:latin typeface="Cambria Math"/>
                              <a:ea typeface="Cambria Math"/>
                            </a:rPr>
                            <m:t>−1</m:t>
                          </m:r>
                        </m:sup>
                      </m:sSup>
                    </m:oMath>
                  </m:oMathPara>
                </a14:m>
                <a:endParaRPr lang="it-IT" smtClean="0"/>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67544" y="2071389"/>
                <a:ext cx="8229600" cy="4525963"/>
              </a:xfrm>
              <a:blipFill rotWithShape="1">
                <a:blip r:embed="rId2"/>
                <a:stretch>
                  <a:fillRect l="-815" t="-1887"/>
                </a:stretch>
              </a:blipFill>
            </p:spPr>
            <p:txBody>
              <a:bodyPr/>
              <a:lstStyle/>
              <a:p>
                <a:r>
                  <a:rPr lang="en-US">
                    <a:noFill/>
                  </a:rPr>
                  <a:t> </a:t>
                </a:r>
              </a:p>
            </p:txBody>
          </p:sp>
        </mc:Fallback>
      </mc:AlternateContent>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16632"/>
            <a:ext cx="2531899" cy="302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000328" y="4437112"/>
            <a:ext cx="1900777" cy="369332"/>
          </a:xfrm>
          <a:prstGeom prst="rect">
            <a:avLst/>
          </a:prstGeom>
          <a:noFill/>
        </p:spPr>
        <p:txBody>
          <a:bodyPr wrap="none" rtlCol="0">
            <a:spAutoFit/>
          </a:bodyPr>
          <a:lstStyle/>
          <a:p>
            <a:r>
              <a:rPr lang="it-IT" smtClean="0">
                <a:solidFill>
                  <a:srgbClr val="0070C0"/>
                </a:solidFill>
              </a:rPr>
              <a:t>(node 1 of layer 2)</a:t>
            </a:r>
            <a:endParaRPr lang="en-US">
              <a:solidFill>
                <a:srgbClr val="0070C0"/>
              </a:solidFill>
            </a:endParaRPr>
          </a:p>
        </p:txBody>
      </p:sp>
      <p:sp>
        <p:nvSpPr>
          <p:cNvPr id="5" name="CasellaDiTesto 4"/>
          <p:cNvSpPr txBox="1"/>
          <p:nvPr/>
        </p:nvSpPr>
        <p:spPr>
          <a:xfrm>
            <a:off x="1475656" y="2812286"/>
            <a:ext cx="1848519" cy="369332"/>
          </a:xfrm>
          <a:prstGeom prst="rect">
            <a:avLst/>
          </a:prstGeom>
          <a:noFill/>
        </p:spPr>
        <p:txBody>
          <a:bodyPr wrap="none" rtlCol="0">
            <a:spAutoFit/>
          </a:bodyPr>
          <a:lstStyle/>
          <a:p>
            <a:r>
              <a:rPr lang="it-IT" smtClean="0">
                <a:solidFill>
                  <a:srgbClr val="0070C0"/>
                </a:solidFill>
              </a:rPr>
              <a:t>(for each node j:)</a:t>
            </a:r>
            <a:endParaRPr lang="en-US">
              <a:solidFill>
                <a:srgbClr val="0070C0"/>
              </a:solidFill>
            </a:endParaRPr>
          </a:p>
        </p:txBody>
      </p:sp>
    </p:spTree>
    <p:extLst>
      <p:ext uri="{BB962C8B-B14F-4D97-AF65-F5344CB8AC3E}">
        <p14:creationId xmlns:p14="http://schemas.microsoft.com/office/powerpoint/2010/main" val="17972149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Backpropagation</a:t>
            </a:r>
            <a:r>
              <a:rPr lang="it-IT" smtClean="0">
                <a:solidFill>
                  <a:srgbClr val="0070C0"/>
                </a:solidFill>
              </a:rPr>
              <a:t>: </a:t>
            </a:r>
            <a:br>
              <a:rPr lang="it-IT" smtClean="0">
                <a:solidFill>
                  <a:srgbClr val="0070C0"/>
                </a:solidFill>
              </a:rPr>
            </a:br>
            <a:r>
              <a:rPr lang="it-IT" smtClean="0">
                <a:solidFill>
                  <a:srgbClr val="0070C0"/>
                </a:solidFill>
              </a:rPr>
              <a:t>where the magic happens</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363272" cy="5069160"/>
              </a:xfrm>
            </p:spPr>
            <p:txBody>
              <a:bodyPr>
                <a:normAutofit fontScale="70000" lnSpcReduction="20000"/>
              </a:bodyPr>
              <a:lstStyle/>
              <a:p>
                <a:pPr marL="0" indent="0">
                  <a:buNone/>
                </a:pPr>
                <a:r>
                  <a:rPr lang="it-IT" smtClean="0"/>
                  <a:t>Consider the two-class case, with binary output y</a:t>
                </a:r>
                <a:r>
                  <a:rPr lang="it-IT" baseline="-25000" smtClean="0"/>
                  <a:t>12</a:t>
                </a:r>
                <a:r>
                  <a:rPr lang="it-IT" smtClean="0"/>
                  <a:t>=1/0 for signal and background, and the 3/2/1 2-layer network of the previous slides. If a(x,w) is the activation on the output node, the output is</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𝑜</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𝑤</m:t>
                          </m:r>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
                            <a:rPr lang="it-IT" b="0" i="1" smtClean="0">
                              <a:solidFill>
                                <a:srgbClr val="FF0000"/>
                              </a:solidFill>
                              <a:latin typeface="Cambria Math"/>
                            </a:rPr>
                            <m:t>1+</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𝑒</m:t>
                              </m:r>
                            </m:e>
                            <m:sup>
                              <m:r>
                                <a:rPr lang="it-IT" b="0" i="1" smtClean="0">
                                  <a:solidFill>
                                    <a:srgbClr val="FF0000"/>
                                  </a:solidFill>
                                  <a:latin typeface="Cambria Math"/>
                                </a:rPr>
                                <m:t>−</m:t>
                              </m:r>
                              <m:r>
                                <a:rPr lang="it-IT" b="0" i="1" smtClean="0">
                                  <a:solidFill>
                                    <a:srgbClr val="FF0000"/>
                                  </a:solidFill>
                                  <a:latin typeface="Cambria Math"/>
                                </a:rPr>
                                <m:t>𝑎</m:t>
                              </m:r>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𝑤</m:t>
                              </m:r>
                              <m:r>
                                <a:rPr lang="it-IT" b="0" i="1" smtClean="0">
                                  <a:solidFill>
                                    <a:srgbClr val="FF0000"/>
                                  </a:solidFill>
                                  <a:latin typeface="Cambria Math"/>
                                </a:rPr>
                                <m:t>)</m:t>
                              </m:r>
                            </m:sup>
                          </m:sSup>
                        </m:den>
                      </m:f>
                    </m:oMath>
                  </m:oMathPara>
                </a14:m>
                <a:endParaRPr lang="it-IT" smtClean="0"/>
              </a:p>
              <a:p>
                <a:pPr marL="0" indent="0">
                  <a:buNone/>
                </a:pPr>
                <a:endParaRPr lang="it-IT" smtClean="0"/>
              </a:p>
              <a:p>
                <a:pPr marL="0" indent="0">
                  <a:buNone/>
                </a:pPr>
                <a:r>
                  <a:rPr lang="it-IT" smtClean="0"/>
                  <a:t>This means that </a:t>
                </a:r>
                <a:r>
                  <a:rPr lang="it-IT" smtClean="0">
                    <a:solidFill>
                      <a:srgbClr val="0070C0"/>
                    </a:solidFill>
                  </a:rPr>
                  <a:t>p(C</a:t>
                </a:r>
                <a:r>
                  <a:rPr lang="it-IT" baseline="-25000" smtClean="0">
                    <a:solidFill>
                      <a:srgbClr val="0070C0"/>
                    </a:solidFill>
                  </a:rPr>
                  <a:t>1</a:t>
                </a:r>
                <a:r>
                  <a:rPr lang="it-IT" smtClean="0">
                    <a:solidFill>
                      <a:srgbClr val="0070C0"/>
                    </a:solidFill>
                  </a:rPr>
                  <a:t>|x)=o(x,w)</a:t>
                </a:r>
                <a:r>
                  <a:rPr lang="it-IT" smtClean="0"/>
                  <a:t>, and </a:t>
                </a:r>
                <a:r>
                  <a:rPr lang="it-IT" smtClean="0">
                    <a:solidFill>
                      <a:srgbClr val="0070C0"/>
                    </a:solidFill>
                  </a:rPr>
                  <a:t>p(C</a:t>
                </a:r>
                <a:r>
                  <a:rPr lang="it-IT" baseline="-25000" smtClean="0">
                    <a:solidFill>
                      <a:srgbClr val="0070C0"/>
                    </a:solidFill>
                  </a:rPr>
                  <a:t>2</a:t>
                </a:r>
                <a:r>
                  <a:rPr lang="it-IT" smtClean="0">
                    <a:solidFill>
                      <a:srgbClr val="0070C0"/>
                    </a:solidFill>
                  </a:rPr>
                  <a:t>|x)=1-o(x,w)</a:t>
                </a:r>
                <a:r>
                  <a:rPr lang="it-IT" smtClean="0"/>
                  <a:t> so we can write syntetically</a:t>
                </a:r>
              </a:p>
              <a:p>
                <a:pPr marL="0" indent="0">
                  <a:buNone/>
                </a:pPr>
                <a:r>
                  <a:rPr lang="it-IT" smtClean="0"/>
                  <a:t>			</a:t>
                </a:r>
                <a:r>
                  <a:rPr lang="it-IT" smtClean="0">
                    <a:solidFill>
                      <a:srgbClr val="FF0000"/>
                    </a:solidFill>
                  </a:rPr>
                  <a:t>p(y|x) = o(x,w)</a:t>
                </a:r>
                <a:r>
                  <a:rPr lang="it-IT" baseline="30000" smtClean="0">
                    <a:solidFill>
                      <a:srgbClr val="FF0000"/>
                    </a:solidFill>
                  </a:rPr>
                  <a:t>y  </a:t>
                </a:r>
                <a:r>
                  <a:rPr lang="it-IT" smtClean="0">
                    <a:solidFill>
                      <a:srgbClr val="FF0000"/>
                    </a:solidFill>
                  </a:rPr>
                  <a:t>[1-o(x,w)]</a:t>
                </a:r>
                <a:r>
                  <a:rPr lang="it-IT" baseline="30000" smtClean="0">
                    <a:solidFill>
                      <a:srgbClr val="FF0000"/>
                    </a:solidFill>
                  </a:rPr>
                  <a:t>1-y</a:t>
                </a:r>
              </a:p>
              <a:p>
                <a:pPr marL="0" indent="0">
                  <a:buNone/>
                </a:pPr>
                <a:r>
                  <a:rPr lang="it-IT" smtClean="0"/>
                  <a:t>We have a differentiable model of the class probabilities, so we may write the –log(L) for a training dataset {x</a:t>
                </a:r>
                <a:r>
                  <a:rPr lang="it-IT" baseline="-25000" smtClean="0"/>
                  <a:t>(1)</a:t>
                </a:r>
                <a:r>
                  <a:rPr lang="it-IT" smtClean="0"/>
                  <a:t>...x</a:t>
                </a:r>
                <a:r>
                  <a:rPr lang="it-IT" baseline="-25000" smtClean="0"/>
                  <a:t>(N)</a:t>
                </a:r>
                <a:r>
                  <a:rPr lang="it-IT" smtClean="0"/>
                  <a:t>} as</a:t>
                </a:r>
              </a:p>
              <a:p>
                <a:pPr marL="0" indent="0">
                  <a:buNone/>
                </a:pPr>
                <a:endParaRPr lang="it-IT" smtClean="0"/>
              </a:p>
              <a:p>
                <a:pPr marL="0" indent="0">
                  <a:buNone/>
                </a:pPr>
                <a14:m>
                  <m:oMath xmlns:m="http://schemas.openxmlformats.org/officeDocument/2006/math">
                    <m:r>
                      <a:rPr lang="it-IT" b="0" i="1" smtClean="0">
                        <a:solidFill>
                          <a:srgbClr val="FF0000"/>
                        </a:solidFill>
                        <a:latin typeface="Cambria Math"/>
                      </a:rPr>
                      <m:t>𝑒</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𝑛</m:t>
                        </m:r>
                        <m:r>
                          <a:rPr lang="it-IT" b="0" i="1" smtClean="0">
                            <a:solidFill>
                              <a:srgbClr val="FF0000"/>
                            </a:solidFill>
                            <a:latin typeface="Cambria Math"/>
                          </a:rPr>
                          <m:t>=1</m:t>
                        </m:r>
                      </m:sub>
                      <m:sup>
                        <m:r>
                          <a:rPr lang="it-IT" b="0" i="1" smtClean="0">
                            <a:solidFill>
                              <a:srgbClr val="FF0000"/>
                            </a:solidFill>
                            <a:latin typeface="Cambria Math"/>
                          </a:rPr>
                          <m:t>𝑁</m:t>
                        </m:r>
                      </m:sup>
                      <m:e>
                        <m:d>
                          <m:dPr>
                            <m:begChr m:val="["/>
                            <m:endChr m:val="]"/>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𝑛</m:t>
                                </m:r>
                              </m:sub>
                            </m:sSub>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log</m:t>
                                </m:r>
                              </m:fNa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𝑜</m:t>
                                    </m:r>
                                  </m:e>
                                  <m:sub>
                                    <m:r>
                                      <a:rPr lang="it-IT" b="0" i="1" smtClean="0">
                                        <a:solidFill>
                                          <a:srgbClr val="FF0000"/>
                                        </a:solidFill>
                                        <a:latin typeface="Cambria Math"/>
                                      </a:rPr>
                                      <m:t>𝑛</m:t>
                                    </m:r>
                                  </m:sub>
                                </m:sSub>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𝑛</m:t>
                                        </m:r>
                                      </m:sub>
                                    </m:sSub>
                                    <m:r>
                                      <a:rPr lang="it-IT" b="0" i="1" smtClean="0">
                                        <a:solidFill>
                                          <a:srgbClr val="FF0000"/>
                                        </a:solidFill>
                                        <a:latin typeface="Cambria Math"/>
                                      </a:rPr>
                                      <m:t>,</m:t>
                                    </m:r>
                                    <m:r>
                                      <a:rPr lang="it-IT" b="0" i="1" smtClean="0">
                                        <a:solidFill>
                                          <a:srgbClr val="FF0000"/>
                                        </a:solidFill>
                                        <a:latin typeface="Cambria Math"/>
                                      </a:rPr>
                                      <m:t>𝑤</m:t>
                                    </m:r>
                                  </m:e>
                                </m:d>
                                <m:r>
                                  <a:rPr lang="it-IT" b="0" i="1" smtClean="0">
                                    <a:solidFill>
                                      <a:srgbClr val="FF0000"/>
                                    </a:solidFill>
                                    <a:latin typeface="Cambria Math"/>
                                  </a:rPr>
                                  <m:t>+(1−</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𝑛</m:t>
                                    </m:r>
                                  </m:sub>
                                </m:sSub>
                                <m:r>
                                  <a:rPr lang="it-IT" b="0" i="1" smtClean="0">
                                    <a:solidFill>
                                      <a:srgbClr val="FF0000"/>
                                    </a:solidFill>
                                    <a:latin typeface="Cambria Math"/>
                                  </a:rPr>
                                  <m:t>)</m:t>
                                </m:r>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log</m:t>
                                    </m:r>
                                  </m:fName>
                                  <m:e>
                                    <m:r>
                                      <a:rPr lang="it-IT" b="0" i="1" smtClean="0">
                                        <a:solidFill>
                                          <a:srgbClr val="FF0000"/>
                                        </a:solidFill>
                                        <a:latin typeface="Cambria Math"/>
                                      </a:rPr>
                                      <m:t>(1−</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𝑜</m:t>
                                        </m:r>
                                      </m:e>
                                      <m:sub>
                                        <m:r>
                                          <a:rPr lang="it-IT" b="0" i="1" smtClean="0">
                                            <a:solidFill>
                                              <a:srgbClr val="FF0000"/>
                                            </a:solidFill>
                                            <a:latin typeface="Cambria Math"/>
                                          </a:rPr>
                                          <m:t>𝑛</m:t>
                                        </m:r>
                                      </m:sub>
                                    </m:sSub>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𝑛</m:t>
                                            </m:r>
                                          </m:sub>
                                        </m:sSub>
                                        <m:r>
                                          <a:rPr lang="it-IT" b="0" i="1" smtClean="0">
                                            <a:solidFill>
                                              <a:srgbClr val="FF0000"/>
                                            </a:solidFill>
                                            <a:latin typeface="Cambria Math"/>
                                          </a:rPr>
                                          <m:t>,</m:t>
                                        </m:r>
                                        <m:r>
                                          <a:rPr lang="it-IT" b="0" i="1" smtClean="0">
                                            <a:solidFill>
                                              <a:srgbClr val="FF0000"/>
                                            </a:solidFill>
                                            <a:latin typeface="Cambria Math"/>
                                          </a:rPr>
                                          <m:t>𝑤</m:t>
                                        </m:r>
                                      </m:e>
                                    </m:d>
                                    <m:r>
                                      <a:rPr lang="it-IT" b="0" i="1" smtClean="0">
                                        <a:solidFill>
                                          <a:srgbClr val="FF0000"/>
                                        </a:solidFill>
                                        <a:latin typeface="Cambria Math"/>
                                      </a:rPr>
                                      <m:t>)</m:t>
                                    </m:r>
                                  </m:e>
                                </m:func>
                              </m:e>
                            </m:func>
                          </m:e>
                        </m:d>
                      </m:e>
                    </m:nary>
                  </m:oMath>
                </a14:m>
                <a:r>
                  <a:rPr lang="it-IT" smtClean="0">
                    <a:solidFill>
                      <a:srgbClr val="FF0000"/>
                    </a:solidFill>
                  </a:rPr>
                  <a:t> </a:t>
                </a:r>
              </a:p>
              <a:p>
                <a:pPr marL="0" indent="0">
                  <a:buNone/>
                </a:pPr>
                <a:endParaRPr lang="it-IT" smtClean="0"/>
              </a:p>
              <a:p>
                <a:pPr marL="0" indent="0">
                  <a:buNone/>
                </a:pPr>
                <a:r>
                  <a:rPr lang="it-IT" smtClean="0"/>
                  <a:t>This is called (binary) cross entropy; it is the most commonly used loss for classification.</a:t>
                </a:r>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363272" cy="5069160"/>
              </a:xfrm>
              <a:blipFill rotWithShape="1">
                <a:blip r:embed="rId2"/>
                <a:stretch>
                  <a:fillRect l="-875" t="-1925" b="-1685"/>
                </a:stretch>
              </a:blipFill>
            </p:spPr>
            <p:txBody>
              <a:bodyPr/>
              <a:lstStyle/>
              <a:p>
                <a:r>
                  <a:rPr lang="en-US">
                    <a:noFill/>
                  </a:rPr>
                  <a:t> </a:t>
                </a:r>
              </a:p>
            </p:txBody>
          </p:sp>
        </mc:Fallback>
      </mc:AlternateContent>
    </p:spTree>
    <p:extLst>
      <p:ext uri="{BB962C8B-B14F-4D97-AF65-F5344CB8AC3E}">
        <p14:creationId xmlns:p14="http://schemas.microsoft.com/office/powerpoint/2010/main" val="17632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Finding </a:t>
            </a:r>
            <a:r>
              <a:rPr lang="it-IT" smtClean="0">
                <a:solidFill>
                  <a:srgbClr val="0070C0"/>
                </a:solidFill>
              </a:rPr>
              <a:t>the weights</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23528" y="1484784"/>
                <a:ext cx="8229600" cy="5589240"/>
              </a:xfrm>
            </p:spPr>
            <p:txBody>
              <a:bodyPr>
                <a:normAutofit fontScale="70000" lnSpcReduction="20000"/>
              </a:bodyPr>
              <a:lstStyle/>
              <a:p>
                <a:pPr marL="0" indent="0">
                  <a:buNone/>
                </a:pPr>
                <a:r>
                  <a:rPr lang="it-IT" smtClean="0"/>
                  <a:t>To find the optimal weights, we need to </a:t>
                </a:r>
                <a:r>
                  <a:rPr lang="it-IT" smtClean="0">
                    <a:solidFill>
                      <a:srgbClr val="0070C0"/>
                    </a:solidFill>
                  </a:rPr>
                  <a:t>minimize the BCE loss</a:t>
                </a:r>
                <a:r>
                  <a:rPr lang="it-IT" smtClean="0"/>
                  <a:t>. We are helped by noting that the loss is decomposable in per-event contributions e</a:t>
                </a:r>
                <a:r>
                  <a:rPr lang="it-IT" baseline="-25000" smtClean="0"/>
                  <a:t>n</a:t>
                </a:r>
                <a:r>
                  <a:rPr lang="it-IT" smtClean="0"/>
                  <a:t>, which are a function of the weights. We need to only find the gradient of the error function with respect to each weight:</a:t>
                </a:r>
              </a:p>
              <a:p>
                <a:pPr marL="0" indent="0">
                  <a:buNone/>
                </a:pPr>
                <a:endParaRPr lang="it-IT" i="1" smtClean="0">
                  <a:solidFill>
                    <a:srgbClr val="FF0000"/>
                  </a:solidFill>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m:t>
                          </m:r>
                        </m:sub>
                      </m:sSub>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d>
                        <m:dPr>
                          <m:begChr m:val="{"/>
                          <m:endChr m:val="}"/>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𝑛</m:t>
                              </m:r>
                            </m:sub>
                          </m:sSub>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log</m:t>
                              </m:r>
                            </m:fNa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𝑜</m:t>
                                  </m:r>
                                </m:e>
                                <m:sub>
                                  <m:r>
                                    <a:rPr lang="it-IT" b="0" i="1" smtClean="0">
                                      <a:solidFill>
                                        <a:srgbClr val="FF0000"/>
                                      </a:solidFill>
                                      <a:latin typeface="Cambria Math"/>
                                    </a:rPr>
                                    <m:t>𝑛</m:t>
                                  </m:r>
                                </m:sub>
                              </m:sSub>
                            </m:e>
                          </m:func>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𝑛</m:t>
                              </m:r>
                            </m:sub>
                          </m:sSub>
                          <m:r>
                            <a:rPr lang="it-IT" b="0" i="1" smtClean="0">
                              <a:solidFill>
                                <a:srgbClr val="FF0000"/>
                              </a:solidFill>
                              <a:latin typeface="Cambria Math"/>
                            </a:rPr>
                            <m:t>,</m:t>
                          </m:r>
                          <m:r>
                            <a:rPr lang="it-IT" b="0" i="1" smtClean="0">
                              <a:solidFill>
                                <a:srgbClr val="FF0000"/>
                              </a:solidFill>
                              <a:latin typeface="Cambria Math"/>
                            </a:rPr>
                            <m:t>𝑤</m:t>
                          </m:r>
                          <m:r>
                            <a:rPr lang="it-IT" b="0" i="1" smtClean="0">
                              <a:solidFill>
                                <a:srgbClr val="FF0000"/>
                              </a:solidFill>
                              <a:latin typeface="Cambria Math"/>
                            </a:rPr>
                            <m:t>)+</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1−</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𝑛</m:t>
                                  </m:r>
                                </m:sub>
                              </m:sSub>
                            </m:e>
                          </m:d>
                          <m:r>
                            <a:rPr lang="it-IT" b="0" i="1" smtClean="0">
                              <a:solidFill>
                                <a:srgbClr val="FF0000"/>
                              </a:solidFill>
                              <a:latin typeface="Cambria Math"/>
                            </a:rPr>
                            <m:t>𝑙𝑜𝑔</m:t>
                          </m:r>
                          <m:d>
                            <m:dPr>
                              <m:begChr m:val="["/>
                              <m:endChr m:val="]"/>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1−</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𝑜</m:t>
                                  </m:r>
                                </m:e>
                                <m:sub>
                                  <m:r>
                                    <a:rPr lang="it-IT" b="0" i="1" smtClean="0">
                                      <a:solidFill>
                                        <a:srgbClr val="FF0000"/>
                                      </a:solidFill>
                                      <a:latin typeface="Cambria Math"/>
                                    </a:rPr>
                                    <m:t>𝑛</m:t>
                                  </m:r>
                                </m:sub>
                              </m:sSub>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𝑛</m:t>
                                  </m:r>
                                </m:sub>
                              </m:sSub>
                              <m:r>
                                <a:rPr lang="it-IT" b="0" i="1" smtClean="0">
                                  <a:solidFill>
                                    <a:srgbClr val="FF0000"/>
                                  </a:solidFill>
                                  <a:latin typeface="Cambria Math"/>
                                </a:rPr>
                                <m:t>,</m:t>
                              </m:r>
                              <m:r>
                                <a:rPr lang="it-IT" b="0" i="1" smtClean="0">
                                  <a:solidFill>
                                    <a:srgbClr val="FF0000"/>
                                  </a:solidFill>
                                  <a:latin typeface="Cambria Math"/>
                                </a:rPr>
                                <m:t>𝑤</m:t>
                              </m:r>
                              <m:r>
                                <a:rPr lang="it-IT" b="0" i="1" smtClean="0">
                                  <a:solidFill>
                                    <a:srgbClr val="FF0000"/>
                                  </a:solidFill>
                                  <a:latin typeface="Cambria Math"/>
                                </a:rPr>
                                <m:t>)</m:t>
                              </m:r>
                            </m:e>
                          </m:d>
                        </m:e>
                      </m:d>
                    </m:oMath>
                  </m:oMathPara>
                </a14:m>
                <a:endParaRPr lang="it-IT" smtClean="0"/>
              </a:p>
              <a:p>
                <a:pPr marL="0" indent="0">
                  <a:buNone/>
                </a:pPr>
                <a:endParaRPr lang="it-IT" smtClean="0"/>
              </a:p>
              <a:p>
                <a:pPr marL="0" indent="0">
                  <a:buNone/>
                </a:pPr>
                <a:r>
                  <a:rPr lang="it-IT" smtClean="0"/>
                  <a:t>We take the derivative of e</a:t>
                </a:r>
                <a:r>
                  <a:rPr lang="it-IT" baseline="-25000" smtClean="0"/>
                  <a:t>n</a:t>
                </a:r>
                <a:r>
                  <a:rPr lang="it-IT" smtClean="0"/>
                  <a:t> WRT the weight for the i</a:t>
                </a:r>
                <a:r>
                  <a:rPr lang="it-IT" baseline="30000" smtClean="0"/>
                  <a:t>th</a:t>
                </a:r>
                <a:r>
                  <a:rPr lang="it-IT" smtClean="0"/>
                  <a:t> input to node j in layer m, w</a:t>
                </a:r>
                <a:r>
                  <a:rPr lang="it-IT" baseline="-25000" smtClean="0"/>
                  <a:t>ijm</a:t>
                </a:r>
                <a:r>
                  <a:rPr lang="it-IT" smtClean="0"/>
                  <a:t>:</a:t>
                </a:r>
              </a:p>
              <a:p>
                <a:pPr marL="0" indent="0">
                  <a:buNone/>
                </a:pPr>
                <a14:m>
                  <m:oMathPara xmlns:m="http://schemas.openxmlformats.org/officeDocument/2006/math">
                    <m:oMathParaPr>
                      <m:jc m:val="centerGroup"/>
                    </m:oMathParaPr>
                    <m:oMath xmlns:m="http://schemas.openxmlformats.org/officeDocument/2006/math">
                      <m:f>
                        <m:fPr>
                          <m:ctrlPr>
                            <a:rPr lang="it-IT" i="1" smtClean="0">
                              <a:solidFill>
                                <a:srgbClr val="FF0000"/>
                              </a:solidFill>
                              <a:latin typeface="Cambria Math" panose="02040503050406030204" pitchFamily="18" charset="0"/>
                            </a:rPr>
                          </m:ctrlPr>
                        </m:fPr>
                        <m:num>
                          <m:r>
                            <a:rPr lang="it-IT" i="1" smtClean="0">
                              <a:solidFill>
                                <a:srgbClr val="FF0000"/>
                              </a:solidFill>
                              <a:latin typeface="Cambria Math"/>
                              <a:ea typeface="Cambria Math"/>
                            </a:rPr>
                            <m:t>𝜕</m:t>
                          </m:r>
                          <m:sSub>
                            <m:sSubPr>
                              <m:ctrlPr>
                                <a:rPr lang="it-IT"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𝑒</m:t>
                              </m:r>
                            </m:e>
                            <m:sub>
                              <m:r>
                                <a:rPr lang="it-IT" b="0" i="1" smtClean="0">
                                  <a:solidFill>
                                    <a:srgbClr val="FF0000"/>
                                  </a:solidFill>
                                  <a:latin typeface="Cambria Math"/>
                                  <a:ea typeface="Cambria Math"/>
                                </a:rPr>
                                <m:t>𝑛</m:t>
                              </m:r>
                            </m:sub>
                          </m:sSub>
                        </m:num>
                        <m:den>
                          <m:r>
                            <a:rPr lang="it-IT" i="1" smtClean="0">
                              <a:solidFill>
                                <a:srgbClr val="FF0000"/>
                              </a:solidFill>
                              <a:latin typeface="Cambria Math"/>
                              <a:ea typeface="Cambria Math"/>
                            </a:rPr>
                            <m:t>𝜕</m:t>
                          </m:r>
                          <m:sSub>
                            <m:sSubPr>
                              <m:ctrlPr>
                                <a:rPr lang="it-IT"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𝑤</m:t>
                              </m:r>
                            </m:e>
                            <m:sub>
                              <m:r>
                                <a:rPr lang="it-IT" b="0" i="1" smtClean="0">
                                  <a:solidFill>
                                    <a:srgbClr val="FF0000"/>
                                  </a:solidFill>
                                  <a:latin typeface="Cambria Math"/>
                                  <a:ea typeface="Cambria Math"/>
                                </a:rPr>
                                <m:t>𝑖𝑗𝑚</m:t>
                              </m:r>
                            </m:sub>
                          </m:sSub>
                        </m:den>
                      </m:f>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𝑒</m:t>
                              </m:r>
                            </m:e>
                            <m:sub>
                              <m:r>
                                <a:rPr lang="it-IT" b="0" i="1" smtClean="0">
                                  <a:solidFill>
                                    <a:srgbClr val="FF0000"/>
                                  </a:solidFill>
                                  <a:latin typeface="Cambria Math"/>
                                  <a:ea typeface="Cambria Math"/>
                                </a:rPr>
                                <m:t>𝑛</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𝑤</m:t>
                              </m:r>
                            </m:e>
                            <m:sub>
                              <m:r>
                                <a:rPr lang="it-IT" b="0" i="1" smtClean="0">
                                  <a:solidFill>
                                    <a:srgbClr val="FF0000"/>
                                  </a:solidFill>
                                  <a:latin typeface="Cambria Math"/>
                                  <a:ea typeface="Cambria Math"/>
                                </a:rPr>
                                <m:t>𝑖𝑗𝑚</m:t>
                              </m:r>
                            </m:sub>
                          </m:sSub>
                        </m:den>
                      </m:f>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𝑛𝑗𝑚</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𝑧</m:t>
                          </m:r>
                        </m:e>
                        <m:sub>
                          <m:r>
                            <a:rPr lang="it-IT" b="0" i="1" smtClean="0">
                              <a:solidFill>
                                <a:srgbClr val="FF0000"/>
                              </a:solidFill>
                              <a:latin typeface="Cambria Math"/>
                            </a:rPr>
                            <m:t>𝑖𝑗𝑚</m:t>
                          </m:r>
                        </m:sub>
                      </m:sSub>
                    </m:oMath>
                  </m:oMathPara>
                </a14:m>
                <a:endParaRPr lang="it-IT" smtClean="0"/>
              </a:p>
              <a:p>
                <a:pPr marL="0" indent="0">
                  <a:buNone/>
                </a:pPr>
                <a:endParaRPr lang="it-IT" smtClean="0"/>
              </a:p>
              <a:p>
                <a:pPr marL="0" indent="0">
                  <a:buNone/>
                </a:pPr>
                <a:r>
                  <a:rPr lang="it-IT" smtClean="0"/>
                  <a:t>where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a:rPr>
                          <m:t>𝑒</m:t>
                        </m:r>
                      </m:e>
                      <m:sub>
                        <m:r>
                          <a:rPr lang="it-IT" b="0" i="1" smtClean="0">
                            <a:latin typeface="Cambria Math"/>
                          </a:rPr>
                          <m:t>𝑛𝑗𝑚</m:t>
                        </m:r>
                      </m:sub>
                    </m:sSub>
                    <m:r>
                      <a:rPr lang="it-IT" b="0" i="1" smtClean="0">
                        <a:latin typeface="Cambria Math"/>
                      </a:rPr>
                      <m:t>=</m:t>
                    </m:r>
                    <m:f>
                      <m:fPr>
                        <m:ctrlPr>
                          <a:rPr lang="it-IT" b="0" i="1" smtClean="0">
                            <a:latin typeface="Cambria Math" panose="02040503050406030204" pitchFamily="18" charset="0"/>
                          </a:rPr>
                        </m:ctrlPr>
                      </m:fPr>
                      <m:num>
                        <m:r>
                          <a:rPr lang="it-IT" b="0" i="1" smtClean="0">
                            <a:latin typeface="Cambria Math"/>
                            <a:ea typeface="Cambria Math"/>
                          </a:rPr>
                          <m:t>𝜕</m:t>
                        </m:r>
                        <m:sSub>
                          <m:sSubPr>
                            <m:ctrlPr>
                              <a:rPr lang="it-IT" b="0" i="1" smtClean="0">
                                <a:latin typeface="Cambria Math" panose="02040503050406030204" pitchFamily="18" charset="0"/>
                                <a:ea typeface="Cambria Math"/>
                              </a:rPr>
                            </m:ctrlPr>
                          </m:sSubPr>
                          <m:e>
                            <m:r>
                              <a:rPr lang="it-IT" b="0" i="1" smtClean="0">
                                <a:latin typeface="Cambria Math"/>
                                <a:ea typeface="Cambria Math"/>
                              </a:rPr>
                              <m:t>𝑒</m:t>
                            </m:r>
                          </m:e>
                          <m:sub>
                            <m:r>
                              <a:rPr lang="it-IT" b="0" i="1" smtClean="0">
                                <a:latin typeface="Cambria Math"/>
                                <a:ea typeface="Cambria Math"/>
                              </a:rPr>
                              <m:t>𝑛</m:t>
                            </m:r>
                          </m:sub>
                        </m:sSub>
                      </m:num>
                      <m:den>
                        <m:r>
                          <a:rPr lang="it-IT" b="0" i="1" smtClean="0">
                            <a:latin typeface="Cambria Math"/>
                            <a:ea typeface="Cambria Math"/>
                          </a:rPr>
                          <m:t>𝜕</m:t>
                        </m:r>
                        <m:sSub>
                          <m:sSubPr>
                            <m:ctrlPr>
                              <a:rPr lang="it-IT" b="0" i="1" smtClean="0">
                                <a:latin typeface="Cambria Math" panose="02040503050406030204" pitchFamily="18" charset="0"/>
                                <a:ea typeface="Cambria Math"/>
                              </a:rPr>
                            </m:ctrlPr>
                          </m:sSubPr>
                          <m:e>
                            <m:r>
                              <a:rPr lang="it-IT" b="0" i="1" smtClean="0">
                                <a:latin typeface="Cambria Math"/>
                                <a:ea typeface="Cambria Math"/>
                              </a:rPr>
                              <m:t>𝑎</m:t>
                            </m:r>
                          </m:e>
                          <m:sub>
                            <m:r>
                              <a:rPr lang="it-IT" b="0" i="1" smtClean="0">
                                <a:latin typeface="Cambria Math"/>
                                <a:ea typeface="Cambria Math"/>
                              </a:rPr>
                              <m:t>𝑗𝑚</m:t>
                            </m:r>
                          </m:sub>
                        </m:sSub>
                      </m:den>
                    </m:f>
                    <m:r>
                      <a:rPr lang="it-IT" b="0" i="1" smtClean="0">
                        <a:latin typeface="Cambria Math"/>
                      </a:rPr>
                      <m:t> </m:t>
                    </m:r>
                  </m:oMath>
                </a14:m>
                <a:r>
                  <a:rPr lang="it-IT" smtClean="0"/>
                  <a:t>and we have used the activation</a:t>
                </a:r>
              </a:p>
              <a:p>
                <a:pPr marL="0" indent="0">
                  <a:buNone/>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𝑗𝑚</m:t>
                          </m:r>
                        </m:sub>
                      </m:sSub>
                      <m:r>
                        <a:rPr lang="it-IT" b="0" i="1" smtClean="0">
                          <a:solidFill>
                            <a:srgbClr val="FF0000"/>
                          </a:solidFill>
                          <a:latin typeface="Cambria Math"/>
                        </a:rPr>
                        <m:t>=</m:t>
                      </m:r>
                      <m:nary>
                        <m:naryPr>
                          <m:chr m:val="∑"/>
                          <m:limLoc m:val="subSup"/>
                          <m:ctrlPr>
                            <a:rPr lang="it-IT"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=0</m:t>
                          </m:r>
                        </m:sub>
                        <m:sup>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r>
                                <a:rPr lang="it-IT" b="0" i="1" smtClean="0">
                                  <a:solidFill>
                                    <a:srgbClr val="FF0000"/>
                                  </a:solidFill>
                                  <a:latin typeface="Cambria Math"/>
                                </a:rPr>
                                <m:t>−1</m:t>
                              </m:r>
                            </m:sub>
                          </m:sSub>
                        </m:sup>
                        <m:e>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𝑖𝑗𝑚</m:t>
                              </m:r>
                            </m:sub>
                          </m:sSub>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𝑧</m:t>
                              </m:r>
                            </m:e>
                            <m:sub>
                              <m:r>
                                <a:rPr lang="it-IT" b="0" i="1" smtClean="0">
                                  <a:solidFill>
                                    <a:srgbClr val="FF0000"/>
                                  </a:solidFill>
                                  <a:latin typeface="Cambria Math"/>
                                </a:rPr>
                                <m:t>𝑖𝑗𝑚</m:t>
                              </m:r>
                            </m:sub>
                          </m:sSub>
                        </m:e>
                      </m:nary>
                    </m:oMath>
                  </m:oMathPara>
                </a14:m>
                <a:endParaRPr lang="it-IT" smtClean="0"/>
              </a:p>
              <a:p>
                <a:pPr marL="0" indent="0">
                  <a:buNone/>
                </a:pPr>
                <a:endParaRPr lang="it-IT" smtClean="0"/>
              </a:p>
              <a:p>
                <a:pPr marL="0" indent="0">
                  <a:buNone/>
                </a:pPr>
                <a:endParaRPr lang="it-IT" smtClean="0"/>
              </a:p>
              <a:p>
                <a:pPr marL="0" indent="0">
                  <a:buNone/>
                </a:pPr>
                <a:endParaRPr lang="it-IT" baseline="-25000" smtClean="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23528" y="1484784"/>
                <a:ext cx="8229600" cy="5589240"/>
              </a:xfrm>
              <a:blipFill rotWithShape="1">
                <a:blip r:embed="rId2"/>
                <a:stretch>
                  <a:fillRect l="-889" t="-1747" r="-815"/>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829" y="4005064"/>
            <a:ext cx="2049486" cy="244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36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Finding </a:t>
            </a:r>
            <a:r>
              <a:rPr lang="it-IT" smtClean="0">
                <a:solidFill>
                  <a:srgbClr val="0070C0"/>
                </a:solidFill>
              </a:rPr>
              <a:t>the weights/2</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7715200" cy="5257800"/>
              </a:xfrm>
            </p:spPr>
            <p:txBody>
              <a:bodyPr>
                <a:normAutofit fontScale="55000" lnSpcReduction="20000"/>
              </a:bodyPr>
              <a:lstStyle/>
              <a:p>
                <a:pPr marL="0" indent="0">
                  <a:buNone/>
                </a:pPr>
                <a:r>
                  <a:rPr lang="it-IT" smtClean="0"/>
                  <a:t>We work our way from the output layer M to the previous ones. While for the output layer the error caused by event n is </a:t>
                </a:r>
                <a:r>
                  <a:rPr lang="it-IT" smtClean="0">
                    <a:solidFill>
                      <a:srgbClr val="FF0000"/>
                    </a:solidFill>
                  </a:rPr>
                  <a:t>e</a:t>
                </a:r>
                <a:r>
                  <a:rPr lang="it-IT" baseline="-25000" smtClean="0">
                    <a:solidFill>
                      <a:srgbClr val="FF0000"/>
                    </a:solidFill>
                  </a:rPr>
                  <a:t>n1M</a:t>
                </a:r>
                <a:r>
                  <a:rPr lang="it-IT" smtClean="0">
                    <a:solidFill>
                      <a:srgbClr val="FF0000"/>
                    </a:solidFill>
                  </a:rPr>
                  <a:t>=o</a:t>
                </a:r>
                <a:r>
                  <a:rPr lang="it-IT" baseline="-25000" smtClean="0">
                    <a:solidFill>
                      <a:srgbClr val="FF0000"/>
                    </a:solidFill>
                  </a:rPr>
                  <a:t>n</a:t>
                </a:r>
                <a:r>
                  <a:rPr lang="it-IT" smtClean="0">
                    <a:solidFill>
                      <a:srgbClr val="FF0000"/>
                    </a:solidFill>
                  </a:rPr>
                  <a:t>-y</a:t>
                </a:r>
                <a:r>
                  <a:rPr lang="it-IT" baseline="-25000" smtClean="0">
                    <a:solidFill>
                      <a:srgbClr val="FF0000"/>
                    </a:solidFill>
                  </a:rPr>
                  <a:t>n</a:t>
                </a:r>
                <a:r>
                  <a:rPr lang="it-IT" smtClean="0"/>
                  <a:t>, for nodes at layer m=M-1 we should write</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𝑛𝑗𝑚</m:t>
                          </m:r>
                        </m:sub>
                      </m:sSub>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𝑒</m:t>
                              </m:r>
                            </m:e>
                            <m:sub>
                              <m:r>
                                <a:rPr lang="it-IT" b="0" i="1" smtClean="0">
                                  <a:solidFill>
                                    <a:srgbClr val="FF0000"/>
                                  </a:solidFill>
                                  <a:latin typeface="Cambria Math"/>
                                  <a:ea typeface="Cambria Math"/>
                                </a:rPr>
                                <m:t>𝑛</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𝑞</m:t>
                          </m:r>
                          <m:r>
                            <a:rPr lang="it-IT" b="0" i="1" smtClean="0">
                              <a:solidFill>
                                <a:srgbClr val="FF0000"/>
                              </a:solidFill>
                              <a:latin typeface="Cambria Math"/>
                            </a:rPr>
                            <m:t>=1</m:t>
                          </m:r>
                        </m:sub>
                        <m: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r>
                                <a:rPr lang="it-IT" b="0" i="1" smtClean="0">
                                  <a:solidFill>
                                    <a:srgbClr val="FF0000"/>
                                  </a:solidFill>
                                  <a:latin typeface="Cambria Math"/>
                                </a:rPr>
                                <m:t>+1</m:t>
                              </m:r>
                            </m:sub>
                          </m:sSub>
                        </m:sup>
                        <m:e>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𝑒</m:t>
                                  </m:r>
                                </m:e>
                                <m:sub>
                                  <m:r>
                                    <a:rPr lang="it-IT" b="0" i="1" smtClean="0">
                                      <a:solidFill>
                                        <a:srgbClr val="FF0000"/>
                                      </a:solidFill>
                                      <a:latin typeface="Cambria Math"/>
                                      <a:ea typeface="Cambria Math"/>
                                    </a:rPr>
                                    <m:t>𝑛</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𝑞</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𝑚</m:t>
                                  </m:r>
                                  <m:r>
                                    <a:rPr lang="it-IT" b="0" i="1" smtClean="0">
                                      <a:solidFill>
                                        <a:srgbClr val="FF0000"/>
                                      </a:solidFill>
                                      <a:latin typeface="Cambria Math"/>
                                      <a:ea typeface="Cambria Math"/>
                                    </a:rPr>
                                    <m:t>+1</m:t>
                                  </m:r>
                                </m:sub>
                              </m:sSub>
                            </m:den>
                          </m:f>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𝑞</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𝑚</m:t>
                                  </m:r>
                                  <m:r>
                                    <a:rPr lang="it-IT" b="0" i="1" smtClean="0">
                                      <a:solidFill>
                                        <a:srgbClr val="FF0000"/>
                                      </a:solidFill>
                                      <a:latin typeface="Cambria Math"/>
                                      <a:ea typeface="Cambria Math"/>
                                    </a:rPr>
                                    <m:t>+1</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e>
                      </m:nary>
                      <m:r>
                        <a:rPr lang="it-IT" b="0" i="0"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𝑞</m:t>
                          </m:r>
                          <m:r>
                            <a:rPr lang="it-IT" b="0" i="1" smtClean="0">
                              <a:solidFill>
                                <a:srgbClr val="FF0000"/>
                              </a:solidFill>
                              <a:latin typeface="Cambria Math"/>
                            </a:rPr>
                            <m:t>=1</m:t>
                          </m:r>
                        </m:sub>
                        <m: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r>
                                <a:rPr lang="it-IT" b="0" i="1" smtClean="0">
                                  <a:solidFill>
                                    <a:srgbClr val="FF0000"/>
                                  </a:solidFill>
                                  <a:latin typeface="Cambria Math"/>
                                </a:rPr>
                                <m:t>+1</m:t>
                              </m:r>
                            </m:sub>
                          </m:sSub>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𝑛𝑞</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𝑞</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𝑚</m:t>
                                  </m:r>
                                  <m:r>
                                    <a:rPr lang="it-IT" b="0" i="1" smtClean="0">
                                      <a:solidFill>
                                        <a:srgbClr val="FF0000"/>
                                      </a:solidFill>
                                      <a:latin typeface="Cambria Math"/>
                                      <a:ea typeface="Cambria Math"/>
                                    </a:rPr>
                                    <m:t>+1</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e>
                      </m:nary>
                    </m:oMath>
                  </m:oMathPara>
                </a14:m>
                <a:endParaRPr lang="it-IT" b="0" smtClean="0"/>
              </a:p>
              <a:p>
                <a:pPr marL="0" indent="0">
                  <a:buNone/>
                </a:pPr>
                <a:endParaRPr lang="it-IT" smtClean="0"/>
              </a:p>
              <a:p>
                <a:pPr marL="0" indent="0">
                  <a:buNone/>
                </a:pPr>
                <a:endParaRPr lang="it-IT" smtClean="0"/>
              </a:p>
              <a:p>
                <a:pPr marL="0" indent="0">
                  <a:buNone/>
                </a:pPr>
                <a:endParaRPr lang="it-IT"/>
              </a:p>
              <a:p>
                <a:pPr marL="0" indent="0">
                  <a:buNone/>
                </a:pPr>
                <a:r>
                  <a:rPr lang="it-IT" smtClean="0"/>
                  <a:t>To evaluate derivatives we proceed thus:</a:t>
                </a:r>
              </a:p>
              <a:p>
                <a:pPr marL="0" indent="0">
                  <a:buNone/>
                </a:pPr>
                <a14:m>
                  <m:oMathPara xmlns:m="http://schemas.openxmlformats.org/officeDocument/2006/math">
                    <m:oMathParaPr>
                      <m:jc m:val="centerGroup"/>
                    </m:oMathParaPr>
                    <m:oMath xmlns:m="http://schemas.openxmlformats.org/officeDocument/2006/math">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𝑞</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𝑚</m:t>
                              </m:r>
                              <m:r>
                                <a:rPr lang="it-IT" b="0" i="1" smtClean="0">
                                  <a:solidFill>
                                    <a:srgbClr val="FF0000"/>
                                  </a:solidFill>
                                  <a:latin typeface="Cambria Math"/>
                                  <a:ea typeface="Cambria Math"/>
                                </a:rPr>
                                <m:t>+1</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=1</m:t>
                          </m:r>
                        </m:sub>
                        <m: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sub>
                          </m:sSub>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𝑖𝑞</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𝑧</m:t>
                                  </m:r>
                                </m:e>
                                <m:sub>
                                  <m:r>
                                    <a:rPr lang="it-IT" b="0" i="1" smtClean="0">
                                      <a:solidFill>
                                        <a:srgbClr val="FF0000"/>
                                      </a:solidFill>
                                      <a:latin typeface="Cambria Math"/>
                                      <a:ea typeface="Cambria Math"/>
                                    </a:rPr>
                                    <m:t>𝑖𝑞</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𝑚</m:t>
                                  </m:r>
                                  <m:r>
                                    <a:rPr lang="it-IT" b="0" i="1" smtClean="0">
                                      <a:solidFill>
                                        <a:srgbClr val="FF0000"/>
                                      </a:solidFill>
                                      <a:latin typeface="Cambria Math"/>
                                      <a:ea typeface="Cambria Math"/>
                                    </a:rPr>
                                    <m:t>+1</m:t>
                                  </m:r>
                                </m:sub>
                              </m:sSub>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r>
                            <a:rPr lang="it-IT" b="0" i="1" smtClean="0">
                              <a:solidFill>
                                <a:srgbClr val="FF0000"/>
                              </a:solidFill>
                              <a:latin typeface="Cambria Math"/>
                            </a:rPr>
                            <m:t>= </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=1</m:t>
                              </m:r>
                            </m:sub>
                            <m: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sub>
                              </m:sSub>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𝑖𝑞</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ea typeface="Cambria Math"/>
                                    </a:rPr>
                                    <m:t>𝜕</m:t>
                                  </m:r>
                                  <m:r>
                                    <a:rPr lang="it-IT" b="0" i="1" smtClean="0">
                                      <a:solidFill>
                                        <a:srgbClr val="FF0000"/>
                                      </a:solidFill>
                                      <a:latin typeface="Cambria Math"/>
                                      <a:ea typeface="Cambria Math"/>
                                    </a:rPr>
                                    <m:t>h</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𝑖𝑚</m:t>
                                      </m:r>
                                    </m:sub>
                                  </m:sSub>
                                  <m:r>
                                    <a:rPr lang="it-IT" b="0" i="1" smtClean="0">
                                      <a:solidFill>
                                        <a:srgbClr val="FF0000"/>
                                      </a:solidFill>
                                      <a:latin typeface="Cambria Math"/>
                                      <a:ea typeface="Cambria Math"/>
                                    </a:rPr>
                                    <m:t>)</m:t>
                                  </m:r>
                                </m:num>
                                <m:den>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𝑎</m:t>
                                      </m:r>
                                    </m:e>
                                    <m:sub>
                                      <m:r>
                                        <a:rPr lang="it-IT" b="0" i="1" smtClean="0">
                                          <a:solidFill>
                                            <a:srgbClr val="FF0000"/>
                                          </a:solidFill>
                                          <a:latin typeface="Cambria Math"/>
                                          <a:ea typeface="Cambria Math"/>
                                        </a:rPr>
                                        <m:t>𝑗𝑚</m:t>
                                      </m:r>
                                    </m:sub>
                                  </m:sSub>
                                </m:den>
                              </m:f>
                            </m:e>
                          </m:nary>
                          <m:r>
                            <a:rPr lang="it-IT" b="0" i="1" smtClean="0">
                              <a:solidFill>
                                <a:srgbClr val="FF0000"/>
                              </a:solidFill>
                              <a:latin typeface="Cambria Math"/>
                            </a:rPr>
                            <m:t>=</m:t>
                          </m:r>
                        </m:e>
                      </m:nary>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𝑤</m:t>
                          </m:r>
                        </m:e>
                        <m:sub>
                          <m:r>
                            <a:rPr lang="it-IT" i="1">
                              <a:solidFill>
                                <a:srgbClr val="FF0000"/>
                              </a:solidFill>
                              <a:latin typeface="Cambria Math"/>
                            </a:rPr>
                            <m:t>𝑖𝑞</m:t>
                          </m:r>
                          <m:r>
                            <a:rPr lang="it-IT" i="1">
                              <a:solidFill>
                                <a:srgbClr val="FF0000"/>
                              </a:solidFill>
                              <a:latin typeface="Cambria Math"/>
                            </a:rPr>
                            <m:t>,</m:t>
                          </m:r>
                          <m:r>
                            <a:rPr lang="it-IT" i="1">
                              <a:solidFill>
                                <a:srgbClr val="FF0000"/>
                              </a:solidFill>
                              <a:latin typeface="Cambria Math"/>
                            </a:rPr>
                            <m:t>𝑚</m:t>
                          </m:r>
                          <m:r>
                            <a:rPr lang="it-IT" i="1">
                              <a:solidFill>
                                <a:srgbClr val="FF0000"/>
                              </a:solidFill>
                              <a:latin typeface="Cambria Math"/>
                            </a:rPr>
                            <m:t>+1</m:t>
                          </m:r>
                        </m:sub>
                      </m:sSub>
                      <m:r>
                        <a:rPr lang="it-IT" b="0" i="1" smtClean="0">
                          <a:solidFill>
                            <a:srgbClr val="FF0000"/>
                          </a:solidFill>
                          <a:latin typeface="Cambria Math"/>
                        </a:rPr>
                        <m:t>h</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𝑗𝑚</m:t>
                          </m:r>
                        </m:sub>
                      </m:sSub>
                      <m:r>
                        <a:rPr lang="it-IT" b="0" i="1" smtClean="0">
                          <a:solidFill>
                            <a:srgbClr val="FF0000"/>
                          </a:solidFill>
                          <a:latin typeface="Cambria Math"/>
                        </a:rPr>
                        <m:t>)</m:t>
                      </m:r>
                    </m:oMath>
                  </m:oMathPara>
                </a14:m>
                <a:endParaRPr lang="it-IT" b="0" smtClean="0">
                  <a:solidFill>
                    <a:srgbClr val="FF0000"/>
                  </a:solidFill>
                </a:endParaRPr>
              </a:p>
              <a:p>
                <a:pPr marL="0" indent="0">
                  <a:buNone/>
                </a:pPr>
                <a:endParaRPr lang="it-IT" smtClean="0"/>
              </a:p>
              <a:p>
                <a:pPr marL="0" indent="0">
                  <a:buNone/>
                </a:pPr>
                <a:r>
                  <a:rPr lang="it-IT" smtClean="0"/>
                  <a:t>Hence we find</a:t>
                </a:r>
              </a:p>
              <a:p>
                <a:pPr marL="0" indent="0">
                  <a:buNone/>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it-IT" i="1">
                              <a:solidFill>
                                <a:srgbClr val="FF0000"/>
                              </a:solidFill>
                              <a:latin typeface="Cambria Math"/>
                            </a:rPr>
                            <m:t>𝑒</m:t>
                          </m:r>
                        </m:e>
                        <m:sub>
                          <m:r>
                            <a:rPr lang="it-IT" i="1">
                              <a:solidFill>
                                <a:srgbClr val="FF0000"/>
                              </a:solidFill>
                              <a:latin typeface="Cambria Math"/>
                            </a:rPr>
                            <m:t>𝑛𝑗𝑚</m:t>
                          </m:r>
                        </m:sub>
                      </m:sSub>
                      <m:r>
                        <a:rPr lang="it-IT" b="0" i="1" smtClean="0">
                          <a:solidFill>
                            <a:srgbClr val="FF0000"/>
                          </a:solidFill>
                          <a:latin typeface="Cambria Math"/>
                        </a:rPr>
                        <m:t>=</m:t>
                      </m:r>
                      <m:r>
                        <a:rPr lang="it-IT" i="1">
                          <a:solidFill>
                            <a:srgbClr val="FF0000"/>
                          </a:solidFill>
                          <a:latin typeface="Cambria Math"/>
                        </a:rPr>
                        <m:t>h</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𝑎</m:t>
                          </m:r>
                        </m:e>
                        <m:sub>
                          <m:r>
                            <a:rPr lang="it-IT" i="1">
                              <a:solidFill>
                                <a:srgbClr val="FF0000"/>
                              </a:solidFill>
                              <a:latin typeface="Cambria Math"/>
                            </a:rPr>
                            <m:t>𝑗𝑚</m:t>
                          </m:r>
                        </m:sub>
                      </m:sSub>
                      <m:r>
                        <a:rPr lang="it-IT" i="1">
                          <a:solidFill>
                            <a:srgbClr val="FF0000"/>
                          </a:solidFill>
                          <a:latin typeface="Cambria Math"/>
                        </a:rPr>
                        <m:t>)</m:t>
                      </m:r>
                      <m:nary>
                        <m:naryPr>
                          <m:chr m:val="∑"/>
                          <m:limLoc m:val="subSup"/>
                          <m:ctrlPr>
                            <a:rPr lang="it-IT"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𝑞</m:t>
                          </m:r>
                          <m:r>
                            <a:rPr lang="it-IT" b="0" i="1" smtClean="0">
                              <a:solidFill>
                                <a:srgbClr val="FF0000"/>
                              </a:solidFill>
                              <a:latin typeface="Cambria Math"/>
                            </a:rPr>
                            <m:t>=1</m:t>
                          </m:r>
                        </m:sub>
                        <m:sup>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r>
                                <a:rPr lang="it-IT" b="0" i="1" smtClean="0">
                                  <a:solidFill>
                                    <a:srgbClr val="FF0000"/>
                                  </a:solidFill>
                                  <a:latin typeface="Cambria Math"/>
                                </a:rPr>
                                <m:t>+1</m:t>
                              </m:r>
                            </m:sub>
                          </m:sSub>
                        </m:sup>
                        <m:e>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𝑞𝑗</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𝑛𝑞</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e>
                      </m:nary>
                    </m:oMath>
                  </m:oMathPara>
                </a14:m>
                <a:endParaRPr lang="it-IT">
                  <a:solidFill>
                    <a:srgbClr val="FF0000"/>
                  </a:solidFill>
                </a:endParaRPr>
              </a:p>
              <a:p>
                <a:pPr marL="0" indent="0">
                  <a:buNone/>
                </a:pPr>
                <a:endParaRPr lang="en-US" smtClean="0"/>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7715200" cy="5257800"/>
              </a:xfrm>
              <a:blipFill rotWithShape="1">
                <a:blip r:embed="rId2"/>
                <a:stretch>
                  <a:fillRect l="-632" t="-1508"/>
                </a:stretch>
              </a:blipFill>
            </p:spPr>
            <p:txBody>
              <a:bodyPr/>
              <a:lstStyle/>
              <a:p>
                <a:r>
                  <a:rPr lang="en-US">
                    <a:noFill/>
                  </a:rPr>
                  <a:t> </a:t>
                </a:r>
              </a:p>
            </p:txBody>
          </p:sp>
        </mc:Fallback>
      </mc:AlternateContent>
      <p:sp>
        <p:nvSpPr>
          <p:cNvPr id="4" name="CasellaDiTesto 3"/>
          <p:cNvSpPr txBox="1"/>
          <p:nvPr/>
        </p:nvSpPr>
        <p:spPr>
          <a:xfrm>
            <a:off x="6444208" y="2996952"/>
            <a:ext cx="2312932" cy="738664"/>
          </a:xfrm>
          <a:prstGeom prst="rect">
            <a:avLst/>
          </a:prstGeom>
          <a:noFill/>
        </p:spPr>
        <p:txBody>
          <a:bodyPr wrap="square" rtlCol="0">
            <a:spAutoFit/>
          </a:bodyPr>
          <a:lstStyle/>
          <a:p>
            <a:r>
              <a:rPr lang="it-IT" sz="1400" smtClean="0"/>
              <a:t>(At layer m+1=M there is only one node, but this formula works for any layer)</a:t>
            </a:r>
            <a:endParaRPr lang="en-US" sz="140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00131"/>
            <a:ext cx="1897256" cy="59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4716016" y="3956502"/>
            <a:ext cx="1285095" cy="369332"/>
          </a:xfrm>
          <a:prstGeom prst="rect">
            <a:avLst/>
          </a:prstGeom>
          <a:noFill/>
        </p:spPr>
        <p:txBody>
          <a:bodyPr wrap="none" rtlCol="0">
            <a:spAutoFit/>
          </a:bodyPr>
          <a:lstStyle/>
          <a:p>
            <a:r>
              <a:rPr lang="it-IT" smtClean="0"/>
              <a:t>Remember:</a:t>
            </a:r>
            <a:endParaRPr lang="en-US"/>
          </a:p>
        </p:txBody>
      </p:sp>
      <p:cxnSp>
        <p:nvCxnSpPr>
          <p:cNvPr id="8" name="Connettore 2 7"/>
          <p:cNvCxnSpPr/>
          <p:nvPr/>
        </p:nvCxnSpPr>
        <p:spPr>
          <a:xfrm flipH="1">
            <a:off x="2843808" y="4190202"/>
            <a:ext cx="1848664" cy="407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0409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Finding </a:t>
            </a:r>
            <a:r>
              <a:rPr lang="it-IT" smtClean="0">
                <a:solidFill>
                  <a:srgbClr val="0070C0"/>
                </a:solidFill>
              </a:rPr>
              <a:t>the weights/3</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435280" cy="5141168"/>
              </a:xfrm>
            </p:spPr>
            <p:txBody>
              <a:bodyPr>
                <a:normAutofit fontScale="70000" lnSpcReduction="20000"/>
              </a:bodyPr>
              <a:lstStyle/>
              <a:p>
                <a:pPr marL="0" indent="0">
                  <a:buNone/>
                </a:pPr>
                <a:r>
                  <a:rPr lang="it-IT" smtClean="0"/>
                  <a:t>The formulas of the previous slide allow us to work our way back recursively through the NN, using the chain rule. </a:t>
                </a:r>
                <a:endParaRPr lang="en-US" smtClean="0"/>
              </a:p>
              <a:p>
                <a:pPr marL="0" indent="0">
                  <a:buNone/>
                </a:pPr>
                <a:r>
                  <a:rPr lang="it-IT" smtClean="0"/>
                  <a:t>For tanh() activation in inner layers the error contribution of event n due to weights in node j of layer m is written</a:t>
                </a:r>
              </a:p>
              <a:p>
                <a:pPr marL="0" indent="0">
                  <a:buNone/>
                </a:pPr>
                <a14:m>
                  <m:oMathPara xmlns:m="http://schemas.openxmlformats.org/officeDocument/2006/math">
                    <m:oMathParaPr>
                      <m:jc m:val="centerGroup"/>
                    </m:oMathParaPr>
                    <m:oMath xmlns:m="http://schemas.openxmlformats.org/officeDocument/2006/math">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𝑛𝑗𝑚</m:t>
                          </m:r>
                        </m:sub>
                      </m:sSub>
                      <m:r>
                        <a:rPr lang="it-IT" b="0" i="1" smtClean="0">
                          <a:solidFill>
                            <a:srgbClr val="FF0000"/>
                          </a:solidFill>
                          <a:latin typeface="Cambria Math"/>
                        </a:rPr>
                        <m:t>=</m:t>
                      </m:r>
                      <m:d>
                        <m:dPr>
                          <m:begChr m:val="["/>
                          <m:endChr m:val="]"/>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1−</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h</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𝑎</m:t>
                                  </m:r>
                                </m:e>
                                <m:sub>
                                  <m:r>
                                    <a:rPr lang="it-IT" b="0" i="1" smtClean="0">
                                      <a:solidFill>
                                        <a:srgbClr val="FF0000"/>
                                      </a:solidFill>
                                      <a:latin typeface="Cambria Math"/>
                                    </a:rPr>
                                    <m:t>𝑗𝑚</m:t>
                                  </m:r>
                                </m:sub>
                              </m:sSub>
                              <m:r>
                                <a:rPr lang="it-IT" b="0" i="1" smtClean="0">
                                  <a:solidFill>
                                    <a:srgbClr val="FF0000"/>
                                  </a:solidFill>
                                  <a:latin typeface="Cambria Math"/>
                                </a:rPr>
                                <m:t>)</m:t>
                              </m:r>
                            </m:e>
                            <m:sup>
                              <m:r>
                                <a:rPr lang="it-IT" b="0" i="1" smtClean="0">
                                  <a:solidFill>
                                    <a:srgbClr val="FF0000"/>
                                  </a:solidFill>
                                  <a:latin typeface="Cambria Math"/>
                                </a:rPr>
                                <m:t>2</m:t>
                              </m:r>
                            </m:sup>
                          </m:sSup>
                        </m:e>
                      </m:d>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𝑞</m:t>
                          </m:r>
                          <m:r>
                            <a:rPr lang="it-IT" b="0" i="1" smtClean="0">
                              <a:solidFill>
                                <a:srgbClr val="FF0000"/>
                              </a:solidFill>
                              <a:latin typeface="Cambria Math"/>
                            </a:rPr>
                            <m:t>=1</m:t>
                          </m:r>
                        </m:sub>
                        <m: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𝑛</m:t>
                              </m:r>
                            </m:e>
                            <m:sub>
                              <m:r>
                                <a:rPr lang="it-IT" b="0" i="1" smtClean="0">
                                  <a:solidFill>
                                    <a:srgbClr val="FF0000"/>
                                  </a:solidFill>
                                  <a:latin typeface="Cambria Math"/>
                                </a:rPr>
                                <m:t>𝑚</m:t>
                              </m:r>
                              <m:r>
                                <a:rPr lang="it-IT" b="0" i="1" smtClean="0">
                                  <a:solidFill>
                                    <a:srgbClr val="FF0000"/>
                                  </a:solidFill>
                                  <a:latin typeface="Cambria Math"/>
                                </a:rPr>
                                <m:t>+1</m:t>
                              </m:r>
                            </m:sub>
                          </m:sSub>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𝑞𝑗</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𝑒</m:t>
                              </m:r>
                            </m:e>
                            <m:sub>
                              <m:r>
                                <a:rPr lang="it-IT" b="0" i="1" smtClean="0">
                                  <a:solidFill>
                                    <a:srgbClr val="FF0000"/>
                                  </a:solidFill>
                                  <a:latin typeface="Cambria Math"/>
                                </a:rPr>
                                <m:t>𝑛𝑞</m:t>
                              </m:r>
                              <m:r>
                                <a:rPr lang="it-IT" b="0" i="1" smtClean="0">
                                  <a:solidFill>
                                    <a:srgbClr val="FF0000"/>
                                  </a:solidFill>
                                  <a:latin typeface="Cambria Math"/>
                                </a:rPr>
                                <m:t>,</m:t>
                              </m:r>
                              <m:r>
                                <a:rPr lang="it-IT" b="0" i="1" smtClean="0">
                                  <a:solidFill>
                                    <a:srgbClr val="FF0000"/>
                                  </a:solidFill>
                                  <a:latin typeface="Cambria Math"/>
                                </a:rPr>
                                <m:t>𝑚</m:t>
                              </m:r>
                              <m:r>
                                <a:rPr lang="it-IT" b="0" i="1" smtClean="0">
                                  <a:solidFill>
                                    <a:srgbClr val="FF0000"/>
                                  </a:solidFill>
                                  <a:latin typeface="Cambria Math"/>
                                </a:rPr>
                                <m:t>+1</m:t>
                              </m:r>
                            </m:sub>
                          </m:sSub>
                        </m:e>
                      </m:nary>
                    </m:oMath>
                  </m:oMathPara>
                </a14:m>
                <a:endParaRPr lang="it-IT" b="0" smtClean="0"/>
              </a:p>
              <a:p>
                <a:pPr marL="0" indent="0">
                  <a:buNone/>
                </a:pPr>
                <a:r>
                  <a:rPr lang="it-IT" smtClean="0"/>
                  <a:t>The weight updating process is iterative, and modulated by a learning rate </a:t>
                </a:r>
                <a:r>
                  <a:rPr lang="el-GR" smtClean="0"/>
                  <a:t>η</a:t>
                </a:r>
                <a:r>
                  <a:rPr lang="it-IT" smtClean="0"/>
                  <a:t>:</a:t>
                </a:r>
              </a:p>
              <a:p>
                <a:pPr marL="0" indent="0">
                  <a:buNone/>
                </a:pPr>
                <a14:m>
                  <m:oMathPara xmlns:m="http://schemas.openxmlformats.org/officeDocument/2006/math">
                    <m:oMathParaPr>
                      <m:jc m:val="centerGroup"/>
                    </m:oMathParaPr>
                    <m:oMath xmlns:m="http://schemas.openxmlformats.org/officeDocument/2006/math">
                      <m:sSup>
                        <m:sSupPr>
                          <m:ctrlPr>
                            <a:rPr lang="it-IT"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m:t>
                          </m:r>
                          <m:r>
                            <a:rPr lang="it-IT" b="0" i="1" smtClean="0">
                              <a:solidFill>
                                <a:srgbClr val="FF0000"/>
                              </a:solidFill>
                              <a:latin typeface="Cambria Math"/>
                            </a:rPr>
                            <m:t>𝑘</m:t>
                          </m:r>
                          <m:r>
                            <a:rPr lang="it-IT" b="0" i="1" smtClean="0">
                              <a:solidFill>
                                <a:srgbClr val="FF0000"/>
                              </a:solidFill>
                              <a:latin typeface="Cambria Math"/>
                            </a:rPr>
                            <m:t>+1)</m:t>
                          </m:r>
                        </m:sup>
                      </m:sSup>
                      <m:r>
                        <a:rPr lang="it-IT" b="0" i="1" smtClean="0">
                          <a:solidFill>
                            <a:srgbClr val="FF0000"/>
                          </a:solidFill>
                          <a:latin typeface="Cambria Math"/>
                        </a:rPr>
                        <m:t>=</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𝑘</m:t>
                          </m:r>
                        </m:sup>
                      </m:sSup>
                      <m:r>
                        <a:rPr lang="it-IT" b="0" i="1" smtClean="0">
                          <a:solidFill>
                            <a:srgbClr val="FF0000"/>
                          </a:solidFill>
                          <a:latin typeface="Cambria Math"/>
                        </a:rPr>
                        <m:t>−</m:t>
                      </m:r>
                      <m:r>
                        <a:rPr lang="it-IT" b="0" i="1" smtClean="0">
                          <a:solidFill>
                            <a:srgbClr val="FF0000"/>
                          </a:solidFill>
                          <a:latin typeface="Cambria Math"/>
                          <a:ea typeface="Cambria Math"/>
                        </a:rPr>
                        <m:t>𝜂𝛻</m:t>
                      </m:r>
                      <m:r>
                        <a:rPr lang="it-IT" b="0" i="1" smtClean="0">
                          <a:solidFill>
                            <a:srgbClr val="FF0000"/>
                          </a:solidFill>
                          <a:latin typeface="Cambria Math"/>
                          <a:ea typeface="Cambria Math"/>
                        </a:rPr>
                        <m:t>𝑒</m:t>
                      </m:r>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𝑤</m:t>
                          </m:r>
                        </m:e>
                        <m:sup>
                          <m:r>
                            <a:rPr lang="it-IT" b="0" i="1" smtClean="0">
                              <a:solidFill>
                                <a:srgbClr val="FF0000"/>
                              </a:solidFill>
                              <a:latin typeface="Cambria Math"/>
                              <a:ea typeface="Cambria Math"/>
                            </a:rPr>
                            <m:t>𝑘</m:t>
                          </m:r>
                        </m:sup>
                      </m:sSup>
                      <m:r>
                        <a:rPr lang="it-IT" b="0" i="1" smtClean="0">
                          <a:solidFill>
                            <a:srgbClr val="FF0000"/>
                          </a:solidFill>
                          <a:latin typeface="Cambria Math"/>
                          <a:ea typeface="Cambria Math"/>
                        </a:rPr>
                        <m:t>)</m:t>
                      </m:r>
                    </m:oMath>
                  </m:oMathPara>
                </a14:m>
                <a:endParaRPr lang="it-IT" smtClean="0">
                  <a:solidFill>
                    <a:srgbClr val="FF0000"/>
                  </a:solidFill>
                </a:endParaRPr>
              </a:p>
              <a:p>
                <a:pPr marL="0" indent="0">
                  <a:buNone/>
                </a:pPr>
                <a:endParaRPr lang="it-IT"/>
              </a:p>
              <a:p>
                <a:pPr marL="0" indent="0">
                  <a:buNone/>
                </a:pPr>
                <a:r>
                  <a:rPr lang="it-IT" smtClean="0"/>
                  <a:t>One may choose to use the whole training set to evaluate the gradient (batch learning), or to update weights at each new event evaluation (online learning). They have different applications and properties. </a:t>
                </a:r>
              </a:p>
              <a:p>
                <a:pPr marL="0" indent="0">
                  <a:buNone/>
                </a:pPr>
                <a:endParaRPr lang="it-IT"/>
              </a:p>
              <a:p>
                <a:pPr marL="0" indent="0">
                  <a:buNone/>
                </a:pPr>
                <a:r>
                  <a:rPr lang="it-IT" smtClean="0"/>
                  <a:t>Online learning is better fit to jump out of minima, but the learning may take longer. </a:t>
                </a: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435280" cy="5141168"/>
              </a:xfrm>
              <a:blipFill rotWithShape="1">
                <a:blip r:embed="rId2"/>
                <a:stretch>
                  <a:fillRect l="-867" t="-1898" r="-939" b="-119"/>
                </a:stretch>
              </a:blipFill>
            </p:spPr>
            <p:txBody>
              <a:bodyPr/>
              <a:lstStyle/>
              <a:p>
                <a:r>
                  <a:rPr lang="en-US">
                    <a:noFill/>
                  </a:rPr>
                  <a:t> </a:t>
                </a:r>
              </a:p>
            </p:txBody>
          </p:sp>
        </mc:Fallback>
      </mc:AlternateContent>
    </p:spTree>
    <p:extLst>
      <p:ext uri="{BB962C8B-B14F-4D97-AF65-F5344CB8AC3E}">
        <p14:creationId xmlns:p14="http://schemas.microsoft.com/office/powerpoint/2010/main" val="30112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ctivation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03421"/>
            <a:ext cx="8568952" cy="4377907"/>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smtClean="0">
                <a:solidFill>
                  <a:srgbClr val="0070C0"/>
                </a:solidFill>
              </a:rPr>
              <a:t>* Choices </a:t>
            </a:r>
            <a:r>
              <a:rPr lang="it-IT" smtClean="0">
                <a:solidFill>
                  <a:srgbClr val="0070C0"/>
                </a:solidFill>
              </a:rPr>
              <a:t>of Activation function</a:t>
            </a:r>
            <a:endParaRPr lang="en-US">
              <a:solidFill>
                <a:srgbClr val="0070C0"/>
              </a:solidFill>
            </a:endParaRPr>
          </a:p>
        </p:txBody>
      </p:sp>
      <p:sp>
        <p:nvSpPr>
          <p:cNvPr id="3" name="Segnaposto contenuto 2"/>
          <p:cNvSpPr>
            <a:spLocks noGrp="1"/>
          </p:cNvSpPr>
          <p:nvPr>
            <p:ph idx="1"/>
          </p:nvPr>
        </p:nvSpPr>
        <p:spPr>
          <a:xfrm>
            <a:off x="323528" y="1700808"/>
            <a:ext cx="8507288" cy="1036712"/>
          </a:xfrm>
          <a:solidFill>
            <a:schemeClr val="bg1"/>
          </a:solidFill>
        </p:spPr>
        <p:txBody>
          <a:bodyPr>
            <a:normAutofit fontScale="55000" lnSpcReduction="20000"/>
          </a:bodyPr>
          <a:lstStyle/>
          <a:p>
            <a:pPr marL="0" indent="0">
              <a:buNone/>
            </a:pPr>
            <a:r>
              <a:rPr lang="it-IT" smtClean="0"/>
              <a:t>We want it non-linear, otherwise hidden layers do nothing; it must be monotonic to ensure convergence of the optimization problem; and smooth. Often also preferable to have rapidly changing for input close to zero, slowly changing for large input</a:t>
            </a:r>
            <a:endParaRPr lang="en-US"/>
          </a:p>
        </p:txBody>
      </p:sp>
    </p:spTree>
    <p:extLst>
      <p:ext uri="{BB962C8B-B14F-4D97-AF65-F5344CB8AC3E}">
        <p14:creationId xmlns:p14="http://schemas.microsoft.com/office/powerpoint/2010/main" val="41791411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p:spPr>
        <p:txBody>
          <a:bodyPr>
            <a:normAutofit/>
          </a:bodyPr>
          <a:lstStyle/>
          <a:p>
            <a:r>
              <a:rPr lang="it-IT" sz="4800" smtClean="0">
                <a:solidFill>
                  <a:srgbClr val="0070C0"/>
                </a:solidFill>
              </a:rPr>
              <a:t>Learning rate</a:t>
            </a:r>
            <a:endParaRPr lang="en-US" sz="4800">
              <a:solidFill>
                <a:srgbClr val="0070C0"/>
              </a:solidFill>
            </a:endParaRPr>
          </a:p>
        </p:txBody>
      </p:sp>
      <p:pic>
        <p:nvPicPr>
          <p:cNvPr id="18434" name="Picture 2" descr="Image result for neural network learning 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497" y="2132856"/>
            <a:ext cx="3857625"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06785" y="1774199"/>
            <a:ext cx="4896544" cy="5324535"/>
          </a:xfrm>
          <a:prstGeom prst="rect">
            <a:avLst/>
          </a:prstGeom>
          <a:noFill/>
        </p:spPr>
        <p:txBody>
          <a:bodyPr wrap="square" rtlCol="0">
            <a:spAutoFit/>
          </a:bodyPr>
          <a:lstStyle/>
          <a:p>
            <a:r>
              <a:rPr lang="it-IT" sz="2000" smtClean="0"/>
              <a:t>Above we mentioned the learning rate – the parameter </a:t>
            </a:r>
            <a:r>
              <a:rPr lang="el-GR" sz="2000" smtClean="0"/>
              <a:t>η</a:t>
            </a:r>
            <a:r>
              <a:rPr lang="el-GR" sz="2000"/>
              <a:t> </a:t>
            </a:r>
            <a:r>
              <a:rPr lang="it-IT" sz="2000" smtClean="0"/>
              <a:t>controlling how fast the parameters of the learner are updated</a:t>
            </a:r>
          </a:p>
          <a:p>
            <a:endParaRPr lang="it-IT" sz="2000" smtClean="0"/>
          </a:p>
          <a:p>
            <a:r>
              <a:rPr lang="it-IT" sz="2000" smtClean="0"/>
              <a:t>In a NN the weights, on which depend the strength of the response of an activated node, are adjourned by back-propagation</a:t>
            </a:r>
          </a:p>
          <a:p>
            <a:endParaRPr lang="it-IT" sz="2000"/>
          </a:p>
          <a:p>
            <a:r>
              <a:rPr lang="it-IT" sz="2000" smtClean="0">
                <a:solidFill>
                  <a:srgbClr val="FF0000"/>
                </a:solidFill>
              </a:rPr>
              <a:t>For NNs </a:t>
            </a:r>
            <a:r>
              <a:rPr lang="el-GR" sz="2000" smtClean="0">
                <a:solidFill>
                  <a:srgbClr val="FF0000"/>
                </a:solidFill>
              </a:rPr>
              <a:t>η </a:t>
            </a:r>
            <a:r>
              <a:rPr lang="it-IT" sz="2000" smtClean="0">
                <a:solidFill>
                  <a:srgbClr val="FF0000"/>
                </a:solidFill>
              </a:rPr>
              <a:t>is one of the crucial parameters in the search of optimality</a:t>
            </a:r>
          </a:p>
          <a:p>
            <a:endParaRPr lang="it-IT" sz="2000"/>
          </a:p>
          <a:p>
            <a:r>
              <a:rPr lang="it-IT" sz="2000" smtClean="0"/>
              <a:t>Advanced techniques have been devised to overcome the difficulty. These include slowly decreasing </a:t>
            </a:r>
            <a:r>
              <a:rPr lang="el-GR" sz="2000" smtClean="0"/>
              <a:t>η</a:t>
            </a:r>
            <a:r>
              <a:rPr lang="it-IT" sz="2000" smtClean="0"/>
              <a:t>, scheduled modulations in </a:t>
            </a:r>
            <a:r>
              <a:rPr lang="el-GR" sz="2000" smtClean="0"/>
              <a:t>η</a:t>
            </a:r>
            <a:r>
              <a:rPr lang="it-IT" sz="2000" smtClean="0"/>
              <a:t>, momentum, etcetera. </a:t>
            </a:r>
          </a:p>
          <a:p>
            <a:r>
              <a:rPr lang="it-IT" sz="2000" smtClean="0"/>
              <a:t> </a:t>
            </a:r>
          </a:p>
          <a:p>
            <a:endParaRPr lang="it-IT" sz="2000"/>
          </a:p>
        </p:txBody>
      </p:sp>
    </p:spTree>
    <p:extLst>
      <p:ext uri="{BB962C8B-B14F-4D97-AF65-F5344CB8AC3E}">
        <p14:creationId xmlns:p14="http://schemas.microsoft.com/office/powerpoint/2010/main" val="6841562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Regularization</a:t>
            </a:r>
            <a:endParaRPr lang="en-US">
              <a:solidFill>
                <a:srgbClr val="0070C0"/>
              </a:solidFill>
            </a:endParaRPr>
          </a:p>
        </p:txBody>
      </p:sp>
      <p:sp>
        <p:nvSpPr>
          <p:cNvPr id="3" name="Segnaposto contenuto 2"/>
          <p:cNvSpPr>
            <a:spLocks noGrp="1"/>
          </p:cNvSpPr>
          <p:nvPr>
            <p:ph idx="1"/>
          </p:nvPr>
        </p:nvSpPr>
        <p:spPr>
          <a:xfrm>
            <a:off x="457200" y="1600201"/>
            <a:ext cx="8219256" cy="2548880"/>
          </a:xfrm>
        </p:spPr>
        <p:txBody>
          <a:bodyPr>
            <a:normAutofit fontScale="62500" lnSpcReduction="20000"/>
          </a:bodyPr>
          <a:lstStyle/>
          <a:p>
            <a:pPr marL="0" indent="0">
              <a:buNone/>
            </a:pPr>
            <a:r>
              <a:rPr lang="it-IT" smtClean="0"/>
              <a:t>In </a:t>
            </a:r>
            <a:r>
              <a:rPr lang="it-IT" smtClean="0"/>
              <a:t>ANNs, regularization </a:t>
            </a:r>
            <a:r>
              <a:rPr lang="it-IT" smtClean="0"/>
              <a:t>may be</a:t>
            </a:r>
            <a:r>
              <a:rPr lang="it-IT" smtClean="0"/>
              <a:t> applied </a:t>
            </a:r>
            <a:r>
              <a:rPr lang="it-IT" smtClean="0"/>
              <a:t>by </a:t>
            </a:r>
            <a:r>
              <a:rPr lang="it-IT" smtClean="0">
                <a:solidFill>
                  <a:srgbClr val="FF0000"/>
                </a:solidFill>
              </a:rPr>
              <a:t>adding to the loss a penalty term</a:t>
            </a:r>
          </a:p>
          <a:p>
            <a:r>
              <a:rPr lang="it-IT" smtClean="0"/>
              <a:t>L1 loss: </a:t>
            </a:r>
          </a:p>
          <a:p>
            <a:r>
              <a:rPr lang="it-IT" smtClean="0"/>
              <a:t>L2 loss: (AKA "weight decay")</a:t>
            </a:r>
          </a:p>
          <a:p>
            <a:pPr marL="0" indent="0">
              <a:buNone/>
            </a:pPr>
            <a:endParaRPr lang="it-IT" smtClean="0"/>
          </a:p>
          <a:p>
            <a:pPr marL="0" indent="0">
              <a:buNone/>
            </a:pPr>
            <a:r>
              <a:rPr lang="it-IT" smtClean="0"/>
              <a:t>A different method is called "dropout": during training, a random set of nodes is removed at each pass.</a:t>
            </a:r>
          </a:p>
          <a:p>
            <a:r>
              <a:rPr lang="it-IT" smtClean="0"/>
              <a:t>prevents collective effects conditioning the training</a:t>
            </a:r>
          </a:p>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296811"/>
            <a:ext cx="4608512" cy="246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166301" y="6211669"/>
            <a:ext cx="1758815" cy="646331"/>
          </a:xfrm>
          <a:prstGeom prst="rect">
            <a:avLst/>
          </a:prstGeom>
          <a:noFill/>
        </p:spPr>
        <p:txBody>
          <a:bodyPr wrap="none" rtlCol="0">
            <a:spAutoFit/>
          </a:bodyPr>
          <a:lstStyle/>
          <a:p>
            <a:r>
              <a:rPr lang="it-IT" smtClean="0"/>
              <a:t>[M.Kagan; see</a:t>
            </a:r>
          </a:p>
          <a:p>
            <a:r>
              <a:rPr lang="it-IT" smtClean="0">
                <a:solidFill>
                  <a:srgbClr val="00B050"/>
                </a:solidFill>
              </a:rPr>
              <a:t>arxiv:1207.0580</a:t>
            </a:r>
            <a:r>
              <a:rPr lang="it-IT" smtClean="0"/>
              <a:t>]</a:t>
            </a:r>
            <a:endParaRPr lang="en-US"/>
          </a:p>
        </p:txBody>
      </p:sp>
    </p:spTree>
    <p:extLst>
      <p:ext uri="{BB962C8B-B14F-4D97-AF65-F5344CB8AC3E}">
        <p14:creationId xmlns:p14="http://schemas.microsoft.com/office/powerpoint/2010/main" val="4099959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712968" cy="1143000"/>
          </a:xfrm>
        </p:spPr>
        <p:txBody>
          <a:bodyPr>
            <a:normAutofit fontScale="90000"/>
          </a:bodyPr>
          <a:lstStyle/>
          <a:p>
            <a:r>
              <a:rPr lang="it-IT" smtClean="0"/>
              <a:t> </a:t>
            </a:r>
            <a:r>
              <a:rPr lang="it-IT" smtClean="0">
                <a:solidFill>
                  <a:srgbClr val="0070C0"/>
                </a:solidFill>
              </a:rPr>
              <a:t>* Can </a:t>
            </a:r>
            <a:r>
              <a:rPr lang="it-IT" smtClean="0">
                <a:solidFill>
                  <a:srgbClr val="0070C0"/>
                </a:solidFill>
              </a:rPr>
              <a:t>we agree on what "Learning" is?</a:t>
            </a:r>
            <a:endParaRPr lang="en-US">
              <a:solidFill>
                <a:srgbClr val="0070C0"/>
              </a:solidFill>
            </a:endParaRPr>
          </a:p>
        </p:txBody>
      </p:sp>
      <p:sp>
        <p:nvSpPr>
          <p:cNvPr id="3" name="Segnaposto contenuto 2"/>
          <p:cNvSpPr>
            <a:spLocks noGrp="1"/>
          </p:cNvSpPr>
          <p:nvPr>
            <p:ph idx="1"/>
          </p:nvPr>
        </p:nvSpPr>
        <p:spPr>
          <a:xfrm>
            <a:off x="457200" y="1600200"/>
            <a:ext cx="8229600" cy="5141168"/>
          </a:xfrm>
        </p:spPr>
        <p:txBody>
          <a:bodyPr>
            <a:normAutofit fontScale="70000" lnSpcReduction="20000"/>
          </a:bodyPr>
          <a:lstStyle/>
          <a:p>
            <a:pPr marL="0" indent="0">
              <a:buNone/>
            </a:pPr>
            <a:r>
              <a:rPr lang="it-IT" smtClean="0"/>
              <a:t>Maybe this really is the relevant question. Not idle to answer it, as by clarifying what our goal is we take a step in the right direction</a:t>
            </a:r>
          </a:p>
          <a:p>
            <a:pPr marL="0" indent="0">
              <a:buNone/>
            </a:pPr>
            <a:endParaRPr lang="it-IT" smtClean="0"/>
          </a:p>
          <a:p>
            <a:pPr marL="0" indent="0">
              <a:buNone/>
            </a:pPr>
            <a:r>
              <a:rPr lang="it-IT" smtClean="0"/>
              <a:t>Some </a:t>
            </a:r>
            <a:r>
              <a:rPr lang="it-IT" b="1" smtClean="0"/>
              <a:t>definitions of Learning</a:t>
            </a:r>
            <a:r>
              <a:rPr lang="it-IT" smtClean="0"/>
              <a:t>:</a:t>
            </a:r>
          </a:p>
          <a:p>
            <a:r>
              <a:rPr lang="en-US" smtClean="0"/>
              <a:t>the </a:t>
            </a:r>
            <a:r>
              <a:rPr lang="en-US"/>
              <a:t>process of acquiring new, or modifying existing, knowledge, behaviors, skills, values, or </a:t>
            </a:r>
            <a:r>
              <a:rPr lang="en-US" smtClean="0"/>
              <a:t>preferences</a:t>
            </a:r>
            <a:endParaRPr lang="it-IT"/>
          </a:p>
          <a:p>
            <a:r>
              <a:rPr lang="en-US" smtClean="0"/>
              <a:t>the </a:t>
            </a:r>
            <a:r>
              <a:rPr lang="en-US"/>
              <a:t>acquisition of knowledge or skills through study, experience, or being </a:t>
            </a:r>
            <a:r>
              <a:rPr lang="en-US" smtClean="0"/>
              <a:t>taught.</a:t>
            </a:r>
          </a:p>
          <a:p>
            <a:r>
              <a:rPr lang="en-US" smtClean="0"/>
              <a:t>becoming </a:t>
            </a:r>
            <a:r>
              <a:rPr lang="en-US"/>
              <a:t>aware of (something) by information or from observation</a:t>
            </a:r>
            <a:r>
              <a:rPr lang="en-US" smtClean="0"/>
              <a:t>.</a:t>
            </a:r>
          </a:p>
          <a:p>
            <a:pPr marL="0" indent="0">
              <a:buNone/>
            </a:pPr>
            <a:endParaRPr lang="it-IT" smtClean="0"/>
          </a:p>
          <a:p>
            <a:pPr marL="0" indent="0">
              <a:buNone/>
            </a:pPr>
            <a:r>
              <a:rPr lang="it-IT" smtClean="0"/>
              <a:t>In general: </a:t>
            </a:r>
            <a:r>
              <a:rPr lang="it-IT" smtClean="0">
                <a:solidFill>
                  <a:srgbClr val="FF0000"/>
                </a:solidFill>
              </a:rPr>
              <a:t>learning involves adapting our response to stimuli via a continuous inference</a:t>
            </a:r>
            <a:r>
              <a:rPr lang="it-IT" smtClean="0"/>
              <a:t>. The inference is done by comparing new data to data already processed. How is that done? </a:t>
            </a:r>
            <a:r>
              <a:rPr lang="it-IT" b="1" smtClean="0"/>
              <a:t>By the use of analogy</a:t>
            </a:r>
            <a:r>
              <a:rPr lang="it-IT" smtClean="0"/>
              <a:t>.</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13</a:t>
            </a:fld>
            <a:endParaRPr lang="en-US"/>
          </a:p>
        </p:txBody>
      </p:sp>
    </p:spTree>
    <p:extLst>
      <p:ext uri="{BB962C8B-B14F-4D97-AF65-F5344CB8AC3E}">
        <p14:creationId xmlns:p14="http://schemas.microsoft.com/office/powerpoint/2010/main" val="1438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ADVANCED TECHNIQUES</a:t>
            </a:r>
            <a:endParaRPr lang="en-US" b="1">
              <a:solidFill>
                <a:srgbClr val="C00000"/>
              </a:solidFill>
            </a:endParaRPr>
          </a:p>
        </p:txBody>
      </p:sp>
      <p:pic>
        <p:nvPicPr>
          <p:cNvPr id="27650" name="Picture 2" descr="Image result for free cli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6872"/>
            <a:ext cx="5905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7841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NNs everywhere</a:t>
            </a:r>
            <a:endParaRPr lang="en-US">
              <a:solidFill>
                <a:srgbClr val="0070C0"/>
              </a:solidFill>
            </a:endParaRPr>
          </a:p>
        </p:txBody>
      </p:sp>
      <p:sp>
        <p:nvSpPr>
          <p:cNvPr id="3" name="Segnaposto contenuto 2"/>
          <p:cNvSpPr>
            <a:spLocks noGrp="1"/>
          </p:cNvSpPr>
          <p:nvPr>
            <p:ph idx="1"/>
          </p:nvPr>
        </p:nvSpPr>
        <p:spPr>
          <a:xfrm>
            <a:off x="457200" y="1600200"/>
            <a:ext cx="3826768" cy="3989040"/>
          </a:xfrm>
        </p:spPr>
        <p:txBody>
          <a:bodyPr>
            <a:normAutofit fontScale="77500" lnSpcReduction="20000"/>
          </a:bodyPr>
          <a:lstStyle/>
          <a:p>
            <a:pPr marL="0" indent="0">
              <a:buNone/>
            </a:pPr>
            <a:r>
              <a:rPr lang="it-IT" smtClean="0"/>
              <a:t>The ascent of deep learning in the XXI century has brought to the design and development of many specialized architectures optimized to different tasks</a:t>
            </a:r>
          </a:p>
          <a:p>
            <a:pPr marL="0" indent="0">
              <a:buNone/>
            </a:pPr>
            <a:endParaRPr lang="it-IT" smtClean="0"/>
          </a:p>
          <a:p>
            <a:pPr marL="0" indent="0">
              <a:buNone/>
            </a:pPr>
            <a:r>
              <a:rPr lang="it-IT" smtClean="0"/>
              <a:t>We can give only a peek, as it is more fruitful to make sure you have gotten the gist of the basic concepts</a:t>
            </a:r>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349104"/>
            <a:ext cx="3651250" cy="548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45024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multi-body problem</a:t>
            </a:r>
            <a:endParaRPr lang="en-US">
              <a:solidFill>
                <a:srgbClr val="0070C0"/>
              </a:solidFill>
            </a:endParaRPr>
          </a:p>
        </p:txBody>
      </p:sp>
      <p:sp>
        <p:nvSpPr>
          <p:cNvPr id="3" name="Segnaposto contenuto 2"/>
          <p:cNvSpPr>
            <a:spLocks noGrp="1"/>
          </p:cNvSpPr>
          <p:nvPr>
            <p:ph idx="1"/>
          </p:nvPr>
        </p:nvSpPr>
        <p:spPr>
          <a:xfrm>
            <a:off x="323528" y="1412776"/>
            <a:ext cx="8229600" cy="1540768"/>
          </a:xfrm>
        </p:spPr>
        <p:txBody>
          <a:bodyPr>
            <a:normAutofit fontScale="55000" lnSpcReduction="20000"/>
          </a:bodyPr>
          <a:lstStyle/>
          <a:p>
            <a:pPr marL="0" indent="0">
              <a:buNone/>
            </a:pPr>
            <a:r>
              <a:rPr lang="it-IT" smtClean="0"/>
              <a:t>The more one works on a NN, the better results can be achieved (up to a limit given by the NP lemma, which is however not usually achieved)</a:t>
            </a:r>
          </a:p>
          <a:p>
            <a:pPr marL="0" indent="0">
              <a:buNone/>
            </a:pPr>
            <a:r>
              <a:rPr lang="it-IT" smtClean="0"/>
              <a:t>So is the message "take a problem and work at it very hard"? Not necessarily...</a:t>
            </a:r>
          </a:p>
          <a:p>
            <a:pPr marL="0" indent="0">
              <a:buNone/>
            </a:pPr>
            <a:r>
              <a:rPr lang="it-IT" smtClean="0"/>
              <a:t>Take e.g. a HEP analysis where e.g. we want to measure the mass of a particle (e.g. top quark). There are multi-variate problems everywhere:</a:t>
            </a:r>
          </a:p>
          <a:p>
            <a:pPr marL="0" indent="0">
              <a:buNone/>
            </a:pPr>
            <a:endParaRPr lang="en-US"/>
          </a:p>
        </p:txBody>
      </p:sp>
      <p:sp>
        <p:nvSpPr>
          <p:cNvPr id="4" name="Cilindro 3"/>
          <p:cNvSpPr/>
          <p:nvPr/>
        </p:nvSpPr>
        <p:spPr>
          <a:xfrm>
            <a:off x="107504" y="5013176"/>
            <a:ext cx="1440160" cy="165618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unfiltered data</a:t>
            </a:r>
            <a:endParaRPr lang="en-US"/>
          </a:p>
        </p:txBody>
      </p:sp>
      <p:sp>
        <p:nvSpPr>
          <p:cNvPr id="5" name="Cilindro 4"/>
          <p:cNvSpPr/>
          <p:nvPr/>
        </p:nvSpPr>
        <p:spPr>
          <a:xfrm>
            <a:off x="3131840" y="5517232"/>
            <a:ext cx="1440160" cy="72008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selected events</a:t>
            </a:r>
            <a:endParaRPr lang="en-US"/>
          </a:p>
        </p:txBody>
      </p:sp>
      <p:sp>
        <p:nvSpPr>
          <p:cNvPr id="6" name="Cilindro 5"/>
          <p:cNvSpPr/>
          <p:nvPr/>
        </p:nvSpPr>
        <p:spPr>
          <a:xfrm>
            <a:off x="107504" y="3212976"/>
            <a:ext cx="1440160" cy="165618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independent dataset</a:t>
            </a:r>
            <a:endParaRPr lang="en-US"/>
          </a:p>
        </p:txBody>
      </p:sp>
      <p:sp>
        <p:nvSpPr>
          <p:cNvPr id="7" name="Cilindro 6"/>
          <p:cNvSpPr/>
          <p:nvPr/>
        </p:nvSpPr>
        <p:spPr>
          <a:xfrm>
            <a:off x="3131840" y="3429000"/>
            <a:ext cx="1440160" cy="10801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selected control sample</a:t>
            </a:r>
            <a:endParaRPr lang="en-US"/>
          </a:p>
        </p:txBody>
      </p:sp>
      <p:sp>
        <p:nvSpPr>
          <p:cNvPr id="8" name="Freccia a destra 7"/>
          <p:cNvSpPr/>
          <p:nvPr/>
        </p:nvSpPr>
        <p:spPr>
          <a:xfrm>
            <a:off x="1403648" y="3848193"/>
            <a:ext cx="2088232" cy="248427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classification</a:t>
            </a:r>
            <a:endParaRPr lang="en-US">
              <a:solidFill>
                <a:schemeClr val="tx1"/>
              </a:solidFill>
            </a:endParaRPr>
          </a:p>
        </p:txBody>
      </p:sp>
      <p:sp>
        <p:nvSpPr>
          <p:cNvPr id="9" name="Freccia a destra 8"/>
          <p:cNvSpPr/>
          <p:nvPr/>
        </p:nvSpPr>
        <p:spPr>
          <a:xfrm>
            <a:off x="4644008" y="4293096"/>
            <a:ext cx="1656184" cy="936104"/>
          </a:xfrm>
          <a:prstGeom prst="rightArrow">
            <a:avLst/>
          </a:prstGeom>
          <a:solidFill>
            <a:srgbClr val="FFC000"/>
          </a:solidFill>
          <a:ln>
            <a:noFill/>
          </a:ln>
          <a:scene3d>
            <a:camera prst="orthographicFront">
              <a:rot lat="0" lon="0" rev="19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background regression</a:t>
            </a:r>
            <a:endParaRPr lang="en-US">
              <a:solidFill>
                <a:schemeClr val="tx1"/>
              </a:solidFill>
            </a:endParaRPr>
          </a:p>
        </p:txBody>
      </p:sp>
      <p:sp>
        <p:nvSpPr>
          <p:cNvPr id="10" name="Freccia a destra 9"/>
          <p:cNvSpPr/>
          <p:nvPr/>
        </p:nvSpPr>
        <p:spPr>
          <a:xfrm>
            <a:off x="4644008" y="5400075"/>
            <a:ext cx="1728192" cy="93610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mass regression</a:t>
            </a:r>
            <a:endParaRPr lang="en-US">
              <a:solidFill>
                <a:schemeClr val="tx1"/>
              </a:solidFill>
            </a:endParaRPr>
          </a:p>
        </p:txBody>
      </p:sp>
      <p:sp>
        <p:nvSpPr>
          <p:cNvPr id="12" name="Freccia a destra 11"/>
          <p:cNvSpPr/>
          <p:nvPr/>
        </p:nvSpPr>
        <p:spPr>
          <a:xfrm>
            <a:off x="1259632" y="6489340"/>
            <a:ext cx="6048672" cy="39604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energy calibration</a:t>
            </a:r>
            <a:endParaRPr lang="en-US">
              <a:solidFill>
                <a:schemeClr val="tx1"/>
              </a:solidFill>
            </a:endParaRPr>
          </a:p>
        </p:txBody>
      </p:sp>
      <p:sp>
        <p:nvSpPr>
          <p:cNvPr id="14" name="Ovale 13"/>
          <p:cNvSpPr/>
          <p:nvPr/>
        </p:nvSpPr>
        <p:spPr>
          <a:xfrm>
            <a:off x="6839744" y="4509120"/>
            <a:ext cx="1872208" cy="20882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smtClean="0"/>
              <a:t>M</a:t>
            </a:r>
            <a:r>
              <a:rPr lang="it-IT" sz="2800" baseline="-25000" smtClean="0"/>
              <a:t>top</a:t>
            </a:r>
            <a:endParaRPr lang="en-US" sz="2800" baseline="-25000"/>
          </a:p>
        </p:txBody>
      </p:sp>
      <p:sp>
        <p:nvSpPr>
          <p:cNvPr id="11" name="Triangolo isoscele 10"/>
          <p:cNvSpPr/>
          <p:nvPr/>
        </p:nvSpPr>
        <p:spPr>
          <a:xfrm>
            <a:off x="5652120" y="5301208"/>
            <a:ext cx="3350342" cy="1152128"/>
          </a:xfrm>
          <a:prstGeom prst="triangle">
            <a:avLst>
              <a:gd name="adj" fmla="val 5110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solidFill>
                  <a:schemeClr val="tx1"/>
                </a:solidFill>
              </a:rPr>
              <a:t>Systematics</a:t>
            </a:r>
            <a:endParaRPr lang="en-US" sz="2400" baseline="-25000">
              <a:solidFill>
                <a:schemeClr val="tx1"/>
              </a:solidFill>
            </a:endParaRPr>
          </a:p>
        </p:txBody>
      </p:sp>
      <p:sp>
        <p:nvSpPr>
          <p:cNvPr id="15" name="CasellaDiTesto 14"/>
          <p:cNvSpPr txBox="1"/>
          <p:nvPr/>
        </p:nvSpPr>
        <p:spPr>
          <a:xfrm>
            <a:off x="5580112" y="2780928"/>
            <a:ext cx="3657411" cy="1754326"/>
          </a:xfrm>
          <a:prstGeom prst="rect">
            <a:avLst/>
          </a:prstGeom>
          <a:noFill/>
        </p:spPr>
        <p:txBody>
          <a:bodyPr wrap="none" rtlCol="0">
            <a:spAutoFit/>
          </a:bodyPr>
          <a:lstStyle/>
          <a:p>
            <a:r>
              <a:rPr lang="it-IT" smtClean="0"/>
              <a:t>It makes little sense to spend all</a:t>
            </a:r>
          </a:p>
          <a:p>
            <a:r>
              <a:rPr lang="it-IT" smtClean="0"/>
              <a:t>your time on </a:t>
            </a:r>
            <a:r>
              <a:rPr lang="it-IT" smtClean="0">
                <a:solidFill>
                  <a:srgbClr val="FF0000"/>
                </a:solidFill>
              </a:rPr>
              <a:t>one</a:t>
            </a:r>
            <a:r>
              <a:rPr lang="it-IT" smtClean="0"/>
              <a:t> of these... That is</a:t>
            </a:r>
          </a:p>
          <a:p>
            <a:r>
              <a:rPr lang="it-IT" smtClean="0"/>
              <a:t>poor analysis design!</a:t>
            </a:r>
          </a:p>
          <a:p>
            <a:r>
              <a:rPr lang="it-IT" smtClean="0"/>
              <a:t>Better to try and optimize everything</a:t>
            </a:r>
          </a:p>
          <a:p>
            <a:r>
              <a:rPr lang="it-IT" smtClean="0"/>
              <a:t>together if you can... Or get some </a:t>
            </a:r>
          </a:p>
          <a:p>
            <a:r>
              <a:rPr lang="it-IT" smtClean="0"/>
              <a:t>robust tool for each task</a:t>
            </a:r>
            <a:endParaRPr lang="en-US"/>
          </a:p>
        </p:txBody>
      </p:sp>
    </p:spTree>
    <p:extLst>
      <p:ext uri="{BB962C8B-B14F-4D97-AF65-F5344CB8AC3E}">
        <p14:creationId xmlns:p14="http://schemas.microsoft.com/office/powerpoint/2010/main" val="227199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4" grpId="0" animBg="1"/>
      <p:bldP spid="11" grpId="0" animBg="1"/>
      <p:bldP spid="1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INFERNO</a:t>
            </a:r>
            <a:endParaRPr lang="en-US">
              <a:solidFill>
                <a:srgbClr val="0070C0"/>
              </a:solidFill>
            </a:endParaRPr>
          </a:p>
        </p:txBody>
      </p:sp>
      <p:sp>
        <p:nvSpPr>
          <p:cNvPr id="3" name="Segnaposto contenuto 2"/>
          <p:cNvSpPr>
            <a:spLocks noGrp="1"/>
          </p:cNvSpPr>
          <p:nvPr>
            <p:ph idx="1"/>
          </p:nvPr>
        </p:nvSpPr>
        <p:spPr>
          <a:xfrm>
            <a:off x="457200" y="1600201"/>
            <a:ext cx="8507288" cy="935238"/>
          </a:xfrm>
        </p:spPr>
        <p:txBody>
          <a:bodyPr>
            <a:normAutofit fontScale="70000" lnSpcReduction="20000"/>
          </a:bodyPr>
          <a:lstStyle/>
          <a:p>
            <a:pPr marL="0" indent="0">
              <a:buNone/>
            </a:pPr>
            <a:r>
              <a:rPr lang="it-IT" smtClean="0"/>
              <a:t>One common problem of many analyses searching for a signal:  the </a:t>
            </a:r>
            <a:r>
              <a:rPr lang="it-IT" smtClean="0">
                <a:solidFill>
                  <a:srgbClr val="FF0000"/>
                </a:solidFill>
              </a:rPr>
              <a:t>classification of S vs N is normally "optimized" without accounting for systematic effects</a:t>
            </a:r>
            <a:r>
              <a:rPr lang="it-IT" smtClean="0"/>
              <a:t>, which are assessed later. </a:t>
            </a:r>
            <a:endParaRPr lang="en-US"/>
          </a:p>
        </p:txBody>
      </p:sp>
      <p:sp>
        <p:nvSpPr>
          <p:cNvPr id="4" name="CasellaDiTesto 3"/>
          <p:cNvSpPr txBox="1"/>
          <p:nvPr/>
        </p:nvSpPr>
        <p:spPr>
          <a:xfrm>
            <a:off x="539553" y="2549803"/>
            <a:ext cx="8136904" cy="2031325"/>
          </a:xfrm>
          <a:prstGeom prst="rect">
            <a:avLst/>
          </a:prstGeom>
          <a:noFill/>
        </p:spPr>
        <p:txBody>
          <a:bodyPr wrap="square" rtlCol="0">
            <a:spAutoFit/>
          </a:bodyPr>
          <a:lstStyle/>
          <a:p>
            <a:r>
              <a:rPr lang="it-IT" smtClean="0"/>
              <a:t>The INFERNO algorithm (from "</a:t>
            </a:r>
            <a:r>
              <a:rPr lang="it-IT" b="1" i="1" smtClean="0"/>
              <a:t>Infer</a:t>
            </a:r>
            <a:r>
              <a:rPr lang="it-IT" i="1" smtClean="0"/>
              <a:t>ence-aware </a:t>
            </a:r>
            <a:r>
              <a:rPr lang="it-IT" b="1" i="1"/>
              <a:t>N</a:t>
            </a:r>
            <a:r>
              <a:rPr lang="it-IT" i="1" smtClean="0"/>
              <a:t>eural </a:t>
            </a:r>
            <a:r>
              <a:rPr lang="it-IT" b="1" i="1"/>
              <a:t>O</a:t>
            </a:r>
            <a:r>
              <a:rPr lang="it-IT" i="1" smtClean="0"/>
              <a:t>ptimization</a:t>
            </a:r>
            <a:r>
              <a:rPr lang="it-IT" smtClean="0"/>
              <a:t>") proposes a NN</a:t>
            </a:r>
          </a:p>
          <a:p>
            <a:r>
              <a:rPr lang="it-IT" smtClean="0"/>
              <a:t>architecture that incorporates the evaluation of systematic effects on the estimate of the parameter of interest  (signal strength) </a:t>
            </a:r>
            <a:r>
              <a:rPr lang="it-IT" smtClean="0">
                <a:solidFill>
                  <a:srgbClr val="FF0000"/>
                </a:solidFill>
              </a:rPr>
              <a:t>in the definition of the loss</a:t>
            </a:r>
            <a:r>
              <a:rPr lang="it-IT" smtClean="0"/>
              <a:t>.</a:t>
            </a:r>
          </a:p>
          <a:p>
            <a:r>
              <a:rPr lang="it-IT" smtClean="0"/>
              <a:t>The loss can be formulated as the expected sqrt(variance) of the likelihood fit that extracts the signal from the classifier output</a:t>
            </a:r>
          </a:p>
          <a:p>
            <a:r>
              <a:rPr lang="it-IT" smtClean="0">
                <a:sym typeface="Wingdings" panose="05000000000000000000" pitchFamily="2" charset="2"/>
              </a:rPr>
              <a:t> the classification becomes robust WRT systematics and strongly reduces their impact</a:t>
            </a:r>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053" y="4509120"/>
            <a:ext cx="5708873" cy="218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16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8"/>
                                        </p:tgtEl>
                                        <p:attrNameLst>
                                          <p:attrName>style.visibility</p:attrName>
                                        </p:attrNameLst>
                                      </p:cBhvr>
                                      <p:to>
                                        <p:strVal val="visible"/>
                                      </p:to>
                                    </p:set>
                                    <p:anim calcmode="lin" valueType="num">
                                      <p:cBhvr additive="base">
                                        <p:cTn id="11" dur="500" fill="hold"/>
                                        <p:tgtEl>
                                          <p:spTgt spid="24578"/>
                                        </p:tgtEl>
                                        <p:attrNameLst>
                                          <p:attrName>ppt_x</p:attrName>
                                        </p:attrNameLst>
                                      </p:cBhvr>
                                      <p:tavLst>
                                        <p:tav tm="0">
                                          <p:val>
                                            <p:strVal val="#ppt_x"/>
                                          </p:val>
                                        </p:tav>
                                        <p:tav tm="100000">
                                          <p:val>
                                            <p:strVal val="#ppt_x"/>
                                          </p:val>
                                        </p:tav>
                                      </p:tavLst>
                                    </p:anim>
                                    <p:anim calcmode="lin" valueType="num">
                                      <p:cBhvr additive="base">
                                        <p:cTn id="12"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p:spPr>
        <p:txBody>
          <a:bodyPr/>
          <a:lstStyle/>
          <a:p>
            <a:r>
              <a:rPr lang="it-IT" smtClean="0">
                <a:solidFill>
                  <a:srgbClr val="0070C0"/>
                </a:solidFill>
              </a:rPr>
              <a:t>* Results </a:t>
            </a:r>
            <a:r>
              <a:rPr lang="it-IT" smtClean="0">
                <a:solidFill>
                  <a:srgbClr val="0070C0"/>
                </a:solidFill>
              </a:rPr>
              <a:t>on synthetic example</a:t>
            </a:r>
            <a:endParaRPr lang="en-US">
              <a:solidFill>
                <a:srgbClr val="0070C0"/>
              </a:solidFill>
            </a:endParaRPr>
          </a:p>
        </p:txBody>
      </p:sp>
      <p:sp>
        <p:nvSpPr>
          <p:cNvPr id="3" name="Segnaposto contenuto 2"/>
          <p:cNvSpPr>
            <a:spLocks noGrp="1"/>
          </p:cNvSpPr>
          <p:nvPr>
            <p:ph idx="1"/>
          </p:nvPr>
        </p:nvSpPr>
        <p:spPr>
          <a:xfrm>
            <a:off x="395536" y="1484784"/>
            <a:ext cx="5688632" cy="3096344"/>
          </a:xfrm>
        </p:spPr>
        <p:txBody>
          <a:bodyPr>
            <a:normAutofit fontScale="70000" lnSpcReduction="20000"/>
          </a:bodyPr>
          <a:lstStyle/>
          <a:p>
            <a:pPr marL="0" indent="0">
              <a:buNone/>
            </a:pPr>
            <a:r>
              <a:rPr lang="it-IT" smtClean="0"/>
              <a:t>In a 3-D dataset of background plus small (50/1000) signal, where there are three nuisance parameters affecting the shape of the PDFs, the INFERNO classifier vastly outperforms the NN classifier on the quantity of interest</a:t>
            </a:r>
          </a:p>
          <a:p>
            <a:pPr marL="0" indent="0">
              <a:buNone/>
            </a:pPr>
            <a:endParaRPr lang="it-IT"/>
          </a:p>
          <a:p>
            <a:pPr marL="0" indent="0">
              <a:buNone/>
            </a:pPr>
            <a:r>
              <a:rPr lang="it-IT" smtClean="0"/>
              <a:t>See for details </a:t>
            </a:r>
            <a:r>
              <a:rPr lang="it-IT">
                <a:hlinkClick r:id="rId2" tooltip="Persistent link using digital object identifier"/>
              </a:rPr>
              <a:t>https</a:t>
            </a:r>
            <a:r>
              <a:rPr lang="it-IT">
                <a:hlinkClick r:id="rId2" tooltip="Persistent link using digital object identifier"/>
              </a:rPr>
              <a:t>://</a:t>
            </a:r>
            <a:r>
              <a:rPr lang="it-IT" smtClean="0">
                <a:hlinkClick r:id="rId2" tooltip="Persistent link using digital object identifier"/>
              </a:rPr>
              <a:t>doi.org/10.1016/j.cpc.2019.06.007</a:t>
            </a:r>
            <a:r>
              <a:rPr lang="it-IT" smtClean="0"/>
              <a:t> </a:t>
            </a:r>
            <a:r>
              <a:rPr lang="it-IT" smtClean="0"/>
              <a:t>Computer </a:t>
            </a:r>
            <a:r>
              <a:rPr lang="it-IT" smtClean="0"/>
              <a:t>Physics </a:t>
            </a:r>
            <a:r>
              <a:rPr lang="it-IT" smtClean="0"/>
              <a:t>Communications 244 (2019) 170</a:t>
            </a:r>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96752"/>
            <a:ext cx="2792698" cy="279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149080"/>
            <a:ext cx="3715866" cy="272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1 4"/>
          <p:cNvCxnSpPr/>
          <p:nvPr/>
        </p:nvCxnSpPr>
        <p:spPr>
          <a:xfrm>
            <a:off x="5796136" y="5949280"/>
            <a:ext cx="3240360" cy="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24" y="4653136"/>
            <a:ext cx="5048051" cy="146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5845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Deep neural networks</a:t>
            </a:r>
            <a:endParaRPr lang="en-US">
              <a:solidFill>
                <a:srgbClr val="0070C0"/>
              </a:solidFill>
            </a:endParaRPr>
          </a:p>
        </p:txBody>
      </p:sp>
      <p:sp>
        <p:nvSpPr>
          <p:cNvPr id="3" name="Segnaposto contenuto 2"/>
          <p:cNvSpPr>
            <a:spLocks noGrp="1"/>
          </p:cNvSpPr>
          <p:nvPr>
            <p:ph idx="1"/>
          </p:nvPr>
        </p:nvSpPr>
        <p:spPr>
          <a:xfrm>
            <a:off x="457200" y="1600201"/>
            <a:ext cx="8435280" cy="2404863"/>
          </a:xfrm>
        </p:spPr>
        <p:txBody>
          <a:bodyPr>
            <a:normAutofit fontScale="55000" lnSpcReduction="20000"/>
          </a:bodyPr>
          <a:lstStyle/>
          <a:p>
            <a:pPr marL="0" indent="0">
              <a:buNone/>
            </a:pPr>
            <a:r>
              <a:rPr lang="it-IT" b="1" smtClean="0"/>
              <a:t>What is "deep"? </a:t>
            </a:r>
            <a:r>
              <a:rPr lang="it-IT" smtClean="0"/>
              <a:t>Arguable, but already a network with &gt;2 hidden layers can be enormously complex</a:t>
            </a:r>
          </a:p>
          <a:p>
            <a:pPr marL="0" indent="0">
              <a:buNone/>
            </a:pPr>
            <a:endParaRPr lang="it-IT" smtClean="0"/>
          </a:p>
          <a:p>
            <a:pPr marL="0" indent="0">
              <a:buNone/>
            </a:pPr>
            <a:r>
              <a:rPr lang="it-IT" smtClean="0"/>
              <a:t>DNNs are appropriate for very complex data. While </a:t>
            </a:r>
            <a:r>
              <a:rPr lang="it-IT" smtClean="0">
                <a:solidFill>
                  <a:srgbClr val="FF0000"/>
                </a:solidFill>
              </a:rPr>
              <a:t>a single hidden layer should suffice to produce arbitrarily complex functions</a:t>
            </a:r>
            <a:r>
              <a:rPr lang="it-IT" smtClean="0"/>
              <a:t>, to do so the number of neurons has to grow exponentially </a:t>
            </a:r>
            <a:r>
              <a:rPr lang="it-IT" smtClean="0">
                <a:sym typeface="Wingdings" panose="05000000000000000000" pitchFamily="2" charset="2"/>
              </a:rPr>
              <a:t> better to increase the number of layers, essentially factorizing the learning process</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DNNs can be powerful but are usually difficult to train</a:t>
            </a:r>
          </a:p>
          <a:p>
            <a:pPr marL="0" indent="0">
              <a:buNone/>
            </a:pPr>
            <a:endParaRPr lang="it-IT" smtClean="0"/>
          </a:p>
          <a:p>
            <a:pPr marL="0" indent="0">
              <a:buNone/>
            </a:pPr>
            <a:endParaRPr lang="it-IT" smtClean="0"/>
          </a:p>
          <a:p>
            <a:pPr marL="0" indent="0">
              <a:buNone/>
            </a:pPr>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221088"/>
            <a:ext cx="4583807" cy="239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4147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p:spPr>
        <p:txBody>
          <a:bodyPr/>
          <a:lstStyle/>
          <a:p>
            <a:r>
              <a:rPr lang="it-IT" smtClean="0">
                <a:solidFill>
                  <a:srgbClr val="0070C0"/>
                </a:solidFill>
              </a:rPr>
              <a:t>Convolutional neural networks</a:t>
            </a:r>
            <a:endParaRPr lang="en-US">
              <a:solidFill>
                <a:srgbClr val="0070C0"/>
              </a:solidFill>
            </a:endParaRPr>
          </a:p>
        </p:txBody>
      </p:sp>
      <p:sp>
        <p:nvSpPr>
          <p:cNvPr id="3" name="Segnaposto contenuto 2"/>
          <p:cNvSpPr>
            <a:spLocks noGrp="1"/>
          </p:cNvSpPr>
          <p:nvPr>
            <p:ph idx="1"/>
          </p:nvPr>
        </p:nvSpPr>
        <p:spPr>
          <a:xfrm>
            <a:off x="179512" y="1412776"/>
            <a:ext cx="8291264" cy="1008112"/>
          </a:xfrm>
        </p:spPr>
        <p:txBody>
          <a:bodyPr>
            <a:normAutofit fontScale="70000" lnSpcReduction="20000"/>
          </a:bodyPr>
          <a:lstStyle/>
          <a:p>
            <a:pPr marL="0" indent="0">
              <a:buNone/>
            </a:pPr>
            <a:r>
              <a:rPr lang="it-IT" smtClean="0"/>
              <a:t>CNNs are a specialized form of DNNs</a:t>
            </a:r>
          </a:p>
          <a:p>
            <a:pPr marL="0" indent="0">
              <a:buNone/>
            </a:pPr>
            <a:r>
              <a:rPr lang="it-IT" smtClean="0"/>
              <a:t>A very important commercial application is image recognition </a:t>
            </a:r>
            <a:r>
              <a:rPr lang="it-IT" smtClean="0">
                <a:sym typeface="Wingdings" panose="05000000000000000000" pitchFamily="2" charset="2"/>
              </a:rPr>
              <a:t> used to drive cars, recognize faces, interpret content</a:t>
            </a:r>
            <a:endParaRPr lang="it-IT"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212976"/>
            <a:ext cx="46101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79512" y="2614850"/>
            <a:ext cx="3960440" cy="4247317"/>
          </a:xfrm>
          <a:prstGeom prst="rect">
            <a:avLst/>
          </a:prstGeom>
          <a:noFill/>
        </p:spPr>
        <p:txBody>
          <a:bodyPr wrap="square" rtlCol="0">
            <a:spAutoFit/>
          </a:bodyPr>
          <a:lstStyle/>
          <a:p>
            <a:r>
              <a:rPr lang="it-IT"/>
              <a:t>The challenge in those cases is that the dimensionality of the input data is very large, but the required output is simple </a:t>
            </a:r>
            <a:r>
              <a:rPr lang="it-IT">
                <a:sym typeface="Wingdings" panose="05000000000000000000" pitchFamily="2" charset="2"/>
              </a:rPr>
              <a:t> dimensionality reduction problem</a:t>
            </a:r>
            <a:r>
              <a:rPr lang="it-IT"/>
              <a:t> </a:t>
            </a:r>
            <a:endParaRPr lang="it-IT" smtClean="0"/>
          </a:p>
          <a:p>
            <a:endParaRPr lang="it-IT"/>
          </a:p>
          <a:p>
            <a:r>
              <a:rPr lang="it-IT"/>
              <a:t>A convolution can be applied to reduce the dimensionality of the input (e.g. a high-res image), trying to grasp the essential information that can </a:t>
            </a:r>
            <a:r>
              <a:rPr lang="it-IT" smtClean="0"/>
              <a:t>produce a meaningful output</a:t>
            </a:r>
          </a:p>
          <a:p>
            <a:endParaRPr lang="it-IT"/>
          </a:p>
          <a:p>
            <a:r>
              <a:rPr lang="it-IT" smtClean="0"/>
              <a:t>Each output neuron shares weights from former layer with the others, so the classification acquires location-invariance</a:t>
            </a:r>
            <a:endParaRPr lang="en-US"/>
          </a:p>
        </p:txBody>
      </p:sp>
      <p:pic>
        <p:nvPicPr>
          <p:cNvPr id="12290" name="Picture 2" descr="Image result for chihuahua muffin class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708920"/>
            <a:ext cx="9102862" cy="398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9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290"/>
                                        </p:tgtEl>
                                        <p:attrNameLst>
                                          <p:attrName>ppt_x</p:attrName>
                                        </p:attrNameLst>
                                      </p:cBhvr>
                                      <p:tavLst>
                                        <p:tav tm="0">
                                          <p:val>
                                            <p:strVal val="ppt_x"/>
                                          </p:val>
                                        </p:tav>
                                        <p:tav tm="100000">
                                          <p:val>
                                            <p:strVal val="ppt_x"/>
                                          </p:val>
                                        </p:tav>
                                      </p:tavLst>
                                    </p:anim>
                                    <p:anim calcmode="lin" valueType="num">
                                      <p:cBhvr additive="base">
                                        <p:cTn id="7" dur="500"/>
                                        <p:tgtEl>
                                          <p:spTgt spid="12290"/>
                                        </p:tgtEl>
                                        <p:attrNameLst>
                                          <p:attrName>ppt_y</p:attrName>
                                        </p:attrNameLst>
                                      </p:cBhvr>
                                      <p:tavLst>
                                        <p:tav tm="0">
                                          <p:val>
                                            <p:strVal val="ppt_y"/>
                                          </p:val>
                                        </p:tav>
                                        <p:tav tm="100000">
                                          <p:val>
                                            <p:strVal val="1+ppt_h/2"/>
                                          </p:val>
                                        </p:tav>
                                      </p:tavLst>
                                    </p:anim>
                                    <p:set>
                                      <p:cBhvr>
                                        <p:cTn id="8" dur="1" fill="hold">
                                          <p:stCondLst>
                                            <p:cond delay="499"/>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Convolutional neural networks</a:t>
            </a:r>
            <a:endParaRPr lang="en-US">
              <a:solidFill>
                <a:srgbClr val="0070C0"/>
              </a:solidFill>
            </a:endParaRPr>
          </a:p>
        </p:txBody>
      </p:sp>
      <p:sp>
        <p:nvSpPr>
          <p:cNvPr id="3" name="Segnaposto contenuto 2"/>
          <p:cNvSpPr>
            <a:spLocks noGrp="1"/>
          </p:cNvSpPr>
          <p:nvPr>
            <p:ph idx="1"/>
          </p:nvPr>
        </p:nvSpPr>
        <p:spPr>
          <a:xfrm>
            <a:off x="457200" y="1600201"/>
            <a:ext cx="8291264" cy="1108720"/>
          </a:xfrm>
        </p:spPr>
        <p:txBody>
          <a:bodyPr>
            <a:normAutofit fontScale="85000" lnSpcReduction="20000"/>
          </a:bodyPr>
          <a:lstStyle/>
          <a:p>
            <a:pPr marL="0" indent="0">
              <a:buNone/>
            </a:pPr>
            <a:r>
              <a:rPr lang="it-IT" smtClean="0"/>
              <a:t>A convolution can be applied to reduce the dimensionality of the input (e.g. a high-res image), retaining the important information for later more effective processing</a:t>
            </a:r>
            <a:endParaRPr lang="en-US"/>
          </a:p>
        </p:txBody>
      </p:sp>
      <p:pic>
        <p:nvPicPr>
          <p:cNvPr id="30722" name="Picture 2" descr="http://deeplearning.stanford.edu/wiki/images/6/6c/Convolution_schemati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45035" y="2964730"/>
            <a:ext cx="501015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724128" y="6517294"/>
            <a:ext cx="2258439" cy="369332"/>
          </a:xfrm>
          <a:prstGeom prst="rect">
            <a:avLst/>
          </a:prstGeom>
        </p:spPr>
        <p:txBody>
          <a:bodyPr wrap="none">
            <a:spAutoFit/>
          </a:bodyPr>
          <a:lstStyle/>
          <a:p>
            <a:r>
              <a:rPr lang="en-US"/>
              <a:t>http://danielnouri.org</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0" y="4725144"/>
            <a:ext cx="3912278" cy="20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67544" y="3140968"/>
            <a:ext cx="3305328" cy="646331"/>
          </a:xfrm>
          <a:prstGeom prst="rect">
            <a:avLst/>
          </a:prstGeom>
          <a:noFill/>
        </p:spPr>
        <p:txBody>
          <a:bodyPr wrap="none" rtlCol="0">
            <a:spAutoFit/>
          </a:bodyPr>
          <a:lstStyle/>
          <a:p>
            <a:r>
              <a:rPr lang="it-IT" smtClean="0"/>
              <a:t>A number of "filters" can be used</a:t>
            </a:r>
          </a:p>
          <a:p>
            <a:r>
              <a:rPr lang="it-IT" smtClean="0"/>
              <a:t>to reduce the input data</a:t>
            </a:r>
            <a:endParaRPr lang="en-US"/>
          </a:p>
        </p:txBody>
      </p:sp>
    </p:spTree>
    <p:extLst>
      <p:ext uri="{BB962C8B-B14F-4D97-AF65-F5344CB8AC3E}">
        <p14:creationId xmlns:p14="http://schemas.microsoft.com/office/powerpoint/2010/main" val="199527880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Example of 3x3 filter</a:t>
            </a:r>
            <a:endParaRPr lang="en-US">
              <a:solidFill>
                <a:srgbClr val="0070C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89" y="2708920"/>
            <a:ext cx="7493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9794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Example of a blurring 5x5 filter</a:t>
            </a:r>
            <a:endParaRPr lang="en-US">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1746250"/>
            <a:ext cx="7537450" cy="336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455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p:spPr>
        <p:txBody>
          <a:bodyPr/>
          <a:lstStyle/>
          <a:p>
            <a:r>
              <a:rPr lang="it-IT" smtClean="0">
                <a:solidFill>
                  <a:srgbClr val="0070C0"/>
                </a:solidFill>
              </a:rPr>
              <a:t>* What </a:t>
            </a:r>
            <a:r>
              <a:rPr lang="it-IT" smtClean="0">
                <a:solidFill>
                  <a:srgbClr val="0070C0"/>
                </a:solidFill>
              </a:rPr>
              <a:t>about </a:t>
            </a:r>
            <a:r>
              <a:rPr lang="it-IT">
                <a:solidFill>
                  <a:srgbClr val="0070C0"/>
                </a:solidFill>
              </a:rPr>
              <a:t>a</a:t>
            </a:r>
            <a:r>
              <a:rPr lang="it-IT" smtClean="0">
                <a:solidFill>
                  <a:srgbClr val="0070C0"/>
                </a:solidFill>
              </a:rPr>
              <a:t>nalogies?</a:t>
            </a:r>
            <a:endParaRPr lang="en-US">
              <a:solidFill>
                <a:srgbClr val="0070C0"/>
              </a:solidFill>
            </a:endParaRPr>
          </a:p>
        </p:txBody>
      </p:sp>
      <p:sp>
        <p:nvSpPr>
          <p:cNvPr id="3" name="CasellaDiTesto 2"/>
          <p:cNvSpPr txBox="1"/>
          <p:nvPr/>
        </p:nvSpPr>
        <p:spPr>
          <a:xfrm>
            <a:off x="395536" y="1663055"/>
            <a:ext cx="5328592" cy="5078313"/>
          </a:xfrm>
          <a:prstGeom prst="rect">
            <a:avLst/>
          </a:prstGeom>
          <a:noFill/>
        </p:spPr>
        <p:txBody>
          <a:bodyPr wrap="square" rtlCol="0">
            <a:spAutoFit/>
          </a:bodyPr>
          <a:lstStyle/>
          <a:p>
            <a:r>
              <a:rPr lang="it-IT" b="1" smtClean="0"/>
              <a:t>Analogies</a:t>
            </a:r>
            <a:r>
              <a:rPr lang="it-IT" smtClean="0"/>
              <a:t>: arguably the building blocks of our learning process. </a:t>
            </a:r>
            <a:r>
              <a:rPr lang="it-IT" smtClean="0">
                <a:solidFill>
                  <a:srgbClr val="FF0000"/>
                </a:solidFill>
              </a:rPr>
              <a:t>We learn new features in a unknown object by analogy to known features in </a:t>
            </a:r>
            <a:r>
              <a:rPr lang="it-IT" b="1" smtClean="0">
                <a:solidFill>
                  <a:srgbClr val="FF0000"/>
                </a:solidFill>
              </a:rPr>
              <a:t>similar</a:t>
            </a:r>
            <a:r>
              <a:rPr lang="it-IT" smtClean="0">
                <a:solidFill>
                  <a:srgbClr val="FF0000"/>
                </a:solidFill>
              </a:rPr>
              <a:t> known objects</a:t>
            </a:r>
          </a:p>
          <a:p>
            <a:endParaRPr lang="it-IT">
              <a:solidFill>
                <a:srgbClr val="FF0000"/>
              </a:solidFill>
            </a:endParaRPr>
          </a:p>
          <a:p>
            <a:r>
              <a:rPr lang="it-IT" smtClean="0"/>
              <a:t>This is true for language, tools, complex systems – EVERYTHING WE INTERACT WITH</a:t>
            </a:r>
          </a:p>
          <a:p>
            <a:endParaRPr lang="it-IT"/>
          </a:p>
          <a:p>
            <a:r>
              <a:rPr lang="it-IT" smtClean="0"/>
              <a:t>... But before we even start to use analogy for inference or guesswork, we have to </a:t>
            </a:r>
            <a:r>
              <a:rPr lang="it-IT" b="1" smtClean="0"/>
              <a:t>classify</a:t>
            </a:r>
            <a:r>
              <a:rPr lang="it-IT" smtClean="0"/>
              <a:t> unknown elements in their </a:t>
            </a:r>
            <a:r>
              <a:rPr lang="it-IT" smtClean="0">
                <a:solidFill>
                  <a:srgbClr val="FF0000"/>
                </a:solidFill>
              </a:rPr>
              <a:t>equivalence class!</a:t>
            </a:r>
          </a:p>
          <a:p>
            <a:endParaRPr lang="it-IT" smtClean="0"/>
          </a:p>
          <a:p>
            <a:r>
              <a:rPr lang="it-IT" smtClean="0"/>
              <a:t>(Also, one has to define a metric along which analogous objects align)</a:t>
            </a:r>
          </a:p>
          <a:p>
            <a:endParaRPr lang="it-IT"/>
          </a:p>
          <a:p>
            <a:r>
              <a:rPr lang="it-IT"/>
              <a:t>I</a:t>
            </a:r>
            <a:r>
              <a:rPr lang="it-IT" smtClean="0"/>
              <a:t>n a sense, </a:t>
            </a:r>
            <a:r>
              <a:rPr lang="it-IT" b="1" smtClean="0"/>
              <a:t>Classification</a:t>
            </a:r>
            <a:r>
              <a:rPr lang="it-IT" smtClean="0"/>
              <a:t> is even more "fundamental" in our learning process than is </a:t>
            </a:r>
            <a:r>
              <a:rPr lang="it-IT" b="1" smtClean="0"/>
              <a:t>Analogy. </a:t>
            </a:r>
          </a:p>
          <a:p>
            <a:r>
              <a:rPr lang="it-IT" smtClean="0">
                <a:solidFill>
                  <a:srgbClr val="0070C0"/>
                </a:solidFill>
              </a:rPr>
              <a:t>Or maybe we should say that classification is the key ingredient in building analogies.</a:t>
            </a:r>
            <a:endParaRPr lang="en-US">
              <a:solidFill>
                <a:srgbClr val="0070C0"/>
              </a:solidFill>
            </a:endParaRPr>
          </a:p>
        </p:txBody>
      </p:sp>
      <p:pic>
        <p:nvPicPr>
          <p:cNvPr id="4098" name="Picture 2" descr="Image result for l'analogie coeur de la pen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974" y="2134690"/>
            <a:ext cx="3047896" cy="460667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14</a:t>
            </a:fld>
            <a:endParaRPr lang="en-US"/>
          </a:p>
        </p:txBody>
      </p:sp>
    </p:spTree>
    <p:extLst>
      <p:ext uri="{BB962C8B-B14F-4D97-AF65-F5344CB8AC3E}">
        <p14:creationId xmlns:p14="http://schemas.microsoft.com/office/powerpoint/2010/main" val="147950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A 5x5 sharpening filter</a:t>
            </a:r>
            <a:endParaRPr lang="en-US">
              <a:solidFill>
                <a:srgbClr val="0070C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49" y="2636912"/>
            <a:ext cx="7632700" cy="335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7016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Example of a 3x3 edge detector</a:t>
            </a:r>
            <a:endParaRPr lang="en-US">
              <a:solidFill>
                <a:srgbClr val="0070C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7651750" cy="34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0824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A 3x3 all-edge detector</a:t>
            </a:r>
            <a:endParaRPr lang="en-US">
              <a:solidFill>
                <a:srgbClr val="0070C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32" y="2492896"/>
            <a:ext cx="75819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6882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Max pooling</a:t>
            </a:r>
            <a:endParaRPr lang="en-US">
              <a:solidFill>
                <a:srgbClr val="0070C0"/>
              </a:solidFill>
            </a:endParaRPr>
          </a:p>
        </p:txBody>
      </p:sp>
      <p:sp>
        <p:nvSpPr>
          <p:cNvPr id="3" name="Segnaposto contenuto 2"/>
          <p:cNvSpPr>
            <a:spLocks noGrp="1"/>
          </p:cNvSpPr>
          <p:nvPr>
            <p:ph idx="1"/>
          </p:nvPr>
        </p:nvSpPr>
        <p:spPr>
          <a:xfrm>
            <a:off x="467544" y="2060848"/>
            <a:ext cx="8219256" cy="1180727"/>
          </a:xfrm>
        </p:spPr>
        <p:txBody>
          <a:bodyPr>
            <a:normAutofit fontScale="70000" lnSpcReduction="20000"/>
          </a:bodyPr>
          <a:lstStyle/>
          <a:p>
            <a:pPr marL="0" indent="0">
              <a:buNone/>
            </a:pPr>
            <a:r>
              <a:rPr lang="it-IT" smtClean="0"/>
              <a:t>A different reduction of dimensionality is achieved by the method of "max pooling", which retains the most interesting information from the inputs, producing in the output a more compact map of the image</a:t>
            </a:r>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203540"/>
            <a:ext cx="4892973" cy="317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6690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305827"/>
            <a:ext cx="7886700" cy="994172"/>
          </a:xfrm>
        </p:spPr>
        <p:txBody>
          <a:bodyPr>
            <a:normAutofit fontScale="90000"/>
          </a:bodyPr>
          <a:lstStyle/>
          <a:p>
            <a:r>
              <a:rPr lang="it-IT" smtClean="0">
                <a:solidFill>
                  <a:srgbClr val="0070C0"/>
                </a:solidFill>
              </a:rPr>
              <a:t>New ways to detect particles: boosted jets</a:t>
            </a:r>
            <a:endParaRPr lang="it-IT">
              <a:solidFill>
                <a:srgbClr val="0070C0"/>
              </a:solidFill>
            </a:endParaRPr>
          </a:p>
        </p:txBody>
      </p:sp>
      <p:sp>
        <p:nvSpPr>
          <p:cNvPr id="3" name="Segnaposto contenuto 2"/>
          <p:cNvSpPr>
            <a:spLocks noGrp="1"/>
          </p:cNvSpPr>
          <p:nvPr>
            <p:ph idx="1"/>
          </p:nvPr>
        </p:nvSpPr>
        <p:spPr>
          <a:xfrm>
            <a:off x="230974" y="1700808"/>
            <a:ext cx="5007620" cy="3152639"/>
          </a:xfrm>
        </p:spPr>
        <p:txBody>
          <a:bodyPr>
            <a:normAutofit fontScale="92500" lnSpcReduction="20000"/>
          </a:bodyPr>
          <a:lstStyle/>
          <a:p>
            <a:pPr marL="0" indent="0">
              <a:buNone/>
            </a:pPr>
            <a:r>
              <a:rPr lang="it-IT" sz="1800"/>
              <a:t>The W boson (1983) and the top quark (1995) were discovered using decays involving electrons and muons, as the more frequent quark decays are difficult to distinguish from QCD-induced backgrounds</a:t>
            </a:r>
          </a:p>
          <a:p>
            <a:pPr marL="0" indent="0">
              <a:buNone/>
            </a:pPr>
            <a:r>
              <a:rPr lang="it-IT" sz="1800"/>
              <a:t>We realized at the LHC that if top, W, Z, H particles have high energy, the jets of hadrons they produce in their quark decays are </a:t>
            </a:r>
            <a:r>
              <a:rPr lang="it-IT" sz="1800">
                <a:solidFill>
                  <a:srgbClr val="0070C0"/>
                </a:solidFill>
              </a:rPr>
              <a:t>distinguishable from QCD through their inner structure</a:t>
            </a:r>
            <a:r>
              <a:rPr lang="it-IT" sz="1800"/>
              <a:t> – something which requires highly granular calorimeters which ATLAS and CMS do posssess</a:t>
            </a:r>
            <a:r>
              <a:rPr lang="it-IT" sz="1800">
                <a:solidFill>
                  <a:srgbClr val="0070C0"/>
                </a:solidFill>
              </a:rPr>
              <a:t>.</a:t>
            </a:r>
          </a:p>
          <a:p>
            <a:pPr marL="0" indent="0">
              <a:buNone/>
            </a:pPr>
            <a:r>
              <a:rPr lang="it-IT" sz="1800"/>
              <a:t>Today the most sensitive searches for new massive particles benefit from CNN-powered imaging techniques </a:t>
            </a:r>
            <a:r>
              <a:rPr lang="it-IT" sz="1800">
                <a:solidFill>
                  <a:srgbClr val="00B050"/>
                </a:solidFill>
              </a:rPr>
              <a:t>[Kasieczka 2019]</a:t>
            </a:r>
            <a:endParaRPr lang="it-IT" sz="1800">
              <a:solidFill>
                <a:srgbClr val="00B050"/>
              </a:solidFill>
            </a:endParaRPr>
          </a:p>
        </p:txBody>
      </p:sp>
      <p:sp>
        <p:nvSpPr>
          <p:cNvPr id="6" name="Segnaposto numero diapositiva 5"/>
          <p:cNvSpPr>
            <a:spLocks noGrp="1"/>
          </p:cNvSpPr>
          <p:nvPr>
            <p:ph type="sldNum" sz="quarter" idx="12"/>
          </p:nvPr>
        </p:nvSpPr>
        <p:spPr/>
        <p:txBody>
          <a:bodyPr/>
          <a:lstStyle/>
          <a:p>
            <a:fld id="{85633A74-02BA-47BE-ABA7-1B8E2337A7EC}" type="slidenum">
              <a:rPr lang="it-IT" smtClean="0"/>
              <a:t>144</a:t>
            </a:fld>
            <a:endParaRPr lang="it-IT"/>
          </a:p>
        </p:txBody>
      </p:sp>
      <p:pic>
        <p:nvPicPr>
          <p:cNvPr id="7" name="Immagine 6"/>
          <p:cNvPicPr>
            <a:picLocks noChangeAspect="1"/>
          </p:cNvPicPr>
          <p:nvPr/>
        </p:nvPicPr>
        <p:blipFill>
          <a:blip r:embed="rId2"/>
          <a:stretch>
            <a:fillRect/>
          </a:stretch>
        </p:blipFill>
        <p:spPr>
          <a:xfrm>
            <a:off x="5146948" y="4918871"/>
            <a:ext cx="3997052" cy="1871542"/>
          </a:xfrm>
          <a:prstGeom prst="rect">
            <a:avLst/>
          </a:prstGeom>
        </p:spPr>
      </p:pic>
      <p:pic>
        <p:nvPicPr>
          <p:cNvPr id="8" name="Picture 2" descr="A pair of highly-boosted top quark candidates measured in 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600" y="1776950"/>
            <a:ext cx="3411238" cy="2046743"/>
          </a:xfrm>
          <a:prstGeom prst="rect">
            <a:avLst/>
          </a:prstGeom>
          <a:noFill/>
          <a:extLst>
            <a:ext uri="{909E8E84-426E-40DD-AFC4-6F175D3DCCD1}">
              <a14:hiddenFill xmlns:a14="http://schemas.microsoft.com/office/drawing/2010/main">
                <a:solidFill>
                  <a:srgbClr val="FFFFFF"/>
                </a:solidFill>
              </a14:hiddenFill>
            </a:ext>
          </a:extLst>
        </p:spPr>
      </p:pic>
      <p:sp>
        <p:nvSpPr>
          <p:cNvPr id="9" name="Triangolo isoscele 8"/>
          <p:cNvSpPr/>
          <p:nvPr/>
        </p:nvSpPr>
        <p:spPr>
          <a:xfrm rot="20758278">
            <a:off x="6902414" y="2750411"/>
            <a:ext cx="1547250" cy="2274299"/>
          </a:xfrm>
          <a:prstGeom prst="triangle">
            <a:avLst/>
          </a:prstGeom>
          <a:gradFill>
            <a:gsLst>
              <a:gs pos="0">
                <a:schemeClr val="accent1">
                  <a:lumMod val="5000"/>
                  <a:lumOff val="95000"/>
                  <a:alpha val="17000"/>
                </a:schemeClr>
              </a:gs>
              <a:gs pos="56000">
                <a:srgbClr val="FFC000"/>
              </a:gs>
              <a:gs pos="40000">
                <a:schemeClr val="accent1">
                  <a:lumMod val="45000"/>
                  <a:lumOff val="55000"/>
                </a:schemeClr>
              </a:gs>
              <a:gs pos="76000">
                <a:schemeClr val="accent1">
                  <a:lumMod val="18000"/>
                  <a:lumOff val="82000"/>
                  <a:alpha val="49000"/>
                </a:schemeClr>
              </a:gs>
            </a:gsLst>
            <a:lin ang="5400000" scaled="1"/>
          </a:gra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a:blip r:embed="rId4"/>
          <a:stretch>
            <a:fillRect/>
          </a:stretch>
        </p:blipFill>
        <p:spPr>
          <a:xfrm>
            <a:off x="230974" y="4918871"/>
            <a:ext cx="4608704" cy="1390620"/>
          </a:xfrm>
          <a:prstGeom prst="rect">
            <a:avLst/>
          </a:prstGeom>
        </p:spPr>
      </p:pic>
      <p:sp>
        <p:nvSpPr>
          <p:cNvPr id="12" name="CasellaDiTesto 11"/>
          <p:cNvSpPr txBox="1"/>
          <p:nvPr/>
        </p:nvSpPr>
        <p:spPr>
          <a:xfrm>
            <a:off x="206228" y="6374915"/>
            <a:ext cx="4608704" cy="415498"/>
          </a:xfrm>
          <a:prstGeom prst="rect">
            <a:avLst/>
          </a:prstGeom>
          <a:noFill/>
        </p:spPr>
        <p:txBody>
          <a:bodyPr wrap="square" rtlCol="0">
            <a:spAutoFit/>
          </a:bodyPr>
          <a:lstStyle/>
          <a:p>
            <a:r>
              <a:rPr lang="it-IT" sz="1050" i="1"/>
              <a:t>Left: true pattern of particles in a top quark jet. Center: observed average distribution for top quark decays. Right: average shape of QCD jets.</a:t>
            </a:r>
            <a:endParaRPr lang="it-IT" sz="1050" i="1"/>
          </a:p>
        </p:txBody>
      </p:sp>
    </p:spTree>
    <p:extLst>
      <p:ext uri="{BB962C8B-B14F-4D97-AF65-F5344CB8AC3E}">
        <p14:creationId xmlns:p14="http://schemas.microsoft.com/office/powerpoint/2010/main" val="245165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PRACTICAL TIPS</a:t>
            </a:r>
            <a:endParaRPr lang="en-US" b="1">
              <a:solidFill>
                <a:srgbClr val="C00000"/>
              </a:solidFill>
            </a:endParaRPr>
          </a:p>
        </p:txBody>
      </p:sp>
      <p:pic>
        <p:nvPicPr>
          <p:cNvPr id="28674" name="Picture 2" descr="Image result for comp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141" y="1772816"/>
            <a:ext cx="3744416" cy="435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7815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mtClean="0">
                <a:solidFill>
                  <a:srgbClr val="0070C0"/>
                </a:solidFill>
              </a:rPr>
              <a:t>Step 0: </a:t>
            </a:r>
            <a:r>
              <a:rPr lang="el-GR">
                <a:solidFill>
                  <a:srgbClr val="0070C0"/>
                </a:solidFill>
              </a:rPr>
              <a:t>γνῶθι </a:t>
            </a:r>
            <a:r>
              <a:rPr lang="el-GR" smtClean="0">
                <a:solidFill>
                  <a:srgbClr val="0070C0"/>
                </a:solidFill>
              </a:rPr>
              <a:t>σεαυτόν</a:t>
            </a:r>
            <a:endParaRPr lang="en-US">
              <a:solidFill>
                <a:srgbClr val="0070C0"/>
              </a:solidFill>
            </a:endParaRPr>
          </a:p>
        </p:txBody>
      </p:sp>
      <p:sp>
        <p:nvSpPr>
          <p:cNvPr id="3" name="Segnaposto contenuto 2"/>
          <p:cNvSpPr>
            <a:spLocks noGrp="1"/>
          </p:cNvSpPr>
          <p:nvPr>
            <p:ph idx="1"/>
          </p:nvPr>
        </p:nvSpPr>
        <p:spPr/>
        <p:txBody>
          <a:bodyPr>
            <a:normAutofit fontScale="92500" lnSpcReduction="20000"/>
          </a:bodyPr>
          <a:lstStyle/>
          <a:p>
            <a:pPr marL="0" indent="0">
              <a:buNone/>
            </a:pPr>
            <a:r>
              <a:rPr lang="it-IT" smtClean="0"/>
              <a:t>First of all, you should understand the specific needs of your problem. Name it!, e.g. </a:t>
            </a:r>
          </a:p>
          <a:p>
            <a:pPr marL="0" indent="0">
              <a:buNone/>
            </a:pPr>
            <a:endParaRPr lang="it-IT" sz="2400" smtClean="0"/>
          </a:p>
          <a:p>
            <a:r>
              <a:rPr lang="it-IT" sz="2400" smtClean="0"/>
              <a:t>Classification? Multi-class classification? Regression? Clustering? Density estimation? Hypothesis test? Goodness of fit? Optimization? ...</a:t>
            </a:r>
          </a:p>
          <a:p>
            <a:r>
              <a:rPr lang="it-IT" sz="2400" smtClean="0"/>
              <a:t>Is it supervised or not supervised? </a:t>
            </a:r>
          </a:p>
          <a:p>
            <a:r>
              <a:rPr lang="it-IT" sz="2400" smtClean="0"/>
              <a:t>If classification, do you need to estimate densities or can you directly create a discriminator? </a:t>
            </a:r>
          </a:p>
          <a:p>
            <a:r>
              <a:rPr lang="it-IT" sz="2400" smtClean="0"/>
              <a:t>What dimensionality do your data have? High/low/can be reduced/cannot ... </a:t>
            </a:r>
          </a:p>
          <a:p>
            <a:r>
              <a:rPr lang="it-IT" sz="2400" smtClean="0"/>
              <a:t>Are your data tall, wide, do they miss entries... ? Does it look like you need to work on preprocessing / data augmentation?</a:t>
            </a:r>
          </a:p>
          <a:p>
            <a:r>
              <a:rPr lang="it-IT" sz="2400" smtClean="0"/>
              <a:t>Do you aim for a robust result or a performant one?</a:t>
            </a:r>
          </a:p>
          <a:p>
            <a:endParaRPr lang="en-US"/>
          </a:p>
        </p:txBody>
      </p:sp>
    </p:spTree>
    <p:extLst>
      <p:ext uri="{BB962C8B-B14F-4D97-AF65-F5344CB8AC3E}">
        <p14:creationId xmlns:p14="http://schemas.microsoft.com/office/powerpoint/2010/main" val="310567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Step 1: choosing what fits</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r>
              <a:rPr lang="it-IT" smtClean="0"/>
              <a:t>Want something simple? kNN may do very well for low-D (or if you can reduce D)</a:t>
            </a:r>
          </a:p>
          <a:p>
            <a:r>
              <a:rPr lang="it-IT" smtClean="0"/>
              <a:t>Want insight in algorithm choices? Prefer decision trees</a:t>
            </a:r>
          </a:p>
          <a:p>
            <a:r>
              <a:rPr lang="it-IT" smtClean="0"/>
              <a:t>Need high performance, aren't scared of complex optimization? A (D)NN can be your best friend (for a long time </a:t>
            </a:r>
            <a:r>
              <a:rPr lang="it-IT" smtClean="0">
                <a:sym typeface="Wingdings" panose="05000000000000000000" pitchFamily="2" charset="2"/>
              </a:rPr>
              <a:t>)</a:t>
            </a:r>
            <a:endParaRPr lang="it-IT" smtClean="0"/>
          </a:p>
          <a:p>
            <a:endParaRPr lang="it-IT" smtClean="0"/>
          </a:p>
          <a:p>
            <a:pPr marL="0" indent="0">
              <a:buNone/>
            </a:pPr>
            <a:r>
              <a:rPr lang="it-IT" smtClean="0"/>
              <a:t>In general, you should know that there is no free lunch (Wolpert, 1996)! It was shown that </a:t>
            </a:r>
            <a:r>
              <a:rPr lang="it-IT" smtClean="0">
                <a:solidFill>
                  <a:srgbClr val="FF0000"/>
                </a:solidFill>
              </a:rPr>
              <a:t>there is no a priori method that outperforms others if no prior specification of the problem is given.</a:t>
            </a:r>
          </a:p>
          <a:p>
            <a:pPr marL="0" indent="0">
              <a:buNone/>
            </a:pPr>
            <a:r>
              <a:rPr lang="it-IT" smtClean="0"/>
              <a:t>[This is analogue to the issue "what GOF measure is best?" </a:t>
            </a:r>
            <a:r>
              <a:rPr lang="it-IT" smtClean="0">
                <a:sym typeface="Wingdings" panose="05000000000000000000" pitchFamily="2" charset="2"/>
              </a:rPr>
              <a:t> there is no answer, it depends on the specific density]</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This is why many different algorithms exist, and more are coming in...</a:t>
            </a:r>
            <a:endParaRPr lang="it-IT" smtClean="0"/>
          </a:p>
          <a:p>
            <a:pPr marL="0" indent="0">
              <a:buNone/>
            </a:pPr>
            <a:endParaRPr lang="it-IT" smtClean="0"/>
          </a:p>
          <a:p>
            <a:pPr marL="0" indent="0">
              <a:buNone/>
            </a:pPr>
            <a:r>
              <a:rPr lang="it-IT" smtClean="0"/>
              <a:t>But some general empirical observations have been made</a:t>
            </a:r>
            <a:endParaRPr lang="en-US"/>
          </a:p>
        </p:txBody>
      </p:sp>
    </p:spTree>
    <p:extLst>
      <p:ext uri="{BB962C8B-B14F-4D97-AF65-F5344CB8AC3E}">
        <p14:creationId xmlns:p14="http://schemas.microsoft.com/office/powerpoint/2010/main" val="20775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Empirical analysis</a:t>
            </a:r>
            <a:endParaRPr lang="en-US">
              <a:solidFill>
                <a:srgbClr val="0070C0"/>
              </a:solidFill>
            </a:endParaRPr>
          </a:p>
        </p:txBody>
      </p:sp>
      <p:sp>
        <p:nvSpPr>
          <p:cNvPr id="3" name="Segnaposto contenuto 2"/>
          <p:cNvSpPr>
            <a:spLocks noGrp="1"/>
          </p:cNvSpPr>
          <p:nvPr>
            <p:ph idx="1"/>
          </p:nvPr>
        </p:nvSpPr>
        <p:spPr>
          <a:xfrm>
            <a:off x="457200" y="1600200"/>
            <a:ext cx="8435280" cy="4709120"/>
          </a:xfrm>
        </p:spPr>
        <p:txBody>
          <a:bodyPr>
            <a:normAutofit fontScale="70000" lnSpcReduction="20000"/>
          </a:bodyPr>
          <a:lstStyle/>
          <a:p>
            <a:pPr marL="0" indent="0">
              <a:buNone/>
            </a:pPr>
            <a:r>
              <a:rPr lang="it-IT" smtClean="0"/>
              <a:t>A survey of 179 methods (not including DNNs) was made testing them on 121 datasets </a:t>
            </a:r>
          </a:p>
          <a:p>
            <a:pPr>
              <a:buFont typeface="Wingdings"/>
              <a:buChar char="à"/>
            </a:pPr>
            <a:r>
              <a:rPr lang="it-IT" smtClean="0">
                <a:sym typeface="Wingdings" panose="05000000000000000000" pitchFamily="2" charset="2"/>
              </a:rPr>
              <a:t>RF was the best performer in 84% of cases (see </a:t>
            </a:r>
          </a:p>
          <a:p>
            <a:pPr marL="0" indent="0">
              <a:buNone/>
            </a:pPr>
            <a:r>
              <a:rPr lang="en-US" smtClean="0">
                <a:hlinkClick r:id="rId2"/>
              </a:rPr>
              <a:t>http</a:t>
            </a:r>
            <a:r>
              <a:rPr lang="en-US">
                <a:hlinkClick r:id="rId2"/>
              </a:rPr>
              <a:t>://</a:t>
            </a:r>
            <a:r>
              <a:rPr lang="en-US" smtClean="0">
                <a:hlinkClick r:id="rId2"/>
              </a:rPr>
              <a:t>jmlr.csail.mit.edu/papers/volume15/delgado14a/delgado14a.pdf</a:t>
            </a:r>
            <a:r>
              <a:rPr lang="en-US" smtClean="0"/>
              <a:t>)</a:t>
            </a:r>
          </a:p>
          <a:p>
            <a:pPr marL="0" indent="0">
              <a:buNone/>
            </a:pPr>
            <a:endParaRPr lang="en-US" smtClean="0"/>
          </a:p>
          <a:p>
            <a:pPr marL="0" indent="0">
              <a:buNone/>
            </a:pPr>
            <a:r>
              <a:rPr lang="it-IT" smtClean="0"/>
              <a:t>Kaggle competitions also allow to draw some conclusions (M.Kagan):</a:t>
            </a:r>
          </a:p>
          <a:p>
            <a:pPr marL="0" indent="0">
              <a:buNone/>
            </a:pPr>
            <a:endParaRPr lang="it-IT" smtClean="0"/>
          </a:p>
          <a:p>
            <a:r>
              <a:rPr lang="it-IT" smtClean="0"/>
              <a:t>When high-level features informative of the system are present, winners are often RF</a:t>
            </a:r>
          </a:p>
          <a:p>
            <a:r>
              <a:rPr lang="it-IT" smtClean="0"/>
              <a:t>When you have lots of unstructured, low-level information per event, DNN outperform all others </a:t>
            </a:r>
          </a:p>
          <a:p>
            <a:r>
              <a:rPr lang="it-IT" smtClean="0"/>
              <a:t>CNNs typically work best in image classification, RNN excel in text/speech recognition </a:t>
            </a:r>
            <a:endParaRPr lang="en-US"/>
          </a:p>
        </p:txBody>
      </p:sp>
    </p:spTree>
    <p:extLst>
      <p:ext uri="{BB962C8B-B14F-4D97-AF65-F5344CB8AC3E}">
        <p14:creationId xmlns:p14="http://schemas.microsoft.com/office/powerpoint/2010/main" val="36490493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Random bits</a:t>
            </a:r>
            <a:endParaRPr lang="en-US">
              <a:solidFill>
                <a:srgbClr val="0070C0"/>
              </a:solidFill>
            </a:endParaRPr>
          </a:p>
        </p:txBody>
      </p:sp>
      <p:sp>
        <p:nvSpPr>
          <p:cNvPr id="3" name="Segnaposto contenuto 2"/>
          <p:cNvSpPr>
            <a:spLocks noGrp="1"/>
          </p:cNvSpPr>
          <p:nvPr>
            <p:ph idx="1"/>
          </p:nvPr>
        </p:nvSpPr>
        <p:spPr/>
        <p:txBody>
          <a:bodyPr>
            <a:normAutofit fontScale="55000" lnSpcReduction="20000"/>
          </a:bodyPr>
          <a:lstStyle/>
          <a:p>
            <a:r>
              <a:rPr lang="it-IT" smtClean="0"/>
              <a:t>Check what others have done in similar problems, even outside your domain – study the literature if you at all can!</a:t>
            </a:r>
          </a:p>
          <a:p>
            <a:endParaRPr lang="it-IT" smtClean="0"/>
          </a:p>
          <a:p>
            <a:r>
              <a:rPr lang="it-IT" smtClean="0">
                <a:solidFill>
                  <a:srgbClr val="FF0000"/>
                </a:solidFill>
              </a:rPr>
              <a:t>Try simple things first </a:t>
            </a:r>
            <a:r>
              <a:rPr lang="it-IT" smtClean="0"/>
              <a:t>– they may be all you need (and they might even be best)</a:t>
            </a:r>
          </a:p>
          <a:p>
            <a:endParaRPr lang="it-IT" smtClean="0"/>
          </a:p>
          <a:p>
            <a:r>
              <a:rPr lang="it-IT" smtClean="0"/>
              <a:t>Don't avoid preprocessing! Study your data to see if there are degeneracies that allow you to </a:t>
            </a:r>
            <a:r>
              <a:rPr lang="it-IT" smtClean="0">
                <a:solidFill>
                  <a:srgbClr val="FF0000"/>
                </a:solidFill>
              </a:rPr>
              <a:t>augment your training set</a:t>
            </a:r>
          </a:p>
          <a:p>
            <a:endParaRPr lang="it-IT" smtClean="0"/>
          </a:p>
          <a:p>
            <a:r>
              <a:rPr lang="it-IT" smtClean="0"/>
              <a:t>Always </a:t>
            </a:r>
            <a:r>
              <a:rPr lang="it-IT" smtClean="0">
                <a:solidFill>
                  <a:srgbClr val="FF0000"/>
                </a:solidFill>
              </a:rPr>
              <a:t>set up a robust validation scheme</a:t>
            </a:r>
            <a:r>
              <a:rPr lang="it-IT" smtClean="0"/>
              <a:t>; divide your data accordingly; do not use validation data for testing. </a:t>
            </a:r>
          </a:p>
          <a:p>
            <a:endParaRPr lang="it-IT" smtClean="0"/>
          </a:p>
          <a:p>
            <a:r>
              <a:rPr lang="it-IT" smtClean="0"/>
              <a:t>Check for overtraining using cross-validation, but don't forget to avoid undertraining!</a:t>
            </a:r>
          </a:p>
          <a:p>
            <a:endParaRPr lang="it-IT" smtClean="0"/>
          </a:p>
          <a:p>
            <a:r>
              <a:rPr lang="it-IT" smtClean="0"/>
              <a:t>Use CV also to </a:t>
            </a:r>
            <a:r>
              <a:rPr lang="it-IT" smtClean="0">
                <a:solidFill>
                  <a:srgbClr val="FF0000"/>
                </a:solidFill>
              </a:rPr>
              <a:t>tune all the hyperparameters </a:t>
            </a:r>
            <a:r>
              <a:rPr lang="it-IT" smtClean="0"/>
              <a:t>that may affect your results</a:t>
            </a:r>
          </a:p>
          <a:p>
            <a:endParaRPr lang="it-IT" smtClean="0"/>
          </a:p>
          <a:p>
            <a:endParaRPr lang="it-IT" smtClean="0"/>
          </a:p>
          <a:p>
            <a:endParaRPr lang="en-US"/>
          </a:p>
        </p:txBody>
      </p:sp>
    </p:spTree>
    <p:extLst>
      <p:ext uri="{BB962C8B-B14F-4D97-AF65-F5344CB8AC3E}">
        <p14:creationId xmlns:p14="http://schemas.microsoft.com/office/powerpoint/2010/main" val="203395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07288" cy="1143000"/>
          </a:xfrm>
        </p:spPr>
        <p:txBody>
          <a:bodyPr>
            <a:normAutofit fontScale="90000"/>
          </a:bodyPr>
          <a:lstStyle/>
          <a:p>
            <a:r>
              <a:rPr lang="it-IT" smtClean="0">
                <a:solidFill>
                  <a:srgbClr val="0070C0"/>
                </a:solidFill>
              </a:rPr>
              <a:t>Classification and the scientific method</a:t>
            </a:r>
            <a:endParaRPr lang="en-US">
              <a:solidFill>
                <a:srgbClr val="0070C0"/>
              </a:solidFill>
            </a:endParaRPr>
          </a:p>
        </p:txBody>
      </p:sp>
      <p:sp>
        <p:nvSpPr>
          <p:cNvPr id="3" name="Segnaposto contenuto 2"/>
          <p:cNvSpPr>
            <a:spLocks noGrp="1"/>
          </p:cNvSpPr>
          <p:nvPr>
            <p:ph idx="1"/>
          </p:nvPr>
        </p:nvSpPr>
        <p:spPr>
          <a:xfrm>
            <a:off x="467544" y="1340769"/>
            <a:ext cx="8229600" cy="792087"/>
          </a:xfrm>
        </p:spPr>
        <p:txBody>
          <a:bodyPr>
            <a:normAutofit fontScale="70000" lnSpcReduction="20000"/>
          </a:bodyPr>
          <a:lstStyle/>
          <a:p>
            <a:pPr marL="0" indent="0">
              <a:buNone/>
            </a:pPr>
            <a:r>
              <a:rPr lang="it-IT" smtClean="0"/>
              <a:t>Countless examples may be made of how breakthroughs in the understanding of the world were brought by classifying observations </a:t>
            </a:r>
          </a:p>
          <a:p>
            <a:pPr marL="0" indent="0">
              <a:buNone/>
            </a:pPr>
            <a:endParaRPr lang="it-IT"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338" y="1988840"/>
            <a:ext cx="34861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contenuto 2"/>
          <p:cNvSpPr txBox="1">
            <a:spLocks/>
          </p:cNvSpPr>
          <p:nvPr/>
        </p:nvSpPr>
        <p:spPr>
          <a:xfrm>
            <a:off x="179512" y="2606073"/>
            <a:ext cx="5544616" cy="427931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it-IT" smtClean="0"/>
              <a:t>Mendeleev's table, 1869 (150 years ago!)</a:t>
            </a:r>
          </a:p>
          <a:p>
            <a:pPr>
              <a:buFontTx/>
              <a:buChar char="-"/>
            </a:pPr>
            <a:endParaRPr lang="it-IT" smtClean="0"/>
          </a:p>
          <a:p>
            <a:pPr>
              <a:buFontTx/>
              <a:buChar char="-"/>
            </a:pPr>
            <a:r>
              <a:rPr lang="it-IT" smtClean="0"/>
              <a:t>Galaxies: Edwin Hubble, 1926</a:t>
            </a:r>
          </a:p>
          <a:p>
            <a:pPr marL="0" indent="0">
              <a:buNone/>
            </a:pPr>
            <a:endParaRPr lang="it-IT" smtClean="0"/>
          </a:p>
          <a:p>
            <a:pPr>
              <a:buFontTx/>
              <a:buChar char="-"/>
            </a:pPr>
            <a:r>
              <a:rPr lang="it-IT" smtClean="0"/>
              <a:t>Evolution of species: Darwin, 1859 (classification of organisms was instrumental in allowing a model of the evolution, although he used genealogy criteria rather than similarity)</a:t>
            </a:r>
            <a:endParaRPr lang="it-IT"/>
          </a:p>
          <a:p>
            <a:pPr>
              <a:buFontTx/>
              <a:buChar char="-"/>
            </a:pPr>
            <a:endParaRPr lang="it-IT" smtClean="0"/>
          </a:p>
          <a:p>
            <a:pPr>
              <a:buFontTx/>
              <a:buChar char="-"/>
            </a:pPr>
            <a:r>
              <a:rPr lang="it-IT" smtClean="0"/>
              <a:t>Hadrons: Gell-Mann and Zweig, 1964</a:t>
            </a:r>
            <a:endParaRPr lang="en-US" smtClean="0"/>
          </a:p>
          <a:p>
            <a:pPr marL="0" indent="0">
              <a:buFont typeface="Arial" panose="020B0604020202020204" pitchFamily="34" charset="0"/>
              <a:buNone/>
            </a:pPr>
            <a:endParaRPr lang="it-IT" smtClean="0"/>
          </a:p>
          <a:p>
            <a:pPr marL="0" indent="0">
              <a:buFont typeface="Arial" panose="020B0604020202020204" pitchFamily="34" charset="0"/>
              <a:buNone/>
            </a:pPr>
            <a:endParaRPr lang="it-IT" smtClean="0"/>
          </a:p>
        </p:txBody>
      </p:sp>
      <p:pic>
        <p:nvPicPr>
          <p:cNvPr id="7172" name="Picture 4" descr="https://upload.wikimedia.org/wikipedia/commons/thumb/2/21/HubbleTuningFork.jpg/290px-HubbleTuningF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996" y="2948343"/>
            <a:ext cx="2505446" cy="20648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lassification of spec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550" y="5259220"/>
            <a:ext cx="1600892" cy="152951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u(4) quark multipl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3338" y="4342931"/>
            <a:ext cx="1622958" cy="2456773"/>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15</a:t>
            </a:fld>
            <a:endParaRPr lang="en-US"/>
          </a:p>
        </p:txBody>
      </p:sp>
    </p:spTree>
    <p:extLst>
      <p:ext uri="{BB962C8B-B14F-4D97-AF65-F5344CB8AC3E}">
        <p14:creationId xmlns:p14="http://schemas.microsoft.com/office/powerpoint/2010/main" val="30839441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MACHINE LEARNING IN HEP</a:t>
            </a:r>
            <a:endParaRPr lang="en-US" b="1">
              <a:solidFill>
                <a:srgbClr val="C00000"/>
              </a:solidFill>
            </a:endParaRPr>
          </a:p>
        </p:txBody>
      </p:sp>
      <p:pic>
        <p:nvPicPr>
          <p:cNvPr id="28674" name="Picture 2" descr="Image result for trackml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23518"/>
            <a:ext cx="6480720" cy="444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000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84976" cy="1143000"/>
          </a:xfrm>
        </p:spPr>
        <p:txBody>
          <a:bodyPr>
            <a:normAutofit/>
          </a:bodyPr>
          <a:lstStyle/>
          <a:p>
            <a:r>
              <a:rPr lang="it-IT" smtClean="0">
                <a:solidFill>
                  <a:srgbClr val="0070C0"/>
                </a:solidFill>
              </a:rPr>
              <a:t>Statistical learning techniques for </a:t>
            </a:r>
            <a:r>
              <a:rPr lang="it-IT" smtClean="0">
                <a:solidFill>
                  <a:srgbClr val="0070C0"/>
                </a:solidFill>
              </a:rPr>
              <a:t>HEP</a:t>
            </a:r>
            <a:endParaRPr lang="en-US">
              <a:solidFill>
                <a:srgbClr val="0070C0"/>
              </a:solidFill>
            </a:endParaRPr>
          </a:p>
        </p:txBody>
      </p:sp>
      <p:sp>
        <p:nvSpPr>
          <p:cNvPr id="3" name="Segnaposto contenuto 2"/>
          <p:cNvSpPr>
            <a:spLocks noGrp="1"/>
          </p:cNvSpPr>
          <p:nvPr>
            <p:ph idx="1"/>
          </p:nvPr>
        </p:nvSpPr>
        <p:spPr>
          <a:xfrm>
            <a:off x="395536" y="1872208"/>
            <a:ext cx="8496944" cy="4725144"/>
          </a:xfrm>
        </p:spPr>
        <p:txBody>
          <a:bodyPr>
            <a:normAutofit fontScale="62500" lnSpcReduction="20000"/>
          </a:bodyPr>
          <a:lstStyle/>
          <a:p>
            <a:pPr marL="0" indent="0">
              <a:buNone/>
            </a:pPr>
            <a:r>
              <a:rPr lang="it-IT" smtClean="0"/>
              <a:t>In HEP the commonest problem is extracting a small signal from large set of background-dominated data </a:t>
            </a:r>
            <a:r>
              <a:rPr lang="it-IT" smtClean="0">
                <a:sym typeface="Wingdings" panose="05000000000000000000" pitchFamily="2" charset="2"/>
              </a:rPr>
              <a:t> </a:t>
            </a:r>
            <a:r>
              <a:rPr lang="it-IT" b="1" smtClean="0">
                <a:sym typeface="Wingdings" panose="05000000000000000000" pitchFamily="2" charset="2"/>
              </a:rPr>
              <a:t>classification</a:t>
            </a:r>
            <a:r>
              <a:rPr lang="it-IT" smtClean="0">
                <a:sym typeface="Wingdings" panose="05000000000000000000" pitchFamily="2" charset="2"/>
              </a:rPr>
              <a:t> (sometimes multi-class)</a:t>
            </a:r>
          </a:p>
          <a:p>
            <a:pPr marL="0" indent="0">
              <a:buNone/>
            </a:pPr>
            <a:endParaRPr lang="it-IT" smtClean="0">
              <a:sym typeface="Wingdings" panose="05000000000000000000" pitchFamily="2" charset="2"/>
            </a:endParaRPr>
          </a:p>
          <a:p>
            <a:pPr marL="0" indent="0">
              <a:buNone/>
            </a:pPr>
            <a:r>
              <a:rPr lang="it-IT" b="1" smtClean="0">
                <a:sym typeface="Wingdings" panose="05000000000000000000" pitchFamily="2" charset="2"/>
              </a:rPr>
              <a:t>Regression</a:t>
            </a:r>
            <a:r>
              <a:rPr lang="it-IT" smtClean="0">
                <a:sym typeface="Wingdings" panose="05000000000000000000" pitchFamily="2" charset="2"/>
              </a:rPr>
              <a:t> also widely used, e.g. to improve the estimate of an important feature (sometimes as an input to classification)</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Almost always we deal with supervised learning tasks, but </a:t>
            </a:r>
            <a:r>
              <a:rPr lang="it-IT" smtClean="0">
                <a:solidFill>
                  <a:srgbClr val="0070C0"/>
                </a:solidFill>
                <a:sym typeface="Wingdings" panose="05000000000000000000" pitchFamily="2" charset="2"/>
              </a:rPr>
              <a:t>anomaly detection </a:t>
            </a:r>
            <a:r>
              <a:rPr lang="it-IT" smtClean="0">
                <a:sym typeface="Wingdings" panose="05000000000000000000" pitchFamily="2" charset="2"/>
              </a:rPr>
              <a:t>(unsupervised or semi-supervised) is starting to get attention. Resistance due to insufficient trust in models out of the bulk of the phase space.</a:t>
            </a:r>
          </a:p>
          <a:p>
            <a:pPr marL="0" indent="0">
              <a:buNone/>
            </a:pPr>
            <a:r>
              <a:rPr lang="it-IT" smtClean="0">
                <a:solidFill>
                  <a:srgbClr val="0070C0"/>
                </a:solidFill>
                <a:sym typeface="Wingdings" panose="05000000000000000000" pitchFamily="2" charset="2"/>
              </a:rPr>
              <a:t>Clustering</a:t>
            </a:r>
            <a:r>
              <a:rPr lang="it-IT" smtClean="0">
                <a:sym typeface="Wingdings" panose="05000000000000000000" pitchFamily="2" charset="2"/>
              </a:rPr>
              <a:t> is used as a tool (e.g. jet reconstruction); at high level rarely. Will see an example later (Higgs pair benchmarks).</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Recently interest has boomed in more cutting-edge techniques:</a:t>
            </a:r>
          </a:p>
          <a:p>
            <a:r>
              <a:rPr lang="it-IT" b="1" smtClean="0">
                <a:sym typeface="Wingdings" panose="05000000000000000000" pitchFamily="2" charset="2"/>
              </a:rPr>
              <a:t>Generative Adversarial Networks </a:t>
            </a:r>
            <a:r>
              <a:rPr lang="it-IT" smtClean="0">
                <a:sym typeface="Wingdings" panose="05000000000000000000" pitchFamily="2" charset="2"/>
              </a:rPr>
              <a:t>(e.g. to create better models)</a:t>
            </a:r>
            <a:endParaRPr lang="it-IT">
              <a:sym typeface="Wingdings" panose="05000000000000000000" pitchFamily="2" charset="2"/>
            </a:endParaRPr>
          </a:p>
          <a:p>
            <a:r>
              <a:rPr lang="it-IT" b="1" smtClean="0"/>
              <a:t>Convolutional networks</a:t>
            </a:r>
            <a:r>
              <a:rPr lang="it-IT" smtClean="0"/>
              <a:t> (image processing for e.g. jet substructure)</a:t>
            </a:r>
          </a:p>
          <a:p>
            <a:pPr>
              <a:buFontTx/>
              <a:buChar char="-"/>
            </a:pPr>
            <a:endParaRPr lang="it-IT" smtClean="0"/>
          </a:p>
        </p:txBody>
      </p:sp>
    </p:spTree>
    <p:extLst>
      <p:ext uri="{BB962C8B-B14F-4D97-AF65-F5344CB8AC3E}">
        <p14:creationId xmlns:p14="http://schemas.microsoft.com/office/powerpoint/2010/main" val="14161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Some example ML applications in HEP </a:t>
            </a:r>
            <a:endParaRPr lang="en-US">
              <a:solidFill>
                <a:srgbClr val="0070C0"/>
              </a:solidFill>
            </a:endParaRPr>
          </a:p>
        </p:txBody>
      </p:sp>
      <p:sp>
        <p:nvSpPr>
          <p:cNvPr id="3" name="Segnaposto contenuto 2"/>
          <p:cNvSpPr>
            <a:spLocks noGrp="1"/>
          </p:cNvSpPr>
          <p:nvPr>
            <p:ph sz="half" idx="1"/>
          </p:nvPr>
        </p:nvSpPr>
        <p:spPr>
          <a:xfrm>
            <a:off x="457200" y="1855365"/>
            <a:ext cx="4038600" cy="4525963"/>
          </a:xfrm>
        </p:spPr>
        <p:txBody>
          <a:bodyPr>
            <a:normAutofit fontScale="70000" lnSpcReduction="20000"/>
          </a:bodyPr>
          <a:lstStyle/>
          <a:p>
            <a:pPr marL="0" indent="0">
              <a:buNone/>
            </a:pPr>
            <a:r>
              <a:rPr lang="en-US" b="1" smtClean="0"/>
              <a:t>Online and DAQ</a:t>
            </a:r>
            <a:r>
              <a:rPr lang="en-US" smtClean="0"/>
              <a:t>:</a:t>
            </a:r>
            <a:endParaRPr lang="en-US"/>
          </a:p>
          <a:p>
            <a:r>
              <a:rPr lang="en-US" smtClean="0"/>
              <a:t>Fast identification of patterns for triggering</a:t>
            </a:r>
            <a:endParaRPr lang="en-US"/>
          </a:p>
          <a:p>
            <a:r>
              <a:rPr lang="en-US">
                <a:solidFill>
                  <a:srgbClr val="FF0000"/>
                </a:solidFill>
              </a:rPr>
              <a:t>Data quality monitoring</a:t>
            </a:r>
          </a:p>
          <a:p>
            <a:pPr marL="0" indent="0">
              <a:buNone/>
            </a:pPr>
            <a:endParaRPr lang="en-US" smtClean="0"/>
          </a:p>
          <a:p>
            <a:pPr marL="0" indent="0">
              <a:buNone/>
            </a:pPr>
            <a:r>
              <a:rPr lang="en-US" b="1" smtClean="0"/>
              <a:t>Event reconstruction</a:t>
            </a:r>
            <a:r>
              <a:rPr lang="en-US" smtClean="0"/>
              <a:t>:</a:t>
            </a:r>
          </a:p>
          <a:p>
            <a:r>
              <a:rPr lang="it-IT" smtClean="0">
                <a:solidFill>
                  <a:srgbClr val="FF0000"/>
                </a:solidFill>
              </a:rPr>
              <a:t>Sort out hard interaction vertex</a:t>
            </a:r>
            <a:r>
              <a:rPr lang="it-IT" smtClean="0"/>
              <a:t>, handle pile-up</a:t>
            </a:r>
          </a:p>
          <a:p>
            <a:r>
              <a:rPr lang="it-IT" smtClean="0"/>
              <a:t>Pattern recognition for tracking</a:t>
            </a:r>
            <a:endParaRPr lang="en-US" smtClean="0"/>
          </a:p>
          <a:p>
            <a:r>
              <a:rPr lang="en-US" smtClean="0">
                <a:solidFill>
                  <a:srgbClr val="FF0000"/>
                </a:solidFill>
              </a:rPr>
              <a:t>Reconstruct </a:t>
            </a:r>
            <a:r>
              <a:rPr lang="en-US">
                <a:solidFill>
                  <a:srgbClr val="FF0000"/>
                </a:solidFill>
              </a:rPr>
              <a:t>b-tags</a:t>
            </a:r>
            <a:r>
              <a:rPr lang="en-US"/>
              <a:t>, boosted </a:t>
            </a:r>
            <a:r>
              <a:rPr lang="en-US">
                <a:solidFill>
                  <a:srgbClr val="FF0000"/>
                </a:solidFill>
              </a:rPr>
              <a:t>hadronic </a:t>
            </a:r>
            <a:r>
              <a:rPr lang="en-US" smtClean="0">
                <a:solidFill>
                  <a:srgbClr val="FF0000"/>
                </a:solidFill>
              </a:rPr>
              <a:t>systems, neutrino interactions</a:t>
            </a:r>
          </a:p>
          <a:p>
            <a:r>
              <a:rPr lang="en-US" smtClean="0"/>
              <a:t>Classify </a:t>
            </a:r>
            <a:r>
              <a:rPr lang="en-US"/>
              <a:t>to perform particle identification</a:t>
            </a:r>
          </a:p>
          <a:p>
            <a:pPr marL="0" indent="0">
              <a:buNone/>
            </a:pPr>
            <a:endParaRPr lang="it-IT"/>
          </a:p>
        </p:txBody>
      </p:sp>
      <p:sp>
        <p:nvSpPr>
          <p:cNvPr id="4" name="Segnaposto contenuto 3"/>
          <p:cNvSpPr>
            <a:spLocks noGrp="1"/>
          </p:cNvSpPr>
          <p:nvPr>
            <p:ph sz="half" idx="2"/>
          </p:nvPr>
        </p:nvSpPr>
        <p:spPr>
          <a:xfrm>
            <a:off x="4648200" y="1855365"/>
            <a:ext cx="4038600" cy="4525963"/>
          </a:xfrm>
        </p:spPr>
        <p:txBody>
          <a:bodyPr>
            <a:normAutofit fontScale="70000" lnSpcReduction="20000"/>
          </a:bodyPr>
          <a:lstStyle/>
          <a:p>
            <a:pPr marL="0" indent="0">
              <a:buNone/>
            </a:pPr>
            <a:r>
              <a:rPr lang="it-IT" b="1"/>
              <a:t>Data analysis, hypothesis testing, signal extraction</a:t>
            </a:r>
            <a:r>
              <a:rPr lang="it-IT"/>
              <a:t>:</a:t>
            </a:r>
            <a:endParaRPr lang="en-US"/>
          </a:p>
          <a:p>
            <a:r>
              <a:rPr lang="en-US">
                <a:solidFill>
                  <a:srgbClr val="FF0000"/>
                </a:solidFill>
              </a:rPr>
              <a:t>Classify signal from background </a:t>
            </a:r>
            <a:r>
              <a:rPr lang="en-US"/>
              <a:t>events</a:t>
            </a:r>
          </a:p>
          <a:p>
            <a:r>
              <a:rPr lang="it-IT">
                <a:solidFill>
                  <a:srgbClr val="FF0000"/>
                </a:solidFill>
              </a:rPr>
              <a:t>Model backgrounds</a:t>
            </a:r>
            <a:endParaRPr lang="en-US">
              <a:solidFill>
                <a:srgbClr val="FF0000"/>
              </a:solidFill>
            </a:endParaRPr>
          </a:p>
          <a:p>
            <a:r>
              <a:rPr lang="en-US"/>
              <a:t>Regress to improve energy/mass resolution, calibrate energy measurements</a:t>
            </a:r>
          </a:p>
          <a:p>
            <a:r>
              <a:rPr lang="it-IT"/>
              <a:t>Find structures, detect anomalies, </a:t>
            </a:r>
            <a:r>
              <a:rPr lang="it-IT">
                <a:solidFill>
                  <a:srgbClr val="FF0000"/>
                </a:solidFill>
              </a:rPr>
              <a:t>identify benchmarks</a:t>
            </a:r>
            <a:endParaRPr lang="en-US">
              <a:solidFill>
                <a:srgbClr val="FF0000"/>
              </a:solidFill>
            </a:endParaRPr>
          </a:p>
          <a:p>
            <a:pPr marL="0" indent="0">
              <a:buNone/>
            </a:pPr>
            <a:endParaRPr lang="it-IT"/>
          </a:p>
          <a:p>
            <a:pPr marL="0" indent="0">
              <a:buNone/>
            </a:pPr>
            <a:r>
              <a:rPr lang="it-IT" b="1"/>
              <a:t>Computing tasks</a:t>
            </a:r>
            <a:r>
              <a:rPr lang="it-IT"/>
              <a:t>:</a:t>
            </a:r>
            <a:endParaRPr lang="en-US"/>
          </a:p>
          <a:p>
            <a:r>
              <a:rPr lang="en-US"/>
              <a:t>Estimate dataset popularity</a:t>
            </a:r>
          </a:p>
          <a:p>
            <a:r>
              <a:rPr lang="en-US"/>
              <a:t>Optimisation of resources</a:t>
            </a:r>
          </a:p>
          <a:p>
            <a:endParaRPr lang="en-US"/>
          </a:p>
        </p:txBody>
      </p:sp>
    </p:spTree>
    <p:extLst>
      <p:ext uri="{BB962C8B-B14F-4D97-AF65-F5344CB8AC3E}">
        <p14:creationId xmlns:p14="http://schemas.microsoft.com/office/powerpoint/2010/main" val="28532696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97768"/>
            <a:ext cx="8229600" cy="1143000"/>
          </a:xfrm>
        </p:spPr>
        <p:txBody>
          <a:bodyPr/>
          <a:lstStyle/>
          <a:p>
            <a:r>
              <a:rPr lang="it-IT" smtClean="0">
                <a:solidFill>
                  <a:srgbClr val="0070C0"/>
                </a:solidFill>
              </a:rPr>
              <a:t>Two ubiquitous HEP problems</a:t>
            </a:r>
            <a:endParaRPr lang="en-US">
              <a:solidFill>
                <a:srgbClr val="0070C0"/>
              </a:solidFill>
            </a:endParaRPr>
          </a:p>
        </p:txBody>
      </p:sp>
      <p:sp>
        <p:nvSpPr>
          <p:cNvPr id="3" name="Segnaposto contenuto 2"/>
          <p:cNvSpPr>
            <a:spLocks noGrp="1"/>
          </p:cNvSpPr>
          <p:nvPr>
            <p:ph idx="1"/>
          </p:nvPr>
        </p:nvSpPr>
        <p:spPr>
          <a:xfrm>
            <a:off x="395536" y="1340768"/>
            <a:ext cx="5497734" cy="5616624"/>
          </a:xfrm>
        </p:spPr>
        <p:txBody>
          <a:bodyPr>
            <a:normAutofit fontScale="70000" lnSpcReduction="20000"/>
          </a:bodyPr>
          <a:lstStyle/>
          <a:p>
            <a:pPr marL="0" indent="0">
              <a:buNone/>
            </a:pPr>
            <a:r>
              <a:rPr lang="it-IT" smtClean="0"/>
              <a:t>1) Improve the energy resolution of jet pairs, or photon pairs</a:t>
            </a:r>
          </a:p>
          <a:p>
            <a:pPr marL="0" indent="0">
              <a:buNone/>
            </a:pPr>
            <a:endParaRPr lang="it-IT" smtClean="0"/>
          </a:p>
          <a:p>
            <a:pPr marL="0" indent="0">
              <a:buNone/>
            </a:pPr>
            <a:r>
              <a:rPr lang="it-IT"/>
              <a:t>P</a:t>
            </a:r>
            <a:r>
              <a:rPr lang="it-IT" smtClean="0"/>
              <a:t>re-2012, a lot of emphasis was given to this problem in connection to H searches. Still at the focus for high-mass particles. </a:t>
            </a:r>
          </a:p>
          <a:p>
            <a:pPr marL="0" indent="0">
              <a:buNone/>
            </a:pPr>
            <a:r>
              <a:rPr lang="it-IT" smtClean="0"/>
              <a:t>A narrower M</a:t>
            </a:r>
            <a:r>
              <a:rPr lang="it-IT" baseline="-25000" smtClean="0"/>
              <a:t>jj</a:t>
            </a:r>
            <a:r>
              <a:rPr lang="it-IT" smtClean="0"/>
              <a:t> or M</a:t>
            </a:r>
            <a:r>
              <a:rPr lang="el-GR" baseline="-25000" smtClean="0"/>
              <a:t>γγ</a:t>
            </a:r>
            <a:r>
              <a:rPr lang="it-IT" smtClean="0"/>
              <a:t> peak improves observability proportionally to 1/</a:t>
            </a:r>
            <a:r>
              <a:rPr lang="el-GR" smtClean="0"/>
              <a:t>σ</a:t>
            </a:r>
            <a:endParaRPr lang="it-IT" smtClean="0"/>
          </a:p>
          <a:p>
            <a:pPr>
              <a:buFont typeface="Wingdings"/>
              <a:buChar char="à"/>
            </a:pPr>
            <a:r>
              <a:rPr lang="it-IT" b="1" smtClean="0">
                <a:sym typeface="Wingdings" panose="05000000000000000000" pitchFamily="2" charset="2"/>
              </a:rPr>
              <a:t>regression</a:t>
            </a:r>
            <a:r>
              <a:rPr lang="it-IT" smtClean="0">
                <a:sym typeface="Wingdings" panose="05000000000000000000" pitchFamily="2" charset="2"/>
              </a:rPr>
              <a:t>: achieve the best estimate of m</a:t>
            </a:r>
            <a:r>
              <a:rPr lang="it-IT" baseline="-25000" smtClean="0">
                <a:sym typeface="Wingdings" panose="05000000000000000000" pitchFamily="2" charset="2"/>
              </a:rPr>
              <a:t>H</a:t>
            </a:r>
            <a:r>
              <a:rPr lang="it-IT" smtClean="0">
                <a:sym typeface="Wingdings" panose="05000000000000000000" pitchFamily="2" charset="2"/>
              </a:rPr>
              <a:t> given m</a:t>
            </a:r>
            <a:r>
              <a:rPr lang="it-IT" baseline="-25000" smtClean="0">
                <a:sym typeface="Wingdings" panose="05000000000000000000" pitchFamily="2" charset="2"/>
              </a:rPr>
              <a:t>12</a:t>
            </a:r>
            <a:r>
              <a:rPr lang="it-IT" smtClean="0">
                <a:sym typeface="Wingdings" panose="05000000000000000000" pitchFamily="2" charset="2"/>
              </a:rPr>
              <a:t> and other observables</a:t>
            </a:r>
            <a:endParaRPr lang="it-IT" baseline="-25000" smtClean="0">
              <a:sym typeface="Wingdings" panose="05000000000000000000" pitchFamily="2" charset="2"/>
            </a:endParaRP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2) </a:t>
            </a:r>
            <a:r>
              <a:rPr lang="it-IT" b="1" smtClean="0">
                <a:sym typeface="Wingdings" panose="05000000000000000000" pitchFamily="2" charset="2"/>
              </a:rPr>
              <a:t>Classify</a:t>
            </a:r>
            <a:r>
              <a:rPr lang="it-IT" smtClean="0">
                <a:sym typeface="Wingdings" panose="05000000000000000000" pitchFamily="2" charset="2"/>
              </a:rPr>
              <a:t> to obtain an effective "</a:t>
            </a:r>
            <a:r>
              <a:rPr lang="it-IT" smtClean="0">
                <a:solidFill>
                  <a:srgbClr val="0070C0"/>
                </a:solidFill>
                <a:sym typeface="Wingdings" panose="05000000000000000000" pitchFamily="2" charset="2"/>
              </a:rPr>
              <a:t>summary statistic</a:t>
            </a:r>
            <a:r>
              <a:rPr lang="it-IT" smtClean="0">
                <a:sym typeface="Wingdings" panose="05000000000000000000" pitchFamily="2" charset="2"/>
              </a:rPr>
              <a:t>", discriminating signal from backgrounds</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Often, rather than selecting data with high value of a discriminant  (BDT, NN, ...) one fits the full distribution  </a:t>
            </a:r>
            <a:r>
              <a:rPr lang="it-IT" smtClean="0">
                <a:solidFill>
                  <a:srgbClr val="FF0000"/>
                </a:solidFill>
                <a:sym typeface="Wingdings" panose="05000000000000000000" pitchFamily="2" charset="2"/>
              </a:rPr>
              <a:t>tough modeling issues</a:t>
            </a:r>
          </a:p>
          <a:p>
            <a:pPr marL="0" indent="0">
              <a:buNone/>
            </a:pPr>
            <a:endParaRPr lang="it-IT">
              <a:sym typeface="Wingdings" panose="05000000000000000000" pitchFamily="2" charset="2"/>
            </a:endParaRPr>
          </a:p>
          <a:p>
            <a:pPr marL="0" indent="0">
              <a:buNone/>
            </a:pPr>
            <a:endParaRPr lang="it-IT" smtClean="0">
              <a:sym typeface="Wingdings" panose="05000000000000000000" pitchFamily="2" charset="2"/>
            </a:endParaRPr>
          </a:p>
          <a:p>
            <a:pPr>
              <a:buFont typeface="Wingdings"/>
              <a:buChar char="à"/>
            </a:pPr>
            <a:endParaRPr lang="en-US" smtClean="0"/>
          </a:p>
          <a:p>
            <a:pPr marL="0" indent="0">
              <a:buNone/>
            </a:pPr>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760" y="1340768"/>
            <a:ext cx="313502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072407"/>
            <a:ext cx="2843808" cy="281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4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3"/>
                                        </p:tgtEl>
                                        <p:attrNameLst>
                                          <p:attrName>style.visibility</p:attrName>
                                        </p:attrNameLst>
                                      </p:cBhvr>
                                      <p:to>
                                        <p:strVal val="visible"/>
                                      </p:to>
                                    </p:set>
                                    <p:anim calcmode="lin" valueType="num">
                                      <p:cBhvr additive="base">
                                        <p:cTn id="15" dur="500" fill="hold"/>
                                        <p:tgtEl>
                                          <p:spTgt spid="15363"/>
                                        </p:tgtEl>
                                        <p:attrNameLst>
                                          <p:attrName>ppt_x</p:attrName>
                                        </p:attrNameLst>
                                      </p:cBhvr>
                                      <p:tavLst>
                                        <p:tav tm="0">
                                          <p:val>
                                            <p:strVal val="#ppt_x"/>
                                          </p:val>
                                        </p:tav>
                                        <p:tav tm="100000">
                                          <p:val>
                                            <p:strVal val="#ppt_x"/>
                                          </p:val>
                                        </p:tav>
                                      </p:tavLst>
                                    </p:anim>
                                    <p:anim calcmode="lin" valueType="num">
                                      <p:cBhvr additive="base">
                                        <p:cTn id="16"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For instance, in Higgs searches...</a:t>
            </a:r>
            <a:endParaRPr lang="en-US">
              <a:solidFill>
                <a:srgbClr val="0070C0"/>
              </a:solidFill>
            </a:endParaRPr>
          </a:p>
        </p:txBody>
      </p:sp>
      <p:sp>
        <p:nvSpPr>
          <p:cNvPr id="3" name="Segnaposto contenuto 2"/>
          <p:cNvSpPr>
            <a:spLocks noGrp="1"/>
          </p:cNvSpPr>
          <p:nvPr>
            <p:ph idx="1"/>
          </p:nvPr>
        </p:nvSpPr>
        <p:spPr>
          <a:xfrm>
            <a:off x="457200" y="1600200"/>
            <a:ext cx="2674640" cy="4525963"/>
          </a:xfrm>
        </p:spPr>
        <p:txBody>
          <a:bodyPr>
            <a:normAutofit fontScale="55000" lnSpcReduction="20000"/>
          </a:bodyPr>
          <a:lstStyle/>
          <a:p>
            <a:pPr marL="0" indent="0">
              <a:buNone/>
            </a:pPr>
            <a:r>
              <a:rPr lang="it-IT" smtClean="0"/>
              <a:t>In the Nature review article "Machine learning at the energy and intensity frontiers of particle physics" by A.Radovic et al. was offered a </a:t>
            </a:r>
            <a:r>
              <a:rPr lang="it-IT" smtClean="0">
                <a:solidFill>
                  <a:srgbClr val="FF0000"/>
                </a:solidFill>
              </a:rPr>
              <a:t>summary of the effect of ML techniques employed by ATLAS and CMS on Higgs sensitivity</a:t>
            </a:r>
            <a:r>
              <a:rPr lang="it-IT" smtClean="0"/>
              <a:t> </a:t>
            </a:r>
          </a:p>
          <a:p>
            <a:pPr marL="0" indent="0">
              <a:buNone/>
            </a:pPr>
            <a:endParaRPr lang="it-IT"/>
          </a:p>
          <a:p>
            <a:pPr marL="0" indent="0">
              <a:buNone/>
            </a:pPr>
            <a:r>
              <a:rPr lang="it-IT" smtClean="0"/>
              <a:t>The improvement over non-ML techniques is quite significant</a:t>
            </a:r>
          </a:p>
          <a:p>
            <a:pPr marL="0" indent="0">
              <a:buNone/>
            </a:pPr>
            <a:endParaRPr lang="it-IT"/>
          </a:p>
          <a:p>
            <a:pPr marL="0" indent="0">
              <a:buNone/>
            </a:pPr>
            <a:r>
              <a:rPr lang="it-IT" smtClean="0"/>
              <a:t>More "aggressive" methods could certainly achieve still more </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484784"/>
            <a:ext cx="566737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34527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0469" y="278685"/>
            <a:ext cx="5912729" cy="994172"/>
          </a:xfrm>
        </p:spPr>
        <p:txBody>
          <a:bodyPr>
            <a:normAutofit fontScale="90000"/>
          </a:bodyPr>
          <a:lstStyle/>
          <a:p>
            <a:r>
              <a:rPr lang="it-IT" b="1" smtClean="0">
                <a:solidFill>
                  <a:srgbClr val="C00000"/>
                </a:solidFill>
              </a:rPr>
              <a:t>The rise of deep learning in particle physics</a:t>
            </a:r>
            <a:endParaRPr lang="it-IT" b="1" dirty="0">
              <a:solidFill>
                <a:srgbClr val="C00000"/>
              </a:solidFill>
            </a:endParaRPr>
          </a:p>
        </p:txBody>
      </p:sp>
      <p:sp>
        <p:nvSpPr>
          <p:cNvPr id="3" name="Segnaposto contenuto 2"/>
          <p:cNvSpPr>
            <a:spLocks noGrp="1"/>
          </p:cNvSpPr>
          <p:nvPr>
            <p:ph idx="1"/>
          </p:nvPr>
        </p:nvSpPr>
        <p:spPr>
          <a:xfrm>
            <a:off x="183055" y="2254259"/>
            <a:ext cx="5449764" cy="2251166"/>
          </a:xfrm>
        </p:spPr>
        <p:txBody>
          <a:bodyPr>
            <a:normAutofit fontScale="92500" lnSpcReduction="10000"/>
          </a:bodyPr>
          <a:lstStyle/>
          <a:p>
            <a:pPr marL="0" indent="0">
              <a:buNone/>
            </a:pPr>
            <a:r>
              <a:rPr lang="it-IT" sz="1650">
                <a:solidFill>
                  <a:srgbClr val="FF0000"/>
                </a:solidFill>
              </a:rPr>
              <a:t>Deep neural networks use skyrocketed in particle physics after 2012</a:t>
            </a:r>
            <a:r>
              <a:rPr lang="it-IT" sz="1650"/>
              <a:t>, when they were used for the Higgs boson discovery (</a:t>
            </a:r>
            <a:r>
              <a:rPr lang="it-IT" sz="1650">
                <a:solidFill>
                  <a:srgbClr val="0070C0"/>
                </a:solidFill>
              </a:rPr>
              <a:t>2012 is also the turning point in the imagenet challenge</a:t>
            </a:r>
            <a:r>
              <a:rPr lang="it-IT" sz="1650"/>
              <a:t>). A </a:t>
            </a:r>
            <a:r>
              <a:rPr lang="it-IT" sz="1650" b="1"/>
              <a:t>true paradigm change</a:t>
            </a:r>
            <a:r>
              <a:rPr lang="it-IT" sz="1650"/>
              <a:t>!</a:t>
            </a:r>
          </a:p>
          <a:p>
            <a:pPr marL="0" indent="0">
              <a:buNone/>
            </a:pPr>
            <a:endParaRPr lang="it-IT" sz="1650"/>
          </a:p>
          <a:p>
            <a:pPr marL="0" indent="0">
              <a:buNone/>
            </a:pPr>
            <a:r>
              <a:rPr lang="it-IT" sz="1650"/>
              <a:t>Further evidence of the benefit of ML tools for this area of science was given by the </a:t>
            </a:r>
            <a:r>
              <a:rPr lang="it-IT" sz="1650">
                <a:hlinkClick r:id="rId2"/>
              </a:rPr>
              <a:t>Kaggle Higgs challenge </a:t>
            </a:r>
            <a:r>
              <a:rPr lang="it-IT" sz="1650">
                <a:solidFill>
                  <a:srgbClr val="00B050"/>
                </a:solidFill>
              </a:rPr>
              <a:t>[Kaggle 2014]</a:t>
            </a:r>
            <a:r>
              <a:rPr lang="it-IT" sz="1650"/>
              <a:t>, with 1800 teams participating (physicists, statisticians, computer scientists). </a:t>
            </a:r>
          </a:p>
          <a:p>
            <a:pPr marL="0" indent="0">
              <a:buNone/>
            </a:pPr>
            <a:r>
              <a:rPr lang="it-IT" sz="1650"/>
              <a:t>Task: separate Higgs boson</a:t>
            </a:r>
            <a:r>
              <a:rPr lang="it-IT" sz="1650">
                <a:sym typeface="Wingdings" panose="05000000000000000000" pitchFamily="2" charset="2"/>
              </a:rPr>
              <a:t> decays from backgrounds</a:t>
            </a:r>
            <a:endParaRPr lang="it-IT" sz="1650" dirty="0"/>
          </a:p>
        </p:txBody>
      </p:sp>
      <p:sp>
        <p:nvSpPr>
          <p:cNvPr id="7" name="Segnaposto numero diapositiva 6"/>
          <p:cNvSpPr>
            <a:spLocks noGrp="1"/>
          </p:cNvSpPr>
          <p:nvPr>
            <p:ph type="sldNum" sz="quarter" idx="12"/>
          </p:nvPr>
        </p:nvSpPr>
        <p:spPr/>
        <p:txBody>
          <a:bodyPr/>
          <a:lstStyle/>
          <a:p>
            <a:fld id="{85633A74-02BA-47BE-ABA7-1B8E2337A7EC}" type="slidenum">
              <a:rPr lang="it-IT" smtClean="0"/>
              <a:t>155</a:t>
            </a:fld>
            <a:endParaRPr lang="it-IT"/>
          </a:p>
        </p:txBody>
      </p:sp>
      <p:graphicFrame>
        <p:nvGraphicFramePr>
          <p:cNvPr id="8" name="Tabella 7"/>
          <p:cNvGraphicFramePr>
            <a:graphicFrameLocks noGrp="1"/>
          </p:cNvGraphicFramePr>
          <p:nvPr>
            <p:extLst>
              <p:ext uri="{D42A27DB-BD31-4B8C-83A1-F6EECF244321}">
                <p14:modId xmlns:p14="http://schemas.microsoft.com/office/powerpoint/2010/main" val="3259007354"/>
              </p:ext>
            </p:extLst>
          </p:nvPr>
        </p:nvGraphicFramePr>
        <p:xfrm>
          <a:off x="4147458" y="4490558"/>
          <a:ext cx="2970722" cy="1681294"/>
        </p:xfrm>
        <a:graphic>
          <a:graphicData uri="http://schemas.openxmlformats.org/drawingml/2006/table">
            <a:tbl>
              <a:tblPr firstRow="1" bandRow="1">
                <a:tableStyleId>{5C22544A-7EE6-4342-B048-85BDC9FD1C3A}</a:tableStyleId>
              </a:tblPr>
              <a:tblGrid>
                <a:gridCol w="1943435">
                  <a:extLst>
                    <a:ext uri="{9D8B030D-6E8A-4147-A177-3AD203B41FA5}">
                      <a16:colId xmlns:a16="http://schemas.microsoft.com/office/drawing/2014/main" val="533265647"/>
                    </a:ext>
                  </a:extLst>
                </a:gridCol>
                <a:gridCol w="1027287">
                  <a:extLst>
                    <a:ext uri="{9D8B030D-6E8A-4147-A177-3AD203B41FA5}">
                      <a16:colId xmlns:a16="http://schemas.microsoft.com/office/drawing/2014/main" val="3254792859"/>
                    </a:ext>
                  </a:extLst>
                </a:gridCol>
              </a:tblGrid>
              <a:tr h="253053">
                <a:tc>
                  <a:txBody>
                    <a:bodyPr/>
                    <a:lstStyle/>
                    <a:p>
                      <a:r>
                        <a:rPr lang="it-IT" sz="1100" smtClean="0"/>
                        <a:t>Solution</a:t>
                      </a:r>
                      <a:endParaRPr lang="it-IT" sz="1100"/>
                    </a:p>
                  </a:txBody>
                  <a:tcPr marL="68580" marR="68580" marT="34290" marB="34290"/>
                </a:tc>
                <a:tc>
                  <a:txBody>
                    <a:bodyPr/>
                    <a:lstStyle/>
                    <a:p>
                      <a:r>
                        <a:rPr lang="it-IT" sz="1100" smtClean="0"/>
                        <a:t>Score</a:t>
                      </a:r>
                      <a:endParaRPr lang="it-IT" sz="1100"/>
                    </a:p>
                  </a:txBody>
                  <a:tcPr marL="68580" marR="68580" marT="34290" marB="34290"/>
                </a:tc>
                <a:extLst>
                  <a:ext uri="{0D108BD9-81ED-4DB2-BD59-A6C34878D82A}">
                    <a16:rowId xmlns:a16="http://schemas.microsoft.com/office/drawing/2014/main" val="1824125373"/>
                  </a:ext>
                </a:extLst>
              </a:tr>
              <a:tr h="416029">
                <a:tc>
                  <a:txBody>
                    <a:bodyPr/>
                    <a:lstStyle/>
                    <a:p>
                      <a:r>
                        <a:rPr lang="it-IT" sz="1100" smtClean="0"/>
                        <a:t>Gabor Melis (DNN</a:t>
                      </a:r>
                      <a:r>
                        <a:rPr lang="it-IT" sz="1100" baseline="0" smtClean="0"/>
                        <a:t> pooling)</a:t>
                      </a:r>
                      <a:endParaRPr lang="it-IT" sz="1100"/>
                    </a:p>
                  </a:txBody>
                  <a:tcPr marL="68580" marR="68580" marT="34290" marB="34290"/>
                </a:tc>
                <a:tc>
                  <a:txBody>
                    <a:bodyPr/>
                    <a:lstStyle/>
                    <a:p>
                      <a:r>
                        <a:rPr lang="it-IT" sz="1100" b="1" smtClean="0">
                          <a:solidFill>
                            <a:srgbClr val="FF0000"/>
                          </a:solidFill>
                        </a:rPr>
                        <a:t>3.806</a:t>
                      </a:r>
                      <a:endParaRPr lang="it-IT" sz="1100" b="1">
                        <a:solidFill>
                          <a:srgbClr val="FF0000"/>
                        </a:solidFill>
                      </a:endParaRPr>
                    </a:p>
                  </a:txBody>
                  <a:tcPr marL="68580" marR="68580" marT="34290" marB="34290"/>
                </a:tc>
                <a:extLst>
                  <a:ext uri="{0D108BD9-81ED-4DB2-BD59-A6C34878D82A}">
                    <a16:rowId xmlns:a16="http://schemas.microsoft.com/office/drawing/2014/main" val="900695077"/>
                  </a:ext>
                </a:extLst>
              </a:tr>
              <a:tr h="253053">
                <a:tc>
                  <a:txBody>
                    <a:bodyPr/>
                    <a:lstStyle/>
                    <a:p>
                      <a:r>
                        <a:rPr lang="it-IT" sz="1100" smtClean="0"/>
                        <a:t>MultiBoost</a:t>
                      </a:r>
                      <a:endParaRPr lang="it-IT" sz="1100"/>
                    </a:p>
                  </a:txBody>
                  <a:tcPr marL="68580" marR="68580" marT="34290" marB="34290"/>
                </a:tc>
                <a:tc>
                  <a:txBody>
                    <a:bodyPr/>
                    <a:lstStyle/>
                    <a:p>
                      <a:r>
                        <a:rPr lang="it-IT" sz="1100" smtClean="0"/>
                        <a:t>3.405</a:t>
                      </a:r>
                      <a:endParaRPr lang="it-IT" sz="1100"/>
                    </a:p>
                  </a:txBody>
                  <a:tcPr marL="68580" marR="68580" marT="34290" marB="34290"/>
                </a:tc>
                <a:extLst>
                  <a:ext uri="{0D108BD9-81ED-4DB2-BD59-A6C34878D82A}">
                    <a16:rowId xmlns:a16="http://schemas.microsoft.com/office/drawing/2014/main" val="580841439"/>
                  </a:ext>
                </a:extLst>
              </a:tr>
              <a:tr h="253053">
                <a:tc>
                  <a:txBody>
                    <a:bodyPr/>
                    <a:lstStyle/>
                    <a:p>
                      <a:r>
                        <a:rPr lang="it-IT" sz="1100" smtClean="0"/>
                        <a:t>TMVA</a:t>
                      </a:r>
                      <a:r>
                        <a:rPr lang="it-IT" sz="1100" baseline="0" smtClean="0"/>
                        <a:t> boosted trees</a:t>
                      </a:r>
                      <a:endParaRPr lang="it-IT" sz="1100"/>
                    </a:p>
                  </a:txBody>
                  <a:tcPr marL="68580" marR="68580" marT="34290" marB="34290"/>
                </a:tc>
                <a:tc>
                  <a:txBody>
                    <a:bodyPr/>
                    <a:lstStyle/>
                    <a:p>
                      <a:r>
                        <a:rPr lang="it-IT" sz="1100" smtClean="0"/>
                        <a:t>3.200</a:t>
                      </a:r>
                      <a:endParaRPr lang="it-IT" sz="1100"/>
                    </a:p>
                  </a:txBody>
                  <a:tcPr marL="68580" marR="68580" marT="34290" marB="34290"/>
                </a:tc>
                <a:extLst>
                  <a:ext uri="{0D108BD9-81ED-4DB2-BD59-A6C34878D82A}">
                    <a16:rowId xmlns:a16="http://schemas.microsoft.com/office/drawing/2014/main" val="3709223936"/>
                  </a:ext>
                </a:extLst>
              </a:tr>
              <a:tr h="253053">
                <a:tc>
                  <a:txBody>
                    <a:bodyPr/>
                    <a:lstStyle/>
                    <a:p>
                      <a:r>
                        <a:rPr lang="it-IT" sz="1100" smtClean="0"/>
                        <a:t>Naive Bayesian classifier</a:t>
                      </a:r>
                      <a:endParaRPr lang="it-IT" sz="1100"/>
                    </a:p>
                  </a:txBody>
                  <a:tcPr marL="68580" marR="68580" marT="34290" marB="34290"/>
                </a:tc>
                <a:tc>
                  <a:txBody>
                    <a:bodyPr/>
                    <a:lstStyle/>
                    <a:p>
                      <a:r>
                        <a:rPr lang="it-IT" sz="1100" smtClean="0"/>
                        <a:t>2.060</a:t>
                      </a:r>
                      <a:endParaRPr lang="it-IT" sz="1100"/>
                    </a:p>
                  </a:txBody>
                  <a:tcPr marL="68580" marR="68580" marT="34290" marB="34290"/>
                </a:tc>
                <a:extLst>
                  <a:ext uri="{0D108BD9-81ED-4DB2-BD59-A6C34878D82A}">
                    <a16:rowId xmlns:a16="http://schemas.microsoft.com/office/drawing/2014/main" val="639728321"/>
                  </a:ext>
                </a:extLst>
              </a:tr>
              <a:tr h="253053">
                <a:tc>
                  <a:txBody>
                    <a:bodyPr/>
                    <a:lstStyle/>
                    <a:p>
                      <a:r>
                        <a:rPr lang="it-IT" sz="1100" smtClean="0"/>
                        <a:t>1D</a:t>
                      </a:r>
                      <a:r>
                        <a:rPr lang="it-IT" sz="1100" baseline="0" smtClean="0"/>
                        <a:t> cut-based selection</a:t>
                      </a:r>
                      <a:endParaRPr lang="it-IT" sz="1100"/>
                    </a:p>
                  </a:txBody>
                  <a:tcPr marL="68580" marR="68580" marT="34290" marB="34290"/>
                </a:tc>
                <a:tc>
                  <a:txBody>
                    <a:bodyPr/>
                    <a:lstStyle/>
                    <a:p>
                      <a:r>
                        <a:rPr lang="it-IT" sz="1100" smtClean="0"/>
                        <a:t>1.535</a:t>
                      </a:r>
                      <a:endParaRPr lang="it-IT" sz="1100"/>
                    </a:p>
                  </a:txBody>
                  <a:tcPr marL="68580" marR="68580" marT="34290" marB="34290"/>
                </a:tc>
                <a:extLst>
                  <a:ext uri="{0D108BD9-81ED-4DB2-BD59-A6C34878D82A}">
                    <a16:rowId xmlns:a16="http://schemas.microsoft.com/office/drawing/2014/main" val="3706989489"/>
                  </a:ext>
                </a:extLst>
              </a:tr>
            </a:tbl>
          </a:graphicData>
        </a:graphic>
      </p:graphicFrame>
      <p:sp>
        <p:nvSpPr>
          <p:cNvPr id="12" name="Segnaposto contenuto 2"/>
          <p:cNvSpPr txBox="1">
            <a:spLocks/>
          </p:cNvSpPr>
          <p:nvPr/>
        </p:nvSpPr>
        <p:spPr>
          <a:xfrm>
            <a:off x="400469" y="4573088"/>
            <a:ext cx="3170627" cy="1197437"/>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100">
                <a:sym typeface="Wingdings" panose="05000000000000000000" pitchFamily="2" charset="2"/>
              </a:rPr>
              <a:t>The most effective solution was based on a </a:t>
            </a:r>
            <a:r>
              <a:rPr lang="it-IT" sz="2100">
                <a:solidFill>
                  <a:srgbClr val="FF0000"/>
                </a:solidFill>
                <a:sym typeface="Wingdings" panose="05000000000000000000" pitchFamily="2" charset="2"/>
              </a:rPr>
              <a:t>pool of DNNs, with emphasis on cross-validation</a:t>
            </a:r>
          </a:p>
          <a:p>
            <a:pPr marL="0" indent="0">
              <a:buNone/>
            </a:pPr>
            <a:r>
              <a:rPr lang="it-IT" sz="2100">
                <a:sym typeface="Wingdings" panose="05000000000000000000" pitchFamily="2" charset="2"/>
              </a:rPr>
              <a:t>Alternative methods commonly used in HEP (xgboost, Bayesian NN, etc.) </a:t>
            </a:r>
            <a:r>
              <a:rPr lang="it-IT" sz="2100">
                <a:sym typeface="Wingdings" panose="05000000000000000000" pitchFamily="2" charset="2"/>
              </a:rPr>
              <a:t>were </a:t>
            </a:r>
            <a:r>
              <a:rPr lang="it-IT" sz="2100">
                <a:sym typeface="Wingdings" panose="05000000000000000000" pitchFamily="2" charset="2"/>
              </a:rPr>
              <a:t>beaten soundly</a:t>
            </a:r>
            <a:endParaRPr lang="it-IT" sz="2100" dirty="0"/>
          </a:p>
        </p:txBody>
      </p:sp>
      <p:sp>
        <p:nvSpPr>
          <p:cNvPr id="13" name="Freccia bidirezionale verticale 12"/>
          <p:cNvSpPr/>
          <p:nvPr/>
        </p:nvSpPr>
        <p:spPr>
          <a:xfrm>
            <a:off x="7232065" y="4743939"/>
            <a:ext cx="1564255" cy="1174531"/>
          </a:xfrm>
          <a:prstGeom prst="upDownArrow">
            <a:avLst>
              <a:gd name="adj1" fmla="val 58063"/>
              <a:gd name="adj2" fmla="val 24803"/>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a:solidFill>
                  <a:srgbClr val="FF0000"/>
                </a:solidFill>
              </a:rPr>
              <a:t>equiv. to 6 times more data!</a:t>
            </a:r>
            <a:endParaRPr lang="it-IT" sz="1350">
              <a:solidFill>
                <a:srgbClr val="FF0000"/>
              </a:solidFill>
            </a:endParaRPr>
          </a:p>
        </p:txBody>
      </p:sp>
      <p:sp>
        <p:nvSpPr>
          <p:cNvPr id="4" name="CasellaDiTesto 3"/>
          <p:cNvSpPr txBox="1"/>
          <p:nvPr/>
        </p:nvSpPr>
        <p:spPr>
          <a:xfrm>
            <a:off x="6937456" y="3273822"/>
            <a:ext cx="2153475" cy="830997"/>
          </a:xfrm>
          <a:prstGeom prst="rect">
            <a:avLst/>
          </a:prstGeom>
          <a:noFill/>
          <a:ln>
            <a:solidFill>
              <a:schemeClr val="tx1"/>
            </a:solidFill>
          </a:ln>
        </p:spPr>
        <p:txBody>
          <a:bodyPr wrap="none" rtlCol="0">
            <a:spAutoFit/>
          </a:bodyPr>
          <a:lstStyle/>
          <a:p>
            <a:r>
              <a:rPr lang="it-IT" sz="1200"/>
              <a:t>The score was an estimate of</a:t>
            </a:r>
          </a:p>
          <a:p>
            <a:r>
              <a:rPr lang="it-IT" sz="1200"/>
              <a:t>significance of the signal which </a:t>
            </a:r>
          </a:p>
          <a:p>
            <a:r>
              <a:rPr lang="it-IT" sz="1200"/>
              <a:t>could be obtained in a dataset</a:t>
            </a:r>
          </a:p>
          <a:p>
            <a:r>
              <a:rPr lang="it-IT" sz="1200"/>
              <a:t>equivalent to the real one</a:t>
            </a:r>
            <a:endParaRPr lang="it-IT" sz="1200"/>
          </a:p>
        </p:txBody>
      </p:sp>
      <p:cxnSp>
        <p:nvCxnSpPr>
          <p:cNvPr id="6" name="Connettore 2 5"/>
          <p:cNvCxnSpPr>
            <a:stCxn id="4" idx="1"/>
          </p:cNvCxnSpPr>
          <p:nvPr/>
        </p:nvCxnSpPr>
        <p:spPr>
          <a:xfrm flipH="1">
            <a:off x="6577149" y="3677778"/>
            <a:ext cx="360307" cy="48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eep Neural Network architecture | Download Scientific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1070" y="1027090"/>
            <a:ext cx="3242930" cy="205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52675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206"/>
            <a:ext cx="8229600" cy="1143000"/>
          </a:xfrm>
        </p:spPr>
        <p:txBody>
          <a:bodyPr/>
          <a:lstStyle/>
          <a:p>
            <a:r>
              <a:rPr lang="it-IT" smtClean="0">
                <a:solidFill>
                  <a:srgbClr val="0070C0"/>
                </a:solidFill>
              </a:rPr>
              <a:t>The Higgs Kaggle Challenge</a:t>
            </a:r>
            <a:endParaRPr lang="en-US">
              <a:solidFill>
                <a:srgbClr val="0070C0"/>
              </a:solidFill>
            </a:endParaRPr>
          </a:p>
        </p:txBody>
      </p:sp>
      <p:sp>
        <p:nvSpPr>
          <p:cNvPr id="3" name="Segnaposto contenuto 2"/>
          <p:cNvSpPr>
            <a:spLocks noGrp="1"/>
          </p:cNvSpPr>
          <p:nvPr>
            <p:ph idx="1"/>
          </p:nvPr>
        </p:nvSpPr>
        <p:spPr>
          <a:xfrm>
            <a:off x="467544" y="1340768"/>
            <a:ext cx="8229600" cy="746035"/>
          </a:xfrm>
        </p:spPr>
        <p:txBody>
          <a:bodyPr>
            <a:normAutofit fontScale="85000" lnSpcReduction="10000"/>
          </a:bodyPr>
          <a:lstStyle/>
          <a:p>
            <a:pPr marL="0" indent="0">
              <a:buNone/>
            </a:pPr>
            <a:r>
              <a:rPr lang="en-US"/>
              <a:t>https://www.kaggle.com/c/higgs-boson#description</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086803"/>
            <a:ext cx="5589116" cy="477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59506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problem</a:t>
            </a:r>
            <a:endParaRPr lang="en-US">
              <a:solidFill>
                <a:srgbClr val="0070C0"/>
              </a:solidFill>
            </a:endParaRPr>
          </a:p>
        </p:txBody>
      </p:sp>
      <p:sp>
        <p:nvSpPr>
          <p:cNvPr id="3" name="Segnaposto contenuto 2"/>
          <p:cNvSpPr>
            <a:spLocks noGrp="1"/>
          </p:cNvSpPr>
          <p:nvPr>
            <p:ph idx="1"/>
          </p:nvPr>
        </p:nvSpPr>
        <p:spPr>
          <a:xfrm>
            <a:off x="467544" y="1844824"/>
            <a:ext cx="6192688" cy="4525963"/>
          </a:xfrm>
        </p:spPr>
        <p:txBody>
          <a:bodyPr>
            <a:normAutofit fontScale="70000" lnSpcReduction="20000"/>
          </a:bodyPr>
          <a:lstStyle/>
          <a:p>
            <a:pPr marL="0" indent="0">
              <a:buNone/>
            </a:pPr>
            <a:r>
              <a:rPr lang="it-IT" smtClean="0"/>
              <a:t>The gluon-fusion production process pp</a:t>
            </a:r>
            <a:r>
              <a:rPr lang="it-IT" smtClean="0">
                <a:sym typeface="Wingdings" panose="05000000000000000000" pitchFamily="2" charset="2"/>
              </a:rPr>
              <a:t></a:t>
            </a:r>
            <a:r>
              <a:rPr lang="it-IT" smtClean="0"/>
              <a:t>H</a:t>
            </a:r>
            <a:r>
              <a:rPr lang="it-IT" smtClean="0">
                <a:sym typeface="Wingdings" panose="05000000000000000000" pitchFamily="2" charset="2"/>
              </a:rPr>
              <a:t></a:t>
            </a:r>
            <a:r>
              <a:rPr lang="el-GR" smtClean="0">
                <a:sym typeface="Wingdings" panose="05000000000000000000" pitchFamily="2" charset="2"/>
              </a:rPr>
              <a:t>ττ</a:t>
            </a:r>
            <a:r>
              <a:rPr lang="it-IT" smtClean="0">
                <a:sym typeface="Wingdings" panose="05000000000000000000" pitchFamily="2" charset="2"/>
              </a:rPr>
              <a:t> is not easy to distinguish from large backgrounds in LHC data. CMS and ATLAS competed to "observe" the decay long after the 2012 discovery in the easier HZZ, H</a:t>
            </a:r>
            <a:r>
              <a:rPr lang="el-GR" smtClean="0">
                <a:sym typeface="Wingdings" panose="05000000000000000000" pitchFamily="2" charset="2"/>
              </a:rPr>
              <a:t>γγ</a:t>
            </a:r>
            <a:r>
              <a:rPr lang="it-IT" smtClean="0">
                <a:sym typeface="Wingdings" panose="05000000000000000000" pitchFamily="2" charset="2"/>
              </a:rPr>
              <a:t> channels.</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In 2014 ATLAS loaded on Kaggle high-level features of signal and background processes (30 per event), challenging users to tell signal and background apart</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In practice the request was to optimize an "approximate median significance" measure on data surviving a selection decided by the user with a discriminant of their craft and tuning</a:t>
            </a:r>
          </a:p>
          <a:p>
            <a:pPr marL="0" indent="0">
              <a:buNone/>
            </a:pPr>
            <a:endParaRPr lang="en-US"/>
          </a:p>
        </p:txBody>
      </p:sp>
      <p:pic>
        <p:nvPicPr>
          <p:cNvPr id="29698" name="Picture 2" descr="Image result for higgs to tau tau observ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437112"/>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Image result for higgs to tau tau observ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424" y="2060848"/>
            <a:ext cx="336271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51409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a:lstStyle/>
          <a:p>
            <a:r>
              <a:rPr lang="it-IT" smtClean="0">
                <a:solidFill>
                  <a:srgbClr val="0070C0"/>
                </a:solidFill>
              </a:rPr>
              <a:t>AMS</a:t>
            </a:r>
            <a:endParaRPr lang="en-US">
              <a:solidFill>
                <a:srgbClr val="0070C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22694"/>
            <a:ext cx="7776864" cy="539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34137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Leaderboard</a:t>
            </a:r>
            <a:endParaRPr lang="en-US">
              <a:solidFill>
                <a:srgbClr val="0070C0"/>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97186"/>
            <a:ext cx="8610600" cy="475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703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mtClean="0">
                <a:solidFill>
                  <a:srgbClr val="0070C0"/>
                </a:solidFill>
              </a:rPr>
              <a:t>Classification is at the </a:t>
            </a:r>
            <a:br>
              <a:rPr lang="it-IT" smtClean="0">
                <a:solidFill>
                  <a:srgbClr val="0070C0"/>
                </a:solidFill>
              </a:rPr>
            </a:br>
            <a:r>
              <a:rPr lang="it-IT" smtClean="0">
                <a:solidFill>
                  <a:srgbClr val="0070C0"/>
                </a:solidFill>
              </a:rPr>
              <a:t>heart of Decision </a:t>
            </a:r>
            <a:r>
              <a:rPr lang="it-IT">
                <a:solidFill>
                  <a:srgbClr val="0070C0"/>
                </a:solidFill>
              </a:rPr>
              <a:t>M</a:t>
            </a:r>
            <a:r>
              <a:rPr lang="it-IT" smtClean="0">
                <a:solidFill>
                  <a:srgbClr val="0070C0"/>
                </a:solidFill>
              </a:rPr>
              <a:t>aking</a:t>
            </a:r>
            <a:endParaRPr lang="en-US">
              <a:solidFill>
                <a:srgbClr val="0070C0"/>
              </a:solidFill>
            </a:endParaRPr>
          </a:p>
        </p:txBody>
      </p:sp>
      <p:sp>
        <p:nvSpPr>
          <p:cNvPr id="3" name="CasellaDiTesto 2"/>
          <p:cNvSpPr txBox="1"/>
          <p:nvPr/>
        </p:nvSpPr>
        <p:spPr>
          <a:xfrm>
            <a:off x="251520" y="1772816"/>
            <a:ext cx="8871659" cy="4801314"/>
          </a:xfrm>
          <a:prstGeom prst="rect">
            <a:avLst/>
          </a:prstGeom>
          <a:noFill/>
        </p:spPr>
        <p:txBody>
          <a:bodyPr wrap="none" rtlCol="0">
            <a:spAutoFit/>
          </a:bodyPr>
          <a:lstStyle/>
          <a:p>
            <a:r>
              <a:rPr lang="it-IT" smtClean="0"/>
              <a:t>Finding similarities and distinctions between elements, creating classes, looks like</a:t>
            </a:r>
          </a:p>
          <a:p>
            <a:r>
              <a:rPr lang="it-IT" smtClean="0"/>
              <a:t>an abstract task</a:t>
            </a:r>
          </a:p>
          <a:p>
            <a:r>
              <a:rPr lang="it-IT" smtClean="0"/>
              <a:t>		Yet it is </a:t>
            </a:r>
            <a:r>
              <a:rPr lang="it-IT" b="1" smtClean="0"/>
              <a:t>at the heart of our decision making process</a:t>
            </a:r>
          </a:p>
          <a:p>
            <a:endParaRPr lang="it-IT"/>
          </a:p>
          <a:p>
            <a:pPr marL="285750" indent="-285750">
              <a:buFont typeface="Wingdings"/>
              <a:buChar char="à"/>
            </a:pPr>
            <a:r>
              <a:rPr lang="it-IT" smtClean="0">
                <a:sym typeface="Wingdings" panose="05000000000000000000" pitchFamily="2" charset="2"/>
              </a:rPr>
              <a:t>in a game, </a:t>
            </a:r>
            <a:r>
              <a:rPr lang="it-IT" b="1" smtClean="0">
                <a:sym typeface="Wingdings" panose="05000000000000000000" pitchFamily="2" charset="2"/>
              </a:rPr>
              <a:t>choosing the next move </a:t>
            </a:r>
            <a:r>
              <a:rPr lang="it-IT" smtClean="0">
                <a:sym typeface="Wingdings" panose="05000000000000000000" pitchFamily="2" charset="2"/>
              </a:rPr>
              <a:t>entails a classification of the possible actions as </a:t>
            </a:r>
          </a:p>
          <a:p>
            <a:r>
              <a:rPr lang="it-IT" smtClean="0">
                <a:sym typeface="Wingdings" panose="05000000000000000000" pitchFamily="2" charset="2"/>
              </a:rPr>
              <a:t>good or bad ones, as a preprocessing step before going "deep" in the analysis</a:t>
            </a:r>
          </a:p>
          <a:p>
            <a:pPr marL="285750" indent="-285750">
              <a:buFont typeface="Wingdings"/>
              <a:buChar char="à"/>
            </a:pPr>
            <a:endParaRPr lang="it-IT" smtClean="0">
              <a:sym typeface="Wingdings" panose="05000000000000000000" pitchFamily="2" charset="2"/>
            </a:endParaRPr>
          </a:p>
          <a:p>
            <a:pPr marL="285750" indent="-285750">
              <a:buFont typeface="Wingdings"/>
              <a:buChar char="à"/>
            </a:pPr>
            <a:r>
              <a:rPr lang="it-IT" smtClean="0">
                <a:sym typeface="Wingdings" panose="05000000000000000000" pitchFamily="2" charset="2"/>
              </a:rPr>
              <a:t>an automated </a:t>
            </a:r>
            <a:r>
              <a:rPr lang="it-IT" b="1" smtClean="0">
                <a:sym typeface="Wingdings" panose="05000000000000000000" pitchFamily="2" charset="2"/>
              </a:rPr>
              <a:t>system </a:t>
            </a:r>
            <a:r>
              <a:rPr lang="it-IT" smtClean="0">
                <a:sym typeface="Wingdings" panose="05000000000000000000" pitchFamily="2" charset="2"/>
              </a:rPr>
              <a:t>driving your vehicle must constantly decide how to react to external</a:t>
            </a:r>
          </a:p>
          <a:p>
            <a:r>
              <a:rPr lang="it-IT" smtClean="0">
                <a:sym typeface="Wingdings" panose="05000000000000000000" pitchFamily="2" charset="2"/>
              </a:rPr>
              <a:t>stimuli: it does so by classifying them (potentially dangerous  requires choice of proper</a:t>
            </a:r>
          </a:p>
          <a:p>
            <a:r>
              <a:rPr lang="it-IT" smtClean="0">
                <a:sym typeface="Wingdings" panose="05000000000000000000" pitchFamily="2" charset="2"/>
              </a:rPr>
              <a:t>reaction; irrelevant  can be ignored)</a:t>
            </a:r>
          </a:p>
          <a:p>
            <a:endParaRPr lang="it-IT" smtClean="0">
              <a:sym typeface="Wingdings" panose="05000000000000000000" pitchFamily="2" charset="2"/>
            </a:endParaRPr>
          </a:p>
          <a:p>
            <a:r>
              <a:rPr lang="it-IT" smtClean="0">
                <a:sym typeface="Wingdings" panose="05000000000000000000" pitchFamily="2" charset="2"/>
              </a:rPr>
              <a:t>Decisions are </a:t>
            </a:r>
            <a:r>
              <a:rPr lang="it-IT" smtClean="0">
                <a:solidFill>
                  <a:srgbClr val="FF0000"/>
                </a:solidFill>
                <a:sym typeface="Wingdings" panose="05000000000000000000" pitchFamily="2" charset="2"/>
              </a:rPr>
              <a:t>informed by previous experience</a:t>
            </a:r>
            <a:r>
              <a:rPr lang="it-IT" smtClean="0">
                <a:sym typeface="Wingdings" panose="05000000000000000000" pitchFamily="2" charset="2"/>
              </a:rPr>
              <a:t>, and by information processing</a:t>
            </a:r>
          </a:p>
          <a:p>
            <a:endParaRPr lang="it-IT" smtClean="0">
              <a:sym typeface="Wingdings" panose="05000000000000000000" pitchFamily="2" charset="2"/>
            </a:endParaRPr>
          </a:p>
          <a:p>
            <a:r>
              <a:rPr lang="it-IT" smtClean="0">
                <a:sym typeface="Wingdings" panose="05000000000000000000" pitchFamily="2" charset="2"/>
              </a:rPr>
              <a:t>That is how we "comprehend" the world and </a:t>
            </a:r>
            <a:r>
              <a:rPr lang="it-IT" b="1" smtClean="0">
                <a:solidFill>
                  <a:srgbClr val="FF0000"/>
                </a:solidFill>
                <a:sym typeface="Wingdings" panose="05000000000000000000" pitchFamily="2" charset="2"/>
              </a:rPr>
              <a:t>assign it to some description</a:t>
            </a:r>
          </a:p>
          <a:p>
            <a:endParaRPr lang="it-IT" b="1">
              <a:solidFill>
                <a:srgbClr val="FF0000"/>
              </a:solidFill>
              <a:sym typeface="Wingdings" panose="05000000000000000000" pitchFamily="2" charset="2"/>
            </a:endParaRPr>
          </a:p>
          <a:p>
            <a:r>
              <a:rPr lang="it-IT" b="1" smtClean="0">
                <a:solidFill>
                  <a:srgbClr val="0070C0"/>
                </a:solidFill>
                <a:sym typeface="Wingdings" panose="05000000000000000000" pitchFamily="2" charset="2"/>
              </a:rPr>
              <a:t>Ultimately, an important component of intelligence is the continuous processing of our</a:t>
            </a:r>
          </a:p>
          <a:p>
            <a:r>
              <a:rPr lang="it-IT" b="1" smtClean="0">
                <a:solidFill>
                  <a:srgbClr val="0070C0"/>
                </a:solidFill>
                <a:sym typeface="Wingdings" panose="05000000000000000000" pitchFamily="2" charset="2"/>
              </a:rPr>
              <a:t>sensorial inputs, classifying them to react one way or the other to them</a:t>
            </a:r>
            <a:endParaRPr lang="en-US" b="1">
              <a:solidFill>
                <a:srgbClr val="0070C0"/>
              </a:solidFill>
            </a:endParaRPr>
          </a:p>
        </p:txBody>
      </p:sp>
      <p:sp>
        <p:nvSpPr>
          <p:cNvPr id="4" name="Segnaposto numero diapositiva 3"/>
          <p:cNvSpPr>
            <a:spLocks noGrp="1"/>
          </p:cNvSpPr>
          <p:nvPr>
            <p:ph type="sldNum" sz="quarter" idx="12"/>
          </p:nvPr>
        </p:nvSpPr>
        <p:spPr/>
        <p:txBody>
          <a:bodyPr/>
          <a:lstStyle/>
          <a:p>
            <a:fld id="{56029BB4-88B6-47BD-9965-86C3E8AE1DFC}" type="slidenum">
              <a:rPr lang="en-US" smtClean="0"/>
              <a:t>16</a:t>
            </a:fld>
            <a:endParaRPr lang="en-US"/>
          </a:p>
        </p:txBody>
      </p:sp>
    </p:spTree>
    <p:extLst>
      <p:ext uri="{BB962C8B-B14F-4D97-AF65-F5344CB8AC3E}">
        <p14:creationId xmlns:p14="http://schemas.microsoft.com/office/powerpoint/2010/main" val="29926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 calcmode="lin" valueType="num">
                                      <p:cBhvr additive="base">
                                        <p:cTn id="1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anim calcmode="lin" valueType="num">
                                      <p:cBhvr additive="base">
                                        <p:cTn id="1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anim calcmode="lin" valueType="num">
                                      <p:cBhvr additive="base">
                                        <p:cTn id="1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109" y="57125"/>
            <a:ext cx="8229600" cy="1143000"/>
          </a:xfrm>
        </p:spPr>
        <p:txBody>
          <a:bodyPr>
            <a:normAutofit fontScale="90000"/>
          </a:bodyPr>
          <a:lstStyle/>
          <a:p>
            <a:r>
              <a:rPr lang="it-IT" b="1" smtClean="0">
                <a:solidFill>
                  <a:srgbClr val="C00000"/>
                </a:solidFill>
              </a:rPr>
              <a:t>Looking deeper into the best solution</a:t>
            </a:r>
            <a:endParaRPr lang="it-IT" b="1">
              <a:solidFill>
                <a:srgbClr val="C00000"/>
              </a:solidFill>
            </a:endParaRPr>
          </a:p>
        </p:txBody>
      </p:sp>
      <p:sp>
        <p:nvSpPr>
          <p:cNvPr id="3" name="Segnaposto contenuto 2"/>
          <p:cNvSpPr>
            <a:spLocks noGrp="1"/>
          </p:cNvSpPr>
          <p:nvPr>
            <p:ph idx="1"/>
          </p:nvPr>
        </p:nvSpPr>
        <p:spPr>
          <a:xfrm>
            <a:off x="150868" y="1340768"/>
            <a:ext cx="5167427" cy="3816424"/>
          </a:xfrm>
        </p:spPr>
        <p:txBody>
          <a:bodyPr>
            <a:normAutofit fontScale="55000" lnSpcReduction="20000"/>
          </a:bodyPr>
          <a:lstStyle/>
          <a:p>
            <a:pPr marL="0" indent="0">
              <a:buNone/>
            </a:pPr>
            <a:r>
              <a:rPr lang="it-IT" smtClean="0"/>
              <a:t>In a recent study</a:t>
            </a:r>
            <a:r>
              <a:rPr lang="it-IT" smtClean="0">
                <a:solidFill>
                  <a:srgbClr val="00B050"/>
                </a:solidFill>
              </a:rPr>
              <a:t>[Strong 2020]</a:t>
            </a:r>
            <a:r>
              <a:rPr lang="it-IT" smtClean="0"/>
              <a:t>, Giles C. Strong reproduced Gabor Melis’ performance with a similar but much more GPU-efficient setup.</a:t>
            </a:r>
          </a:p>
          <a:p>
            <a:pPr marL="0" indent="0">
              <a:buNone/>
            </a:pPr>
            <a:r>
              <a:rPr lang="it-IT" smtClean="0"/>
              <a:t>He could thus study the ingredients which were the most useful to improve the solution: </a:t>
            </a:r>
            <a:r>
              <a:rPr lang="it-IT" smtClean="0">
                <a:hlinkClick r:id="rId2"/>
              </a:rPr>
              <a:t>Data augmentation</a:t>
            </a:r>
            <a:r>
              <a:rPr lang="it-IT" smtClean="0"/>
              <a:t> + </a:t>
            </a:r>
            <a:r>
              <a:rPr lang="it-IT" smtClean="0">
                <a:hlinkClick r:id="rId3"/>
              </a:rPr>
              <a:t>Swish activation</a:t>
            </a:r>
            <a:r>
              <a:rPr lang="it-IT" smtClean="0"/>
              <a:t> + </a:t>
            </a:r>
            <a:r>
              <a:rPr lang="it-IT" smtClean="0">
                <a:hlinkClick r:id="rId2"/>
              </a:rPr>
              <a:t>Densely connected layers</a:t>
            </a:r>
            <a:r>
              <a:rPr lang="it-IT" smtClean="0"/>
              <a:t> = </a:t>
            </a:r>
            <a:r>
              <a:rPr lang="it-IT"/>
              <a:t>more performant </a:t>
            </a:r>
            <a:r>
              <a:rPr lang="it-IT" smtClean="0"/>
              <a:t>model</a:t>
            </a:r>
            <a:endParaRPr lang="it-IT"/>
          </a:p>
          <a:p>
            <a:pPr lvl="1" fontAlgn="base"/>
            <a:r>
              <a:rPr lang="it-IT"/>
              <a:t>Require fewer models in ensemble to achieve same performance (10 versus 70)</a:t>
            </a:r>
          </a:p>
          <a:p>
            <a:pPr lvl="1" fontAlgn="base"/>
            <a:r>
              <a:rPr lang="it-IT"/>
              <a:t>Ensemble much quicker to apply at inference time</a:t>
            </a:r>
          </a:p>
          <a:p>
            <a:pPr fontAlgn="base"/>
            <a:r>
              <a:rPr lang="it-IT"/>
              <a:t>Fewer models + </a:t>
            </a:r>
            <a:r>
              <a:rPr lang="it-IT" u="sng">
                <a:hlinkClick r:id="rId4"/>
              </a:rPr>
              <a:t>1-cycle schedule</a:t>
            </a:r>
            <a:r>
              <a:rPr lang="it-IT"/>
              <a:t> = quicker to train</a:t>
            </a:r>
          </a:p>
          <a:p>
            <a:pPr fontAlgn="base"/>
            <a:r>
              <a:rPr lang="it-IT"/>
              <a:t>Accounting for difference in GPU (Titan → 1080 Ti) processing power, new solution:</a:t>
            </a:r>
          </a:p>
          <a:p>
            <a:pPr lvl="1" fontAlgn="base"/>
            <a:r>
              <a:rPr lang="it-IT"/>
              <a:t>13x quicker to train on </a:t>
            </a:r>
            <a:r>
              <a:rPr lang="it-IT" smtClean="0"/>
              <a:t>GPU, 7x </a:t>
            </a:r>
            <a:r>
              <a:rPr lang="it-IT"/>
              <a:t>quicker on laptop CPU </a:t>
            </a:r>
            <a:endParaRPr lang="it-IT" smtClean="0"/>
          </a:p>
          <a:p>
            <a:pPr lvl="1" fontAlgn="base"/>
            <a:r>
              <a:rPr lang="it-IT" smtClean="0"/>
              <a:t>33x </a:t>
            </a:r>
            <a:r>
              <a:rPr lang="it-IT"/>
              <a:t>quicker to apply on </a:t>
            </a:r>
            <a:r>
              <a:rPr lang="it-IT" smtClean="0"/>
              <a:t>GPU, 3x </a:t>
            </a:r>
            <a:r>
              <a:rPr lang="it-IT"/>
              <a:t>quicker on laptop </a:t>
            </a:r>
            <a:r>
              <a:rPr lang="it-IT" smtClean="0"/>
              <a:t>CPU</a:t>
            </a: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160</a:t>
            </a:fld>
            <a:endParaRPr lang="en-US"/>
          </a:p>
        </p:txBody>
      </p:sp>
      <p:pic>
        <p:nvPicPr>
          <p:cNvPr id="2050" name="Picture 2" descr="https://lh4.googleusercontent.com/Yc729oNUfLTd0SviAeIcqLArU1PvVlCzHetYR1CV-3Vo-WRTWKFhnPbEEUWKA52P7PcIfQ6h6JRosRacemqs5QzPGy4Xf2hk7O2hc3FkHzIaAhS0L3JsI5iw4G_H9w8BEWwv13Rp1J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5017" y="4509120"/>
            <a:ext cx="3800008" cy="2348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t1cqK256XwD0FIEC6IjGwa6ig9M6BaTxRTj2NfXtO8D6kr3y1O8RxAz928_Wt1jC_6naqVNmW1QPKxtm5amFAONy_YtKDiDb93gEVPsopQMh_fi9wE9aWVu9Ng8Xb6r0PZkExdDeXK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6162" y="1412776"/>
            <a:ext cx="3601616" cy="24333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5.googleusercontent.com/kI3nLsnTmAqQj8xdxrOi_iyPsANkxScfEVO3sMxxzrB9fX2mY_QpTw0f-uMeKQVNP5bRUWxWsbFe9COiNHq3rmYSHi-eBjWhTPNJsoQB4QpFd3czd8cBT-CchzuuifeI_iPoiQdkox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669" y="5455251"/>
            <a:ext cx="4000502" cy="123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047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blackcatsinfreo.files.wordpress.com/2014/05/20705-black-cat-white-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900" y="3821114"/>
            <a:ext cx="2357438" cy="207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a:spLocks noChangeArrowheads="1"/>
          </p:cNvSpPr>
          <p:nvPr/>
        </p:nvSpPr>
        <p:spPr bwMode="auto">
          <a:xfrm>
            <a:off x="2514600" y="3657600"/>
            <a:ext cx="4618434" cy="2343150"/>
          </a:xfrm>
          <a:prstGeom prst="rect">
            <a:avLst/>
          </a:prstGeom>
          <a:solidFill>
            <a:schemeClr val="tx1">
              <a:alpha val="86000"/>
            </a:schemeClr>
          </a:solidFill>
          <a:ln>
            <a:noFill/>
          </a:ln>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sz="1350"/>
          </a:p>
        </p:txBody>
      </p:sp>
      <p:sp>
        <p:nvSpPr>
          <p:cNvPr id="40964" name="Titolo 1"/>
          <p:cNvSpPr>
            <a:spLocks noGrp="1"/>
          </p:cNvSpPr>
          <p:nvPr>
            <p:ph type="title"/>
          </p:nvPr>
        </p:nvSpPr>
        <p:spPr>
          <a:xfrm>
            <a:off x="1143001" y="857250"/>
            <a:ext cx="6723460" cy="857250"/>
          </a:xfrm>
        </p:spPr>
        <p:txBody>
          <a:bodyPr/>
          <a:lstStyle/>
          <a:p>
            <a:r>
              <a:rPr lang="it-IT" altLang="en-US" b="1" smtClean="0">
                <a:solidFill>
                  <a:srgbClr val="C00000"/>
                </a:solidFill>
              </a:rPr>
              <a:t>Searching for new physics</a:t>
            </a:r>
            <a:endParaRPr lang="en-US" altLang="en-US" b="1" dirty="0" smtClean="0">
              <a:solidFill>
                <a:srgbClr val="C00000"/>
              </a:solidFill>
            </a:endParaRPr>
          </a:p>
        </p:txBody>
      </p:sp>
      <p:sp>
        <p:nvSpPr>
          <p:cNvPr id="3" name="Segnaposto contenuto 2"/>
          <p:cNvSpPr>
            <a:spLocks noGrp="1"/>
          </p:cNvSpPr>
          <p:nvPr>
            <p:ph idx="1"/>
          </p:nvPr>
        </p:nvSpPr>
        <p:spPr>
          <a:xfrm>
            <a:off x="1095443" y="2418198"/>
            <a:ext cx="7364989" cy="507206"/>
          </a:xfrm>
        </p:spPr>
        <p:txBody>
          <a:bodyPr>
            <a:normAutofit fontScale="25000" lnSpcReduction="20000"/>
          </a:bodyPr>
          <a:lstStyle/>
          <a:p>
            <a:pPr>
              <a:spcBef>
                <a:spcPct val="0"/>
              </a:spcBef>
              <a:buFontTx/>
              <a:buNone/>
            </a:pPr>
            <a:r>
              <a:rPr lang="it-IT" altLang="en-US" dirty="0" smtClean="0"/>
              <a:t>	</a:t>
            </a:r>
          </a:p>
          <a:p>
            <a:pPr>
              <a:spcBef>
                <a:spcPct val="0"/>
              </a:spcBef>
              <a:buFontTx/>
              <a:buNone/>
            </a:pPr>
            <a:r>
              <a:rPr lang="it-IT" altLang="en-US" sz="5400" b="1" smtClean="0"/>
              <a:t>it </a:t>
            </a:r>
            <a:r>
              <a:rPr lang="it-IT" altLang="en-US" sz="5400" b="1" dirty="0" err="1"/>
              <a:t>is</a:t>
            </a:r>
            <a:r>
              <a:rPr lang="it-IT" altLang="en-US" sz="5400" b="1" dirty="0"/>
              <a:t> </a:t>
            </a:r>
            <a:r>
              <a:rPr lang="it-IT" altLang="en-US" sz="5400" b="1" dirty="0" err="1"/>
              <a:t>quite</a:t>
            </a:r>
            <a:r>
              <a:rPr lang="it-IT" altLang="en-US" sz="5400" b="1" dirty="0"/>
              <a:t> hard to </a:t>
            </a:r>
            <a:r>
              <a:rPr lang="it-IT" altLang="en-US" sz="5400" b="1" dirty="0" err="1"/>
              <a:t>find</a:t>
            </a:r>
            <a:r>
              <a:rPr lang="it-IT" altLang="en-US" sz="5400" b="1" dirty="0"/>
              <a:t> a </a:t>
            </a:r>
            <a:r>
              <a:rPr lang="it-IT" altLang="en-US" sz="5400" b="1" dirty="0" err="1"/>
              <a:t>black</a:t>
            </a:r>
            <a:r>
              <a:rPr lang="it-IT" altLang="en-US" sz="5400" b="1" dirty="0"/>
              <a:t> </a:t>
            </a:r>
            <a:r>
              <a:rPr lang="it-IT" altLang="en-US" sz="5400" b="1" dirty="0" err="1"/>
              <a:t>cat</a:t>
            </a:r>
            <a:endParaRPr lang="it-IT" altLang="en-US" sz="5400" b="1" dirty="0"/>
          </a:p>
          <a:p>
            <a:pPr>
              <a:spcBef>
                <a:spcPct val="0"/>
              </a:spcBef>
              <a:buFontTx/>
              <a:buNone/>
            </a:pPr>
            <a:r>
              <a:rPr lang="en-US" altLang="en-US" sz="5400" b="1" smtClean="0"/>
              <a:t>	</a:t>
            </a:r>
            <a:r>
              <a:rPr lang="en-US" altLang="en-US" sz="5400" b="1" dirty="0"/>
              <a:t>	</a:t>
            </a:r>
            <a:r>
              <a:rPr lang="en-US" altLang="en-US" sz="5400" b="1"/>
              <a:t>		</a:t>
            </a:r>
            <a:r>
              <a:rPr lang="en-US" altLang="en-US" sz="5400" b="1" smtClean="0"/>
              <a:t>in </a:t>
            </a:r>
            <a:r>
              <a:rPr lang="en-US" altLang="en-US" sz="5400" b="1" dirty="0"/>
              <a:t>a dark room, </a:t>
            </a:r>
          </a:p>
          <a:p>
            <a:pPr>
              <a:spcBef>
                <a:spcPct val="0"/>
              </a:spcBef>
              <a:buFontTx/>
              <a:buNone/>
            </a:pPr>
            <a:r>
              <a:rPr lang="en-US" altLang="en-US" sz="5400" b="1"/>
              <a:t>	</a:t>
            </a:r>
            <a:r>
              <a:rPr lang="en-US" altLang="en-US" sz="5400" b="1" smtClean="0"/>
              <a:t>	</a:t>
            </a:r>
            <a:r>
              <a:rPr lang="en-US" altLang="en-US" sz="5400" b="1" dirty="0"/>
              <a:t>	</a:t>
            </a:r>
            <a:r>
              <a:rPr lang="en-US" altLang="en-US" sz="5400" b="1"/>
              <a:t>	</a:t>
            </a:r>
            <a:r>
              <a:rPr lang="en-US" altLang="en-US" sz="5400" b="1" dirty="0"/>
              <a:t>	</a:t>
            </a:r>
            <a:r>
              <a:rPr lang="en-US" altLang="en-US" sz="5400" b="1"/>
              <a:t>	</a:t>
            </a:r>
            <a:r>
              <a:rPr lang="en-US" altLang="en-US" sz="5400" b="1" smtClean="0"/>
              <a:t>especially </a:t>
            </a:r>
            <a:r>
              <a:rPr lang="en-US" altLang="en-US" sz="5400" b="1" dirty="0"/>
              <a:t>if there is </a:t>
            </a:r>
            <a:r>
              <a:rPr lang="en-US" altLang="en-US" sz="5400" b="1"/>
              <a:t>no </a:t>
            </a:r>
            <a:r>
              <a:rPr lang="en-US" altLang="en-US" sz="5400" b="1"/>
              <a:t>cat</a:t>
            </a:r>
          </a:p>
          <a:p>
            <a:pPr>
              <a:spcBef>
                <a:spcPct val="0"/>
              </a:spcBef>
              <a:buFontTx/>
              <a:buNone/>
            </a:pPr>
            <a:endParaRPr lang="en-US" altLang="en-US" sz="5400" b="1"/>
          </a:p>
          <a:p>
            <a:pPr>
              <a:spcBef>
                <a:spcPct val="0"/>
              </a:spcBef>
              <a:buFontTx/>
              <a:buNone/>
            </a:pPr>
            <a:endParaRPr lang="en-US" altLang="en-US" sz="5400" dirty="0"/>
          </a:p>
          <a:p>
            <a:pPr>
              <a:spcBef>
                <a:spcPct val="0"/>
              </a:spcBef>
              <a:buFontTx/>
              <a:buNone/>
            </a:pPr>
            <a:endParaRPr lang="it-IT" altLang="en-US" sz="5400" dirty="0"/>
          </a:p>
        </p:txBody>
      </p:sp>
      <p:sp>
        <p:nvSpPr>
          <p:cNvPr id="2" name="CasellaDiTesto 1"/>
          <p:cNvSpPr txBox="1"/>
          <p:nvPr/>
        </p:nvSpPr>
        <p:spPr>
          <a:xfrm>
            <a:off x="446568" y="1714499"/>
            <a:ext cx="7966444" cy="784830"/>
          </a:xfrm>
          <a:prstGeom prst="rect">
            <a:avLst/>
          </a:prstGeom>
          <a:noFill/>
        </p:spPr>
        <p:txBody>
          <a:bodyPr wrap="square" rtlCol="0">
            <a:spAutoFit/>
          </a:bodyPr>
          <a:lstStyle/>
          <a:p>
            <a:r>
              <a:rPr lang="it-IT" altLang="en-US" sz="1500"/>
              <a:t>The LHC experiments  are very </a:t>
            </a:r>
            <a:r>
              <a:rPr lang="it-IT" altLang="en-US" sz="1500" dirty="0" err="1"/>
              <a:t>active</a:t>
            </a:r>
            <a:r>
              <a:rPr lang="it-IT" altLang="en-US" sz="1500" dirty="0"/>
              <a:t> </a:t>
            </a:r>
            <a:r>
              <a:rPr lang="it-IT" altLang="en-US" sz="1500"/>
              <a:t>in </a:t>
            </a:r>
            <a:r>
              <a:rPr lang="it-IT" altLang="en-US" sz="1500"/>
              <a:t>new physics searches. Physicists dream of finding new phenomena! </a:t>
            </a:r>
            <a:r>
              <a:rPr lang="it-IT" altLang="en-US" sz="1500">
                <a:solidFill>
                  <a:srgbClr val="FF0000"/>
                </a:solidFill>
              </a:rPr>
              <a:t>However</a:t>
            </a:r>
            <a:r>
              <a:rPr lang="it-IT" altLang="en-US" sz="1500" dirty="0">
                <a:solidFill>
                  <a:srgbClr val="FF0000"/>
                </a:solidFill>
              </a:rPr>
              <a:t>, </a:t>
            </a:r>
            <a:r>
              <a:rPr lang="it-IT" altLang="en-US" sz="1500" dirty="0" err="1">
                <a:solidFill>
                  <a:srgbClr val="FF0000"/>
                </a:solidFill>
              </a:rPr>
              <a:t>we</a:t>
            </a:r>
            <a:r>
              <a:rPr lang="it-IT" altLang="en-US" sz="1500" dirty="0">
                <a:solidFill>
                  <a:srgbClr val="FF0000"/>
                </a:solidFill>
              </a:rPr>
              <a:t> </a:t>
            </a:r>
            <a:r>
              <a:rPr lang="it-IT" altLang="en-US" sz="1500" dirty="0" err="1">
                <a:solidFill>
                  <a:srgbClr val="FF0000"/>
                </a:solidFill>
              </a:rPr>
              <a:t>have</a:t>
            </a:r>
            <a:r>
              <a:rPr lang="it-IT" altLang="en-US" sz="1500" dirty="0">
                <a:solidFill>
                  <a:srgbClr val="FF0000"/>
                </a:solidFill>
              </a:rPr>
              <a:t> </a:t>
            </a:r>
            <a:r>
              <a:rPr lang="it-IT" altLang="en-US" sz="1500" err="1">
                <a:solidFill>
                  <a:srgbClr val="FF0000"/>
                </a:solidFill>
              </a:rPr>
              <a:t>not</a:t>
            </a:r>
            <a:r>
              <a:rPr lang="it-IT" altLang="en-US" sz="1500">
                <a:solidFill>
                  <a:srgbClr val="FF0000"/>
                </a:solidFill>
              </a:rPr>
              <a:t> </a:t>
            </a:r>
            <a:r>
              <a:rPr lang="it-IT" altLang="en-US" sz="1500">
                <a:solidFill>
                  <a:srgbClr val="FF0000"/>
                </a:solidFill>
              </a:rPr>
              <a:t>found any yet. </a:t>
            </a:r>
            <a:r>
              <a:rPr lang="it-IT" altLang="en-US" sz="1500" dirty="0" err="1">
                <a:solidFill>
                  <a:srgbClr val="FF0000"/>
                </a:solidFill>
              </a:rPr>
              <a:t>As</a:t>
            </a:r>
            <a:r>
              <a:rPr lang="it-IT" altLang="en-US" sz="1500" dirty="0">
                <a:solidFill>
                  <a:srgbClr val="FF0000"/>
                </a:solidFill>
              </a:rPr>
              <a:t> a </a:t>
            </a:r>
            <a:r>
              <a:rPr lang="it-IT" altLang="en-US" sz="1500" dirty="0" err="1">
                <a:solidFill>
                  <a:srgbClr val="FF0000"/>
                </a:solidFill>
              </a:rPr>
              <a:t>justification</a:t>
            </a:r>
            <a:r>
              <a:rPr lang="it-IT" altLang="en-US" sz="1500" dirty="0">
                <a:solidFill>
                  <a:srgbClr val="FF0000"/>
                </a:solidFill>
              </a:rPr>
              <a:t> I can </a:t>
            </a:r>
            <a:r>
              <a:rPr lang="it-IT" altLang="en-US" sz="1500" dirty="0" err="1">
                <a:solidFill>
                  <a:srgbClr val="FF0000"/>
                </a:solidFill>
              </a:rPr>
              <a:t>offer</a:t>
            </a:r>
            <a:r>
              <a:rPr lang="it-IT" altLang="en-US" sz="1500" dirty="0">
                <a:solidFill>
                  <a:srgbClr val="FF0000"/>
                </a:solidFill>
              </a:rPr>
              <a:t> the </a:t>
            </a:r>
            <a:r>
              <a:rPr lang="it-IT" altLang="en-US" sz="1500" dirty="0" err="1">
                <a:solidFill>
                  <a:srgbClr val="FF0000"/>
                </a:solidFill>
              </a:rPr>
              <a:t>following</a:t>
            </a:r>
            <a:r>
              <a:rPr lang="it-IT" altLang="en-US" sz="1500" dirty="0">
                <a:solidFill>
                  <a:srgbClr val="FF0000"/>
                </a:solidFill>
              </a:rPr>
              <a:t>:</a:t>
            </a:r>
          </a:p>
          <a:p>
            <a:endParaRPr lang="en-US" sz="1500" dirty="0"/>
          </a:p>
        </p:txBody>
      </p:sp>
      <p:sp>
        <p:nvSpPr>
          <p:cNvPr id="4" name="CasellaDiTesto 3"/>
          <p:cNvSpPr txBox="1"/>
          <p:nvPr/>
        </p:nvSpPr>
        <p:spPr>
          <a:xfrm>
            <a:off x="111303" y="3208443"/>
            <a:ext cx="9092169" cy="553998"/>
          </a:xfrm>
          <a:prstGeom prst="rect">
            <a:avLst/>
          </a:prstGeom>
          <a:noFill/>
        </p:spPr>
        <p:txBody>
          <a:bodyPr wrap="none" rtlCol="0">
            <a:spAutoFit/>
          </a:bodyPr>
          <a:lstStyle/>
          <a:p>
            <a:r>
              <a:rPr lang="en-US" altLang="en-US" sz="1500" b="1"/>
              <a:t>The problem is that we have models of possible new physics signatures, but the cat might be hiding elsewhere...</a:t>
            </a:r>
          </a:p>
          <a:p>
            <a:endParaRPr lang="it-IT" sz="1500"/>
          </a:p>
        </p:txBody>
      </p:sp>
    </p:spTree>
    <p:extLst>
      <p:ext uri="{BB962C8B-B14F-4D97-AF65-F5344CB8AC3E}">
        <p14:creationId xmlns:p14="http://schemas.microsoft.com/office/powerpoint/2010/main" val="352969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74754"/>
                                        </p:tgtEl>
                                        <p:attrNameLst>
                                          <p:attrName>style.visibility</p:attrName>
                                        </p:attrNameLst>
                                      </p:cBhvr>
                                      <p:to>
                                        <p:strVal val="visible"/>
                                      </p:to>
                                    </p:set>
                                    <p:animEffect transition="in" filter="slide(fromBottom)">
                                      <p:cBhvr>
                                        <p:cTn id="15" dur="500"/>
                                        <p:tgtEl>
                                          <p:spTgt spid="7475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slide(fromBottom)">
                                      <p:cBhvr>
                                        <p:cTn id="20" dur="500"/>
                                        <p:tgtEl>
                                          <p:spTgt spid="3">
                                            <p:txEl>
                                              <p:pRg st="2" end="2"/>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slide(fromBottom)">
                                      <p:cBhvr>
                                        <p:cTn id="28" dur="500"/>
                                        <p:tgtEl>
                                          <p:spTgt spid="3">
                                            <p:txEl>
                                              <p:pRg st="3" end="3"/>
                                            </p:txEl>
                                          </p:spTgt>
                                        </p:tgtEl>
                                      </p:cBhvr>
                                    </p:animEffect>
                                  </p:childTnLst>
                                </p:cTn>
                              </p:par>
                              <p:par>
                                <p:cTn id="29" presetID="12" presetClass="exit" presetSubtype="4" fill="hold" nodeType="withEffect">
                                  <p:stCondLst>
                                    <p:cond delay="0"/>
                                  </p:stCondLst>
                                  <p:childTnLst>
                                    <p:animEffect transition="out" filter="slide(fromBottom)">
                                      <p:cBhvr>
                                        <p:cTn id="30" dur="500"/>
                                        <p:tgtEl>
                                          <p:spTgt spid="74754"/>
                                        </p:tgtEl>
                                      </p:cBhvr>
                                    </p:animEffect>
                                    <p:set>
                                      <p:cBhvr>
                                        <p:cTn id="31" dur="1" fill="hold">
                                          <p:stCondLst>
                                            <p:cond delay="499"/>
                                          </p:stCondLst>
                                        </p:cTn>
                                        <p:tgtEl>
                                          <p:spTgt spid="74754"/>
                                        </p:tgtEl>
                                        <p:attrNameLst>
                                          <p:attrName>style.visibility</p:attrName>
                                        </p:attrNameLst>
                                      </p:cBhvr>
                                      <p:to>
                                        <p:strVal val="hidden"/>
                                      </p:to>
                                    </p:set>
                                  </p:childTnLst>
                                </p:cTn>
                              </p:par>
                              <p:par>
                                <p:cTn id="32" presetID="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5108" y="764704"/>
            <a:ext cx="7886700" cy="994172"/>
          </a:xfrm>
        </p:spPr>
        <p:txBody>
          <a:bodyPr>
            <a:normAutofit fontScale="90000"/>
          </a:bodyPr>
          <a:lstStyle/>
          <a:p>
            <a:r>
              <a:rPr lang="it-IT" b="1" smtClean="0">
                <a:solidFill>
                  <a:srgbClr val="C00000"/>
                </a:solidFill>
              </a:rPr>
              <a:t>So we </a:t>
            </a:r>
            <a:r>
              <a:rPr lang="it-IT" b="1" smtClean="0">
                <a:solidFill>
                  <a:srgbClr val="C00000"/>
                </a:solidFill>
              </a:rPr>
              <a:t>search in many places...</a:t>
            </a:r>
            <a:br>
              <a:rPr lang="it-IT" b="1" smtClean="0">
                <a:solidFill>
                  <a:srgbClr val="C00000"/>
                </a:solidFill>
              </a:rPr>
            </a:br>
            <a:r>
              <a:rPr lang="it-IT" b="1" smtClean="0">
                <a:solidFill>
                  <a:srgbClr val="C00000"/>
                </a:solidFill>
              </a:rPr>
              <a:t>An example: a general search in CMS data</a:t>
            </a:r>
            <a:endParaRPr lang="it-IT" b="1">
              <a:solidFill>
                <a:srgbClr val="C00000"/>
              </a:solidFill>
            </a:endParaRPr>
          </a:p>
        </p:txBody>
      </p:sp>
      <p:sp>
        <p:nvSpPr>
          <p:cNvPr id="3" name="Segnaposto contenuto 2"/>
          <p:cNvSpPr>
            <a:spLocks noGrp="1"/>
          </p:cNvSpPr>
          <p:nvPr>
            <p:ph idx="1"/>
          </p:nvPr>
        </p:nvSpPr>
        <p:spPr>
          <a:xfrm>
            <a:off x="395536" y="2708920"/>
            <a:ext cx="3860948" cy="3263504"/>
          </a:xfrm>
        </p:spPr>
        <p:txBody>
          <a:bodyPr>
            <a:normAutofit fontScale="62500" lnSpcReduction="20000"/>
          </a:bodyPr>
          <a:lstStyle/>
          <a:p>
            <a:pPr marL="0" indent="0">
              <a:buNone/>
            </a:pPr>
            <a:r>
              <a:rPr lang="it-IT" smtClean="0"/>
              <a:t>Fearless of the multiple-testing problem, physicists have devised a search strategy that systematically looks at a large number of possible regions of interest in their data, extracting p-values from each, and then </a:t>
            </a:r>
            <a:r>
              <a:rPr lang="it-IT" smtClean="0">
                <a:solidFill>
                  <a:srgbClr val="0070C0"/>
                </a:solidFill>
              </a:rPr>
              <a:t>focusing on the smallest of those</a:t>
            </a:r>
            <a:r>
              <a:rPr lang="it-IT" smtClean="0"/>
              <a:t>.</a:t>
            </a:r>
          </a:p>
          <a:p>
            <a:pPr marL="0" indent="0">
              <a:buNone/>
            </a:pPr>
            <a:endParaRPr lang="it-IT" smtClean="0"/>
          </a:p>
          <a:p>
            <a:pPr marL="0" indent="0">
              <a:buNone/>
            </a:pPr>
            <a:r>
              <a:rPr lang="it-IT" smtClean="0"/>
              <a:t>The trials factor can be computed, and the overall significance of the observed effects assessed safely</a:t>
            </a:r>
            <a:endParaRPr lang="it-IT"/>
          </a:p>
        </p:txBody>
      </p:sp>
      <p:pic>
        <p:nvPicPr>
          <p:cNvPr id="4" name="Immagine 3"/>
          <p:cNvPicPr>
            <a:picLocks noChangeAspect="1"/>
          </p:cNvPicPr>
          <p:nvPr/>
        </p:nvPicPr>
        <p:blipFill>
          <a:blip r:embed="rId2"/>
          <a:stretch>
            <a:fillRect/>
          </a:stretch>
        </p:blipFill>
        <p:spPr>
          <a:xfrm>
            <a:off x="4776717" y="4581128"/>
            <a:ext cx="4179094" cy="1800225"/>
          </a:xfrm>
          <a:prstGeom prst="rect">
            <a:avLst/>
          </a:prstGeom>
        </p:spPr>
      </p:pic>
      <p:sp>
        <p:nvSpPr>
          <p:cNvPr id="5" name="CasellaDiTesto 4"/>
          <p:cNvSpPr txBox="1"/>
          <p:nvPr/>
        </p:nvSpPr>
        <p:spPr>
          <a:xfrm>
            <a:off x="5167424" y="2651495"/>
            <a:ext cx="3774944" cy="1338828"/>
          </a:xfrm>
          <a:prstGeom prst="rect">
            <a:avLst/>
          </a:prstGeom>
          <a:noFill/>
        </p:spPr>
        <p:txBody>
          <a:bodyPr wrap="none" rtlCol="0">
            <a:spAutoFit/>
          </a:bodyPr>
          <a:lstStyle/>
          <a:p>
            <a:r>
              <a:rPr lang="it-IT" sz="1350"/>
              <a:t>Below, a histogram of some observed quantity can</a:t>
            </a:r>
          </a:p>
          <a:p>
            <a:r>
              <a:rPr lang="it-IT" sz="1350"/>
              <a:t>be scanned by identifying all possible contiguous</a:t>
            </a:r>
          </a:p>
          <a:p>
            <a:r>
              <a:rPr lang="it-IT" sz="1350"/>
              <a:t>regions of its support, assessing the p-value of the</a:t>
            </a:r>
          </a:p>
          <a:p>
            <a:r>
              <a:rPr lang="it-IT" sz="1350"/>
              <a:t>observed data in each, and deriving the smallest of</a:t>
            </a:r>
          </a:p>
          <a:p>
            <a:r>
              <a:rPr lang="it-IT" sz="1350"/>
              <a:t>these.</a:t>
            </a:r>
          </a:p>
          <a:p>
            <a:r>
              <a:rPr lang="it-IT" sz="1350"/>
              <a:t>Later, a correction accounts for the multiple testing</a:t>
            </a:r>
            <a:endParaRPr lang="it-IT" sz="1350"/>
          </a:p>
        </p:txBody>
      </p:sp>
    </p:spTree>
    <p:extLst>
      <p:ext uri="{BB962C8B-B14F-4D97-AF65-F5344CB8AC3E}">
        <p14:creationId xmlns:p14="http://schemas.microsoft.com/office/powerpoint/2010/main" val="41566939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5482952" cy="1143000"/>
          </a:xfrm>
        </p:spPr>
        <p:txBody>
          <a:bodyPr/>
          <a:lstStyle/>
          <a:p>
            <a:r>
              <a:rPr lang="it-IT" b="1" smtClean="0">
                <a:solidFill>
                  <a:srgbClr val="C00000"/>
                </a:solidFill>
              </a:rPr>
              <a:t>Search results</a:t>
            </a:r>
            <a:endParaRPr lang="it-IT" b="1">
              <a:solidFill>
                <a:srgbClr val="C00000"/>
              </a:solidFill>
            </a:endParaRPr>
          </a:p>
        </p:txBody>
      </p:sp>
      <p:sp>
        <p:nvSpPr>
          <p:cNvPr id="3" name="Segnaposto contenuto 2"/>
          <p:cNvSpPr>
            <a:spLocks noGrp="1"/>
          </p:cNvSpPr>
          <p:nvPr>
            <p:ph idx="1"/>
          </p:nvPr>
        </p:nvSpPr>
        <p:spPr>
          <a:xfrm>
            <a:off x="323528" y="2420888"/>
            <a:ext cx="4948703" cy="4189947"/>
          </a:xfrm>
        </p:spPr>
        <p:txBody>
          <a:bodyPr>
            <a:normAutofit fontScale="62500" lnSpcReduction="20000"/>
          </a:bodyPr>
          <a:lstStyle/>
          <a:p>
            <a:pPr marL="0" indent="0">
              <a:buNone/>
            </a:pPr>
            <a:r>
              <a:rPr lang="it-IT" smtClean="0"/>
              <a:t>The global search strategy is demonstrated to be able to spot signals of new physics in </a:t>
            </a:r>
            <a:r>
              <a:rPr lang="it-IT" smtClean="0">
                <a:solidFill>
                  <a:srgbClr val="0070C0"/>
                </a:solidFill>
              </a:rPr>
              <a:t>simulated data</a:t>
            </a:r>
            <a:r>
              <a:rPr lang="it-IT" smtClean="0"/>
              <a:t>, in the form of an excess of classes of search regions with small p-values (</a:t>
            </a:r>
            <a:r>
              <a:rPr lang="it-IT" smtClean="0">
                <a:solidFill>
                  <a:srgbClr val="FF0000"/>
                </a:solidFill>
              </a:rPr>
              <a:t>red crosses</a:t>
            </a:r>
            <a:r>
              <a:rPr lang="it-IT" smtClean="0"/>
              <a:t>, see top right)</a:t>
            </a:r>
          </a:p>
          <a:p>
            <a:pPr marL="0" indent="0">
              <a:buNone/>
            </a:pPr>
            <a:endParaRPr lang="it-IT" smtClean="0"/>
          </a:p>
          <a:p>
            <a:pPr marL="0" indent="0">
              <a:buNone/>
            </a:pPr>
            <a:endParaRPr lang="it-IT"/>
          </a:p>
          <a:p>
            <a:pPr marL="0" indent="0">
              <a:buNone/>
            </a:pPr>
            <a:r>
              <a:rPr lang="it-IT" smtClean="0"/>
              <a:t>Results of a global scan of possible signals </a:t>
            </a:r>
            <a:r>
              <a:rPr lang="it-IT" smtClean="0">
                <a:solidFill>
                  <a:srgbClr val="0070C0"/>
                </a:solidFill>
              </a:rPr>
              <a:t>in real data</a:t>
            </a:r>
            <a:r>
              <a:rPr lang="it-IT" smtClean="0"/>
              <a:t> are also reported as a distribution of observed (black points) and expected frequency of classes (</a:t>
            </a:r>
            <a:r>
              <a:rPr lang="it-IT" smtClean="0">
                <a:solidFill>
                  <a:srgbClr val="00B050"/>
                </a:solidFill>
              </a:rPr>
              <a:t>green dashed line </a:t>
            </a:r>
            <a:r>
              <a:rPr lang="it-IT" smtClean="0"/>
              <a:t>with 1- and 2-sigma bands) as a function of the p-value they correspond to (bottom right)</a:t>
            </a:r>
            <a:endParaRPr lang="it-IT"/>
          </a:p>
        </p:txBody>
      </p:sp>
      <p:pic>
        <p:nvPicPr>
          <p:cNvPr id="4" name="Immagine 3"/>
          <p:cNvPicPr>
            <a:picLocks noChangeAspect="1"/>
          </p:cNvPicPr>
          <p:nvPr/>
        </p:nvPicPr>
        <p:blipFill>
          <a:blip r:embed="rId2"/>
          <a:stretch>
            <a:fillRect/>
          </a:stretch>
        </p:blipFill>
        <p:spPr>
          <a:xfrm>
            <a:off x="5664886" y="3480878"/>
            <a:ext cx="3479114" cy="2519873"/>
          </a:xfrm>
          <a:prstGeom prst="rect">
            <a:avLst/>
          </a:prstGeom>
        </p:spPr>
      </p:pic>
      <p:pic>
        <p:nvPicPr>
          <p:cNvPr id="5" name="Immagine 4"/>
          <p:cNvPicPr>
            <a:picLocks noChangeAspect="1"/>
          </p:cNvPicPr>
          <p:nvPr/>
        </p:nvPicPr>
        <p:blipFill>
          <a:blip r:embed="rId3"/>
          <a:stretch>
            <a:fillRect/>
          </a:stretch>
        </p:blipFill>
        <p:spPr>
          <a:xfrm>
            <a:off x="5701709" y="920963"/>
            <a:ext cx="3442291" cy="2559915"/>
          </a:xfrm>
          <a:prstGeom prst="rect">
            <a:avLst/>
          </a:prstGeom>
        </p:spPr>
      </p:pic>
      <p:sp>
        <p:nvSpPr>
          <p:cNvPr id="6" name="Ovale 5"/>
          <p:cNvSpPr/>
          <p:nvPr/>
        </p:nvSpPr>
        <p:spPr>
          <a:xfrm>
            <a:off x="7918598" y="1814180"/>
            <a:ext cx="1355651" cy="15948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Per 6"/>
          <p:cNvSpPr/>
          <p:nvPr/>
        </p:nvSpPr>
        <p:spPr>
          <a:xfrm>
            <a:off x="7822905" y="4453713"/>
            <a:ext cx="1184200" cy="1009584"/>
          </a:xfrm>
          <a:prstGeom prst="mathMultiply">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83113213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Going unsupervised</a:t>
            </a:r>
            <a:endParaRPr lang="it-IT" b="1">
              <a:solidFill>
                <a:srgbClr val="C00000"/>
              </a:solidFill>
            </a:endParaRPr>
          </a:p>
        </p:txBody>
      </p:sp>
      <p:sp>
        <p:nvSpPr>
          <p:cNvPr id="3" name="Segnaposto contenuto 2"/>
          <p:cNvSpPr>
            <a:spLocks noGrp="1"/>
          </p:cNvSpPr>
          <p:nvPr>
            <p:ph idx="1"/>
          </p:nvPr>
        </p:nvSpPr>
        <p:spPr>
          <a:xfrm>
            <a:off x="251520" y="1675648"/>
            <a:ext cx="4419157" cy="4345640"/>
          </a:xfrm>
        </p:spPr>
        <p:txBody>
          <a:bodyPr>
            <a:normAutofit fontScale="62500" lnSpcReduction="20000"/>
          </a:bodyPr>
          <a:lstStyle/>
          <a:p>
            <a:pPr marL="0" indent="0">
              <a:buNone/>
            </a:pPr>
            <a:r>
              <a:rPr lang="it-IT" smtClean="0"/>
              <a:t>The one shown above is an anomaly detection search, but it was not performed with unsupervised learning tools</a:t>
            </a:r>
          </a:p>
          <a:p>
            <a:pPr marL="0" indent="0">
              <a:buNone/>
            </a:pPr>
            <a:endParaRPr lang="it-IT" smtClean="0"/>
          </a:p>
          <a:p>
            <a:pPr marL="0" indent="0">
              <a:buNone/>
            </a:pPr>
            <a:r>
              <a:rPr lang="it-IT" smtClean="0"/>
              <a:t>In principle in particle physics we have a very precise model of what we should observe, so one could cast the problem as a </a:t>
            </a:r>
            <a:r>
              <a:rPr lang="it-IT" b="1" smtClean="0"/>
              <a:t>semi-supervised</a:t>
            </a:r>
            <a:r>
              <a:rPr lang="it-IT" smtClean="0"/>
              <a:t> one (look for data not conforming to background-only hypothesis)</a:t>
            </a:r>
          </a:p>
          <a:p>
            <a:pPr marL="0" indent="0">
              <a:buNone/>
            </a:pPr>
            <a:endParaRPr lang="it-IT" smtClean="0"/>
          </a:p>
          <a:p>
            <a:pPr marL="0" indent="0">
              <a:buNone/>
            </a:pPr>
            <a:r>
              <a:rPr lang="it-IT" smtClean="0"/>
              <a:t>But today </a:t>
            </a:r>
            <a:r>
              <a:rPr lang="it-IT" smtClean="0">
                <a:solidFill>
                  <a:srgbClr val="0070C0"/>
                </a:solidFill>
              </a:rPr>
              <a:t>we can also search in a fully model independent, unsupervised way</a:t>
            </a:r>
            <a:r>
              <a:rPr lang="it-IT" smtClean="0"/>
              <a:t> with ML tools </a:t>
            </a:r>
            <a:endParaRPr lang="it-IT">
              <a:solidFill>
                <a:srgbClr val="0070C0"/>
              </a:solidFill>
            </a:endParaRPr>
          </a:p>
        </p:txBody>
      </p:sp>
      <p:sp>
        <p:nvSpPr>
          <p:cNvPr id="4" name="CasellaDiTesto 3"/>
          <p:cNvSpPr txBox="1"/>
          <p:nvPr/>
        </p:nvSpPr>
        <p:spPr>
          <a:xfrm>
            <a:off x="5096230" y="5916368"/>
            <a:ext cx="3986099" cy="923330"/>
          </a:xfrm>
          <a:prstGeom prst="rect">
            <a:avLst/>
          </a:prstGeom>
          <a:noFill/>
        </p:spPr>
        <p:txBody>
          <a:bodyPr wrap="square" rtlCol="0">
            <a:spAutoFit/>
          </a:bodyPr>
          <a:lstStyle/>
          <a:p>
            <a:r>
              <a:rPr lang="it-IT" sz="1350">
                <a:solidFill>
                  <a:srgbClr val="FF0000"/>
                </a:solidFill>
              </a:rPr>
              <a:t>One example is RanBox</a:t>
            </a:r>
            <a:r>
              <a:rPr lang="it-IT" sz="1350"/>
              <a:t>, an algorithm I wrote that scans the copula space of observable features of collision events, in search for overdense regions </a:t>
            </a:r>
          </a:p>
          <a:p>
            <a:endParaRPr lang="it-IT" sz="1350"/>
          </a:p>
        </p:txBody>
      </p:sp>
      <p:pic>
        <p:nvPicPr>
          <p:cNvPr id="5" name="Immagine 4"/>
          <p:cNvPicPr>
            <a:picLocks noChangeAspect="1"/>
          </p:cNvPicPr>
          <p:nvPr/>
        </p:nvPicPr>
        <p:blipFill>
          <a:blip r:embed="rId2"/>
          <a:stretch>
            <a:fillRect/>
          </a:stretch>
        </p:blipFill>
        <p:spPr>
          <a:xfrm>
            <a:off x="5148063" y="1338612"/>
            <a:ext cx="3882432" cy="4404839"/>
          </a:xfrm>
          <a:prstGeom prst="rect">
            <a:avLst/>
          </a:prstGeom>
        </p:spPr>
      </p:pic>
      <p:sp>
        <p:nvSpPr>
          <p:cNvPr id="6" name="Freccia a destra rientrata 5"/>
          <p:cNvSpPr/>
          <p:nvPr/>
        </p:nvSpPr>
        <p:spPr>
          <a:xfrm>
            <a:off x="3131840" y="5517232"/>
            <a:ext cx="1164265" cy="3991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29248188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766" y="947683"/>
            <a:ext cx="8414341" cy="994172"/>
          </a:xfrm>
        </p:spPr>
        <p:txBody>
          <a:bodyPr>
            <a:normAutofit fontScale="90000"/>
          </a:bodyPr>
          <a:lstStyle/>
          <a:p>
            <a:r>
              <a:rPr lang="it-IT" b="1" smtClean="0">
                <a:solidFill>
                  <a:srgbClr val="C00000"/>
                </a:solidFill>
              </a:rPr>
              <a:t>Example of multi-dimensional search with RanBox</a:t>
            </a:r>
            <a:endParaRPr lang="it-IT" b="1">
              <a:solidFill>
                <a:srgbClr val="C00000"/>
              </a:solidFill>
            </a:endParaRPr>
          </a:p>
        </p:txBody>
      </p:sp>
      <p:sp>
        <p:nvSpPr>
          <p:cNvPr id="3" name="Segnaposto contenuto 2"/>
          <p:cNvSpPr>
            <a:spLocks noGrp="1"/>
          </p:cNvSpPr>
          <p:nvPr>
            <p:ph idx="1"/>
          </p:nvPr>
        </p:nvSpPr>
        <p:spPr>
          <a:xfrm>
            <a:off x="410765" y="2299803"/>
            <a:ext cx="3374426" cy="3263504"/>
          </a:xfrm>
        </p:spPr>
        <p:txBody>
          <a:bodyPr>
            <a:normAutofit fontScale="55000" lnSpcReduction="20000"/>
          </a:bodyPr>
          <a:lstStyle/>
          <a:p>
            <a:pPr marL="0" indent="0">
              <a:buNone/>
            </a:pPr>
            <a:r>
              <a:rPr lang="it-IT" smtClean="0"/>
              <a:t>On the right are shown two-dimensional distributions of </a:t>
            </a:r>
            <a:r>
              <a:rPr lang="it-IT" smtClean="0">
                <a:solidFill>
                  <a:srgbClr val="0070C0"/>
                </a:solidFill>
              </a:rPr>
              <a:t>simulated data</a:t>
            </a:r>
            <a:r>
              <a:rPr lang="it-IT" smtClean="0"/>
              <a:t> in the multi-dimensional copula space, where RanBox is capable of spotting an overdense region populated by a new physics signal.</a:t>
            </a:r>
          </a:p>
          <a:p>
            <a:pPr marL="0" indent="0">
              <a:buNone/>
            </a:pPr>
            <a:endParaRPr lang="it-IT" smtClean="0"/>
          </a:p>
          <a:p>
            <a:pPr marL="0" indent="0">
              <a:buNone/>
            </a:pPr>
            <a:r>
              <a:rPr lang="it-IT" smtClean="0"/>
              <a:t>The full data (</a:t>
            </a:r>
            <a:r>
              <a:rPr lang="it-IT" smtClean="0">
                <a:solidFill>
                  <a:srgbClr val="0070C0"/>
                </a:solidFill>
              </a:rPr>
              <a:t>blue</a:t>
            </a:r>
            <a:r>
              <a:rPr lang="it-IT" smtClean="0"/>
              <a:t>) does not betray the presence of a signal until a multi-dimensional cut is applied (</a:t>
            </a:r>
            <a:r>
              <a:rPr lang="it-IT" smtClean="0">
                <a:solidFill>
                  <a:srgbClr val="00B050"/>
                </a:solidFill>
              </a:rPr>
              <a:t>green</a:t>
            </a:r>
            <a:r>
              <a:rPr lang="it-IT" smtClean="0"/>
              <a:t>), identified by the ML tool</a:t>
            </a:r>
          </a:p>
        </p:txBody>
      </p:sp>
      <p:pic>
        <p:nvPicPr>
          <p:cNvPr id="4" name="Immagine 3"/>
          <p:cNvPicPr>
            <a:picLocks noChangeAspect="1"/>
          </p:cNvPicPr>
          <p:nvPr/>
        </p:nvPicPr>
        <p:blipFill>
          <a:blip r:embed="rId2"/>
          <a:stretch>
            <a:fillRect/>
          </a:stretch>
        </p:blipFill>
        <p:spPr>
          <a:xfrm>
            <a:off x="4080161" y="2555675"/>
            <a:ext cx="4822031" cy="3850481"/>
          </a:xfrm>
          <a:prstGeom prst="rect">
            <a:avLst/>
          </a:prstGeom>
        </p:spPr>
      </p:pic>
      <p:cxnSp>
        <p:nvCxnSpPr>
          <p:cNvPr id="6" name="Connettore 2 5"/>
          <p:cNvCxnSpPr/>
          <p:nvPr/>
        </p:nvCxnSpPr>
        <p:spPr>
          <a:xfrm flipH="1">
            <a:off x="6234597" y="2795034"/>
            <a:ext cx="606056" cy="255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a:off x="6747029" y="3016694"/>
            <a:ext cx="1124393" cy="462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3577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e 21"/>
          <p:cNvSpPr/>
          <p:nvPr/>
        </p:nvSpPr>
        <p:spPr>
          <a:xfrm>
            <a:off x="1049785" y="5485875"/>
            <a:ext cx="1073943" cy="11684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18864" y="269776"/>
            <a:ext cx="8229600" cy="1143000"/>
          </a:xfrm>
        </p:spPr>
        <p:txBody>
          <a:bodyPr>
            <a:normAutofit fontScale="90000"/>
          </a:bodyPr>
          <a:lstStyle/>
          <a:p>
            <a:r>
              <a:rPr lang="it-IT">
                <a:solidFill>
                  <a:srgbClr val="0070C0"/>
                </a:solidFill>
              </a:rPr>
              <a:t>U</a:t>
            </a:r>
            <a:r>
              <a:rPr lang="it-IT" smtClean="0">
                <a:solidFill>
                  <a:srgbClr val="0070C0"/>
                </a:solidFill>
              </a:rPr>
              <a:t>nsupervised learning example:</a:t>
            </a:r>
            <a:br>
              <a:rPr lang="it-IT" smtClean="0">
                <a:solidFill>
                  <a:srgbClr val="0070C0"/>
                </a:solidFill>
              </a:rPr>
            </a:br>
            <a:r>
              <a:rPr lang="it-IT">
                <a:solidFill>
                  <a:srgbClr val="0070C0"/>
                </a:solidFill>
              </a:rPr>
              <a:t>C</a:t>
            </a:r>
            <a:r>
              <a:rPr lang="it-IT" smtClean="0">
                <a:solidFill>
                  <a:srgbClr val="0070C0"/>
                </a:solidFill>
              </a:rPr>
              <a:t>luster analysis of HH production</a:t>
            </a:r>
            <a:endParaRPr lang="en-US">
              <a:solidFill>
                <a:srgbClr val="0070C0"/>
              </a:solidFill>
            </a:endParaRPr>
          </a:p>
        </p:txBody>
      </p:sp>
      <p:sp>
        <p:nvSpPr>
          <p:cNvPr id="3" name="Segnaposto contenuto 2"/>
          <p:cNvSpPr>
            <a:spLocks noGrp="1"/>
          </p:cNvSpPr>
          <p:nvPr>
            <p:ph idx="1"/>
          </p:nvPr>
        </p:nvSpPr>
        <p:spPr>
          <a:xfrm>
            <a:off x="467544" y="1726025"/>
            <a:ext cx="8208912" cy="2783095"/>
          </a:xfrm>
        </p:spPr>
        <p:txBody>
          <a:bodyPr>
            <a:normAutofit fontScale="92500" lnSpcReduction="20000"/>
          </a:bodyPr>
          <a:lstStyle/>
          <a:p>
            <a:pPr marL="0" lvl="2" indent="0">
              <a:spcBef>
                <a:spcPts val="0"/>
              </a:spcBef>
              <a:buNone/>
            </a:pPr>
            <a:r>
              <a:rPr lang="it-IT" smtClean="0"/>
              <a:t>After the 2012 discovery, one questioned if its characteristics were those predicted by the SM</a:t>
            </a:r>
          </a:p>
          <a:p>
            <a:pPr marL="0" lvl="2" indent="0">
              <a:spcBef>
                <a:spcPts val="0"/>
              </a:spcBef>
              <a:buNone/>
            </a:pPr>
            <a:endParaRPr lang="it-IT"/>
          </a:p>
          <a:p>
            <a:pPr marL="0" lvl="2" indent="0">
              <a:spcBef>
                <a:spcPts val="0"/>
              </a:spcBef>
              <a:buNone/>
            </a:pPr>
            <a:r>
              <a:rPr lang="it-IT" smtClean="0"/>
              <a:t>In particular its couplings to massive bosons and fermions are predicted precisely </a:t>
            </a:r>
            <a:r>
              <a:rPr lang="it-IT" smtClean="0">
                <a:sym typeface="Wingdings" panose="05000000000000000000" pitchFamily="2" charset="2"/>
              </a:rPr>
              <a:t> production and decay measurement can test this</a:t>
            </a:r>
            <a:endParaRPr lang="it-IT" smtClean="0"/>
          </a:p>
          <a:p>
            <a:pPr marL="0" lvl="2" indent="0">
              <a:spcBef>
                <a:spcPts val="0"/>
              </a:spcBef>
              <a:buNone/>
            </a:pPr>
            <a:endParaRPr lang="it-IT" smtClean="0"/>
          </a:p>
          <a:p>
            <a:pPr marL="0" lvl="2" indent="0">
              <a:spcBef>
                <a:spcPts val="0"/>
              </a:spcBef>
              <a:buNone/>
            </a:pPr>
            <a:r>
              <a:rPr lang="it-IT" smtClean="0"/>
              <a:t>But H can couple to itself, too </a:t>
            </a:r>
            <a:r>
              <a:rPr lang="it-IT" smtClean="0">
                <a:sym typeface="Wingdings" panose="05000000000000000000" pitchFamily="2" charset="2"/>
              </a:rPr>
              <a:t> how strongly ? The SM predicts a value, but new physics might change that value. To test it one should study processes sensitive to the self coupling: HH pair production</a:t>
            </a:r>
          </a:p>
          <a:p>
            <a:pPr marL="0" lvl="2" indent="0">
              <a:spcBef>
                <a:spcPts val="0"/>
              </a:spcBef>
              <a:buNone/>
            </a:pPr>
            <a:endParaRPr lang="en-US"/>
          </a:p>
        </p:txBody>
      </p:sp>
      <p:cxnSp>
        <p:nvCxnSpPr>
          <p:cNvPr id="5" name="Connettore 1 4"/>
          <p:cNvCxnSpPr>
            <a:stCxn id="22" idx="6"/>
          </p:cNvCxnSpPr>
          <p:nvPr/>
        </p:nvCxnSpPr>
        <p:spPr>
          <a:xfrm>
            <a:off x="2123728" y="6070088"/>
            <a:ext cx="657303" cy="5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a:stCxn id="35" idx="7"/>
          </p:cNvCxnSpPr>
          <p:nvPr/>
        </p:nvCxnSpPr>
        <p:spPr>
          <a:xfrm flipV="1">
            <a:off x="3588568" y="5661248"/>
            <a:ext cx="479376" cy="19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a:stCxn id="35" idx="5"/>
          </p:cNvCxnSpPr>
          <p:nvPr/>
        </p:nvCxnSpPr>
        <p:spPr>
          <a:xfrm>
            <a:off x="3588568" y="6297086"/>
            <a:ext cx="479376" cy="300266"/>
          </a:xfrm>
          <a:prstGeom prst="line">
            <a:avLst/>
          </a:prstGeom>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321290" y="5770006"/>
            <a:ext cx="306494" cy="369332"/>
          </a:xfrm>
          <a:prstGeom prst="rect">
            <a:avLst/>
          </a:prstGeom>
          <a:noFill/>
        </p:spPr>
        <p:txBody>
          <a:bodyPr wrap="none" rtlCol="0">
            <a:spAutoFit/>
          </a:bodyPr>
          <a:lstStyle/>
          <a:p>
            <a:r>
              <a:rPr lang="it-IT"/>
              <a:t>h</a:t>
            </a:r>
            <a:endParaRPr lang="en-US"/>
          </a:p>
        </p:txBody>
      </p:sp>
      <p:sp>
        <p:nvSpPr>
          <p:cNvPr id="15" name="CasellaDiTesto 14"/>
          <p:cNvSpPr txBox="1"/>
          <p:nvPr/>
        </p:nvSpPr>
        <p:spPr>
          <a:xfrm>
            <a:off x="4067944" y="5453972"/>
            <a:ext cx="306494" cy="369332"/>
          </a:xfrm>
          <a:prstGeom prst="rect">
            <a:avLst/>
          </a:prstGeom>
          <a:noFill/>
        </p:spPr>
        <p:txBody>
          <a:bodyPr wrap="none" rtlCol="0">
            <a:spAutoFit/>
          </a:bodyPr>
          <a:lstStyle/>
          <a:p>
            <a:r>
              <a:rPr lang="it-IT"/>
              <a:t>h</a:t>
            </a:r>
            <a:endParaRPr lang="en-US"/>
          </a:p>
        </p:txBody>
      </p:sp>
      <p:sp>
        <p:nvSpPr>
          <p:cNvPr id="16" name="CasellaDiTesto 15"/>
          <p:cNvSpPr txBox="1"/>
          <p:nvPr/>
        </p:nvSpPr>
        <p:spPr>
          <a:xfrm>
            <a:off x="4067944" y="6412686"/>
            <a:ext cx="306494" cy="369332"/>
          </a:xfrm>
          <a:prstGeom prst="rect">
            <a:avLst/>
          </a:prstGeom>
          <a:noFill/>
        </p:spPr>
        <p:txBody>
          <a:bodyPr wrap="none" rtlCol="0">
            <a:spAutoFit/>
          </a:bodyPr>
          <a:lstStyle/>
          <a:p>
            <a:r>
              <a:rPr lang="it-IT"/>
              <a:t>h</a:t>
            </a:r>
            <a:endParaRPr lang="en-US"/>
          </a:p>
        </p:txBody>
      </p:sp>
      <p:sp>
        <p:nvSpPr>
          <p:cNvPr id="21" name="CasellaDiTesto 20"/>
          <p:cNvSpPr txBox="1"/>
          <p:nvPr/>
        </p:nvSpPr>
        <p:spPr>
          <a:xfrm>
            <a:off x="5436096" y="5453972"/>
            <a:ext cx="3470245" cy="646331"/>
          </a:xfrm>
          <a:prstGeom prst="rect">
            <a:avLst/>
          </a:prstGeom>
          <a:noFill/>
        </p:spPr>
        <p:txBody>
          <a:bodyPr wrap="none" rtlCol="0">
            <a:spAutoFit/>
          </a:bodyPr>
          <a:lstStyle/>
          <a:p>
            <a:r>
              <a:rPr lang="it-IT" smtClean="0">
                <a:solidFill>
                  <a:srgbClr val="FF0000"/>
                </a:solidFill>
              </a:rPr>
              <a:t>Self-coupling allows HH production</a:t>
            </a:r>
          </a:p>
          <a:p>
            <a:r>
              <a:rPr lang="it-IT" smtClean="0">
                <a:solidFill>
                  <a:srgbClr val="FF0000"/>
                </a:solidFill>
              </a:rPr>
              <a:t>through this diagram</a:t>
            </a:r>
            <a:endParaRPr lang="en-US">
              <a:solidFill>
                <a:srgbClr val="FF0000"/>
              </a:solidFill>
            </a:endParaRPr>
          </a:p>
        </p:txBody>
      </p:sp>
      <p:cxnSp>
        <p:nvCxnSpPr>
          <p:cNvPr id="24" name="Connettore 2 23"/>
          <p:cNvCxnSpPr>
            <a:endCxn id="22" idx="1"/>
          </p:cNvCxnSpPr>
          <p:nvPr/>
        </p:nvCxnSpPr>
        <p:spPr>
          <a:xfrm>
            <a:off x="583973" y="5471974"/>
            <a:ext cx="623087" cy="1850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endCxn id="22" idx="3"/>
          </p:cNvCxnSpPr>
          <p:nvPr/>
        </p:nvCxnSpPr>
        <p:spPr>
          <a:xfrm flipV="1">
            <a:off x="539552" y="6483189"/>
            <a:ext cx="667508" cy="258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251520" y="5301208"/>
            <a:ext cx="306494" cy="369332"/>
          </a:xfrm>
          <a:prstGeom prst="rect">
            <a:avLst/>
          </a:prstGeom>
          <a:noFill/>
        </p:spPr>
        <p:txBody>
          <a:bodyPr wrap="none" rtlCol="0">
            <a:spAutoFit/>
          </a:bodyPr>
          <a:lstStyle/>
          <a:p>
            <a:r>
              <a:rPr lang="it-IT" smtClean="0"/>
              <a:t>p</a:t>
            </a:r>
            <a:endParaRPr lang="en-US"/>
          </a:p>
        </p:txBody>
      </p:sp>
      <p:sp>
        <p:nvSpPr>
          <p:cNvPr id="28" name="CasellaDiTesto 27"/>
          <p:cNvSpPr txBox="1"/>
          <p:nvPr/>
        </p:nvSpPr>
        <p:spPr>
          <a:xfrm>
            <a:off x="251520" y="6469635"/>
            <a:ext cx="306494" cy="369332"/>
          </a:xfrm>
          <a:prstGeom prst="rect">
            <a:avLst/>
          </a:prstGeom>
          <a:noFill/>
        </p:spPr>
        <p:txBody>
          <a:bodyPr wrap="none" rtlCol="0">
            <a:spAutoFit/>
          </a:bodyPr>
          <a:lstStyle/>
          <a:p>
            <a:r>
              <a:rPr lang="it-IT" smtClean="0"/>
              <a:t>p</a:t>
            </a:r>
            <a:endParaRPr lang="en-US"/>
          </a:p>
        </p:txBody>
      </p:sp>
      <p:sp>
        <p:nvSpPr>
          <p:cNvPr id="35" name="Ovale 34"/>
          <p:cNvSpPr/>
          <p:nvPr/>
        </p:nvSpPr>
        <p:spPr>
          <a:xfrm>
            <a:off x="2781031" y="5762878"/>
            <a:ext cx="946089" cy="6258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sellaDiTesto 38"/>
          <p:cNvSpPr txBox="1"/>
          <p:nvPr/>
        </p:nvSpPr>
        <p:spPr>
          <a:xfrm>
            <a:off x="1115616" y="5770006"/>
            <a:ext cx="954107" cy="600164"/>
          </a:xfrm>
          <a:prstGeom prst="rect">
            <a:avLst/>
          </a:prstGeom>
          <a:noFill/>
        </p:spPr>
        <p:txBody>
          <a:bodyPr wrap="none" rtlCol="0">
            <a:spAutoFit/>
          </a:bodyPr>
          <a:lstStyle/>
          <a:p>
            <a:r>
              <a:rPr lang="it-IT" sz="1100" smtClean="0"/>
              <a:t>regardless of </a:t>
            </a:r>
          </a:p>
          <a:p>
            <a:r>
              <a:rPr lang="it-IT" sz="1100" smtClean="0"/>
              <a:t>what goes on</a:t>
            </a:r>
          </a:p>
          <a:p>
            <a:r>
              <a:rPr lang="it-IT" sz="1100" smtClean="0"/>
              <a:t>here</a:t>
            </a:r>
            <a:endParaRPr lang="en-US" sz="1100"/>
          </a:p>
        </p:txBody>
      </p:sp>
      <p:sp>
        <p:nvSpPr>
          <p:cNvPr id="49" name="CasellaDiTesto 48"/>
          <p:cNvSpPr txBox="1"/>
          <p:nvPr/>
        </p:nvSpPr>
        <p:spPr>
          <a:xfrm>
            <a:off x="2860983" y="5779927"/>
            <a:ext cx="918929" cy="600164"/>
          </a:xfrm>
          <a:prstGeom prst="rect">
            <a:avLst/>
          </a:prstGeom>
          <a:noFill/>
        </p:spPr>
        <p:txBody>
          <a:bodyPr wrap="square" rtlCol="0">
            <a:spAutoFit/>
          </a:bodyPr>
          <a:lstStyle/>
          <a:p>
            <a:r>
              <a:rPr lang="it-IT" sz="1100" smtClean="0"/>
              <a:t>we want to measure </a:t>
            </a:r>
          </a:p>
          <a:p>
            <a:r>
              <a:rPr lang="it-IT" sz="1100" smtClean="0"/>
              <a:t>this</a:t>
            </a:r>
            <a:endParaRPr lang="en-US" sz="1100"/>
          </a:p>
        </p:txBody>
      </p:sp>
      <p:cxnSp>
        <p:nvCxnSpPr>
          <p:cNvPr id="54" name="Connettore 2 53"/>
          <p:cNvCxnSpPr/>
          <p:nvPr/>
        </p:nvCxnSpPr>
        <p:spPr>
          <a:xfrm flipH="1">
            <a:off x="3828256" y="6054136"/>
            <a:ext cx="1535832" cy="85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26820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4158"/>
            <a:ext cx="8229600" cy="1143000"/>
          </a:xfrm>
        </p:spPr>
        <p:txBody>
          <a:bodyPr/>
          <a:lstStyle/>
          <a:p>
            <a:r>
              <a:rPr lang="it-IT" smtClean="0">
                <a:solidFill>
                  <a:srgbClr val="0070C0"/>
                </a:solidFill>
              </a:rPr>
              <a:t>BSM HH production</a:t>
            </a:r>
            <a:endParaRPr lang="en-US">
              <a:solidFill>
                <a:srgbClr val="0070C0"/>
              </a:solidFill>
            </a:endParaRPr>
          </a:p>
        </p:txBody>
      </p:sp>
      <p:sp>
        <p:nvSpPr>
          <p:cNvPr id="3" name="Segnaposto contenuto 2"/>
          <p:cNvSpPr>
            <a:spLocks noGrp="1"/>
          </p:cNvSpPr>
          <p:nvPr>
            <p:ph idx="1"/>
          </p:nvPr>
        </p:nvSpPr>
        <p:spPr>
          <a:xfrm>
            <a:off x="467544" y="1340768"/>
            <a:ext cx="8291264" cy="2692895"/>
          </a:xfrm>
        </p:spPr>
        <p:txBody>
          <a:bodyPr>
            <a:normAutofit fontScale="62500" lnSpcReduction="20000"/>
          </a:bodyPr>
          <a:lstStyle/>
          <a:p>
            <a:pPr marL="0" indent="0">
              <a:buNone/>
            </a:pPr>
            <a:r>
              <a:rPr lang="it-IT" smtClean="0"/>
              <a:t>If the Higgs Lagrangian contains differences with SM predictions, these can be explicitated by anomalous terms in an "effective Lagrangian" that considers terms up to dimension-6</a:t>
            </a: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In general one may think at </a:t>
            </a:r>
            <a:r>
              <a:rPr lang="it-IT" smtClean="0">
                <a:solidFill>
                  <a:srgbClr val="0070C0"/>
                </a:solidFill>
                <a:sym typeface="Wingdings" panose="05000000000000000000" pitchFamily="2" charset="2"/>
              </a:rPr>
              <a:t>5 classes of diagrams contributing to HH pairs at the LHC</a:t>
            </a:r>
            <a:r>
              <a:rPr lang="it-IT" smtClean="0">
                <a:sym typeface="Wingdings" panose="05000000000000000000" pitchFamily="2" charset="2"/>
              </a:rPr>
              <a:t>. For each one may define a coupling modifier, multiplying the SM value (for (a) and (b) below) or plain generating a non-SM-existing process (in (c), (d), (e)).</a:t>
            </a:r>
          </a:p>
          <a:p>
            <a:pPr marL="0" indent="0">
              <a:buNone/>
            </a:pPr>
            <a:r>
              <a:rPr lang="it-IT" smtClean="0">
                <a:sym typeface="Wingdings" panose="05000000000000000000" pitchFamily="2" charset="2"/>
              </a:rPr>
              <a:t>By measuring HH production one can thus exclude these theories.</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743" y="4437112"/>
            <a:ext cx="637003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3528" y="4494019"/>
            <a:ext cx="2132379" cy="2031325"/>
          </a:xfrm>
          <a:prstGeom prst="rect">
            <a:avLst/>
          </a:prstGeom>
          <a:noFill/>
        </p:spPr>
        <p:txBody>
          <a:bodyPr wrap="none" rtlCol="0">
            <a:spAutoFit/>
          </a:bodyPr>
          <a:lstStyle/>
          <a:p>
            <a:pPr marL="342900" indent="-342900">
              <a:buAutoNum type="alphaLcParenBoth"/>
            </a:pPr>
            <a:r>
              <a:rPr lang="it-IT" smtClean="0"/>
              <a:t>and (b)</a:t>
            </a:r>
          </a:p>
          <a:p>
            <a:r>
              <a:rPr lang="it-IT" smtClean="0"/>
              <a:t>exist in SM</a:t>
            </a:r>
          </a:p>
          <a:p>
            <a:endParaRPr lang="it-IT"/>
          </a:p>
          <a:p>
            <a:r>
              <a:rPr lang="it-IT" smtClean="0"/>
              <a:t>(c), (d), (e) </a:t>
            </a:r>
          </a:p>
          <a:p>
            <a:r>
              <a:rPr lang="it-IT" smtClean="0"/>
              <a:t>do not exist in SM</a:t>
            </a:r>
          </a:p>
          <a:p>
            <a:pPr marL="285750" indent="-285750">
              <a:buFont typeface="Wingdings"/>
              <a:buChar char="à"/>
            </a:pPr>
            <a:r>
              <a:rPr lang="it-IT" smtClean="0">
                <a:sym typeface="Wingdings" panose="05000000000000000000" pitchFamily="2" charset="2"/>
              </a:rPr>
              <a:t>related couplings </a:t>
            </a:r>
          </a:p>
          <a:p>
            <a:r>
              <a:rPr lang="it-IT" smtClean="0">
                <a:sym typeface="Wingdings" panose="05000000000000000000" pitchFamily="2" charset="2"/>
              </a:rPr>
              <a:t>are =0; &gt;0 in BSM</a:t>
            </a:r>
            <a:endParaRPr lang="en-US"/>
          </a:p>
        </p:txBody>
      </p:sp>
    </p:spTree>
    <p:extLst>
      <p:ext uri="{BB962C8B-B14F-4D97-AF65-F5344CB8AC3E}">
        <p14:creationId xmlns:p14="http://schemas.microsoft.com/office/powerpoint/2010/main" val="39443098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666750"/>
            <a:ext cx="808355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p:cNvCxnSpPr/>
          <p:nvPr/>
        </p:nvCxnSpPr>
        <p:spPr>
          <a:xfrm>
            <a:off x="3491880" y="2420888"/>
            <a:ext cx="1584176"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2771800" y="2420888"/>
            <a:ext cx="2736304"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156176" y="2276872"/>
            <a:ext cx="864096" cy="29523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4427984" y="2924944"/>
            <a:ext cx="1368152" cy="2376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2555776" y="2708920"/>
            <a:ext cx="3888432" cy="2736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3491880" y="2420888"/>
            <a:ext cx="1368152" cy="2880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7389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solidFill>
                  <a:srgbClr val="0070C0"/>
                </a:solidFill>
              </a:rPr>
              <a:t>BSM parameter space</a:t>
            </a:r>
            <a:endParaRPr lang="en-US">
              <a:solidFill>
                <a:srgbClr val="0070C0"/>
              </a:solidFill>
            </a:endParaRPr>
          </a:p>
        </p:txBody>
      </p:sp>
      <p:sp>
        <p:nvSpPr>
          <p:cNvPr id="3" name="Segnaposto contenuto 2"/>
          <p:cNvSpPr>
            <a:spLocks noGrp="1"/>
          </p:cNvSpPr>
          <p:nvPr>
            <p:ph idx="1"/>
          </p:nvPr>
        </p:nvSpPr>
        <p:spPr>
          <a:xfrm>
            <a:off x="539552" y="1412776"/>
            <a:ext cx="8291264" cy="5213176"/>
          </a:xfrm>
        </p:spPr>
        <p:txBody>
          <a:bodyPr>
            <a:normAutofit fontScale="55000" lnSpcReduction="20000"/>
          </a:bodyPr>
          <a:lstStyle/>
          <a:p>
            <a:pPr marL="0" indent="0">
              <a:buNone/>
            </a:pPr>
            <a:r>
              <a:rPr lang="it-IT" smtClean="0"/>
              <a:t>We are dealing with a 5-dimensional </a:t>
            </a:r>
            <a:r>
              <a:rPr lang="it-IT" smtClean="0"/>
              <a:t>parameter space; </a:t>
            </a:r>
            <a:r>
              <a:rPr lang="it-IT" smtClean="0"/>
              <a:t>each point corresponds to a different phenomenology of HH production</a:t>
            </a:r>
          </a:p>
          <a:p>
            <a:pPr marL="0" indent="0">
              <a:buNone/>
            </a:pPr>
            <a:endParaRPr lang="it-IT" smtClean="0"/>
          </a:p>
          <a:p>
            <a:pPr marL="0" indent="0">
              <a:buNone/>
            </a:pPr>
            <a:r>
              <a:rPr lang="it-IT" smtClean="0"/>
              <a:t>Indeed, the frequency of production varies drastically, and also the kinematics in the final state changes quickly</a:t>
            </a:r>
          </a:p>
          <a:p>
            <a:pPr marL="0" indent="0">
              <a:buNone/>
            </a:pPr>
            <a:endParaRPr lang="it-IT" smtClean="0"/>
          </a:p>
          <a:p>
            <a:pPr marL="0" indent="0">
              <a:buNone/>
            </a:pPr>
            <a:r>
              <a:rPr lang="it-IT" smtClean="0"/>
              <a:t>How can experiments test such a vast parameter space? One cannot do hypothesis testing with, e.g., 10</a:t>
            </a:r>
            <a:r>
              <a:rPr lang="it-IT" baseline="30000" smtClean="0"/>
              <a:t>5</a:t>
            </a:r>
            <a:r>
              <a:rPr lang="it-IT" smtClean="0"/>
              <a:t> theories (imagining a grid of 10 values per parameter)</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We are helped by the fact that varying the five couplings, the final state (HH) is the same)  an experimental search looking for HH pairs can be sensitive to many theories at once; but not optimally!</a:t>
            </a:r>
          </a:p>
          <a:p>
            <a:pPr>
              <a:buFont typeface="Wingdings"/>
              <a:buChar char="à"/>
            </a:pPr>
            <a:r>
              <a:rPr lang="it-IT" b="1" smtClean="0">
                <a:sym typeface="Wingdings" panose="05000000000000000000" pitchFamily="2" charset="2"/>
              </a:rPr>
              <a:t>it is advantageous to define "benchmarks", theory points that are "representative" </a:t>
            </a:r>
            <a:r>
              <a:rPr lang="it-IT" smtClean="0">
                <a:sym typeface="Wingdings" panose="05000000000000000000" pitchFamily="2" charset="2"/>
              </a:rPr>
              <a:t>as they describe situations that are maximally different and separately searchable</a:t>
            </a:r>
          </a:p>
          <a:p>
            <a:pPr>
              <a:buFont typeface="Wingdings"/>
              <a:buChar char="à"/>
            </a:pPr>
            <a:endParaRPr lang="it-IT">
              <a:sym typeface="Wingdings" panose="05000000000000000000" pitchFamily="2" charset="2"/>
            </a:endParaRPr>
          </a:p>
          <a:p>
            <a:pPr marL="0" indent="0">
              <a:buNone/>
            </a:pPr>
            <a:r>
              <a:rPr lang="it-IT" smtClean="0">
                <a:solidFill>
                  <a:srgbClr val="FF0000"/>
                </a:solidFill>
                <a:sym typeface="Wingdings" panose="05000000000000000000" pitchFamily="2" charset="2"/>
              </a:rPr>
              <a:t>The idea is then to find points of parameter space on which to optimize the experimental searches, such that the optimized search remains sensitive to the largest possible range of parameter space points</a:t>
            </a:r>
            <a:endParaRPr lang="en-US">
              <a:solidFill>
                <a:srgbClr val="FF0000"/>
              </a:solidFill>
            </a:endParaRPr>
          </a:p>
        </p:txBody>
      </p:sp>
    </p:spTree>
    <p:extLst>
      <p:ext uri="{BB962C8B-B14F-4D97-AF65-F5344CB8AC3E}">
        <p14:creationId xmlns:p14="http://schemas.microsoft.com/office/powerpoint/2010/main" val="3383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25760"/>
            <a:ext cx="8621653" cy="1143000"/>
          </a:xfrm>
        </p:spPr>
        <p:txBody>
          <a:bodyPr>
            <a:normAutofit fontScale="90000"/>
          </a:bodyPr>
          <a:lstStyle/>
          <a:p>
            <a:r>
              <a:rPr lang="it-IT" smtClean="0">
                <a:solidFill>
                  <a:srgbClr val="0070C0"/>
                </a:solidFill>
              </a:rPr>
              <a:t>Classes of Statistical Learning algorithms</a:t>
            </a:r>
            <a:endParaRPr lang="en-US">
              <a:solidFill>
                <a:srgbClr val="0070C0"/>
              </a:solidFill>
            </a:endParaRPr>
          </a:p>
        </p:txBody>
      </p:sp>
      <p:sp>
        <p:nvSpPr>
          <p:cNvPr id="3" name="Text Box 4"/>
          <p:cNvSpPr txBox="1">
            <a:spLocks noChangeArrowheads="1"/>
          </p:cNvSpPr>
          <p:nvPr/>
        </p:nvSpPr>
        <p:spPr bwMode="auto">
          <a:xfrm>
            <a:off x="90124" y="1052736"/>
            <a:ext cx="8837613" cy="612693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defTabSz="606425">
              <a:spcBef>
                <a:spcPct val="0"/>
              </a:spcBef>
              <a:tabLst>
                <a:tab pos="1520825" algn="l"/>
              </a:tabLst>
              <a:defRPr sz="2400">
                <a:solidFill>
                  <a:schemeClr val="tx1"/>
                </a:solidFill>
                <a:latin typeface="Times New Roman" pitchFamily="18" charset="0"/>
              </a:defRPr>
            </a:lvl1pPr>
            <a:lvl2pPr defTabSz="606425">
              <a:spcBef>
                <a:spcPct val="0"/>
              </a:spcBef>
              <a:tabLst>
                <a:tab pos="1520825" algn="l"/>
              </a:tabLst>
              <a:defRPr sz="2400">
                <a:solidFill>
                  <a:schemeClr val="tx1"/>
                </a:solidFill>
                <a:latin typeface="Times New Roman" pitchFamily="18" charset="0"/>
              </a:defRPr>
            </a:lvl2pPr>
            <a:lvl3pPr defTabSz="606425">
              <a:spcBef>
                <a:spcPct val="0"/>
              </a:spcBef>
              <a:tabLst>
                <a:tab pos="1520825" algn="l"/>
              </a:tabLst>
              <a:defRPr sz="2400">
                <a:solidFill>
                  <a:schemeClr val="tx1"/>
                </a:solidFill>
                <a:latin typeface="Times New Roman" pitchFamily="18" charset="0"/>
              </a:defRPr>
            </a:lvl3pPr>
            <a:lvl4pPr defTabSz="606425">
              <a:spcBef>
                <a:spcPct val="0"/>
              </a:spcBef>
              <a:tabLst>
                <a:tab pos="1520825" algn="l"/>
              </a:tabLst>
              <a:defRPr sz="2400">
                <a:solidFill>
                  <a:schemeClr val="tx1"/>
                </a:solidFill>
                <a:latin typeface="Times New Roman" pitchFamily="18" charset="0"/>
              </a:defRPr>
            </a:lvl4pPr>
            <a:lvl5pPr defTabSz="606425">
              <a:spcBef>
                <a:spcPct val="0"/>
              </a:spcBef>
              <a:tabLst>
                <a:tab pos="1520825" algn="l"/>
              </a:tabLst>
              <a:defRPr sz="2400">
                <a:solidFill>
                  <a:schemeClr val="tx1"/>
                </a:solidFill>
                <a:latin typeface="Times New Roman" pitchFamily="18" charset="0"/>
              </a:defRPr>
            </a:lvl5pPr>
            <a:lvl6pPr defTabSz="606425" fontAlgn="base">
              <a:spcBef>
                <a:spcPct val="0"/>
              </a:spcBef>
              <a:spcAft>
                <a:spcPct val="0"/>
              </a:spcAft>
              <a:tabLst>
                <a:tab pos="1520825" algn="l"/>
              </a:tabLst>
              <a:defRPr sz="2400">
                <a:solidFill>
                  <a:schemeClr val="tx1"/>
                </a:solidFill>
                <a:latin typeface="Times New Roman" pitchFamily="18" charset="0"/>
              </a:defRPr>
            </a:lvl6pPr>
            <a:lvl7pPr defTabSz="606425" fontAlgn="base">
              <a:spcBef>
                <a:spcPct val="0"/>
              </a:spcBef>
              <a:spcAft>
                <a:spcPct val="0"/>
              </a:spcAft>
              <a:tabLst>
                <a:tab pos="1520825" algn="l"/>
              </a:tabLst>
              <a:defRPr sz="2400">
                <a:solidFill>
                  <a:schemeClr val="tx1"/>
                </a:solidFill>
                <a:latin typeface="Times New Roman" pitchFamily="18" charset="0"/>
              </a:defRPr>
            </a:lvl7pPr>
            <a:lvl8pPr defTabSz="606425" fontAlgn="base">
              <a:spcBef>
                <a:spcPct val="0"/>
              </a:spcBef>
              <a:spcAft>
                <a:spcPct val="0"/>
              </a:spcAft>
              <a:tabLst>
                <a:tab pos="1520825" algn="l"/>
              </a:tabLst>
              <a:defRPr sz="2400">
                <a:solidFill>
                  <a:schemeClr val="tx1"/>
                </a:solidFill>
                <a:latin typeface="Times New Roman" pitchFamily="18" charset="0"/>
              </a:defRPr>
            </a:lvl8pPr>
            <a:lvl9pPr defTabSz="606425" fontAlgn="base">
              <a:spcBef>
                <a:spcPct val="0"/>
              </a:spcBef>
              <a:spcAft>
                <a:spcPct val="0"/>
              </a:spcAft>
              <a:tabLst>
                <a:tab pos="1520825" algn="l"/>
              </a:tabLst>
              <a:defRPr sz="2400">
                <a:solidFill>
                  <a:schemeClr val="tx1"/>
                </a:solidFill>
                <a:latin typeface="Times New Roman" pitchFamily="18" charset="0"/>
              </a:defRPr>
            </a:lvl9pPr>
          </a:lstStyle>
          <a:p>
            <a:pPr eaLnBrk="1" hangingPunct="1">
              <a:spcBef>
                <a:spcPct val="35000"/>
              </a:spcBef>
              <a:buClr>
                <a:srgbClr val="FF0000"/>
              </a:buClr>
              <a:buSzPct val="135000"/>
              <a:buFont typeface="Wingdings" pitchFamily="2" charset="2"/>
              <a:buNone/>
            </a:pPr>
            <a:endParaRPr lang="en-US" sz="1600" dirty="0" smtClean="0">
              <a:solidFill>
                <a:srgbClr val="000000"/>
              </a:solidFill>
              <a:latin typeface="Arial" charset="0"/>
              <a:sym typeface="Wingdings" pitchFamily="2" charset="2"/>
            </a:endParaRPr>
          </a:p>
          <a:p>
            <a:pPr marL="0" indent="0" eaLnBrk="1" hangingPunct="1">
              <a:spcBef>
                <a:spcPts val="0"/>
              </a:spcBef>
              <a:buClr>
                <a:srgbClr val="FF0000"/>
              </a:buClr>
              <a:buSzPct val="135000"/>
              <a:buFont typeface="Wingdings" pitchFamily="2" charset="2"/>
              <a:buNone/>
            </a:pPr>
            <a:r>
              <a:rPr lang="en-US" sz="1800" u="sng">
                <a:solidFill>
                  <a:srgbClr val="000000"/>
                </a:solidFill>
                <a:latin typeface="+mn-lt"/>
                <a:sym typeface="Wingdings" pitchFamily="2" charset="2"/>
              </a:rPr>
              <a:t>S</a:t>
            </a:r>
            <a:r>
              <a:rPr lang="en-US" sz="1800" u="sng" smtClean="0">
                <a:solidFill>
                  <a:srgbClr val="000000"/>
                </a:solidFill>
                <a:latin typeface="+mn-lt"/>
                <a:sym typeface="Wingdings" pitchFamily="2" charset="2"/>
              </a:rPr>
              <a:t>upervised:</a:t>
            </a:r>
            <a:r>
              <a:rPr lang="en-US" sz="1800" smtClean="0">
                <a:solidFill>
                  <a:srgbClr val="000000"/>
                </a:solidFill>
                <a:latin typeface="+mn-lt"/>
                <a:sym typeface="Wingdings" pitchFamily="2" charset="2"/>
              </a:rPr>
              <a:t>  	</a:t>
            </a:r>
          </a:p>
          <a:p>
            <a:pPr marL="0" indent="0" eaLnBrk="1" hangingPunct="1">
              <a:spcBef>
                <a:spcPts val="0"/>
              </a:spcBef>
              <a:buClr>
                <a:srgbClr val="FF0000"/>
              </a:buClr>
              <a:buSzPct val="135000"/>
              <a:buFont typeface="Wingdings" pitchFamily="2" charset="2"/>
              <a:buNone/>
            </a:pPr>
            <a:r>
              <a:rPr lang="en-US" sz="1800">
                <a:solidFill>
                  <a:srgbClr val="000000"/>
                </a:solidFill>
                <a:latin typeface="+mn-lt"/>
                <a:sym typeface="Wingdings" pitchFamily="2" charset="2"/>
              </a:rPr>
              <a:t>	</a:t>
            </a:r>
            <a:r>
              <a:rPr lang="en-US" sz="1800" smtClean="0">
                <a:solidFill>
                  <a:srgbClr val="000000"/>
                </a:solidFill>
                <a:latin typeface="+mn-lt"/>
                <a:sym typeface="Wingdings" pitchFamily="2" charset="2"/>
              </a:rPr>
              <a:t>if we know the probability density of S and B, or if at least we can estimate it</a:t>
            </a:r>
          </a:p>
          <a:p>
            <a:pPr marL="0" indent="0" eaLnBrk="1" hangingPunct="1">
              <a:spcBef>
                <a:spcPts val="0"/>
              </a:spcBef>
              <a:buClr>
                <a:srgbClr val="FF0000"/>
              </a:buClr>
              <a:buSzPct val="135000"/>
              <a:buFont typeface="Wingdings" pitchFamily="2" charset="2"/>
              <a:buNone/>
            </a:pPr>
            <a:r>
              <a:rPr lang="en-US" sz="1800">
                <a:solidFill>
                  <a:srgbClr val="000000"/>
                </a:solidFill>
                <a:latin typeface="+mn-lt"/>
                <a:sym typeface="Wingdings" pitchFamily="2" charset="2"/>
              </a:rPr>
              <a:t>	</a:t>
            </a:r>
            <a:r>
              <a:rPr lang="en-US" sz="1800" smtClean="0">
                <a:solidFill>
                  <a:srgbClr val="000000"/>
                </a:solidFill>
                <a:latin typeface="+mn-lt"/>
                <a:sym typeface="Wingdings" pitchFamily="2" charset="2"/>
              </a:rPr>
              <a:t> E.g. we use "labeled" training events ("Signal" or "Background")</a:t>
            </a:r>
          </a:p>
          <a:p>
            <a:pPr marL="0" indent="0" eaLnBrk="1" hangingPunct="1">
              <a:spcBef>
                <a:spcPts val="0"/>
              </a:spcBef>
              <a:buClr>
                <a:srgbClr val="FF0000"/>
              </a:buClr>
              <a:buSzPct val="135000"/>
              <a:buFont typeface="Wingdings" pitchFamily="2" charset="2"/>
              <a:buNone/>
            </a:pPr>
            <a:r>
              <a:rPr lang="it-IT" sz="1800">
                <a:solidFill>
                  <a:srgbClr val="000000"/>
                </a:solidFill>
                <a:latin typeface="+mn-lt"/>
                <a:sym typeface="Wingdings" pitchFamily="2" charset="2"/>
              </a:rPr>
              <a:t>	</a:t>
            </a:r>
            <a:r>
              <a:rPr lang="it-IT" sz="1800" smtClean="0">
                <a:solidFill>
                  <a:srgbClr val="000000"/>
                </a:solidFill>
                <a:latin typeface="+mn-lt"/>
                <a:sym typeface="Wingdings" pitchFamily="2" charset="2"/>
              </a:rPr>
              <a:t>to estimate p(x|S), p(x|B) or their ratio</a:t>
            </a:r>
          </a:p>
          <a:p>
            <a:pPr marL="0" indent="0" eaLnBrk="1" hangingPunct="1">
              <a:spcBef>
                <a:spcPts val="0"/>
              </a:spcBef>
              <a:buClr>
                <a:srgbClr val="FF0000"/>
              </a:buClr>
              <a:buSzPct val="135000"/>
              <a:buFont typeface="Wingdings" pitchFamily="2" charset="2"/>
              <a:buNone/>
            </a:pPr>
            <a:r>
              <a:rPr lang="it-IT" sz="1800" u="sng">
                <a:solidFill>
                  <a:srgbClr val="000000"/>
                </a:solidFill>
                <a:latin typeface="+mn-lt"/>
                <a:sym typeface="Wingdings" pitchFamily="2" charset="2"/>
              </a:rPr>
              <a:t>S</a:t>
            </a:r>
            <a:r>
              <a:rPr lang="it-IT" sz="1800" u="sng" smtClean="0">
                <a:solidFill>
                  <a:srgbClr val="000000"/>
                </a:solidFill>
                <a:latin typeface="+mn-lt"/>
                <a:sym typeface="Wingdings" pitchFamily="2" charset="2"/>
              </a:rPr>
              <a:t>emi-supervised:</a:t>
            </a:r>
          </a:p>
          <a:p>
            <a:pPr marL="0" indent="0" eaLnBrk="1" hangingPunct="1">
              <a:spcBef>
                <a:spcPts val="0"/>
              </a:spcBef>
              <a:buClr>
                <a:srgbClr val="FF0000"/>
              </a:buClr>
              <a:buSzPct val="135000"/>
              <a:buFont typeface="Wingdings" pitchFamily="2" charset="2"/>
              <a:buNone/>
            </a:pPr>
            <a:r>
              <a:rPr lang="it-IT" sz="1800">
                <a:solidFill>
                  <a:srgbClr val="000000"/>
                </a:solidFill>
                <a:latin typeface="+mn-lt"/>
                <a:sym typeface="Wingdings" pitchFamily="2" charset="2"/>
              </a:rPr>
              <a:t>	</a:t>
            </a:r>
            <a:r>
              <a:rPr lang="it-IT" sz="1800" smtClean="0">
                <a:solidFill>
                  <a:srgbClr val="000000"/>
                </a:solidFill>
                <a:latin typeface="+mn-lt"/>
                <a:sym typeface="Wingdings" pitchFamily="2" charset="2"/>
              </a:rPr>
              <a:t>it has been shown that even knowing the label for part of the data is 	sufficient to construct a classifier</a:t>
            </a:r>
            <a:endParaRPr lang="en-US" sz="1800" u="sng" smtClean="0">
              <a:solidFill>
                <a:srgbClr val="000000"/>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en-US" sz="1800" u="sng" smtClean="0">
                <a:solidFill>
                  <a:srgbClr val="000000"/>
                </a:solidFill>
                <a:latin typeface="+mn-lt"/>
                <a:sym typeface="Wingdings" pitchFamily="2" charset="2"/>
              </a:rPr>
              <a:t>Un-supervised:</a:t>
            </a:r>
            <a:endParaRPr lang="en-US" sz="1800" smtClean="0">
              <a:solidFill>
                <a:srgbClr val="000000"/>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en-US" sz="1800" smtClean="0">
                <a:solidFill>
                  <a:srgbClr val="000000"/>
                </a:solidFill>
                <a:latin typeface="+mn-lt"/>
                <a:sym typeface="Wingdings" pitchFamily="2" charset="2"/>
              </a:rPr>
              <a:t>	if we lack an a-priori notion of the structure of the data, and we let an 	algorithm discover it without e.g. labeling classes  </a:t>
            </a:r>
            <a:r>
              <a:rPr lang="en-US" sz="1800" smtClean="0">
                <a:solidFill>
                  <a:srgbClr val="FF0000"/>
                </a:solidFill>
                <a:latin typeface="+mn-lt"/>
                <a:sym typeface="Wingdings" pitchFamily="2" charset="2"/>
              </a:rPr>
              <a:t>cluster analysis, 	anomaly detection, unconditional density 	estimation. </a:t>
            </a:r>
          </a:p>
          <a:p>
            <a:pPr marL="0" indent="0" eaLnBrk="1" hangingPunct="1">
              <a:spcBef>
                <a:spcPts val="0"/>
              </a:spcBef>
              <a:buClr>
                <a:srgbClr val="FF0000"/>
              </a:buClr>
              <a:buSzPct val="135000"/>
              <a:buFont typeface="Wingdings" pitchFamily="2" charset="2"/>
              <a:buNone/>
            </a:pPr>
            <a:endParaRPr lang="it-IT" sz="1800" smtClean="0">
              <a:solidFill>
                <a:srgbClr val="333399"/>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it-IT" sz="1800" smtClean="0">
                <a:solidFill>
                  <a:srgbClr val="0070C0"/>
                </a:solidFill>
                <a:latin typeface="+mn-lt"/>
                <a:sym typeface="Wingdings" pitchFamily="2" charset="2"/>
              </a:rPr>
              <a:t>We may also single out:</a:t>
            </a:r>
            <a:endParaRPr lang="en-US" sz="1800" smtClean="0">
              <a:solidFill>
                <a:srgbClr val="0070C0"/>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en-US" sz="1800" u="sng">
                <a:solidFill>
                  <a:schemeClr val="accent4">
                    <a:lumMod val="10000"/>
                  </a:schemeClr>
                </a:solidFill>
                <a:latin typeface="+mn-lt"/>
                <a:sym typeface="Wingdings" pitchFamily="2" charset="2"/>
              </a:rPr>
              <a:t>R</a:t>
            </a:r>
            <a:r>
              <a:rPr lang="en-US" sz="1800" u="sng" smtClean="0">
                <a:solidFill>
                  <a:schemeClr val="accent4">
                    <a:lumMod val="10000"/>
                  </a:schemeClr>
                </a:solidFill>
                <a:latin typeface="+mn-lt"/>
                <a:sym typeface="Wingdings" pitchFamily="2" charset="2"/>
              </a:rPr>
              <a:t>einforcement learning</a:t>
            </a:r>
            <a:r>
              <a:rPr lang="en-US" sz="1800" u="sng" dirty="0" smtClean="0">
                <a:solidFill>
                  <a:schemeClr val="accent4">
                    <a:lumMod val="10000"/>
                  </a:schemeClr>
                </a:solidFill>
                <a:latin typeface="+mn-lt"/>
                <a:sym typeface="Wingdings" pitchFamily="2" charset="2"/>
              </a:rPr>
              <a:t>:</a:t>
            </a:r>
            <a:endParaRPr lang="en-US" sz="1800" u="sng" dirty="0" smtClean="0">
              <a:solidFill>
                <a:schemeClr val="bg1">
                  <a:lumMod val="50000"/>
                </a:schemeClr>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en-US" sz="1800" smtClean="0">
                <a:solidFill>
                  <a:srgbClr val="000000"/>
                </a:solidFill>
                <a:latin typeface="+mn-lt"/>
                <a:sym typeface="Wingdings" pitchFamily="2" charset="2"/>
              </a:rPr>
              <a:t>	the algorithm learns from the success </a:t>
            </a:r>
          </a:p>
          <a:p>
            <a:pPr marL="0" indent="0" eaLnBrk="1" hangingPunct="1">
              <a:spcBef>
                <a:spcPts val="0"/>
              </a:spcBef>
              <a:buClr>
                <a:srgbClr val="FF0000"/>
              </a:buClr>
              <a:buSzPct val="135000"/>
              <a:buFont typeface="Wingdings" pitchFamily="2" charset="2"/>
              <a:buNone/>
            </a:pPr>
            <a:r>
              <a:rPr lang="en-US" sz="1800">
                <a:solidFill>
                  <a:srgbClr val="000000"/>
                </a:solidFill>
                <a:latin typeface="+mn-lt"/>
                <a:sym typeface="Wingdings" pitchFamily="2" charset="2"/>
              </a:rPr>
              <a:t>	</a:t>
            </a:r>
            <a:r>
              <a:rPr lang="en-US" sz="1800" smtClean="0">
                <a:solidFill>
                  <a:srgbClr val="000000"/>
                </a:solidFill>
                <a:latin typeface="+mn-lt"/>
                <a:sym typeface="Wingdings" pitchFamily="2" charset="2"/>
              </a:rPr>
              <a:t>or failure of its own actions</a:t>
            </a:r>
          </a:p>
          <a:p>
            <a:pPr marL="0" indent="0" eaLnBrk="1" hangingPunct="1">
              <a:spcBef>
                <a:spcPts val="0"/>
              </a:spcBef>
              <a:buClr>
                <a:srgbClr val="FF0000"/>
              </a:buClr>
              <a:buSzPct val="135000"/>
              <a:buFont typeface="Wingdings" pitchFamily="2" charset="2"/>
              <a:buNone/>
            </a:pPr>
            <a:r>
              <a:rPr lang="en-US" sz="1800">
                <a:solidFill>
                  <a:srgbClr val="000000"/>
                </a:solidFill>
                <a:latin typeface="+mn-lt"/>
                <a:sym typeface="Wingdings" pitchFamily="2" charset="2"/>
              </a:rPr>
              <a:t>	</a:t>
            </a:r>
            <a:r>
              <a:rPr lang="en-US" sz="1800" smtClean="0">
                <a:solidFill>
                  <a:srgbClr val="000000"/>
                </a:solidFill>
                <a:latin typeface="+mn-lt"/>
                <a:sym typeface="Wingdings" pitchFamily="2" charset="2"/>
              </a:rPr>
              <a:t> E.g. </a:t>
            </a:r>
            <a:r>
              <a:rPr lang="en-US" sz="1800">
                <a:solidFill>
                  <a:srgbClr val="000000"/>
                </a:solidFill>
                <a:latin typeface="+mn-lt"/>
                <a:sym typeface="Wingdings" pitchFamily="2" charset="2"/>
              </a:rPr>
              <a:t>a</a:t>
            </a:r>
            <a:r>
              <a:rPr lang="en-US" sz="1800" smtClean="0">
                <a:solidFill>
                  <a:srgbClr val="000000"/>
                </a:solidFill>
                <a:latin typeface="+mn-lt"/>
                <a:sym typeface="Wingdings" pitchFamily="2" charset="2"/>
              </a:rPr>
              <a:t> robot reaches its goal or </a:t>
            </a:r>
            <a:r>
              <a:rPr lang="en-US" sz="1800" smtClean="0">
                <a:solidFill>
                  <a:srgbClr val="000000"/>
                </a:solidFill>
                <a:latin typeface="+mn-lt"/>
                <a:sym typeface="Wingdings" pitchFamily="2" charset="2"/>
              </a:rPr>
              <a:t>fails</a:t>
            </a:r>
          </a:p>
          <a:p>
            <a:pPr marL="0" indent="0" eaLnBrk="1" hangingPunct="1">
              <a:spcBef>
                <a:spcPts val="0"/>
              </a:spcBef>
              <a:buClr>
                <a:srgbClr val="FF0000"/>
              </a:buClr>
              <a:buSzPct val="135000"/>
              <a:buFont typeface="Wingdings" pitchFamily="2" charset="2"/>
              <a:buNone/>
            </a:pPr>
            <a:r>
              <a:rPr lang="en-US" sz="1800" u="sng" smtClean="0">
                <a:solidFill>
                  <a:srgbClr val="000000"/>
                </a:solidFill>
                <a:latin typeface="+mn-lt"/>
                <a:sym typeface="Wingdings" pitchFamily="2" charset="2"/>
              </a:rPr>
              <a:t>Active learning:</a:t>
            </a:r>
          </a:p>
          <a:p>
            <a:pPr marL="0" indent="0" eaLnBrk="1" hangingPunct="1">
              <a:spcBef>
                <a:spcPts val="0"/>
              </a:spcBef>
              <a:buClr>
                <a:srgbClr val="FF0000"/>
              </a:buClr>
              <a:buSzPct val="135000"/>
              <a:buFont typeface="Wingdings" pitchFamily="2" charset="2"/>
              <a:buNone/>
            </a:pPr>
            <a:r>
              <a:rPr lang="en-US" sz="1800">
                <a:solidFill>
                  <a:srgbClr val="000000"/>
                </a:solidFill>
                <a:latin typeface="+mn-lt"/>
                <a:sym typeface="Wingdings" pitchFamily="2" charset="2"/>
              </a:rPr>
              <a:t>	</a:t>
            </a:r>
            <a:r>
              <a:rPr lang="en-US" sz="1800" smtClean="0">
                <a:solidFill>
                  <a:srgbClr val="000000"/>
                </a:solidFill>
                <a:latin typeface="+mn-lt"/>
                <a:sym typeface="Wingdings" pitchFamily="2" charset="2"/>
              </a:rPr>
              <a:t>the learner chooses elements to label, asking </a:t>
            </a:r>
          </a:p>
          <a:p>
            <a:pPr marL="0" indent="0" eaLnBrk="1" hangingPunct="1">
              <a:spcBef>
                <a:spcPts val="0"/>
              </a:spcBef>
              <a:buClr>
                <a:srgbClr val="FF0000"/>
              </a:buClr>
              <a:buSzPct val="135000"/>
              <a:buFont typeface="Wingdings" pitchFamily="2" charset="2"/>
              <a:buNone/>
            </a:pPr>
            <a:r>
              <a:rPr lang="en-US" sz="1800" smtClean="0">
                <a:solidFill>
                  <a:srgbClr val="000000"/>
                </a:solidFill>
                <a:latin typeface="+mn-lt"/>
                <a:sym typeface="Wingdings" pitchFamily="2" charset="2"/>
              </a:rPr>
              <a:t>	the user for assistance</a:t>
            </a:r>
            <a:endParaRPr lang="en-US" sz="1800" smtClean="0">
              <a:solidFill>
                <a:srgbClr val="000000"/>
              </a:solidFill>
              <a:latin typeface="+mn-lt"/>
              <a:sym typeface="Wingdings" pitchFamily="2" charset="2"/>
            </a:endParaRPr>
          </a:p>
          <a:p>
            <a:pPr marL="0" indent="0" eaLnBrk="1" hangingPunct="1">
              <a:spcBef>
                <a:spcPts val="0"/>
              </a:spcBef>
              <a:buClr>
                <a:srgbClr val="FF0000"/>
              </a:buClr>
              <a:buSzPct val="135000"/>
              <a:buFont typeface="Wingdings" pitchFamily="2" charset="2"/>
              <a:buNone/>
            </a:pPr>
            <a:r>
              <a:rPr lang="en-US" sz="1600" dirty="0">
                <a:solidFill>
                  <a:srgbClr val="000000"/>
                </a:solidFill>
                <a:latin typeface="+mn-lt"/>
                <a:sym typeface="Wingdings" pitchFamily="2" charset="2"/>
              </a:rPr>
              <a:t>	</a:t>
            </a:r>
            <a:r>
              <a:rPr lang="en-US" sz="1600" dirty="0" smtClean="0">
                <a:solidFill>
                  <a:srgbClr val="000000"/>
                </a:solidFill>
                <a:latin typeface="+mn-lt"/>
                <a:sym typeface="Wingdings" pitchFamily="2" charset="2"/>
              </a:rPr>
              <a:t>	</a:t>
            </a:r>
            <a:r>
              <a:rPr lang="en-US" sz="1600" dirty="0" smtClean="0">
                <a:solidFill>
                  <a:srgbClr val="000000"/>
                </a:solidFill>
                <a:latin typeface="Arial" charset="0"/>
                <a:sym typeface="Wingdings" pitchFamily="2" charset="2"/>
              </a:rPr>
              <a:t>			</a:t>
            </a:r>
            <a:endParaRPr lang="en-US" sz="1600" dirty="0" smtClean="0">
              <a:solidFill>
                <a:srgbClr val="000000"/>
              </a:solidFill>
              <a:latin typeface="Arial" charset="0"/>
            </a:endParaRPr>
          </a:p>
        </p:txBody>
      </p:sp>
      <p:pic>
        <p:nvPicPr>
          <p:cNvPr id="4098" name="Picture 2" descr="Image result for walking robot deep min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378" y="5085184"/>
            <a:ext cx="3089819" cy="1704229"/>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17</a:t>
            </a:fld>
            <a:endParaRPr lang="en-US"/>
          </a:p>
        </p:txBody>
      </p:sp>
    </p:spTree>
    <p:extLst>
      <p:ext uri="{BB962C8B-B14F-4D97-AF65-F5344CB8AC3E}">
        <p14:creationId xmlns:p14="http://schemas.microsoft.com/office/powerpoint/2010/main" val="36701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8" end="18"/>
                                            </p:txEl>
                                          </p:spTgt>
                                        </p:tgtEl>
                                        <p:attrNameLst>
                                          <p:attrName>style.visibility</p:attrName>
                                        </p:attrNameLst>
                                      </p:cBhvr>
                                      <p:to>
                                        <p:strVal val="visible"/>
                                      </p:to>
                                    </p:set>
                                  </p:childTnLst>
                                </p:cTn>
                              </p:par>
                              <p:par>
                                <p:cTn id="45" presetID="2" presetClass="entr" presetSubtype="4"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 calcmode="lin" valueType="num">
                                      <p:cBhvr additive="base">
                                        <p:cTn id="47" dur="500" fill="hold"/>
                                        <p:tgtEl>
                                          <p:spTgt spid="4098"/>
                                        </p:tgtEl>
                                        <p:attrNameLst>
                                          <p:attrName>ppt_x</p:attrName>
                                        </p:attrNameLst>
                                      </p:cBhvr>
                                      <p:tavLst>
                                        <p:tav tm="0">
                                          <p:val>
                                            <p:strVal val="#ppt_x"/>
                                          </p:val>
                                        </p:tav>
                                        <p:tav tm="100000">
                                          <p:val>
                                            <p:strVal val="#ppt_x"/>
                                          </p:val>
                                        </p:tav>
                                      </p:tavLst>
                                    </p:anim>
                                    <p:anim calcmode="lin" valueType="num">
                                      <p:cBhvr additive="base">
                                        <p:cTn id="4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solidFill>
                  <a:srgbClr val="0070C0"/>
                </a:solidFill>
              </a:rPr>
              <a:t>Parameter space scan</a:t>
            </a:r>
            <a:endParaRPr lang="en-US">
              <a:solidFill>
                <a:srgbClr val="0070C0"/>
              </a:solidFill>
            </a:endParaRPr>
          </a:p>
        </p:txBody>
      </p:sp>
      <p:cxnSp>
        <p:nvCxnSpPr>
          <p:cNvPr id="5" name="Connettore 2 4"/>
          <p:cNvCxnSpPr/>
          <p:nvPr/>
        </p:nvCxnSpPr>
        <p:spPr>
          <a:xfrm flipV="1">
            <a:off x="899592" y="1628800"/>
            <a:ext cx="0" cy="3240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899592" y="4869160"/>
            <a:ext cx="43204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Ovale 7"/>
          <p:cNvSpPr/>
          <p:nvPr/>
        </p:nvSpPr>
        <p:spPr>
          <a:xfrm>
            <a:off x="1403648" y="263691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3203848" y="4437112"/>
            <a:ext cx="144016" cy="144016"/>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CasellaDiTesto 9"/>
          <p:cNvSpPr txBox="1"/>
          <p:nvPr/>
        </p:nvSpPr>
        <p:spPr>
          <a:xfrm>
            <a:off x="4854958" y="4509120"/>
            <a:ext cx="359394" cy="369332"/>
          </a:xfrm>
          <a:prstGeom prst="rect">
            <a:avLst/>
          </a:prstGeom>
          <a:noFill/>
        </p:spPr>
        <p:txBody>
          <a:bodyPr wrap="none" rtlCol="0">
            <a:spAutoFit/>
          </a:bodyPr>
          <a:lstStyle/>
          <a:p>
            <a:r>
              <a:rPr lang="it-IT" smtClean="0"/>
              <a:t>k</a:t>
            </a:r>
            <a:r>
              <a:rPr lang="el-GR" baseline="-25000" smtClean="0"/>
              <a:t>λ</a:t>
            </a:r>
            <a:endParaRPr lang="en-US" baseline="-25000"/>
          </a:p>
        </p:txBody>
      </p:sp>
      <p:sp>
        <p:nvSpPr>
          <p:cNvPr id="11" name="CasellaDiTesto 10"/>
          <p:cNvSpPr txBox="1"/>
          <p:nvPr/>
        </p:nvSpPr>
        <p:spPr>
          <a:xfrm>
            <a:off x="899794" y="1659831"/>
            <a:ext cx="339004" cy="369332"/>
          </a:xfrm>
          <a:prstGeom prst="rect">
            <a:avLst/>
          </a:prstGeom>
          <a:noFill/>
        </p:spPr>
        <p:txBody>
          <a:bodyPr wrap="none" rtlCol="0">
            <a:spAutoFit/>
          </a:bodyPr>
          <a:lstStyle/>
          <a:p>
            <a:r>
              <a:rPr lang="it-IT" smtClean="0"/>
              <a:t>k</a:t>
            </a:r>
            <a:r>
              <a:rPr lang="it-IT" baseline="-25000" smtClean="0"/>
              <a:t>t</a:t>
            </a:r>
            <a:endParaRPr lang="en-US" baseline="-25000"/>
          </a:p>
        </p:txBody>
      </p:sp>
      <p:cxnSp>
        <p:nvCxnSpPr>
          <p:cNvPr id="13" name="Connettore 2 12"/>
          <p:cNvCxnSpPr>
            <a:stCxn id="8" idx="6"/>
          </p:cNvCxnSpPr>
          <p:nvPr/>
        </p:nvCxnSpPr>
        <p:spPr>
          <a:xfrm flipV="1">
            <a:off x="1547664" y="1556792"/>
            <a:ext cx="4680520"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6" name="Gruppo 25"/>
          <p:cNvGrpSpPr/>
          <p:nvPr/>
        </p:nvGrpSpPr>
        <p:grpSpPr>
          <a:xfrm>
            <a:off x="5820355" y="1165067"/>
            <a:ext cx="3000117" cy="1728193"/>
            <a:chOff x="5796136" y="1628800"/>
            <a:chExt cx="3000117" cy="1728193"/>
          </a:xfrm>
        </p:grpSpPr>
        <p:cxnSp>
          <p:nvCxnSpPr>
            <p:cNvPr id="15" name="Connettore 2 14"/>
            <p:cNvCxnSpPr/>
            <p:nvPr/>
          </p:nvCxnSpPr>
          <p:spPr>
            <a:xfrm flipV="1">
              <a:off x="5796136" y="3344576"/>
              <a:ext cx="3000117" cy="124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5796136" y="1628800"/>
              <a:ext cx="0"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Figura a mano libera 17"/>
            <p:cNvSpPr/>
            <p:nvPr/>
          </p:nvSpPr>
          <p:spPr>
            <a:xfrm>
              <a:off x="5820355" y="2097216"/>
              <a:ext cx="2019631" cy="1250283"/>
            </a:xfrm>
            <a:custGeom>
              <a:avLst/>
              <a:gdLst>
                <a:gd name="connsiteX0" fmla="*/ 0 w 2019631"/>
                <a:gd name="connsiteY0" fmla="*/ 1250283 h 1250283"/>
                <a:gd name="connsiteX1" fmla="*/ 429370 w 2019631"/>
                <a:gd name="connsiteY1" fmla="*/ 1027647 h 1250283"/>
                <a:gd name="connsiteX2" fmla="*/ 795130 w 2019631"/>
                <a:gd name="connsiteY2" fmla="*/ 1928 h 1250283"/>
                <a:gd name="connsiteX3" fmla="*/ 1216549 w 2019631"/>
                <a:gd name="connsiteY3" fmla="*/ 781156 h 1250283"/>
                <a:gd name="connsiteX4" fmla="*/ 1590261 w 2019631"/>
                <a:gd name="connsiteY4" fmla="*/ 1162819 h 1250283"/>
                <a:gd name="connsiteX5" fmla="*/ 2019631 w 2019631"/>
                <a:gd name="connsiteY5" fmla="*/ 1242332 h 12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631" h="1250283">
                  <a:moveTo>
                    <a:pt x="0" y="1250283"/>
                  </a:moveTo>
                  <a:cubicBezTo>
                    <a:pt x="148424" y="1242994"/>
                    <a:pt x="296848" y="1235706"/>
                    <a:pt x="429370" y="1027647"/>
                  </a:cubicBezTo>
                  <a:cubicBezTo>
                    <a:pt x="561892" y="819588"/>
                    <a:pt x="663934" y="43010"/>
                    <a:pt x="795130" y="1928"/>
                  </a:cubicBezTo>
                  <a:cubicBezTo>
                    <a:pt x="926326" y="-39154"/>
                    <a:pt x="1084027" y="587674"/>
                    <a:pt x="1216549" y="781156"/>
                  </a:cubicBezTo>
                  <a:cubicBezTo>
                    <a:pt x="1349071" y="974638"/>
                    <a:pt x="1456414" y="1085956"/>
                    <a:pt x="1590261" y="1162819"/>
                  </a:cubicBezTo>
                  <a:cubicBezTo>
                    <a:pt x="1724108" y="1239682"/>
                    <a:pt x="1871869" y="1241007"/>
                    <a:pt x="2019631" y="124233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igura a mano libera 20"/>
            <p:cNvSpPr/>
            <p:nvPr/>
          </p:nvSpPr>
          <p:spPr>
            <a:xfrm>
              <a:off x="5796501" y="1796472"/>
              <a:ext cx="2242268" cy="1548104"/>
            </a:xfrm>
            <a:custGeom>
              <a:avLst/>
              <a:gdLst>
                <a:gd name="connsiteX0" fmla="*/ 0 w 2242268"/>
                <a:gd name="connsiteY0" fmla="*/ 1543076 h 1548104"/>
                <a:gd name="connsiteX1" fmla="*/ 389614 w 2242268"/>
                <a:gd name="connsiteY1" fmla="*/ 1264780 h 1548104"/>
                <a:gd name="connsiteX2" fmla="*/ 524786 w 2242268"/>
                <a:gd name="connsiteY2" fmla="*/ 523 h 1548104"/>
                <a:gd name="connsiteX3" fmla="*/ 930302 w 2242268"/>
                <a:gd name="connsiteY3" fmla="*/ 1113705 h 1548104"/>
                <a:gd name="connsiteX4" fmla="*/ 1423283 w 2242268"/>
                <a:gd name="connsiteY4" fmla="*/ 1487417 h 1548104"/>
                <a:gd name="connsiteX5" fmla="*/ 2242268 w 2242268"/>
                <a:gd name="connsiteY5" fmla="*/ 1543076 h 154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268" h="1548104">
                  <a:moveTo>
                    <a:pt x="0" y="1543076"/>
                  </a:moveTo>
                  <a:cubicBezTo>
                    <a:pt x="151075" y="1532474"/>
                    <a:pt x="302150" y="1521872"/>
                    <a:pt x="389614" y="1264780"/>
                  </a:cubicBezTo>
                  <a:cubicBezTo>
                    <a:pt x="477078" y="1007688"/>
                    <a:pt x="434671" y="25702"/>
                    <a:pt x="524786" y="523"/>
                  </a:cubicBezTo>
                  <a:cubicBezTo>
                    <a:pt x="614901" y="-24656"/>
                    <a:pt x="780553" y="865889"/>
                    <a:pt x="930302" y="1113705"/>
                  </a:cubicBezTo>
                  <a:cubicBezTo>
                    <a:pt x="1080051" y="1361521"/>
                    <a:pt x="1204622" y="1415855"/>
                    <a:pt x="1423283" y="1487417"/>
                  </a:cubicBezTo>
                  <a:cubicBezTo>
                    <a:pt x="1641944" y="1558979"/>
                    <a:pt x="1942106" y="1551027"/>
                    <a:pt x="2242268" y="15430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Connettore 2 23"/>
          <p:cNvCxnSpPr>
            <a:stCxn id="9" idx="7"/>
          </p:cNvCxnSpPr>
          <p:nvPr/>
        </p:nvCxnSpPr>
        <p:spPr>
          <a:xfrm flipV="1">
            <a:off x="3326773" y="2029163"/>
            <a:ext cx="3045427" cy="2429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5441090" y="2996952"/>
            <a:ext cx="3667414" cy="2308324"/>
          </a:xfrm>
          <a:prstGeom prst="rect">
            <a:avLst/>
          </a:prstGeom>
          <a:noFill/>
        </p:spPr>
        <p:txBody>
          <a:bodyPr wrap="none" rtlCol="0">
            <a:spAutoFit/>
          </a:bodyPr>
          <a:lstStyle/>
          <a:p>
            <a:r>
              <a:rPr lang="it-IT" smtClean="0"/>
              <a:t>Are the blue and red PDF different ?</a:t>
            </a:r>
          </a:p>
          <a:p>
            <a:r>
              <a:rPr lang="it-IT" smtClean="0"/>
              <a:t>Of course</a:t>
            </a:r>
          </a:p>
          <a:p>
            <a:endParaRPr lang="it-IT"/>
          </a:p>
          <a:p>
            <a:r>
              <a:rPr lang="it-IT" smtClean="0"/>
              <a:t>Should we do two different</a:t>
            </a:r>
          </a:p>
          <a:p>
            <a:r>
              <a:rPr lang="it-IT" smtClean="0"/>
              <a:t>analyses (with differently optimized</a:t>
            </a:r>
          </a:p>
          <a:p>
            <a:r>
              <a:rPr lang="it-IT" smtClean="0"/>
              <a:t>MVA tools etc.) for these two points?</a:t>
            </a:r>
          </a:p>
          <a:p>
            <a:r>
              <a:rPr lang="it-IT" smtClean="0"/>
              <a:t>Or should we pick two different </a:t>
            </a:r>
          </a:p>
          <a:p>
            <a:r>
              <a:rPr lang="it-IT" smtClean="0"/>
              <a:t>points?</a:t>
            </a:r>
            <a:endParaRPr lang="it-IT"/>
          </a:p>
        </p:txBody>
      </p:sp>
      <p:sp>
        <p:nvSpPr>
          <p:cNvPr id="32" name="Ovale 31"/>
          <p:cNvSpPr/>
          <p:nvPr/>
        </p:nvSpPr>
        <p:spPr>
          <a:xfrm>
            <a:off x="3743908" y="2948081"/>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igura a mano libera 32"/>
          <p:cNvSpPr/>
          <p:nvPr/>
        </p:nvSpPr>
        <p:spPr>
          <a:xfrm>
            <a:off x="5820356" y="2258624"/>
            <a:ext cx="2592288" cy="627699"/>
          </a:xfrm>
          <a:custGeom>
            <a:avLst/>
            <a:gdLst>
              <a:gd name="connsiteX0" fmla="*/ 0 w 2894275"/>
              <a:gd name="connsiteY0" fmla="*/ 946243 h 962145"/>
              <a:gd name="connsiteX1" fmla="*/ 349857 w 2894275"/>
              <a:gd name="connsiteY1" fmla="*/ 723606 h 962145"/>
              <a:gd name="connsiteX2" fmla="*/ 954156 w 2894275"/>
              <a:gd name="connsiteY2" fmla="*/ 38 h 962145"/>
              <a:gd name="connsiteX3" fmla="*/ 1876508 w 2894275"/>
              <a:gd name="connsiteY3" fmla="*/ 691801 h 962145"/>
              <a:gd name="connsiteX4" fmla="*/ 2894275 w 2894275"/>
              <a:gd name="connsiteY4" fmla="*/ 962145 h 96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275" h="962145">
                <a:moveTo>
                  <a:pt x="0" y="946243"/>
                </a:moveTo>
                <a:cubicBezTo>
                  <a:pt x="95415" y="913775"/>
                  <a:pt x="190831" y="881307"/>
                  <a:pt x="349857" y="723606"/>
                </a:cubicBezTo>
                <a:cubicBezTo>
                  <a:pt x="508883" y="565905"/>
                  <a:pt x="699714" y="5339"/>
                  <a:pt x="954156" y="38"/>
                </a:cubicBezTo>
                <a:cubicBezTo>
                  <a:pt x="1208598" y="-5263"/>
                  <a:pt x="1553155" y="531450"/>
                  <a:pt x="1876508" y="691801"/>
                </a:cubicBezTo>
                <a:cubicBezTo>
                  <a:pt x="2199861" y="852152"/>
                  <a:pt x="2547068" y="907148"/>
                  <a:pt x="2894275" y="96214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onnettore 2 36"/>
          <p:cNvCxnSpPr>
            <a:stCxn id="32" idx="6"/>
          </p:cNvCxnSpPr>
          <p:nvPr/>
        </p:nvCxnSpPr>
        <p:spPr>
          <a:xfrm flipV="1">
            <a:off x="3887924" y="2420888"/>
            <a:ext cx="2966465" cy="5992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611560" y="5356291"/>
            <a:ext cx="8188845" cy="1754326"/>
          </a:xfrm>
          <a:prstGeom prst="rect">
            <a:avLst/>
          </a:prstGeom>
          <a:noFill/>
        </p:spPr>
        <p:txBody>
          <a:bodyPr wrap="none" rtlCol="0">
            <a:spAutoFit/>
          </a:bodyPr>
          <a:lstStyle/>
          <a:p>
            <a:r>
              <a:rPr lang="it-IT" smtClean="0"/>
              <a:t>In other words</a:t>
            </a:r>
            <a:r>
              <a:rPr lang="it-IT" b="1" smtClean="0"/>
              <a:t>, if </a:t>
            </a:r>
            <a:r>
              <a:rPr lang="it-IT" b="1"/>
              <a:t>we can only train two MVA</a:t>
            </a:r>
            <a:r>
              <a:rPr lang="it-IT"/>
              <a:t>, </a:t>
            </a:r>
            <a:r>
              <a:rPr lang="it-IT" smtClean="0"/>
              <a:t>the question is whether we should</a:t>
            </a:r>
            <a:endParaRPr lang="it-IT"/>
          </a:p>
          <a:p>
            <a:r>
              <a:rPr lang="it-IT" smtClean="0"/>
              <a:t>teach </a:t>
            </a:r>
            <a:r>
              <a:rPr lang="it-IT"/>
              <a:t>them to distinguish </a:t>
            </a:r>
            <a:r>
              <a:rPr lang="it-IT" smtClean="0"/>
              <a:t>background from </a:t>
            </a:r>
            <a:r>
              <a:rPr lang="it-IT"/>
              <a:t>the blue and red signals, or from</a:t>
            </a:r>
          </a:p>
          <a:p>
            <a:r>
              <a:rPr lang="it-IT"/>
              <a:t>the blue and green, e.g</a:t>
            </a:r>
            <a:r>
              <a:rPr lang="it-IT" smtClean="0"/>
              <a:t>.</a:t>
            </a:r>
          </a:p>
          <a:p>
            <a:pPr marL="285750" indent="-285750">
              <a:buFont typeface="Wingdings" pitchFamily="2" charset="2"/>
              <a:buChar char="à"/>
            </a:pPr>
            <a:r>
              <a:rPr lang="it-IT" smtClean="0">
                <a:solidFill>
                  <a:srgbClr val="FF0000"/>
                </a:solidFill>
                <a:sym typeface="Wingdings" panose="05000000000000000000" pitchFamily="2" charset="2"/>
              </a:rPr>
              <a:t>our choice impacts the sensitivity we have to a BSM hh signal in the full parameter</a:t>
            </a:r>
          </a:p>
          <a:p>
            <a:r>
              <a:rPr lang="it-IT" smtClean="0">
                <a:solidFill>
                  <a:srgbClr val="FF0000"/>
                </a:solidFill>
                <a:sym typeface="Wingdings" panose="05000000000000000000" pitchFamily="2" charset="2"/>
              </a:rPr>
              <a:t>space... so we have to take it wisely!</a:t>
            </a:r>
            <a:endParaRPr lang="it-IT">
              <a:solidFill>
                <a:srgbClr val="FF0000"/>
              </a:solidFill>
            </a:endParaRPr>
          </a:p>
          <a:p>
            <a:endParaRPr lang="en-US"/>
          </a:p>
        </p:txBody>
      </p:sp>
    </p:spTree>
    <p:extLst>
      <p:ext uri="{BB962C8B-B14F-4D97-AF65-F5344CB8AC3E}">
        <p14:creationId xmlns:p14="http://schemas.microsoft.com/office/powerpoint/2010/main" val="24819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625804" cy="4671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59632" y="274221"/>
            <a:ext cx="5683544" cy="707886"/>
          </a:xfrm>
          <a:prstGeom prst="rect">
            <a:avLst/>
          </a:prstGeom>
          <a:noFill/>
        </p:spPr>
        <p:txBody>
          <a:bodyPr wrap="none" rtlCol="0">
            <a:spAutoFit/>
          </a:bodyPr>
          <a:lstStyle/>
          <a:p>
            <a:r>
              <a:rPr lang="it-IT" sz="4000" smtClean="0">
                <a:solidFill>
                  <a:srgbClr val="0070C0"/>
                </a:solidFill>
              </a:rPr>
              <a:t>Dimensionality Reduction!</a:t>
            </a:r>
            <a:endParaRPr lang="en-US" sz="4000">
              <a:solidFill>
                <a:srgbClr val="0070C0"/>
              </a:solidFill>
            </a:endParaRPr>
          </a:p>
        </p:txBody>
      </p:sp>
      <p:sp>
        <p:nvSpPr>
          <p:cNvPr id="3" name="CasellaDiTesto 2"/>
          <p:cNvSpPr txBox="1"/>
          <p:nvPr/>
        </p:nvSpPr>
        <p:spPr>
          <a:xfrm>
            <a:off x="423330" y="1137518"/>
            <a:ext cx="8488670" cy="923330"/>
          </a:xfrm>
          <a:prstGeom prst="rect">
            <a:avLst/>
          </a:prstGeom>
          <a:noFill/>
        </p:spPr>
        <p:txBody>
          <a:bodyPr wrap="none" rtlCol="0">
            <a:spAutoFit/>
          </a:bodyPr>
          <a:lstStyle/>
          <a:p>
            <a:r>
              <a:rPr lang="it-IT" smtClean="0"/>
              <a:t>We are interested in distinguishing different production mechanisms, so we can focus on</a:t>
            </a:r>
          </a:p>
          <a:p>
            <a:r>
              <a:rPr lang="it-IT" smtClean="0"/>
              <a:t>what really tells apart different BSM models that produce HH pairs before any decay</a:t>
            </a:r>
          </a:p>
          <a:p>
            <a:r>
              <a:rPr lang="it-IT" smtClean="0"/>
              <a:t>/ hadronization / detector / reconstruction effect</a:t>
            </a:r>
            <a:endParaRPr lang="en-US"/>
          </a:p>
        </p:txBody>
      </p:sp>
    </p:spTree>
    <p:extLst>
      <p:ext uri="{BB962C8B-B14F-4D97-AF65-F5344CB8AC3E}">
        <p14:creationId xmlns:p14="http://schemas.microsoft.com/office/powerpoint/2010/main" val="13429142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121389"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150350" y="332656"/>
            <a:ext cx="7094058" cy="769441"/>
          </a:xfrm>
          <a:prstGeom prst="rect">
            <a:avLst/>
          </a:prstGeom>
          <a:noFill/>
        </p:spPr>
        <p:txBody>
          <a:bodyPr wrap="none" rtlCol="0">
            <a:spAutoFit/>
          </a:bodyPr>
          <a:lstStyle/>
          <a:p>
            <a:r>
              <a:rPr lang="it-IT" sz="4400" smtClean="0">
                <a:solidFill>
                  <a:srgbClr val="0070C0"/>
                </a:solidFill>
              </a:rPr>
              <a:t>Construction of a Test Statistic</a:t>
            </a:r>
            <a:endParaRPr lang="en-US" sz="4400">
              <a:solidFill>
                <a:srgbClr val="0070C0"/>
              </a:solidFill>
            </a:endParaRPr>
          </a:p>
        </p:txBody>
      </p:sp>
    </p:spTree>
    <p:extLst>
      <p:ext uri="{BB962C8B-B14F-4D97-AF65-F5344CB8AC3E}">
        <p14:creationId xmlns:p14="http://schemas.microsoft.com/office/powerpoint/2010/main" val="696724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8964488" cy="5401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1560" y="5815223"/>
            <a:ext cx="8064896" cy="923330"/>
          </a:xfrm>
          <a:prstGeom prst="rect">
            <a:avLst/>
          </a:prstGeom>
          <a:noFill/>
        </p:spPr>
        <p:txBody>
          <a:bodyPr wrap="square" rtlCol="0">
            <a:spAutoFit/>
          </a:bodyPr>
          <a:lstStyle/>
          <a:p>
            <a:r>
              <a:rPr lang="it-IT" smtClean="0">
                <a:solidFill>
                  <a:srgbClr val="FF0000"/>
                </a:solidFill>
              </a:rPr>
              <a:t>In fact: a two-sample test produces in general a number (KS distance, AD distance, chi-square, etc) whose PDF is not distribution-independent; being distribution independent is a big advantage for a TS</a:t>
            </a:r>
          </a:p>
        </p:txBody>
      </p:sp>
    </p:spTree>
    <p:extLst>
      <p:ext uri="{BB962C8B-B14F-4D97-AF65-F5344CB8AC3E}">
        <p14:creationId xmlns:p14="http://schemas.microsoft.com/office/powerpoint/2010/main" val="231805216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8784976" cy="6333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4501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404664"/>
            <a:ext cx="8242300" cy="603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81807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CONCLUSIONS</a:t>
            </a:r>
            <a:endParaRPr lang="en-US" b="1">
              <a:solidFill>
                <a:srgbClr val="C00000"/>
              </a:solidFill>
            </a:endParaRPr>
          </a:p>
        </p:txBody>
      </p:sp>
      <p:pic>
        <p:nvPicPr>
          <p:cNvPr id="27650" name="Picture 2" descr="Image result for the 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67273"/>
            <a:ext cx="5976664" cy="450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1430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Conclusions</a:t>
            </a:r>
            <a:endParaRPr lang="en-US">
              <a:solidFill>
                <a:srgbClr val="0070C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t>I do hope </a:t>
            </a:r>
            <a:r>
              <a:rPr lang="it-IT" smtClean="0"/>
              <a:t>this lecture </a:t>
            </a:r>
            <a:r>
              <a:rPr lang="it-IT" smtClean="0"/>
              <a:t>brought you a bit closer to the world of Machine Learning</a:t>
            </a:r>
          </a:p>
          <a:p>
            <a:pPr marL="0" indent="0">
              <a:buNone/>
            </a:pPr>
            <a:endParaRPr lang="it-IT" smtClean="0"/>
          </a:p>
          <a:p>
            <a:pPr marL="0" indent="0">
              <a:buNone/>
            </a:pPr>
            <a:endParaRPr lang="it-IT"/>
          </a:p>
          <a:p>
            <a:pPr marL="0" indent="0">
              <a:buNone/>
            </a:pPr>
            <a:r>
              <a:rPr lang="it-IT" smtClean="0"/>
              <a:t>As with any field in rapid development, you do not need to become all-knowledgeable before you can become a practicioner: on the contrary! The best advice I can give you is - Jump in wherever you see fit and start swimming!</a:t>
            </a:r>
          </a:p>
          <a:p>
            <a:pPr marL="0" indent="0">
              <a:buNone/>
            </a:pPr>
            <a:endParaRPr lang="it-IT" smtClean="0"/>
          </a:p>
          <a:p>
            <a:pPr marL="0" indent="0">
              <a:buNone/>
            </a:pPr>
            <a:endParaRPr lang="it-IT" smtClean="0"/>
          </a:p>
          <a:p>
            <a:pPr marL="0" indent="0">
              <a:buNone/>
            </a:pPr>
            <a:r>
              <a:rPr lang="it-IT" smtClean="0"/>
              <a:t>You will be surprised to see how fun it is to play with these tools – not to mention the fun you may have by coding your own methods (although clearly that's not everybody's definition of "fun"...)</a:t>
            </a:r>
          </a:p>
          <a:p>
            <a:pPr marL="0" indent="0">
              <a:buNone/>
            </a:pPr>
            <a:endParaRPr lang="it-IT" smtClean="0"/>
          </a:p>
          <a:p>
            <a:pPr marL="0" indent="0">
              <a:buNone/>
            </a:pPr>
            <a:endParaRPr lang="en-US"/>
          </a:p>
        </p:txBody>
      </p:sp>
    </p:spTree>
    <p:extLst>
      <p:ext uri="{BB962C8B-B14F-4D97-AF65-F5344CB8AC3E}">
        <p14:creationId xmlns:p14="http://schemas.microsoft.com/office/powerpoint/2010/main" val="17359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mtClean="0">
                <a:solidFill>
                  <a:srgbClr val="0070C0"/>
                </a:solidFill>
              </a:rPr>
              <a:t>Some final </a:t>
            </a:r>
            <a:r>
              <a:rPr lang="en-GB" smtClean="0">
                <a:solidFill>
                  <a:srgbClr val="0070C0"/>
                </a:solidFill>
              </a:rPr>
              <a:t>take</a:t>
            </a:r>
            <a:r>
              <a:rPr lang="it-IT" smtClean="0">
                <a:solidFill>
                  <a:srgbClr val="0070C0"/>
                </a:solidFill>
              </a:rPr>
              <a:t>-away bits</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r>
              <a:rPr lang="it-IT" smtClean="0"/>
              <a:t>Don't look for complex solutions when simple ones work well</a:t>
            </a:r>
          </a:p>
          <a:p>
            <a:pPr lvl="1"/>
            <a:r>
              <a:rPr lang="it-IT" smtClean="0">
                <a:solidFill>
                  <a:srgbClr val="FF0000"/>
                </a:solidFill>
              </a:rPr>
              <a:t>Hastie: often kNN performs best </a:t>
            </a:r>
            <a:r>
              <a:rPr lang="it-IT" smtClean="0"/>
              <a:t>!</a:t>
            </a:r>
          </a:p>
          <a:p>
            <a:pPr lvl="1"/>
            <a:r>
              <a:rPr lang="it-IT" smtClean="0"/>
              <a:t>Useful to understand easy tools before you can exploit hard ones </a:t>
            </a:r>
          </a:p>
          <a:p>
            <a:pPr lvl="1"/>
            <a:endParaRPr lang="it-IT" smtClean="0"/>
          </a:p>
          <a:p>
            <a:r>
              <a:rPr lang="it-IT" smtClean="0"/>
              <a:t>As powerful as individual tools are, they aren't the answer to the question "what is best"</a:t>
            </a:r>
          </a:p>
          <a:p>
            <a:pPr lvl="1"/>
            <a:r>
              <a:rPr lang="it-IT" smtClean="0"/>
              <a:t>the mastery of the data analyzer is to </a:t>
            </a:r>
            <a:r>
              <a:rPr lang="it-IT" smtClean="0">
                <a:solidFill>
                  <a:srgbClr val="FF0000"/>
                </a:solidFill>
              </a:rPr>
              <a:t>optimally combine </a:t>
            </a:r>
            <a:r>
              <a:rPr lang="it-IT" smtClean="0"/>
              <a:t>the proper ingredients to achieve their task, and then </a:t>
            </a:r>
            <a:r>
              <a:rPr lang="it-IT" smtClean="0">
                <a:solidFill>
                  <a:srgbClr val="0070C0"/>
                </a:solidFill>
              </a:rPr>
              <a:t>add the killing bit</a:t>
            </a:r>
            <a:r>
              <a:rPr lang="it-IT" smtClean="0"/>
              <a:t> that is only useful in the particular application at hand</a:t>
            </a:r>
          </a:p>
          <a:p>
            <a:pPr lvl="1"/>
            <a:endParaRPr lang="it-IT" smtClean="0"/>
          </a:p>
          <a:p>
            <a:r>
              <a:rPr lang="it-IT" smtClean="0"/>
              <a:t>In NN design, </a:t>
            </a:r>
            <a:r>
              <a:rPr lang="it-IT" smtClean="0">
                <a:solidFill>
                  <a:srgbClr val="FF0000"/>
                </a:solidFill>
              </a:rPr>
              <a:t>the loss function is where the money is</a:t>
            </a:r>
            <a:r>
              <a:rPr lang="it-IT" smtClean="0"/>
              <a:t>	</a:t>
            </a:r>
          </a:p>
          <a:p>
            <a:pPr lvl="1"/>
            <a:r>
              <a:rPr lang="it-IT" smtClean="0"/>
              <a:t>improvements in the inputs have also large impact in results (see tutorials)</a:t>
            </a:r>
          </a:p>
          <a:p>
            <a:pPr lvl="1"/>
            <a:r>
              <a:rPr lang="it-IT" smtClean="0"/>
              <a:t>smart scanning for absolute minimum is important</a:t>
            </a:r>
          </a:p>
          <a:p>
            <a:pPr lvl="1"/>
            <a:r>
              <a:rPr lang="it-IT" smtClean="0"/>
              <a:t>attempts to improve on already reasonably flexible designs likely to not give as big gains</a:t>
            </a:r>
            <a:endParaRPr lang="en-US"/>
          </a:p>
        </p:txBody>
      </p:sp>
    </p:spTree>
    <p:extLst>
      <p:ext uri="{BB962C8B-B14F-4D97-AF65-F5344CB8AC3E}">
        <p14:creationId xmlns:p14="http://schemas.microsoft.com/office/powerpoint/2010/main" val="100764886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780928"/>
            <a:ext cx="8229600" cy="1143000"/>
          </a:xfrm>
        </p:spPr>
        <p:txBody>
          <a:bodyPr/>
          <a:lstStyle/>
          <a:p>
            <a:r>
              <a:rPr lang="it-IT" b="1" smtClean="0">
                <a:solidFill>
                  <a:srgbClr val="C00000"/>
                </a:solidFill>
              </a:rPr>
              <a:t>Thank you!</a:t>
            </a:r>
            <a:endParaRPr lang="en-US" b="1">
              <a:solidFill>
                <a:srgbClr val="C00000"/>
              </a:solidFill>
            </a:endParaRPr>
          </a:p>
        </p:txBody>
      </p:sp>
    </p:spTree>
    <p:extLst>
      <p:ext uri="{BB962C8B-B14F-4D97-AF65-F5344CB8AC3E}">
        <p14:creationId xmlns:p14="http://schemas.microsoft.com/office/powerpoint/2010/main" val="3443311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A </a:t>
            </a:r>
            <a:r>
              <a:rPr lang="it-IT" smtClean="0">
                <a:solidFill>
                  <a:srgbClr val="0070C0"/>
                </a:solidFill>
              </a:rPr>
              <a:t>map to clarify the players role</a:t>
            </a:r>
            <a:endParaRPr lang="en-US">
              <a:solidFill>
                <a:srgbClr val="0070C0"/>
              </a:solidFill>
            </a:endParaRPr>
          </a:p>
        </p:txBody>
      </p:sp>
      <p:sp>
        <p:nvSpPr>
          <p:cNvPr id="3" name="Rettangolo arrotondato 2"/>
          <p:cNvSpPr/>
          <p:nvPr/>
        </p:nvSpPr>
        <p:spPr>
          <a:xfrm>
            <a:off x="2339752" y="1484784"/>
            <a:ext cx="3744416"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smtClean="0"/>
              <a:t>Machine Learning</a:t>
            </a:r>
            <a:endParaRPr lang="en-US" sz="4000"/>
          </a:p>
        </p:txBody>
      </p:sp>
      <p:sp>
        <p:nvSpPr>
          <p:cNvPr id="4" name="Rettangolo arrotondato 3"/>
          <p:cNvSpPr/>
          <p:nvPr/>
        </p:nvSpPr>
        <p:spPr>
          <a:xfrm>
            <a:off x="107504" y="3356992"/>
            <a:ext cx="3240360"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t>Unsupervised learning</a:t>
            </a:r>
          </a:p>
          <a:p>
            <a:pPr algn="ctr"/>
            <a:r>
              <a:rPr lang="it-IT" smtClean="0">
                <a:solidFill>
                  <a:schemeClr val="tx1"/>
                </a:solidFill>
              </a:rPr>
              <a:t>Develop model to group and interpret data without labels</a:t>
            </a:r>
            <a:endParaRPr lang="en-US">
              <a:solidFill>
                <a:schemeClr val="tx1"/>
              </a:solidFill>
            </a:endParaRPr>
          </a:p>
        </p:txBody>
      </p:sp>
      <p:sp>
        <p:nvSpPr>
          <p:cNvPr id="5" name="Rettangolo arrotondato 4"/>
          <p:cNvSpPr/>
          <p:nvPr/>
        </p:nvSpPr>
        <p:spPr>
          <a:xfrm>
            <a:off x="6084168" y="3358534"/>
            <a:ext cx="2952328"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t>S</a:t>
            </a:r>
            <a:r>
              <a:rPr lang="it-IT" sz="2400" smtClean="0"/>
              <a:t>upervised learning</a:t>
            </a:r>
          </a:p>
          <a:p>
            <a:pPr algn="ctr"/>
            <a:r>
              <a:rPr lang="it-IT" smtClean="0">
                <a:solidFill>
                  <a:schemeClr val="tx1"/>
                </a:solidFill>
              </a:rPr>
              <a:t>Develop predictive model based on labelled data</a:t>
            </a:r>
            <a:endParaRPr lang="en-US">
              <a:solidFill>
                <a:schemeClr val="tx1"/>
              </a:solidFill>
            </a:endParaRPr>
          </a:p>
        </p:txBody>
      </p:sp>
      <p:sp>
        <p:nvSpPr>
          <p:cNvPr id="6" name="Rettangolo arrotondato 5"/>
          <p:cNvSpPr/>
          <p:nvPr/>
        </p:nvSpPr>
        <p:spPr>
          <a:xfrm>
            <a:off x="3491879" y="5530138"/>
            <a:ext cx="3312369"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t>Classification</a:t>
            </a:r>
          </a:p>
          <a:p>
            <a:pPr algn="ctr"/>
            <a:r>
              <a:rPr lang="it-IT" smtClean="0">
                <a:solidFill>
                  <a:schemeClr val="tx1"/>
                </a:solidFill>
              </a:rPr>
              <a:t>The output is nominal, categorical,</a:t>
            </a:r>
          </a:p>
          <a:p>
            <a:pPr algn="ctr"/>
            <a:r>
              <a:rPr lang="it-IT" smtClean="0">
                <a:solidFill>
                  <a:schemeClr val="tx1"/>
                </a:solidFill>
              </a:rPr>
              <a:t>unordered / ordered</a:t>
            </a:r>
            <a:endParaRPr lang="en-US">
              <a:solidFill>
                <a:schemeClr val="tx1"/>
              </a:solidFill>
            </a:endParaRPr>
          </a:p>
        </p:txBody>
      </p:sp>
      <p:sp>
        <p:nvSpPr>
          <p:cNvPr id="7" name="Rettangolo arrotondato 6"/>
          <p:cNvSpPr/>
          <p:nvPr/>
        </p:nvSpPr>
        <p:spPr>
          <a:xfrm>
            <a:off x="6948264" y="5517232"/>
            <a:ext cx="2088232"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t>Regression</a:t>
            </a:r>
          </a:p>
          <a:p>
            <a:pPr algn="ctr"/>
            <a:r>
              <a:rPr lang="it-IT" smtClean="0">
                <a:solidFill>
                  <a:schemeClr val="tx1"/>
                </a:solidFill>
              </a:rPr>
              <a:t>The output is continuous</a:t>
            </a:r>
            <a:endParaRPr lang="en-US">
              <a:solidFill>
                <a:schemeClr val="tx1"/>
              </a:solidFill>
            </a:endParaRPr>
          </a:p>
        </p:txBody>
      </p:sp>
      <p:sp>
        <p:nvSpPr>
          <p:cNvPr id="8" name="Rettangolo arrotondato 7"/>
          <p:cNvSpPr/>
          <p:nvPr/>
        </p:nvSpPr>
        <p:spPr>
          <a:xfrm>
            <a:off x="35496" y="5527744"/>
            <a:ext cx="1728192"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smtClean="0"/>
              <a:t>Clustering</a:t>
            </a:r>
          </a:p>
          <a:p>
            <a:pPr algn="ctr"/>
            <a:r>
              <a:rPr lang="it-IT" smtClean="0">
                <a:solidFill>
                  <a:schemeClr val="tx1"/>
                </a:solidFill>
              </a:rPr>
              <a:t>Learn ways    to partition  the data</a:t>
            </a:r>
            <a:endParaRPr lang="en-US">
              <a:solidFill>
                <a:schemeClr val="tx1"/>
              </a:solidFill>
            </a:endParaRPr>
          </a:p>
        </p:txBody>
      </p:sp>
      <p:cxnSp>
        <p:nvCxnSpPr>
          <p:cNvPr id="10" name="Connettore 2 9"/>
          <p:cNvCxnSpPr/>
          <p:nvPr/>
        </p:nvCxnSpPr>
        <p:spPr>
          <a:xfrm flipH="1">
            <a:off x="3203848" y="2792409"/>
            <a:ext cx="720080" cy="5645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4975082" y="2780928"/>
            <a:ext cx="1109086" cy="5818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5868145" y="5157192"/>
            <a:ext cx="2124235" cy="3428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5148064" y="5157192"/>
            <a:ext cx="648072"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467544" y="5003788"/>
            <a:ext cx="0"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ttangolo arrotondato 21"/>
          <p:cNvSpPr/>
          <p:nvPr/>
        </p:nvSpPr>
        <p:spPr>
          <a:xfrm>
            <a:off x="3443017" y="3356992"/>
            <a:ext cx="2533140"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smtClean="0"/>
              <a:t>Semi-supervised Learning</a:t>
            </a:r>
          </a:p>
          <a:p>
            <a:pPr algn="ctr"/>
            <a:r>
              <a:rPr lang="it-IT" smtClean="0">
                <a:solidFill>
                  <a:schemeClr val="tx1"/>
                </a:solidFill>
              </a:rPr>
              <a:t>Data only partly labeled</a:t>
            </a:r>
            <a:endParaRPr lang="en-US">
              <a:solidFill>
                <a:schemeClr val="tx1"/>
              </a:solidFill>
            </a:endParaRPr>
          </a:p>
        </p:txBody>
      </p:sp>
      <p:cxnSp>
        <p:nvCxnSpPr>
          <p:cNvPr id="23" name="Connettore 2 22"/>
          <p:cNvCxnSpPr/>
          <p:nvPr/>
        </p:nvCxnSpPr>
        <p:spPr>
          <a:xfrm>
            <a:off x="4463988" y="2798149"/>
            <a:ext cx="0" cy="5645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5868145" y="5157192"/>
            <a:ext cx="644217" cy="3788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a:off x="5220072" y="5014718"/>
            <a:ext cx="648073" cy="1424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p:nvPr/>
        </p:nvCxnSpPr>
        <p:spPr>
          <a:xfrm flipH="1">
            <a:off x="5868145" y="4850385"/>
            <a:ext cx="216024" cy="3068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Ovale 60"/>
          <p:cNvSpPr/>
          <p:nvPr/>
        </p:nvSpPr>
        <p:spPr>
          <a:xfrm>
            <a:off x="2483768" y="4581128"/>
            <a:ext cx="1944216" cy="1062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anomaly detection</a:t>
            </a:r>
          </a:p>
          <a:p>
            <a:pPr algn="ctr"/>
            <a:r>
              <a:rPr lang="it-IT" smtClean="0">
                <a:solidFill>
                  <a:schemeClr val="tx1"/>
                </a:solidFill>
              </a:rPr>
              <a:t>find outliers</a:t>
            </a:r>
            <a:endParaRPr lang="en-US">
              <a:solidFill>
                <a:schemeClr val="tx1"/>
              </a:solidFill>
            </a:endParaRPr>
          </a:p>
        </p:txBody>
      </p:sp>
      <p:sp>
        <p:nvSpPr>
          <p:cNvPr id="24" name="Rettangolo arrotondato 23"/>
          <p:cNvSpPr/>
          <p:nvPr/>
        </p:nvSpPr>
        <p:spPr>
          <a:xfrm>
            <a:off x="1895018" y="5527744"/>
            <a:ext cx="1424384"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smtClean="0"/>
              <a:t>Density Estimation</a:t>
            </a:r>
          </a:p>
          <a:p>
            <a:pPr algn="ctr"/>
            <a:r>
              <a:rPr lang="it-IT" sz="1600" smtClean="0">
                <a:solidFill>
                  <a:schemeClr val="tx1"/>
                </a:solidFill>
              </a:rPr>
              <a:t>Find p(x)</a:t>
            </a:r>
          </a:p>
        </p:txBody>
      </p:sp>
      <p:sp>
        <p:nvSpPr>
          <p:cNvPr id="9" name="Segnaposto numero diapositiva 8"/>
          <p:cNvSpPr>
            <a:spLocks noGrp="1"/>
          </p:cNvSpPr>
          <p:nvPr>
            <p:ph type="sldNum" sz="quarter" idx="12"/>
          </p:nvPr>
        </p:nvSpPr>
        <p:spPr/>
        <p:txBody>
          <a:bodyPr/>
          <a:lstStyle/>
          <a:p>
            <a:fld id="{56029BB4-88B6-47BD-9965-86C3E8AE1DFC}" type="slidenum">
              <a:rPr lang="en-US" smtClean="0"/>
              <a:t>18</a:t>
            </a:fld>
            <a:endParaRPr lang="en-US"/>
          </a:p>
        </p:txBody>
      </p:sp>
    </p:spTree>
    <p:extLst>
      <p:ext uri="{BB962C8B-B14F-4D97-AF65-F5344CB8AC3E}">
        <p14:creationId xmlns:p14="http://schemas.microsoft.com/office/powerpoint/2010/main" val="196462303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A </a:t>
            </a:r>
            <a:r>
              <a:rPr lang="it-IT" smtClean="0">
                <a:solidFill>
                  <a:srgbClr val="0070C0"/>
                </a:solidFill>
              </a:rPr>
              <a:t>more complete list of ML tasks /2</a:t>
            </a:r>
            <a:endParaRPr lang="en-US">
              <a:solidFill>
                <a:srgbClr val="0070C0"/>
              </a:solidFill>
            </a:endParaRPr>
          </a:p>
        </p:txBody>
      </p:sp>
      <p:sp>
        <p:nvSpPr>
          <p:cNvPr id="3" name="Segnaposto contenuto 2"/>
          <p:cNvSpPr>
            <a:spLocks noGrp="1"/>
          </p:cNvSpPr>
          <p:nvPr>
            <p:ph idx="1"/>
          </p:nvPr>
        </p:nvSpPr>
        <p:spPr>
          <a:xfrm>
            <a:off x="457200" y="1484784"/>
            <a:ext cx="8219256" cy="5257800"/>
          </a:xfrm>
        </p:spPr>
        <p:txBody>
          <a:bodyPr>
            <a:normAutofit fontScale="62500" lnSpcReduction="20000"/>
          </a:bodyPr>
          <a:lstStyle/>
          <a:p>
            <a:pPr marL="0" indent="0">
              <a:buNone/>
            </a:pPr>
            <a:endParaRPr lang="it-IT" smtClean="0"/>
          </a:p>
          <a:p>
            <a:pPr marL="514350" indent="-457200"/>
            <a:r>
              <a:rPr lang="it-IT" b="1" smtClean="0"/>
              <a:t>Structured output</a:t>
            </a:r>
            <a:r>
              <a:rPr lang="it-IT" smtClean="0"/>
              <a:t>:</a:t>
            </a:r>
          </a:p>
          <a:p>
            <a:pPr lvl="1">
              <a:buFontTx/>
              <a:buChar char="-"/>
            </a:pPr>
            <a:r>
              <a:rPr lang="it-IT" b="1" smtClean="0"/>
              <a:t>Transcription</a:t>
            </a:r>
            <a:r>
              <a:rPr lang="it-IT" smtClean="0"/>
              <a:t>: e.g. transform unstructured representation of data into discrete textual form; e.g. images of handwriting or numbers (Google Street view does it with DNN for street addresses), or speech recognition from audio stream</a:t>
            </a:r>
          </a:p>
          <a:p>
            <a:pPr lvl="1">
              <a:buFontTx/>
              <a:buChar char="-"/>
            </a:pPr>
            <a:r>
              <a:rPr lang="it-IT" b="1" smtClean="0"/>
              <a:t>Machine translation</a:t>
            </a:r>
          </a:p>
          <a:p>
            <a:pPr lvl="1">
              <a:buFontTx/>
              <a:buChar char="-"/>
            </a:pPr>
            <a:r>
              <a:rPr lang="it-IT" b="1" smtClean="0"/>
              <a:t>parsing sentences </a:t>
            </a:r>
            <a:r>
              <a:rPr lang="it-IT" smtClean="0"/>
              <a:t>into grammatical structures</a:t>
            </a:r>
          </a:p>
          <a:p>
            <a:pPr lvl="1">
              <a:buFontTx/>
              <a:buChar char="-"/>
            </a:pPr>
            <a:r>
              <a:rPr lang="it-IT" b="1" smtClean="0"/>
              <a:t>image segmentation</a:t>
            </a:r>
            <a:r>
              <a:rPr lang="it-IT" smtClean="0"/>
              <a:t>, e.g. aerial pictures </a:t>
            </a:r>
            <a:r>
              <a:rPr lang="it-IT" smtClean="0">
                <a:sym typeface="Wingdings" panose="05000000000000000000" pitchFamily="2" charset="2"/>
              </a:rPr>
              <a:t> road positions or land usage</a:t>
            </a:r>
          </a:p>
          <a:p>
            <a:pPr lvl="1">
              <a:buFontTx/>
              <a:buChar char="-"/>
            </a:pPr>
            <a:r>
              <a:rPr lang="it-IT" b="1" smtClean="0">
                <a:sym typeface="Wingdings" panose="05000000000000000000" pitchFamily="2" charset="2"/>
              </a:rPr>
              <a:t>image captioning</a:t>
            </a:r>
            <a:endParaRPr lang="en-US" b="1" smtClean="0">
              <a:sym typeface="Wingdings" panose="05000000000000000000" pitchFamily="2" charset="2"/>
            </a:endParaRPr>
          </a:p>
          <a:p>
            <a:pPr marL="514350" indent="-457200"/>
            <a:endParaRPr lang="it-IT" b="1" smtClean="0">
              <a:sym typeface="Wingdings" panose="05000000000000000000" pitchFamily="2" charset="2"/>
            </a:endParaRPr>
          </a:p>
          <a:p>
            <a:pPr marL="514350" indent="-457200"/>
            <a:r>
              <a:rPr lang="it-IT" b="1" smtClean="0">
                <a:sym typeface="Wingdings" panose="05000000000000000000" pitchFamily="2" charset="2"/>
              </a:rPr>
              <a:t>Synthesis, sampling</a:t>
            </a:r>
            <a:r>
              <a:rPr lang="it-IT" smtClean="0">
                <a:sym typeface="Wingdings" panose="05000000000000000000" pitchFamily="2" charset="2"/>
              </a:rPr>
              <a:t>: e.g. speech synthesis (structured output with no single correct output for each input); GANs can be used for e.g. generating artificial data</a:t>
            </a:r>
          </a:p>
          <a:p>
            <a:pPr marL="514350" indent="-457200"/>
            <a:endParaRPr lang="it-IT" b="1" smtClean="0">
              <a:sym typeface="Wingdings" panose="05000000000000000000" pitchFamily="2" charset="2"/>
            </a:endParaRPr>
          </a:p>
          <a:p>
            <a:pPr marL="514350" indent="-457200"/>
            <a:r>
              <a:rPr lang="it-IT" b="1" smtClean="0">
                <a:sym typeface="Wingdings" panose="05000000000000000000" pitchFamily="2" charset="2"/>
              </a:rPr>
              <a:t>Missing values inputation: </a:t>
            </a:r>
            <a:r>
              <a:rPr lang="it-IT" smtClean="0">
                <a:sym typeface="Wingdings" panose="05000000000000000000" pitchFamily="2" charset="2"/>
              </a:rPr>
              <a:t>this can be a very complex task – Netflix ran a challenge on it to understand customer preferences</a:t>
            </a:r>
            <a:endParaRPr lang="it-IT" b="1" smtClean="0">
              <a:sym typeface="Wingdings" panose="05000000000000000000" pitchFamily="2" charset="2"/>
            </a:endParaRPr>
          </a:p>
          <a:p>
            <a:pPr marL="514350" indent="-457200"/>
            <a:endParaRPr lang="it-IT" b="1" smtClean="0">
              <a:sym typeface="Wingdings" panose="05000000000000000000" pitchFamily="2" charset="2"/>
            </a:endParaRPr>
          </a:p>
          <a:p>
            <a:pPr marL="514350" indent="-457200"/>
            <a:r>
              <a:rPr lang="it-IT" b="1" smtClean="0">
                <a:sym typeface="Wingdings" panose="05000000000000000000" pitchFamily="2" charset="2"/>
              </a:rPr>
              <a:t>Denoising</a:t>
            </a:r>
            <a:r>
              <a:rPr lang="it-IT" smtClean="0">
                <a:sym typeface="Wingdings" panose="05000000000000000000" pitchFamily="2" charset="2"/>
              </a:rPr>
              <a:t>: obtain the clean example from a corrupt one x*, get p(x|x*)</a:t>
            </a:r>
          </a:p>
          <a:p>
            <a:pPr marL="57150" indent="0">
              <a:buNone/>
            </a:pPr>
            <a:endParaRPr lang="it-IT" smtClean="0">
              <a:sym typeface="Wingdings" panose="05000000000000000000" pitchFamily="2" charset="2"/>
            </a:endParaRPr>
          </a:p>
        </p:txBody>
      </p:sp>
      <p:sp>
        <p:nvSpPr>
          <p:cNvPr id="4" name="Segnaposto numero diapositiva 3"/>
          <p:cNvSpPr>
            <a:spLocks noGrp="1"/>
          </p:cNvSpPr>
          <p:nvPr>
            <p:ph type="sldNum" sz="quarter" idx="12"/>
          </p:nvPr>
        </p:nvSpPr>
        <p:spPr/>
        <p:txBody>
          <a:bodyPr/>
          <a:lstStyle/>
          <a:p>
            <a:fld id="{56029BB4-88B6-47BD-9965-86C3E8AE1DFC}" type="slidenum">
              <a:rPr lang="en-US" smtClean="0"/>
              <a:t>180</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05064"/>
            <a:ext cx="3530154" cy="26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6915" y="4005064"/>
            <a:ext cx="4341835" cy="277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5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 calcmode="lin" valueType="num">
                                      <p:cBhvr additive="base">
                                        <p:cTn id="1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
                                        <p:tgtEl>
                                          <p:spTgt spid="10242"/>
                                        </p:tgtEl>
                                        <p:attrNameLst>
                                          <p:attrName>ppt_x</p:attrName>
                                        </p:attrNameLst>
                                      </p:cBhvr>
                                      <p:tavLst>
                                        <p:tav tm="0">
                                          <p:val>
                                            <p:strVal val="ppt_x"/>
                                          </p:val>
                                        </p:tav>
                                        <p:tav tm="100000">
                                          <p:val>
                                            <p:strVal val="ppt_x"/>
                                          </p:val>
                                        </p:tav>
                                      </p:tavLst>
                                    </p:anim>
                                    <p:anim calcmode="lin" valueType="num">
                                      <p:cBhvr additive="base">
                                        <p:cTn id="19" dur="500"/>
                                        <p:tgtEl>
                                          <p:spTgt spid="10242"/>
                                        </p:tgtEl>
                                        <p:attrNameLst>
                                          <p:attrName>ppt_y</p:attrName>
                                        </p:attrNameLst>
                                      </p:cBhvr>
                                      <p:tavLst>
                                        <p:tav tm="0">
                                          <p:val>
                                            <p:strVal val="ppt_y"/>
                                          </p:val>
                                        </p:tav>
                                        <p:tav tm="100000">
                                          <p:val>
                                            <p:strVal val="1+ppt_h/2"/>
                                          </p:val>
                                        </p:tav>
                                      </p:tavLst>
                                    </p:anim>
                                    <p:set>
                                      <p:cBhvr>
                                        <p:cTn id="20" dur="1" fill="hold">
                                          <p:stCondLst>
                                            <p:cond delay="499"/>
                                          </p:stCondLst>
                                        </p:cTn>
                                        <p:tgtEl>
                                          <p:spTgt spid="10242"/>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0243"/>
                                        </p:tgtEl>
                                        <p:attrNameLst>
                                          <p:attrName>ppt_x</p:attrName>
                                        </p:attrNameLst>
                                      </p:cBhvr>
                                      <p:tavLst>
                                        <p:tav tm="0">
                                          <p:val>
                                            <p:strVal val="ppt_x"/>
                                          </p:val>
                                        </p:tav>
                                        <p:tav tm="100000">
                                          <p:val>
                                            <p:strVal val="ppt_x"/>
                                          </p:val>
                                        </p:tav>
                                      </p:tavLst>
                                    </p:anim>
                                    <p:anim calcmode="lin" valueType="num">
                                      <p:cBhvr additive="base">
                                        <p:cTn id="23" dur="500"/>
                                        <p:tgtEl>
                                          <p:spTgt spid="10243"/>
                                        </p:tgtEl>
                                        <p:attrNameLst>
                                          <p:attrName>ppt_y</p:attrName>
                                        </p:attrNameLst>
                                      </p:cBhvr>
                                      <p:tavLst>
                                        <p:tav tm="0">
                                          <p:val>
                                            <p:strVal val="ppt_y"/>
                                          </p:val>
                                        </p:tav>
                                        <p:tav tm="100000">
                                          <p:val>
                                            <p:strVal val="1+ppt_h/2"/>
                                          </p:val>
                                        </p:tav>
                                      </p:tavLst>
                                    </p:anim>
                                    <p:set>
                                      <p:cBhvr>
                                        <p:cTn id="24" dur="1" fill="hold">
                                          <p:stCondLst>
                                            <p:cond delay="499"/>
                                          </p:stCondLst>
                                        </p:cTn>
                                        <p:tgtEl>
                                          <p:spTgt spid="10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Example: the Netflix challenge</a:t>
            </a:r>
            <a:endParaRPr lang="en-US">
              <a:solidFill>
                <a:srgbClr val="0070C0"/>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84" y="1340768"/>
            <a:ext cx="822007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598172"/>
            <a:ext cx="3098673" cy="206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181</a:t>
            </a:fld>
            <a:endParaRPr lang="en-US"/>
          </a:p>
        </p:txBody>
      </p:sp>
    </p:spTree>
    <p:extLst>
      <p:ext uri="{BB962C8B-B14F-4D97-AF65-F5344CB8AC3E}">
        <p14:creationId xmlns:p14="http://schemas.microsoft.com/office/powerpoint/2010/main" val="73980908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268760"/>
          </a:xfrm>
        </p:spPr>
        <p:txBody>
          <a:bodyPr>
            <a:normAutofit fontScale="90000"/>
          </a:bodyPr>
          <a:lstStyle/>
          <a:p>
            <a:r>
              <a:rPr lang="it-IT" smtClean="0">
                <a:solidFill>
                  <a:srgbClr val="0070C0"/>
                </a:solidFill>
              </a:rPr>
              <a:t>* A </a:t>
            </a:r>
            <a:r>
              <a:rPr lang="it-IT" smtClean="0">
                <a:solidFill>
                  <a:srgbClr val="0070C0"/>
                </a:solidFill>
              </a:rPr>
              <a:t>parenthesis: Generalities on Hypothesis Testing</a:t>
            </a:r>
            <a:endParaRPr lang="en-US"/>
          </a:p>
        </p:txBody>
      </p:sp>
      <p:pic>
        <p:nvPicPr>
          <p:cNvPr id="147459" name="Picture 3"/>
          <p:cNvPicPr>
            <a:picLocks noChangeAspect="1" noChangeArrowheads="1"/>
          </p:cNvPicPr>
          <p:nvPr/>
        </p:nvPicPr>
        <p:blipFill>
          <a:blip r:embed="rId2" cstate="print"/>
          <a:srcRect/>
          <a:stretch>
            <a:fillRect/>
          </a:stretch>
        </p:blipFill>
        <p:spPr bwMode="auto">
          <a:xfrm>
            <a:off x="5198505" y="3861047"/>
            <a:ext cx="3837991" cy="2880321"/>
          </a:xfrm>
          <a:prstGeom prst="rect">
            <a:avLst/>
          </a:prstGeom>
          <a:noFill/>
          <a:ln w="9525">
            <a:noFill/>
            <a:miter lim="800000"/>
            <a:headEnd/>
            <a:tailEnd/>
          </a:ln>
        </p:spPr>
      </p:pic>
      <p:sp>
        <p:nvSpPr>
          <p:cNvPr id="6" name="CasellaDiTesto 5"/>
          <p:cNvSpPr txBox="1"/>
          <p:nvPr/>
        </p:nvSpPr>
        <p:spPr>
          <a:xfrm>
            <a:off x="251520" y="1556792"/>
            <a:ext cx="8520859" cy="3970318"/>
          </a:xfrm>
          <a:prstGeom prst="rect">
            <a:avLst/>
          </a:prstGeom>
          <a:noFill/>
        </p:spPr>
        <p:txBody>
          <a:bodyPr wrap="none" rtlCol="0">
            <a:spAutoFit/>
          </a:bodyPr>
          <a:lstStyle/>
          <a:p>
            <a:r>
              <a:rPr lang="en-US" smtClean="0"/>
              <a:t>We are often concerned with </a:t>
            </a:r>
            <a:r>
              <a:rPr lang="en-US" smtClean="0">
                <a:solidFill>
                  <a:srgbClr val="FF0000"/>
                </a:solidFill>
              </a:rPr>
              <a:t>proving or disproving a theory</a:t>
            </a:r>
            <a:r>
              <a:rPr lang="en-US" smtClean="0"/>
              <a:t>, or comparing and</a:t>
            </a:r>
          </a:p>
          <a:p>
            <a:r>
              <a:rPr lang="en-US" smtClean="0">
                <a:solidFill>
                  <a:srgbClr val="FF0000"/>
                </a:solidFill>
              </a:rPr>
              <a:t>choosing between different hypotheses</a:t>
            </a:r>
            <a:r>
              <a:rPr lang="en-US" smtClean="0"/>
              <a:t>.</a:t>
            </a:r>
          </a:p>
          <a:p>
            <a:r>
              <a:rPr lang="en-US" smtClean="0"/>
              <a:t>In general this is a different problem from that of estimating a parameter, but the two</a:t>
            </a:r>
          </a:p>
          <a:p>
            <a:r>
              <a:rPr lang="en-US" smtClean="0"/>
              <a:t>are tightly connected.</a:t>
            </a:r>
          </a:p>
          <a:p>
            <a:endParaRPr lang="en-US" smtClean="0"/>
          </a:p>
          <a:p>
            <a:r>
              <a:rPr lang="en-US" smtClean="0"/>
              <a:t>If nothing is known </a:t>
            </a:r>
            <a:r>
              <a:rPr lang="en-US" i="1" smtClean="0"/>
              <a:t>a priori </a:t>
            </a:r>
            <a:r>
              <a:rPr lang="en-US" smtClean="0"/>
              <a:t>about a parameter, naturally one uses the data to </a:t>
            </a:r>
            <a:r>
              <a:rPr lang="en-US" b="1" smtClean="0"/>
              <a:t>estimate</a:t>
            </a:r>
            <a:r>
              <a:rPr lang="en-US" smtClean="0"/>
              <a:t> it;</a:t>
            </a:r>
          </a:p>
          <a:p>
            <a:r>
              <a:rPr lang="en-US" smtClean="0"/>
              <a:t>if however a theoretical prediction exists of a particular value, the problem is more</a:t>
            </a:r>
          </a:p>
          <a:p>
            <a:r>
              <a:rPr lang="en-US" smtClean="0"/>
              <a:t>proficuously formulated as a </a:t>
            </a:r>
            <a:r>
              <a:rPr lang="en-US" b="1" smtClean="0"/>
              <a:t>test of hypothesis</a:t>
            </a:r>
            <a:r>
              <a:rPr lang="en-US" smtClean="0"/>
              <a:t>.</a:t>
            </a:r>
          </a:p>
          <a:p>
            <a:endParaRPr lang="en-US" smtClean="0"/>
          </a:p>
          <a:p>
            <a:endParaRPr lang="en-US" smtClean="0"/>
          </a:p>
          <a:p>
            <a:r>
              <a:rPr lang="en-US" smtClean="0"/>
              <a:t>A hypothesis is </a:t>
            </a:r>
            <a:r>
              <a:rPr lang="en-US" b="1" smtClean="0"/>
              <a:t>simple</a:t>
            </a:r>
            <a:r>
              <a:rPr lang="en-US" smtClean="0"/>
              <a:t> if it is completely</a:t>
            </a:r>
          </a:p>
          <a:p>
            <a:r>
              <a:rPr lang="en-US" smtClean="0"/>
              <a:t>specified; otherwise (e.g. if it depends on</a:t>
            </a:r>
          </a:p>
          <a:p>
            <a:r>
              <a:rPr lang="en-US" smtClean="0"/>
              <a:t>the unknown value of a parameter, H(</a:t>
            </a:r>
            <a:r>
              <a:rPr lang="el-GR" smtClean="0"/>
              <a:t>θ</a:t>
            </a:r>
            <a:r>
              <a:rPr lang="it-IT" smtClean="0"/>
              <a:t>)</a:t>
            </a:r>
            <a:r>
              <a:rPr lang="en-US" smtClean="0"/>
              <a:t>) it is </a:t>
            </a:r>
          </a:p>
          <a:p>
            <a:r>
              <a:rPr lang="en-US" smtClean="0"/>
              <a:t>called </a:t>
            </a:r>
            <a:r>
              <a:rPr lang="en-US" b="1" smtClean="0"/>
              <a:t>composite</a:t>
            </a:r>
            <a:r>
              <a:rPr lang="en-US" smtClean="0"/>
              <a:t>.</a:t>
            </a:r>
          </a:p>
        </p:txBody>
      </p:sp>
    </p:spTree>
    <p:extLst>
      <p:ext uri="{BB962C8B-B14F-4D97-AF65-F5344CB8AC3E}">
        <p14:creationId xmlns:p14="http://schemas.microsoft.com/office/powerpoint/2010/main" val="16497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 calcmode="lin" valueType="num">
                                      <p:cBhvr additive="base">
                                        <p:cTn id="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anim calcmode="lin" valueType="num">
                                      <p:cBhvr additive="base">
                                        <p:cTn id="11"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2" end="12"/>
                                            </p:txEl>
                                          </p:spTgt>
                                        </p:tgtEl>
                                        <p:attrNameLst>
                                          <p:attrName>style.visibility</p:attrName>
                                        </p:attrNameLst>
                                      </p:cBhvr>
                                      <p:to>
                                        <p:strVal val="visible"/>
                                      </p:to>
                                    </p:set>
                                    <p:anim calcmode="lin" valueType="num">
                                      <p:cBhvr additive="base">
                                        <p:cTn id="15"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2" end="1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anim calcmode="lin" valueType="num">
                                      <p:cBhvr additive="base">
                                        <p:cTn id="19"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3" end="1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7459"/>
                                        </p:tgtEl>
                                        <p:attrNameLst>
                                          <p:attrName>style.visibility</p:attrName>
                                        </p:attrNameLst>
                                      </p:cBhvr>
                                      <p:to>
                                        <p:strVal val="visible"/>
                                      </p:to>
                                    </p:set>
                                    <p:anim calcmode="lin" valueType="num">
                                      <p:cBhvr additive="base">
                                        <p:cTn id="23" dur="500" fill="hold"/>
                                        <p:tgtEl>
                                          <p:spTgt spid="147459"/>
                                        </p:tgtEl>
                                        <p:attrNameLst>
                                          <p:attrName>ppt_x</p:attrName>
                                        </p:attrNameLst>
                                      </p:cBhvr>
                                      <p:tavLst>
                                        <p:tav tm="0">
                                          <p:val>
                                            <p:strVal val="#ppt_x"/>
                                          </p:val>
                                        </p:tav>
                                        <p:tav tm="100000">
                                          <p:val>
                                            <p:strVal val="#ppt_x"/>
                                          </p:val>
                                        </p:tav>
                                      </p:tavLst>
                                    </p:anim>
                                    <p:anim calcmode="lin" valueType="num">
                                      <p:cBhvr additive="base">
                                        <p:cTn id="24" dur="500" fill="hold"/>
                                        <p:tgtEl>
                                          <p:spTgt spid="147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normAutofit/>
          </a:bodyPr>
          <a:lstStyle/>
          <a:p>
            <a:r>
              <a:rPr lang="en-US" smtClean="0">
                <a:solidFill>
                  <a:srgbClr val="0070C0"/>
                </a:solidFill>
              </a:rPr>
              <a:t>* Nuts </a:t>
            </a:r>
            <a:r>
              <a:rPr lang="en-US" smtClean="0">
                <a:solidFill>
                  <a:srgbClr val="0070C0"/>
                </a:solidFill>
              </a:rPr>
              <a:t>and bolts of HT</a:t>
            </a:r>
            <a:endParaRPr lang="en-US">
              <a:solidFill>
                <a:srgbClr val="0070C0"/>
              </a:solidFill>
            </a:endParaRPr>
          </a:p>
        </p:txBody>
      </p:sp>
      <p:sp>
        <p:nvSpPr>
          <p:cNvPr id="3" name="Segnaposto contenuto 2"/>
          <p:cNvSpPr>
            <a:spLocks noGrp="1"/>
          </p:cNvSpPr>
          <p:nvPr>
            <p:ph idx="1"/>
          </p:nvPr>
        </p:nvSpPr>
        <p:spPr>
          <a:xfrm>
            <a:off x="323528" y="1772816"/>
            <a:ext cx="5472608" cy="5085184"/>
          </a:xfrm>
        </p:spPr>
        <p:txBody>
          <a:bodyPr>
            <a:normAutofit fontScale="55000" lnSpcReduction="20000"/>
          </a:bodyPr>
          <a:lstStyle/>
          <a:p>
            <a:pPr marL="0" indent="0">
              <a:buNone/>
            </a:pPr>
            <a:r>
              <a:rPr lang="it-IT" smtClean="0"/>
              <a:t>Be given </a:t>
            </a:r>
          </a:p>
          <a:p>
            <a:pPr marL="0" indent="0">
              <a:buNone/>
            </a:pPr>
            <a:r>
              <a:rPr lang="it-IT" smtClean="0"/>
              <a:t>- i.i.d</a:t>
            </a:r>
            <a:r>
              <a:rPr lang="it-IT"/>
              <a:t>. (Identical and Independently Distributed) data </a:t>
            </a:r>
            <a:r>
              <a:rPr lang="it-IT">
                <a:solidFill>
                  <a:srgbClr val="FF0000"/>
                </a:solidFill>
              </a:rPr>
              <a:t>X={x</a:t>
            </a:r>
            <a:r>
              <a:rPr lang="it-IT" baseline="-25000">
                <a:solidFill>
                  <a:srgbClr val="FF0000"/>
                </a:solidFill>
              </a:rPr>
              <a:t>i</a:t>
            </a:r>
            <a:r>
              <a:rPr lang="it-IT">
                <a:solidFill>
                  <a:srgbClr val="FF0000"/>
                </a:solidFill>
              </a:rPr>
              <a:t>}</a:t>
            </a:r>
            <a:r>
              <a:rPr lang="it-IT" baseline="-25000">
                <a:solidFill>
                  <a:srgbClr val="FF0000"/>
                </a:solidFill>
              </a:rPr>
              <a:t>i=1,...,N</a:t>
            </a:r>
            <a:r>
              <a:rPr lang="it-IT"/>
              <a:t>, assumed without loss of generality multi-dimensional: </a:t>
            </a:r>
            <a:r>
              <a:rPr lang="it-IT">
                <a:solidFill>
                  <a:srgbClr val="FF0000"/>
                </a:solidFill>
              </a:rPr>
              <a:t>x</a:t>
            </a:r>
            <a:r>
              <a:rPr lang="it-IT" baseline="-25000">
                <a:solidFill>
                  <a:srgbClr val="FF0000"/>
                </a:solidFill>
              </a:rPr>
              <a:t>i</a:t>
            </a:r>
            <a:r>
              <a:rPr lang="it-IT">
                <a:solidFill>
                  <a:srgbClr val="FF0000"/>
                </a:solidFill>
              </a:rPr>
              <a:t>=(x</a:t>
            </a:r>
            <a:r>
              <a:rPr lang="it-IT" baseline="-25000">
                <a:solidFill>
                  <a:srgbClr val="FF0000"/>
                </a:solidFill>
              </a:rPr>
              <a:t>i,1</a:t>
            </a:r>
            <a:r>
              <a:rPr lang="it-IT">
                <a:solidFill>
                  <a:srgbClr val="FF0000"/>
                </a:solidFill>
              </a:rPr>
              <a:t>,x</a:t>
            </a:r>
            <a:r>
              <a:rPr lang="it-IT" baseline="-25000">
                <a:solidFill>
                  <a:srgbClr val="FF0000"/>
                </a:solidFill>
              </a:rPr>
              <a:t>i,2</a:t>
            </a:r>
            <a:r>
              <a:rPr lang="it-IT">
                <a:solidFill>
                  <a:srgbClr val="FF0000"/>
                </a:solidFill>
              </a:rPr>
              <a:t>,...,x</a:t>
            </a:r>
            <a:r>
              <a:rPr lang="it-IT" baseline="-25000">
                <a:solidFill>
                  <a:srgbClr val="FF0000"/>
                </a:solidFill>
              </a:rPr>
              <a:t>i,D</a:t>
            </a:r>
            <a:r>
              <a:rPr lang="it-IT">
                <a:solidFill>
                  <a:srgbClr val="FF0000"/>
                </a:solidFill>
              </a:rPr>
              <a:t>)</a:t>
            </a:r>
          </a:p>
          <a:p>
            <a:pPr marL="0" indent="0">
              <a:buNone/>
            </a:pPr>
            <a:r>
              <a:rPr lang="it-IT" smtClean="0"/>
              <a:t>- Two fully specified PDFs:</a:t>
            </a:r>
            <a:endParaRPr lang="en-US" smtClean="0"/>
          </a:p>
          <a:p>
            <a:r>
              <a:rPr lang="en-US" smtClean="0"/>
              <a:t>H</a:t>
            </a:r>
            <a:r>
              <a:rPr lang="en-US" baseline="-25000" smtClean="0"/>
              <a:t>0</a:t>
            </a:r>
            <a:r>
              <a:rPr lang="en-US" smtClean="0"/>
              <a:t>: null hypothesis P(X|H</a:t>
            </a:r>
            <a:r>
              <a:rPr lang="en-US" baseline="-25000" smtClean="0"/>
              <a:t>0</a:t>
            </a:r>
            <a:r>
              <a:rPr lang="en-US" smtClean="0"/>
              <a:t>)</a:t>
            </a:r>
          </a:p>
          <a:p>
            <a:r>
              <a:rPr lang="en-US" smtClean="0"/>
              <a:t>H</a:t>
            </a:r>
            <a:r>
              <a:rPr lang="en-US" baseline="-25000" smtClean="0"/>
              <a:t>1</a:t>
            </a:r>
            <a:r>
              <a:rPr lang="en-US" smtClean="0"/>
              <a:t>: alternate hypothesis P(X|H</a:t>
            </a:r>
            <a:r>
              <a:rPr lang="en-US" baseline="-25000" smtClean="0"/>
              <a:t>1</a:t>
            </a:r>
            <a:r>
              <a:rPr lang="en-US" smtClean="0"/>
              <a:t>)</a:t>
            </a:r>
          </a:p>
          <a:p>
            <a:pPr marL="0" indent="0">
              <a:buNone/>
            </a:pPr>
            <a:endParaRPr lang="en-US" smtClean="0"/>
          </a:p>
          <a:p>
            <a:pPr marL="0" indent="0">
              <a:buNone/>
            </a:pPr>
            <a:r>
              <a:rPr lang="en-US" smtClean="0"/>
              <a:t>Three main parameters in the game:</a:t>
            </a:r>
          </a:p>
          <a:p>
            <a:pPr lvl="1"/>
            <a:r>
              <a:rPr lang="en-US" smtClean="0">
                <a:latin typeface="Symbol" pitchFamily="18" charset="2"/>
              </a:rPr>
              <a:t>a</a:t>
            </a:r>
            <a:r>
              <a:rPr lang="en-US" smtClean="0"/>
              <a:t>: </a:t>
            </a:r>
            <a:r>
              <a:rPr lang="en-US" b="1" smtClean="0"/>
              <a:t>type-I error rate</a:t>
            </a:r>
            <a:r>
              <a:rPr lang="en-US" smtClean="0"/>
              <a:t>; probability that H</a:t>
            </a:r>
            <a:r>
              <a:rPr lang="en-US" baseline="-25000" smtClean="0"/>
              <a:t>0</a:t>
            </a:r>
            <a:r>
              <a:rPr lang="en-US" smtClean="0"/>
              <a:t> is true although you allow yourself to accept the alternative hypothesis</a:t>
            </a:r>
          </a:p>
          <a:p>
            <a:pPr lvl="1"/>
            <a:r>
              <a:rPr lang="en-US" smtClean="0">
                <a:latin typeface="Symbol" pitchFamily="18" charset="2"/>
              </a:rPr>
              <a:t>b</a:t>
            </a:r>
            <a:r>
              <a:rPr lang="en-US" smtClean="0"/>
              <a:t>: </a:t>
            </a:r>
            <a:r>
              <a:rPr lang="en-US" b="1" smtClean="0"/>
              <a:t>type-II error rate</a:t>
            </a:r>
            <a:r>
              <a:rPr lang="en-US" smtClean="0"/>
              <a:t>; probability that you fail to claim a discovery (accept H</a:t>
            </a:r>
            <a:r>
              <a:rPr lang="en-US" baseline="-25000" smtClean="0"/>
              <a:t>0</a:t>
            </a:r>
            <a:r>
              <a:rPr lang="en-US" smtClean="0"/>
              <a:t>) when in fact H</a:t>
            </a:r>
            <a:r>
              <a:rPr lang="en-US" baseline="-25000" smtClean="0"/>
              <a:t>1</a:t>
            </a:r>
            <a:r>
              <a:rPr lang="en-US" smtClean="0"/>
              <a:t> is true</a:t>
            </a:r>
          </a:p>
          <a:p>
            <a:pPr lvl="1"/>
            <a:r>
              <a:rPr lang="en-US" smtClean="0">
                <a:latin typeface="Symbol" pitchFamily="18" charset="2"/>
              </a:rPr>
              <a:t>q</a:t>
            </a:r>
            <a:r>
              <a:rPr lang="en-US" smtClean="0"/>
              <a:t>, parameter of interest (describes a continuous hypothesis, for which H</a:t>
            </a:r>
            <a:r>
              <a:rPr lang="en-US" baseline="-25000" smtClean="0"/>
              <a:t>0</a:t>
            </a:r>
            <a:r>
              <a:rPr lang="en-US" smtClean="0"/>
              <a:t> is a particular value). </a:t>
            </a:r>
          </a:p>
          <a:p>
            <a:pPr marL="457200" lvl="1" indent="0">
              <a:buNone/>
            </a:pPr>
            <a:r>
              <a:rPr lang="en-US" smtClean="0"/>
              <a:t>	E.g. </a:t>
            </a:r>
            <a:r>
              <a:rPr lang="en-US" smtClean="0">
                <a:latin typeface="Symbol" pitchFamily="18" charset="2"/>
              </a:rPr>
              <a:t>q</a:t>
            </a:r>
            <a:r>
              <a:rPr lang="en-US" smtClean="0"/>
              <a:t>=0 might be a zero cross section for a new particle</a:t>
            </a:r>
          </a:p>
          <a:p>
            <a:pPr marL="457200" lvl="1" indent="0">
              <a:buNone/>
            </a:pPr>
            <a:endParaRPr lang="en-US" smtClean="0"/>
          </a:p>
          <a:p>
            <a:r>
              <a:rPr lang="en-US" smtClean="0"/>
              <a:t>Common for H</a:t>
            </a:r>
            <a:r>
              <a:rPr lang="en-US" baseline="-25000" smtClean="0"/>
              <a:t>0</a:t>
            </a:r>
            <a:r>
              <a:rPr lang="en-US" smtClean="0"/>
              <a:t> to be </a:t>
            </a:r>
            <a:r>
              <a:rPr lang="en-US" b="1" smtClean="0"/>
              <a:t>nested</a:t>
            </a:r>
            <a:r>
              <a:rPr lang="en-US" smtClean="0"/>
              <a:t> in H</a:t>
            </a:r>
            <a:r>
              <a:rPr lang="en-US" baseline="-25000" smtClean="0"/>
              <a:t>1</a:t>
            </a:r>
          </a:p>
        </p:txBody>
      </p:sp>
      <p:pic>
        <p:nvPicPr>
          <p:cNvPr id="146434" name="Picture 2"/>
          <p:cNvPicPr>
            <a:picLocks noChangeAspect="1" noChangeArrowheads="1"/>
          </p:cNvPicPr>
          <p:nvPr/>
        </p:nvPicPr>
        <p:blipFill>
          <a:blip r:embed="rId2" cstate="print"/>
          <a:srcRect/>
          <a:stretch>
            <a:fillRect/>
          </a:stretch>
        </p:blipFill>
        <p:spPr bwMode="auto">
          <a:xfrm>
            <a:off x="5913392" y="1412776"/>
            <a:ext cx="3203347" cy="2160240"/>
          </a:xfrm>
          <a:prstGeom prst="rect">
            <a:avLst/>
          </a:prstGeom>
          <a:noFill/>
          <a:ln w="9525">
            <a:noFill/>
            <a:miter lim="800000"/>
            <a:headEnd/>
            <a:tailEnd/>
          </a:ln>
        </p:spPr>
      </p:pic>
      <p:sp>
        <p:nvSpPr>
          <p:cNvPr id="6" name="CasellaDiTesto 5"/>
          <p:cNvSpPr txBox="1"/>
          <p:nvPr/>
        </p:nvSpPr>
        <p:spPr>
          <a:xfrm>
            <a:off x="6632971" y="3789040"/>
            <a:ext cx="2483768" cy="954107"/>
          </a:xfrm>
          <a:prstGeom prst="rect">
            <a:avLst/>
          </a:prstGeom>
          <a:noFill/>
        </p:spPr>
        <p:txBody>
          <a:bodyPr wrap="square" rtlCol="0">
            <a:spAutoFit/>
          </a:bodyPr>
          <a:lstStyle/>
          <a:p>
            <a:r>
              <a:rPr lang="en-US" sz="1400" smtClean="0"/>
              <a:t>Above, a smaller </a:t>
            </a:r>
            <a:r>
              <a:rPr lang="en-US" sz="1400" smtClean="0">
                <a:latin typeface="Symbol" pitchFamily="18" charset="2"/>
              </a:rPr>
              <a:t>a</a:t>
            </a:r>
            <a:r>
              <a:rPr lang="en-US" sz="1400" smtClean="0"/>
              <a:t> is paid for </a:t>
            </a:r>
          </a:p>
          <a:p>
            <a:r>
              <a:rPr lang="en-US" sz="1400" smtClean="0"/>
              <a:t>with a larger type-II error</a:t>
            </a:r>
          </a:p>
          <a:p>
            <a:r>
              <a:rPr lang="en-US" sz="1400" smtClean="0"/>
              <a:t>rate (yellow area) </a:t>
            </a:r>
          </a:p>
          <a:p>
            <a:r>
              <a:rPr lang="en-US" sz="1400" smtClean="0">
                <a:sym typeface="Wingdings" pitchFamily="2" charset="2"/>
              </a:rPr>
              <a:t> smaller power 1-</a:t>
            </a:r>
            <a:r>
              <a:rPr lang="en-US" sz="1400" smtClean="0">
                <a:latin typeface="Symbol" pitchFamily="18" charset="2"/>
                <a:sym typeface="Wingdings" pitchFamily="2" charset="2"/>
              </a:rPr>
              <a:t>b</a:t>
            </a:r>
            <a:endParaRPr lang="en-US" sz="1400" smtClean="0">
              <a:latin typeface="Symbol" pitchFamily="18" charset="2"/>
            </a:endParaRPr>
          </a:p>
        </p:txBody>
      </p:sp>
      <p:sp>
        <p:nvSpPr>
          <p:cNvPr id="4" name="CasellaDiTesto 3"/>
          <p:cNvSpPr txBox="1"/>
          <p:nvPr/>
        </p:nvSpPr>
        <p:spPr>
          <a:xfrm>
            <a:off x="6033505" y="5840397"/>
            <a:ext cx="2963119" cy="646331"/>
          </a:xfrm>
          <a:prstGeom prst="rect">
            <a:avLst/>
          </a:prstGeom>
          <a:noFill/>
        </p:spPr>
        <p:txBody>
          <a:bodyPr wrap="none" rtlCol="0">
            <a:spAutoFit/>
          </a:bodyPr>
          <a:lstStyle/>
          <a:p>
            <a:r>
              <a:rPr lang="it-IT" smtClean="0"/>
              <a:t>if one specifies p(H0), p(H1),</a:t>
            </a:r>
          </a:p>
          <a:p>
            <a:r>
              <a:rPr lang="it-IT" smtClean="0"/>
              <a:t>and </a:t>
            </a:r>
            <a:r>
              <a:rPr lang="el-GR" smtClean="0"/>
              <a:t>α</a:t>
            </a:r>
            <a:r>
              <a:rPr lang="it-IT" smtClean="0"/>
              <a:t> the problem is solved...</a:t>
            </a:r>
            <a:endParaRPr lang="en-US"/>
          </a:p>
        </p:txBody>
      </p:sp>
    </p:spTree>
    <p:extLst>
      <p:ext uri="{BB962C8B-B14F-4D97-AF65-F5344CB8AC3E}">
        <p14:creationId xmlns:p14="http://schemas.microsoft.com/office/powerpoint/2010/main" val="140582769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0"/>
            <a:ext cx="4618856" cy="1354162"/>
          </a:xfrm>
        </p:spPr>
        <p:txBody>
          <a:bodyPr>
            <a:normAutofit fontScale="90000"/>
          </a:bodyPr>
          <a:lstStyle/>
          <a:p>
            <a:r>
              <a:rPr lang="en-US" smtClean="0">
                <a:solidFill>
                  <a:srgbClr val="0070C0"/>
                </a:solidFill>
              </a:rPr>
              <a:t>* Alpha </a:t>
            </a:r>
            <a:r>
              <a:rPr lang="en-US" smtClean="0">
                <a:solidFill>
                  <a:srgbClr val="0070C0"/>
                </a:solidFill>
              </a:rPr>
              <a:t>vs Beta and power graphs</a:t>
            </a:r>
            <a:endParaRPr lang="en-US">
              <a:solidFill>
                <a:srgbClr val="0070C0"/>
              </a:solidFill>
            </a:endParaRPr>
          </a:p>
        </p:txBody>
      </p:sp>
      <p:sp>
        <p:nvSpPr>
          <p:cNvPr id="3" name="Segnaposto contenuto 2"/>
          <p:cNvSpPr>
            <a:spLocks noGrp="1"/>
          </p:cNvSpPr>
          <p:nvPr>
            <p:ph idx="1"/>
          </p:nvPr>
        </p:nvSpPr>
        <p:spPr>
          <a:xfrm>
            <a:off x="35496" y="1556792"/>
            <a:ext cx="5328592" cy="2520280"/>
          </a:xfrm>
        </p:spPr>
        <p:txBody>
          <a:bodyPr>
            <a:normAutofit lnSpcReduction="10000"/>
          </a:bodyPr>
          <a:lstStyle/>
          <a:p>
            <a:r>
              <a:rPr lang="en-US" sz="1800" smtClean="0">
                <a:solidFill>
                  <a:srgbClr val="FF0000"/>
                </a:solidFill>
              </a:rPr>
              <a:t>Choice of </a:t>
            </a:r>
            <a:r>
              <a:rPr lang="en-US" sz="1800" smtClean="0">
                <a:solidFill>
                  <a:srgbClr val="FF0000"/>
                </a:solidFill>
                <a:latin typeface="Symbol" pitchFamily="18" charset="2"/>
              </a:rPr>
              <a:t>a</a:t>
            </a:r>
            <a:r>
              <a:rPr lang="en-US" sz="1800" smtClean="0">
                <a:solidFill>
                  <a:srgbClr val="FF0000"/>
                </a:solidFill>
              </a:rPr>
              <a:t> and </a:t>
            </a:r>
            <a:r>
              <a:rPr lang="en-US" sz="1800" smtClean="0">
                <a:solidFill>
                  <a:srgbClr val="FF0000"/>
                </a:solidFill>
                <a:latin typeface="Symbol" pitchFamily="18" charset="2"/>
              </a:rPr>
              <a:t>b</a:t>
            </a:r>
            <a:r>
              <a:rPr lang="en-US" sz="1800" smtClean="0">
                <a:solidFill>
                  <a:srgbClr val="FF0000"/>
                </a:solidFill>
              </a:rPr>
              <a:t> is conflicting</a:t>
            </a:r>
            <a:r>
              <a:rPr lang="en-US" sz="1800" smtClean="0"/>
              <a:t>: where to stay in the curve provided by your analysis method highly depends on habits in your field</a:t>
            </a:r>
          </a:p>
          <a:p>
            <a:r>
              <a:rPr lang="en-US" sz="1800" smtClean="0"/>
              <a:t>What makes a difference is the </a:t>
            </a:r>
            <a:r>
              <a:rPr lang="en-US" sz="1800" smtClean="0">
                <a:solidFill>
                  <a:srgbClr val="FF0000"/>
                </a:solidFill>
              </a:rPr>
              <a:t>test statistic</a:t>
            </a:r>
            <a:r>
              <a:rPr lang="en-US" sz="1800" smtClean="0"/>
              <a:t>: note how the N-P likelihood-ratio test outperforms others in the figure  [James 2006] – reason is N-P lemma</a:t>
            </a:r>
          </a:p>
          <a:p>
            <a:r>
              <a:rPr lang="en-US" sz="1800" smtClean="0">
                <a:solidFill>
                  <a:srgbClr val="0070C0"/>
                </a:solidFill>
              </a:rPr>
              <a:t>As data size increases, power curve becomes closer to step function</a:t>
            </a:r>
            <a:endParaRPr lang="en-US" sz="1800">
              <a:solidFill>
                <a:srgbClr val="0070C0"/>
              </a:solidFill>
            </a:endParaRPr>
          </a:p>
        </p:txBody>
      </p:sp>
      <p:pic>
        <p:nvPicPr>
          <p:cNvPr id="150530" name="Picture 2"/>
          <p:cNvPicPr>
            <a:picLocks noChangeAspect="1" noChangeArrowheads="1"/>
          </p:cNvPicPr>
          <p:nvPr/>
        </p:nvPicPr>
        <p:blipFill>
          <a:blip r:embed="rId2" cstate="print"/>
          <a:srcRect/>
          <a:stretch>
            <a:fillRect/>
          </a:stretch>
        </p:blipFill>
        <p:spPr bwMode="auto">
          <a:xfrm>
            <a:off x="5600835" y="332656"/>
            <a:ext cx="3509291" cy="3212976"/>
          </a:xfrm>
          <a:prstGeom prst="rect">
            <a:avLst/>
          </a:prstGeom>
          <a:noFill/>
          <a:ln w="9525">
            <a:noFill/>
            <a:miter lim="800000"/>
            <a:headEnd/>
            <a:tailEnd/>
          </a:ln>
        </p:spPr>
      </p:pic>
      <p:pic>
        <p:nvPicPr>
          <p:cNvPr id="150531" name="Picture 3"/>
          <p:cNvPicPr>
            <a:picLocks noChangeAspect="1" noChangeArrowheads="1"/>
          </p:cNvPicPr>
          <p:nvPr/>
        </p:nvPicPr>
        <p:blipFill>
          <a:blip r:embed="rId3" cstate="print"/>
          <a:srcRect/>
          <a:stretch>
            <a:fillRect/>
          </a:stretch>
        </p:blipFill>
        <p:spPr bwMode="auto">
          <a:xfrm>
            <a:off x="0" y="3935114"/>
            <a:ext cx="5436096" cy="2922886"/>
          </a:xfrm>
          <a:prstGeom prst="rect">
            <a:avLst/>
          </a:prstGeom>
          <a:noFill/>
          <a:ln w="9525">
            <a:noFill/>
            <a:miter lim="800000"/>
            <a:headEnd/>
            <a:tailEnd/>
          </a:ln>
        </p:spPr>
      </p:pic>
      <p:sp>
        <p:nvSpPr>
          <p:cNvPr id="6" name="CasellaDiTesto 5"/>
          <p:cNvSpPr txBox="1"/>
          <p:nvPr/>
        </p:nvSpPr>
        <p:spPr>
          <a:xfrm>
            <a:off x="5652120" y="4077072"/>
            <a:ext cx="3312368" cy="2031325"/>
          </a:xfrm>
          <a:prstGeom prst="rect">
            <a:avLst/>
          </a:prstGeom>
          <a:noFill/>
        </p:spPr>
        <p:txBody>
          <a:bodyPr wrap="square" rtlCol="0">
            <a:spAutoFit/>
          </a:bodyPr>
          <a:lstStyle/>
          <a:p>
            <a:r>
              <a:rPr lang="en-US" smtClean="0"/>
              <a:t>The power of a test usually also</a:t>
            </a:r>
          </a:p>
          <a:p>
            <a:r>
              <a:rPr lang="en-US" smtClean="0"/>
              <a:t>depends on the parameter of interest: different methods may have better performance in different parameter space points</a:t>
            </a:r>
          </a:p>
          <a:p>
            <a:r>
              <a:rPr lang="en-US" smtClean="0"/>
              <a:t>UMP (</a:t>
            </a:r>
            <a:r>
              <a:rPr lang="en-US" smtClean="0">
                <a:solidFill>
                  <a:srgbClr val="FF0000"/>
                </a:solidFill>
              </a:rPr>
              <a:t>uniformly most powerful</a:t>
            </a:r>
            <a:r>
              <a:rPr lang="en-US" smtClean="0"/>
              <a:t>):</a:t>
            </a:r>
          </a:p>
          <a:p>
            <a:r>
              <a:rPr lang="en-US" smtClean="0"/>
              <a:t>has the highest power for any </a:t>
            </a:r>
            <a:r>
              <a:rPr lang="en-US" smtClean="0">
                <a:latin typeface="Symbol" pitchFamily="18" charset="2"/>
              </a:rPr>
              <a:t>q</a:t>
            </a:r>
            <a:endParaRPr lang="en-US">
              <a:latin typeface="Symbol" pitchFamily="18" charset="2"/>
            </a:endParaRPr>
          </a:p>
        </p:txBody>
      </p:sp>
    </p:spTree>
    <p:extLst>
      <p:ext uri="{BB962C8B-B14F-4D97-AF65-F5344CB8AC3E}">
        <p14:creationId xmlns:p14="http://schemas.microsoft.com/office/powerpoint/2010/main" val="294256781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normAutofit/>
          </a:bodyPr>
          <a:lstStyle/>
          <a:p>
            <a:r>
              <a:rPr lang="it-IT" smtClean="0">
                <a:solidFill>
                  <a:srgbClr val="0070C0"/>
                </a:solidFill>
              </a:rPr>
              <a:t>* Statistical </a:t>
            </a:r>
            <a:r>
              <a:rPr lang="it-IT" smtClean="0">
                <a:solidFill>
                  <a:srgbClr val="0070C0"/>
                </a:solidFill>
              </a:rPr>
              <a:t>significance</a:t>
            </a:r>
            <a:endParaRPr lang="en-US">
              <a:solidFill>
                <a:srgbClr val="0070C0"/>
              </a:solidFill>
            </a:endParaRPr>
          </a:p>
        </p:txBody>
      </p:sp>
      <p:sp>
        <p:nvSpPr>
          <p:cNvPr id="3" name="Segnaposto contenuto 2"/>
          <p:cNvSpPr>
            <a:spLocks noGrp="1"/>
          </p:cNvSpPr>
          <p:nvPr>
            <p:ph idx="1"/>
          </p:nvPr>
        </p:nvSpPr>
        <p:spPr>
          <a:xfrm>
            <a:off x="179512" y="1340768"/>
            <a:ext cx="8964488" cy="5445224"/>
          </a:xfrm>
        </p:spPr>
        <p:txBody>
          <a:bodyPr>
            <a:normAutofit fontScale="62500" lnSpcReduction="20000"/>
          </a:bodyPr>
          <a:lstStyle/>
          <a:p>
            <a:pPr marL="0" indent="0">
              <a:buNone/>
            </a:pPr>
            <a:r>
              <a:rPr lang="en-US" smtClean="0"/>
              <a:t>Statistical significance reports the probability that an experiment obtains data </a:t>
            </a:r>
            <a:r>
              <a:rPr lang="en-US" smtClean="0">
                <a:solidFill>
                  <a:srgbClr val="FF0000"/>
                </a:solidFill>
              </a:rPr>
              <a:t>at least as discrepant as </a:t>
            </a:r>
            <a:r>
              <a:rPr lang="en-US" smtClean="0"/>
              <a:t>those actually observed, under a given "null hypothesis“ H</a:t>
            </a:r>
            <a:r>
              <a:rPr lang="en-US" baseline="-25000" smtClean="0"/>
              <a:t>0</a:t>
            </a:r>
          </a:p>
          <a:p>
            <a:endParaRPr lang="en-US" baseline="-25000" smtClean="0"/>
          </a:p>
          <a:p>
            <a:pPr lvl="1"/>
            <a:r>
              <a:rPr lang="en-US" smtClean="0"/>
              <a:t>In physics </a:t>
            </a:r>
            <a:r>
              <a:rPr lang="en-US" smtClean="0">
                <a:solidFill>
                  <a:srgbClr val="FF0000"/>
                </a:solidFill>
              </a:rPr>
              <a:t>H</a:t>
            </a:r>
            <a:r>
              <a:rPr lang="en-US" baseline="-25000" smtClean="0">
                <a:solidFill>
                  <a:srgbClr val="FF0000"/>
                </a:solidFill>
              </a:rPr>
              <a:t>0</a:t>
            </a:r>
            <a:r>
              <a:rPr lang="en-US" smtClean="0">
                <a:solidFill>
                  <a:srgbClr val="FF0000"/>
                </a:solidFill>
              </a:rPr>
              <a:t> </a:t>
            </a:r>
            <a:r>
              <a:rPr lang="en-US" i="1" smtClean="0">
                <a:solidFill>
                  <a:srgbClr val="FF0000"/>
                </a:solidFill>
              </a:rPr>
              <a:t>usually</a:t>
            </a:r>
            <a:r>
              <a:rPr lang="en-US" smtClean="0">
                <a:solidFill>
                  <a:srgbClr val="FF0000"/>
                </a:solidFill>
              </a:rPr>
              <a:t> describes the currently accepted and established theory </a:t>
            </a:r>
          </a:p>
          <a:p>
            <a:endParaRPr lang="en-US"/>
          </a:p>
          <a:p>
            <a:r>
              <a:rPr lang="it-IT" smtClean="0"/>
              <a:t>Given </a:t>
            </a:r>
            <a:r>
              <a:rPr lang="it-IT" b="1" smtClean="0"/>
              <a:t>data X</a:t>
            </a:r>
            <a:r>
              <a:rPr lang="it-IT" smtClean="0"/>
              <a:t> and a </a:t>
            </a:r>
            <a:r>
              <a:rPr lang="it-IT" b="1" smtClean="0"/>
              <a:t>test statistic T </a:t>
            </a:r>
            <a:r>
              <a:rPr lang="it-IT" smtClean="0"/>
              <a:t>(a function of X), one may obtain a </a:t>
            </a:r>
            <a:r>
              <a:rPr lang="it-IT" b="1" smtClean="0">
                <a:solidFill>
                  <a:srgbClr val="FF0000"/>
                </a:solidFill>
              </a:rPr>
              <a:t>p</a:t>
            </a:r>
            <a:r>
              <a:rPr lang="it-IT" smtClean="0"/>
              <a:t>-value as the </a:t>
            </a:r>
            <a:r>
              <a:rPr lang="it-IT" smtClean="0">
                <a:solidFill>
                  <a:srgbClr val="0070C0"/>
                </a:solidFill>
              </a:rPr>
              <a:t>probability of obtaining a</a:t>
            </a:r>
            <a:r>
              <a:rPr lang="it-IT" smtClean="0"/>
              <a:t> </a:t>
            </a:r>
            <a:r>
              <a:rPr lang="it-IT" smtClean="0">
                <a:solidFill>
                  <a:srgbClr val="0070C0"/>
                </a:solidFill>
              </a:rPr>
              <a:t>value of T </a:t>
            </a:r>
            <a:r>
              <a:rPr lang="it-IT" b="1" smtClean="0">
                <a:solidFill>
                  <a:srgbClr val="0070C0"/>
                </a:solidFill>
              </a:rPr>
              <a:t>at least as extreme </a:t>
            </a:r>
            <a:r>
              <a:rPr lang="it-IT" smtClean="0">
                <a:solidFill>
                  <a:srgbClr val="0070C0"/>
                </a:solidFill>
              </a:rPr>
              <a:t>as the one observed</a:t>
            </a:r>
            <a:r>
              <a:rPr lang="it-IT" smtClean="0"/>
              <a:t>, if H</a:t>
            </a:r>
            <a:r>
              <a:rPr lang="it-IT" baseline="-25000" smtClean="0"/>
              <a:t>0</a:t>
            </a:r>
            <a:r>
              <a:rPr lang="it-IT" smtClean="0"/>
              <a:t> is true. </a:t>
            </a:r>
          </a:p>
          <a:p>
            <a:pPr marL="0" indent="0">
              <a:buNone/>
            </a:pPr>
            <a:endParaRPr lang="it-IT"/>
          </a:p>
          <a:p>
            <a:pPr marL="0" indent="0">
              <a:buNone/>
            </a:pPr>
            <a:r>
              <a:rPr lang="en-US" b="1" smtClean="0">
                <a:solidFill>
                  <a:srgbClr val="FF0000"/>
                </a:solidFill>
              </a:rPr>
              <a:t>p</a:t>
            </a:r>
            <a:r>
              <a:rPr lang="en-US" smtClean="0"/>
              <a:t> can then be converted into the corresponding number of "sigma," </a:t>
            </a:r>
            <a:r>
              <a:rPr lang="en-US" i="1" smtClean="0"/>
              <a:t>i.e.</a:t>
            </a:r>
            <a:r>
              <a:rPr lang="en-US" smtClean="0"/>
              <a:t> standard deviation units from a Gaussian mean. This is done by finding </a:t>
            </a:r>
            <a:r>
              <a:rPr lang="en-US" b="1" smtClean="0">
                <a:solidFill>
                  <a:srgbClr val="FF0000"/>
                </a:solidFill>
              </a:rPr>
              <a:t>x</a:t>
            </a:r>
            <a:r>
              <a:rPr lang="en-US" smtClean="0"/>
              <a:t> such that </a:t>
            </a:r>
            <a:r>
              <a:rPr lang="en-US" smtClean="0">
                <a:solidFill>
                  <a:srgbClr val="FF0000"/>
                </a:solidFill>
              </a:rPr>
              <a:t>the integral from </a:t>
            </a:r>
            <a:r>
              <a:rPr lang="en-US" b="1" smtClean="0">
                <a:solidFill>
                  <a:srgbClr val="FF0000"/>
                </a:solidFill>
              </a:rPr>
              <a:t>x</a:t>
            </a:r>
            <a:r>
              <a:rPr lang="en-US" smtClean="0">
                <a:solidFill>
                  <a:srgbClr val="FF0000"/>
                </a:solidFill>
              </a:rPr>
              <a:t> to infinity</a:t>
            </a:r>
            <a:r>
              <a:rPr lang="en-US" smtClean="0"/>
              <a:t> of a unit Gaussian equals </a:t>
            </a:r>
            <a:r>
              <a:rPr lang="en-US" b="1" smtClean="0">
                <a:solidFill>
                  <a:srgbClr val="FF0000"/>
                </a:solidFill>
              </a:rPr>
              <a:t>p</a:t>
            </a:r>
            <a:r>
              <a:rPr lang="en-US" smtClean="0"/>
              <a:t>:</a:t>
            </a:r>
          </a:p>
          <a:p>
            <a:pPr>
              <a:buNone/>
            </a:pPr>
            <a:r>
              <a:rPr lang="en-US" smtClean="0"/>
              <a:t>	 </a:t>
            </a:r>
          </a:p>
          <a:p>
            <a:endParaRPr lang="it-IT" smtClean="0"/>
          </a:p>
          <a:p>
            <a:endParaRPr lang="en-US" smtClean="0"/>
          </a:p>
          <a:p>
            <a:pPr marL="0" indent="0">
              <a:buNone/>
            </a:pPr>
            <a:r>
              <a:rPr lang="en-US" smtClean="0"/>
              <a:t>According to the above recipe, a </a:t>
            </a:r>
            <a:r>
              <a:rPr lang="en-US" b="1" smtClean="0">
                <a:solidFill>
                  <a:srgbClr val="FF0000"/>
                </a:solidFill>
              </a:rPr>
              <a:t>15.9%</a:t>
            </a:r>
            <a:r>
              <a:rPr lang="en-US" smtClean="0"/>
              <a:t> probability is a one-standard-deviation effect; a </a:t>
            </a:r>
            <a:r>
              <a:rPr lang="en-US" b="1" smtClean="0">
                <a:solidFill>
                  <a:srgbClr val="FF0000"/>
                </a:solidFill>
              </a:rPr>
              <a:t>0.135%</a:t>
            </a:r>
            <a:r>
              <a:rPr lang="en-US" smtClean="0">
                <a:solidFill>
                  <a:srgbClr val="FF0000"/>
                </a:solidFill>
              </a:rPr>
              <a:t> </a:t>
            </a:r>
            <a:r>
              <a:rPr lang="en-US" smtClean="0"/>
              <a:t>probability is a three-standard-deviation effect; and a </a:t>
            </a:r>
            <a:r>
              <a:rPr lang="en-US" b="1" smtClean="0">
                <a:solidFill>
                  <a:srgbClr val="FF0000"/>
                </a:solidFill>
              </a:rPr>
              <a:t>0.0000285%</a:t>
            </a:r>
            <a:r>
              <a:rPr lang="en-US" smtClean="0">
                <a:solidFill>
                  <a:srgbClr val="FF0000"/>
                </a:solidFill>
              </a:rPr>
              <a:t> </a:t>
            </a:r>
            <a:r>
              <a:rPr lang="en-US" smtClean="0"/>
              <a:t>probability corresponds to five standard deviations - "</a:t>
            </a:r>
            <a:r>
              <a:rPr lang="en-US" b="1" smtClean="0"/>
              <a:t>five sigma</a:t>
            </a:r>
            <a:r>
              <a:rPr lang="en-US" smtClean="0"/>
              <a:t>" </a:t>
            </a:r>
            <a:r>
              <a:rPr lang="en-GB" smtClean="0"/>
              <a:t>in jargon</a:t>
            </a:r>
            <a:r>
              <a:rPr lang="en-US" smtClean="0"/>
              <a:t>.</a:t>
            </a:r>
            <a:endParaRPr lang="en-US"/>
          </a:p>
        </p:txBody>
      </p:sp>
      <p:graphicFrame>
        <p:nvGraphicFramePr>
          <p:cNvPr id="4" name="Oggetto 3"/>
          <p:cNvGraphicFramePr>
            <a:graphicFrameLocks noChangeAspect="1"/>
          </p:cNvGraphicFramePr>
          <p:nvPr>
            <p:extLst/>
          </p:nvPr>
        </p:nvGraphicFramePr>
        <p:xfrm>
          <a:off x="5137175" y="4522887"/>
          <a:ext cx="2243137" cy="922337"/>
        </p:xfrm>
        <a:graphic>
          <a:graphicData uri="http://schemas.openxmlformats.org/presentationml/2006/ole">
            <mc:AlternateContent xmlns:mc="http://schemas.openxmlformats.org/markup-compatibility/2006">
              <mc:Choice xmlns:v="urn:schemas-microsoft-com:vml" Requires="v">
                <p:oleObj spid="_x0000_s6153" name="Equazione" r:id="rId3" imgW="1143000" imgH="469800" progId="Equation.3">
                  <p:embed/>
                </p:oleObj>
              </mc:Choice>
              <mc:Fallback>
                <p:oleObj name="Equazione" r:id="rId3" imgW="1143000" imgH="469800" progId="Equation.3">
                  <p:embed/>
                  <p:pic>
                    <p:nvPicPr>
                      <p:cNvPr id="4" name="Ogget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75" y="4522887"/>
                        <a:ext cx="2243137" cy="922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177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0007" y="1081766"/>
            <a:ext cx="9314007" cy="3170099"/>
          </a:xfrm>
          <a:prstGeom prst="rect">
            <a:avLst/>
          </a:prstGeom>
          <a:noFill/>
        </p:spPr>
        <p:txBody>
          <a:bodyPr wrap="square" rtlCol="0">
            <a:spAutoFit/>
          </a:bodyPr>
          <a:lstStyle/>
          <a:p>
            <a:pPr lvl="1"/>
            <a:r>
              <a:rPr lang="it-IT" sz="2000"/>
              <a:t>The convention is to use a </a:t>
            </a:r>
            <a:r>
              <a:rPr lang="it-IT" sz="2000">
                <a:solidFill>
                  <a:srgbClr val="FF0000"/>
                </a:solidFill>
              </a:rPr>
              <a:t>“one-tailed” Gaussian</a:t>
            </a:r>
            <a:r>
              <a:rPr lang="it-IT" sz="2000"/>
              <a:t>: we do not care about departures of x from the mean in the </a:t>
            </a:r>
            <a:r>
              <a:rPr lang="it-IT" sz="2000" i="1"/>
              <a:t>un-interesting </a:t>
            </a:r>
            <a:r>
              <a:rPr lang="it-IT" sz="2000" i="1" smtClean="0"/>
              <a:t>direction</a:t>
            </a:r>
          </a:p>
          <a:p>
            <a:pPr lvl="1"/>
            <a:endParaRPr lang="it-IT" sz="2000"/>
          </a:p>
          <a:p>
            <a:pPr lvl="1"/>
            <a:r>
              <a:rPr lang="it-IT" sz="2000"/>
              <a:t>The conversion of p into </a:t>
            </a:r>
            <a:r>
              <a:rPr lang="el-GR" sz="2000"/>
              <a:t>σ</a:t>
            </a:r>
            <a:r>
              <a:rPr lang="en-US" sz="2000"/>
              <a:t> </a:t>
            </a:r>
            <a:r>
              <a:rPr lang="en-US" sz="2000" smtClean="0"/>
              <a:t>is </a:t>
            </a:r>
            <a:r>
              <a:rPr lang="en-US" sz="2000"/>
              <a:t>independent of experimental detail. </a:t>
            </a:r>
            <a:r>
              <a:rPr lang="en-US" sz="2000" smtClean="0">
                <a:solidFill>
                  <a:srgbClr val="0070C0"/>
                </a:solidFill>
              </a:rPr>
              <a:t>Using </a:t>
            </a:r>
            <a:r>
              <a:rPr lang="el-GR" sz="2000">
                <a:solidFill>
                  <a:srgbClr val="0070C0"/>
                </a:solidFill>
              </a:rPr>
              <a:t>Νσ</a:t>
            </a:r>
            <a:r>
              <a:rPr lang="it-IT" sz="2000">
                <a:solidFill>
                  <a:srgbClr val="0070C0"/>
                </a:solidFill>
              </a:rPr>
              <a:t> rather than p is </a:t>
            </a:r>
            <a:r>
              <a:rPr lang="it-IT" sz="2000" smtClean="0">
                <a:solidFill>
                  <a:srgbClr val="0070C0"/>
                </a:solidFill>
              </a:rPr>
              <a:t>just </a:t>
            </a:r>
            <a:r>
              <a:rPr lang="it-IT" sz="2000" b="1" smtClean="0">
                <a:solidFill>
                  <a:srgbClr val="0070C0"/>
                </a:solidFill>
              </a:rPr>
              <a:t>a shortcut, nothing more</a:t>
            </a:r>
            <a:r>
              <a:rPr lang="it-IT" sz="2000" smtClean="0"/>
              <a:t> ! </a:t>
            </a:r>
            <a:endParaRPr lang="it-IT" sz="2000"/>
          </a:p>
          <a:p>
            <a:pPr lvl="1"/>
            <a:endParaRPr lang="it-IT" sz="2000" smtClean="0"/>
          </a:p>
          <a:p>
            <a:pPr lvl="1"/>
            <a:r>
              <a:rPr lang="it-IT" sz="2000" smtClean="0"/>
              <a:t>In </a:t>
            </a:r>
            <a:r>
              <a:rPr lang="it-IT" sz="2000"/>
              <a:t>particular, </a:t>
            </a:r>
            <a:r>
              <a:rPr lang="it-IT" sz="2000">
                <a:solidFill>
                  <a:srgbClr val="FF0000"/>
                </a:solidFill>
              </a:rPr>
              <a:t>using “sigma” units does in no way mean </a:t>
            </a:r>
            <a:endParaRPr lang="it-IT" sz="2000" smtClean="0">
              <a:solidFill>
                <a:srgbClr val="FF0000"/>
              </a:solidFill>
            </a:endParaRPr>
          </a:p>
          <a:p>
            <a:pPr lvl="1"/>
            <a:r>
              <a:rPr lang="it-IT" sz="2000" smtClean="0">
                <a:solidFill>
                  <a:srgbClr val="FF0000"/>
                </a:solidFill>
              </a:rPr>
              <a:t>we </a:t>
            </a:r>
            <a:r>
              <a:rPr lang="it-IT" sz="2000">
                <a:solidFill>
                  <a:srgbClr val="FF0000"/>
                </a:solidFill>
              </a:rPr>
              <a:t>are </a:t>
            </a:r>
            <a:r>
              <a:rPr lang="it-IT" sz="2000" smtClean="0">
                <a:solidFill>
                  <a:srgbClr val="FF0000"/>
                </a:solidFill>
              </a:rPr>
              <a:t>operating </a:t>
            </a:r>
            <a:r>
              <a:rPr lang="it-IT" sz="2000">
                <a:solidFill>
                  <a:srgbClr val="FF0000"/>
                </a:solidFill>
              </a:rPr>
              <a:t>some kind of Gaussian approximation</a:t>
            </a:r>
            <a:r>
              <a:rPr lang="it-IT" sz="2000"/>
              <a:t> </a:t>
            </a:r>
          </a:p>
          <a:p>
            <a:pPr lvl="1"/>
            <a:r>
              <a:rPr lang="it-IT" sz="2000" smtClean="0"/>
              <a:t>anywhere in the problem</a:t>
            </a:r>
            <a:endParaRPr lang="it-IT" sz="2000">
              <a:solidFill>
                <a:srgbClr val="0070C0"/>
              </a:solidFill>
            </a:endParaRPr>
          </a:p>
          <a:p>
            <a:endParaRPr lang="en-US" sz="2000"/>
          </a:p>
        </p:txBody>
      </p:sp>
      <p:sp>
        <p:nvSpPr>
          <p:cNvPr id="2" name="Titolo 1"/>
          <p:cNvSpPr>
            <a:spLocks noGrp="1"/>
          </p:cNvSpPr>
          <p:nvPr>
            <p:ph type="title"/>
          </p:nvPr>
        </p:nvSpPr>
        <p:spPr>
          <a:xfrm>
            <a:off x="467544" y="53752"/>
            <a:ext cx="8229600" cy="1143000"/>
          </a:xfrm>
        </p:spPr>
        <p:txBody>
          <a:bodyPr/>
          <a:lstStyle/>
          <a:p>
            <a:r>
              <a:rPr lang="it-IT" smtClean="0">
                <a:solidFill>
                  <a:srgbClr val="0070C0"/>
                </a:solidFill>
              </a:rPr>
              <a:t>* Notes</a:t>
            </a:r>
            <a:endParaRPr lang="en-US">
              <a:solidFill>
                <a:srgbClr val="0070C0"/>
              </a:solidFill>
            </a:endParaRPr>
          </a:p>
        </p:txBody>
      </p:sp>
      <p:sp>
        <p:nvSpPr>
          <p:cNvPr id="3" name="Segnaposto contenuto 2"/>
          <p:cNvSpPr>
            <a:spLocks noGrp="1"/>
          </p:cNvSpPr>
          <p:nvPr>
            <p:ph idx="1"/>
          </p:nvPr>
        </p:nvSpPr>
        <p:spPr>
          <a:xfrm>
            <a:off x="-242015" y="4293096"/>
            <a:ext cx="5534095" cy="2263606"/>
          </a:xfrm>
        </p:spPr>
        <p:txBody>
          <a:bodyPr>
            <a:normAutofit/>
          </a:bodyPr>
          <a:lstStyle/>
          <a:p>
            <a:pPr marL="457200" lvl="1" indent="0">
              <a:buNone/>
            </a:pPr>
            <a:r>
              <a:rPr lang="it-IT" sz="2000" smtClean="0"/>
              <a:t>The whole construction rests on a proper definition of the p-value. </a:t>
            </a:r>
            <a:r>
              <a:rPr lang="it-IT" sz="2000" smtClean="0">
                <a:solidFill>
                  <a:srgbClr val="FF0000"/>
                </a:solidFill>
              </a:rPr>
              <a:t>Any shortcoming of the properties of p </a:t>
            </a:r>
            <a:r>
              <a:rPr lang="it-IT" sz="2000" smtClean="0"/>
              <a:t>(</a:t>
            </a:r>
            <a:r>
              <a:rPr lang="it-IT" sz="2000" i="1" smtClean="0"/>
              <a:t>e.g</a:t>
            </a:r>
            <a:r>
              <a:rPr lang="it-IT" sz="2000" smtClean="0"/>
              <a:t>. a tiny non-flatness of its PDF under the null hypothesis) </a:t>
            </a:r>
            <a:r>
              <a:rPr lang="it-IT" sz="2000" smtClean="0">
                <a:solidFill>
                  <a:srgbClr val="FF0000"/>
                </a:solidFill>
              </a:rPr>
              <a:t>totally invalidates the meaning of the derived N</a:t>
            </a:r>
            <a:r>
              <a:rPr lang="el-GR" sz="2000" smtClean="0">
                <a:solidFill>
                  <a:srgbClr val="FF0000"/>
                </a:solidFill>
              </a:rPr>
              <a:t>σ</a:t>
            </a:r>
            <a:endParaRPr lang="it-IT" sz="2000" smtClean="0">
              <a:solidFill>
                <a:srgbClr val="FF0000"/>
              </a:solidFill>
            </a:endParaRPr>
          </a:p>
          <a:p>
            <a:pPr lvl="2"/>
            <a:endParaRPr lang="it-IT" smtClean="0"/>
          </a:p>
          <a:p>
            <a:pPr lvl="1">
              <a:buNone/>
            </a:pPr>
            <a:endParaRPr lang="it-IT" smtClean="0"/>
          </a:p>
        </p:txBody>
      </p:sp>
      <p:grpSp>
        <p:nvGrpSpPr>
          <p:cNvPr id="9" name="Gruppo 8"/>
          <p:cNvGrpSpPr/>
          <p:nvPr/>
        </p:nvGrpSpPr>
        <p:grpSpPr>
          <a:xfrm>
            <a:off x="6300192" y="3068960"/>
            <a:ext cx="2843808" cy="3789040"/>
            <a:chOff x="6300192" y="3068960"/>
            <a:chExt cx="2843808" cy="3789040"/>
          </a:xfrm>
        </p:grpSpPr>
        <p:sp>
          <p:nvSpPr>
            <p:cNvPr id="6" name="Rettangolo 5"/>
            <p:cNvSpPr/>
            <p:nvPr/>
          </p:nvSpPr>
          <p:spPr>
            <a:xfrm>
              <a:off x="6300192" y="3068960"/>
              <a:ext cx="2843808" cy="378904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uppo 22"/>
            <p:cNvGrpSpPr/>
            <p:nvPr/>
          </p:nvGrpSpPr>
          <p:grpSpPr>
            <a:xfrm>
              <a:off x="6300192" y="3275692"/>
              <a:ext cx="2762295" cy="3465676"/>
              <a:chOff x="6300192" y="2204864"/>
              <a:chExt cx="2762295" cy="3465676"/>
            </a:xfrm>
          </p:grpSpPr>
          <p:cxnSp>
            <p:nvCxnSpPr>
              <p:cNvPr id="5" name="Connettore 2 4"/>
              <p:cNvCxnSpPr/>
              <p:nvPr/>
            </p:nvCxnSpPr>
            <p:spPr>
              <a:xfrm flipV="1">
                <a:off x="6444208" y="2204864"/>
                <a:ext cx="0" cy="3024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6444208" y="5229200"/>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444208" y="4293096"/>
                <a:ext cx="211022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444208" y="2268384"/>
                <a:ext cx="2483500" cy="400110"/>
              </a:xfrm>
              <a:prstGeom prst="rect">
                <a:avLst/>
              </a:prstGeom>
              <a:noFill/>
            </p:spPr>
            <p:txBody>
              <a:bodyPr wrap="none" rtlCol="0">
                <a:spAutoFit/>
              </a:bodyPr>
              <a:lstStyle/>
              <a:p>
                <a:r>
                  <a:rPr lang="it-IT" sz="2000" b="1" smtClean="0"/>
                  <a:t>Empirical PDF of p|H</a:t>
                </a:r>
                <a:r>
                  <a:rPr lang="it-IT" sz="2000" b="1" baseline="-25000" smtClean="0"/>
                  <a:t>0</a:t>
                </a:r>
                <a:endParaRPr lang="en-US" sz="2000" b="1" baseline="-25000"/>
              </a:p>
            </p:txBody>
          </p:sp>
          <p:cxnSp>
            <p:nvCxnSpPr>
              <p:cNvPr id="18" name="Connettore 1 17"/>
              <p:cNvCxnSpPr/>
              <p:nvPr/>
            </p:nvCxnSpPr>
            <p:spPr>
              <a:xfrm>
                <a:off x="8554436" y="3926239"/>
                <a:ext cx="0" cy="1302961"/>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300192" y="5301208"/>
                <a:ext cx="2762295" cy="369332"/>
              </a:xfrm>
              <a:prstGeom prst="rect">
                <a:avLst/>
              </a:prstGeom>
              <a:noFill/>
            </p:spPr>
            <p:txBody>
              <a:bodyPr wrap="none" rtlCol="0">
                <a:spAutoFit/>
              </a:bodyPr>
              <a:lstStyle/>
              <a:p>
                <a:r>
                  <a:rPr lang="it-IT" smtClean="0"/>
                  <a:t>0                                      1    p</a:t>
                </a:r>
                <a:endParaRPr lang="en-US"/>
              </a:p>
            </p:txBody>
          </p:sp>
          <p:sp>
            <p:nvSpPr>
              <p:cNvPr id="21" name="CasellaDiTesto 20"/>
              <p:cNvSpPr txBox="1"/>
              <p:nvPr/>
            </p:nvSpPr>
            <p:spPr>
              <a:xfrm>
                <a:off x="7020272" y="3926239"/>
                <a:ext cx="777777" cy="369332"/>
              </a:xfrm>
              <a:prstGeom prst="rect">
                <a:avLst/>
              </a:prstGeom>
              <a:noFill/>
            </p:spPr>
            <p:txBody>
              <a:bodyPr wrap="none" rtlCol="0">
                <a:spAutoFit/>
              </a:bodyPr>
              <a:lstStyle/>
              <a:p>
                <a:r>
                  <a:rPr lang="it-IT" smtClean="0">
                    <a:solidFill>
                      <a:srgbClr val="00B050"/>
                    </a:solidFill>
                  </a:rPr>
                  <a:t>GOOD</a:t>
                </a:r>
                <a:endParaRPr lang="en-US">
                  <a:solidFill>
                    <a:srgbClr val="00B050"/>
                  </a:solidFill>
                </a:endParaRPr>
              </a:p>
            </p:txBody>
          </p:sp>
        </p:grpSp>
        <p:grpSp>
          <p:nvGrpSpPr>
            <p:cNvPr id="24" name="Gruppo 23"/>
            <p:cNvGrpSpPr/>
            <p:nvPr/>
          </p:nvGrpSpPr>
          <p:grpSpPr>
            <a:xfrm>
              <a:off x="6445550" y="4005064"/>
              <a:ext cx="2174301" cy="1557768"/>
              <a:chOff x="6445550" y="129406"/>
              <a:chExt cx="2174301" cy="1557768"/>
            </a:xfrm>
          </p:grpSpPr>
          <p:sp>
            <p:nvSpPr>
              <p:cNvPr id="12" name="Figura a mano libera 11"/>
              <p:cNvSpPr/>
              <p:nvPr/>
            </p:nvSpPr>
            <p:spPr>
              <a:xfrm>
                <a:off x="6445550" y="260648"/>
                <a:ext cx="2108886" cy="1426526"/>
              </a:xfrm>
              <a:custGeom>
                <a:avLst/>
                <a:gdLst>
                  <a:gd name="connsiteX0" fmla="*/ 0 w 2108886"/>
                  <a:gd name="connsiteY0" fmla="*/ 0 h 1426526"/>
                  <a:gd name="connsiteX1" fmla="*/ 263610 w 2108886"/>
                  <a:gd name="connsiteY1" fmla="*/ 1161535 h 1426526"/>
                  <a:gd name="connsiteX2" fmla="*/ 782594 w 2108886"/>
                  <a:gd name="connsiteY2" fmla="*/ 1425146 h 1426526"/>
                  <a:gd name="connsiteX3" fmla="*/ 2108886 w 2108886"/>
                  <a:gd name="connsiteY3" fmla="*/ 1103871 h 1426526"/>
                </a:gdLst>
                <a:ahLst/>
                <a:cxnLst>
                  <a:cxn ang="0">
                    <a:pos x="connsiteX0" y="connsiteY0"/>
                  </a:cxn>
                  <a:cxn ang="0">
                    <a:pos x="connsiteX1" y="connsiteY1"/>
                  </a:cxn>
                  <a:cxn ang="0">
                    <a:pos x="connsiteX2" y="connsiteY2"/>
                  </a:cxn>
                  <a:cxn ang="0">
                    <a:pos x="connsiteX3" y="connsiteY3"/>
                  </a:cxn>
                </a:cxnLst>
                <a:rect l="l" t="t" r="r" b="b"/>
                <a:pathLst>
                  <a:path w="2108886" h="1426526">
                    <a:moveTo>
                      <a:pt x="0" y="0"/>
                    </a:moveTo>
                    <a:cubicBezTo>
                      <a:pt x="66589" y="462005"/>
                      <a:pt x="133178" y="924011"/>
                      <a:pt x="263610" y="1161535"/>
                    </a:cubicBezTo>
                    <a:cubicBezTo>
                      <a:pt x="394042" y="1399059"/>
                      <a:pt x="475048" y="1434757"/>
                      <a:pt x="782594" y="1425146"/>
                    </a:cubicBezTo>
                    <a:cubicBezTo>
                      <a:pt x="1090140" y="1415535"/>
                      <a:pt x="1599513" y="1259703"/>
                      <a:pt x="2108886" y="11038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6522802" y="129406"/>
                <a:ext cx="2097049" cy="923330"/>
              </a:xfrm>
              <a:prstGeom prst="rect">
                <a:avLst/>
              </a:prstGeom>
              <a:noFill/>
            </p:spPr>
            <p:txBody>
              <a:bodyPr wrap="none" rtlCol="0">
                <a:spAutoFit/>
              </a:bodyPr>
              <a:lstStyle/>
              <a:p>
                <a:r>
                  <a:rPr lang="it-IT" smtClean="0">
                    <a:solidFill>
                      <a:srgbClr val="FF0000"/>
                    </a:solidFill>
                  </a:rPr>
                  <a:t>BAD – don't even</a:t>
                </a:r>
              </a:p>
              <a:p>
                <a:r>
                  <a:rPr lang="it-IT">
                    <a:solidFill>
                      <a:srgbClr val="FF0000"/>
                    </a:solidFill>
                  </a:rPr>
                  <a:t>t</a:t>
                </a:r>
                <a:r>
                  <a:rPr lang="it-IT" smtClean="0">
                    <a:solidFill>
                      <a:srgbClr val="FF0000"/>
                    </a:solidFill>
                  </a:rPr>
                  <a:t>hink of converting</a:t>
                </a:r>
              </a:p>
              <a:p>
                <a:r>
                  <a:rPr lang="it-IT">
                    <a:solidFill>
                      <a:srgbClr val="FF0000"/>
                    </a:solidFill>
                  </a:rPr>
                  <a:t>i</a:t>
                </a:r>
                <a:r>
                  <a:rPr lang="it-IT" smtClean="0">
                    <a:solidFill>
                      <a:srgbClr val="FF0000"/>
                    </a:solidFill>
                  </a:rPr>
                  <a:t>ll-defined p into Z !!</a:t>
                </a:r>
                <a:endParaRPr lang="en-US">
                  <a:solidFill>
                    <a:srgbClr val="FF0000"/>
                  </a:solidFill>
                </a:endParaRPr>
              </a:p>
            </p:txBody>
          </p:sp>
        </p:grpSp>
      </p:grpSp>
      <p:sp>
        <p:nvSpPr>
          <p:cNvPr id="8" name="Freccia a destra 7"/>
          <p:cNvSpPr/>
          <p:nvPr/>
        </p:nvSpPr>
        <p:spPr>
          <a:xfrm>
            <a:off x="5364088" y="5006719"/>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1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fontScale="90000"/>
          </a:bodyPr>
          <a:lstStyle/>
          <a:p>
            <a:r>
              <a:rPr lang="it-IT" smtClean="0">
                <a:solidFill>
                  <a:srgbClr val="0070C0"/>
                </a:solidFill>
              </a:rPr>
              <a:t>* A </a:t>
            </a:r>
            <a:r>
              <a:rPr lang="it-IT" smtClean="0">
                <a:solidFill>
                  <a:srgbClr val="0070C0"/>
                </a:solidFill>
              </a:rPr>
              <a:t>note on the notes:</a:t>
            </a:r>
            <a:br>
              <a:rPr lang="it-IT" smtClean="0">
                <a:solidFill>
                  <a:srgbClr val="0070C0"/>
                </a:solidFill>
              </a:rPr>
            </a:br>
            <a:r>
              <a:rPr lang="it-IT" smtClean="0">
                <a:solidFill>
                  <a:srgbClr val="0070C0"/>
                </a:solidFill>
              </a:rPr>
              <a:t>How a non-flat p-value arises</a:t>
            </a:r>
            <a:endParaRPr lang="en-US">
              <a:solidFill>
                <a:srgbClr val="0070C0"/>
              </a:solidFill>
            </a:endParaRPr>
          </a:p>
        </p:txBody>
      </p:sp>
      <p:sp>
        <p:nvSpPr>
          <p:cNvPr id="3" name="Segnaposto contenuto 2"/>
          <p:cNvSpPr>
            <a:spLocks noGrp="1"/>
          </p:cNvSpPr>
          <p:nvPr>
            <p:ph idx="1"/>
          </p:nvPr>
        </p:nvSpPr>
        <p:spPr>
          <a:xfrm>
            <a:off x="457200" y="1268760"/>
            <a:ext cx="4474840" cy="5328592"/>
          </a:xfrm>
        </p:spPr>
        <p:txBody>
          <a:bodyPr>
            <a:normAutofit fontScale="70000" lnSpcReduction="20000"/>
          </a:bodyPr>
          <a:lstStyle/>
          <a:p>
            <a:pPr marL="0" indent="0">
              <a:buNone/>
            </a:pPr>
            <a:r>
              <a:rPr lang="it-IT" smtClean="0"/>
              <a:t>The graph in the previous page is probably cryptic unless we consider how we could construct it</a:t>
            </a:r>
          </a:p>
          <a:p>
            <a:pPr marL="0" indent="0">
              <a:buNone/>
            </a:pPr>
            <a:endParaRPr lang="it-IT" smtClean="0"/>
          </a:p>
          <a:p>
            <a:pPr marL="0" indent="0">
              <a:buNone/>
            </a:pPr>
            <a:r>
              <a:rPr lang="it-IT" smtClean="0"/>
              <a:t>Take a model of the data (a PDF). </a:t>
            </a:r>
          </a:p>
          <a:p>
            <a:pPr marL="0" indent="0">
              <a:buNone/>
            </a:pPr>
            <a:r>
              <a:rPr lang="it-IT" smtClean="0"/>
              <a:t>Then </a:t>
            </a:r>
            <a:r>
              <a:rPr lang="it-IT" smtClean="0">
                <a:solidFill>
                  <a:srgbClr val="00B050"/>
                </a:solidFill>
              </a:rPr>
              <a:t>consider observations allegedly sampled from that model</a:t>
            </a:r>
          </a:p>
          <a:p>
            <a:pPr marL="0" indent="0">
              <a:buNone/>
            </a:pPr>
            <a:r>
              <a:rPr lang="it-IT" smtClean="0">
                <a:solidFill>
                  <a:srgbClr val="FF0000"/>
                </a:solidFill>
              </a:rPr>
              <a:t>If the model is not correct, the data will populate certain regions differently from what the model predicts</a:t>
            </a:r>
          </a:p>
          <a:p>
            <a:pPr marL="0" indent="0">
              <a:buNone/>
            </a:pPr>
            <a:r>
              <a:rPr lang="it-IT" smtClean="0"/>
              <a:t>If for each data point you do a test of hypothesis, asking how probable it is that it does come from the supposed PDF (</a:t>
            </a:r>
            <a:r>
              <a:rPr lang="it-IT" smtClean="0">
                <a:solidFill>
                  <a:srgbClr val="FF0000"/>
                </a:solidFill>
              </a:rPr>
              <a:t>as a tail probability</a:t>
            </a:r>
            <a:r>
              <a:rPr lang="it-IT" smtClean="0"/>
              <a:t>!), you can plot the resulting p-values</a:t>
            </a:r>
          </a:p>
          <a:p>
            <a:pPr marL="0" indent="0">
              <a:buNone/>
            </a:pPr>
            <a:r>
              <a:rPr lang="it-IT" smtClean="0">
                <a:sym typeface="Wingdings" panose="05000000000000000000" pitchFamily="2" charset="2"/>
              </a:rPr>
              <a:t> the incorrect model is spotted by a non-flat distribution of p</a:t>
            </a:r>
            <a:endParaRPr lang="it-IT"/>
          </a:p>
        </p:txBody>
      </p:sp>
      <p:grpSp>
        <p:nvGrpSpPr>
          <p:cNvPr id="6" name="Gruppo 5"/>
          <p:cNvGrpSpPr/>
          <p:nvPr/>
        </p:nvGrpSpPr>
        <p:grpSpPr>
          <a:xfrm>
            <a:off x="6300192" y="3068960"/>
            <a:ext cx="2843808" cy="3789040"/>
            <a:chOff x="6300192" y="3068960"/>
            <a:chExt cx="2843808" cy="3789040"/>
          </a:xfrm>
        </p:grpSpPr>
        <p:sp>
          <p:nvSpPr>
            <p:cNvPr id="7" name="Rettangolo 6"/>
            <p:cNvSpPr/>
            <p:nvPr/>
          </p:nvSpPr>
          <p:spPr>
            <a:xfrm>
              <a:off x="6300192" y="3068960"/>
              <a:ext cx="2843808" cy="378904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7"/>
            <p:cNvGrpSpPr/>
            <p:nvPr/>
          </p:nvGrpSpPr>
          <p:grpSpPr>
            <a:xfrm>
              <a:off x="6300192" y="3275692"/>
              <a:ext cx="2762295" cy="3465676"/>
              <a:chOff x="6300192" y="2204864"/>
              <a:chExt cx="2762295" cy="3465676"/>
            </a:xfrm>
          </p:grpSpPr>
          <p:cxnSp>
            <p:nvCxnSpPr>
              <p:cNvPr id="12" name="Connettore 2 11"/>
              <p:cNvCxnSpPr/>
              <p:nvPr/>
            </p:nvCxnSpPr>
            <p:spPr>
              <a:xfrm flipV="1">
                <a:off x="6444208" y="2204864"/>
                <a:ext cx="0" cy="30243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6444208" y="5229200"/>
                <a:ext cx="237626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444208" y="4293096"/>
                <a:ext cx="211022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6444208" y="2268384"/>
                <a:ext cx="2483500" cy="400110"/>
              </a:xfrm>
              <a:prstGeom prst="rect">
                <a:avLst/>
              </a:prstGeom>
              <a:noFill/>
            </p:spPr>
            <p:txBody>
              <a:bodyPr wrap="none" rtlCol="0">
                <a:spAutoFit/>
              </a:bodyPr>
              <a:lstStyle/>
              <a:p>
                <a:r>
                  <a:rPr lang="it-IT" sz="2000" b="1" smtClean="0"/>
                  <a:t>Empirical PDF of p|H</a:t>
                </a:r>
                <a:r>
                  <a:rPr lang="it-IT" sz="2000" b="1" baseline="-25000" smtClean="0"/>
                  <a:t>0</a:t>
                </a:r>
                <a:endParaRPr lang="en-US" sz="2000" b="1" baseline="-25000"/>
              </a:p>
            </p:txBody>
          </p:sp>
          <p:cxnSp>
            <p:nvCxnSpPr>
              <p:cNvPr id="16" name="Connettore 1 15"/>
              <p:cNvCxnSpPr/>
              <p:nvPr/>
            </p:nvCxnSpPr>
            <p:spPr>
              <a:xfrm>
                <a:off x="8554436" y="3926239"/>
                <a:ext cx="0" cy="1302961"/>
              </a:xfrm>
              <a:prstGeom prst="line">
                <a:avLst/>
              </a:prstGeom>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6300192" y="5301208"/>
                <a:ext cx="2762295" cy="369332"/>
              </a:xfrm>
              <a:prstGeom prst="rect">
                <a:avLst/>
              </a:prstGeom>
              <a:noFill/>
            </p:spPr>
            <p:txBody>
              <a:bodyPr wrap="none" rtlCol="0">
                <a:spAutoFit/>
              </a:bodyPr>
              <a:lstStyle/>
              <a:p>
                <a:r>
                  <a:rPr lang="it-IT" smtClean="0"/>
                  <a:t>0                                      1    p</a:t>
                </a:r>
                <a:endParaRPr lang="en-US"/>
              </a:p>
            </p:txBody>
          </p:sp>
          <p:sp>
            <p:nvSpPr>
              <p:cNvPr id="18" name="CasellaDiTesto 17"/>
              <p:cNvSpPr txBox="1"/>
              <p:nvPr/>
            </p:nvSpPr>
            <p:spPr>
              <a:xfrm>
                <a:off x="7020272" y="3926239"/>
                <a:ext cx="777777" cy="369332"/>
              </a:xfrm>
              <a:prstGeom prst="rect">
                <a:avLst/>
              </a:prstGeom>
              <a:noFill/>
            </p:spPr>
            <p:txBody>
              <a:bodyPr wrap="none" rtlCol="0">
                <a:spAutoFit/>
              </a:bodyPr>
              <a:lstStyle/>
              <a:p>
                <a:r>
                  <a:rPr lang="it-IT" smtClean="0">
                    <a:solidFill>
                      <a:srgbClr val="00B050"/>
                    </a:solidFill>
                  </a:rPr>
                  <a:t>GOOD</a:t>
                </a:r>
                <a:endParaRPr lang="en-US">
                  <a:solidFill>
                    <a:srgbClr val="00B050"/>
                  </a:solidFill>
                </a:endParaRPr>
              </a:p>
            </p:txBody>
          </p:sp>
        </p:grpSp>
        <p:grpSp>
          <p:nvGrpSpPr>
            <p:cNvPr id="9" name="Gruppo 8"/>
            <p:cNvGrpSpPr/>
            <p:nvPr/>
          </p:nvGrpSpPr>
          <p:grpSpPr>
            <a:xfrm>
              <a:off x="6445550" y="4005064"/>
              <a:ext cx="2174301" cy="1557768"/>
              <a:chOff x="6445550" y="129406"/>
              <a:chExt cx="2174301" cy="1557768"/>
            </a:xfrm>
          </p:grpSpPr>
          <p:sp>
            <p:nvSpPr>
              <p:cNvPr id="10" name="Figura a mano libera 9"/>
              <p:cNvSpPr/>
              <p:nvPr/>
            </p:nvSpPr>
            <p:spPr>
              <a:xfrm>
                <a:off x="6445550" y="260648"/>
                <a:ext cx="2108886" cy="1426526"/>
              </a:xfrm>
              <a:custGeom>
                <a:avLst/>
                <a:gdLst>
                  <a:gd name="connsiteX0" fmla="*/ 0 w 2108886"/>
                  <a:gd name="connsiteY0" fmla="*/ 0 h 1426526"/>
                  <a:gd name="connsiteX1" fmla="*/ 263610 w 2108886"/>
                  <a:gd name="connsiteY1" fmla="*/ 1161535 h 1426526"/>
                  <a:gd name="connsiteX2" fmla="*/ 782594 w 2108886"/>
                  <a:gd name="connsiteY2" fmla="*/ 1425146 h 1426526"/>
                  <a:gd name="connsiteX3" fmla="*/ 2108886 w 2108886"/>
                  <a:gd name="connsiteY3" fmla="*/ 1103871 h 1426526"/>
                </a:gdLst>
                <a:ahLst/>
                <a:cxnLst>
                  <a:cxn ang="0">
                    <a:pos x="connsiteX0" y="connsiteY0"/>
                  </a:cxn>
                  <a:cxn ang="0">
                    <a:pos x="connsiteX1" y="connsiteY1"/>
                  </a:cxn>
                  <a:cxn ang="0">
                    <a:pos x="connsiteX2" y="connsiteY2"/>
                  </a:cxn>
                  <a:cxn ang="0">
                    <a:pos x="connsiteX3" y="connsiteY3"/>
                  </a:cxn>
                </a:cxnLst>
                <a:rect l="l" t="t" r="r" b="b"/>
                <a:pathLst>
                  <a:path w="2108886" h="1426526">
                    <a:moveTo>
                      <a:pt x="0" y="0"/>
                    </a:moveTo>
                    <a:cubicBezTo>
                      <a:pt x="66589" y="462005"/>
                      <a:pt x="133178" y="924011"/>
                      <a:pt x="263610" y="1161535"/>
                    </a:cubicBezTo>
                    <a:cubicBezTo>
                      <a:pt x="394042" y="1399059"/>
                      <a:pt x="475048" y="1434757"/>
                      <a:pt x="782594" y="1425146"/>
                    </a:cubicBezTo>
                    <a:cubicBezTo>
                      <a:pt x="1090140" y="1415535"/>
                      <a:pt x="1599513" y="1259703"/>
                      <a:pt x="2108886" y="11038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p:cNvSpPr txBox="1"/>
              <p:nvPr/>
            </p:nvSpPr>
            <p:spPr>
              <a:xfrm>
                <a:off x="6522802" y="129406"/>
                <a:ext cx="2097049" cy="923330"/>
              </a:xfrm>
              <a:prstGeom prst="rect">
                <a:avLst/>
              </a:prstGeom>
              <a:noFill/>
            </p:spPr>
            <p:txBody>
              <a:bodyPr wrap="none" rtlCol="0">
                <a:spAutoFit/>
              </a:bodyPr>
              <a:lstStyle/>
              <a:p>
                <a:r>
                  <a:rPr lang="it-IT" smtClean="0">
                    <a:solidFill>
                      <a:srgbClr val="FF0000"/>
                    </a:solidFill>
                  </a:rPr>
                  <a:t>BAD – don't even</a:t>
                </a:r>
              </a:p>
              <a:p>
                <a:r>
                  <a:rPr lang="it-IT">
                    <a:solidFill>
                      <a:srgbClr val="FF0000"/>
                    </a:solidFill>
                  </a:rPr>
                  <a:t>t</a:t>
                </a:r>
                <a:r>
                  <a:rPr lang="it-IT" smtClean="0">
                    <a:solidFill>
                      <a:srgbClr val="FF0000"/>
                    </a:solidFill>
                  </a:rPr>
                  <a:t>hink of converting</a:t>
                </a:r>
              </a:p>
              <a:p>
                <a:r>
                  <a:rPr lang="it-IT">
                    <a:solidFill>
                      <a:srgbClr val="FF0000"/>
                    </a:solidFill>
                  </a:rPr>
                  <a:t>i</a:t>
                </a:r>
                <a:r>
                  <a:rPr lang="it-IT" smtClean="0">
                    <a:solidFill>
                      <a:srgbClr val="FF0000"/>
                    </a:solidFill>
                  </a:rPr>
                  <a:t>ll-defined p into Z !!</a:t>
                </a:r>
                <a:endParaRPr lang="en-US">
                  <a:solidFill>
                    <a:srgbClr val="FF0000"/>
                  </a:solidFill>
                </a:endParaRPr>
              </a:p>
            </p:txBody>
          </p:sp>
        </p:grpSp>
      </p:grpSp>
      <p:cxnSp>
        <p:nvCxnSpPr>
          <p:cNvPr id="20" name="Connettore 2 19"/>
          <p:cNvCxnSpPr/>
          <p:nvPr/>
        </p:nvCxnSpPr>
        <p:spPr>
          <a:xfrm>
            <a:off x="5400092" y="2852936"/>
            <a:ext cx="324036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5400092" y="1124744"/>
            <a:ext cx="0" cy="17281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5" name="Figura a mano libera 24"/>
          <p:cNvSpPr/>
          <p:nvPr/>
        </p:nvSpPr>
        <p:spPr>
          <a:xfrm>
            <a:off x="5400092" y="2132856"/>
            <a:ext cx="2775005" cy="725409"/>
          </a:xfrm>
          <a:custGeom>
            <a:avLst/>
            <a:gdLst>
              <a:gd name="connsiteX0" fmla="*/ 0 w 2775005"/>
              <a:gd name="connsiteY0" fmla="*/ 700809 h 725409"/>
              <a:gd name="connsiteX1" fmla="*/ 604299 w 2775005"/>
              <a:gd name="connsiteY1" fmla="*/ 589491 h 725409"/>
              <a:gd name="connsiteX2" fmla="*/ 1033669 w 2775005"/>
              <a:gd name="connsiteY2" fmla="*/ 128315 h 725409"/>
              <a:gd name="connsiteX3" fmla="*/ 1391478 w 2775005"/>
              <a:gd name="connsiteY3" fmla="*/ 414562 h 725409"/>
              <a:gd name="connsiteX4" fmla="*/ 1924215 w 2775005"/>
              <a:gd name="connsiteY4" fmla="*/ 1094 h 725409"/>
              <a:gd name="connsiteX5" fmla="*/ 2449001 w 2775005"/>
              <a:gd name="connsiteY5" fmla="*/ 565637 h 725409"/>
              <a:gd name="connsiteX6" fmla="*/ 2711394 w 2775005"/>
              <a:gd name="connsiteY6" fmla="*/ 708760 h 725409"/>
              <a:gd name="connsiteX7" fmla="*/ 2775005 w 2775005"/>
              <a:gd name="connsiteY7" fmla="*/ 716712 h 7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5005" h="725409">
                <a:moveTo>
                  <a:pt x="0" y="700809"/>
                </a:moveTo>
                <a:cubicBezTo>
                  <a:pt x="216010" y="692858"/>
                  <a:pt x="432021" y="684907"/>
                  <a:pt x="604299" y="589491"/>
                </a:cubicBezTo>
                <a:cubicBezTo>
                  <a:pt x="776577" y="494075"/>
                  <a:pt x="902473" y="157470"/>
                  <a:pt x="1033669" y="128315"/>
                </a:cubicBezTo>
                <a:cubicBezTo>
                  <a:pt x="1164866" y="99160"/>
                  <a:pt x="1243054" y="435765"/>
                  <a:pt x="1391478" y="414562"/>
                </a:cubicBezTo>
                <a:cubicBezTo>
                  <a:pt x="1539902" y="393359"/>
                  <a:pt x="1747961" y="-24085"/>
                  <a:pt x="1924215" y="1094"/>
                </a:cubicBezTo>
                <a:cubicBezTo>
                  <a:pt x="2100469" y="26273"/>
                  <a:pt x="2317805" y="447693"/>
                  <a:pt x="2449001" y="565637"/>
                </a:cubicBezTo>
                <a:cubicBezTo>
                  <a:pt x="2580198" y="683581"/>
                  <a:pt x="2657060" y="683581"/>
                  <a:pt x="2711394" y="708760"/>
                </a:cubicBezTo>
                <a:cubicBezTo>
                  <a:pt x="2765728" y="733939"/>
                  <a:pt x="2770366" y="725325"/>
                  <a:pt x="2775005" y="7167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sellaDiTesto 25"/>
          <p:cNvSpPr txBox="1"/>
          <p:nvPr/>
        </p:nvSpPr>
        <p:spPr>
          <a:xfrm>
            <a:off x="5507987" y="1268760"/>
            <a:ext cx="792205" cy="369332"/>
          </a:xfrm>
          <a:prstGeom prst="rect">
            <a:avLst/>
          </a:prstGeom>
          <a:noFill/>
        </p:spPr>
        <p:txBody>
          <a:bodyPr wrap="none" rtlCol="0">
            <a:spAutoFit/>
          </a:bodyPr>
          <a:lstStyle/>
          <a:p>
            <a:r>
              <a:rPr lang="it-IT" smtClean="0"/>
              <a:t>PDF(x)</a:t>
            </a:r>
            <a:endParaRPr lang="en-US"/>
          </a:p>
        </p:txBody>
      </p:sp>
      <p:sp>
        <p:nvSpPr>
          <p:cNvPr id="27" name="CasellaDiTesto 26"/>
          <p:cNvSpPr txBox="1"/>
          <p:nvPr/>
        </p:nvSpPr>
        <p:spPr>
          <a:xfrm>
            <a:off x="8412410" y="2452246"/>
            <a:ext cx="284052" cy="369332"/>
          </a:xfrm>
          <a:prstGeom prst="rect">
            <a:avLst/>
          </a:prstGeom>
          <a:noFill/>
        </p:spPr>
        <p:txBody>
          <a:bodyPr wrap="none" rtlCol="0">
            <a:spAutoFit/>
          </a:bodyPr>
          <a:lstStyle/>
          <a:p>
            <a:r>
              <a:rPr lang="it-IT" smtClean="0"/>
              <a:t>x</a:t>
            </a:r>
            <a:endParaRPr lang="en-US"/>
          </a:p>
        </p:txBody>
      </p:sp>
      <p:grpSp>
        <p:nvGrpSpPr>
          <p:cNvPr id="37" name="Gruppo 36"/>
          <p:cNvGrpSpPr/>
          <p:nvPr/>
        </p:nvGrpSpPr>
        <p:grpSpPr>
          <a:xfrm>
            <a:off x="6228184" y="1841442"/>
            <a:ext cx="1453155" cy="986255"/>
            <a:chOff x="6228184" y="1841442"/>
            <a:chExt cx="1453155" cy="986255"/>
          </a:xfrm>
        </p:grpSpPr>
        <p:cxnSp>
          <p:nvCxnSpPr>
            <p:cNvPr id="29" name="Connettore 2 28"/>
            <p:cNvCxnSpPr/>
            <p:nvPr/>
          </p:nvCxnSpPr>
          <p:spPr>
            <a:xfrm>
              <a:off x="6445550" y="1844824"/>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6948264" y="1841442"/>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236296" y="1841442"/>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7380312" y="1844824"/>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7681339" y="1844824"/>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6228184" y="1850943"/>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a:off x="6560926" y="1841442"/>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7481787" y="1841442"/>
              <a:ext cx="0" cy="97675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40" name="Connettore 2 39"/>
          <p:cNvCxnSpPr/>
          <p:nvPr/>
        </p:nvCxnSpPr>
        <p:spPr>
          <a:xfrm>
            <a:off x="7956376" y="1841442"/>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a:off x="8099270" y="1841442"/>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a:off x="7585674" y="1850943"/>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6778088" y="1830109"/>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a:off x="6084168" y="1830109"/>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6338394" y="1830109"/>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7884368" y="1841442"/>
            <a:ext cx="0" cy="9767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flipV="1">
            <a:off x="4572000" y="2204864"/>
            <a:ext cx="3226049"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31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37"/>
                                        </p:tgtEl>
                                        <p:attrNameLst>
                                          <p:attrName>ppt_x</p:attrName>
                                        </p:attrNameLst>
                                      </p:cBhvr>
                                      <p:tavLst>
                                        <p:tav tm="0">
                                          <p:val>
                                            <p:strVal val="ppt_x"/>
                                          </p:val>
                                        </p:tav>
                                        <p:tav tm="100000">
                                          <p:val>
                                            <p:strVal val="ppt_x"/>
                                          </p:val>
                                        </p:tav>
                                      </p:tavLst>
                                    </p:anim>
                                    <p:anim calcmode="lin" valueType="num">
                                      <p:cBhvr additive="base">
                                        <p:cTn id="17" dur="500"/>
                                        <p:tgtEl>
                                          <p:spTgt spid="37"/>
                                        </p:tgtEl>
                                        <p:attrNameLst>
                                          <p:attrName>ppt_y</p:attrName>
                                        </p:attrNameLst>
                                      </p:cBhvr>
                                      <p:tavLst>
                                        <p:tav tm="0">
                                          <p:val>
                                            <p:strVal val="ppt_y"/>
                                          </p:val>
                                        </p:tav>
                                        <p:tav tm="100000">
                                          <p:val>
                                            <p:strVal val="1+ppt_h/2"/>
                                          </p:val>
                                        </p:tav>
                                      </p:tavLst>
                                    </p:anim>
                                    <p:set>
                                      <p:cBhvr>
                                        <p:cTn id="18" dur="1" fill="hold">
                                          <p:stCondLst>
                                            <p:cond delay="499"/>
                                          </p:stCondLst>
                                        </p:cTn>
                                        <p:tgtEl>
                                          <p:spTgt spid="37"/>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ppt_x"/>
                                          </p:val>
                                        </p:tav>
                                        <p:tav tm="100000">
                                          <p:val>
                                            <p:strVal val="#ppt_x"/>
                                          </p:val>
                                        </p:tav>
                                      </p:tavLst>
                                    </p:anim>
                                    <p:anim calcmode="lin" valueType="num">
                                      <p:cBhvr additive="base">
                                        <p:cTn id="34" dur="500" fill="hold"/>
                                        <p:tgtEl>
                                          <p:spTgt spid="4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Diversion</a:t>
            </a:r>
            <a:r>
              <a:rPr lang="it-IT" smtClean="0">
                <a:solidFill>
                  <a:srgbClr val="0070C0"/>
                </a:solidFill>
              </a:rPr>
              <a:t>: Choose The Model</a:t>
            </a:r>
            <a:endParaRPr lang="en-US">
              <a:solidFill>
                <a:srgbClr val="0070C0"/>
              </a:solidFill>
            </a:endParaRPr>
          </a:p>
        </p:txBody>
      </p:sp>
      <p:sp>
        <p:nvSpPr>
          <p:cNvPr id="3" name="Segnaposto contenuto 2"/>
          <p:cNvSpPr>
            <a:spLocks noGrp="1"/>
          </p:cNvSpPr>
          <p:nvPr>
            <p:ph idx="1"/>
          </p:nvPr>
        </p:nvSpPr>
        <p:spPr>
          <a:xfrm>
            <a:off x="457200" y="1600200"/>
            <a:ext cx="5554960" cy="5501208"/>
          </a:xfrm>
        </p:spPr>
        <p:txBody>
          <a:bodyPr>
            <a:normAutofit fontScale="55000" lnSpcReduction="20000"/>
          </a:bodyPr>
          <a:lstStyle/>
          <a:p>
            <a:pPr marL="0" indent="0">
              <a:buNone/>
            </a:pPr>
            <a:r>
              <a:rPr lang="it-IT" smtClean="0"/>
              <a:t>Suppose you are given some data (x, y+-</a:t>
            </a:r>
            <a:r>
              <a:rPr lang="el-GR" smtClean="0"/>
              <a:t>σ</a:t>
            </a:r>
            <a:r>
              <a:rPr lang="it-IT" baseline="-25000" smtClean="0"/>
              <a:t>y</a:t>
            </a:r>
            <a:r>
              <a:rPr lang="it-IT" smtClean="0"/>
              <a:t>) and the task of finding a suitable model y=f(x). The </a:t>
            </a:r>
            <a:r>
              <a:rPr lang="el-GR" smtClean="0"/>
              <a:t>σ</a:t>
            </a:r>
            <a:r>
              <a:rPr lang="it-IT" smtClean="0"/>
              <a:t> are standard error estimates. </a:t>
            </a:r>
            <a:r>
              <a:rPr lang="it-IT" smtClean="0">
                <a:solidFill>
                  <a:srgbClr val="FF0000"/>
                </a:solidFill>
              </a:rPr>
              <a:t>What model do you choose</a:t>
            </a:r>
            <a:r>
              <a:rPr lang="it-IT" smtClean="0"/>
              <a:t>: a constant, a linear, or a quadratic one?</a:t>
            </a:r>
          </a:p>
          <a:p>
            <a:pPr marL="0" indent="0">
              <a:buNone/>
            </a:pPr>
            <a:r>
              <a:rPr lang="it-IT" smtClean="0"/>
              <a:t> </a:t>
            </a:r>
          </a:p>
          <a:p>
            <a:pPr marL="0" indent="0">
              <a:buNone/>
            </a:pPr>
            <a:r>
              <a:rPr lang="it-IT" smtClean="0"/>
              <a:t>A first note to make is that this question involves a set of two tests of hypotheses (P0 vs P1 or P1 vs P2), and as such it is ill-posed until one specifies a type-1 error rate.</a:t>
            </a:r>
          </a:p>
          <a:p>
            <a:pPr marL="0" indent="0">
              <a:buNone/>
            </a:pPr>
            <a:endParaRPr lang="it-IT"/>
          </a:p>
          <a:p>
            <a:pPr marL="0" indent="0">
              <a:buNone/>
            </a:pPr>
            <a:r>
              <a:rPr lang="it-IT" smtClean="0"/>
              <a:t>The other thing one might realize is that there is a thing solving this problem for you – it is called F-test. </a:t>
            </a:r>
          </a:p>
          <a:p>
            <a:pPr marL="0" indent="0">
              <a:buNone/>
            </a:pPr>
            <a:endParaRPr lang="it-IT" smtClean="0"/>
          </a:p>
          <a:p>
            <a:pPr marL="0" indent="0">
              <a:buNone/>
            </a:pPr>
            <a:endParaRPr lang="it-IT"/>
          </a:p>
          <a:p>
            <a:pPr marL="0" indent="0">
              <a:buNone/>
            </a:pPr>
            <a:endParaRPr lang="it-IT" smtClean="0"/>
          </a:p>
          <a:p>
            <a:pPr marL="0" indent="0">
              <a:buNone/>
            </a:pPr>
            <a:endParaRPr lang="it-IT"/>
          </a:p>
          <a:p>
            <a:pPr marL="0" indent="0">
              <a:buNone/>
            </a:pPr>
            <a:endParaRPr lang="it-IT"/>
          </a:p>
          <a:p>
            <a:pPr marL="0" indent="0">
              <a:buNone/>
            </a:pPr>
            <a:r>
              <a:rPr lang="it-IT" smtClean="0"/>
              <a:t>Without diverging, the solution for the data shown (for </a:t>
            </a:r>
            <a:r>
              <a:rPr lang="el-GR" smtClean="0"/>
              <a:t>α</a:t>
            </a:r>
            <a:r>
              <a:rPr lang="it-IT" smtClean="0"/>
              <a:t>=0.1) is that you should pick the linear model. </a:t>
            </a:r>
          </a:p>
          <a:p>
            <a:pPr marL="0" indent="0">
              <a:buNone/>
            </a:pPr>
            <a:r>
              <a:rPr lang="it-IT" smtClean="0"/>
              <a:t>If you chose the quadratic one you were too greedy: the model overfits the data (it goes through every uncertainty bar)!</a:t>
            </a:r>
            <a:endParaRPr lang="en-US"/>
          </a:p>
        </p:txBody>
      </p:sp>
      <p:pic>
        <p:nvPicPr>
          <p:cNvPr id="4" name="Immagine 3" descr="F_test_0.jpg"/>
          <p:cNvPicPr>
            <a:picLocks noChangeAspect="1"/>
          </p:cNvPicPr>
          <p:nvPr/>
        </p:nvPicPr>
        <p:blipFill>
          <a:blip r:embed="rId3" cstate="print"/>
          <a:stretch>
            <a:fillRect/>
          </a:stretch>
        </p:blipFill>
        <p:spPr>
          <a:xfrm>
            <a:off x="6228184" y="1314439"/>
            <a:ext cx="2855071" cy="5517232"/>
          </a:xfrm>
          <a:prstGeom prst="rect">
            <a:avLst/>
          </a:prstGeom>
        </p:spPr>
      </p:pic>
      <p:graphicFrame>
        <p:nvGraphicFramePr>
          <p:cNvPr id="5" name="Oggetto 4"/>
          <p:cNvGraphicFramePr>
            <a:graphicFrameLocks noChangeAspect="1"/>
          </p:cNvGraphicFramePr>
          <p:nvPr>
            <p:extLst/>
          </p:nvPr>
        </p:nvGraphicFramePr>
        <p:xfrm>
          <a:off x="1187624" y="4437112"/>
          <a:ext cx="2376264" cy="1069738"/>
        </p:xfrm>
        <a:graphic>
          <a:graphicData uri="http://schemas.openxmlformats.org/presentationml/2006/ole">
            <mc:AlternateContent xmlns:mc="http://schemas.openxmlformats.org/markup-compatibility/2006">
              <mc:Choice xmlns:v="urn:schemas-microsoft-com:vml" Requires="v">
                <p:oleObj spid="_x0000_s7177" name="Equazione" r:id="rId4" imgW="2425700" imgH="1092200" progId="Equation.3">
                  <p:embed/>
                </p:oleObj>
              </mc:Choice>
              <mc:Fallback>
                <p:oleObj name="Equazione" r:id="rId4" imgW="2425700" imgH="1092200" progId="Equation.3">
                  <p:embed/>
                  <p:pic>
                    <p:nvPicPr>
                      <p:cNvPr id="5" name="Oggetto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437112"/>
                        <a:ext cx="2376264" cy="1069738"/>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33581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476672"/>
            <a:ext cx="4355976" cy="1512167"/>
          </a:xfrm>
        </p:spPr>
        <p:txBody>
          <a:bodyPr>
            <a:normAutofit fontScale="55000" lnSpcReduction="20000"/>
          </a:bodyPr>
          <a:lstStyle/>
          <a:p>
            <a:pPr>
              <a:buNone/>
            </a:pPr>
            <a:r>
              <a:rPr lang="en-US" smtClean="0"/>
              <a:t>	The test between constant and line yields </a:t>
            </a:r>
            <a:r>
              <a:rPr lang="en-US" b="1" smtClean="0"/>
              <a:t>p=0.0146</a:t>
            </a:r>
            <a:r>
              <a:rPr lang="en-US" smtClean="0"/>
              <a:t>: there is </a:t>
            </a:r>
            <a:r>
              <a:rPr lang="en-US" i="1" u="sng" smtClean="0"/>
              <a:t>evidence</a:t>
            </a:r>
            <a:r>
              <a:rPr lang="en-US" smtClean="0"/>
              <a:t> (according to our choice of </a:t>
            </a:r>
            <a:r>
              <a:rPr lang="el-GR" smtClean="0"/>
              <a:t>α</a:t>
            </a:r>
            <a:r>
              <a:rPr lang="it-IT" smtClean="0"/>
              <a:t>) </a:t>
            </a:r>
            <a:r>
              <a:rPr lang="en-US" u="sng" smtClean="0">
                <a:solidFill>
                  <a:srgbClr val="FF0000"/>
                </a:solidFill>
              </a:rPr>
              <a:t>against</a:t>
            </a:r>
            <a:r>
              <a:rPr lang="en-US" u="sng" smtClean="0"/>
              <a:t> the null hypothesis </a:t>
            </a:r>
            <a:r>
              <a:rPr lang="en-US" smtClean="0"/>
              <a:t>(that the additional parameter is useless), so </a:t>
            </a:r>
            <a:r>
              <a:rPr lang="en-US" smtClean="0">
                <a:solidFill>
                  <a:srgbClr val="FF0000"/>
                </a:solidFill>
              </a:rPr>
              <a:t>we reject the constant pdf </a:t>
            </a:r>
            <a:r>
              <a:rPr lang="en-US" smtClean="0"/>
              <a:t>and take the linear fit</a:t>
            </a:r>
          </a:p>
        </p:txBody>
      </p:sp>
      <p:pic>
        <p:nvPicPr>
          <p:cNvPr id="4" name="Immagine 3" descr="F_test_1.jpg"/>
          <p:cNvPicPr>
            <a:picLocks noChangeAspect="1"/>
          </p:cNvPicPr>
          <p:nvPr/>
        </p:nvPicPr>
        <p:blipFill>
          <a:blip r:embed="rId2" cstate="print"/>
          <a:stretch>
            <a:fillRect/>
          </a:stretch>
        </p:blipFill>
        <p:spPr>
          <a:xfrm>
            <a:off x="4783948" y="-1"/>
            <a:ext cx="4360052" cy="4149081"/>
          </a:xfrm>
          <a:prstGeom prst="rect">
            <a:avLst/>
          </a:prstGeom>
        </p:spPr>
      </p:pic>
      <p:sp>
        <p:nvSpPr>
          <p:cNvPr id="5" name="CasellaDiTesto 4"/>
          <p:cNvSpPr txBox="1"/>
          <p:nvPr/>
        </p:nvSpPr>
        <p:spPr>
          <a:xfrm>
            <a:off x="4788024" y="4904000"/>
            <a:ext cx="4139952" cy="1765360"/>
          </a:xfrm>
          <a:prstGeom prst="rect">
            <a:avLst/>
          </a:prstGeom>
          <a:noFill/>
        </p:spPr>
        <p:txBody>
          <a:bodyPr wrap="square" rtlCol="0">
            <a:spAutoFit/>
          </a:bodyPr>
          <a:lstStyle/>
          <a:p>
            <a:r>
              <a:rPr lang="en-US" smtClean="0"/>
              <a:t>The test between linear and quadratic fit yields </a:t>
            </a:r>
            <a:r>
              <a:rPr lang="en-US" b="1" smtClean="0"/>
              <a:t>p=0.1020</a:t>
            </a:r>
            <a:r>
              <a:rPr lang="en-US" smtClean="0"/>
              <a:t>: there is </a:t>
            </a:r>
            <a:r>
              <a:rPr lang="en-US" u="sng" smtClean="0"/>
              <a:t>no evidence against the null hypothesis </a:t>
            </a:r>
            <a:r>
              <a:rPr lang="en-US" smtClean="0"/>
              <a:t>(that the additional parameter is useless). </a:t>
            </a:r>
            <a:r>
              <a:rPr lang="en-US" smtClean="0">
                <a:solidFill>
                  <a:srgbClr val="FF0000"/>
                </a:solidFill>
              </a:rPr>
              <a:t>We therefore keep the linear model</a:t>
            </a:r>
            <a:r>
              <a:rPr lang="en-US" smtClean="0"/>
              <a:t>.</a:t>
            </a:r>
          </a:p>
          <a:p>
            <a:endParaRPr lang="en-US"/>
          </a:p>
        </p:txBody>
      </p:sp>
      <p:pic>
        <p:nvPicPr>
          <p:cNvPr id="6" name="Immagine 5" descr="F_test_2.jpg"/>
          <p:cNvPicPr>
            <a:picLocks noChangeAspect="1"/>
          </p:cNvPicPr>
          <p:nvPr/>
        </p:nvPicPr>
        <p:blipFill>
          <a:blip r:embed="rId3" cstate="print"/>
          <a:stretch>
            <a:fillRect/>
          </a:stretch>
        </p:blipFill>
        <p:spPr>
          <a:xfrm>
            <a:off x="0" y="2575750"/>
            <a:ext cx="4499992" cy="4282250"/>
          </a:xfrm>
          <a:prstGeom prst="rect">
            <a:avLst/>
          </a:prstGeom>
        </p:spPr>
      </p:pic>
      <p:cxnSp>
        <p:nvCxnSpPr>
          <p:cNvPr id="8" name="Connettore 2 7"/>
          <p:cNvCxnSpPr/>
          <p:nvPr/>
        </p:nvCxnSpPr>
        <p:spPr>
          <a:xfrm flipH="1">
            <a:off x="4788024" y="4653136"/>
            <a:ext cx="18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2627784" y="1988840"/>
            <a:ext cx="19442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01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supervised learning problem</a:t>
            </a:r>
            <a:endParaRPr lang="en-US">
              <a:solidFill>
                <a:srgbClr val="0070C0"/>
              </a:solidFill>
            </a:endParaRPr>
          </a:p>
        </p:txBody>
      </p:sp>
      <p:sp>
        <p:nvSpPr>
          <p:cNvPr id="3" name="Segnaposto contenuto 2"/>
          <p:cNvSpPr>
            <a:spLocks noGrp="1"/>
          </p:cNvSpPr>
          <p:nvPr>
            <p:ph idx="1"/>
          </p:nvPr>
        </p:nvSpPr>
        <p:spPr>
          <a:xfrm>
            <a:off x="323528" y="1556792"/>
            <a:ext cx="8507288" cy="5141168"/>
          </a:xfrm>
        </p:spPr>
        <p:txBody>
          <a:bodyPr>
            <a:normAutofit fontScale="70000" lnSpcReduction="20000"/>
          </a:bodyPr>
          <a:lstStyle/>
          <a:p>
            <a:r>
              <a:rPr lang="it-IT" b="1" smtClean="0"/>
              <a:t>Starting point</a:t>
            </a:r>
            <a:r>
              <a:rPr lang="it-IT" smtClean="0"/>
              <a:t>:</a:t>
            </a:r>
          </a:p>
          <a:p>
            <a:pPr lvl="1"/>
            <a:r>
              <a:rPr lang="it-IT"/>
              <a:t>A vector of n predictor measurements X (a.k.a. inputs, regressors, covariates, features, independent variables).</a:t>
            </a:r>
          </a:p>
          <a:p>
            <a:pPr lvl="1"/>
            <a:r>
              <a:rPr lang="it-IT"/>
              <a:t>One has training data </a:t>
            </a:r>
            <a:r>
              <a:rPr lang="it-IT" smtClean="0"/>
              <a:t>{(x,y)}: </a:t>
            </a:r>
            <a:r>
              <a:rPr lang="it-IT"/>
              <a:t>events (or examples, instances, observations...) </a:t>
            </a:r>
            <a:endParaRPr lang="it-IT" smtClean="0"/>
          </a:p>
          <a:p>
            <a:pPr lvl="1"/>
            <a:r>
              <a:rPr lang="it-IT"/>
              <a:t>T</a:t>
            </a:r>
            <a:r>
              <a:rPr lang="it-IT" smtClean="0"/>
              <a:t>he outcome measurement Y (a.k.a. dependent variable, or response, or target)</a:t>
            </a:r>
          </a:p>
          <a:p>
            <a:pPr lvl="2"/>
            <a:r>
              <a:rPr lang="it-IT"/>
              <a:t>In classification problems Y can take a discrete, unordered set of values (signal/background, index, type of class)</a:t>
            </a:r>
          </a:p>
          <a:p>
            <a:pPr lvl="2"/>
            <a:r>
              <a:rPr lang="it-IT"/>
              <a:t>In regression, Y has a continuous </a:t>
            </a:r>
            <a:r>
              <a:rPr lang="it-IT" smtClean="0"/>
              <a:t>value</a:t>
            </a:r>
          </a:p>
          <a:p>
            <a:r>
              <a:rPr lang="it-IT" b="1" smtClean="0"/>
              <a:t>Objective</a:t>
            </a:r>
            <a:r>
              <a:rPr lang="it-IT" smtClean="0"/>
              <a:t>:</a:t>
            </a:r>
          </a:p>
          <a:p>
            <a:pPr lvl="1"/>
            <a:r>
              <a:rPr lang="it-IT" smtClean="0"/>
              <a:t>Using the data at hand, we want to predict y* given x*, when (x*,y*) does not necessarily belong to the training set.</a:t>
            </a:r>
          </a:p>
          <a:p>
            <a:pPr lvl="1"/>
            <a:r>
              <a:rPr lang="it-IT" smtClean="0"/>
              <a:t>The prediction should be </a:t>
            </a:r>
            <a:r>
              <a:rPr lang="it-IT" b="1" smtClean="0"/>
              <a:t>accurate</a:t>
            </a:r>
            <a:r>
              <a:rPr lang="it-IT" smtClean="0"/>
              <a:t>: </a:t>
            </a:r>
            <a:r>
              <a:rPr lang="it-IT" smtClean="0">
                <a:solidFill>
                  <a:srgbClr val="FF0000"/>
                </a:solidFill>
              </a:rPr>
              <a:t>|f(x*)-y*| must be small</a:t>
            </a:r>
            <a:r>
              <a:rPr lang="it-IT" smtClean="0"/>
              <a:t> according to some useful metric (se later)</a:t>
            </a:r>
          </a:p>
          <a:p>
            <a:r>
              <a:rPr lang="it-IT" smtClean="0"/>
              <a:t>We would like to also: </a:t>
            </a:r>
          </a:p>
          <a:p>
            <a:pPr lvl="1"/>
            <a:r>
              <a:rPr lang="it-IT" smtClean="0"/>
              <a:t>understand what feature of X affects the outcome and how</a:t>
            </a:r>
          </a:p>
          <a:p>
            <a:pPr lvl="1"/>
            <a:r>
              <a:rPr lang="it-IT" smtClean="0"/>
              <a:t>assess the quality of our prediction</a:t>
            </a:r>
          </a:p>
          <a:p>
            <a:pPr lvl="1"/>
            <a:endParaRPr lang="it-IT" smtClean="0"/>
          </a:p>
          <a:p>
            <a:pPr lvl="1"/>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19</a:t>
            </a:fld>
            <a:endParaRPr lang="en-US"/>
          </a:p>
        </p:txBody>
      </p:sp>
    </p:spTree>
    <p:extLst>
      <p:ext uri="{BB962C8B-B14F-4D97-AF65-F5344CB8AC3E}">
        <p14:creationId xmlns:p14="http://schemas.microsoft.com/office/powerpoint/2010/main" val="34952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A </a:t>
            </a:r>
            <a:r>
              <a:rPr lang="it-IT" smtClean="0">
                <a:solidFill>
                  <a:srgbClr val="0070C0"/>
                </a:solidFill>
              </a:rPr>
              <a:t>small diversion: </a:t>
            </a:r>
            <a:br>
              <a:rPr lang="it-IT" smtClean="0">
                <a:solidFill>
                  <a:srgbClr val="0070C0"/>
                </a:solidFill>
              </a:rPr>
            </a:br>
            <a:r>
              <a:rPr lang="it-IT" smtClean="0">
                <a:solidFill>
                  <a:srgbClr val="0070C0"/>
                </a:solidFill>
              </a:rPr>
              <a:t>parametric density estimators</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28801"/>
                <a:ext cx="8363272" cy="4968552"/>
              </a:xfrm>
            </p:spPr>
            <p:txBody>
              <a:bodyPr>
                <a:normAutofit fontScale="55000" lnSpcReduction="20000"/>
              </a:bodyPr>
              <a:lstStyle/>
              <a:p>
                <a:pPr marL="0" indent="0">
                  <a:buNone/>
                </a:pPr>
                <a:r>
                  <a:rPr lang="it-IT" smtClean="0"/>
                  <a:t>Given an empirical density estimate p(x) obtained by N i.i.d. data points {x</a:t>
                </a:r>
                <a:r>
                  <a:rPr lang="it-IT" baseline="-25000" smtClean="0"/>
                  <a:t>i</a:t>
                </a:r>
                <a:r>
                  <a:rPr lang="it-IT" smtClean="0"/>
                  <a:t>}, we might want/need to formulate our problem as that of </a:t>
                </a:r>
                <a:r>
                  <a:rPr lang="it-IT" smtClean="0">
                    <a:solidFill>
                      <a:srgbClr val="FF0000"/>
                    </a:solidFill>
                  </a:rPr>
                  <a:t>finding parameters of a function q(</a:t>
                </a:r>
                <a:r>
                  <a:rPr lang="el-GR" smtClean="0">
                    <a:solidFill>
                      <a:srgbClr val="FF0000"/>
                    </a:solidFill>
                  </a:rPr>
                  <a:t>θ</a:t>
                </a:r>
                <a:r>
                  <a:rPr lang="it-IT" smtClean="0">
                    <a:solidFill>
                      <a:srgbClr val="FF0000"/>
                    </a:solidFill>
                  </a:rPr>
                  <a:t>) such that it gets "closer" to p(x).</a:t>
                </a:r>
              </a:p>
              <a:p>
                <a:pPr marL="0" indent="0">
                  <a:buNone/>
                </a:pPr>
                <a:r>
                  <a:rPr lang="it-IT" smtClean="0"/>
                  <a:t>The focus is what "closer" means!</a:t>
                </a:r>
              </a:p>
              <a:p>
                <a:pPr marL="0" indent="0">
                  <a:buNone/>
                </a:pPr>
                <a:endParaRPr lang="it-IT">
                  <a:sym typeface="Wingdings" panose="05000000000000000000" pitchFamily="2" charset="2"/>
                </a:endParaRPr>
              </a:p>
              <a:p>
                <a:pPr marL="0" indent="0">
                  <a:buNone/>
                </a:pPr>
                <a:r>
                  <a:rPr lang="it-IT"/>
                  <a:t>The density estimation problem can be </a:t>
                </a:r>
                <a:endParaRPr lang="it-IT" smtClean="0"/>
              </a:p>
              <a:p>
                <a:pPr marL="0" indent="0">
                  <a:buNone/>
                </a:pPr>
                <a:r>
                  <a:rPr lang="it-IT" smtClean="0"/>
                  <a:t>summarized formally as follows:</a:t>
                </a:r>
              </a:p>
              <a:p>
                <a:pPr marL="0" indent="0">
                  <a:buNone/>
                </a:pPr>
                <a:endParaRPr lang="en-US" smtClean="0"/>
              </a:p>
              <a:p>
                <a:pPr marL="0" indent="0">
                  <a:buNone/>
                </a:pPr>
                <a:endParaRPr lang="en-US"/>
              </a:p>
              <a:p>
                <a:pPr marL="0" indent="0">
                  <a:buNone/>
                </a:pPr>
                <a:r>
                  <a:rPr lang="en-US" smtClean="0"/>
                  <a:t>What we need is </a:t>
                </a:r>
                <a:r>
                  <a:rPr lang="en-US"/>
                  <a:t>to construct a probability </a:t>
                </a:r>
                <a:r>
                  <a:rPr lang="en-US" b="1"/>
                  <a:t>divergence </a:t>
                </a:r>
                <a:r>
                  <a:rPr lang="en-US" b="1" i="1"/>
                  <a:t>D</a:t>
                </a:r>
                <a:r>
                  <a:rPr lang="en-US" b="1"/>
                  <a:t>(</a:t>
                </a:r>
                <a:r>
                  <a:rPr lang="en-US" b="1" i="1"/>
                  <a:t>Q</a:t>
                </a:r>
                <a:r>
                  <a:rPr lang="en-US" b="1"/>
                  <a:t>; </a:t>
                </a:r>
                <a:r>
                  <a:rPr lang="en-US" b="1" i="1"/>
                  <a:t>P</a:t>
                </a:r>
                <a:r>
                  <a:rPr lang="en-US" b="1"/>
                  <a:t>) </a:t>
                </a:r>
                <a:r>
                  <a:rPr lang="en-US"/>
                  <a:t>between two smooth probability densities </a:t>
                </a:r>
                <a:r>
                  <a:rPr lang="en-US" i="1"/>
                  <a:t>Q</a:t>
                </a:r>
                <a:r>
                  <a:rPr lang="en-US"/>
                  <a:t>:R</a:t>
                </a:r>
                <a:r>
                  <a:rPr lang="en-US" i="1" baseline="30000"/>
                  <a:t>d</a:t>
                </a:r>
                <a:r>
                  <a:rPr lang="en-US" i="1">
                    <a:sym typeface="Wingdings" panose="05000000000000000000" pitchFamily="2" charset="2"/>
                  </a:rPr>
                  <a:t></a:t>
                </a:r>
                <a:r>
                  <a:rPr lang="en-US"/>
                  <a:t>R</a:t>
                </a:r>
                <a:r>
                  <a:rPr lang="en-US" baseline="30000"/>
                  <a:t>+</a:t>
                </a:r>
                <a:r>
                  <a:rPr lang="en-US"/>
                  <a:t> and </a:t>
                </a:r>
                <a:r>
                  <a:rPr lang="en-US" i="1"/>
                  <a:t>P</a:t>
                </a:r>
                <a:r>
                  <a:rPr lang="en-US"/>
                  <a:t>:R</a:t>
                </a:r>
                <a:r>
                  <a:rPr lang="en-US" i="1" baseline="30000"/>
                  <a:t>d</a:t>
                </a:r>
                <a:r>
                  <a:rPr lang="en-US" i="1">
                    <a:sym typeface="Wingdings" panose="05000000000000000000" pitchFamily="2" charset="2"/>
                  </a:rPr>
                  <a:t></a:t>
                </a:r>
                <a:r>
                  <a:rPr lang="en-US"/>
                  <a:t>R</a:t>
                </a:r>
                <a:r>
                  <a:rPr lang="en-US" baseline="30000"/>
                  <a:t>+</a:t>
                </a:r>
                <a:r>
                  <a:rPr lang="en-US"/>
                  <a:t>, where </a:t>
                </a:r>
                <a:r>
                  <a:rPr lang="en-US" i="1"/>
                  <a:t>Q </a:t>
                </a:r>
                <a:r>
                  <a:rPr lang="en-US"/>
                  <a:t>is defined by a parametric generative model with parameters</a:t>
                </a:r>
                <a:r>
                  <a:rPr lang="el-GR"/>
                  <a:t> θ</a:t>
                </a:r>
                <a:r>
                  <a:rPr lang="en-US"/>
                  <a:t>,</a:t>
                </a:r>
                <a:r>
                  <a:rPr lang="en-US" i="1"/>
                  <a:t> </a:t>
                </a:r>
                <a:r>
                  <a:rPr lang="en-US"/>
                  <a:t>and </a:t>
                </a:r>
                <a:r>
                  <a:rPr lang="en-US" i="1"/>
                  <a:t>P </a:t>
                </a:r>
                <a:r>
                  <a:rPr lang="en-US"/>
                  <a:t>is a target density. </a:t>
                </a:r>
              </a:p>
              <a:p>
                <a:pPr marL="0" indent="0">
                  <a:buNone/>
                </a:pPr>
                <a:endParaRPr lang="en-US" smtClean="0">
                  <a:solidFill>
                    <a:srgbClr val="0070C0"/>
                  </a:solidFill>
                </a:endParaRPr>
              </a:p>
              <a:p>
                <a:pPr marL="0" indent="0">
                  <a:buNone/>
                </a:pPr>
                <a:r>
                  <a:rPr lang="it-IT"/>
                  <a:t>If H is a space of densities </a:t>
                </a:r>
                <a:r>
                  <a:rPr lang="it-IT" smtClean="0"/>
                  <a:t>(</a:t>
                </a:r>
                <a14:m>
                  <m:oMath xmlns:m="http://schemas.openxmlformats.org/officeDocument/2006/math">
                    <m:r>
                      <a:rPr lang="it-IT" b="0" i="1" smtClean="0">
                        <a:latin typeface="Cambria Math"/>
                      </a:rPr>
                      <m:t>𝐻</m:t>
                    </m:r>
                    <m:r>
                      <a:rPr lang="it-IT" b="0" i="1" smtClean="0">
                        <a:latin typeface="Cambria Math"/>
                      </a:rPr>
                      <m:t>=</m:t>
                    </m:r>
                    <m:d>
                      <m:dPr>
                        <m:begChr m:val="{"/>
                        <m:endChr m:val="}"/>
                        <m:ctrlPr>
                          <a:rPr lang="it-IT" b="0" i="1" smtClean="0">
                            <a:latin typeface="Cambria Math" panose="02040503050406030204" pitchFamily="18" charset="0"/>
                          </a:rPr>
                        </m:ctrlPr>
                      </m:dPr>
                      <m:e>
                        <m:r>
                          <a:rPr lang="it-IT" b="0" i="1" smtClean="0">
                            <a:latin typeface="Cambria Math"/>
                          </a:rPr>
                          <m:t>𝑝</m:t>
                        </m:r>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rPr>
                              <m:t>𝑅</m:t>
                            </m:r>
                          </m:e>
                          <m:sup>
                            <m:r>
                              <a:rPr lang="it-IT" b="0" i="1" smtClean="0">
                                <a:latin typeface="Cambria Math"/>
                              </a:rPr>
                              <m:t>𝑑</m:t>
                            </m:r>
                          </m:sup>
                        </m:sSup>
                        <m:r>
                          <a:rPr lang="it-IT" b="0" i="1" smtClean="0">
                            <a:latin typeface="Cambria Math"/>
                            <a:ea typeface="Cambria Math"/>
                          </a:rPr>
                          <m:t>→</m:t>
                        </m:r>
                        <m:sSup>
                          <m:sSupPr>
                            <m:ctrlPr>
                              <a:rPr lang="it-IT" b="0" i="1" smtClean="0">
                                <a:latin typeface="Cambria Math" panose="02040503050406030204" pitchFamily="18" charset="0"/>
                                <a:ea typeface="Cambria Math"/>
                              </a:rPr>
                            </m:ctrlPr>
                          </m:sSupPr>
                          <m:e>
                            <m:r>
                              <a:rPr lang="it-IT" b="0" i="1" smtClean="0">
                                <a:latin typeface="Cambria Math"/>
                                <a:ea typeface="Cambria Math"/>
                              </a:rPr>
                              <m:t>𝑅</m:t>
                            </m:r>
                          </m:e>
                          <m:sup>
                            <m:r>
                              <a:rPr lang="it-IT" b="0" i="1" smtClean="0">
                                <a:latin typeface="Cambria Math"/>
                                <a:ea typeface="Cambria Math"/>
                              </a:rPr>
                              <m:t>+</m:t>
                            </m:r>
                          </m:sup>
                        </m:sSup>
                        <m:r>
                          <a:rPr lang="it-IT" b="0" i="1" smtClean="0">
                            <a:latin typeface="Cambria Math"/>
                            <a:ea typeface="Cambria Math"/>
                          </a:rPr>
                          <m:t>,</m:t>
                        </m:r>
                        <m:d>
                          <m:dPr>
                            <m:begChr m:val="‖"/>
                            <m:endChr m:val="‖"/>
                            <m:ctrlPr>
                              <a:rPr lang="it-IT" b="0" i="1" smtClean="0">
                                <a:latin typeface="Cambria Math" panose="02040503050406030204" pitchFamily="18" charset="0"/>
                                <a:ea typeface="Cambria Math"/>
                              </a:rPr>
                            </m:ctrlPr>
                          </m:dPr>
                          <m:e>
                            <m:r>
                              <a:rPr lang="it-IT" b="0" i="1" smtClean="0">
                                <a:latin typeface="Cambria Math"/>
                                <a:ea typeface="Cambria Math"/>
                              </a:rPr>
                              <m:t>𝑝</m:t>
                            </m:r>
                          </m:e>
                        </m:d>
                        <m:r>
                          <a:rPr lang="it-IT" b="0" i="1" smtClean="0">
                            <a:latin typeface="Cambria Math"/>
                            <a:ea typeface="Cambria Math"/>
                          </a:rPr>
                          <m:t>=1</m:t>
                        </m:r>
                      </m:e>
                    </m:d>
                  </m:oMath>
                </a14:m>
                <a:r>
                  <a:rPr lang="it-IT">
                    <a:sym typeface="Wingdings" panose="05000000000000000000" pitchFamily="2" charset="2"/>
                  </a:rPr>
                  <a:t>), we can define a probability divergence D(P;Q) as a map D:H</a:t>
                </a:r>
                <a:r>
                  <a:rPr lang="it-IT" baseline="30000">
                    <a:sym typeface="Wingdings" panose="05000000000000000000" pitchFamily="2" charset="2"/>
                  </a:rPr>
                  <a:t>2</a:t>
                </a:r>
                <a:r>
                  <a:rPr lang="it-IT">
                    <a:sym typeface="Wingdings" panose="05000000000000000000" pitchFamily="2" charset="2"/>
                  </a:rPr>
                  <a:t></a:t>
                </a:r>
                <a:r>
                  <a:rPr lang="it-IT" smtClean="0">
                    <a:sym typeface="Wingdings" panose="05000000000000000000" pitchFamily="2" charset="2"/>
                  </a:rPr>
                  <a:t>R</a:t>
                </a:r>
                <a:r>
                  <a:rPr lang="it-IT" baseline="30000" smtClean="0">
                    <a:sym typeface="Wingdings" panose="05000000000000000000" pitchFamily="2" charset="2"/>
                  </a:rPr>
                  <a:t>+</a:t>
                </a:r>
                <a:r>
                  <a:rPr lang="it-IT" smtClean="0">
                    <a:sym typeface="Wingdings" panose="05000000000000000000" pitchFamily="2" charset="2"/>
                  </a:rPr>
                  <a:t> </a:t>
                </a:r>
                <a:r>
                  <a:rPr lang="it-IT" smtClean="0"/>
                  <a:t>that enjoys some properties (next slide)</a:t>
                </a:r>
              </a:p>
              <a:p>
                <a:pPr marL="0" indent="0">
                  <a:buNone/>
                </a:pPr>
                <a:endParaRPr lang="en-US"/>
              </a:p>
              <a:p>
                <a:pPr marL="0" indent="0">
                  <a:buNone/>
                </a:pPr>
                <a:r>
                  <a:rPr lang="en-US" smtClean="0">
                    <a:solidFill>
                      <a:srgbClr val="FF0000"/>
                    </a:solidFill>
                  </a:rPr>
                  <a:t>The </a:t>
                </a:r>
                <a:r>
                  <a:rPr lang="en-US">
                    <a:solidFill>
                      <a:srgbClr val="FF0000"/>
                    </a:solidFill>
                  </a:rPr>
                  <a:t>goal is to </a:t>
                </a:r>
                <a:r>
                  <a:rPr lang="en-US" smtClean="0">
                    <a:solidFill>
                      <a:srgbClr val="FF0000"/>
                    </a:solidFill>
                  </a:rPr>
                  <a:t>have </a:t>
                </a:r>
                <a:r>
                  <a:rPr lang="en-US">
                    <a:solidFill>
                      <a:srgbClr val="FF0000"/>
                    </a:solidFill>
                  </a:rPr>
                  <a:t>a consistent interpretation of </a:t>
                </a:r>
                <a:r>
                  <a:rPr lang="en-US" i="1">
                    <a:solidFill>
                      <a:srgbClr val="FF0000"/>
                    </a:solidFill>
                  </a:rPr>
                  <a:t>D</a:t>
                </a:r>
                <a:r>
                  <a:rPr lang="en-US">
                    <a:solidFill>
                      <a:srgbClr val="FF0000"/>
                    </a:solidFill>
                  </a:rPr>
                  <a:t>(</a:t>
                </a:r>
                <a:r>
                  <a:rPr lang="en-US" i="1">
                    <a:solidFill>
                      <a:srgbClr val="FF0000"/>
                    </a:solidFill>
                  </a:rPr>
                  <a:t>Q</a:t>
                </a:r>
                <a:r>
                  <a:rPr lang="en-US">
                    <a:solidFill>
                      <a:srgbClr val="FF0000"/>
                    </a:solidFill>
                  </a:rPr>
                  <a:t>; </a:t>
                </a:r>
                <a:r>
                  <a:rPr lang="en-US" i="1">
                    <a:solidFill>
                      <a:srgbClr val="FF0000"/>
                    </a:solidFill>
                  </a:rPr>
                  <a:t>P</a:t>
                </a:r>
                <a:r>
                  <a:rPr lang="en-US">
                    <a:solidFill>
                      <a:srgbClr val="FF0000"/>
                    </a:solidFill>
                  </a:rPr>
                  <a:t>) as well as use it to modify the parameters so that </a:t>
                </a:r>
                <a:r>
                  <a:rPr lang="en-US" i="1">
                    <a:solidFill>
                      <a:srgbClr val="FF0000"/>
                    </a:solidFill>
                  </a:rPr>
                  <a:t>Q </a:t>
                </a:r>
                <a:r>
                  <a:rPr lang="en-US">
                    <a:solidFill>
                      <a:srgbClr val="FF0000"/>
                    </a:solidFill>
                  </a:rPr>
                  <a:t>approaches </a:t>
                </a:r>
                <a:r>
                  <a:rPr lang="en-US" i="1">
                    <a:solidFill>
                      <a:srgbClr val="FF0000"/>
                    </a:solidFill>
                  </a:rPr>
                  <a:t>P</a:t>
                </a:r>
                <a:r>
                  <a:rPr lang="en-US">
                    <a:solidFill>
                      <a:srgbClr val="FF0000"/>
                    </a:solidFill>
                  </a:rPr>
                  <a:t>.</a:t>
                </a:r>
                <a:endParaRPr lang="it-IT">
                  <a:solidFill>
                    <a:srgbClr val="FF0000"/>
                  </a:solidFill>
                </a:endParaRPr>
              </a:p>
              <a:p>
                <a:pPr marL="0" indent="0">
                  <a:buNone/>
                </a:pPr>
                <a:endParaRPr lang="it-IT"/>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28801"/>
                <a:ext cx="8363272" cy="4968552"/>
              </a:xfrm>
              <a:blipFill rotWithShape="1">
                <a:blip r:embed="rId2"/>
                <a:stretch>
                  <a:fillRect l="-583" t="-1595"/>
                </a:stretch>
              </a:blipFill>
            </p:spPr>
            <p:txBody>
              <a:bodyPr/>
              <a:lstStyle/>
              <a:p>
                <a:r>
                  <a:rPr lang="en-US">
                    <a:noFill/>
                  </a:rPr>
                  <a:t> </a:t>
                </a:r>
              </a:p>
            </p:txBody>
          </p:sp>
        </mc:Fallback>
      </mc:AlternateContent>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482" y="2204864"/>
            <a:ext cx="3567974" cy="168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190</a:t>
            </a:fld>
            <a:endParaRPr lang="en-US"/>
          </a:p>
        </p:txBody>
      </p:sp>
    </p:spTree>
    <p:extLst>
      <p:ext uri="{BB962C8B-B14F-4D97-AF65-F5344CB8AC3E}">
        <p14:creationId xmlns:p14="http://schemas.microsoft.com/office/powerpoint/2010/main" val="21721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Divergence </a:t>
            </a:r>
            <a:r>
              <a:rPr lang="it-IT" smtClean="0">
                <a:solidFill>
                  <a:srgbClr val="0070C0"/>
                </a:solidFill>
              </a:rPr>
              <a:t>measures</a:t>
            </a:r>
            <a:endParaRPr lang="en-US">
              <a:solidFill>
                <a:srgbClr val="0070C0"/>
              </a:solidFill>
            </a:endParaRPr>
          </a:p>
        </p:txBody>
      </p:sp>
      <p:sp>
        <p:nvSpPr>
          <p:cNvPr id="3" name="Segnaposto contenuto 2"/>
          <p:cNvSpPr>
            <a:spLocks noGrp="1"/>
          </p:cNvSpPr>
          <p:nvPr>
            <p:ph idx="1"/>
          </p:nvPr>
        </p:nvSpPr>
        <p:spPr>
          <a:xfrm>
            <a:off x="457200" y="1484784"/>
            <a:ext cx="8229600" cy="5257800"/>
          </a:xfrm>
        </p:spPr>
        <p:txBody>
          <a:bodyPr>
            <a:normAutofit fontScale="55000" lnSpcReduction="20000"/>
          </a:bodyPr>
          <a:lstStyle/>
          <a:p>
            <a:pPr marL="0" indent="0">
              <a:buNone/>
            </a:pPr>
            <a:r>
              <a:rPr lang="it-IT" smtClean="0"/>
              <a:t>In general, one could argue that all we need is to find some D which guarantees </a:t>
            </a:r>
          </a:p>
          <a:p>
            <a:pPr marL="0" indent="0">
              <a:buNone/>
            </a:pPr>
            <a:endParaRPr lang="it-IT" smtClean="0"/>
          </a:p>
          <a:p>
            <a:pPr>
              <a:buFontTx/>
              <a:buChar char="-"/>
            </a:pPr>
            <a:r>
              <a:rPr lang="it-IT" smtClean="0">
                <a:solidFill>
                  <a:srgbClr val="FF0000"/>
                </a:solidFill>
              </a:rPr>
              <a:t>D(Q,P) = 0 </a:t>
            </a:r>
            <a:r>
              <a:rPr lang="it-IT" smtClean="0">
                <a:solidFill>
                  <a:srgbClr val="FF0000"/>
                </a:solidFill>
                <a:sym typeface="Wingdings" panose="05000000000000000000" pitchFamily="2" charset="2"/>
              </a:rPr>
              <a:t> Q=P</a:t>
            </a:r>
          </a:p>
          <a:p>
            <a:pPr>
              <a:buFontTx/>
              <a:buChar char="-"/>
            </a:pPr>
            <a:r>
              <a:rPr lang="it-IT" smtClean="0">
                <a:solidFill>
                  <a:srgbClr val="FF0000"/>
                </a:solidFill>
                <a:sym typeface="Wingdings" panose="05000000000000000000" pitchFamily="2" charset="2"/>
              </a:rPr>
              <a:t>D(Q,P) &gt;= 0</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There </a:t>
            </a:r>
            <a:r>
              <a:rPr lang="it-IT">
                <a:sym typeface="Wingdings" panose="05000000000000000000" pitchFamily="2" charset="2"/>
              </a:rPr>
              <a:t>are additional properties we might want D to have; e.g., be a </a:t>
            </a:r>
            <a:r>
              <a:rPr lang="it-IT" b="1">
                <a:sym typeface="Wingdings" panose="05000000000000000000" pitchFamily="2" charset="2"/>
              </a:rPr>
              <a:t>metric</a:t>
            </a:r>
            <a:r>
              <a:rPr lang="it-IT">
                <a:sym typeface="Wingdings" panose="05000000000000000000" pitchFamily="2" charset="2"/>
              </a:rPr>
              <a:t>. A metric also has the properties </a:t>
            </a:r>
            <a:r>
              <a:rPr lang="it-IT" smtClean="0">
                <a:sym typeface="Wingdings" panose="05000000000000000000" pitchFamily="2" charset="2"/>
              </a:rPr>
              <a:t>that</a:t>
            </a:r>
          </a:p>
          <a:p>
            <a:pPr>
              <a:buFontTx/>
              <a:buChar char="-"/>
            </a:pPr>
            <a:r>
              <a:rPr lang="it-IT" smtClean="0">
                <a:solidFill>
                  <a:srgbClr val="FF0000"/>
                </a:solidFill>
                <a:sym typeface="Wingdings" panose="05000000000000000000" pitchFamily="2" charset="2"/>
              </a:rPr>
              <a:t>D(Q,P) = D(P,Q)</a:t>
            </a:r>
          </a:p>
          <a:p>
            <a:pPr>
              <a:buFontTx/>
              <a:buChar char="-"/>
            </a:pPr>
            <a:r>
              <a:rPr lang="it-IT" smtClean="0">
                <a:solidFill>
                  <a:srgbClr val="FF0000"/>
                </a:solidFill>
                <a:sym typeface="Wingdings" panose="05000000000000000000" pitchFamily="2" charset="2"/>
              </a:rPr>
              <a:t>D(A,C) &lt; D(A,B) + D(B,C) </a:t>
            </a:r>
            <a:r>
              <a:rPr lang="it-IT" smtClean="0">
                <a:sym typeface="Wingdings" panose="05000000000000000000" pitchFamily="2" charset="2"/>
              </a:rPr>
              <a:t>(triangle inequality)</a:t>
            </a:r>
          </a:p>
          <a:p>
            <a:pPr>
              <a:buFontTx/>
              <a:buChar char="-"/>
            </a:pPr>
            <a:endParaRPr lang="it-IT" smtClean="0">
              <a:sym typeface="Wingdings" panose="05000000000000000000" pitchFamily="2" charset="2"/>
            </a:endParaRPr>
          </a:p>
          <a:p>
            <a:pPr marL="0" indent="0">
              <a:buNone/>
            </a:pPr>
            <a:r>
              <a:rPr lang="it-IT" smtClean="0"/>
              <a:t>The improved interpretability of distance between densities that is offered by these added properties is an important property.</a:t>
            </a:r>
          </a:p>
          <a:p>
            <a:pPr marL="0" indent="0">
              <a:buNone/>
            </a:pPr>
            <a:endParaRPr lang="it-IT"/>
          </a:p>
          <a:p>
            <a:pPr marL="0" indent="0">
              <a:buNone/>
            </a:pPr>
            <a:r>
              <a:rPr lang="it-IT" smtClean="0"/>
              <a:t>But we might rather prefer our divergence to have other properties. In particular, we wish to make our D a </a:t>
            </a:r>
            <a:r>
              <a:rPr lang="it-IT" b="1" smtClean="0"/>
              <a:t>measure of relative information</a:t>
            </a:r>
            <a:r>
              <a:rPr lang="it-IT" smtClean="0"/>
              <a:t>.</a:t>
            </a:r>
            <a:endParaRPr lang="it-IT"/>
          </a:p>
          <a:p>
            <a:pPr marL="0" indent="0">
              <a:buNone/>
            </a:pPr>
            <a:endParaRPr lang="it-IT" smtClean="0"/>
          </a:p>
          <a:p>
            <a:pPr marL="0" indent="0">
              <a:buNone/>
            </a:pPr>
            <a:r>
              <a:rPr lang="it-IT" smtClean="0"/>
              <a:t>This is what makes the </a:t>
            </a:r>
            <a:r>
              <a:rPr lang="it-IT" b="1" smtClean="0"/>
              <a:t>Kullbach-Leibler divergence</a:t>
            </a:r>
            <a:r>
              <a:rPr lang="it-IT" smtClean="0"/>
              <a:t> KL so useful.</a:t>
            </a:r>
          </a:p>
        </p:txBody>
      </p:sp>
      <p:sp>
        <p:nvSpPr>
          <p:cNvPr id="4" name="Segnaposto numero diapositiva 3"/>
          <p:cNvSpPr>
            <a:spLocks noGrp="1"/>
          </p:cNvSpPr>
          <p:nvPr>
            <p:ph type="sldNum" sz="quarter" idx="12"/>
          </p:nvPr>
        </p:nvSpPr>
        <p:spPr/>
        <p:txBody>
          <a:bodyPr/>
          <a:lstStyle/>
          <a:p>
            <a:fld id="{56029BB4-88B6-47BD-9965-86C3E8AE1DFC}" type="slidenum">
              <a:rPr lang="en-US" smtClean="0"/>
              <a:t>191</a:t>
            </a:fld>
            <a:endParaRPr lang="en-US"/>
          </a:p>
        </p:txBody>
      </p:sp>
    </p:spTree>
    <p:extLst>
      <p:ext uri="{BB962C8B-B14F-4D97-AF65-F5344CB8AC3E}">
        <p14:creationId xmlns:p14="http://schemas.microsoft.com/office/powerpoint/2010/main" val="1614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 calcmode="lin" valueType="num">
                                      <p:cBhvr additive="base">
                                        <p:cTn id="1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The </a:t>
            </a:r>
            <a:r>
              <a:rPr lang="it-IT" smtClean="0">
                <a:solidFill>
                  <a:srgbClr val="0070C0"/>
                </a:solidFill>
              </a:rPr>
              <a:t>Kullback-Leibler divergence</a:t>
            </a:r>
            <a:endParaRPr lang="en-US">
              <a:solidFill>
                <a:srgbClr val="0070C0"/>
              </a:solidFill>
            </a:endParaRPr>
          </a:p>
        </p:txBody>
      </p:sp>
      <p:sp>
        <p:nvSpPr>
          <p:cNvPr id="3" name="Segnaposto contenuto 2"/>
          <p:cNvSpPr>
            <a:spLocks noGrp="1"/>
          </p:cNvSpPr>
          <p:nvPr>
            <p:ph idx="1"/>
          </p:nvPr>
        </p:nvSpPr>
        <p:spPr>
          <a:xfrm>
            <a:off x="457200" y="1744216"/>
            <a:ext cx="8291264" cy="3845024"/>
          </a:xfrm>
        </p:spPr>
        <p:txBody>
          <a:bodyPr>
            <a:normAutofit fontScale="62500" lnSpcReduction="20000"/>
          </a:bodyPr>
          <a:lstStyle/>
          <a:p>
            <a:pPr marL="0" indent="0">
              <a:buNone/>
            </a:pPr>
            <a:r>
              <a:rPr lang="en-US" smtClean="0"/>
              <a:t>The KL </a:t>
            </a:r>
            <a:r>
              <a:rPr lang="en-US"/>
              <a:t>d</a:t>
            </a:r>
            <a:r>
              <a:rPr lang="en-US" smtClean="0"/>
              <a:t>ivergence </a:t>
            </a:r>
            <a:r>
              <a:rPr lang="en-US"/>
              <a:t>has its origins in </a:t>
            </a:r>
            <a:r>
              <a:rPr lang="en-US">
                <a:solidFill>
                  <a:srgbClr val="FF0000"/>
                </a:solidFill>
              </a:rPr>
              <a:t>information </a:t>
            </a:r>
            <a:r>
              <a:rPr lang="en-US" smtClean="0">
                <a:solidFill>
                  <a:srgbClr val="FF0000"/>
                </a:solidFill>
              </a:rPr>
              <a:t>theory</a:t>
            </a:r>
            <a:r>
              <a:rPr lang="en-US" smtClean="0"/>
              <a:t>, where one wishes to quantify the amount of information contained in data.</a:t>
            </a:r>
          </a:p>
          <a:p>
            <a:pPr marL="0" indent="0">
              <a:buNone/>
            </a:pPr>
            <a:r>
              <a:rPr lang="en-US" smtClean="0"/>
              <a:t>One defines Entropy H</a:t>
            </a:r>
            <a:r>
              <a:rPr lang="en-US" i="1"/>
              <a:t> </a:t>
            </a:r>
            <a:r>
              <a:rPr lang="en-US" smtClean="0"/>
              <a:t>for </a:t>
            </a:r>
            <a:r>
              <a:rPr lang="en-US"/>
              <a:t>a probability distribution </a:t>
            </a:r>
            <a:r>
              <a:rPr lang="en-US" smtClean="0"/>
              <a:t>as </a:t>
            </a:r>
          </a:p>
          <a:p>
            <a:pPr marL="0" indent="0">
              <a:buNone/>
            </a:pPr>
            <a:endParaRPr lang="it-IT"/>
          </a:p>
          <a:p>
            <a:pPr marL="0" indent="0">
              <a:buNone/>
            </a:pPr>
            <a:endParaRPr lang="it-IT" smtClean="0"/>
          </a:p>
          <a:p>
            <a:pPr marL="0" indent="0">
              <a:buNone/>
            </a:pPr>
            <a:endParaRPr lang="en-US" smtClean="0"/>
          </a:p>
          <a:p>
            <a:pPr marL="0" indent="0">
              <a:buNone/>
            </a:pPr>
            <a:endParaRPr lang="it-IT" smtClean="0"/>
          </a:p>
          <a:p>
            <a:pPr marL="0" indent="0">
              <a:buNone/>
            </a:pPr>
            <a:r>
              <a:rPr lang="it-IT" smtClean="0"/>
              <a:t>In base 2, H is the </a:t>
            </a:r>
            <a:r>
              <a:rPr lang="it-IT" smtClean="0">
                <a:solidFill>
                  <a:srgbClr val="0070C0"/>
                </a:solidFill>
              </a:rPr>
              <a:t>minimum number of bits that encode the available information of p</a:t>
            </a:r>
            <a:r>
              <a:rPr lang="it-IT" smtClean="0"/>
              <a:t>. If we know this, we have a way to quantify the information in our data. </a:t>
            </a:r>
          </a:p>
          <a:p>
            <a:pPr marL="0" indent="0">
              <a:buNone/>
            </a:pPr>
            <a:r>
              <a:rPr lang="it-IT" smtClean="0"/>
              <a:t>Given that, we can extract the information loss we incur in, if we substitute the data p with a model q of it. This is given by the KL divergence, defined as (for discrete datasets)</a:t>
            </a:r>
          </a:p>
          <a:p>
            <a:pPr marL="0" indent="0">
              <a:buNone/>
            </a:pPr>
            <a:endParaRPr lang="it-IT"/>
          </a:p>
          <a:p>
            <a:pPr marL="0" indent="0">
              <a:buNone/>
            </a:pPr>
            <a:endParaRPr lang="it-IT" smtClean="0"/>
          </a:p>
          <a:p>
            <a:pPr marL="0" indent="0">
              <a:buNone/>
            </a:pPr>
            <a:endParaRPr 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900" y="2725772"/>
            <a:ext cx="3104068" cy="90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900" y="5517232"/>
            <a:ext cx="5048284" cy="93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192</a:t>
            </a:fld>
            <a:endParaRPr lang="en-US"/>
          </a:p>
        </p:txBody>
      </p:sp>
    </p:spTree>
    <p:extLst>
      <p:ext uri="{BB962C8B-B14F-4D97-AF65-F5344CB8AC3E}">
        <p14:creationId xmlns:p14="http://schemas.microsoft.com/office/powerpoint/2010/main" val="17409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299"/>
                                        </p:tgtEl>
                                        <p:attrNameLst>
                                          <p:attrName>style.visibility</p:attrName>
                                        </p:attrNameLst>
                                      </p:cBhvr>
                                      <p:to>
                                        <p:strVal val="visible"/>
                                      </p:to>
                                    </p:set>
                                    <p:anim calcmode="lin" valueType="num">
                                      <p:cBhvr additive="base">
                                        <p:cTn id="11" dur="500" fill="hold"/>
                                        <p:tgtEl>
                                          <p:spTgt spid="55299"/>
                                        </p:tgtEl>
                                        <p:attrNameLst>
                                          <p:attrName>ppt_x</p:attrName>
                                        </p:attrNameLst>
                                      </p:cBhvr>
                                      <p:tavLst>
                                        <p:tav tm="0">
                                          <p:val>
                                            <p:strVal val="#ppt_x"/>
                                          </p:val>
                                        </p:tav>
                                        <p:tav tm="100000">
                                          <p:val>
                                            <p:strVal val="#ppt_x"/>
                                          </p:val>
                                        </p:tav>
                                      </p:tavLst>
                                    </p:anim>
                                    <p:anim calcmode="lin" valueType="num">
                                      <p:cBhvr additive="base">
                                        <p:cTn id="12"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KL </a:t>
            </a:r>
            <a:r>
              <a:rPr lang="it-IT" smtClean="0">
                <a:solidFill>
                  <a:srgbClr val="0070C0"/>
                </a:solidFill>
              </a:rPr>
              <a:t>/ continued</a:t>
            </a:r>
            <a:endParaRPr lang="en-US">
              <a:solidFill>
                <a:srgbClr val="0070C0"/>
              </a:solidFill>
            </a:endParaRPr>
          </a:p>
        </p:txBody>
      </p:sp>
      <p:sp>
        <p:nvSpPr>
          <p:cNvPr id="3" name="Segnaposto contenuto 2"/>
          <p:cNvSpPr>
            <a:spLocks noGrp="1"/>
          </p:cNvSpPr>
          <p:nvPr>
            <p:ph idx="1"/>
          </p:nvPr>
        </p:nvSpPr>
        <p:spPr/>
        <p:txBody>
          <a:bodyPr>
            <a:normAutofit fontScale="55000" lnSpcReduction="20000"/>
          </a:bodyPr>
          <a:lstStyle/>
          <a:p>
            <a:pPr marL="0" indent="0">
              <a:buNone/>
            </a:pPr>
            <a:r>
              <a:rPr lang="en-US"/>
              <a:t>W</a:t>
            </a:r>
            <a:r>
              <a:rPr lang="en-US" smtClean="0"/>
              <a:t>hat the KL divergence provides is the </a:t>
            </a:r>
            <a:r>
              <a:rPr lang="en-US" smtClean="0">
                <a:solidFill>
                  <a:srgbClr val="FF0000"/>
                </a:solidFill>
              </a:rPr>
              <a:t>expectation of the log difference between </a:t>
            </a:r>
            <a:r>
              <a:rPr lang="en-US">
                <a:solidFill>
                  <a:srgbClr val="FF0000"/>
                </a:solidFill>
              </a:rPr>
              <a:t>the probability of data in the original distribution with the approximating distribution</a:t>
            </a:r>
            <a:r>
              <a:rPr lang="en-US" smtClean="0"/>
              <a:t>. So we could write it as</a:t>
            </a:r>
          </a:p>
          <a:p>
            <a:pPr marL="0" indent="0">
              <a:buNone/>
            </a:pPr>
            <a:endParaRPr lang="it-IT"/>
          </a:p>
          <a:p>
            <a:pPr marL="0" indent="0">
              <a:buNone/>
            </a:pPr>
            <a:endParaRPr lang="it-IT" smtClean="0"/>
          </a:p>
          <a:p>
            <a:pPr marL="0" indent="0">
              <a:buNone/>
            </a:pPr>
            <a:endParaRPr lang="en-US" smtClean="0"/>
          </a:p>
          <a:p>
            <a:pPr marL="0" indent="0">
              <a:buNone/>
            </a:pPr>
            <a:r>
              <a:rPr lang="it-IT" smtClean="0"/>
              <a:t>The value of D</a:t>
            </a:r>
            <a:r>
              <a:rPr lang="it-IT" baseline="-25000" smtClean="0"/>
              <a:t>KL</a:t>
            </a:r>
            <a:r>
              <a:rPr lang="it-IT" smtClean="0"/>
              <a:t> gives us a measure of the number of bits we lose if we approximate p with q. As such, it does not possess one of the properties of a true metric, as </a:t>
            </a:r>
          </a:p>
          <a:p>
            <a:pPr marL="0" indent="0">
              <a:buNone/>
            </a:pPr>
            <a:r>
              <a:rPr lang="it-IT">
                <a:solidFill>
                  <a:srgbClr val="FF0000"/>
                </a:solidFill>
              </a:rPr>
              <a:t>	</a:t>
            </a:r>
            <a:r>
              <a:rPr lang="it-IT" smtClean="0">
                <a:solidFill>
                  <a:srgbClr val="FF0000"/>
                </a:solidFill>
              </a:rPr>
              <a:t>D</a:t>
            </a:r>
            <a:r>
              <a:rPr lang="it-IT" baseline="-25000" smtClean="0">
                <a:solidFill>
                  <a:srgbClr val="FF0000"/>
                </a:solidFill>
              </a:rPr>
              <a:t>KL</a:t>
            </a:r>
            <a:r>
              <a:rPr lang="it-IT" smtClean="0">
                <a:solidFill>
                  <a:srgbClr val="FF0000"/>
                </a:solidFill>
              </a:rPr>
              <a:t>(p;q) != D</a:t>
            </a:r>
            <a:r>
              <a:rPr lang="it-IT" baseline="-25000" smtClean="0">
                <a:solidFill>
                  <a:srgbClr val="FF0000"/>
                </a:solidFill>
              </a:rPr>
              <a:t>KL</a:t>
            </a:r>
            <a:r>
              <a:rPr lang="it-IT" smtClean="0">
                <a:solidFill>
                  <a:srgbClr val="FF0000"/>
                </a:solidFill>
              </a:rPr>
              <a:t>(q;p)</a:t>
            </a:r>
            <a:r>
              <a:rPr lang="it-IT" smtClean="0"/>
              <a:t>. </a:t>
            </a:r>
          </a:p>
          <a:p>
            <a:pPr marL="0" indent="0">
              <a:buNone/>
            </a:pPr>
            <a:endParaRPr lang="it-IT" smtClean="0"/>
          </a:p>
          <a:p>
            <a:pPr marL="0" indent="0">
              <a:buNone/>
            </a:pPr>
            <a:r>
              <a:rPr lang="it-IT" smtClean="0"/>
              <a:t>But its importance cannot be underestimated in ML, as it provides exactly what we need in our attempts to estimate densities by successive approximations.</a:t>
            </a:r>
          </a:p>
          <a:p>
            <a:pPr marL="0" indent="0">
              <a:buNone/>
            </a:pPr>
            <a:r>
              <a:rPr lang="it-IT" smtClean="0">
                <a:sym typeface="Wingdings" panose="05000000000000000000" pitchFamily="2" charset="2"/>
              </a:rPr>
              <a:t> often used in the definition of loss functions</a:t>
            </a:r>
            <a:endParaRPr lang="it-IT" smtClean="0"/>
          </a:p>
          <a:p>
            <a:pPr marL="0" indent="0">
              <a:buNone/>
            </a:pPr>
            <a:endParaRPr lang="it-IT" smtClean="0"/>
          </a:p>
          <a:p>
            <a:pPr marL="0" indent="0">
              <a:buNone/>
            </a:pPr>
            <a:r>
              <a:rPr lang="it-IT" smtClean="0"/>
              <a:t>Another way to see D</a:t>
            </a:r>
            <a:r>
              <a:rPr lang="it-IT" baseline="-25000" smtClean="0"/>
              <a:t>KL</a:t>
            </a:r>
            <a:r>
              <a:rPr lang="it-IT" smtClean="0"/>
              <a:t>: </a:t>
            </a:r>
            <a:r>
              <a:rPr lang="en-US" smtClean="0"/>
              <a:t>expected </a:t>
            </a:r>
            <a:r>
              <a:rPr lang="en-US"/>
              <a:t>number of bits that we have to transmit to a receiver in order to communicate the </a:t>
            </a:r>
            <a:r>
              <a:rPr lang="en-US" smtClean="0"/>
              <a:t>density </a:t>
            </a:r>
            <a:r>
              <a:rPr lang="en-US" i="1" smtClean="0"/>
              <a:t>Q </a:t>
            </a:r>
            <a:r>
              <a:rPr lang="en-US"/>
              <a:t>given that the receiver already knows the density </a:t>
            </a:r>
            <a:r>
              <a:rPr lang="en-US" i="1" smtClean="0"/>
              <a:t>P</a:t>
            </a:r>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2348880"/>
            <a:ext cx="4176464" cy="74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193</a:t>
            </a:fld>
            <a:endParaRPr lang="en-US"/>
          </a:p>
        </p:txBody>
      </p:sp>
    </p:spTree>
    <p:extLst>
      <p:ext uri="{BB962C8B-B14F-4D97-AF65-F5344CB8AC3E}">
        <p14:creationId xmlns:p14="http://schemas.microsoft.com/office/powerpoint/2010/main" val="331692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Example</a:t>
            </a:r>
            <a:r>
              <a:rPr lang="it-IT" smtClean="0">
                <a:solidFill>
                  <a:srgbClr val="0070C0"/>
                </a:solidFill>
              </a:rPr>
              <a:t>: comparison of divergences </a:t>
            </a:r>
            <a:endParaRPr lang="en-US">
              <a:solidFill>
                <a:srgbClr val="0070C0"/>
              </a:solidFill>
            </a:endParaRPr>
          </a:p>
        </p:txBody>
      </p:sp>
      <p:sp>
        <p:nvSpPr>
          <p:cNvPr id="3" name="Segnaposto contenuto 2"/>
          <p:cNvSpPr>
            <a:spLocks noGrp="1"/>
          </p:cNvSpPr>
          <p:nvPr>
            <p:ph idx="1"/>
          </p:nvPr>
        </p:nvSpPr>
        <p:spPr>
          <a:xfrm>
            <a:off x="323528" y="4797152"/>
            <a:ext cx="4392488" cy="1872208"/>
          </a:xfrm>
        </p:spPr>
        <p:txBody>
          <a:bodyPr>
            <a:normAutofit fontScale="55000" lnSpcReduction="20000"/>
          </a:bodyPr>
          <a:lstStyle/>
          <a:p>
            <a:pPr marL="0" indent="0">
              <a:buNone/>
            </a:pPr>
            <a:r>
              <a:rPr lang="it-IT" smtClean="0"/>
              <a:t>The minimization of different divergence measures for a Gaussian model of the data provides quite different answers </a:t>
            </a:r>
            <a:r>
              <a:rPr lang="it-IT" smtClean="0">
                <a:sym typeface="Wingdings" panose="05000000000000000000" pitchFamily="2" charset="2"/>
              </a:rPr>
              <a:t></a:t>
            </a:r>
            <a:endParaRPr lang="it-IT" smtClean="0"/>
          </a:p>
          <a:p>
            <a:pPr marL="0" indent="0">
              <a:buNone/>
            </a:pPr>
            <a:endParaRPr lang="it-IT"/>
          </a:p>
          <a:p>
            <a:pPr marL="0" indent="0">
              <a:buNone/>
            </a:pPr>
            <a:r>
              <a:rPr lang="it-IT" smtClean="0"/>
              <a:t>This shows that it is important to know what we are using in our minimization problem!</a:t>
            </a:r>
          </a:p>
          <a:p>
            <a:pPr marL="0" indent="0">
              <a:buNone/>
            </a:pPr>
            <a:endParaRPr lang="it-IT" smtClean="0"/>
          </a:p>
          <a:p>
            <a:pPr marL="0" indent="0">
              <a:buNone/>
            </a:pPr>
            <a:endParaRPr lang="en-US"/>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924" y="4509121"/>
            <a:ext cx="3896572"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036" y="2885270"/>
            <a:ext cx="2888460" cy="136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98" y="2492896"/>
            <a:ext cx="592306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67544" y="1628800"/>
            <a:ext cx="8280920" cy="646331"/>
          </a:xfrm>
          <a:prstGeom prst="rect">
            <a:avLst/>
          </a:prstGeom>
          <a:noFill/>
        </p:spPr>
        <p:txBody>
          <a:bodyPr wrap="square" rtlCol="0">
            <a:spAutoFit/>
          </a:bodyPr>
          <a:lstStyle/>
          <a:p>
            <a:r>
              <a:rPr lang="it-IT" smtClean="0"/>
              <a:t>Below are some formulations of different choices for probability divergence measures; p is the data and q is the model</a:t>
            </a:r>
            <a:endParaRPr lang="en-US"/>
          </a:p>
        </p:txBody>
      </p:sp>
      <p:sp>
        <p:nvSpPr>
          <p:cNvPr id="5" name="Segnaposto numero diapositiva 4"/>
          <p:cNvSpPr>
            <a:spLocks noGrp="1"/>
          </p:cNvSpPr>
          <p:nvPr>
            <p:ph type="sldNum" sz="quarter" idx="12"/>
          </p:nvPr>
        </p:nvSpPr>
        <p:spPr/>
        <p:txBody>
          <a:bodyPr/>
          <a:lstStyle/>
          <a:p>
            <a:fld id="{56029BB4-88B6-47BD-9965-86C3E8AE1DFC}" type="slidenum">
              <a:rPr lang="en-US" smtClean="0"/>
              <a:t>194</a:t>
            </a:fld>
            <a:endParaRPr lang="en-US"/>
          </a:p>
        </p:txBody>
      </p:sp>
    </p:spTree>
    <p:extLst>
      <p:ext uri="{BB962C8B-B14F-4D97-AF65-F5344CB8AC3E}">
        <p14:creationId xmlns:p14="http://schemas.microsoft.com/office/powerpoint/2010/main" val="329507597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Genetic </a:t>
            </a:r>
            <a:r>
              <a:rPr lang="it-IT" smtClean="0">
                <a:solidFill>
                  <a:srgbClr val="0070C0"/>
                </a:solidFill>
              </a:rPr>
              <a:t>algorithms</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smtClean="0"/>
              <a:t>The first idea of algorithms that would </a:t>
            </a:r>
            <a:r>
              <a:rPr lang="it-IT" b="1" smtClean="0"/>
              <a:t>evolve</a:t>
            </a:r>
            <a:r>
              <a:rPr lang="it-IT" smtClean="0"/>
              <a:t> toward optimality is from Alan Turing (1950). </a:t>
            </a:r>
          </a:p>
          <a:p>
            <a:pPr marL="0" indent="0">
              <a:buNone/>
            </a:pPr>
            <a:endParaRPr lang="it-IT"/>
          </a:p>
          <a:p>
            <a:pPr marL="0" indent="0">
              <a:buNone/>
            </a:pPr>
            <a:r>
              <a:rPr lang="it-IT" smtClean="0"/>
              <a:t>Genetic algorithms are a subclass of </a:t>
            </a:r>
            <a:r>
              <a:rPr lang="it-IT" smtClean="0">
                <a:solidFill>
                  <a:srgbClr val="0070C0"/>
                </a:solidFill>
              </a:rPr>
              <a:t>evolutionary algorithms</a:t>
            </a:r>
            <a:r>
              <a:rPr lang="it-IT" smtClean="0"/>
              <a:t>. These employ the concepts of </a:t>
            </a:r>
            <a:r>
              <a:rPr lang="it-IT" smtClean="0">
                <a:solidFill>
                  <a:srgbClr val="FF0000"/>
                </a:solidFill>
              </a:rPr>
              <a:t>natural selection and pooling</a:t>
            </a:r>
            <a:r>
              <a:rPr lang="it-IT" smtClean="0"/>
              <a:t>, to allow the best models (those maximizing a "fitness function) to "evolve" from a random initial choice.</a:t>
            </a:r>
          </a:p>
          <a:p>
            <a:pPr marL="0" indent="0">
              <a:buNone/>
            </a:pPr>
            <a:endParaRPr lang="it-IT" smtClean="0"/>
          </a:p>
          <a:p>
            <a:pPr marL="0" indent="0">
              <a:buNone/>
            </a:pPr>
            <a:r>
              <a:rPr lang="it-IT" smtClean="0"/>
              <a:t>Commonly used in computer science to </a:t>
            </a:r>
            <a:r>
              <a:rPr lang="it-IT" b="1" smtClean="0"/>
              <a:t>solve complex optimization problems</a:t>
            </a:r>
          </a:p>
          <a:p>
            <a:pPr marL="0" indent="0">
              <a:buNone/>
            </a:pPr>
            <a:endParaRPr lang="it-IT" smtClean="0"/>
          </a:p>
          <a:p>
            <a:r>
              <a:rPr lang="it-IT" smtClean="0"/>
              <a:t>Can be powerful solvers, but have </a:t>
            </a:r>
            <a:r>
              <a:rPr lang="it-IT" smtClean="0">
                <a:solidFill>
                  <a:srgbClr val="FF0000"/>
                </a:solidFill>
              </a:rPr>
              <a:t>high CPU demand </a:t>
            </a:r>
            <a:r>
              <a:rPr lang="it-IT" smtClean="0"/>
              <a:t>in repeated evaluations of fitness </a:t>
            </a:r>
          </a:p>
          <a:p>
            <a:r>
              <a:rPr lang="it-IT" smtClean="0"/>
              <a:t>Do not scale well with complexity (exponential space of mutations to investigate)</a:t>
            </a:r>
          </a:p>
          <a:p>
            <a:r>
              <a:rPr lang="it-IT" smtClean="0"/>
              <a:t>No guarantee that full space is explored; behavior hard to understand/assess</a:t>
            </a:r>
          </a:p>
          <a:p>
            <a:endParaRPr lang="it-IT" smtClean="0"/>
          </a:p>
          <a:p>
            <a:endParaRPr lang="it-IT" smtClean="0"/>
          </a:p>
          <a:p>
            <a:endParaRPr lang="en-US"/>
          </a:p>
        </p:txBody>
      </p:sp>
    </p:spTree>
    <p:extLst>
      <p:ext uri="{BB962C8B-B14F-4D97-AF65-F5344CB8AC3E}">
        <p14:creationId xmlns:p14="http://schemas.microsoft.com/office/powerpoint/2010/main" val="5702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Example</a:t>
            </a:r>
            <a:r>
              <a:rPr lang="it-IT" smtClean="0">
                <a:solidFill>
                  <a:srgbClr val="0070C0"/>
                </a:solidFill>
              </a:rPr>
              <a:t>: Neuroevolution for </a:t>
            </a:r>
            <a:br>
              <a:rPr lang="it-IT" smtClean="0">
                <a:solidFill>
                  <a:srgbClr val="0070C0"/>
                </a:solidFill>
              </a:rPr>
            </a:br>
            <a:r>
              <a:rPr lang="it-IT" smtClean="0">
                <a:solidFill>
                  <a:srgbClr val="0070C0"/>
                </a:solidFill>
              </a:rPr>
              <a:t>data certification in CMS</a:t>
            </a:r>
            <a:endParaRPr lang="en-US">
              <a:solidFill>
                <a:srgbClr val="0070C0"/>
              </a:solidFill>
            </a:endParaRPr>
          </a:p>
        </p:txBody>
      </p:sp>
      <p:sp>
        <p:nvSpPr>
          <p:cNvPr id="3" name="Segnaposto contenuto 2"/>
          <p:cNvSpPr>
            <a:spLocks noGrp="1"/>
          </p:cNvSpPr>
          <p:nvPr>
            <p:ph idx="1"/>
          </p:nvPr>
        </p:nvSpPr>
        <p:spPr>
          <a:xfrm>
            <a:off x="395536" y="1624769"/>
            <a:ext cx="4176464" cy="4997152"/>
          </a:xfrm>
        </p:spPr>
        <p:txBody>
          <a:bodyPr>
            <a:normAutofit fontScale="62500" lnSpcReduction="20000"/>
          </a:bodyPr>
          <a:lstStyle/>
          <a:p>
            <a:pPr marL="0" indent="0">
              <a:buNone/>
            </a:pPr>
            <a:r>
              <a:rPr lang="it-IT" smtClean="0"/>
              <a:t>Optimization of hyperparameters of neural networks trained to classify CMS data events</a:t>
            </a:r>
          </a:p>
          <a:p>
            <a:pPr marL="0" indent="0">
              <a:buNone/>
            </a:pPr>
            <a:endParaRPr lang="en-US" smtClean="0"/>
          </a:p>
          <a:p>
            <a:r>
              <a:rPr lang="it-IT" smtClean="0"/>
              <a:t>study ROC AUC as figure of merit</a:t>
            </a:r>
          </a:p>
          <a:p>
            <a:r>
              <a:rPr lang="it-IT" smtClean="0"/>
              <a:t>Start with random choice of hyperparameter, create pool of classifiers, train them</a:t>
            </a:r>
          </a:p>
          <a:p>
            <a:r>
              <a:rPr lang="it-IT" smtClean="0"/>
              <a:t>let them breed (crossover), insert mutations</a:t>
            </a:r>
          </a:p>
          <a:p>
            <a:r>
              <a:rPr lang="it-IT" smtClean="0"/>
              <a:t>Re-seed periodically picking best-performing 50%, other part fished randomly to avoid getting stuck in local minima, if evolution stops or in case of bad mutations</a:t>
            </a:r>
          </a:p>
          <a:p>
            <a:r>
              <a:rPr lang="it-IT" smtClean="0"/>
              <a:t>Pool evolves to best choice of hyperparameters </a:t>
            </a:r>
          </a:p>
          <a:p>
            <a:pPr marL="0" indent="0">
              <a:buNone/>
            </a:pPr>
            <a:endParaRPr lang="it-IT" smtClean="0"/>
          </a:p>
          <a:p>
            <a:endParaRPr lang="it-IT" smtClean="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9711" y="2729458"/>
            <a:ext cx="4026785" cy="278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735" y="5589240"/>
            <a:ext cx="3810761" cy="59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5735" y="6248684"/>
            <a:ext cx="3810761" cy="4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9711" y="1484784"/>
            <a:ext cx="4026785" cy="120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22239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Result </a:t>
            </a:r>
            <a:r>
              <a:rPr lang="it-IT" smtClean="0">
                <a:solidFill>
                  <a:srgbClr val="0070C0"/>
                </a:solidFill>
              </a:rPr>
              <a:t>of genetic evolution</a:t>
            </a:r>
            <a:endParaRPr lang="en-US">
              <a:solidFill>
                <a:srgbClr val="0070C0"/>
              </a:solidFill>
            </a:endParaRPr>
          </a:p>
        </p:txBody>
      </p:sp>
      <p:sp>
        <p:nvSpPr>
          <p:cNvPr id="3" name="Segnaposto contenuto 2"/>
          <p:cNvSpPr>
            <a:spLocks noGrp="1"/>
          </p:cNvSpPr>
          <p:nvPr>
            <p:ph idx="1"/>
          </p:nvPr>
        </p:nvSpPr>
        <p:spPr>
          <a:xfrm>
            <a:off x="457200" y="1600201"/>
            <a:ext cx="8075240" cy="676672"/>
          </a:xfrm>
        </p:spPr>
        <p:txBody>
          <a:bodyPr>
            <a:normAutofit fontScale="77500" lnSpcReduction="20000"/>
          </a:bodyPr>
          <a:lstStyle/>
          <a:p>
            <a:pPr marL="0" indent="0">
              <a:buNone/>
            </a:pPr>
            <a:r>
              <a:rPr lang="it-IT" smtClean="0"/>
              <a:t>The networks "evolve" to higher AUC values, as designed.</a:t>
            </a:r>
            <a:endParaRPr 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680" y="2060848"/>
            <a:ext cx="73914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6" y="5980956"/>
            <a:ext cx="8910360" cy="81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371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760"/>
            <a:ext cx="8229600" cy="1143000"/>
          </a:xfrm>
        </p:spPr>
        <p:txBody>
          <a:bodyPr/>
          <a:lstStyle/>
          <a:p>
            <a:r>
              <a:rPr lang="it-IT" smtClean="0">
                <a:solidFill>
                  <a:srgbClr val="0070C0"/>
                </a:solidFill>
              </a:rPr>
              <a:t>Two words about </a:t>
            </a:r>
            <a:r>
              <a:rPr lang="it-IT" smtClean="0">
                <a:solidFill>
                  <a:srgbClr val="0070C0"/>
                </a:solidFill>
              </a:rPr>
              <a:t>me</a:t>
            </a:r>
            <a:endParaRPr lang="en-US">
              <a:solidFill>
                <a:srgbClr val="0070C0"/>
              </a:solidFill>
            </a:endParaRPr>
          </a:p>
        </p:txBody>
      </p:sp>
      <p:sp>
        <p:nvSpPr>
          <p:cNvPr id="8" name="Segnaposto contenuto 7"/>
          <p:cNvSpPr>
            <a:spLocks noGrp="1"/>
          </p:cNvSpPr>
          <p:nvPr>
            <p:ph sz="half" idx="1"/>
          </p:nvPr>
        </p:nvSpPr>
        <p:spPr>
          <a:xfrm>
            <a:off x="179512" y="1600200"/>
            <a:ext cx="5020218" cy="5285184"/>
          </a:xfrm>
        </p:spPr>
        <p:txBody>
          <a:bodyPr>
            <a:normAutofit fontScale="55000" lnSpcReduction="20000"/>
          </a:bodyPr>
          <a:lstStyle/>
          <a:p>
            <a:pPr marL="0" indent="0">
              <a:buNone/>
            </a:pPr>
            <a:r>
              <a:rPr lang="it-IT" smtClean="0"/>
              <a:t>I work for INFN – Istituto Nazionale di Fisica Nucleare, in Padova</a:t>
            </a:r>
          </a:p>
          <a:p>
            <a:pPr marL="0" indent="0">
              <a:buNone/>
            </a:pPr>
            <a:endParaRPr lang="it-IT" smtClean="0"/>
          </a:p>
          <a:p>
            <a:pPr marL="0" indent="0">
              <a:buNone/>
            </a:pPr>
            <a:r>
              <a:rPr lang="it-IT" smtClean="0"/>
              <a:t>Am </a:t>
            </a:r>
            <a:r>
              <a:rPr lang="it-IT" smtClean="0"/>
              <a:t>a member of the CMS collaboration at CERN (2001-)</a:t>
            </a:r>
          </a:p>
          <a:p>
            <a:r>
              <a:rPr lang="it-IT" smtClean="0"/>
              <a:t>formerly (1992-2012) also a member of CDF @ Tevatron</a:t>
            </a:r>
          </a:p>
          <a:p>
            <a:pPr marL="0" indent="0">
              <a:buNone/>
            </a:pPr>
            <a:endParaRPr lang="it-IT" smtClean="0"/>
          </a:p>
          <a:p>
            <a:pPr marL="0" indent="0">
              <a:buNone/>
            </a:pPr>
            <a:r>
              <a:rPr lang="it-IT" smtClean="0"/>
              <a:t>Long-time </a:t>
            </a:r>
            <a:r>
              <a:rPr lang="it-IT" smtClean="0"/>
              <a:t>interest in statistics; member of CMS Statistics Committee, 2009-, and chair, 2012-2015</a:t>
            </a:r>
          </a:p>
          <a:p>
            <a:pPr marL="0" indent="0">
              <a:buNone/>
            </a:pPr>
            <a:r>
              <a:rPr lang="it-IT" smtClean="0"/>
              <a:t>Developed several MVA algorithms for data analysis in HEP (Hyperball, MuScleFit, Inverse bagging, Hemisphere mixing, </a:t>
            </a:r>
            <a:r>
              <a:rPr lang="it-IT" smtClean="0"/>
              <a:t>INFERNO, RanBox) </a:t>
            </a:r>
          </a:p>
          <a:p>
            <a:pPr marL="0" indent="0">
              <a:buNone/>
            </a:pPr>
            <a:endParaRPr lang="it-IT" smtClean="0"/>
          </a:p>
          <a:p>
            <a:pPr marL="0" indent="0">
              <a:buNone/>
            </a:pPr>
            <a:r>
              <a:rPr lang="it-IT" smtClean="0"/>
              <a:t>Current interest: end-to-end optimization of experiments, scientific coordinator of MODE collaboration - see </a:t>
            </a:r>
            <a:r>
              <a:rPr lang="it-IT" smtClean="0">
                <a:hlinkClick r:id="rId2"/>
              </a:rPr>
              <a:t>https://mode-collaboration.github.io</a:t>
            </a:r>
            <a:endParaRPr lang="it-IT" smtClean="0"/>
          </a:p>
          <a:p>
            <a:pPr marL="0" indent="0">
              <a:buNone/>
            </a:pPr>
            <a:endParaRPr lang="it-IT"/>
          </a:p>
          <a:p>
            <a:pPr marL="0" indent="0">
              <a:buNone/>
            </a:pPr>
            <a:r>
              <a:rPr lang="it-IT" smtClean="0"/>
              <a:t>Have been blogging </a:t>
            </a:r>
            <a:r>
              <a:rPr lang="it-IT" smtClean="0"/>
              <a:t>about physics since 2005 - </a:t>
            </a:r>
            <a:r>
              <a:rPr lang="it-IT" smtClean="0">
                <a:hlinkClick r:id="rId3"/>
              </a:rPr>
              <a:t>www.science20.com</a:t>
            </a:r>
            <a:r>
              <a:rPr lang="it-IT" smtClean="0"/>
              <a:t> , formerly at </a:t>
            </a:r>
            <a:r>
              <a:rPr lang="it-IT" smtClean="0">
                <a:hlinkClick r:id="rId4"/>
              </a:rPr>
              <a:t>http://dorigo.wordpress.com</a:t>
            </a:r>
            <a:r>
              <a:rPr lang="it-IT" smtClean="0"/>
              <a:t>  and </a:t>
            </a:r>
            <a:r>
              <a:rPr lang="it-IT" smtClean="0">
                <a:hlinkClick r:id="rId5"/>
              </a:rPr>
              <a:t>http://qd.typepad.com/6/</a:t>
            </a:r>
            <a:r>
              <a:rPr lang="it-IT" smtClean="0"/>
              <a:t> </a:t>
            </a:r>
          </a:p>
          <a:p>
            <a:pPr marL="0" indent="0">
              <a:buNone/>
            </a:pPr>
            <a:endParaRPr lang="it-IT"/>
          </a:p>
          <a:p>
            <a:pPr marL="0" indent="0">
              <a:buNone/>
            </a:pPr>
            <a:r>
              <a:rPr lang="it-IT" smtClean="0"/>
              <a:t>In 2016 I wrote a book on searches for signals in CDF </a:t>
            </a:r>
            <a:r>
              <a:rPr lang="it-IT" smtClean="0">
                <a:sym typeface="Wingdings" panose="05000000000000000000" pitchFamily="2" charset="2"/>
              </a:rPr>
              <a:t></a:t>
            </a:r>
            <a:r>
              <a:rPr lang="it-IT" smtClean="0"/>
              <a:t> </a:t>
            </a:r>
          </a:p>
          <a:p>
            <a:pPr marL="0" indent="0">
              <a:buNone/>
            </a:pPr>
            <a:endParaRPr lang="it-IT"/>
          </a:p>
        </p:txBody>
      </p:sp>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304" y="1486165"/>
            <a:ext cx="1944216" cy="1239170"/>
          </a:xfrm>
          <a:prstGeom prst="rect">
            <a:avLst/>
          </a:prstGeom>
        </p:spPr>
      </p:pic>
      <p:pic>
        <p:nvPicPr>
          <p:cNvPr id="4102" name="Picture 6" descr="Image result for cms logo cer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8324" y="131948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9600" y="2723955"/>
            <a:ext cx="3672411" cy="178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Image result for reviews in physic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4624144"/>
            <a:ext cx="1599839" cy="21896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nomaly dori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5805" y="4099662"/>
            <a:ext cx="1811254" cy="2714162"/>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p:txBody>
          <a:bodyPr/>
          <a:lstStyle/>
          <a:p>
            <a:fld id="{56029BB4-88B6-47BD-9965-86C3E8AE1DFC}" type="slidenum">
              <a:rPr lang="en-US" smtClean="0"/>
              <a:t>198</a:t>
            </a:fld>
            <a:endParaRPr lang="en-US"/>
          </a:p>
        </p:txBody>
      </p:sp>
      <p:pic>
        <p:nvPicPr>
          <p:cNvPr id="4" name="Immagin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1629" y="1153481"/>
            <a:ext cx="1384568" cy="1167831"/>
          </a:xfrm>
          <a:prstGeom prst="rect">
            <a:avLst/>
          </a:prstGeom>
        </p:spPr>
      </p:pic>
      <p:pic>
        <p:nvPicPr>
          <p:cNvPr id="5" name="Immagin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4757" y="-18001"/>
            <a:ext cx="1179243" cy="1214753"/>
          </a:xfrm>
          <a:prstGeom prst="rect">
            <a:avLst/>
          </a:prstGeom>
        </p:spPr>
      </p:pic>
    </p:spTree>
    <p:extLst>
      <p:ext uri="{BB962C8B-B14F-4D97-AF65-F5344CB8AC3E}">
        <p14:creationId xmlns:p14="http://schemas.microsoft.com/office/powerpoint/2010/main" val="420352337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8124" y="269776"/>
            <a:ext cx="8229600" cy="1143000"/>
          </a:xfrm>
        </p:spPr>
        <p:txBody>
          <a:bodyPr/>
          <a:lstStyle/>
          <a:p>
            <a:r>
              <a:rPr lang="it-IT" b="1" smtClean="0">
                <a:solidFill>
                  <a:srgbClr val="C00000"/>
                </a:solidFill>
              </a:rPr>
              <a:t>* THE </a:t>
            </a:r>
            <a:r>
              <a:rPr lang="it-IT" b="1" smtClean="0">
                <a:solidFill>
                  <a:srgbClr val="C00000"/>
                </a:solidFill>
              </a:rPr>
              <a:t>DATA</a:t>
            </a:r>
            <a:endParaRPr lang="en-US" b="1">
              <a:solidFill>
                <a:srgbClr val="C00000"/>
              </a:solidFill>
            </a:endParaRPr>
          </a:p>
        </p:txBody>
      </p:sp>
      <p:sp>
        <p:nvSpPr>
          <p:cNvPr id="3" name="AutoShape 2" descr="Image result for d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d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47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95885"/>
            <a:ext cx="7060584" cy="461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12"/>
          </p:nvPr>
        </p:nvSpPr>
        <p:spPr/>
        <p:txBody>
          <a:bodyPr/>
          <a:lstStyle/>
          <a:p>
            <a:fld id="{56029BB4-88B6-47BD-9965-86C3E8AE1DFC}" type="slidenum">
              <a:rPr lang="en-US" smtClean="0"/>
              <a:t>199</a:t>
            </a:fld>
            <a:endParaRPr lang="en-US"/>
          </a:p>
        </p:txBody>
      </p:sp>
    </p:spTree>
    <p:extLst>
      <p:ext uri="{BB962C8B-B14F-4D97-AF65-F5344CB8AC3E}">
        <p14:creationId xmlns:p14="http://schemas.microsoft.com/office/powerpoint/2010/main" val="688377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Notes on my </a:t>
            </a:r>
            <a:r>
              <a:rPr lang="it-IT" smtClean="0">
                <a:solidFill>
                  <a:srgbClr val="0070C0"/>
                </a:solidFill>
              </a:rPr>
              <a:t>lecture</a:t>
            </a:r>
            <a:endParaRPr lang="en-US">
              <a:solidFill>
                <a:srgbClr val="0070C0"/>
              </a:solidFill>
            </a:endParaRPr>
          </a:p>
        </p:txBody>
      </p:sp>
      <p:sp>
        <p:nvSpPr>
          <p:cNvPr id="3" name="Segnaposto contenuto 2"/>
          <p:cNvSpPr>
            <a:spLocks noGrp="1"/>
          </p:cNvSpPr>
          <p:nvPr>
            <p:ph idx="1"/>
          </p:nvPr>
        </p:nvSpPr>
        <p:spPr>
          <a:xfrm>
            <a:off x="395536" y="1412776"/>
            <a:ext cx="8291264" cy="5257800"/>
          </a:xfrm>
        </p:spPr>
        <p:txBody>
          <a:bodyPr>
            <a:normAutofit fontScale="62500" lnSpcReduction="20000"/>
          </a:bodyPr>
          <a:lstStyle/>
          <a:p>
            <a:r>
              <a:rPr lang="it-IT" smtClean="0">
                <a:solidFill>
                  <a:srgbClr val="FF0000"/>
                </a:solidFill>
              </a:rPr>
              <a:t>My slides are full of text</a:t>
            </a:r>
            <a:r>
              <a:rPr lang="it-IT">
                <a:solidFill>
                  <a:srgbClr val="FF0000"/>
                </a:solidFill>
              </a:rPr>
              <a:t>!</a:t>
            </a:r>
          </a:p>
          <a:p>
            <a:pPr lvl="1">
              <a:buFont typeface="Wingdings"/>
              <a:buChar char="à"/>
            </a:pPr>
            <a:r>
              <a:rPr lang="it-IT">
                <a:sym typeface="Wingdings" panose="05000000000000000000" pitchFamily="2" charset="2"/>
              </a:rPr>
              <a:t>this makes it harder to focus on what I actually say during the lecture...</a:t>
            </a:r>
          </a:p>
          <a:p>
            <a:pPr lvl="1">
              <a:buFont typeface="Wingdings"/>
              <a:buChar char="à"/>
            </a:pPr>
            <a:r>
              <a:rPr lang="it-IT">
                <a:sym typeface="Wingdings" panose="05000000000000000000" pitchFamily="2" charset="2"/>
              </a:rPr>
              <a:t>On the other hand, they offer clarity for offline consumption / consultation</a:t>
            </a:r>
          </a:p>
          <a:p>
            <a:pPr marL="457200" lvl="1" indent="0">
              <a:buNone/>
            </a:pPr>
            <a:r>
              <a:rPr lang="it-IT">
                <a:sym typeface="Wingdings" panose="05000000000000000000" pitchFamily="2" charset="2"/>
              </a:rPr>
              <a:t>Try to </a:t>
            </a:r>
            <a:r>
              <a:rPr lang="it-IT" b="1">
                <a:sym typeface="Wingdings" panose="05000000000000000000" pitchFamily="2" charset="2"/>
              </a:rPr>
              <a:t>pay attention to me rather than on the projected text</a:t>
            </a:r>
            <a:r>
              <a:rPr lang="it-IT">
                <a:sym typeface="Wingdings" panose="05000000000000000000" pitchFamily="2" charset="2"/>
              </a:rPr>
              <a:t>. You will probably get the gist of it sooner.</a:t>
            </a:r>
          </a:p>
          <a:p>
            <a:pPr marL="0" indent="0">
              <a:buNone/>
            </a:pPr>
            <a:endParaRPr lang="it-IT" smtClean="0">
              <a:solidFill>
                <a:srgbClr val="FF0000"/>
              </a:solidFill>
            </a:endParaRPr>
          </a:p>
          <a:p>
            <a:r>
              <a:rPr lang="it-IT" smtClean="0">
                <a:solidFill>
                  <a:srgbClr val="FF0000"/>
                </a:solidFill>
              </a:rPr>
              <a:t>I have way too much material</a:t>
            </a:r>
            <a:endParaRPr lang="it-IT">
              <a:sym typeface="Wingdings" panose="05000000000000000000" pitchFamily="2" charset="2"/>
            </a:endParaRPr>
          </a:p>
          <a:p>
            <a:pPr marL="457200" lvl="1" indent="0">
              <a:buNone/>
            </a:pPr>
            <a:r>
              <a:rPr lang="it-IT" smtClean="0">
                <a:sym typeface="Wingdings" panose="05000000000000000000" pitchFamily="2" charset="2"/>
              </a:rPr>
              <a:t>the subject is vast! We will have to skip some things </a:t>
            </a:r>
            <a:r>
              <a:rPr lang="it-IT" smtClean="0">
                <a:sym typeface="Wingdings" panose="05000000000000000000" pitchFamily="2" charset="2"/>
              </a:rPr>
              <a:t>(marked with * in title)</a:t>
            </a:r>
          </a:p>
          <a:p>
            <a:pPr lvl="1">
              <a:buFont typeface="Wingdings" panose="05000000000000000000" pitchFamily="2" charset="2"/>
              <a:buChar char="à"/>
            </a:pPr>
            <a:r>
              <a:rPr lang="it-IT" smtClean="0">
                <a:sym typeface="Wingdings" panose="05000000000000000000" pitchFamily="2" charset="2"/>
              </a:rPr>
              <a:t>I left the slides there for possible offline use</a:t>
            </a:r>
          </a:p>
          <a:p>
            <a:pPr marL="457200" lvl="1" indent="0">
              <a:buNone/>
            </a:pPr>
            <a:r>
              <a:rPr lang="it-IT" smtClean="0">
                <a:sym typeface="Wingdings" panose="05000000000000000000" pitchFamily="2" charset="2"/>
              </a:rPr>
              <a:t>	</a:t>
            </a:r>
          </a:p>
          <a:p>
            <a:r>
              <a:rPr lang="it-IT" smtClean="0">
                <a:solidFill>
                  <a:srgbClr val="FF0000"/>
                </a:solidFill>
              </a:rPr>
              <a:t>I am </a:t>
            </a:r>
            <a:r>
              <a:rPr lang="it-IT" smtClean="0">
                <a:solidFill>
                  <a:srgbClr val="FF0000"/>
                </a:solidFill>
              </a:rPr>
              <a:t>(virtually) </a:t>
            </a:r>
            <a:r>
              <a:rPr lang="it-IT" smtClean="0">
                <a:solidFill>
                  <a:srgbClr val="FF0000"/>
                </a:solidFill>
              </a:rPr>
              <a:t>here </a:t>
            </a:r>
            <a:r>
              <a:rPr lang="it-IT" smtClean="0">
                <a:solidFill>
                  <a:srgbClr val="FF0000"/>
                </a:solidFill>
              </a:rPr>
              <a:t>at your service</a:t>
            </a:r>
          </a:p>
          <a:p>
            <a:pPr lvl="1"/>
            <a:r>
              <a:rPr lang="it-IT" smtClean="0"/>
              <a:t>Some of the things we will go over are highly non-intuitive, so I expect you to be confused if you have no previous understanding of a topic.</a:t>
            </a:r>
          </a:p>
          <a:p>
            <a:pPr lvl="1"/>
            <a:r>
              <a:rPr lang="it-IT"/>
              <a:t>hence please ask questions if you do not understand something. You need not raise your </a:t>
            </a:r>
            <a:r>
              <a:rPr lang="it-IT" smtClean="0"/>
              <a:t>hand, just speak up.</a:t>
            </a:r>
          </a:p>
          <a:p>
            <a:pPr marL="457200" lvl="1" indent="0">
              <a:buNone/>
            </a:pPr>
            <a:endParaRPr lang="it-IT" smtClean="0"/>
          </a:p>
          <a:p>
            <a:r>
              <a:rPr lang="it-IT" smtClean="0">
                <a:solidFill>
                  <a:srgbClr val="FF0000"/>
                </a:solidFill>
              </a:rPr>
              <a:t>I will be at your service also after the school</a:t>
            </a:r>
          </a:p>
          <a:p>
            <a:pPr lvl="1"/>
            <a:r>
              <a:rPr lang="it-IT" smtClean="0"/>
              <a:t>please email me at </a:t>
            </a:r>
            <a:r>
              <a:rPr lang="it-IT" smtClean="0">
                <a:hlinkClick r:id="rId2"/>
              </a:rPr>
              <a:t>tommaso.dorigo@gmail.com</a:t>
            </a:r>
            <a:r>
              <a:rPr lang="it-IT" smtClean="0"/>
              <a:t> if you have nasty questions on the topics covered during the lectures, and I will do my best to answer them. </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a:t>
            </a:fld>
            <a:endParaRPr lang="en-US"/>
          </a:p>
        </p:txBody>
      </p:sp>
    </p:spTree>
    <p:extLst>
      <p:ext uri="{BB962C8B-B14F-4D97-AF65-F5344CB8AC3E}">
        <p14:creationId xmlns:p14="http://schemas.microsoft.com/office/powerpoint/2010/main" val="3310843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unsupervised learning problem</a:t>
            </a:r>
            <a:endParaRPr lang="en-US">
              <a:solidFill>
                <a:srgbClr val="0070C0"/>
              </a:solidFill>
            </a:endParaRPr>
          </a:p>
        </p:txBody>
      </p:sp>
      <p:sp>
        <p:nvSpPr>
          <p:cNvPr id="3" name="Segnaposto contenuto 2"/>
          <p:cNvSpPr>
            <a:spLocks noGrp="1"/>
          </p:cNvSpPr>
          <p:nvPr>
            <p:ph idx="1"/>
          </p:nvPr>
        </p:nvSpPr>
        <p:spPr>
          <a:xfrm>
            <a:off x="323528" y="1556792"/>
            <a:ext cx="8579296" cy="5141168"/>
          </a:xfrm>
        </p:spPr>
        <p:txBody>
          <a:bodyPr>
            <a:normAutofit fontScale="70000" lnSpcReduction="20000"/>
          </a:bodyPr>
          <a:lstStyle/>
          <a:p>
            <a:r>
              <a:rPr lang="it-IT" b="1" smtClean="0"/>
              <a:t>Starting point</a:t>
            </a:r>
            <a:r>
              <a:rPr lang="it-IT" smtClean="0"/>
              <a:t>:</a:t>
            </a:r>
          </a:p>
          <a:p>
            <a:pPr lvl="1"/>
            <a:r>
              <a:rPr lang="it-IT"/>
              <a:t>A vector of n predictor measurements X (a.k.a. inputs, regressors, covariates, features, independent variables).</a:t>
            </a:r>
          </a:p>
          <a:p>
            <a:pPr lvl="1"/>
            <a:r>
              <a:rPr lang="it-IT"/>
              <a:t>One has training data </a:t>
            </a:r>
            <a:r>
              <a:rPr lang="it-IT" smtClean="0"/>
              <a:t>{x}: </a:t>
            </a:r>
            <a:r>
              <a:rPr lang="it-IT"/>
              <a:t>events (or examples, instances, observations...) </a:t>
            </a:r>
            <a:endParaRPr lang="it-IT" smtClean="0"/>
          </a:p>
          <a:p>
            <a:pPr lvl="1"/>
            <a:r>
              <a:rPr lang="it-IT" smtClean="0"/>
              <a:t>There is no outcome variable Y </a:t>
            </a:r>
          </a:p>
          <a:p>
            <a:pPr marL="914400" lvl="2" indent="0">
              <a:buNone/>
            </a:pPr>
            <a:endParaRPr lang="it-IT"/>
          </a:p>
          <a:p>
            <a:pPr lvl="1"/>
            <a:endParaRPr lang="it-IT" smtClean="0"/>
          </a:p>
          <a:p>
            <a:pPr marL="0" indent="0">
              <a:buNone/>
            </a:pPr>
            <a:endParaRPr lang="it-IT" smtClean="0"/>
          </a:p>
          <a:p>
            <a:r>
              <a:rPr lang="it-IT" b="1" smtClean="0"/>
              <a:t>Objective</a:t>
            </a:r>
            <a:r>
              <a:rPr lang="it-IT" smtClean="0"/>
              <a:t> is much fuzzier:</a:t>
            </a:r>
          </a:p>
          <a:p>
            <a:pPr lvl="1"/>
            <a:r>
              <a:rPr lang="it-IT" smtClean="0"/>
              <a:t>Using the data at hand, find groups of events that behave similarly, find features that behave similarly, find linear combinations of features exhibiting largest variation</a:t>
            </a:r>
          </a:p>
          <a:p>
            <a:endParaRPr lang="it-IT" smtClean="0"/>
          </a:p>
          <a:p>
            <a:r>
              <a:rPr lang="it-IT" smtClean="0"/>
              <a:t>Hard to find a metric to see how well you are doing</a:t>
            </a:r>
          </a:p>
          <a:p>
            <a:r>
              <a:rPr lang="it-IT" smtClean="0"/>
              <a:t>Result can be </a:t>
            </a:r>
            <a:r>
              <a:rPr lang="it-IT" smtClean="0">
                <a:solidFill>
                  <a:srgbClr val="FF0000"/>
                </a:solidFill>
              </a:rPr>
              <a:t>useful as a pre-processing step</a:t>
            </a:r>
            <a:r>
              <a:rPr lang="it-IT" smtClean="0"/>
              <a:t> for supervised learning</a:t>
            </a:r>
          </a:p>
          <a:p>
            <a:pPr lvl="1"/>
            <a:endParaRPr lang="it-IT" smtClean="0"/>
          </a:p>
          <a:p>
            <a:pPr marL="457200" lvl="1" indent="0">
              <a:buNone/>
            </a:pPr>
            <a:endParaRPr lang="it-IT"/>
          </a:p>
        </p:txBody>
      </p:sp>
      <p:sp>
        <p:nvSpPr>
          <p:cNvPr id="4" name="Segnaposto numero diapositiva 3"/>
          <p:cNvSpPr>
            <a:spLocks noGrp="1"/>
          </p:cNvSpPr>
          <p:nvPr>
            <p:ph type="sldNum" sz="quarter" idx="12"/>
          </p:nvPr>
        </p:nvSpPr>
        <p:spPr/>
        <p:txBody>
          <a:bodyPr/>
          <a:lstStyle/>
          <a:p>
            <a:fld id="{56029BB4-88B6-47BD-9965-86C3E8AE1DFC}" type="slidenum">
              <a:rPr lang="en-US" smtClean="0"/>
              <a:t>20</a:t>
            </a:fld>
            <a:endParaRPr lang="en-US"/>
          </a:p>
        </p:txBody>
      </p:sp>
    </p:spTree>
    <p:extLst>
      <p:ext uri="{BB962C8B-B14F-4D97-AF65-F5344CB8AC3E}">
        <p14:creationId xmlns:p14="http://schemas.microsoft.com/office/powerpoint/2010/main" val="9623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r>
              <a:rPr lang="it-IT" smtClean="0">
                <a:solidFill>
                  <a:srgbClr val="0070C0"/>
                </a:solidFill>
              </a:rPr>
              <a:t>* The </a:t>
            </a:r>
            <a:r>
              <a:rPr lang="it-IT" smtClean="0">
                <a:solidFill>
                  <a:srgbClr val="0070C0"/>
                </a:solidFill>
              </a:rPr>
              <a:t>data</a:t>
            </a:r>
            <a:endParaRPr lang="en-US">
              <a:solidFill>
                <a:srgbClr val="0070C0"/>
              </a:solidFill>
            </a:endParaRPr>
          </a:p>
        </p:txBody>
      </p:sp>
      <p:sp>
        <p:nvSpPr>
          <p:cNvPr id="3" name="Segnaposto contenuto 2"/>
          <p:cNvSpPr>
            <a:spLocks noGrp="1"/>
          </p:cNvSpPr>
          <p:nvPr>
            <p:ph idx="1"/>
          </p:nvPr>
        </p:nvSpPr>
        <p:spPr>
          <a:xfrm>
            <a:off x="457200" y="1340768"/>
            <a:ext cx="8229600" cy="5472608"/>
          </a:xfrm>
        </p:spPr>
        <p:txBody>
          <a:bodyPr>
            <a:normAutofit fontScale="62500" lnSpcReduction="20000"/>
          </a:bodyPr>
          <a:lstStyle/>
          <a:p>
            <a:pPr marL="0" indent="0">
              <a:buNone/>
            </a:pPr>
            <a:r>
              <a:rPr lang="it-IT" smtClean="0"/>
              <a:t>A set of multi-dimensional data is made of N individual </a:t>
            </a:r>
            <a:r>
              <a:rPr lang="it-IT" smtClean="0">
                <a:solidFill>
                  <a:srgbClr val="FF0000"/>
                </a:solidFill>
              </a:rPr>
              <a:t>events </a:t>
            </a:r>
            <a:r>
              <a:rPr lang="it-IT" smtClean="0"/>
              <a:t>(AKA cases or examples), made up each of D variables (or </a:t>
            </a:r>
            <a:r>
              <a:rPr lang="it-IT" smtClean="0">
                <a:solidFill>
                  <a:srgbClr val="FF0000"/>
                </a:solidFill>
              </a:rPr>
              <a:t>features</a:t>
            </a:r>
            <a:r>
              <a:rPr lang="it-IT" smtClean="0"/>
              <a:t>, or attributes, or predictors)</a:t>
            </a:r>
          </a:p>
          <a:p>
            <a:pPr marL="0" indent="0">
              <a:buNone/>
            </a:pPr>
            <a:endParaRPr lang="it-IT" smtClean="0"/>
          </a:p>
          <a:p>
            <a:pPr marL="0" indent="0">
              <a:buNone/>
            </a:pPr>
            <a:r>
              <a:rPr lang="it-IT" smtClean="0"/>
              <a:t>We can think of our data as a table, where each column is an observed feature, each line a different event: we can organize them in a </a:t>
            </a:r>
            <a:r>
              <a:rPr lang="it-IT" b="1" smtClean="0"/>
              <a:t>NxD matrix</a:t>
            </a:r>
          </a:p>
          <a:p>
            <a:pPr marL="0" indent="0">
              <a:buNone/>
            </a:pPr>
            <a:endParaRPr lang="it-IT" smtClean="0"/>
          </a:p>
          <a:p>
            <a:pPr marL="0" indent="0">
              <a:buNone/>
            </a:pPr>
            <a:r>
              <a:rPr lang="it-IT" smtClean="0"/>
              <a:t>In physics and astrophysics, typically N is large and D is small: these data are called "</a:t>
            </a:r>
            <a:r>
              <a:rPr lang="it-IT" b="1" smtClean="0"/>
              <a:t>tall</a:t>
            </a:r>
            <a:r>
              <a:rPr lang="it-IT" smtClean="0"/>
              <a:t>"</a:t>
            </a:r>
          </a:p>
          <a:p>
            <a:pPr marL="400050" lvl="1" indent="0">
              <a:buNone/>
            </a:pPr>
            <a:r>
              <a:rPr lang="it-IT" smtClean="0"/>
              <a:t>In other disciplines one instead frequently encounters "</a:t>
            </a:r>
            <a:r>
              <a:rPr lang="it-IT" b="1" smtClean="0"/>
              <a:t>wide</a:t>
            </a:r>
            <a:r>
              <a:rPr lang="it-IT" smtClean="0"/>
              <a:t>" data, with few examples and many features: e.g. in DNA testing one may have thousands of gene sequences </a:t>
            </a:r>
          </a:p>
          <a:p>
            <a:pPr marL="400050" lvl="1" indent="0">
              <a:buNone/>
            </a:pPr>
            <a:endParaRPr lang="it-IT" smtClean="0"/>
          </a:p>
          <a:p>
            <a:pPr marL="0" indent="0">
              <a:buNone/>
            </a:pPr>
            <a:r>
              <a:rPr lang="it-IT" smtClean="0"/>
              <a:t>The distinction is useful as different ML algorithms apply more successfully to the analysis of data depending on their shape; wide data is often problematic</a:t>
            </a:r>
            <a:endParaRPr lang="it-IT"/>
          </a:p>
          <a:p>
            <a:pPr marL="857250" lvl="1" indent="-457200"/>
            <a:r>
              <a:rPr lang="it-IT" smtClean="0"/>
              <a:t>BDTs can handle wide data just as well as tall data</a:t>
            </a:r>
          </a:p>
          <a:p>
            <a:pPr marL="857250" lvl="1" indent="-457200"/>
            <a:r>
              <a:rPr lang="it-IT" smtClean="0"/>
              <a:t>resampling techniques may help with wide data</a:t>
            </a:r>
          </a:p>
          <a:p>
            <a:pPr marL="857250" lvl="1" indent="-457200"/>
            <a:r>
              <a:rPr lang="it-IT" smtClean="0"/>
              <a:t>but kNN and other simple methods do not work well with wide data</a:t>
            </a:r>
          </a:p>
          <a:p>
            <a:pPr marL="857250" lvl="1" indent="-457200"/>
            <a:r>
              <a:rPr lang="it-IT" smtClean="0"/>
              <a:t>also, linear discriminant analysis encounters difficulties with wide data as inversion matrix gets singular for N&lt;D</a:t>
            </a:r>
          </a:p>
          <a:p>
            <a:pPr marL="857250" lvl="1" indent="-457200"/>
            <a:endParaRPr lang="it-IT"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200</a:t>
            </a:fld>
            <a:endParaRPr lang="en-US"/>
          </a:p>
        </p:txBody>
      </p:sp>
    </p:spTree>
    <p:extLst>
      <p:ext uri="{BB962C8B-B14F-4D97-AF65-F5344CB8AC3E}">
        <p14:creationId xmlns:p14="http://schemas.microsoft.com/office/powerpoint/2010/main" val="1189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Data </a:t>
            </a:r>
            <a:r>
              <a:rPr lang="it-IT" smtClean="0">
                <a:solidFill>
                  <a:srgbClr val="0070C0"/>
                </a:solidFill>
              </a:rPr>
              <a:t>preprocessing</a:t>
            </a:r>
            <a:endParaRPr lang="en-US">
              <a:solidFill>
                <a:srgbClr val="0070C0"/>
              </a:solidFill>
            </a:endParaRPr>
          </a:p>
        </p:txBody>
      </p:sp>
      <p:sp>
        <p:nvSpPr>
          <p:cNvPr id="3" name="Segnaposto contenuto 2"/>
          <p:cNvSpPr>
            <a:spLocks noGrp="1"/>
          </p:cNvSpPr>
          <p:nvPr>
            <p:ph idx="1"/>
          </p:nvPr>
        </p:nvSpPr>
        <p:spPr>
          <a:xfrm>
            <a:off x="457200" y="1412776"/>
            <a:ext cx="8363272" cy="5256584"/>
          </a:xfrm>
        </p:spPr>
        <p:txBody>
          <a:bodyPr>
            <a:normAutofit fontScale="55000" lnSpcReduction="20000"/>
          </a:bodyPr>
          <a:lstStyle/>
          <a:p>
            <a:pPr marL="0" indent="0">
              <a:buNone/>
            </a:pPr>
            <a:r>
              <a:rPr lang="it-IT" smtClean="0"/>
              <a:t>An important part of data analysis concerns its preprocessing – a sometimes annoying chore, which forces you to fiddle with non-high-tech tools</a:t>
            </a:r>
          </a:p>
          <a:p>
            <a:pPr marL="0" indent="0">
              <a:buNone/>
            </a:pPr>
            <a:endParaRPr lang="it-IT" smtClean="0"/>
          </a:p>
          <a:p>
            <a:pPr marL="0" indent="0">
              <a:buNone/>
            </a:pPr>
            <a:r>
              <a:rPr lang="it-IT" smtClean="0"/>
              <a:t>You have to preprocess your data if</a:t>
            </a:r>
          </a:p>
          <a:p>
            <a:r>
              <a:rPr lang="it-IT" smtClean="0"/>
              <a:t>some of the features are </a:t>
            </a:r>
            <a:r>
              <a:rPr lang="it-IT" b="1" smtClean="0"/>
              <a:t>missing</a:t>
            </a:r>
            <a:r>
              <a:rPr lang="it-IT" smtClean="0"/>
              <a:t> in a few of the events</a:t>
            </a:r>
          </a:p>
          <a:p>
            <a:r>
              <a:rPr lang="it-IT" smtClean="0"/>
              <a:t>there are </a:t>
            </a:r>
            <a:r>
              <a:rPr lang="it-IT" b="1" smtClean="0"/>
              <a:t>outliers</a:t>
            </a:r>
            <a:r>
              <a:rPr lang="it-IT" smtClean="0"/>
              <a:t> that spoil the accuracy of your model</a:t>
            </a:r>
          </a:p>
          <a:p>
            <a:r>
              <a:rPr lang="it-IT" smtClean="0"/>
              <a:t>some of the features are </a:t>
            </a:r>
            <a:r>
              <a:rPr lang="it-IT" b="1" smtClean="0"/>
              <a:t>categorical</a:t>
            </a:r>
          </a:p>
          <a:p>
            <a:pPr marL="0" indent="0">
              <a:buNone/>
            </a:pPr>
            <a:endParaRPr lang="it-IT" smtClean="0"/>
          </a:p>
          <a:p>
            <a:pPr marL="0" indent="0">
              <a:buNone/>
            </a:pPr>
            <a:r>
              <a:rPr lang="it-IT" smtClean="0"/>
              <a:t>A preprocessing is not mandatory:</a:t>
            </a:r>
          </a:p>
          <a:p>
            <a:pPr>
              <a:buFontTx/>
              <a:buChar char="-"/>
            </a:pPr>
            <a:r>
              <a:rPr lang="it-IT" smtClean="0"/>
              <a:t>you can </a:t>
            </a:r>
            <a:r>
              <a:rPr lang="it-IT" smtClean="0">
                <a:solidFill>
                  <a:srgbClr val="FF0000"/>
                </a:solidFill>
              </a:rPr>
              <a:t>remove incomplete events </a:t>
            </a:r>
            <a:r>
              <a:rPr lang="it-IT" smtClean="0"/>
              <a:t>(but see below)</a:t>
            </a:r>
          </a:p>
          <a:p>
            <a:pPr>
              <a:buFontTx/>
              <a:buChar char="-"/>
            </a:pPr>
            <a:r>
              <a:rPr lang="it-IT" smtClean="0"/>
              <a:t>you may decide to </a:t>
            </a:r>
            <a:r>
              <a:rPr lang="it-IT" smtClean="0">
                <a:solidFill>
                  <a:srgbClr val="FF0000"/>
                </a:solidFill>
              </a:rPr>
              <a:t>ignore the effect of outliers</a:t>
            </a:r>
          </a:p>
          <a:p>
            <a:pPr>
              <a:buFontTx/>
              <a:buChar char="-"/>
            </a:pPr>
            <a:r>
              <a:rPr lang="it-IT" smtClean="0"/>
              <a:t>you may split the data in subsets</a:t>
            </a:r>
            <a:r>
              <a:rPr lang="it-IT" smtClean="0">
                <a:solidFill>
                  <a:srgbClr val="FF0000"/>
                </a:solidFill>
              </a:rPr>
              <a:t> </a:t>
            </a:r>
            <a:r>
              <a:rPr lang="it-IT" smtClean="0"/>
              <a:t>with homogeneous categories and proceed with each, or </a:t>
            </a:r>
            <a:r>
              <a:rPr lang="it-IT" smtClean="0">
                <a:solidFill>
                  <a:srgbClr val="FF0000"/>
                </a:solidFill>
              </a:rPr>
              <a:t>use methods that are robust</a:t>
            </a:r>
            <a:r>
              <a:rPr lang="it-IT" smtClean="0"/>
              <a:t> to their existence</a:t>
            </a:r>
          </a:p>
          <a:p>
            <a:pPr marL="0" indent="0">
              <a:buNone/>
            </a:pPr>
            <a:r>
              <a:rPr lang="it-IT" smtClean="0"/>
              <a:t>In general, the proper handling of missing data, outliers, and categorical features can significantly improve your model</a:t>
            </a:r>
          </a:p>
          <a:p>
            <a:pPr marL="0" indent="0">
              <a:buNone/>
            </a:pPr>
            <a:endParaRPr lang="it-IT"/>
          </a:p>
          <a:p>
            <a:pPr marL="0" indent="0">
              <a:buNone/>
            </a:pPr>
            <a:r>
              <a:rPr lang="it-IT" smtClean="0"/>
              <a:t>A common mistake to be avoided: ignore preprocessing, rush to build the most performant super-duper classifier or regressor. Later, find out that the performance loss you took by ignoring the former step is not made up by the care you put on the latter</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201</a:t>
            </a:fld>
            <a:endParaRPr lang="en-US"/>
          </a:p>
        </p:txBody>
      </p:sp>
    </p:spTree>
    <p:extLst>
      <p:ext uri="{BB962C8B-B14F-4D97-AF65-F5344CB8AC3E}">
        <p14:creationId xmlns:p14="http://schemas.microsoft.com/office/powerpoint/2010/main" val="5890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Categories </a:t>
            </a:r>
            <a:r>
              <a:rPr lang="it-IT" smtClean="0">
                <a:solidFill>
                  <a:srgbClr val="0070C0"/>
                </a:solidFill>
              </a:rPr>
              <a:t>of missing values</a:t>
            </a:r>
            <a:endParaRPr lang="en-US">
              <a:solidFill>
                <a:srgbClr val="0070C0"/>
              </a:solidFill>
            </a:endParaRPr>
          </a:p>
        </p:txBody>
      </p:sp>
      <p:sp>
        <p:nvSpPr>
          <p:cNvPr id="3" name="Segnaposto contenuto 2"/>
          <p:cNvSpPr>
            <a:spLocks noGrp="1"/>
          </p:cNvSpPr>
          <p:nvPr>
            <p:ph idx="1"/>
          </p:nvPr>
        </p:nvSpPr>
        <p:spPr>
          <a:xfrm>
            <a:off x="457200" y="1600200"/>
            <a:ext cx="8229600" cy="4997152"/>
          </a:xfrm>
        </p:spPr>
        <p:txBody>
          <a:bodyPr>
            <a:normAutofit fontScale="55000" lnSpcReduction="20000"/>
          </a:bodyPr>
          <a:lstStyle/>
          <a:p>
            <a:pPr marL="0" indent="0">
              <a:buNone/>
            </a:pPr>
            <a:r>
              <a:rPr lang="it-IT" smtClean="0"/>
              <a:t>There are three categories of data with missing values. Understanding to which case your data belongs is important</a:t>
            </a:r>
          </a:p>
          <a:p>
            <a:pPr marL="0" indent="0">
              <a:buNone/>
            </a:pPr>
            <a:endParaRPr lang="it-IT" smtClean="0"/>
          </a:p>
          <a:p>
            <a:r>
              <a:rPr lang="it-IT" b="1" smtClean="0"/>
              <a:t>MCAR</a:t>
            </a:r>
            <a:r>
              <a:rPr lang="it-IT" smtClean="0"/>
              <a:t>: missing completely at random</a:t>
            </a:r>
          </a:p>
          <a:p>
            <a:pPr lvl="1"/>
            <a:r>
              <a:rPr lang="it-IT" smtClean="0"/>
              <a:t>e.g. you are combining energy and timing observations of GRBs from two telescopes T1 and T2, and T2 is inactive on Sundays </a:t>
            </a:r>
            <a:r>
              <a:rPr lang="it-IT" smtClean="0">
                <a:sym typeface="Wingdings" panose="05000000000000000000" pitchFamily="2" charset="2"/>
              </a:rPr>
              <a:t> there is no correlation between the lack of T2-related features of GRB candidate events and the GRB-related parameters of interest </a:t>
            </a:r>
            <a:endParaRPr lang="it-IT" smtClean="0"/>
          </a:p>
          <a:p>
            <a:endParaRPr lang="it-IT" smtClean="0"/>
          </a:p>
          <a:p>
            <a:r>
              <a:rPr lang="it-IT" b="1" smtClean="0"/>
              <a:t>MAR</a:t>
            </a:r>
            <a:r>
              <a:rPr lang="it-IT" smtClean="0"/>
              <a:t>: missing at random</a:t>
            </a:r>
          </a:p>
          <a:p>
            <a:pPr lvl="1"/>
            <a:r>
              <a:rPr lang="it-IT" smtClean="0"/>
              <a:t>e.g. T2 is overall less sensitive to GRBs in a specific area of the sky, so we can predict with a probabilistic model the lack of T2 data from T1 readings</a:t>
            </a:r>
          </a:p>
          <a:p>
            <a:endParaRPr lang="it-IT" smtClean="0"/>
          </a:p>
          <a:p>
            <a:pPr marL="0" indent="0">
              <a:buNone/>
            </a:pPr>
            <a:r>
              <a:rPr lang="it-IT" sz="2900" smtClean="0">
                <a:solidFill>
                  <a:srgbClr val="FF0000"/>
                </a:solidFill>
              </a:rPr>
              <a:t>In general, for MCAR and MAR the mechanism that produces missing data can be ignorable, if it does not interact with the mechanism by which data are generated</a:t>
            </a:r>
            <a:endParaRPr lang="it-IT" sz="2900">
              <a:solidFill>
                <a:srgbClr val="FF0000"/>
              </a:solidFill>
            </a:endParaRPr>
          </a:p>
          <a:p>
            <a:endParaRPr lang="it-IT" sz="2900" smtClean="0">
              <a:solidFill>
                <a:srgbClr val="FF0000"/>
              </a:solidFill>
            </a:endParaRPr>
          </a:p>
          <a:p>
            <a:r>
              <a:rPr lang="it-IT" b="1" smtClean="0"/>
              <a:t>MNR</a:t>
            </a:r>
            <a:r>
              <a:rPr lang="it-IT" smtClean="0"/>
              <a:t>: missing not at random</a:t>
            </a:r>
          </a:p>
          <a:p>
            <a:pPr lvl="1"/>
            <a:r>
              <a:rPr lang="it-IT" smtClean="0"/>
              <a:t>e.g. T2 is less sensitive in a certain energy range, where it may fail to read a signal above instrumental noise: the lack of data depends on the properties (detectable energy) of the missing data themselves</a:t>
            </a:r>
          </a:p>
          <a:p>
            <a:pPr marL="457200" lvl="1" indent="0">
              <a:buNone/>
            </a:pPr>
            <a:r>
              <a:rPr lang="it-IT" smtClean="0">
                <a:sym typeface="Wingdings" panose="05000000000000000000" pitchFamily="2" charset="2"/>
              </a:rPr>
              <a:t> </a:t>
            </a:r>
            <a:r>
              <a:rPr lang="it-IT" smtClean="0">
                <a:solidFill>
                  <a:srgbClr val="FF0000"/>
                </a:solidFill>
                <a:sym typeface="Wingdings" panose="05000000000000000000" pitchFamily="2" charset="2"/>
              </a:rPr>
              <a:t>the mechanism producing incomplete data affects the observed population</a:t>
            </a:r>
            <a:r>
              <a:rPr lang="it-IT" smtClean="0">
                <a:sym typeface="Wingdings" panose="05000000000000000000" pitchFamily="2" charset="2"/>
              </a:rPr>
              <a:t>!</a:t>
            </a:r>
            <a:endParaRPr lang="en-US" smtClean="0"/>
          </a:p>
          <a:p>
            <a:pPr marL="0" indent="0">
              <a:buNone/>
            </a:pPr>
            <a:endParaRPr lang="it-IT"/>
          </a:p>
          <a:p>
            <a:pPr marL="0" indent="0">
              <a:buNone/>
            </a:pPr>
            <a:endParaRPr lang="it-IT"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202</a:t>
            </a:fld>
            <a:endParaRPr lang="en-US"/>
          </a:p>
        </p:txBody>
      </p:sp>
    </p:spTree>
    <p:extLst>
      <p:ext uri="{BB962C8B-B14F-4D97-AF65-F5344CB8AC3E}">
        <p14:creationId xmlns:p14="http://schemas.microsoft.com/office/powerpoint/2010/main" val="3369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Should </a:t>
            </a:r>
            <a:r>
              <a:rPr lang="it-IT" smtClean="0">
                <a:solidFill>
                  <a:srgbClr val="0070C0"/>
                </a:solidFill>
              </a:rPr>
              <a:t>I worry about missing values?</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smtClean="0"/>
              <a:t>You should apply hypothesis testing to determine what is the situation of your missing values</a:t>
            </a:r>
          </a:p>
          <a:p>
            <a:pPr marL="0" indent="0">
              <a:buNone/>
            </a:pPr>
            <a:endParaRPr lang="it-IT" smtClean="0"/>
          </a:p>
          <a:p>
            <a:pPr>
              <a:buFontTx/>
              <a:buChar char="-"/>
            </a:pPr>
            <a:r>
              <a:rPr lang="it-IT" smtClean="0"/>
              <a:t>may compare the marginal distribution of each non-missing feature in data that has/lacks values of each one of features at a time </a:t>
            </a:r>
          </a:p>
          <a:p>
            <a:pPr lvl="1">
              <a:buFontTx/>
              <a:buChar char="-"/>
            </a:pPr>
            <a:r>
              <a:rPr lang="it-IT" smtClean="0"/>
              <a:t>but beware of multiple testing: you will likely find that there is a significant difference in marginals for one feature, if you had many to test </a:t>
            </a:r>
            <a:r>
              <a:rPr lang="it-IT" smtClean="0">
                <a:sym typeface="Wingdings" panose="05000000000000000000" pitchFamily="2" charset="2"/>
              </a:rPr>
              <a:t> apply usual Bonferroni-type corrections to handle this</a:t>
            </a:r>
          </a:p>
          <a:p>
            <a:pPr lvl="1">
              <a:buFontTx/>
              <a:buChar char="-"/>
            </a:pPr>
            <a:endParaRPr lang="it-IT" smtClean="0"/>
          </a:p>
          <a:p>
            <a:pPr>
              <a:buFontTx/>
              <a:buChar char="-"/>
            </a:pPr>
            <a:r>
              <a:rPr lang="it-IT" smtClean="0"/>
              <a:t>or may do some global MVA test (e.g. assuming multivariate normality) between complete and incomplete data in the considered feature</a:t>
            </a:r>
          </a:p>
          <a:p>
            <a:pPr marL="0" indent="0">
              <a:buNone/>
            </a:pPr>
            <a:endParaRPr lang="it-IT" smtClean="0"/>
          </a:p>
          <a:p>
            <a:pPr marL="0" indent="0">
              <a:buNone/>
            </a:pPr>
            <a:r>
              <a:rPr lang="it-IT" smtClean="0"/>
              <a:t>In general, </a:t>
            </a:r>
            <a:r>
              <a:rPr lang="it-IT" smtClean="0">
                <a:solidFill>
                  <a:srgbClr val="FF0000"/>
                </a:solidFill>
              </a:rPr>
              <a:t>insight in the way the feature went missing is very important</a:t>
            </a:r>
            <a:r>
              <a:rPr lang="en-US" smtClean="0">
                <a:solidFill>
                  <a:srgbClr val="FF0000"/>
                </a:solidFill>
              </a:rPr>
              <a:t> to understand whether you are in MCAR/MAR </a:t>
            </a:r>
            <a:r>
              <a:rPr lang="en-US" b="1" smtClean="0">
                <a:solidFill>
                  <a:srgbClr val="FF0000"/>
                </a:solidFill>
              </a:rPr>
              <a:t>or</a:t>
            </a:r>
            <a:r>
              <a:rPr lang="en-US" smtClean="0">
                <a:solidFill>
                  <a:srgbClr val="FF0000"/>
                </a:solidFill>
              </a:rPr>
              <a:t> MNAR</a:t>
            </a:r>
            <a:r>
              <a:rPr lang="en-US" smtClean="0"/>
              <a:t>. You can often ignore the issue of missing data in the former case, you must address it in the latter. </a:t>
            </a:r>
            <a:endParaRPr lang="it-IT"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203</a:t>
            </a:fld>
            <a:endParaRPr lang="en-US"/>
          </a:p>
        </p:txBody>
      </p:sp>
    </p:spTree>
    <p:extLst>
      <p:ext uri="{BB962C8B-B14F-4D97-AF65-F5344CB8AC3E}">
        <p14:creationId xmlns:p14="http://schemas.microsoft.com/office/powerpoint/2010/main" val="332768772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1143000"/>
          </a:xfrm>
        </p:spPr>
        <p:txBody>
          <a:bodyPr/>
          <a:lstStyle/>
          <a:p>
            <a:r>
              <a:rPr lang="it-IT" smtClean="0">
                <a:solidFill>
                  <a:srgbClr val="0070C0"/>
                </a:solidFill>
              </a:rPr>
              <a:t>* When </a:t>
            </a:r>
            <a:r>
              <a:rPr lang="it-IT" smtClean="0">
                <a:solidFill>
                  <a:srgbClr val="0070C0"/>
                </a:solidFill>
              </a:rPr>
              <a:t>it matters and why</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251520" y="1512168"/>
                <a:ext cx="8784976" cy="5085184"/>
              </a:xfrm>
            </p:spPr>
            <p:txBody>
              <a:bodyPr>
                <a:normAutofit fontScale="85000" lnSpcReduction="10000"/>
              </a:bodyPr>
              <a:lstStyle/>
              <a:p>
                <a:pPr marL="0" indent="0">
                  <a:buNone/>
                </a:pPr>
                <a:r>
                  <a:rPr lang="it-IT" sz="2500" smtClean="0">
                    <a:solidFill>
                      <a:srgbClr val="00B050"/>
                    </a:solidFill>
                  </a:rPr>
                  <a:t>Narsky 2014 </a:t>
                </a:r>
                <a:r>
                  <a:rPr lang="it-IT" sz="2500" smtClean="0"/>
                  <a:t>describes the formal argument defining why we can ignore the presence of missing values in training data, in the case of MCAR or MAR.</a:t>
                </a:r>
              </a:p>
              <a:p>
                <a:pPr marL="0" indent="0">
                  <a:buNone/>
                </a:pPr>
                <a:endParaRPr lang="it-IT" sz="2500" smtClean="0"/>
              </a:p>
              <a:p>
                <a:pPr marL="0" indent="0">
                  <a:buNone/>
                </a:pPr>
                <a:r>
                  <a:rPr lang="it-IT" sz="2500" smtClean="0"/>
                  <a:t>The probability to observe data X with missing values described by an indicator function I can be written </a:t>
                </a:r>
                <a:r>
                  <a:rPr lang="it-IT" sz="2500" smtClean="0">
                    <a:solidFill>
                      <a:srgbClr val="FF0000"/>
                    </a:solidFill>
                  </a:rPr>
                  <a:t>p(x,i|</a:t>
                </a:r>
                <a:r>
                  <a:rPr lang="el-GR" sz="2500" smtClean="0">
                    <a:solidFill>
                      <a:srgbClr val="FF0000"/>
                    </a:solidFill>
                  </a:rPr>
                  <a:t>θ,φ</a:t>
                </a:r>
                <a:r>
                  <a:rPr lang="it-IT" sz="2500" smtClean="0">
                    <a:solidFill>
                      <a:srgbClr val="FF0000"/>
                    </a:solidFill>
                  </a:rPr>
                  <a:t>). </a:t>
                </a:r>
                <a:r>
                  <a:rPr lang="it-IT" sz="2500" smtClean="0"/>
                  <a:t>x is D-dimensional and i</a:t>
                </a:r>
                <a:r>
                  <a:rPr lang="it-IT" sz="2500" baseline="-25000" smtClean="0"/>
                  <a:t>n</a:t>
                </a:r>
                <a:r>
                  <a:rPr lang="it-IT" sz="2500" smtClean="0"/>
                  <a:t> is zero if the n-th component x</a:t>
                </a:r>
                <a:r>
                  <a:rPr lang="it-IT" sz="2500" baseline="-25000" smtClean="0"/>
                  <a:t>n</a:t>
                </a:r>
                <a:r>
                  <a:rPr lang="it-IT" sz="2500" smtClean="0"/>
                  <a:t> is missing; </a:t>
                </a:r>
                <a:r>
                  <a:rPr lang="el-GR" sz="2500" smtClean="0"/>
                  <a:t>θ</a:t>
                </a:r>
                <a:r>
                  <a:rPr lang="it-IT" sz="2500" smtClean="0"/>
                  <a:t> are the parameters of interest and </a:t>
                </a:r>
                <a:r>
                  <a:rPr lang="el-GR" sz="2500" smtClean="0"/>
                  <a:t>φ</a:t>
                </a:r>
                <a:r>
                  <a:rPr lang="it-IT" sz="2500"/>
                  <a:t> </a:t>
                </a:r>
                <a:r>
                  <a:rPr lang="it-IT" sz="2500" smtClean="0"/>
                  <a:t>track the mechanism whereby values are missing</a:t>
                </a:r>
              </a:p>
              <a:p>
                <a:pPr marL="0" indent="0">
                  <a:buNone/>
                </a:pPr>
                <a:endParaRPr lang="en-US" sz="2500" smtClean="0"/>
              </a:p>
              <a:p>
                <a:pPr marL="0" indent="0">
                  <a:buNone/>
                </a:pPr>
                <a:r>
                  <a:rPr lang="en-US" sz="2500" smtClean="0"/>
                  <a:t>We can factorize p if the </a:t>
                </a:r>
                <a:r>
                  <a:rPr lang="el-GR" sz="2500" smtClean="0"/>
                  <a:t>θ</a:t>
                </a:r>
                <a:r>
                  <a:rPr lang="it-IT" sz="2500" smtClean="0"/>
                  <a:t> are distinct from the </a:t>
                </a:r>
                <a:r>
                  <a:rPr lang="el-GR" sz="2500" smtClean="0"/>
                  <a:t>φ</a:t>
                </a:r>
                <a:r>
                  <a:rPr lang="it-IT" sz="2500" smtClean="0"/>
                  <a:t>:</a:t>
                </a:r>
              </a:p>
              <a:p>
                <a:pPr marL="400050" lvl="1" indent="0">
                  <a:buNone/>
                </a:pPr>
                <a:r>
                  <a:rPr lang="it-IT" sz="2500" smtClean="0"/>
                  <a:t>		</a:t>
                </a:r>
                <a14:m>
                  <m:oMath xmlns:m="http://schemas.openxmlformats.org/officeDocument/2006/math">
                    <m:r>
                      <a:rPr lang="it-IT" sz="2500" i="1" smtClean="0">
                        <a:solidFill>
                          <a:srgbClr val="FF0000"/>
                        </a:solidFill>
                        <a:latin typeface="Cambria Math"/>
                      </a:rPr>
                      <m:t>𝑝</m:t>
                    </m:r>
                    <m:d>
                      <m:dPr>
                        <m:ctrlPr>
                          <a:rPr lang="it-IT" sz="2500" i="1">
                            <a:solidFill>
                              <a:srgbClr val="FF0000"/>
                            </a:solidFill>
                            <a:latin typeface="Cambria Math" panose="02040503050406030204" pitchFamily="18" charset="0"/>
                          </a:rPr>
                        </m:ctrlPr>
                      </m:dPr>
                      <m:e>
                        <m:r>
                          <a:rPr lang="it-IT" sz="2500" b="0" i="1" smtClean="0">
                            <a:solidFill>
                              <a:srgbClr val="FF0000"/>
                            </a:solidFill>
                            <a:latin typeface="Cambria Math"/>
                          </a:rPr>
                          <m:t>𝑥</m:t>
                        </m:r>
                        <m:d>
                          <m:dPr>
                            <m:begChr m:val="|"/>
                            <m:ctrlPr>
                              <a:rPr lang="it-IT" sz="2500" b="0" i="1" smtClean="0">
                                <a:solidFill>
                                  <a:srgbClr val="FF0000"/>
                                </a:solidFill>
                                <a:latin typeface="Cambria Math" panose="02040503050406030204" pitchFamily="18" charset="0"/>
                              </a:rPr>
                            </m:ctrlPr>
                          </m:dPr>
                          <m:e>
                            <m:r>
                              <a:rPr lang="it-IT" sz="2500" i="1">
                                <a:solidFill>
                                  <a:srgbClr val="FF0000"/>
                                </a:solidFill>
                                <a:latin typeface="Cambria Math"/>
                              </a:rPr>
                              <m:t>𝑖</m:t>
                            </m:r>
                          </m:e>
                        </m:d>
                        <m:r>
                          <a:rPr lang="it-IT" sz="2500" b="0" i="1" smtClean="0">
                            <a:solidFill>
                              <a:srgbClr val="FF0000"/>
                            </a:solidFill>
                            <a:latin typeface="Cambria Math"/>
                          </a:rPr>
                          <m:t>=</m:t>
                        </m:r>
                        <m:r>
                          <a:rPr lang="it-IT" sz="2500" b="0" i="1" smtClean="0">
                            <a:solidFill>
                              <a:srgbClr val="FF0000"/>
                            </a:solidFill>
                            <a:latin typeface="Cambria Math"/>
                          </a:rPr>
                          <m:t>𝑝</m:t>
                        </m:r>
                        <m:r>
                          <a:rPr lang="it-IT" sz="2500" b="0" i="1" smtClean="0">
                            <a:solidFill>
                              <a:srgbClr val="FF0000"/>
                            </a:solidFill>
                            <a:latin typeface="Cambria Math"/>
                          </a:rPr>
                          <m:t>(</m:t>
                        </m:r>
                        <m:r>
                          <a:rPr lang="it-IT" sz="2500" b="0" i="1" smtClean="0">
                            <a:solidFill>
                              <a:srgbClr val="FF0000"/>
                            </a:solidFill>
                            <a:latin typeface="Cambria Math"/>
                          </a:rPr>
                          <m:t>𝑥</m:t>
                        </m:r>
                      </m:e>
                      <m:e>
                        <m:r>
                          <a:rPr lang="el-GR" sz="2500" b="0" i="1" smtClean="0">
                            <a:solidFill>
                              <a:srgbClr val="FF0000"/>
                            </a:solidFill>
                            <a:latin typeface="Cambria Math"/>
                          </a:rPr>
                          <m:t>𝜃</m:t>
                        </m:r>
                      </m:e>
                    </m:d>
                    <m:r>
                      <a:rPr lang="it-IT" sz="2500" i="1">
                        <a:solidFill>
                          <a:srgbClr val="FF0000"/>
                        </a:solidFill>
                        <a:latin typeface="Cambria Math"/>
                      </a:rPr>
                      <m:t>𝑝</m:t>
                    </m:r>
                    <m:r>
                      <a:rPr lang="it-IT" sz="2500" i="1">
                        <a:solidFill>
                          <a:srgbClr val="FF0000"/>
                        </a:solidFill>
                        <a:latin typeface="Cambria Math"/>
                      </a:rPr>
                      <m:t>(</m:t>
                    </m:r>
                    <m:r>
                      <a:rPr lang="it-IT" sz="2500" i="1">
                        <a:solidFill>
                          <a:srgbClr val="FF0000"/>
                        </a:solidFill>
                        <a:latin typeface="Cambria Math"/>
                      </a:rPr>
                      <m:t>𝑖</m:t>
                    </m:r>
                    <m:r>
                      <a:rPr lang="it-IT" sz="2500" b="0" i="1" smtClean="0">
                        <a:solidFill>
                          <a:srgbClr val="FF0000"/>
                        </a:solidFill>
                        <a:latin typeface="Cambria Math"/>
                      </a:rPr>
                      <m:t>|</m:t>
                    </m:r>
                    <m:r>
                      <a:rPr lang="it-IT" sz="2500" b="0" i="1" smtClean="0">
                        <a:solidFill>
                          <a:srgbClr val="FF0000"/>
                        </a:solidFill>
                        <a:latin typeface="Cambria Math"/>
                      </a:rPr>
                      <m:t>𝑥</m:t>
                    </m:r>
                    <m:r>
                      <a:rPr lang="it-IT" sz="2500" i="1">
                        <a:solidFill>
                          <a:srgbClr val="FF0000"/>
                        </a:solidFill>
                        <a:latin typeface="Cambria Math"/>
                      </a:rPr>
                      <m:t>,</m:t>
                    </m:r>
                    <m:r>
                      <a:rPr lang="el-GR" sz="2500" i="1">
                        <a:solidFill>
                          <a:srgbClr val="FF0000"/>
                        </a:solidFill>
                        <a:latin typeface="Cambria Math"/>
                      </a:rPr>
                      <m:t>𝜑</m:t>
                    </m:r>
                    <m:r>
                      <a:rPr lang="it-IT" sz="2500" i="1">
                        <a:solidFill>
                          <a:srgbClr val="FF0000"/>
                        </a:solidFill>
                        <a:latin typeface="Cambria Math"/>
                      </a:rPr>
                      <m:t>)</m:t>
                    </m:r>
                  </m:oMath>
                </a14:m>
                <a:endParaRPr lang="it-IT" sz="2500" smtClean="0">
                  <a:solidFill>
                    <a:srgbClr val="FF0000"/>
                  </a:solidFill>
                </a:endParaRPr>
              </a:p>
              <a:p>
                <a:pPr marL="400050" lvl="1" indent="0">
                  <a:buNone/>
                </a:pPr>
                <a:endParaRPr lang="it-IT" sz="2500" smtClean="0"/>
              </a:p>
              <a:p>
                <a:pPr marL="0" indent="0">
                  <a:buNone/>
                </a:pPr>
                <a:r>
                  <a:rPr lang="it-IT" sz="2500" smtClean="0"/>
                  <a:t>An observation x belonging to X can have missing or non missing data, </a:t>
                </a:r>
                <a14:m>
                  <m:oMath xmlns:m="http://schemas.openxmlformats.org/officeDocument/2006/math">
                    <m:r>
                      <a:rPr lang="it-IT" sz="2500" b="0" i="1" smtClean="0">
                        <a:latin typeface="Cambria Math"/>
                      </a:rPr>
                      <m:t>𝑥</m:t>
                    </m:r>
                    <m:r>
                      <a:rPr lang="it-IT" sz="2500" b="0" i="1" smtClean="0">
                        <a:latin typeface="Cambria Math"/>
                        <a:ea typeface="Cambria Math"/>
                      </a:rPr>
                      <m:t>∈</m:t>
                    </m:r>
                    <m:d>
                      <m:dPr>
                        <m:begChr m:val="{"/>
                        <m:endChr m:val="}"/>
                        <m:ctrlPr>
                          <a:rPr lang="it-IT" sz="2500" b="0" i="1" smtClean="0">
                            <a:latin typeface="Cambria Math" panose="02040503050406030204" pitchFamily="18" charset="0"/>
                            <a:ea typeface="Cambria Math"/>
                          </a:rPr>
                        </m:ctrlPr>
                      </m:dPr>
                      <m:e>
                        <m:sSub>
                          <m:sSubPr>
                            <m:ctrlPr>
                              <a:rPr lang="it-IT" sz="2500" b="0" i="1" smtClean="0">
                                <a:latin typeface="Cambria Math" panose="02040503050406030204" pitchFamily="18" charset="0"/>
                                <a:ea typeface="Cambria Math"/>
                              </a:rPr>
                            </m:ctrlPr>
                          </m:sSubPr>
                          <m:e>
                            <m:r>
                              <a:rPr lang="it-IT" sz="2500" b="0" i="1" smtClean="0">
                                <a:latin typeface="Cambria Math"/>
                                <a:ea typeface="Cambria Math"/>
                              </a:rPr>
                              <m:t>𝑋</m:t>
                            </m:r>
                          </m:e>
                          <m:sub>
                            <m:r>
                              <a:rPr lang="it-IT" sz="2500" b="0" i="1" smtClean="0">
                                <a:latin typeface="Cambria Math"/>
                                <a:ea typeface="Cambria Math"/>
                              </a:rPr>
                              <m:t>𝑜𝑏𝑠</m:t>
                            </m:r>
                          </m:sub>
                        </m:sSub>
                        <m:r>
                          <a:rPr lang="it-IT" sz="2500" b="0" i="1" smtClean="0">
                            <a:latin typeface="Cambria Math"/>
                            <a:ea typeface="Cambria Math"/>
                          </a:rPr>
                          <m:t>,</m:t>
                        </m:r>
                        <m:sSub>
                          <m:sSubPr>
                            <m:ctrlPr>
                              <a:rPr lang="it-IT" sz="2500" b="0" i="1" smtClean="0">
                                <a:latin typeface="Cambria Math" panose="02040503050406030204" pitchFamily="18" charset="0"/>
                                <a:ea typeface="Cambria Math"/>
                              </a:rPr>
                            </m:ctrlPr>
                          </m:sSubPr>
                          <m:e>
                            <m:r>
                              <a:rPr lang="it-IT" sz="2500" b="0" i="1" smtClean="0">
                                <a:latin typeface="Cambria Math"/>
                                <a:ea typeface="Cambria Math"/>
                              </a:rPr>
                              <m:t>𝑋</m:t>
                            </m:r>
                          </m:e>
                          <m:sub>
                            <m:r>
                              <a:rPr lang="it-IT" sz="2500" b="0" i="1" smtClean="0">
                                <a:latin typeface="Cambria Math"/>
                                <a:ea typeface="Cambria Math"/>
                              </a:rPr>
                              <m:t>𝑚𝑖𝑠</m:t>
                            </m:r>
                          </m:sub>
                        </m:sSub>
                      </m:e>
                    </m:d>
                  </m:oMath>
                </a14:m>
                <a:r>
                  <a:rPr lang="it-IT" sz="2500" smtClean="0"/>
                  <a:t>; the probability of observing it can then be written 					</a:t>
                </a:r>
              </a:p>
              <a:p>
                <a:pPr marL="0" indent="0">
                  <a:buNone/>
                </a:pPr>
                <a:r>
                  <a:rPr lang="it-IT" sz="2500" b="0"/>
                  <a:t>	</a:t>
                </a:r>
                <a:r>
                  <a:rPr lang="it-IT" sz="2500" b="0" smtClean="0"/>
                  <a:t>	</a:t>
                </a:r>
                <a14:m>
                  <m:oMath xmlns:m="http://schemas.openxmlformats.org/officeDocument/2006/math">
                    <m:r>
                      <a:rPr lang="it-IT" sz="2500" b="0" i="1" smtClean="0">
                        <a:solidFill>
                          <a:srgbClr val="FF0000"/>
                        </a:solidFill>
                        <a:latin typeface="Cambria Math"/>
                      </a:rPr>
                      <m:t>𝑝</m:t>
                    </m:r>
                    <m:d>
                      <m:dPr>
                        <m:ctrlPr>
                          <a:rPr lang="it-IT" sz="2500" b="0" i="1" smtClean="0">
                            <a:solidFill>
                              <a:srgbClr val="FF0000"/>
                            </a:solidFill>
                            <a:latin typeface="Cambria Math" panose="02040503050406030204" pitchFamily="18" charset="0"/>
                          </a:rPr>
                        </m:ctrlPr>
                      </m:dPr>
                      <m:e>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𝑜𝑏𝑠</m:t>
                            </m:r>
                          </m:sub>
                        </m:sSub>
                        <m:r>
                          <a:rPr lang="it-IT" sz="2500" b="0" i="1" smtClean="0">
                            <a:solidFill>
                              <a:srgbClr val="FF0000"/>
                            </a:solidFill>
                            <a:latin typeface="Cambria Math"/>
                          </a:rPr>
                          <m:t>,</m:t>
                        </m:r>
                        <m:r>
                          <a:rPr lang="it-IT" sz="2500" b="0" i="1" smtClean="0">
                            <a:solidFill>
                              <a:srgbClr val="FF0000"/>
                            </a:solidFill>
                            <a:latin typeface="Cambria Math"/>
                          </a:rPr>
                          <m:t>𝑖</m:t>
                        </m:r>
                        <m:r>
                          <a:rPr lang="it-IT" sz="2500" b="0" i="1" smtClean="0">
                            <a:solidFill>
                              <a:srgbClr val="FF0000"/>
                            </a:solidFill>
                            <a:latin typeface="Cambria Math"/>
                          </a:rPr>
                          <m:t>;</m:t>
                        </m:r>
                        <m:r>
                          <a:rPr lang="el-GR" sz="2500" b="0" i="1" smtClean="0">
                            <a:solidFill>
                              <a:srgbClr val="FF0000"/>
                            </a:solidFill>
                            <a:latin typeface="Cambria Math"/>
                          </a:rPr>
                          <m:t>𝜃</m:t>
                        </m:r>
                        <m:r>
                          <a:rPr lang="el-GR" sz="2500" b="0" i="1" smtClean="0">
                            <a:solidFill>
                              <a:srgbClr val="FF0000"/>
                            </a:solidFill>
                            <a:latin typeface="Cambria Math"/>
                          </a:rPr>
                          <m:t>,</m:t>
                        </m:r>
                        <m:r>
                          <a:rPr lang="el-GR" sz="2500" b="0" i="1" smtClean="0">
                            <a:solidFill>
                              <a:srgbClr val="FF0000"/>
                            </a:solidFill>
                            <a:latin typeface="Cambria Math"/>
                          </a:rPr>
                          <m:t>𝜑</m:t>
                        </m:r>
                      </m:e>
                    </m:d>
                    <m:r>
                      <a:rPr lang="it-IT" sz="2500" b="0" i="1" smtClean="0">
                        <a:solidFill>
                          <a:srgbClr val="FF0000"/>
                        </a:solidFill>
                        <a:latin typeface="Cambria Math"/>
                      </a:rPr>
                      <m:t>=</m:t>
                    </m:r>
                    <m:nary>
                      <m:naryPr>
                        <m:limLoc m:val="undOvr"/>
                        <m:subHide m:val="on"/>
                        <m:supHide m:val="on"/>
                        <m:ctrlPr>
                          <a:rPr lang="it-IT" sz="2500" b="0" i="1" smtClean="0">
                            <a:solidFill>
                              <a:srgbClr val="FF0000"/>
                            </a:solidFill>
                            <a:latin typeface="Cambria Math" panose="02040503050406030204" pitchFamily="18" charset="0"/>
                          </a:rPr>
                        </m:ctrlPr>
                      </m:naryPr>
                      <m:sub/>
                      <m:sup/>
                      <m:e>
                        <m:r>
                          <a:rPr lang="it-IT" sz="2500" b="0" i="1" smtClean="0">
                            <a:solidFill>
                              <a:srgbClr val="FF0000"/>
                            </a:solidFill>
                            <a:latin typeface="Cambria Math"/>
                          </a:rPr>
                          <m:t>𝑝</m:t>
                        </m:r>
                        <m:d>
                          <m:dPr>
                            <m:ctrlPr>
                              <a:rPr lang="it-IT" sz="2500" b="0" i="1" smtClean="0">
                                <a:solidFill>
                                  <a:srgbClr val="FF0000"/>
                                </a:solidFill>
                                <a:latin typeface="Cambria Math" panose="02040503050406030204" pitchFamily="18" charset="0"/>
                              </a:rPr>
                            </m:ctrlPr>
                          </m:dPr>
                          <m:e>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𝑜𝑏𝑠</m:t>
                                </m:r>
                              </m:sub>
                            </m:sSub>
                            <m:r>
                              <a:rPr lang="it-IT" sz="2500" b="0" i="1" smtClean="0">
                                <a:solidFill>
                                  <a:srgbClr val="FF0000"/>
                                </a:solidFill>
                                <a:latin typeface="Cambria Math"/>
                              </a:rPr>
                              <m:t>,</m:t>
                            </m:r>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𝑚𝑖𝑠</m:t>
                                </m:r>
                              </m:sub>
                            </m:sSub>
                            <m:r>
                              <a:rPr lang="it-IT" sz="2500" b="0" i="1" smtClean="0">
                                <a:solidFill>
                                  <a:srgbClr val="FF0000"/>
                                </a:solidFill>
                                <a:latin typeface="Cambria Math"/>
                              </a:rPr>
                              <m:t>;</m:t>
                            </m:r>
                            <m:r>
                              <m:rPr>
                                <m:sty m:val="p"/>
                              </m:rPr>
                              <a:rPr lang="el-GR" sz="2500" b="0" i="0" smtClean="0">
                                <a:solidFill>
                                  <a:srgbClr val="FF0000"/>
                                </a:solidFill>
                                <a:latin typeface="Cambria Math"/>
                              </a:rPr>
                              <m:t>θ</m:t>
                            </m:r>
                          </m:e>
                        </m:d>
                        <m:r>
                          <a:rPr lang="it-IT" sz="2500" i="1">
                            <a:solidFill>
                              <a:srgbClr val="FF0000"/>
                            </a:solidFill>
                            <a:latin typeface="Cambria Math"/>
                          </a:rPr>
                          <m:t>𝑝</m:t>
                        </m:r>
                        <m:d>
                          <m:dPr>
                            <m:ctrlPr>
                              <a:rPr lang="it-IT" sz="2500" b="0" i="1" smtClean="0">
                                <a:solidFill>
                                  <a:srgbClr val="FF0000"/>
                                </a:solidFill>
                                <a:latin typeface="Cambria Math" panose="02040503050406030204" pitchFamily="18" charset="0"/>
                              </a:rPr>
                            </m:ctrlPr>
                          </m:dPr>
                          <m:e>
                            <m:r>
                              <a:rPr lang="it-IT" sz="2500" b="0" i="1" smtClean="0">
                                <a:solidFill>
                                  <a:srgbClr val="FF0000"/>
                                </a:solidFill>
                                <a:latin typeface="Cambria Math"/>
                              </a:rPr>
                              <m:t>𝑖</m:t>
                            </m:r>
                          </m:e>
                          <m:e>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𝑜𝑏𝑠</m:t>
                                </m:r>
                              </m:sub>
                            </m:sSub>
                            <m:r>
                              <a:rPr lang="it-IT" sz="2500" b="0" i="1" smtClean="0">
                                <a:solidFill>
                                  <a:srgbClr val="FF0000"/>
                                </a:solidFill>
                                <a:latin typeface="Cambria Math"/>
                              </a:rPr>
                              <m:t>,</m:t>
                            </m:r>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𝑚𝑖𝑠</m:t>
                                </m:r>
                              </m:sub>
                            </m:sSub>
                            <m:r>
                              <a:rPr lang="it-IT" sz="2500" b="0" i="1" smtClean="0">
                                <a:solidFill>
                                  <a:srgbClr val="FF0000"/>
                                </a:solidFill>
                                <a:latin typeface="Cambria Math"/>
                              </a:rPr>
                              <m:t>;</m:t>
                            </m:r>
                            <m:r>
                              <a:rPr lang="el-GR" sz="2500" b="0" i="1" smtClean="0">
                                <a:solidFill>
                                  <a:srgbClr val="FF0000"/>
                                </a:solidFill>
                                <a:latin typeface="Cambria Math"/>
                              </a:rPr>
                              <m:t>𝜑</m:t>
                            </m:r>
                          </m:e>
                        </m:d>
                        <m:r>
                          <a:rPr lang="it-IT" sz="2500" b="0" i="1" smtClean="0">
                            <a:solidFill>
                              <a:srgbClr val="FF0000"/>
                            </a:solidFill>
                            <a:latin typeface="Cambria Math"/>
                          </a:rPr>
                          <m:t>𝑑</m:t>
                        </m:r>
                        <m:sSub>
                          <m:sSubPr>
                            <m:ctrlPr>
                              <a:rPr lang="it-IT" sz="2500" b="0" i="1" smtClean="0">
                                <a:solidFill>
                                  <a:srgbClr val="FF0000"/>
                                </a:solidFill>
                                <a:latin typeface="Cambria Math" panose="02040503050406030204" pitchFamily="18" charset="0"/>
                              </a:rPr>
                            </m:ctrlPr>
                          </m:sSubPr>
                          <m:e>
                            <m:r>
                              <a:rPr lang="it-IT" sz="2500" b="0" i="1" smtClean="0">
                                <a:solidFill>
                                  <a:srgbClr val="FF0000"/>
                                </a:solidFill>
                                <a:latin typeface="Cambria Math"/>
                              </a:rPr>
                              <m:t>𝑥</m:t>
                            </m:r>
                          </m:e>
                          <m:sub>
                            <m:r>
                              <a:rPr lang="it-IT" sz="2500" b="0" i="1" smtClean="0">
                                <a:solidFill>
                                  <a:srgbClr val="FF0000"/>
                                </a:solidFill>
                                <a:latin typeface="Cambria Math"/>
                              </a:rPr>
                              <m:t>𝑚𝑖𝑠</m:t>
                            </m:r>
                          </m:sub>
                        </m:sSub>
                      </m:e>
                    </m:nary>
                  </m:oMath>
                </a14:m>
                <a:endParaRPr lang="it-IT" sz="2500" smtClean="0"/>
              </a:p>
              <a:p>
                <a:pPr marL="0" indent="0">
                  <a:buNone/>
                </a:pPr>
                <a:endParaRPr lang="it-IT" sz="250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251520" y="1512168"/>
                <a:ext cx="8784976" cy="5085184"/>
              </a:xfrm>
              <a:blipFill rotWithShape="1">
                <a:blip r:embed="rId2"/>
                <a:stretch>
                  <a:fillRect l="-763" t="-1319" r="-763" b="-16547"/>
                </a:stretch>
              </a:blipFill>
            </p:spPr>
            <p:txBody>
              <a:bodyPr/>
              <a:lstStyle/>
              <a:p>
                <a:r>
                  <a:rPr lang="en-US">
                    <a:noFill/>
                  </a:rPr>
                  <a:t> </a:t>
                </a:r>
              </a:p>
            </p:txBody>
          </p:sp>
        </mc:Fallback>
      </mc:AlternateContent>
      <p:sp>
        <p:nvSpPr>
          <p:cNvPr id="4" name="Segnaposto numero diapositiva 3"/>
          <p:cNvSpPr>
            <a:spLocks noGrp="1"/>
          </p:cNvSpPr>
          <p:nvPr>
            <p:ph type="sldNum" sz="quarter" idx="12"/>
          </p:nvPr>
        </p:nvSpPr>
        <p:spPr/>
        <p:txBody>
          <a:bodyPr/>
          <a:lstStyle/>
          <a:p>
            <a:fld id="{56029BB4-88B6-47BD-9965-86C3E8AE1DFC}" type="slidenum">
              <a:rPr lang="en-US" smtClean="0"/>
              <a:t>204</a:t>
            </a:fld>
            <a:endParaRPr lang="en-US"/>
          </a:p>
        </p:txBody>
      </p:sp>
    </p:spTree>
    <p:extLst>
      <p:ext uri="{BB962C8B-B14F-4D97-AF65-F5344CB8AC3E}">
        <p14:creationId xmlns:p14="http://schemas.microsoft.com/office/powerpoint/2010/main" val="203622775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MCAR </a:t>
            </a:r>
            <a:r>
              <a:rPr lang="it-IT" smtClean="0">
                <a:solidFill>
                  <a:srgbClr val="0070C0"/>
                </a:solidFill>
              </a:rPr>
              <a:t>and MAR probability densities</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229600" cy="5069160"/>
              </a:xfrm>
            </p:spPr>
            <p:txBody>
              <a:bodyPr>
                <a:normAutofit fontScale="55000" lnSpcReduction="20000"/>
              </a:bodyPr>
              <a:lstStyle/>
              <a:p>
                <a:pPr marL="0" indent="0">
                  <a:buNone/>
                </a:pPr>
                <a:r>
                  <a:rPr lang="it-IT" smtClean="0"/>
                  <a:t>(From the previous slide):</a:t>
                </a:r>
              </a:p>
              <a:p>
                <a:pPr marL="0" indent="0">
                  <a:buNone/>
                </a:pPr>
                <a14:m>
                  <m:oMathPara xmlns:m="http://schemas.openxmlformats.org/officeDocument/2006/math">
                    <m:oMathParaPr>
                      <m:jc m:val="centerGroup"/>
                    </m:oMathParaPr>
                    <m:oMath xmlns:m="http://schemas.openxmlformats.org/officeDocument/2006/math">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r>
                            <a:rPr lang="el-GR" i="1">
                              <a:solidFill>
                                <a:srgbClr val="FF0000"/>
                              </a:solidFill>
                              <a:latin typeface="Cambria Math"/>
                            </a:rPr>
                            <m:t>𝜃</m:t>
                          </m:r>
                          <m:r>
                            <a:rPr lang="el-GR"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m:t>
                      </m:r>
                      <m:nary>
                        <m:naryPr>
                          <m:limLoc m:val="undOvr"/>
                          <m:subHide m:val="on"/>
                          <m:supHide m:val="on"/>
                          <m:ctrlPr>
                            <a:rPr lang="it-IT" i="1">
                              <a:solidFill>
                                <a:srgbClr val="FF0000"/>
                              </a:solidFill>
                              <a:latin typeface="Cambria Math" panose="02040503050406030204" pitchFamily="18" charset="0"/>
                            </a:rPr>
                          </m:ctrlPr>
                        </m:naryPr>
                        <m:sub/>
                        <m:sup/>
                        <m:e>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𝑚𝑖𝑠</m:t>
                                  </m:r>
                                </m:sub>
                              </m:sSub>
                              <m:r>
                                <a:rPr lang="it-IT" i="1">
                                  <a:solidFill>
                                    <a:srgbClr val="FF0000"/>
                                  </a:solidFill>
                                  <a:latin typeface="Cambria Math"/>
                                </a:rPr>
                                <m:t>;</m:t>
                              </m:r>
                              <m:r>
                                <m:rPr>
                                  <m:sty m:val="p"/>
                                </m:rPr>
                                <a:rPr lang="el-GR">
                                  <a:solidFill>
                                    <a:srgbClr val="FF0000"/>
                                  </a:solidFill>
                                  <a:latin typeface="Cambria Math"/>
                                </a:rPr>
                                <m:t>θ</m:t>
                              </m:r>
                            </m:e>
                          </m:d>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r>
                                <a:rPr lang="it-IT" i="1">
                                  <a:solidFill>
                                    <a:srgbClr val="FF0000"/>
                                  </a:solidFill>
                                  <a:latin typeface="Cambria Math"/>
                                </a:rPr>
                                <m:t>𝑖</m:t>
                              </m:r>
                            </m:e>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𝑚𝑖𝑠</m:t>
                                  </m:r>
                                </m:sub>
                              </m:sSub>
                              <m:r>
                                <a:rPr lang="it-IT"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𝑑</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𝑚𝑖𝑠</m:t>
                              </m:r>
                            </m:sub>
                          </m:sSub>
                        </m:e>
                      </m:nary>
                      <m:r>
                        <a:rPr lang="it-IT" i="1">
                          <a:solidFill>
                            <a:srgbClr val="FF0000"/>
                          </a:solidFill>
                          <a:latin typeface="Cambria Math"/>
                        </a:rPr>
                        <m:t> </m:t>
                      </m:r>
                    </m:oMath>
                  </m:oMathPara>
                </a14:m>
                <a:endParaRPr lang="it-IT" smtClean="0"/>
              </a:p>
              <a:p>
                <a:pPr marL="0" indent="0">
                  <a:buNone/>
                </a:pPr>
                <a:r>
                  <a:rPr lang="it-IT" smtClean="0"/>
                  <a:t>For MCAR data the mechanism of missing data is independent on observed and missed values, in which case 	</a:t>
                </a:r>
                <a14:m>
                  <m:oMath xmlns:m="http://schemas.openxmlformats.org/officeDocument/2006/math">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r>
                          <a:rPr lang="it-IT" i="1">
                            <a:solidFill>
                              <a:srgbClr val="FF0000"/>
                            </a:solidFill>
                            <a:latin typeface="Cambria Math"/>
                          </a:rPr>
                          <m:t>𝑖</m:t>
                        </m:r>
                      </m:e>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𝑚𝑖𝑠</m:t>
                            </m:r>
                          </m:sub>
                        </m:sSub>
                        <m:r>
                          <a:rPr lang="it-IT"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m:t>
                    </m:r>
                    <m:r>
                      <a:rPr lang="it-IT" i="1">
                        <a:solidFill>
                          <a:srgbClr val="FF0000"/>
                        </a:solidFill>
                        <a:latin typeface="Cambria Math"/>
                      </a:rPr>
                      <m:t>𝑝</m:t>
                    </m:r>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r>
                      <a:rPr lang="el-GR" i="1">
                        <a:solidFill>
                          <a:srgbClr val="FF0000"/>
                        </a:solidFill>
                        <a:latin typeface="Cambria Math"/>
                      </a:rPr>
                      <m:t>𝜑</m:t>
                    </m:r>
                    <m:r>
                      <a:rPr lang="it-IT" i="1">
                        <a:solidFill>
                          <a:srgbClr val="FF0000"/>
                        </a:solidFill>
                        <a:latin typeface="Cambria Math"/>
                      </a:rPr>
                      <m:t>)</m:t>
                    </m:r>
                  </m:oMath>
                </a14:m>
                <a:endParaRPr lang="el-GR">
                  <a:solidFill>
                    <a:srgbClr val="FF0000"/>
                  </a:solidFill>
                </a:endParaRPr>
              </a:p>
              <a:p>
                <a:pPr marL="0" indent="0">
                  <a:buNone/>
                </a:pPr>
                <a:r>
                  <a:rPr lang="it-IT" smtClean="0"/>
                  <a:t>so the integral simplifies to</a:t>
                </a:r>
                <a:r>
                  <a:rPr lang="it-IT"/>
                  <a:t>	</a:t>
                </a:r>
                <a14:m>
                  <m:oMath xmlns:m="http://schemas.openxmlformats.org/officeDocument/2006/math">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r>
                          <a:rPr lang="el-GR" i="1">
                            <a:solidFill>
                              <a:srgbClr val="FF0000"/>
                            </a:solidFill>
                            <a:latin typeface="Cambria Math"/>
                          </a:rPr>
                          <m:t>𝜃</m:t>
                        </m:r>
                        <m:r>
                          <a:rPr lang="el-GR"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m:t>
                    </m:r>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el-GR" i="1">
                            <a:solidFill>
                              <a:srgbClr val="FF0000"/>
                            </a:solidFill>
                            <a:latin typeface="Cambria Math"/>
                          </a:rPr>
                          <m:t>𝜃</m:t>
                        </m:r>
                      </m:e>
                    </m:d>
                    <m:r>
                      <a:rPr lang="it-IT" i="1">
                        <a:solidFill>
                          <a:srgbClr val="FF0000"/>
                        </a:solidFill>
                        <a:latin typeface="Cambria Math"/>
                      </a:rPr>
                      <m:t>𝑝</m:t>
                    </m:r>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r>
                      <a:rPr lang="el-GR" i="1">
                        <a:solidFill>
                          <a:srgbClr val="FF0000"/>
                        </a:solidFill>
                        <a:latin typeface="Cambria Math"/>
                      </a:rPr>
                      <m:t>𝜑</m:t>
                    </m:r>
                    <m:r>
                      <a:rPr lang="it-IT" i="1">
                        <a:solidFill>
                          <a:srgbClr val="FF0000"/>
                        </a:solidFill>
                        <a:latin typeface="Cambria Math"/>
                      </a:rPr>
                      <m:t>)</m:t>
                    </m:r>
                  </m:oMath>
                </a14:m>
                <a:endParaRPr lang="it-IT">
                  <a:solidFill>
                    <a:srgbClr val="FF0000"/>
                  </a:solidFill>
                </a:endParaRPr>
              </a:p>
              <a:p>
                <a:pPr marL="0" indent="0">
                  <a:buNone/>
                </a:pPr>
                <a:endParaRPr lang="it-IT"/>
              </a:p>
              <a:p>
                <a:pPr marL="0" indent="0">
                  <a:buNone/>
                </a:pPr>
                <a:r>
                  <a:rPr lang="it-IT"/>
                  <a:t>For MAR data </a:t>
                </a:r>
                <a:r>
                  <a:rPr lang="it-IT" smtClean="0"/>
                  <a:t>the </a:t>
                </a:r>
                <a:r>
                  <a:rPr lang="it-IT"/>
                  <a:t>missing data mechanism is explained by the observed data, 	</a:t>
                </a:r>
                <a:endParaRPr lang="it-IT" smtClean="0"/>
              </a:p>
              <a:p>
                <a:pPr marL="0" indent="0">
                  <a:buNone/>
                </a:pPr>
                <a:r>
                  <a:rPr lang="it-IT"/>
                  <a:t>		</a:t>
                </a:r>
                <a14:m>
                  <m:oMath xmlns:m="http://schemas.openxmlformats.org/officeDocument/2006/math">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r>
                          <a:rPr lang="it-IT" i="1">
                            <a:solidFill>
                              <a:srgbClr val="FF0000"/>
                            </a:solidFill>
                            <a:latin typeface="Cambria Math"/>
                          </a:rPr>
                          <m:t>𝑖</m:t>
                        </m:r>
                      </m:e>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𝑚𝑖𝑠</m:t>
                            </m:r>
                          </m:sub>
                        </m:sSub>
                        <m:r>
                          <a:rPr lang="it-IT"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m:t>
                    </m:r>
                    <m:r>
                      <a:rPr lang="it-IT" i="1">
                        <a:solidFill>
                          <a:srgbClr val="FF0000"/>
                        </a:solidFill>
                        <a:latin typeface="Cambria Math"/>
                      </a:rPr>
                      <m:t>𝑝</m:t>
                    </m:r>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el-GR" i="1">
                        <a:solidFill>
                          <a:srgbClr val="FF0000"/>
                        </a:solidFill>
                        <a:latin typeface="Cambria Math"/>
                      </a:rPr>
                      <m:t>𝜑</m:t>
                    </m:r>
                    <m:r>
                      <a:rPr lang="it-IT" i="1">
                        <a:solidFill>
                          <a:srgbClr val="FF0000"/>
                        </a:solidFill>
                        <a:latin typeface="Cambria Math"/>
                      </a:rPr>
                      <m:t>)</m:t>
                    </m:r>
                  </m:oMath>
                </a14:m>
                <a:endParaRPr lang="el-GR">
                  <a:solidFill>
                    <a:srgbClr val="FF0000"/>
                  </a:solidFill>
                </a:endParaRPr>
              </a:p>
              <a:p>
                <a:pPr marL="0" indent="0">
                  <a:buNone/>
                </a:pPr>
                <a:r>
                  <a:rPr lang="it-IT"/>
                  <a:t>so we </a:t>
                </a:r>
                <a:r>
                  <a:rPr lang="it-IT" smtClean="0"/>
                  <a:t>find</a:t>
                </a:r>
              </a:p>
              <a:p>
                <a:pPr marL="0" indent="0">
                  <a:buNone/>
                </a:pPr>
                <a:r>
                  <a:rPr lang="it-IT"/>
                  <a:t>		</a:t>
                </a:r>
                <a14:m>
                  <m:oMath xmlns:m="http://schemas.openxmlformats.org/officeDocument/2006/math">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r>
                          <a:rPr lang="el-GR" i="1">
                            <a:solidFill>
                              <a:srgbClr val="FF0000"/>
                            </a:solidFill>
                            <a:latin typeface="Cambria Math"/>
                          </a:rPr>
                          <m:t>𝜃</m:t>
                        </m:r>
                        <m:r>
                          <a:rPr lang="el-GR" i="1">
                            <a:solidFill>
                              <a:srgbClr val="FF0000"/>
                            </a:solidFill>
                            <a:latin typeface="Cambria Math"/>
                          </a:rPr>
                          <m:t>,</m:t>
                        </m:r>
                        <m:r>
                          <a:rPr lang="el-GR" i="1">
                            <a:solidFill>
                              <a:srgbClr val="FF0000"/>
                            </a:solidFill>
                            <a:latin typeface="Cambria Math"/>
                          </a:rPr>
                          <m:t>𝜑</m:t>
                        </m:r>
                      </m:e>
                    </m:d>
                    <m:r>
                      <a:rPr lang="it-IT" i="1">
                        <a:solidFill>
                          <a:srgbClr val="FF0000"/>
                        </a:solidFill>
                        <a:latin typeface="Cambria Math"/>
                      </a:rPr>
                      <m:t>=</m:t>
                    </m:r>
                    <m:r>
                      <a:rPr lang="it-IT" i="1">
                        <a:solidFill>
                          <a:srgbClr val="FF0000"/>
                        </a:solidFill>
                        <a:latin typeface="Cambria Math"/>
                      </a:rPr>
                      <m:t>𝑝</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el-GR" i="1">
                            <a:solidFill>
                              <a:srgbClr val="FF0000"/>
                            </a:solidFill>
                            <a:latin typeface="Cambria Math"/>
                          </a:rPr>
                          <m:t>𝜃</m:t>
                        </m:r>
                      </m:e>
                    </m:d>
                    <m:r>
                      <a:rPr lang="it-IT" i="1">
                        <a:solidFill>
                          <a:srgbClr val="FF0000"/>
                        </a:solidFill>
                        <a:latin typeface="Cambria Math"/>
                      </a:rPr>
                      <m:t>𝑝</m:t>
                    </m:r>
                    <m:r>
                      <a:rPr lang="it-IT" i="1">
                        <a:solidFill>
                          <a:srgbClr val="FF0000"/>
                        </a:solidFill>
                        <a:latin typeface="Cambria Math"/>
                      </a:rPr>
                      <m:t>(</m:t>
                    </m:r>
                    <m:r>
                      <a:rPr lang="it-IT" i="1">
                        <a:solidFill>
                          <a:srgbClr val="FF0000"/>
                        </a:solidFill>
                        <a:latin typeface="Cambria Math"/>
                      </a:rPr>
                      <m:t>𝑖</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𝑜𝑏𝑠</m:t>
                        </m:r>
                      </m:sub>
                    </m:sSub>
                    <m:r>
                      <a:rPr lang="it-IT" i="1">
                        <a:solidFill>
                          <a:srgbClr val="FF0000"/>
                        </a:solidFill>
                        <a:latin typeface="Cambria Math"/>
                      </a:rPr>
                      <m:t>,</m:t>
                    </m:r>
                    <m:r>
                      <a:rPr lang="el-GR" i="1">
                        <a:solidFill>
                          <a:srgbClr val="FF0000"/>
                        </a:solidFill>
                        <a:latin typeface="Cambria Math"/>
                      </a:rPr>
                      <m:t>𝜑</m:t>
                    </m:r>
                    <m:r>
                      <a:rPr lang="it-IT" i="1">
                        <a:solidFill>
                          <a:srgbClr val="FF0000"/>
                        </a:solidFill>
                        <a:latin typeface="Cambria Math"/>
                      </a:rPr>
                      <m:t>)</m:t>
                    </m:r>
                  </m:oMath>
                </a14:m>
                <a:endParaRPr lang="it-IT">
                  <a:solidFill>
                    <a:srgbClr val="FF0000"/>
                  </a:solidFill>
                </a:endParaRPr>
              </a:p>
              <a:p>
                <a:pPr marL="0" indent="0">
                  <a:buNone/>
                </a:pPr>
                <a:endParaRPr lang="it-IT"/>
              </a:p>
              <a:p>
                <a:pPr marL="0" indent="0">
                  <a:buNone/>
                </a:pPr>
                <a:r>
                  <a:rPr lang="it-IT" smtClean="0">
                    <a:sym typeface="Wingdings" panose="05000000000000000000" pitchFamily="2" charset="2"/>
                  </a:rPr>
                  <a:t> </a:t>
                </a:r>
                <a:r>
                  <a:rPr lang="it-IT" smtClean="0"/>
                  <a:t>In </a:t>
                </a:r>
                <a:r>
                  <a:rPr lang="it-IT"/>
                  <a:t>both MCAR and MAR, we see that the </a:t>
                </a:r>
                <a:r>
                  <a:rPr lang="it-IT" b="1"/>
                  <a:t>observed data carries sufficient information on the parameter of interest.</a:t>
                </a:r>
                <a:r>
                  <a:rPr lang="it-IT"/>
                  <a:t> </a:t>
                </a:r>
                <a:endParaRPr lang="it-IT" smtClean="0"/>
              </a:p>
              <a:p>
                <a:pPr marL="0" indent="0">
                  <a:buNone/>
                </a:pPr>
                <a:endParaRPr lang="it-IT" smtClean="0"/>
              </a:p>
              <a:p>
                <a:pPr marL="0" indent="0">
                  <a:buNone/>
                </a:pPr>
                <a:r>
                  <a:rPr lang="it-IT" smtClean="0"/>
                  <a:t>This </a:t>
                </a:r>
                <a:r>
                  <a:rPr lang="it-IT"/>
                  <a:t>is not the case of MNAR, when the pattern of missing data may affect the estimates one produces with the unprocessed data.</a:t>
                </a:r>
              </a:p>
              <a:p>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29600" cy="5069160"/>
              </a:xfrm>
              <a:blipFill rotWithShape="1">
                <a:blip r:embed="rId2"/>
                <a:stretch>
                  <a:fillRect l="-593" t="-1564"/>
                </a:stretch>
              </a:blipFill>
            </p:spPr>
            <p:txBody>
              <a:bodyPr/>
              <a:lstStyle/>
              <a:p>
                <a:r>
                  <a:rPr lang="en-US">
                    <a:noFill/>
                  </a:rPr>
                  <a:t> </a:t>
                </a:r>
              </a:p>
            </p:txBody>
          </p:sp>
        </mc:Fallback>
      </mc:AlternateContent>
      <p:sp>
        <p:nvSpPr>
          <p:cNvPr id="4" name="Segnaposto numero diapositiva 3"/>
          <p:cNvSpPr>
            <a:spLocks noGrp="1"/>
          </p:cNvSpPr>
          <p:nvPr>
            <p:ph type="sldNum" sz="quarter" idx="12"/>
          </p:nvPr>
        </p:nvSpPr>
        <p:spPr/>
        <p:txBody>
          <a:bodyPr/>
          <a:lstStyle/>
          <a:p>
            <a:fld id="{56029BB4-88B6-47BD-9965-86C3E8AE1DFC}" type="slidenum">
              <a:rPr lang="en-US" smtClean="0"/>
              <a:t>205</a:t>
            </a:fld>
            <a:endParaRPr lang="en-US"/>
          </a:p>
        </p:txBody>
      </p:sp>
    </p:spTree>
    <p:extLst>
      <p:ext uri="{BB962C8B-B14F-4D97-AF65-F5344CB8AC3E}">
        <p14:creationId xmlns:p14="http://schemas.microsoft.com/office/powerpoint/2010/main" val="71861635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Listwise </a:t>
            </a:r>
            <a:r>
              <a:rPr lang="it-IT" smtClean="0">
                <a:solidFill>
                  <a:srgbClr val="0070C0"/>
                </a:solidFill>
              </a:rPr>
              <a:t>deletion and imputation</a:t>
            </a:r>
            <a:endParaRPr lang="en-US">
              <a:solidFill>
                <a:srgbClr val="0070C0"/>
              </a:solidFill>
            </a:endParaRPr>
          </a:p>
        </p:txBody>
      </p:sp>
      <p:sp>
        <p:nvSpPr>
          <p:cNvPr id="3" name="Segnaposto contenuto 2"/>
          <p:cNvSpPr>
            <a:spLocks noGrp="1"/>
          </p:cNvSpPr>
          <p:nvPr>
            <p:ph idx="1"/>
          </p:nvPr>
        </p:nvSpPr>
        <p:spPr>
          <a:xfrm>
            <a:off x="457200" y="1600200"/>
            <a:ext cx="8229600" cy="5213176"/>
          </a:xfrm>
        </p:spPr>
        <p:txBody>
          <a:bodyPr>
            <a:normAutofit fontScale="62500" lnSpcReduction="20000"/>
          </a:bodyPr>
          <a:lstStyle/>
          <a:p>
            <a:pPr marL="0" indent="0">
              <a:buNone/>
            </a:pPr>
            <a:r>
              <a:rPr lang="it-IT" smtClean="0"/>
              <a:t>If your data are MCAR or MAR, you may (or should, depending on what you will do next) manipulate them  </a:t>
            </a:r>
          </a:p>
          <a:p>
            <a:pPr marL="0" indent="0">
              <a:buNone/>
            </a:pPr>
            <a:r>
              <a:rPr lang="it-IT" smtClean="0">
                <a:solidFill>
                  <a:srgbClr val="0070C0"/>
                </a:solidFill>
              </a:rPr>
              <a:t>Listwise deletion is the removal of events containing missing features. </a:t>
            </a:r>
            <a:r>
              <a:rPr lang="it-IT" smtClean="0"/>
              <a:t>Excluding MNR, this </a:t>
            </a:r>
            <a:r>
              <a:rPr lang="it-IT" b="1" smtClean="0"/>
              <a:t>introduces no bias, but reduces power</a:t>
            </a:r>
          </a:p>
          <a:p>
            <a:pPr marL="0" indent="0">
              <a:buNone/>
            </a:pPr>
            <a:endParaRPr lang="it-IT" b="1" smtClean="0"/>
          </a:p>
          <a:p>
            <a:pPr marL="0" indent="0">
              <a:buNone/>
            </a:pPr>
            <a:r>
              <a:rPr lang="it-IT" b="1" smtClean="0"/>
              <a:t>Inputation</a:t>
            </a:r>
            <a:r>
              <a:rPr lang="it-IT" smtClean="0"/>
              <a:t> is the procedure of inserting values for the missing features. This avoids the defaulting result of elimination of an event from the data set (commonly applied by statistical packages).</a:t>
            </a:r>
          </a:p>
          <a:p>
            <a:pPr marL="0" indent="0">
              <a:buNone/>
            </a:pPr>
            <a:endParaRPr lang="it-IT" smtClean="0"/>
          </a:p>
          <a:p>
            <a:pPr marL="0" indent="0">
              <a:buNone/>
            </a:pPr>
            <a:r>
              <a:rPr lang="it-IT" smtClean="0"/>
              <a:t>The value is usually an </a:t>
            </a:r>
            <a:r>
              <a:rPr lang="it-IT" smtClean="0">
                <a:solidFill>
                  <a:srgbClr val="0070C0"/>
                </a:solidFill>
              </a:rPr>
              <a:t>estimate</a:t>
            </a:r>
            <a:r>
              <a:rPr lang="it-IT" smtClean="0"/>
              <a:t> of the missing entry </a:t>
            </a:r>
            <a:r>
              <a:rPr lang="it-IT" smtClean="0">
                <a:solidFill>
                  <a:srgbClr val="0070C0"/>
                </a:solidFill>
              </a:rPr>
              <a:t>dependent</a:t>
            </a:r>
            <a:r>
              <a:rPr lang="it-IT" smtClean="0"/>
              <a:t> (by regression, e.g. using a fit) </a:t>
            </a:r>
            <a:r>
              <a:rPr lang="it-IT" smtClean="0">
                <a:solidFill>
                  <a:srgbClr val="0070C0"/>
                </a:solidFill>
              </a:rPr>
              <a:t>or not</a:t>
            </a:r>
            <a:r>
              <a:rPr lang="it-IT" smtClean="0"/>
              <a:t> (e.g. in mean substitution, by averaging the available entries) </a:t>
            </a:r>
            <a:r>
              <a:rPr lang="it-IT" smtClean="0">
                <a:solidFill>
                  <a:srgbClr val="0070C0"/>
                </a:solidFill>
              </a:rPr>
              <a:t>on the other features of the same event</a:t>
            </a:r>
            <a:r>
              <a:rPr lang="it-IT" smtClean="0"/>
              <a:t>. Each choice has drawbacks.</a:t>
            </a:r>
          </a:p>
          <a:p>
            <a:pPr marL="0" indent="0">
              <a:buNone/>
            </a:pPr>
            <a:endParaRPr lang="it-IT" smtClean="0"/>
          </a:p>
          <a:p>
            <a:pPr marL="0" indent="0">
              <a:buNone/>
            </a:pPr>
            <a:r>
              <a:rPr lang="it-IT" smtClean="0"/>
              <a:t>Another common practice is to use the so-called </a:t>
            </a:r>
            <a:r>
              <a:rPr lang="it-IT" smtClean="0">
                <a:solidFill>
                  <a:srgbClr val="FF0000"/>
                </a:solidFill>
              </a:rPr>
              <a:t>hot deck imputation</a:t>
            </a:r>
            <a:r>
              <a:rPr lang="it-IT" smtClean="0"/>
              <a:t>: one sorts the data using some of the features, then replaces the missing entry with that of the event that precedes it. A better idea (similar to regression) may be to use some form of kNN, averaging elements close to the one with the missing entry</a:t>
            </a:r>
          </a:p>
          <a:p>
            <a:pPr marL="400050" lvl="1" indent="0">
              <a:buNone/>
            </a:pP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206</a:t>
            </a:fld>
            <a:endParaRPr lang="en-US"/>
          </a:p>
        </p:txBody>
      </p:sp>
    </p:spTree>
    <p:extLst>
      <p:ext uri="{BB962C8B-B14F-4D97-AF65-F5344CB8AC3E}">
        <p14:creationId xmlns:p14="http://schemas.microsoft.com/office/powerpoint/2010/main" val="4935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 More </a:t>
            </a:r>
            <a:r>
              <a:rPr lang="it-IT" smtClean="0">
                <a:solidFill>
                  <a:srgbClr val="0070C0"/>
                </a:solidFill>
              </a:rPr>
              <a:t>preprocessing: </a:t>
            </a:r>
            <a:br>
              <a:rPr lang="it-IT" smtClean="0">
                <a:solidFill>
                  <a:srgbClr val="0070C0"/>
                </a:solidFill>
              </a:rPr>
            </a:br>
            <a:r>
              <a:rPr lang="it-IT" smtClean="0">
                <a:solidFill>
                  <a:srgbClr val="0070C0"/>
                </a:solidFill>
              </a:rPr>
              <a:t>Centering, scaling, reflections</a:t>
            </a:r>
            <a:endParaRPr lang="en-US">
              <a:solidFill>
                <a:srgbClr val="0070C0"/>
              </a:solidFill>
            </a:endParaRPr>
          </a:p>
        </p:txBody>
      </p:sp>
      <p:sp>
        <p:nvSpPr>
          <p:cNvPr id="3" name="Segnaposto contenuto 2"/>
          <p:cNvSpPr>
            <a:spLocks noGrp="1"/>
          </p:cNvSpPr>
          <p:nvPr>
            <p:ph idx="1"/>
          </p:nvPr>
        </p:nvSpPr>
        <p:spPr>
          <a:xfrm>
            <a:off x="457200" y="2060848"/>
            <a:ext cx="8229600" cy="4248472"/>
          </a:xfrm>
        </p:spPr>
        <p:txBody>
          <a:bodyPr>
            <a:normAutofit fontScale="62500" lnSpcReduction="20000"/>
          </a:bodyPr>
          <a:lstStyle/>
          <a:p>
            <a:pPr marL="0" indent="0">
              <a:buNone/>
            </a:pPr>
            <a:r>
              <a:rPr lang="it-IT" smtClean="0"/>
              <a:t>Some ML algorithms benefit from preprocessing of the features by </a:t>
            </a:r>
            <a:r>
              <a:rPr lang="it-IT" smtClean="0">
                <a:solidFill>
                  <a:srgbClr val="FF0000"/>
                </a:solidFill>
              </a:rPr>
              <a:t>standardization procedures</a:t>
            </a:r>
            <a:r>
              <a:rPr lang="it-IT" smtClean="0"/>
              <a:t>, operated with univariate transforms</a:t>
            </a:r>
          </a:p>
          <a:p>
            <a:pPr marL="0" indent="0">
              <a:buNone/>
            </a:pPr>
            <a:endParaRPr lang="it-IT" smtClean="0"/>
          </a:p>
          <a:p>
            <a:pPr marL="0" indent="0">
              <a:buNone/>
            </a:pPr>
            <a:r>
              <a:rPr lang="it-IT" b="1" smtClean="0"/>
              <a:t>Centering: </a:t>
            </a:r>
          </a:p>
          <a:p>
            <a:pPr marL="0" indent="0">
              <a:buNone/>
            </a:pPr>
            <a:r>
              <a:rPr lang="it-IT" smtClean="0"/>
              <a:t>Centering consists in subtracting means off the marginals. </a:t>
            </a:r>
          </a:p>
          <a:p>
            <a:pPr marL="0" indent="0">
              <a:buNone/>
            </a:pPr>
            <a:r>
              <a:rPr lang="it-IT" smtClean="0"/>
              <a:t>If X = {x</a:t>
            </a:r>
            <a:r>
              <a:rPr lang="it-IT" baseline="-25000" smtClean="0"/>
              <a:t>1</a:t>
            </a:r>
            <a:r>
              <a:rPr lang="it-IT" smtClean="0"/>
              <a:t>,..,x</a:t>
            </a:r>
            <a:r>
              <a:rPr lang="it-IT" baseline="-25000" smtClean="0"/>
              <a:t>N</a:t>
            </a:r>
            <a:r>
              <a:rPr lang="it-IT" smtClean="0"/>
              <a:t>} are the relevant coordinates of your N data examples, centering produces </a:t>
            </a:r>
          </a:p>
          <a:p>
            <a:pPr marL="0" indent="0">
              <a:buNone/>
            </a:pPr>
            <a:endParaRPr lang="it-IT" smtClean="0"/>
          </a:p>
          <a:p>
            <a:pPr marL="0" indent="0">
              <a:buNone/>
            </a:pPr>
            <a:r>
              <a:rPr lang="it-IT" smtClean="0"/>
              <a:t>	</a:t>
            </a:r>
            <a:r>
              <a:rPr lang="it-IT" smtClean="0">
                <a:solidFill>
                  <a:srgbClr val="FF0000"/>
                </a:solidFill>
              </a:rPr>
              <a:t>X' = {x</a:t>
            </a:r>
            <a:r>
              <a:rPr lang="it-IT" baseline="-25000" smtClean="0">
                <a:solidFill>
                  <a:srgbClr val="FF0000"/>
                </a:solidFill>
              </a:rPr>
              <a:t>1</a:t>
            </a:r>
            <a:r>
              <a:rPr lang="it-IT" smtClean="0">
                <a:solidFill>
                  <a:srgbClr val="FF0000"/>
                </a:solidFill>
              </a:rPr>
              <a:t>-</a:t>
            </a:r>
            <a:r>
              <a:rPr lang="el-GR" smtClean="0">
                <a:solidFill>
                  <a:srgbClr val="FF0000"/>
                </a:solidFill>
              </a:rPr>
              <a:t>μ</a:t>
            </a:r>
            <a:r>
              <a:rPr lang="it-IT" smtClean="0">
                <a:solidFill>
                  <a:srgbClr val="FF0000"/>
                </a:solidFill>
              </a:rPr>
              <a:t>*,...,x</a:t>
            </a:r>
            <a:r>
              <a:rPr lang="it-IT" baseline="-25000" smtClean="0">
                <a:solidFill>
                  <a:srgbClr val="FF0000"/>
                </a:solidFill>
              </a:rPr>
              <a:t>N</a:t>
            </a:r>
            <a:r>
              <a:rPr lang="it-IT" smtClean="0">
                <a:solidFill>
                  <a:srgbClr val="FF0000"/>
                </a:solidFill>
              </a:rPr>
              <a:t>-</a:t>
            </a:r>
            <a:r>
              <a:rPr lang="el-GR" smtClean="0">
                <a:solidFill>
                  <a:srgbClr val="FF0000"/>
                </a:solidFill>
              </a:rPr>
              <a:t>μ</a:t>
            </a:r>
            <a:r>
              <a:rPr lang="it-IT" smtClean="0">
                <a:solidFill>
                  <a:srgbClr val="FF0000"/>
                </a:solidFill>
              </a:rPr>
              <a:t>*</a:t>
            </a:r>
            <a:r>
              <a:rPr lang="el-GR" smtClean="0">
                <a:solidFill>
                  <a:srgbClr val="FF0000"/>
                </a:solidFill>
              </a:rPr>
              <a:t>}</a:t>
            </a:r>
            <a:r>
              <a:rPr lang="it-IT" smtClean="0">
                <a:solidFill>
                  <a:srgbClr val="FF0000"/>
                </a:solidFill>
              </a:rPr>
              <a:t>, </a:t>
            </a:r>
          </a:p>
          <a:p>
            <a:pPr marL="0" indent="0">
              <a:buNone/>
            </a:pPr>
            <a:endParaRPr lang="it-IT" smtClean="0"/>
          </a:p>
          <a:p>
            <a:pPr marL="0" indent="0">
              <a:buNone/>
            </a:pPr>
            <a:r>
              <a:rPr lang="it-IT" smtClean="0"/>
              <a:t>where </a:t>
            </a:r>
            <a:r>
              <a:rPr lang="el-GR" smtClean="0"/>
              <a:t>μ</a:t>
            </a:r>
            <a:r>
              <a:rPr lang="it-IT" smtClean="0"/>
              <a:t>* is the observed mean. </a:t>
            </a:r>
          </a:p>
          <a:p>
            <a:pPr marL="0" indent="0">
              <a:buNone/>
            </a:pPr>
            <a:endParaRPr lang="it-IT" smtClean="0"/>
          </a:p>
          <a:p>
            <a:pPr marL="0" indent="0">
              <a:buNone/>
            </a:pPr>
            <a:r>
              <a:rPr lang="it-IT"/>
              <a:t>N</a:t>
            </a:r>
            <a:r>
              <a:rPr lang="it-IT" smtClean="0"/>
              <a:t>ote that since </a:t>
            </a:r>
            <a:r>
              <a:rPr lang="el-GR" smtClean="0"/>
              <a:t>μ</a:t>
            </a:r>
            <a:r>
              <a:rPr lang="it-IT" smtClean="0"/>
              <a:t>* != </a:t>
            </a:r>
            <a:r>
              <a:rPr lang="el-GR" smtClean="0"/>
              <a:t>μ</a:t>
            </a:r>
            <a:r>
              <a:rPr lang="it-IT" smtClean="0"/>
              <a:t>, E[X]!=0 in general.</a:t>
            </a:r>
          </a:p>
          <a:p>
            <a:pPr marL="0" indent="0">
              <a:buNone/>
            </a:pPr>
            <a:endParaRPr lang="it-IT"/>
          </a:p>
        </p:txBody>
      </p:sp>
      <p:sp>
        <p:nvSpPr>
          <p:cNvPr id="4" name="Segnaposto numero diapositiva 3"/>
          <p:cNvSpPr>
            <a:spLocks noGrp="1"/>
          </p:cNvSpPr>
          <p:nvPr>
            <p:ph type="sldNum" sz="quarter" idx="12"/>
          </p:nvPr>
        </p:nvSpPr>
        <p:spPr/>
        <p:txBody>
          <a:bodyPr/>
          <a:lstStyle/>
          <a:p>
            <a:fld id="{56029BB4-88B6-47BD-9965-86C3E8AE1DFC}" type="slidenum">
              <a:rPr lang="en-US" smtClean="0"/>
              <a:t>207</a:t>
            </a:fld>
            <a:endParaRPr lang="en-US"/>
          </a:p>
        </p:txBody>
      </p:sp>
    </p:spTree>
    <p:extLst>
      <p:ext uri="{BB962C8B-B14F-4D97-AF65-F5344CB8AC3E}">
        <p14:creationId xmlns:p14="http://schemas.microsoft.com/office/powerpoint/2010/main" val="233069427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Scaling </a:t>
            </a:r>
            <a:r>
              <a:rPr lang="it-IT" smtClean="0">
                <a:solidFill>
                  <a:srgbClr val="0070C0"/>
                </a:solidFill>
              </a:rPr>
              <a:t>and reflections</a:t>
            </a:r>
            <a:endParaRPr lang="en-US">
              <a:solidFill>
                <a:srgbClr val="0070C0"/>
              </a:solidFill>
            </a:endParaRPr>
          </a:p>
        </p:txBody>
      </p:sp>
      <p:sp>
        <p:nvSpPr>
          <p:cNvPr id="3" name="Segnaposto contenuto 2"/>
          <p:cNvSpPr>
            <a:spLocks noGrp="1"/>
          </p:cNvSpPr>
          <p:nvPr>
            <p:ph idx="1"/>
          </p:nvPr>
        </p:nvSpPr>
        <p:spPr>
          <a:xfrm>
            <a:off x="467544" y="1556792"/>
            <a:ext cx="8435280" cy="5069160"/>
          </a:xfrm>
        </p:spPr>
        <p:txBody>
          <a:bodyPr>
            <a:normAutofit fontScale="62500" lnSpcReduction="20000"/>
          </a:bodyPr>
          <a:lstStyle/>
          <a:p>
            <a:pPr marL="0" indent="0">
              <a:buNone/>
            </a:pPr>
            <a:r>
              <a:rPr lang="it-IT" b="1" smtClean="0"/>
              <a:t>Scaling</a:t>
            </a:r>
            <a:r>
              <a:rPr lang="it-IT" smtClean="0"/>
              <a:t>: Multiplying each feature by a positive constant</a:t>
            </a:r>
          </a:p>
          <a:p>
            <a:pPr marL="0" indent="0">
              <a:buNone/>
            </a:pPr>
            <a:r>
              <a:rPr lang="it-IT" b="1" smtClean="0"/>
              <a:t>Reflection</a:t>
            </a:r>
            <a:r>
              <a:rPr lang="it-IT" smtClean="0"/>
              <a:t>: multiplication by negative constant</a:t>
            </a:r>
          </a:p>
          <a:p>
            <a:pPr marL="0" indent="0">
              <a:buNone/>
            </a:pPr>
            <a:endParaRPr lang="it-IT"/>
          </a:p>
          <a:p>
            <a:pPr marL="0" indent="0">
              <a:buNone/>
            </a:pPr>
            <a:r>
              <a:rPr lang="it-IT" smtClean="0"/>
              <a:t>The main application of scaling is to force all features to have the same variance (usually chosen to be 1.0 </a:t>
            </a:r>
            <a:r>
              <a:rPr lang="it-IT" smtClean="0">
                <a:sym typeface="Wingdings" panose="05000000000000000000" pitchFamily="2" charset="2"/>
              </a:rPr>
              <a:t> standardization).</a:t>
            </a:r>
          </a:p>
          <a:p>
            <a:pPr marL="0" indent="0">
              <a:buNone/>
            </a:pPr>
            <a:r>
              <a:rPr lang="it-IT" smtClean="0">
                <a:sym typeface="Wingdings" panose="05000000000000000000" pitchFamily="2" charset="2"/>
              </a:rPr>
              <a:t>By scaling one can "remove" the dimensional character of different features, to facilitate the interpretation of the resulting Euclidean distance</a:t>
            </a:r>
          </a:p>
          <a:p>
            <a:pPr marL="0" indent="0">
              <a:buNone/>
            </a:pP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When should you use these preprocessing steps?</a:t>
            </a:r>
          </a:p>
          <a:p>
            <a:pPr marL="0" indent="0">
              <a:buNone/>
            </a:pPr>
            <a:endParaRPr lang="it-IT" smtClean="0">
              <a:sym typeface="Wingdings" panose="05000000000000000000" pitchFamily="2" charset="2"/>
            </a:endParaRPr>
          </a:p>
          <a:p>
            <a:r>
              <a:rPr lang="en-US" smtClean="0">
                <a:sym typeface="Wingdings" panose="05000000000000000000" pitchFamily="2" charset="2"/>
              </a:rPr>
              <a:t>Centering </a:t>
            </a:r>
            <a:r>
              <a:rPr lang="en-US">
                <a:sym typeface="Wingdings" panose="05000000000000000000" pitchFamily="2" charset="2"/>
              </a:rPr>
              <a:t>is </a:t>
            </a:r>
            <a:r>
              <a:rPr lang="en-US">
                <a:solidFill>
                  <a:srgbClr val="FF0000"/>
                </a:solidFill>
                <a:sym typeface="Wingdings" panose="05000000000000000000" pitchFamily="2" charset="2"/>
              </a:rPr>
              <a:t>useless for </a:t>
            </a:r>
            <a:r>
              <a:rPr lang="en-US" smtClean="0">
                <a:solidFill>
                  <a:srgbClr val="FF0000"/>
                </a:solidFill>
                <a:sym typeface="Wingdings" panose="05000000000000000000" pitchFamily="2" charset="2"/>
              </a:rPr>
              <a:t>decision trees, random forests, BDTs</a:t>
            </a:r>
          </a:p>
          <a:p>
            <a:r>
              <a:rPr lang="en-US" smtClean="0">
                <a:sym typeface="Wingdings" panose="05000000000000000000" pitchFamily="2" charset="2"/>
              </a:rPr>
              <a:t>Centering can instead </a:t>
            </a:r>
            <a:r>
              <a:rPr lang="en-US" smtClean="0">
                <a:solidFill>
                  <a:srgbClr val="FF0000"/>
                </a:solidFill>
                <a:sym typeface="Wingdings" panose="05000000000000000000" pitchFamily="2" charset="2"/>
              </a:rPr>
              <a:t>improve </a:t>
            </a:r>
            <a:r>
              <a:rPr lang="en-US">
                <a:solidFill>
                  <a:srgbClr val="FF0000"/>
                </a:solidFill>
                <a:sym typeface="Wingdings" panose="05000000000000000000" pitchFamily="2" charset="2"/>
              </a:rPr>
              <a:t>training stability for </a:t>
            </a:r>
            <a:r>
              <a:rPr lang="en-US" smtClean="0">
                <a:solidFill>
                  <a:srgbClr val="FF0000"/>
                </a:solidFill>
                <a:sym typeface="Wingdings" panose="05000000000000000000" pitchFamily="2" charset="2"/>
              </a:rPr>
              <a:t>neural networks </a:t>
            </a:r>
            <a:r>
              <a:rPr lang="en-US">
                <a:sym typeface="Wingdings" panose="05000000000000000000" pitchFamily="2" charset="2"/>
              </a:rPr>
              <a:t>(when applied with </a:t>
            </a:r>
            <a:r>
              <a:rPr lang="en-US" smtClean="0">
                <a:sym typeface="Wingdings" panose="05000000000000000000" pitchFamily="2" charset="2"/>
              </a:rPr>
              <a:t>scaling)</a:t>
            </a:r>
            <a:endParaRPr lang="it-IT">
              <a:sym typeface="Wingdings" panose="05000000000000000000" pitchFamily="2" charset="2"/>
            </a:endParaRPr>
          </a:p>
          <a:p>
            <a:r>
              <a:rPr lang="it-IT" smtClean="0">
                <a:solidFill>
                  <a:srgbClr val="FF0000"/>
                </a:solidFill>
                <a:sym typeface="Wingdings" panose="05000000000000000000" pitchFamily="2" charset="2"/>
              </a:rPr>
              <a:t>Scaling is useful in kNN applications</a:t>
            </a:r>
            <a:r>
              <a:rPr lang="it-IT" smtClean="0">
                <a:sym typeface="Wingdings" panose="05000000000000000000" pitchFamily="2" charset="2"/>
              </a:rPr>
              <a:t>, which are instead insensitive to centering or reflection. The same is true for distance-based methods</a:t>
            </a:r>
          </a:p>
          <a:p>
            <a:pPr marL="0" indent="0">
              <a:buNone/>
            </a:pPr>
            <a:endParaRPr lang="it-IT" smtClean="0">
              <a:sym typeface="Wingdings" panose="05000000000000000000" pitchFamily="2" charset="2"/>
            </a:endParaRPr>
          </a:p>
          <a:p>
            <a:pPr marL="0" indent="0">
              <a:buNone/>
            </a:pPr>
            <a:endParaRPr lang="it-IT" smtClean="0"/>
          </a:p>
          <a:p>
            <a:pPr marL="0" indent="0">
              <a:buNone/>
            </a:pPr>
            <a:endParaRPr lang="it-IT" smtClean="0"/>
          </a:p>
          <a:p>
            <a:pPr marL="0" indent="0">
              <a:buNone/>
            </a:pP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208</a:t>
            </a:fld>
            <a:endParaRPr lang="en-US"/>
          </a:p>
        </p:txBody>
      </p:sp>
    </p:spTree>
    <p:extLst>
      <p:ext uri="{BB962C8B-B14F-4D97-AF65-F5344CB8AC3E}">
        <p14:creationId xmlns:p14="http://schemas.microsoft.com/office/powerpoint/2010/main" val="38226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Data </a:t>
            </a:r>
            <a:r>
              <a:rPr lang="it-IT" smtClean="0">
                <a:solidFill>
                  <a:srgbClr val="0070C0"/>
                </a:solidFill>
              </a:rPr>
              <a:t>with unbalanced classes</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291264" cy="4997152"/>
              </a:xfrm>
            </p:spPr>
            <p:txBody>
              <a:bodyPr>
                <a:normAutofit fontScale="62500" lnSpcReduction="20000"/>
              </a:bodyPr>
              <a:lstStyle/>
              <a:p>
                <a:pPr marL="0" indent="0">
                  <a:buNone/>
                </a:pPr>
                <a:r>
                  <a:rPr lang="it-IT" smtClean="0"/>
                  <a:t>In classification applications, it is usually the case that the amount of training data for each class differs. Most algorithms confronted with unbalanced training samples will learn more about one class than the other </a:t>
                </a:r>
                <a:r>
                  <a:rPr lang="it-IT" smtClean="0">
                    <a:sym typeface="Wingdings" panose="05000000000000000000" pitchFamily="2" charset="2"/>
                  </a:rPr>
                  <a:t> smaller classification error for the oversampled class</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To handle this, one can </a:t>
                </a:r>
                <a:r>
                  <a:rPr lang="it-IT" b="1" smtClean="0">
                    <a:sym typeface="Wingdings" panose="05000000000000000000" pitchFamily="2" charset="2"/>
                  </a:rPr>
                  <a:t>use Bayes theorem</a:t>
                </a:r>
                <a:r>
                  <a:rPr lang="it-IT" smtClean="0">
                    <a:sym typeface="Wingdings" panose="05000000000000000000" pitchFamily="2" charset="2"/>
                  </a:rPr>
                  <a:t>, obtaining from the learned p(x|c</a:t>
                </a:r>
                <a:r>
                  <a:rPr lang="it-IT" baseline="-25000" smtClean="0">
                    <a:sym typeface="Wingdings" panose="05000000000000000000" pitchFamily="2" charset="2"/>
                  </a:rPr>
                  <a:t>i</a:t>
                </a:r>
                <a:r>
                  <a:rPr lang="it-IT" smtClean="0">
                    <a:sym typeface="Wingdings" panose="05000000000000000000" pitchFamily="2" charset="2"/>
                  </a:rPr>
                  <a:t>) a posterior probability p(c</a:t>
                </a:r>
                <a:r>
                  <a:rPr lang="it-IT" baseline="-25000" smtClean="0">
                    <a:sym typeface="Wingdings" panose="05000000000000000000" pitchFamily="2" charset="2"/>
                  </a:rPr>
                  <a:t>i</a:t>
                </a:r>
                <a:r>
                  <a:rPr lang="it-IT" smtClean="0">
                    <a:sym typeface="Wingdings" panose="05000000000000000000" pitchFamily="2" charset="2"/>
                  </a:rPr>
                  <a:t>|x) by accounting for the class population in the training:</a:t>
                </a:r>
                <a:endParaRPr lang="it-IT" b="0" smtClean="0">
                  <a:sym typeface="Wingdings" panose="05000000000000000000" pitchFamily="2" charset="2"/>
                </a:endParaRPr>
              </a:p>
              <a:p>
                <a:pPr marL="0" indent="0">
                  <a:buNone/>
                </a:pPr>
                <a:r>
                  <a:rPr lang="it-IT" b="0" smtClean="0">
                    <a:sym typeface="Wingdings" panose="05000000000000000000" pitchFamily="2" charset="2"/>
                  </a:rPr>
                  <a:t>	</a:t>
                </a:r>
                <a14:m>
                  <m:oMath xmlns:m="http://schemas.openxmlformats.org/officeDocument/2006/math">
                    <m:r>
                      <a:rPr lang="it-IT" b="0" i="1" smtClean="0">
                        <a:solidFill>
                          <a:srgbClr val="FF0000"/>
                        </a:solidFill>
                        <a:latin typeface="Cambria Math"/>
                        <a:sym typeface="Wingdings" panose="05000000000000000000" pitchFamily="2" charset="2"/>
                      </a:rPr>
                      <m:t>𝑝</m:t>
                    </m:r>
                    <m:d>
                      <m:dPr>
                        <m:ctrlPr>
                          <a:rPr lang="it-IT" b="0" i="1" smtClean="0">
                            <a:solidFill>
                              <a:srgbClr val="FF0000"/>
                            </a:solidFill>
                            <a:latin typeface="Cambria Math" panose="02040503050406030204" pitchFamily="18" charset="0"/>
                            <a:sym typeface="Wingdings" panose="05000000000000000000" pitchFamily="2" charset="2"/>
                          </a:rPr>
                        </m:ctrlPr>
                      </m:dPr>
                      <m:e>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𝑐</m:t>
                            </m:r>
                          </m:e>
                          <m:sub>
                            <m:r>
                              <a:rPr lang="it-IT" b="0" i="1" smtClean="0">
                                <a:solidFill>
                                  <a:srgbClr val="FF0000"/>
                                </a:solidFill>
                                <a:latin typeface="Cambria Math"/>
                                <a:sym typeface="Wingdings" panose="05000000000000000000" pitchFamily="2" charset="2"/>
                              </a:rPr>
                              <m:t>1</m:t>
                            </m:r>
                          </m:sub>
                        </m:sSub>
                      </m:e>
                      <m:e>
                        <m:r>
                          <a:rPr lang="it-IT" b="0" i="1" smtClean="0">
                            <a:solidFill>
                              <a:srgbClr val="FF0000"/>
                            </a:solidFill>
                            <a:latin typeface="Cambria Math"/>
                            <a:sym typeface="Wingdings" panose="05000000000000000000" pitchFamily="2" charset="2"/>
                          </a:rPr>
                          <m:t>𝑥</m:t>
                        </m:r>
                      </m:e>
                    </m:d>
                    <m:r>
                      <a:rPr lang="it-IT" b="0" i="1" smtClean="0">
                        <a:solidFill>
                          <a:srgbClr val="FF0000"/>
                        </a:solidFill>
                        <a:latin typeface="Cambria Math"/>
                        <a:sym typeface="Wingdings" panose="05000000000000000000" pitchFamily="2" charset="2"/>
                      </a:rPr>
                      <m:t>=</m:t>
                    </m:r>
                    <m:f>
                      <m:fPr>
                        <m:ctrlPr>
                          <a:rPr lang="it-IT" b="0" i="1" smtClean="0">
                            <a:solidFill>
                              <a:srgbClr val="FF0000"/>
                            </a:solidFill>
                            <a:latin typeface="Cambria Math" panose="02040503050406030204" pitchFamily="18" charset="0"/>
                            <a:sym typeface="Wingdings" panose="05000000000000000000" pitchFamily="2" charset="2"/>
                          </a:rPr>
                        </m:ctrlPr>
                      </m:fPr>
                      <m:num>
                        <m:r>
                          <a:rPr lang="it-IT" b="0" i="1" smtClean="0">
                            <a:solidFill>
                              <a:srgbClr val="FF0000"/>
                            </a:solidFill>
                            <a:latin typeface="Cambria Math"/>
                            <a:sym typeface="Wingdings" panose="05000000000000000000" pitchFamily="2" charset="2"/>
                          </a:rPr>
                          <m:t>𝑝</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e>
                          <m:e>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𝑐</m:t>
                                </m:r>
                              </m:e>
                              <m:sub>
                                <m:r>
                                  <a:rPr lang="it-IT" b="0" i="1" smtClean="0">
                                    <a:solidFill>
                                      <a:srgbClr val="FF0000"/>
                                    </a:solidFill>
                                    <a:latin typeface="Cambria Math"/>
                                    <a:sym typeface="Wingdings" panose="05000000000000000000" pitchFamily="2" charset="2"/>
                                  </a:rPr>
                                  <m:t>1</m:t>
                                </m:r>
                              </m:sub>
                            </m:sSub>
                          </m:e>
                        </m:d>
                        <m:r>
                          <a:rPr lang="it-IT" b="0" i="1" smtClean="0">
                            <a:solidFill>
                              <a:srgbClr val="FF0000"/>
                            </a:solidFill>
                            <a:latin typeface="Cambria Math"/>
                            <a:sym typeface="Wingdings" panose="05000000000000000000" pitchFamily="2" charset="2"/>
                          </a:rPr>
                          <m:t>𝑝</m:t>
                        </m:r>
                        <m:r>
                          <a:rPr lang="it-IT" b="0" i="1" smtClean="0">
                            <a:solidFill>
                              <a:srgbClr val="FF0000"/>
                            </a:solidFill>
                            <a:latin typeface="Cambria Math"/>
                            <a:sym typeface="Wingdings" panose="05000000000000000000" pitchFamily="2" charset="2"/>
                          </a:rPr>
                          <m:t>(</m:t>
                        </m:r>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𝑐</m:t>
                            </m:r>
                          </m:e>
                          <m:sub>
                            <m:r>
                              <a:rPr lang="it-IT" b="0" i="1" smtClean="0">
                                <a:solidFill>
                                  <a:srgbClr val="FF0000"/>
                                </a:solidFill>
                                <a:latin typeface="Cambria Math"/>
                                <a:sym typeface="Wingdings" panose="05000000000000000000" pitchFamily="2" charset="2"/>
                              </a:rPr>
                              <m:t>1</m:t>
                            </m:r>
                          </m:sub>
                        </m:sSub>
                        <m:r>
                          <a:rPr lang="it-IT" b="0" i="1" smtClean="0">
                            <a:solidFill>
                              <a:srgbClr val="FF0000"/>
                            </a:solidFill>
                            <a:latin typeface="Cambria Math"/>
                            <a:sym typeface="Wingdings" panose="05000000000000000000" pitchFamily="2" charset="2"/>
                          </a:rPr>
                          <m:t>)</m:t>
                        </m:r>
                      </m:num>
                      <m:den>
                        <m:r>
                          <a:rPr lang="it-IT" i="1">
                            <a:solidFill>
                              <a:srgbClr val="FF0000"/>
                            </a:solidFill>
                            <a:latin typeface="Cambria Math"/>
                            <a:sym typeface="Wingdings" panose="05000000000000000000" pitchFamily="2" charset="2"/>
                          </a:rPr>
                          <m:t>𝑝</m:t>
                        </m:r>
                        <m:d>
                          <m:dPr>
                            <m:ctrlPr>
                              <a:rPr lang="it-IT" i="1">
                                <a:solidFill>
                                  <a:srgbClr val="FF0000"/>
                                </a:solidFill>
                                <a:latin typeface="Cambria Math" panose="02040503050406030204" pitchFamily="18" charset="0"/>
                                <a:sym typeface="Wingdings" panose="05000000000000000000" pitchFamily="2" charset="2"/>
                              </a:rPr>
                            </m:ctrlPr>
                          </m:dPr>
                          <m:e>
                            <m:r>
                              <a:rPr lang="it-IT" i="1">
                                <a:solidFill>
                                  <a:srgbClr val="FF0000"/>
                                </a:solidFill>
                                <a:latin typeface="Cambria Math"/>
                                <a:sym typeface="Wingdings" panose="05000000000000000000" pitchFamily="2" charset="2"/>
                              </a:rPr>
                              <m:t>𝑥</m:t>
                            </m:r>
                          </m:e>
                          <m:e>
                            <m:sSub>
                              <m:sSubPr>
                                <m:ctrlPr>
                                  <a:rPr lang="it-IT" i="1">
                                    <a:solidFill>
                                      <a:srgbClr val="FF0000"/>
                                    </a:solidFill>
                                    <a:latin typeface="Cambria Math" panose="02040503050406030204" pitchFamily="18" charset="0"/>
                                    <a:sym typeface="Wingdings" panose="05000000000000000000" pitchFamily="2" charset="2"/>
                                  </a:rPr>
                                </m:ctrlPr>
                              </m:sSubPr>
                              <m:e>
                                <m:r>
                                  <a:rPr lang="it-IT" i="1">
                                    <a:solidFill>
                                      <a:srgbClr val="FF0000"/>
                                    </a:solidFill>
                                    <a:latin typeface="Cambria Math"/>
                                    <a:sym typeface="Wingdings" panose="05000000000000000000" pitchFamily="2" charset="2"/>
                                  </a:rPr>
                                  <m:t>𝑐</m:t>
                                </m:r>
                              </m:e>
                              <m:sub>
                                <m:r>
                                  <a:rPr lang="it-IT" i="1">
                                    <a:solidFill>
                                      <a:srgbClr val="FF0000"/>
                                    </a:solidFill>
                                    <a:latin typeface="Cambria Math"/>
                                    <a:sym typeface="Wingdings" panose="05000000000000000000" pitchFamily="2" charset="2"/>
                                  </a:rPr>
                                  <m:t>1</m:t>
                                </m:r>
                              </m:sub>
                            </m:sSub>
                          </m:e>
                        </m:d>
                        <m:r>
                          <a:rPr lang="it-IT" i="1">
                            <a:solidFill>
                              <a:srgbClr val="FF0000"/>
                            </a:solidFill>
                            <a:latin typeface="Cambria Math"/>
                            <a:sym typeface="Wingdings" panose="05000000000000000000" pitchFamily="2" charset="2"/>
                          </a:rPr>
                          <m:t>𝑝</m:t>
                        </m:r>
                        <m:d>
                          <m:dPr>
                            <m:ctrlPr>
                              <a:rPr lang="it-IT" i="1">
                                <a:solidFill>
                                  <a:srgbClr val="FF0000"/>
                                </a:solidFill>
                                <a:latin typeface="Cambria Math" panose="02040503050406030204" pitchFamily="18" charset="0"/>
                                <a:sym typeface="Wingdings" panose="05000000000000000000" pitchFamily="2" charset="2"/>
                              </a:rPr>
                            </m:ctrlPr>
                          </m:dPr>
                          <m:e>
                            <m:sSub>
                              <m:sSubPr>
                                <m:ctrlPr>
                                  <a:rPr lang="it-IT" i="1">
                                    <a:solidFill>
                                      <a:srgbClr val="FF0000"/>
                                    </a:solidFill>
                                    <a:latin typeface="Cambria Math" panose="02040503050406030204" pitchFamily="18" charset="0"/>
                                    <a:sym typeface="Wingdings" panose="05000000000000000000" pitchFamily="2" charset="2"/>
                                  </a:rPr>
                                </m:ctrlPr>
                              </m:sSubPr>
                              <m:e>
                                <m:r>
                                  <a:rPr lang="it-IT" i="1">
                                    <a:solidFill>
                                      <a:srgbClr val="FF0000"/>
                                    </a:solidFill>
                                    <a:latin typeface="Cambria Math"/>
                                    <a:sym typeface="Wingdings" panose="05000000000000000000" pitchFamily="2" charset="2"/>
                                  </a:rPr>
                                  <m:t>𝑐</m:t>
                                </m:r>
                              </m:e>
                              <m:sub>
                                <m:r>
                                  <a:rPr lang="it-IT" i="1">
                                    <a:solidFill>
                                      <a:srgbClr val="FF0000"/>
                                    </a:solidFill>
                                    <a:latin typeface="Cambria Math"/>
                                    <a:sym typeface="Wingdings" panose="05000000000000000000" pitchFamily="2" charset="2"/>
                                  </a:rPr>
                                  <m:t>1</m:t>
                                </m:r>
                              </m:sub>
                            </m:sSub>
                          </m:e>
                        </m:d>
                        <m:r>
                          <a:rPr lang="it-IT" b="0" i="1" smtClean="0">
                            <a:solidFill>
                              <a:srgbClr val="FF0000"/>
                            </a:solidFill>
                            <a:latin typeface="Cambria Math"/>
                            <a:sym typeface="Wingdings" panose="05000000000000000000" pitchFamily="2" charset="2"/>
                          </a:rPr>
                          <m:t>+</m:t>
                        </m:r>
                        <m:r>
                          <a:rPr lang="it-IT" i="1">
                            <a:solidFill>
                              <a:srgbClr val="FF0000"/>
                            </a:solidFill>
                            <a:latin typeface="Cambria Math"/>
                            <a:sym typeface="Wingdings" panose="05000000000000000000" pitchFamily="2" charset="2"/>
                          </a:rPr>
                          <m:t>𝑝</m:t>
                        </m:r>
                        <m:d>
                          <m:dPr>
                            <m:ctrlPr>
                              <a:rPr lang="it-IT" i="1">
                                <a:solidFill>
                                  <a:srgbClr val="FF0000"/>
                                </a:solidFill>
                                <a:latin typeface="Cambria Math" panose="02040503050406030204" pitchFamily="18" charset="0"/>
                                <a:sym typeface="Wingdings" panose="05000000000000000000" pitchFamily="2" charset="2"/>
                              </a:rPr>
                            </m:ctrlPr>
                          </m:dPr>
                          <m:e>
                            <m:r>
                              <a:rPr lang="it-IT" i="1">
                                <a:solidFill>
                                  <a:srgbClr val="FF0000"/>
                                </a:solidFill>
                                <a:latin typeface="Cambria Math"/>
                                <a:sym typeface="Wingdings" panose="05000000000000000000" pitchFamily="2" charset="2"/>
                              </a:rPr>
                              <m:t>𝑥</m:t>
                            </m:r>
                          </m:e>
                          <m:e>
                            <m:sSub>
                              <m:sSubPr>
                                <m:ctrlPr>
                                  <a:rPr lang="it-IT" i="1">
                                    <a:solidFill>
                                      <a:srgbClr val="FF0000"/>
                                    </a:solidFill>
                                    <a:latin typeface="Cambria Math" panose="02040503050406030204" pitchFamily="18" charset="0"/>
                                    <a:sym typeface="Wingdings" panose="05000000000000000000" pitchFamily="2" charset="2"/>
                                  </a:rPr>
                                </m:ctrlPr>
                              </m:sSubPr>
                              <m:e>
                                <m:r>
                                  <a:rPr lang="it-IT" i="1">
                                    <a:solidFill>
                                      <a:srgbClr val="FF0000"/>
                                    </a:solidFill>
                                    <a:latin typeface="Cambria Math"/>
                                    <a:sym typeface="Wingdings" panose="05000000000000000000" pitchFamily="2" charset="2"/>
                                  </a:rPr>
                                  <m:t>𝑐</m:t>
                                </m:r>
                              </m:e>
                              <m:sub>
                                <m:r>
                                  <a:rPr lang="it-IT" b="0" i="1" smtClean="0">
                                    <a:solidFill>
                                      <a:srgbClr val="FF0000"/>
                                    </a:solidFill>
                                    <a:latin typeface="Cambria Math"/>
                                    <a:sym typeface="Wingdings" panose="05000000000000000000" pitchFamily="2" charset="2"/>
                                  </a:rPr>
                                  <m:t>2</m:t>
                                </m:r>
                              </m:sub>
                            </m:sSub>
                          </m:e>
                        </m:d>
                        <m:r>
                          <a:rPr lang="it-IT" i="1">
                            <a:solidFill>
                              <a:srgbClr val="FF0000"/>
                            </a:solidFill>
                            <a:latin typeface="Cambria Math"/>
                            <a:sym typeface="Wingdings" panose="05000000000000000000" pitchFamily="2" charset="2"/>
                          </a:rPr>
                          <m:t>𝑝</m:t>
                        </m:r>
                        <m:r>
                          <a:rPr lang="it-IT" i="1">
                            <a:solidFill>
                              <a:srgbClr val="FF0000"/>
                            </a:solidFill>
                            <a:latin typeface="Cambria Math"/>
                            <a:sym typeface="Wingdings" panose="05000000000000000000" pitchFamily="2" charset="2"/>
                          </a:rPr>
                          <m:t>(</m:t>
                        </m:r>
                        <m:sSub>
                          <m:sSubPr>
                            <m:ctrlPr>
                              <a:rPr lang="it-IT" i="1">
                                <a:solidFill>
                                  <a:srgbClr val="FF0000"/>
                                </a:solidFill>
                                <a:latin typeface="Cambria Math" panose="02040503050406030204" pitchFamily="18" charset="0"/>
                                <a:sym typeface="Wingdings" panose="05000000000000000000" pitchFamily="2" charset="2"/>
                              </a:rPr>
                            </m:ctrlPr>
                          </m:sSubPr>
                          <m:e>
                            <m:r>
                              <a:rPr lang="it-IT" i="1">
                                <a:solidFill>
                                  <a:srgbClr val="FF0000"/>
                                </a:solidFill>
                                <a:latin typeface="Cambria Math"/>
                                <a:sym typeface="Wingdings" panose="05000000000000000000" pitchFamily="2" charset="2"/>
                              </a:rPr>
                              <m:t>𝑐</m:t>
                            </m:r>
                          </m:e>
                          <m:sub>
                            <m:r>
                              <a:rPr lang="it-IT" b="0" i="1" smtClean="0">
                                <a:solidFill>
                                  <a:srgbClr val="FF0000"/>
                                </a:solidFill>
                                <a:latin typeface="Cambria Math"/>
                                <a:sym typeface="Wingdings" panose="05000000000000000000" pitchFamily="2" charset="2"/>
                              </a:rPr>
                              <m:t>2</m:t>
                            </m:r>
                          </m:sub>
                        </m:sSub>
                        <m:r>
                          <a:rPr lang="it-IT" i="1">
                            <a:solidFill>
                              <a:srgbClr val="FF0000"/>
                            </a:solidFill>
                            <a:latin typeface="Cambria Math"/>
                            <a:sym typeface="Wingdings" panose="05000000000000000000" pitchFamily="2" charset="2"/>
                          </a:rPr>
                          <m:t>)</m:t>
                        </m:r>
                      </m:den>
                    </m:f>
                  </m:oMath>
                </a14:m>
                <a:r>
                  <a:rPr lang="it-IT" smtClean="0">
                    <a:solidFill>
                      <a:srgbClr val="FF0000"/>
                    </a:solidFill>
                    <a:sym typeface="Wingdings" panose="05000000000000000000" pitchFamily="2" charset="2"/>
                  </a:rPr>
                  <a:t> </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This procedure is also known as "weighting" the training data.</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If one wants to mix data in equal proportions, one may </a:t>
                </a:r>
                <a:r>
                  <a:rPr lang="it-IT" smtClean="0">
                    <a:solidFill>
                      <a:srgbClr val="0070C0"/>
                    </a:solidFill>
                    <a:sym typeface="Wingdings" panose="05000000000000000000" pitchFamily="2" charset="2"/>
                  </a:rPr>
                  <a:t>undersample the majority class</a:t>
                </a:r>
                <a:r>
                  <a:rPr lang="it-IT" smtClean="0">
                    <a:sym typeface="Wingdings" panose="05000000000000000000" pitchFamily="2" charset="2"/>
                  </a:rPr>
                  <a:t> or </a:t>
                </a:r>
                <a:r>
                  <a:rPr lang="it-IT" smtClean="0">
                    <a:solidFill>
                      <a:srgbClr val="0070C0"/>
                    </a:solidFill>
                    <a:sym typeface="Wingdings" panose="05000000000000000000" pitchFamily="2" charset="2"/>
                  </a:rPr>
                  <a:t>oversample the minority class</a:t>
                </a:r>
                <a:r>
                  <a:rPr lang="it-IT" smtClean="0">
                    <a:sym typeface="Wingdings" panose="05000000000000000000" pitchFamily="2" charset="2"/>
                  </a:rPr>
                  <a:t>. The former reduces CPU but also information; the latter is effective IF one does it by synthetizing new observations. This can be done e.g. using local density estimates (e.g. kNN)</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91264" cy="4997152"/>
              </a:xfrm>
              <a:blipFill rotWithShape="1">
                <a:blip r:embed="rId2"/>
                <a:stretch>
                  <a:fillRect l="-735" t="-1709" r="-735"/>
                </a:stretch>
              </a:blipFill>
            </p:spPr>
            <p:txBody>
              <a:bodyPr/>
              <a:lstStyle/>
              <a:p>
                <a:r>
                  <a:rPr lang="en-US">
                    <a:noFill/>
                  </a:rPr>
                  <a:t> </a:t>
                </a:r>
              </a:p>
            </p:txBody>
          </p:sp>
        </mc:Fallback>
      </mc:AlternateContent>
      <p:sp>
        <p:nvSpPr>
          <p:cNvPr id="4" name="Segnaposto numero diapositiva 3"/>
          <p:cNvSpPr>
            <a:spLocks noGrp="1"/>
          </p:cNvSpPr>
          <p:nvPr>
            <p:ph type="sldNum" sz="quarter" idx="12"/>
          </p:nvPr>
        </p:nvSpPr>
        <p:spPr/>
        <p:txBody>
          <a:bodyPr/>
          <a:lstStyle/>
          <a:p>
            <a:fld id="{56029BB4-88B6-47BD-9965-86C3E8AE1DFC}" type="slidenum">
              <a:rPr lang="en-US" smtClean="0"/>
              <a:t>209</a:t>
            </a:fld>
            <a:endParaRPr lang="en-US"/>
          </a:p>
        </p:txBody>
      </p:sp>
    </p:spTree>
    <p:extLst>
      <p:ext uri="{BB962C8B-B14F-4D97-AF65-F5344CB8AC3E}">
        <p14:creationId xmlns:p14="http://schemas.microsoft.com/office/powerpoint/2010/main" val="22695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Ideal predictions, a' la Bayes</a:t>
            </a:r>
            <a:endParaRPr lang="en-US">
              <a:solidFill>
                <a:srgbClr val="0070C0"/>
              </a:solidFill>
            </a:endParaRPr>
          </a:p>
        </p:txBody>
      </p:sp>
      <p:sp>
        <p:nvSpPr>
          <p:cNvPr id="3" name="Segnaposto contenuto 2"/>
          <p:cNvSpPr>
            <a:spLocks noGrp="1"/>
          </p:cNvSpPr>
          <p:nvPr>
            <p:ph idx="1"/>
          </p:nvPr>
        </p:nvSpPr>
        <p:spPr>
          <a:xfrm>
            <a:off x="457200" y="1600200"/>
            <a:ext cx="8229600" cy="5069160"/>
          </a:xfrm>
        </p:spPr>
        <p:txBody>
          <a:bodyPr>
            <a:normAutofit fontScale="55000" lnSpcReduction="20000"/>
          </a:bodyPr>
          <a:lstStyle/>
          <a:p>
            <a:pPr marL="0" indent="0">
              <a:buNone/>
            </a:pPr>
            <a:r>
              <a:rPr lang="it-IT" smtClean="0"/>
              <a:t>For a regression problem, the best prediction we can make for Y based on the input X=x is given by the function</a:t>
            </a:r>
          </a:p>
          <a:p>
            <a:pPr marL="0" indent="0">
              <a:buNone/>
            </a:pPr>
            <a:r>
              <a:rPr lang="it-IT"/>
              <a:t>	</a:t>
            </a:r>
            <a:r>
              <a:rPr lang="it-IT" sz="2800" smtClean="0">
                <a:solidFill>
                  <a:srgbClr val="FF0000"/>
                </a:solidFill>
              </a:rPr>
              <a:t>f(x) = Ave (Y|X=x)</a:t>
            </a:r>
          </a:p>
          <a:p>
            <a:pPr marL="0" indent="0">
              <a:buNone/>
            </a:pPr>
            <a:r>
              <a:rPr lang="it-IT" smtClean="0"/>
              <a:t>This is the </a:t>
            </a:r>
            <a:r>
              <a:rPr lang="it-IT" smtClean="0">
                <a:solidFill>
                  <a:srgbClr val="0070C0"/>
                </a:solidFill>
              </a:rPr>
              <a:t>conditional expectation</a:t>
            </a:r>
            <a:r>
              <a:rPr lang="it-IT" smtClean="0"/>
              <a:t>: you just </a:t>
            </a:r>
            <a:r>
              <a:rPr lang="it-IT" smtClean="0"/>
              <a:t>obtain </a:t>
            </a:r>
            <a:r>
              <a:rPr lang="it-IT" smtClean="0"/>
              <a:t>the Y average for all examples having the relevant x.</a:t>
            </a:r>
          </a:p>
          <a:p>
            <a:r>
              <a:rPr lang="it-IT" smtClean="0"/>
              <a:t>It is the best predictor if we want to minimize the average squared error,</a:t>
            </a:r>
          </a:p>
          <a:p>
            <a:pPr marL="0" indent="0">
              <a:buNone/>
            </a:pPr>
            <a:r>
              <a:rPr lang="it-IT"/>
              <a:t>	</a:t>
            </a:r>
            <a:r>
              <a:rPr lang="it-IT" smtClean="0"/>
              <a:t> </a:t>
            </a:r>
            <a:r>
              <a:rPr lang="it-IT" smtClean="0">
                <a:solidFill>
                  <a:srgbClr val="FF0000"/>
                </a:solidFill>
              </a:rPr>
              <a:t>Ave (Y-f(X))</a:t>
            </a:r>
            <a:r>
              <a:rPr lang="it-IT" baseline="30000" smtClean="0">
                <a:solidFill>
                  <a:srgbClr val="FF0000"/>
                </a:solidFill>
              </a:rPr>
              <a:t>2</a:t>
            </a:r>
            <a:r>
              <a:rPr lang="it-IT" smtClean="0"/>
              <a:t>.</a:t>
            </a:r>
          </a:p>
          <a:p>
            <a:r>
              <a:rPr lang="it-IT" smtClean="0"/>
              <a:t>But it is NOT the best predictor if you use other metrics. E.g., if you wish to minimize </a:t>
            </a:r>
            <a:r>
              <a:rPr lang="it-IT" sz="2700" smtClean="0">
                <a:solidFill>
                  <a:srgbClr val="FF0000"/>
                </a:solidFill>
              </a:rPr>
              <a:t>Ave |Y-f(X)| </a:t>
            </a:r>
            <a:r>
              <a:rPr lang="it-IT" smtClean="0"/>
              <a:t>you should rather pick... Who can guess it?</a:t>
            </a:r>
          </a:p>
          <a:p>
            <a:pPr marL="457200" lvl="1" indent="0">
              <a:buNone/>
            </a:pPr>
            <a:r>
              <a:rPr lang="it-IT" smtClean="0"/>
              <a:t>	</a:t>
            </a:r>
            <a:r>
              <a:rPr lang="it-IT" smtClean="0">
                <a:solidFill>
                  <a:srgbClr val="FF0000"/>
                </a:solidFill>
              </a:rPr>
              <a:t>f(x) = Median (Y|X=x)</a:t>
            </a:r>
          </a:p>
          <a:p>
            <a:pPr marL="57150" indent="0">
              <a:buNone/>
            </a:pPr>
            <a:r>
              <a:rPr lang="it-IT" smtClean="0"/>
              <a:t>If we instead are after a </a:t>
            </a:r>
            <a:r>
              <a:rPr lang="it-IT" smtClean="0">
                <a:solidFill>
                  <a:srgbClr val="0070C0"/>
                </a:solidFill>
              </a:rPr>
              <a:t>qualitative output Y in {1...M} </a:t>
            </a:r>
            <a:r>
              <a:rPr lang="it-IT" smtClean="0"/>
              <a:t>(a discrete one, as in multi-class classification tasks) what we can do is to compute</a:t>
            </a:r>
          </a:p>
          <a:p>
            <a:pPr marL="57150" indent="0">
              <a:buNone/>
            </a:pPr>
            <a:r>
              <a:rPr lang="it-IT"/>
              <a:t>	</a:t>
            </a:r>
            <a:r>
              <a:rPr lang="it-IT" sz="2700" smtClean="0">
                <a:solidFill>
                  <a:srgbClr val="FF0000"/>
                </a:solidFill>
              </a:rPr>
              <a:t>P (Y=m|X=x) </a:t>
            </a:r>
          </a:p>
          <a:p>
            <a:pPr marL="57150" indent="0">
              <a:buNone/>
            </a:pPr>
            <a:r>
              <a:rPr lang="it-IT" smtClean="0"/>
              <a:t>for each m: conditional probability of class m at position X=x; then we take as the class prediction</a:t>
            </a:r>
          </a:p>
          <a:p>
            <a:pPr marL="57150" indent="0">
              <a:buNone/>
            </a:pPr>
            <a:r>
              <a:rPr lang="it-IT"/>
              <a:t>	</a:t>
            </a:r>
            <a:r>
              <a:rPr lang="it-IT" sz="2700" smtClean="0">
                <a:solidFill>
                  <a:srgbClr val="FF0000"/>
                </a:solidFill>
              </a:rPr>
              <a:t>C(x) = Arg max</a:t>
            </a:r>
            <a:r>
              <a:rPr lang="it-IT" sz="2700" baseline="-25000" smtClean="0">
                <a:solidFill>
                  <a:srgbClr val="FF0000"/>
                </a:solidFill>
              </a:rPr>
              <a:t>j</a:t>
            </a:r>
            <a:r>
              <a:rPr lang="it-IT" sz="2700" smtClean="0">
                <a:solidFill>
                  <a:srgbClr val="FF0000"/>
                </a:solidFill>
              </a:rPr>
              <a:t>  {P(Y=j|X=x)}. </a:t>
            </a:r>
          </a:p>
          <a:p>
            <a:pPr marL="57150" indent="0">
              <a:buNone/>
            </a:pPr>
            <a:r>
              <a:rPr lang="it-IT"/>
              <a:t>T</a:t>
            </a:r>
            <a:r>
              <a:rPr lang="it-IT" smtClean="0"/>
              <a:t>he above is the </a:t>
            </a:r>
            <a:r>
              <a:rPr lang="it-IT" smtClean="0">
                <a:solidFill>
                  <a:srgbClr val="0070C0"/>
                </a:solidFill>
              </a:rPr>
              <a:t>majority vote </a:t>
            </a:r>
            <a:r>
              <a:rPr lang="it-IT" smtClean="0"/>
              <a:t>classifier.</a:t>
            </a:r>
          </a:p>
          <a:p>
            <a:pPr marL="57150" indent="0">
              <a:buNone/>
            </a:pPr>
            <a:endParaRPr lang="it-IT"/>
          </a:p>
          <a:p>
            <a:pPr marL="57150" indent="0">
              <a:buNone/>
            </a:pPr>
            <a:r>
              <a:rPr lang="it-IT" b="1" smtClean="0"/>
              <a:t>Problem solved? </a:t>
            </a:r>
            <a:r>
              <a:rPr lang="it-IT" smtClean="0"/>
              <a:t>Let us try and see how to implement these ideas.</a:t>
            </a:r>
          </a:p>
        </p:txBody>
      </p:sp>
      <p:sp>
        <p:nvSpPr>
          <p:cNvPr id="4" name="Segnaposto numero diapositiva 3"/>
          <p:cNvSpPr>
            <a:spLocks noGrp="1"/>
          </p:cNvSpPr>
          <p:nvPr>
            <p:ph type="sldNum" sz="quarter" idx="12"/>
          </p:nvPr>
        </p:nvSpPr>
        <p:spPr/>
        <p:txBody>
          <a:bodyPr/>
          <a:lstStyle/>
          <a:p>
            <a:fld id="{56029BB4-88B6-47BD-9965-86C3E8AE1DFC}" type="slidenum">
              <a:rPr lang="en-US" smtClean="0"/>
              <a:t>21</a:t>
            </a:fld>
            <a:endParaRPr lang="en-US"/>
          </a:p>
        </p:txBody>
      </p:sp>
    </p:spTree>
    <p:extLst>
      <p:ext uri="{BB962C8B-B14F-4D97-AF65-F5344CB8AC3E}">
        <p14:creationId xmlns:p14="http://schemas.microsoft.com/office/powerpoint/2010/main" val="24484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 calcmode="lin" valueType="num">
                                      <p:cBhvr additive="base">
                                        <p:cTn id="3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4624"/>
            <a:ext cx="8229600" cy="1143000"/>
          </a:xfrm>
        </p:spPr>
        <p:txBody>
          <a:bodyPr/>
          <a:lstStyle/>
          <a:p>
            <a:r>
              <a:rPr lang="it-IT" smtClean="0">
                <a:solidFill>
                  <a:srgbClr val="0070C0"/>
                </a:solidFill>
              </a:rPr>
              <a:t>* Going </a:t>
            </a:r>
            <a:r>
              <a:rPr lang="it-IT" smtClean="0">
                <a:solidFill>
                  <a:srgbClr val="0070C0"/>
                </a:solidFill>
              </a:rPr>
              <a:t>forward or backward</a:t>
            </a:r>
            <a:endParaRPr lang="en-US">
              <a:solidFill>
                <a:srgbClr val="0070C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078676"/>
            <a:ext cx="5328592" cy="370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1340768"/>
            <a:ext cx="8676456" cy="1754326"/>
          </a:xfrm>
          <a:prstGeom prst="rect">
            <a:avLst/>
          </a:prstGeom>
          <a:noFill/>
        </p:spPr>
        <p:txBody>
          <a:bodyPr wrap="square" rtlCol="0">
            <a:spAutoFit/>
          </a:bodyPr>
          <a:lstStyle/>
          <a:p>
            <a:r>
              <a:rPr lang="it-IT" smtClean="0"/>
              <a:t>In most applications of interest to fundamental science we observe natural phenomena </a:t>
            </a:r>
          </a:p>
          <a:p>
            <a:r>
              <a:rPr lang="it-IT" smtClean="0"/>
              <a:t>and try to decrypt them by constructing a model, then doing inference on its parameters </a:t>
            </a:r>
          </a:p>
          <a:p>
            <a:endParaRPr lang="it-IT"/>
          </a:p>
          <a:p>
            <a:r>
              <a:rPr lang="it-IT" smtClean="0">
                <a:solidFill>
                  <a:srgbClr val="FF0000"/>
                </a:solidFill>
              </a:rPr>
              <a:t>We are helped by simulations</a:t>
            </a:r>
            <a:r>
              <a:rPr lang="it-IT" smtClean="0"/>
              <a:t> that, based on the model, allow to artificially generate</a:t>
            </a:r>
          </a:p>
          <a:p>
            <a:r>
              <a:rPr lang="it-IT" smtClean="0"/>
              <a:t>observations based on chosen parameter values.</a:t>
            </a:r>
          </a:p>
          <a:p>
            <a:endParaRPr lang="it-IT"/>
          </a:p>
        </p:txBody>
      </p:sp>
      <p:sp>
        <p:nvSpPr>
          <p:cNvPr id="4" name="CasellaDiTesto 3"/>
          <p:cNvSpPr txBox="1"/>
          <p:nvPr/>
        </p:nvSpPr>
        <p:spPr>
          <a:xfrm>
            <a:off x="386920" y="3642787"/>
            <a:ext cx="3096344" cy="3139321"/>
          </a:xfrm>
          <a:prstGeom prst="rect">
            <a:avLst/>
          </a:prstGeom>
          <a:noFill/>
        </p:spPr>
        <p:txBody>
          <a:bodyPr wrap="square" rtlCol="0">
            <a:spAutoFit/>
          </a:bodyPr>
          <a:lstStyle/>
          <a:p>
            <a:r>
              <a:rPr lang="it-IT"/>
              <a:t>Problem:  the generative process is </a:t>
            </a:r>
            <a:r>
              <a:rPr lang="it-IT" smtClean="0"/>
              <a:t>usually affected by stochasticity </a:t>
            </a:r>
            <a:r>
              <a:rPr lang="it-IT" smtClean="0">
                <a:sym typeface="Wingdings" panose="05000000000000000000" pitchFamily="2" charset="2"/>
              </a:rPr>
              <a:t> </a:t>
            </a:r>
            <a:r>
              <a:rPr lang="it-IT">
                <a:sym typeface="Wingdings" panose="05000000000000000000" pitchFamily="2" charset="2"/>
              </a:rPr>
              <a:t>cannot be reversed </a:t>
            </a:r>
            <a:r>
              <a:rPr lang="it-IT" smtClean="0">
                <a:sym typeface="Wingdings" panose="05000000000000000000" pitchFamily="2" charset="2"/>
              </a:rPr>
              <a:t>trivially, as same </a:t>
            </a:r>
            <a:r>
              <a:rPr lang="el-GR" smtClean="0">
                <a:sym typeface="Wingdings" panose="05000000000000000000" pitchFamily="2" charset="2"/>
              </a:rPr>
              <a:t>θ</a:t>
            </a:r>
            <a:r>
              <a:rPr lang="it-IT" smtClean="0">
                <a:sym typeface="Wingdings" panose="05000000000000000000" pitchFamily="2" charset="2"/>
              </a:rPr>
              <a:t> lead to different x at random</a:t>
            </a:r>
          </a:p>
          <a:p>
            <a:endParaRPr lang="it-IT" smtClean="0">
              <a:sym typeface="Wingdings" panose="05000000000000000000" pitchFamily="2" charset="2"/>
            </a:endParaRPr>
          </a:p>
          <a:p>
            <a:r>
              <a:rPr lang="it-IT" smtClean="0">
                <a:sym typeface="Wingdings" panose="05000000000000000000" pitchFamily="2" charset="2"/>
              </a:rPr>
              <a:t>We have no analytic likelihood!</a:t>
            </a:r>
            <a:endParaRPr lang="it-IT">
              <a:sym typeface="Wingdings" panose="05000000000000000000" pitchFamily="2" charset="2"/>
            </a:endParaRPr>
          </a:p>
          <a:p>
            <a:r>
              <a:rPr lang="it-IT" smtClean="0">
                <a:sym typeface="Wingdings" panose="05000000000000000000" pitchFamily="2" charset="2"/>
              </a:rPr>
              <a:t>The inference process becomes intractable, forcing</a:t>
            </a:r>
          </a:p>
          <a:p>
            <a:r>
              <a:rPr lang="it-IT" smtClean="0">
                <a:sym typeface="Wingdings" panose="05000000000000000000" pitchFamily="2" charset="2"/>
              </a:rPr>
              <a:t>us to use work-arounds.</a:t>
            </a:r>
            <a:endParaRPr lang="it-IT"/>
          </a:p>
          <a:p>
            <a:endParaRPr lang="en-US"/>
          </a:p>
        </p:txBody>
      </p:sp>
      <p:sp>
        <p:nvSpPr>
          <p:cNvPr id="5" name="Segnaposto numero diapositiva 4"/>
          <p:cNvSpPr>
            <a:spLocks noGrp="1"/>
          </p:cNvSpPr>
          <p:nvPr>
            <p:ph type="sldNum" sz="quarter" idx="12"/>
          </p:nvPr>
        </p:nvSpPr>
        <p:spPr/>
        <p:txBody>
          <a:bodyPr/>
          <a:lstStyle/>
          <a:p>
            <a:fld id="{56029BB4-88B6-47BD-9965-86C3E8AE1DFC}" type="slidenum">
              <a:rPr lang="en-US" smtClean="0"/>
              <a:t>210</a:t>
            </a:fld>
            <a:endParaRPr lang="en-US"/>
          </a:p>
        </p:txBody>
      </p:sp>
    </p:spTree>
    <p:extLst>
      <p:ext uri="{BB962C8B-B14F-4D97-AF65-F5344CB8AC3E}">
        <p14:creationId xmlns:p14="http://schemas.microsoft.com/office/powerpoint/2010/main" val="40698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normAutofit fontScale="90000"/>
          </a:bodyPr>
          <a:lstStyle/>
          <a:p>
            <a:r>
              <a:rPr lang="it-IT" smtClean="0">
                <a:solidFill>
                  <a:srgbClr val="0070C0"/>
                </a:solidFill>
              </a:rPr>
              <a:t>* Cases </a:t>
            </a:r>
            <a:r>
              <a:rPr lang="it-IT" smtClean="0">
                <a:solidFill>
                  <a:srgbClr val="0070C0"/>
                </a:solidFill>
              </a:rPr>
              <a:t>when we can only go forward / 1</a:t>
            </a:r>
            <a:endParaRPr lang="en-US">
              <a:solidFill>
                <a:srgbClr val="0070C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01" y="1550152"/>
            <a:ext cx="7093991" cy="504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numero diapositiva 2"/>
          <p:cNvSpPr>
            <a:spLocks noGrp="1"/>
          </p:cNvSpPr>
          <p:nvPr>
            <p:ph type="sldNum" sz="quarter" idx="12"/>
          </p:nvPr>
        </p:nvSpPr>
        <p:spPr/>
        <p:txBody>
          <a:bodyPr/>
          <a:lstStyle/>
          <a:p>
            <a:fld id="{56029BB4-88B6-47BD-9965-86C3E8AE1DFC}" type="slidenum">
              <a:rPr lang="en-US" smtClean="0"/>
              <a:t>211</a:t>
            </a:fld>
            <a:endParaRPr lang="en-US"/>
          </a:p>
        </p:txBody>
      </p:sp>
    </p:spTree>
    <p:extLst>
      <p:ext uri="{BB962C8B-B14F-4D97-AF65-F5344CB8AC3E}">
        <p14:creationId xmlns:p14="http://schemas.microsoft.com/office/powerpoint/2010/main" val="288170644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395536" y="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mtClean="0">
                <a:solidFill>
                  <a:srgbClr val="0070C0"/>
                </a:solidFill>
              </a:rPr>
              <a:t>* Cases </a:t>
            </a:r>
            <a:r>
              <a:rPr lang="it-IT" smtClean="0">
                <a:solidFill>
                  <a:srgbClr val="0070C0"/>
                </a:solidFill>
              </a:rPr>
              <a:t>when we can only go forward / 2</a:t>
            </a:r>
            <a:endParaRPr lang="en-US">
              <a:solidFill>
                <a:srgbClr val="0070C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78472"/>
            <a:ext cx="7411219" cy="567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56029BB4-88B6-47BD-9965-86C3E8AE1DFC}" type="slidenum">
              <a:rPr lang="en-US" smtClean="0"/>
              <a:t>212</a:t>
            </a:fld>
            <a:endParaRPr lang="en-US"/>
          </a:p>
        </p:txBody>
      </p:sp>
    </p:spTree>
    <p:extLst>
      <p:ext uri="{BB962C8B-B14F-4D97-AF65-F5344CB8AC3E}">
        <p14:creationId xmlns:p14="http://schemas.microsoft.com/office/powerpoint/2010/main" val="224368183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107504" y="0"/>
            <a:ext cx="8709366"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mtClean="0">
                <a:solidFill>
                  <a:srgbClr val="0070C0"/>
                </a:solidFill>
              </a:rPr>
              <a:t>* Cases </a:t>
            </a:r>
            <a:r>
              <a:rPr lang="it-IT" smtClean="0">
                <a:solidFill>
                  <a:srgbClr val="0070C0"/>
                </a:solidFill>
              </a:rPr>
              <a:t>when we can only go forward / 3</a:t>
            </a:r>
            <a:endParaRPr lang="en-US">
              <a:solidFill>
                <a:srgbClr val="0070C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4744"/>
            <a:ext cx="8133302" cy="563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56029BB4-88B6-47BD-9965-86C3E8AE1DFC}" type="slidenum">
              <a:rPr lang="en-US" smtClean="0"/>
              <a:t>213</a:t>
            </a:fld>
            <a:endParaRPr lang="en-US"/>
          </a:p>
        </p:txBody>
      </p:sp>
    </p:spTree>
    <p:extLst>
      <p:ext uri="{BB962C8B-B14F-4D97-AF65-F5344CB8AC3E}">
        <p14:creationId xmlns:p14="http://schemas.microsoft.com/office/powerpoint/2010/main" val="224611274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a:lstStyle/>
          <a:p>
            <a:r>
              <a:rPr lang="it-IT" smtClean="0">
                <a:solidFill>
                  <a:srgbClr val="0070C0"/>
                </a:solidFill>
              </a:rPr>
              <a:t>* How </a:t>
            </a:r>
            <a:r>
              <a:rPr lang="it-IT" smtClean="0">
                <a:solidFill>
                  <a:srgbClr val="0070C0"/>
                </a:solidFill>
              </a:rPr>
              <a:t>to deal with </a:t>
            </a:r>
            <a:r>
              <a:rPr lang="it-IT" smtClean="0">
                <a:solidFill>
                  <a:srgbClr val="0070C0"/>
                </a:solidFill>
              </a:rPr>
              <a:t>intractability</a:t>
            </a:r>
            <a:r>
              <a:rPr lang="it-IT" smtClean="0">
                <a:solidFill>
                  <a:srgbClr val="0070C0"/>
                </a:solidFill>
              </a:rPr>
              <a:t>?</a:t>
            </a:r>
            <a:endParaRPr lang="en-US">
              <a:solidFill>
                <a:srgbClr val="0070C0"/>
              </a:solidFill>
            </a:endParaRPr>
          </a:p>
        </p:txBody>
      </p:sp>
      <p:sp>
        <p:nvSpPr>
          <p:cNvPr id="3" name="Segnaposto contenuto 2"/>
          <p:cNvSpPr>
            <a:spLocks noGrp="1"/>
          </p:cNvSpPr>
          <p:nvPr>
            <p:ph idx="1"/>
          </p:nvPr>
        </p:nvSpPr>
        <p:spPr>
          <a:xfrm>
            <a:off x="457200" y="1600200"/>
            <a:ext cx="8291264" cy="5141168"/>
          </a:xfrm>
        </p:spPr>
        <p:txBody>
          <a:bodyPr>
            <a:normAutofit fontScale="55000" lnSpcReduction="20000"/>
          </a:bodyPr>
          <a:lstStyle/>
          <a:p>
            <a:pPr marL="0" indent="0">
              <a:buNone/>
            </a:pPr>
            <a:r>
              <a:rPr lang="it-IT" smtClean="0"/>
              <a:t>We resort to the construction of </a:t>
            </a:r>
            <a:r>
              <a:rPr lang="it-IT" b="1" smtClean="0"/>
              <a:t>proper summary statistics</a:t>
            </a:r>
            <a:r>
              <a:rPr lang="it-IT" smtClean="0"/>
              <a:t>, which have a much lower dimensionality than the observed data. </a:t>
            </a:r>
          </a:p>
          <a:p>
            <a:pPr marL="0" indent="0">
              <a:buNone/>
            </a:pPr>
            <a:endParaRPr lang="it-IT" smtClean="0"/>
          </a:p>
          <a:p>
            <a:pPr marL="0" indent="0">
              <a:buNone/>
            </a:pPr>
            <a:r>
              <a:rPr lang="it-IT" smtClean="0"/>
              <a:t>This </a:t>
            </a:r>
            <a:r>
              <a:rPr lang="it-IT" smtClean="0">
                <a:solidFill>
                  <a:srgbClr val="0070C0"/>
                </a:solidFill>
              </a:rPr>
              <a:t>in general throws away </a:t>
            </a:r>
            <a:r>
              <a:rPr lang="it-IT" smtClean="0">
                <a:solidFill>
                  <a:srgbClr val="0070C0"/>
                </a:solidFill>
              </a:rPr>
              <a:t>information</a:t>
            </a:r>
            <a:r>
              <a:rPr lang="it-IT"/>
              <a:t> </a:t>
            </a:r>
            <a:r>
              <a:rPr lang="it-IT" smtClean="0"/>
              <a:t>(«</a:t>
            </a:r>
            <a:r>
              <a:rPr lang="it-IT" smtClean="0"/>
              <a:t>T </a:t>
            </a:r>
            <a:r>
              <a:rPr lang="it-IT" smtClean="0"/>
              <a:t>is </a:t>
            </a:r>
            <a:r>
              <a:rPr lang="it-IT" smtClean="0"/>
              <a:t>not a sufficient statistic»)</a:t>
            </a:r>
            <a:endParaRPr lang="it-IT" smtClean="0"/>
          </a:p>
          <a:p>
            <a:pPr marL="0" indent="0">
              <a:buNone/>
            </a:pPr>
            <a:endParaRPr lang="it-IT" smtClean="0"/>
          </a:p>
          <a:p>
            <a:pPr marL="0" indent="0">
              <a:buNone/>
            </a:pPr>
            <a:r>
              <a:rPr lang="it-IT" b="1" smtClean="0"/>
              <a:t>Statistical sufficiency</a:t>
            </a:r>
            <a:r>
              <a:rPr lang="it-IT" smtClean="0"/>
              <a:t>: the definition stems from the factorization theorem of Fisher-Neyman.</a:t>
            </a:r>
          </a:p>
          <a:p>
            <a:pPr marL="0" indent="0">
              <a:buNone/>
            </a:pPr>
            <a:endParaRPr lang="it-IT" smtClean="0"/>
          </a:p>
          <a:p>
            <a:pPr marL="0" indent="0">
              <a:buNone/>
            </a:pPr>
            <a:r>
              <a:rPr lang="it-IT" smtClean="0"/>
              <a:t>T is sufficient for X if</a:t>
            </a:r>
          </a:p>
          <a:p>
            <a:pPr marL="0" indent="0">
              <a:buNone/>
            </a:pPr>
            <a:endParaRPr lang="it-IT" smtClean="0"/>
          </a:p>
          <a:p>
            <a:pPr marL="0" indent="0">
              <a:buNone/>
            </a:pPr>
            <a:r>
              <a:rPr lang="it-IT" smtClean="0">
                <a:solidFill>
                  <a:srgbClr val="FF0000"/>
                </a:solidFill>
              </a:rPr>
              <a:t>	f(X|</a:t>
            </a:r>
            <a:r>
              <a:rPr lang="el-GR">
                <a:solidFill>
                  <a:srgbClr val="FF0000"/>
                </a:solidFill>
              </a:rPr>
              <a:t>θ</a:t>
            </a:r>
            <a:r>
              <a:rPr lang="it-IT" smtClean="0">
                <a:solidFill>
                  <a:srgbClr val="FF0000"/>
                </a:solidFill>
              </a:rPr>
              <a:t>) = h(X)</a:t>
            </a:r>
            <a:r>
              <a:rPr lang="el-GR" smtClean="0">
                <a:solidFill>
                  <a:srgbClr val="FF0000"/>
                </a:solidFill>
              </a:rPr>
              <a:t> </a:t>
            </a:r>
            <a:r>
              <a:rPr lang="en-GB" smtClean="0">
                <a:solidFill>
                  <a:srgbClr val="FF0000"/>
                </a:solidFill>
              </a:rPr>
              <a:t>g</a:t>
            </a:r>
            <a:r>
              <a:rPr lang="it-IT" smtClean="0">
                <a:solidFill>
                  <a:srgbClr val="FF0000"/>
                </a:solidFill>
              </a:rPr>
              <a:t>(T(X)|</a:t>
            </a:r>
            <a:r>
              <a:rPr lang="el-GR" smtClean="0">
                <a:solidFill>
                  <a:srgbClr val="FF0000"/>
                </a:solidFill>
              </a:rPr>
              <a:t>θ</a:t>
            </a:r>
            <a:r>
              <a:rPr lang="it-IT" smtClean="0">
                <a:solidFill>
                  <a:srgbClr val="FF0000"/>
                </a:solidFill>
              </a:rPr>
              <a:t>)</a:t>
            </a:r>
          </a:p>
          <a:p>
            <a:pPr marL="0" indent="0">
              <a:buNone/>
            </a:pPr>
            <a:endParaRPr lang="it-IT" smtClean="0"/>
          </a:p>
          <a:p>
            <a:pPr marL="0" indent="0">
              <a:buNone/>
            </a:pPr>
            <a:r>
              <a:rPr lang="it-IT" smtClean="0"/>
              <a:t>in other words, </a:t>
            </a:r>
            <a:r>
              <a:rPr lang="it-IT" i="1" smtClean="0"/>
              <a:t>all </a:t>
            </a:r>
            <a:r>
              <a:rPr lang="it-IT" smtClean="0"/>
              <a:t>the information on the unknown parameters </a:t>
            </a:r>
            <a:r>
              <a:rPr lang="el-GR" smtClean="0"/>
              <a:t>θ</a:t>
            </a:r>
            <a:r>
              <a:rPr lang="it-IT" smtClean="0"/>
              <a:t> provided by data X is accessible through the function T</a:t>
            </a:r>
          </a:p>
          <a:p>
            <a:pPr marL="0" indent="0">
              <a:buNone/>
            </a:pPr>
            <a:endParaRPr lang="it-IT"/>
          </a:p>
          <a:p>
            <a:pPr marL="0" indent="0">
              <a:buNone/>
            </a:pPr>
            <a:r>
              <a:rPr lang="it-IT" smtClean="0"/>
              <a:t>The problem is that </a:t>
            </a:r>
            <a:r>
              <a:rPr lang="it-IT" smtClean="0">
                <a:solidFill>
                  <a:srgbClr val="FF0000"/>
                </a:solidFill>
              </a:rPr>
              <a:t>finding sufficient statistics is very hard</a:t>
            </a:r>
            <a:r>
              <a:rPr lang="it-IT" smtClean="0"/>
              <a:t>, when at all possible. Machine learning methods are however capable of extracting summaries from the data that offer useful surrogates</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214</a:t>
            </a:fld>
            <a:endParaRPr lang="en-US"/>
          </a:p>
        </p:txBody>
      </p:sp>
    </p:spTree>
    <p:extLst>
      <p:ext uri="{BB962C8B-B14F-4D97-AF65-F5344CB8AC3E}">
        <p14:creationId xmlns:p14="http://schemas.microsoft.com/office/powerpoint/2010/main" val="199174830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116632"/>
            <a:ext cx="8229600" cy="1143000"/>
          </a:xfrm>
        </p:spPr>
        <p:txBody>
          <a:bodyPr>
            <a:normAutofit fontScale="90000"/>
          </a:bodyPr>
          <a:lstStyle/>
          <a:p>
            <a:r>
              <a:rPr lang="it-IT" smtClean="0">
                <a:solidFill>
                  <a:srgbClr val="0070C0"/>
                </a:solidFill>
              </a:rPr>
              <a:t>* Classification: Generative </a:t>
            </a:r>
            <a:r>
              <a:rPr lang="it-IT" smtClean="0">
                <a:solidFill>
                  <a:srgbClr val="0070C0"/>
                </a:solidFill>
              </a:rPr>
              <a:t>and Discriminative models</a:t>
            </a:r>
            <a:endParaRPr lang="en-US">
              <a:solidFill>
                <a:srgbClr val="0070C0"/>
              </a:solidFill>
            </a:endParaRPr>
          </a:p>
        </p:txBody>
      </p:sp>
      <p:sp>
        <p:nvSpPr>
          <p:cNvPr id="4" name="Segnaposto contenuto 3"/>
          <p:cNvSpPr>
            <a:spLocks noGrp="1"/>
          </p:cNvSpPr>
          <p:nvPr>
            <p:ph idx="1"/>
          </p:nvPr>
        </p:nvSpPr>
        <p:spPr/>
        <p:txBody>
          <a:bodyPr>
            <a:normAutofit fontScale="92500" lnSpcReduction="10000"/>
          </a:bodyPr>
          <a:lstStyle/>
          <a:p>
            <a:pPr marL="0" lvl="1" indent="0">
              <a:spcBef>
                <a:spcPts val="0"/>
              </a:spcBef>
              <a:spcAft>
                <a:spcPts val="600"/>
              </a:spcAft>
              <a:buClr>
                <a:srgbClr val="FFCC00"/>
              </a:buClr>
              <a:buSzPct val="135000"/>
              <a:buNone/>
            </a:pPr>
            <a:r>
              <a:rPr lang="en-US" sz="2000" smtClean="0">
                <a:solidFill>
                  <a:srgbClr val="000000"/>
                </a:solidFill>
                <a:sym typeface="Wingdings" pitchFamily="2" charset="2"/>
              </a:rPr>
              <a:t>In the light of the ill-defined nature of the PDFs we deal with in our physics problems, and bearing in mind the Neyman-Pearson lemma, the goal </a:t>
            </a:r>
            <a:r>
              <a:rPr lang="en-US" sz="2000">
                <a:solidFill>
                  <a:srgbClr val="000000"/>
                </a:solidFill>
                <a:sym typeface="Wingdings" pitchFamily="2" charset="2"/>
              </a:rPr>
              <a:t>then becomes: </a:t>
            </a:r>
            <a:r>
              <a:rPr lang="en-US" sz="2000" b="1">
                <a:solidFill>
                  <a:srgbClr val="000000"/>
                </a:solidFill>
                <a:sym typeface="Wingdings" pitchFamily="2" charset="2"/>
              </a:rPr>
              <a:t>estimate</a:t>
            </a:r>
            <a:r>
              <a:rPr lang="en-US" sz="2000">
                <a:solidFill>
                  <a:srgbClr val="000000"/>
                </a:solidFill>
                <a:sym typeface="Wingdings" pitchFamily="2" charset="2"/>
              </a:rPr>
              <a:t> p(x|S) and p(x|B), and then </a:t>
            </a:r>
            <a:r>
              <a:rPr lang="en-US" sz="2000">
                <a:solidFill>
                  <a:srgbClr val="FF0000"/>
                </a:solidFill>
                <a:sym typeface="Wingdings" pitchFamily="2" charset="2"/>
              </a:rPr>
              <a:t>construct their ratio </a:t>
            </a:r>
            <a:r>
              <a:rPr lang="en-US" sz="2000" smtClean="0">
                <a:solidFill>
                  <a:srgbClr val="FF0000"/>
                </a:solidFill>
                <a:sym typeface="Wingdings" pitchFamily="2" charset="2"/>
              </a:rPr>
              <a:t>r(x</a:t>
            </a:r>
            <a:r>
              <a:rPr lang="en-US" sz="2000">
                <a:solidFill>
                  <a:srgbClr val="FF0000"/>
                </a:solidFill>
                <a:sym typeface="Wingdings" pitchFamily="2" charset="2"/>
              </a:rPr>
              <a:t>)</a:t>
            </a:r>
          </a:p>
          <a:p>
            <a:pPr marL="0" lvl="1" indent="0">
              <a:spcBef>
                <a:spcPts val="0"/>
              </a:spcBef>
              <a:spcAft>
                <a:spcPts val="600"/>
              </a:spcAft>
              <a:buClr>
                <a:srgbClr val="FFCC00"/>
              </a:buClr>
              <a:buSzPct val="135000"/>
              <a:buNone/>
            </a:pPr>
            <a:endParaRPr lang="en-US" sz="2000" smtClean="0">
              <a:solidFill>
                <a:srgbClr val="000000"/>
              </a:solidFill>
              <a:sym typeface="Wingdings" pitchFamily="2" charset="2"/>
            </a:endParaRPr>
          </a:p>
          <a:p>
            <a:pPr marL="0" lvl="1" indent="0">
              <a:spcBef>
                <a:spcPts val="0"/>
              </a:spcBef>
              <a:spcAft>
                <a:spcPts val="600"/>
              </a:spcAft>
              <a:buClr>
                <a:srgbClr val="FFCC00"/>
              </a:buClr>
              <a:buSzPct val="135000"/>
              <a:buNone/>
            </a:pPr>
            <a:r>
              <a:rPr lang="en-US" sz="2000" smtClean="0">
                <a:solidFill>
                  <a:srgbClr val="000000"/>
                </a:solidFill>
                <a:sym typeface="Wingdings" pitchFamily="2" charset="2"/>
              </a:rPr>
              <a:t>Many </a:t>
            </a:r>
            <a:r>
              <a:rPr lang="en-US" sz="2000">
                <a:solidFill>
                  <a:srgbClr val="000000"/>
                </a:solidFill>
                <a:sym typeface="Wingdings" pitchFamily="2" charset="2"/>
              </a:rPr>
              <a:t>MVA algorithms do precisely that: they approximate multivariate </a:t>
            </a:r>
            <a:r>
              <a:rPr lang="en-US" sz="2000" smtClean="0">
                <a:solidFill>
                  <a:srgbClr val="000000"/>
                </a:solidFill>
                <a:sym typeface="Wingdings" pitchFamily="2" charset="2"/>
              </a:rPr>
              <a:t>densities. Among them are </a:t>
            </a:r>
            <a:r>
              <a:rPr lang="en-US" sz="2000">
                <a:solidFill>
                  <a:srgbClr val="000000"/>
                </a:solidFill>
                <a:sym typeface="Wingdings" pitchFamily="2" charset="2"/>
              </a:rPr>
              <a:t>k</a:t>
            </a:r>
            <a:r>
              <a:rPr lang="en-US" sz="2000" smtClean="0">
                <a:solidFill>
                  <a:srgbClr val="000000"/>
                </a:solidFill>
                <a:sym typeface="Wingdings" pitchFamily="2" charset="2"/>
              </a:rPr>
              <a:t>ernel </a:t>
            </a:r>
            <a:r>
              <a:rPr lang="en-US" sz="2000">
                <a:solidFill>
                  <a:srgbClr val="000000"/>
                </a:solidFill>
                <a:sym typeface="Wingdings" pitchFamily="2" charset="2"/>
              </a:rPr>
              <a:t>density estimators, nearest </a:t>
            </a:r>
            <a:r>
              <a:rPr lang="en-US" sz="2000" smtClean="0">
                <a:solidFill>
                  <a:srgbClr val="000000"/>
                </a:solidFill>
                <a:sym typeface="Wingdings" pitchFamily="2" charset="2"/>
              </a:rPr>
              <a:t>neighbors...</a:t>
            </a:r>
          </a:p>
          <a:p>
            <a:pPr marL="0" lvl="1" indent="0">
              <a:spcBef>
                <a:spcPts val="0"/>
              </a:spcBef>
              <a:spcAft>
                <a:spcPts val="600"/>
              </a:spcAft>
              <a:buClr>
                <a:srgbClr val="FFCC00"/>
              </a:buClr>
              <a:buSzPct val="135000"/>
              <a:buNone/>
            </a:pPr>
            <a:r>
              <a:rPr lang="en-US" sz="2000">
                <a:solidFill>
                  <a:srgbClr val="000000"/>
                </a:solidFill>
                <a:sym typeface="Wingdings" pitchFamily="2" charset="2"/>
              </a:rPr>
              <a:t>	</a:t>
            </a:r>
            <a:r>
              <a:rPr lang="en-US" sz="2000" smtClean="0">
                <a:solidFill>
                  <a:srgbClr val="000000"/>
                </a:solidFill>
                <a:sym typeface="Wingdings" pitchFamily="2" charset="2"/>
              </a:rPr>
              <a:t> </a:t>
            </a:r>
            <a:r>
              <a:rPr lang="en-US" sz="2000">
                <a:solidFill>
                  <a:srgbClr val="FF0000"/>
                </a:solidFill>
                <a:sym typeface="Wingdings" panose="05000000000000000000" pitchFamily="2" charset="2"/>
              </a:rPr>
              <a:t></a:t>
            </a:r>
            <a:r>
              <a:rPr lang="it-IT" sz="2000">
                <a:solidFill>
                  <a:srgbClr val="FF0000"/>
                </a:solidFill>
                <a:sym typeface="Wingdings" pitchFamily="2" charset="2"/>
              </a:rPr>
              <a:t> generative algorithms</a:t>
            </a:r>
          </a:p>
          <a:p>
            <a:pPr marL="0" lvl="1" indent="0">
              <a:spcBef>
                <a:spcPts val="0"/>
              </a:spcBef>
              <a:spcAft>
                <a:spcPts val="600"/>
              </a:spcAft>
              <a:buClr>
                <a:srgbClr val="FFCC00"/>
              </a:buClr>
              <a:buSzPct val="135000"/>
            </a:pPr>
            <a:endParaRPr lang="it-IT" sz="2000">
              <a:sym typeface="Wingdings" pitchFamily="2" charset="2"/>
            </a:endParaRPr>
          </a:p>
          <a:p>
            <a:pPr marL="0" lvl="1" indent="0">
              <a:spcBef>
                <a:spcPts val="0"/>
              </a:spcBef>
              <a:spcAft>
                <a:spcPts val="600"/>
              </a:spcAft>
              <a:buClr>
                <a:srgbClr val="FFCC00"/>
              </a:buClr>
              <a:buSzPct val="135000"/>
              <a:buNone/>
            </a:pPr>
            <a:r>
              <a:rPr lang="it-IT" sz="2000" smtClean="0">
                <a:sym typeface="Wingdings" pitchFamily="2" charset="2"/>
              </a:rPr>
              <a:t>or one </a:t>
            </a:r>
            <a:r>
              <a:rPr lang="it-IT" sz="2000" smtClean="0">
                <a:sym typeface="Wingdings" pitchFamily="2" charset="2"/>
              </a:rPr>
              <a:t>may directly</a:t>
            </a:r>
            <a:r>
              <a:rPr lang="en-US" sz="2000" smtClean="0">
                <a:sym typeface="Wingdings" pitchFamily="2" charset="2"/>
              </a:rPr>
              <a:t> </a:t>
            </a:r>
            <a:r>
              <a:rPr lang="en-US" sz="2000" b="1">
                <a:solidFill>
                  <a:srgbClr val="000000"/>
                </a:solidFill>
              </a:rPr>
              <a:t>approximate</a:t>
            </a:r>
            <a:r>
              <a:rPr lang="en-US" sz="2000">
                <a:solidFill>
                  <a:srgbClr val="000000"/>
                </a:solidFill>
              </a:rPr>
              <a:t> the “likelihood ratio”, or a monotonous function of </a:t>
            </a:r>
            <a:r>
              <a:rPr lang="en-US" sz="2000" smtClean="0">
                <a:solidFill>
                  <a:srgbClr val="000000"/>
                </a:solidFill>
              </a:rPr>
              <a:t>it: </a:t>
            </a:r>
            <a:r>
              <a:rPr lang="en-US" sz="2000">
                <a:solidFill>
                  <a:srgbClr val="000000"/>
                </a:solidFill>
              </a:rPr>
              <a:t>f</a:t>
            </a:r>
            <a:r>
              <a:rPr lang="en-US" sz="2000">
                <a:solidFill>
                  <a:srgbClr val="000000"/>
                </a:solidFill>
                <a:sym typeface="Wingdings" panose="05000000000000000000" pitchFamily="2" charset="2"/>
              </a:rPr>
              <a:t>inding hyperplanes in the observation space where </a:t>
            </a:r>
            <a:r>
              <a:rPr lang="en-US" sz="2000" smtClean="0">
                <a:solidFill>
                  <a:srgbClr val="000000"/>
                </a:solidFill>
                <a:sym typeface="Wingdings" panose="05000000000000000000" pitchFamily="2" charset="2"/>
              </a:rPr>
              <a:t>r(x</a:t>
            </a:r>
            <a:r>
              <a:rPr lang="en-US" sz="2000">
                <a:solidFill>
                  <a:srgbClr val="000000"/>
                </a:solidFill>
                <a:sym typeface="Wingdings" panose="05000000000000000000" pitchFamily="2" charset="2"/>
              </a:rPr>
              <a:t>) is constant allows then to separate S from B pseudo-optimally</a:t>
            </a:r>
          </a:p>
          <a:p>
            <a:pPr marL="0" lvl="1" indent="0">
              <a:spcBef>
                <a:spcPts val="0"/>
              </a:spcBef>
              <a:spcAft>
                <a:spcPts val="600"/>
              </a:spcAft>
              <a:buClr>
                <a:srgbClr val="FFCC00"/>
              </a:buClr>
              <a:buSzPct val="135000"/>
              <a:buNone/>
            </a:pPr>
            <a:r>
              <a:rPr lang="en-US" sz="2000">
                <a:solidFill>
                  <a:srgbClr val="000000"/>
                </a:solidFill>
                <a:sym typeface="Wingdings" panose="05000000000000000000" pitchFamily="2" charset="2"/>
              </a:rPr>
              <a:t>There </a:t>
            </a:r>
            <a:r>
              <a:rPr lang="en-US" sz="2000" smtClean="0">
                <a:solidFill>
                  <a:srgbClr val="000000"/>
                </a:solidFill>
                <a:sym typeface="Wingdings" panose="05000000000000000000" pitchFamily="2" charset="2"/>
              </a:rPr>
              <a:t>are many</a:t>
            </a:r>
            <a:r>
              <a:rPr lang="en-US" sz="2000" smtClean="0">
                <a:solidFill>
                  <a:srgbClr val="000000"/>
                </a:solidFill>
                <a:sym typeface="Wingdings" panose="05000000000000000000" pitchFamily="2" charset="2"/>
              </a:rPr>
              <a:t> </a:t>
            </a:r>
            <a:r>
              <a:rPr lang="en-US" sz="2000" smtClean="0">
                <a:solidFill>
                  <a:srgbClr val="000000"/>
                </a:solidFill>
                <a:sym typeface="Wingdings" panose="05000000000000000000" pitchFamily="2" charset="2"/>
              </a:rPr>
              <a:t>ways to learn a monotonous function of the LR: </a:t>
            </a:r>
            <a:r>
              <a:rPr lang="en-US" sz="2000">
                <a:solidFill>
                  <a:srgbClr val="000000"/>
                </a:solidFill>
                <a:sym typeface="Wingdings" panose="05000000000000000000" pitchFamily="2" charset="2"/>
              </a:rPr>
              <a:t>linear discriminators, BDTs, neural </a:t>
            </a:r>
            <a:r>
              <a:rPr lang="en-US" sz="2000" smtClean="0">
                <a:solidFill>
                  <a:srgbClr val="000000"/>
                </a:solidFill>
                <a:sym typeface="Wingdings" panose="05000000000000000000" pitchFamily="2" charset="2"/>
              </a:rPr>
              <a:t>networks. These are globally called </a:t>
            </a:r>
            <a:endParaRPr lang="en-US" sz="2000">
              <a:solidFill>
                <a:srgbClr val="000000"/>
              </a:solidFill>
              <a:sym typeface="Wingdings" panose="05000000000000000000" pitchFamily="2" charset="2"/>
            </a:endParaRPr>
          </a:p>
          <a:p>
            <a:pPr marL="0" lvl="1" indent="0">
              <a:spcBef>
                <a:spcPts val="0"/>
              </a:spcBef>
              <a:spcAft>
                <a:spcPts val="600"/>
              </a:spcAft>
              <a:buClr>
                <a:srgbClr val="FFCC00"/>
              </a:buClr>
              <a:buSzPct val="135000"/>
              <a:buNone/>
            </a:pPr>
            <a:r>
              <a:rPr lang="en-US" sz="2000" smtClean="0">
                <a:solidFill>
                  <a:srgbClr val="FF0000"/>
                </a:solidFill>
                <a:sym typeface="Wingdings" pitchFamily="2" charset="2"/>
              </a:rPr>
              <a:t>	 </a:t>
            </a:r>
            <a:r>
              <a:rPr lang="en-US" sz="2000">
                <a:solidFill>
                  <a:srgbClr val="FF0000"/>
                </a:solidFill>
                <a:sym typeface="Wingdings" pitchFamily="2" charset="2"/>
              </a:rPr>
              <a:t>discriminative algorithms</a:t>
            </a:r>
            <a:endParaRPr lang="en-US" sz="2000">
              <a:solidFill>
                <a:srgbClr val="FF0000"/>
              </a:solidFill>
            </a:endParaRPr>
          </a:p>
          <a:p>
            <a:pPr marL="0"/>
            <a:endParaRPr lang="en-US" sz="2000"/>
          </a:p>
        </p:txBody>
      </p:sp>
      <p:sp>
        <p:nvSpPr>
          <p:cNvPr id="2" name="Segnaposto numero diapositiva 1"/>
          <p:cNvSpPr>
            <a:spLocks noGrp="1"/>
          </p:cNvSpPr>
          <p:nvPr>
            <p:ph type="sldNum" sz="quarter" idx="12"/>
          </p:nvPr>
        </p:nvSpPr>
        <p:spPr/>
        <p:txBody>
          <a:bodyPr/>
          <a:lstStyle/>
          <a:p>
            <a:fld id="{56029BB4-88B6-47BD-9965-86C3E8AE1DFC}" type="slidenum">
              <a:rPr lang="en-US" smtClean="0"/>
              <a:t>215</a:t>
            </a:fld>
            <a:endParaRPr lang="en-US"/>
          </a:p>
        </p:txBody>
      </p:sp>
    </p:spTree>
    <p:extLst>
      <p:ext uri="{BB962C8B-B14F-4D97-AF65-F5344CB8AC3E}">
        <p14:creationId xmlns:p14="http://schemas.microsoft.com/office/powerpoint/2010/main" val="16066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 calcmode="lin" valueType="num">
                                      <p:cBhvr additive="base">
                                        <p:cTn id="1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 calcmode="lin" valueType="num">
                                      <p:cBhvr additive="base">
                                        <p:cTn id="1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0-1 </a:t>
            </a:r>
            <a:r>
              <a:rPr lang="it-IT" smtClean="0">
                <a:solidFill>
                  <a:srgbClr val="0070C0"/>
                </a:solidFill>
              </a:rPr>
              <a:t>loss and Bayes error</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507288" cy="5069160"/>
              </a:xfrm>
            </p:spPr>
            <p:txBody>
              <a:bodyPr>
                <a:normAutofit fontScale="62500" lnSpcReduction="20000"/>
              </a:bodyPr>
              <a:lstStyle/>
              <a:p>
                <a:pPr marL="0" indent="0">
                  <a:buNone/>
                </a:pPr>
                <a:r>
                  <a:rPr lang="it-IT" smtClean="0"/>
                  <a:t>The predicted response of a classifier can be a </a:t>
                </a:r>
                <a:r>
                  <a:rPr lang="it-IT" b="1" smtClean="0"/>
                  <a:t>hard label </a:t>
                </a:r>
                <a:r>
                  <a:rPr lang="it-IT" smtClean="0"/>
                  <a:t>(e.g. y*=0,1), or a </a:t>
                </a:r>
                <a:r>
                  <a:rPr lang="it-IT" b="1"/>
                  <a:t>soft </a:t>
                </a:r>
                <a:r>
                  <a:rPr lang="it-IT" b="1" smtClean="0"/>
                  <a:t>score </a:t>
                </a:r>
                <a:r>
                  <a:rPr lang="it-IT" smtClean="0"/>
                  <a:t>f(x). The latter </a:t>
                </a:r>
                <a:r>
                  <a:rPr lang="it-IT"/>
                  <a:t>provides a </a:t>
                </a:r>
                <a:r>
                  <a:rPr lang="it-IT" smtClean="0"/>
                  <a:t>"level </a:t>
                </a:r>
                <a:r>
                  <a:rPr lang="it-IT"/>
                  <a:t>of </a:t>
                </a:r>
                <a:r>
                  <a:rPr lang="it-IT" smtClean="0"/>
                  <a:t>confidence" </a:t>
                </a:r>
                <a:r>
                  <a:rPr lang="it-IT"/>
                  <a:t>in the prediction</a:t>
                </a:r>
              </a:p>
              <a:p>
                <a:pPr marL="0" indent="0">
                  <a:buNone/>
                </a:pPr>
                <a:r>
                  <a:rPr lang="it-IT" smtClean="0"/>
                  <a:t>In the case of a hard label y*, the loss can only be formulated as a "0-1 loss", the classification error</a:t>
                </a:r>
              </a:p>
              <a:p>
                <a:pPr marL="0" indent="0">
                  <a:buNone/>
                </a:pPr>
                <a:r>
                  <a:rPr lang="it-IT" smtClean="0"/>
                  <a:t>	</a:t>
                </a:r>
                <a:r>
                  <a:rPr lang="it-IT" smtClean="0">
                    <a:solidFill>
                      <a:srgbClr val="FF0000"/>
                    </a:solidFill>
                  </a:rPr>
                  <a:t>l(y,y*) = 0 	</a:t>
                </a:r>
                <a:r>
                  <a:rPr lang="it-IT" smtClean="0"/>
                  <a:t>if y=y*</a:t>
                </a:r>
              </a:p>
              <a:p>
                <a:pPr marL="0" indent="0">
                  <a:buNone/>
                </a:pPr>
                <a:r>
                  <a:rPr lang="it-IT" smtClean="0">
                    <a:solidFill>
                      <a:srgbClr val="FF0000"/>
                    </a:solidFill>
                  </a:rPr>
                  <a:t>	l(y,y*) = 1 	</a:t>
                </a:r>
                <a:r>
                  <a:rPr lang="it-IT" smtClean="0"/>
                  <a:t>if y!=y*</a:t>
                </a:r>
              </a:p>
              <a:p>
                <a:pPr marL="0" indent="0">
                  <a:buNone/>
                </a:pPr>
                <a:r>
                  <a:rPr lang="it-IT" smtClean="0"/>
                  <a:t>One then minimizes the expected loss L(X,Y) by choosing y* such that it maximizes the probability of the corresponding class: </a:t>
                </a:r>
              </a:p>
              <a:p>
                <a:pPr marL="0" indent="0">
                  <a:buNone/>
                </a:pPr>
                <a:r>
                  <a:rPr lang="it-IT"/>
                  <a:t>	</a:t>
                </a:r>
                <a:r>
                  <a:rPr lang="it-IT" smtClean="0">
                    <a:solidFill>
                      <a:srgbClr val="FF0000"/>
                    </a:solidFill>
                  </a:rPr>
                  <a:t>y*(x) = arg max</a:t>
                </a:r>
                <a:r>
                  <a:rPr lang="it-IT" baseline="-25000" smtClean="0">
                    <a:solidFill>
                      <a:srgbClr val="FF0000"/>
                    </a:solidFill>
                  </a:rPr>
                  <a:t>y</a:t>
                </a:r>
                <a:r>
                  <a:rPr lang="it-IT" smtClean="0">
                    <a:solidFill>
                      <a:srgbClr val="FF0000"/>
                    </a:solidFill>
                  </a:rPr>
                  <a:t> P(y|x).</a:t>
                </a:r>
              </a:p>
              <a:p>
                <a:pPr marL="0" indent="0">
                  <a:buNone/>
                </a:pPr>
                <a:endParaRPr lang="it-IT" smtClean="0"/>
              </a:p>
              <a:p>
                <a:pPr marL="0" indent="0">
                  <a:buNone/>
                </a:pPr>
                <a:r>
                  <a:rPr lang="it-IT" smtClean="0"/>
                  <a:t>The 0-1 loss equates to the probability of observing one of the less probable classes,</a:t>
                </a: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rgbClr val="FF0000"/>
                              </a:solidFill>
                              <a:latin typeface="Cambria Math" panose="02040503050406030204" pitchFamily="18" charset="0"/>
                            </a:rPr>
                          </m:ctrlPr>
                        </m:sSupPr>
                        <m:e>
                          <m:r>
                            <a:rPr lang="en-US" i="1" smtClean="0">
                              <a:solidFill>
                                <a:srgbClr val="FF0000"/>
                              </a:solidFill>
                              <a:latin typeface="Cambria Math"/>
                              <a:ea typeface="Cambria Math"/>
                            </a:rPr>
                            <m:t>𝜖</m:t>
                          </m:r>
                        </m:e>
                        <m:sup>
                          <m:r>
                            <a:rPr lang="it-IT" b="0" i="1" smtClean="0">
                              <a:solidFill>
                                <a:srgbClr val="FF0000"/>
                              </a:solidFill>
                              <a:latin typeface="Cambria Math"/>
                            </a:rPr>
                            <m:t>∗</m:t>
                          </m:r>
                        </m:sup>
                      </m:sSup>
                      <m:r>
                        <a:rPr lang="it-IT" b="0" i="1" smtClean="0">
                          <a:solidFill>
                            <a:srgbClr val="FF0000"/>
                          </a:solidFill>
                          <a:latin typeface="Cambria Math"/>
                        </a:rPr>
                        <m:t>=1−</m:t>
                      </m:r>
                      <m:nary>
                        <m:naryPr>
                          <m:ctrlPr>
                            <a:rPr lang="it-IT" b="0" i="1" smtClean="0">
                              <a:solidFill>
                                <a:srgbClr val="FF0000"/>
                              </a:solidFill>
                              <a:latin typeface="Cambria Math" panose="02040503050406030204" pitchFamily="18" charset="0"/>
                            </a:rPr>
                          </m:ctrlPr>
                        </m:naryPr>
                        <m:sub>
                          <m:r>
                            <m:rPr>
                              <m:brk m:alnAt="23"/>
                            </m:rPr>
                            <a:rPr lang="it-IT" b="0" i="1" smtClean="0">
                              <a:solidFill>
                                <a:srgbClr val="FF0000"/>
                              </a:solidFill>
                              <a:latin typeface="Cambria Math"/>
                            </a:rPr>
                            <m:t>𝑋</m:t>
                          </m:r>
                        </m:sub>
                        <m:sup/>
                        <m:e>
                          <m:r>
                            <a:rPr lang="it-IT" b="0" i="1" smtClean="0">
                              <a:solidFill>
                                <a:srgbClr val="FF0000"/>
                              </a:solidFill>
                              <a:latin typeface="Cambria Math"/>
                            </a:rPr>
                            <m:t>𝑃</m:t>
                          </m:r>
                          <m:d>
                            <m:dPr>
                              <m:ctrlPr>
                                <a:rPr lang="it-IT" b="0" i="1" smtClean="0">
                                  <a:solidFill>
                                    <a:srgbClr val="FF0000"/>
                                  </a:solidFill>
                                  <a:latin typeface="Cambria Math" panose="02040503050406030204" pitchFamily="18" charset="0"/>
                                </a:rPr>
                              </m:ctrlPr>
                            </m:dPr>
                            <m:e>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𝑦</m:t>
                                  </m:r>
                                </m:e>
                                <m:sup>
                                  <m:r>
                                    <a:rPr lang="it-IT" b="0" i="1" smtClean="0">
                                      <a:solidFill>
                                        <a:srgbClr val="FF0000"/>
                                      </a:solidFill>
                                      <a:latin typeface="Cambria Math"/>
                                    </a:rPr>
                                    <m:t>∗</m:t>
                                  </m:r>
                                </m:sup>
                              </m:sSup>
                            </m:e>
                            <m:e>
                              <m:r>
                                <a:rPr lang="it-IT" b="0" i="1" smtClean="0">
                                  <a:solidFill>
                                    <a:srgbClr val="FF0000"/>
                                  </a:solidFill>
                                  <a:latin typeface="Cambria Math"/>
                                </a:rPr>
                                <m:t>𝑥</m:t>
                              </m:r>
                            </m:e>
                          </m:d>
                          <m:r>
                            <a:rPr lang="it-IT" b="0" i="1" smtClean="0">
                              <a:solidFill>
                                <a:srgbClr val="FF0000"/>
                              </a:solidFill>
                              <a:latin typeface="Cambria Math"/>
                            </a:rPr>
                            <m:t>𝑃</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r>
                            <a:rPr lang="it-IT" b="0" i="1" smtClean="0">
                              <a:solidFill>
                                <a:srgbClr val="FF0000"/>
                              </a:solidFill>
                              <a:latin typeface="Cambria Math"/>
                            </a:rPr>
                            <m:t>𝑑𝑥</m:t>
                          </m:r>
                        </m:e>
                      </m:nary>
                    </m:oMath>
                  </m:oMathPara>
                </a14:m>
                <a:endParaRPr lang="it-IT" b="0" smtClean="0"/>
              </a:p>
              <a:p>
                <a:pPr marL="0" indent="0">
                  <a:buNone/>
                </a:pPr>
                <a:r>
                  <a:rPr lang="it-IT" smtClean="0"/>
                  <a:t>The minimal classification error thus obtained is also known as the </a:t>
                </a:r>
                <a:r>
                  <a:rPr lang="it-IT" b="1" smtClean="0"/>
                  <a:t>Bayes error</a:t>
                </a:r>
                <a:r>
                  <a:rPr lang="it-IT" smtClean="0"/>
                  <a:t>.</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507288" cy="5069160"/>
              </a:xfrm>
              <a:blipFill rotWithShape="1">
                <a:blip r:embed="rId2"/>
                <a:stretch>
                  <a:fillRect l="-716" t="-1685" r="-788"/>
                </a:stretch>
              </a:blipFill>
            </p:spPr>
            <p:txBody>
              <a:bodyPr/>
              <a:lstStyle/>
              <a:p>
                <a:r>
                  <a:rPr lang="en-US">
                    <a:noFill/>
                  </a:rPr>
                  <a:t> </a:t>
                </a:r>
              </a:p>
            </p:txBody>
          </p:sp>
        </mc:Fallback>
      </mc:AlternateContent>
      <p:sp>
        <p:nvSpPr>
          <p:cNvPr id="4" name="CasellaDiTesto 3"/>
          <p:cNvSpPr txBox="1"/>
          <p:nvPr/>
        </p:nvSpPr>
        <p:spPr>
          <a:xfrm>
            <a:off x="3989825" y="3861048"/>
            <a:ext cx="2886431" cy="369332"/>
          </a:xfrm>
          <a:prstGeom prst="rect">
            <a:avLst/>
          </a:prstGeom>
          <a:noFill/>
        </p:spPr>
        <p:txBody>
          <a:bodyPr wrap="none" rtlCol="0">
            <a:spAutoFit/>
          </a:bodyPr>
          <a:lstStyle/>
          <a:p>
            <a:r>
              <a:rPr lang="it-IT" smtClean="0">
                <a:sym typeface="Wingdings" panose="05000000000000000000" pitchFamily="2" charset="2"/>
              </a:rPr>
              <a:t> </a:t>
            </a:r>
            <a:r>
              <a:rPr lang="it-IT" smtClean="0"/>
              <a:t>pick y which maximizes p!</a:t>
            </a:r>
            <a:endParaRPr lang="en-US"/>
          </a:p>
        </p:txBody>
      </p:sp>
    </p:spTree>
    <p:extLst>
      <p:ext uri="{BB962C8B-B14F-4D97-AF65-F5344CB8AC3E}">
        <p14:creationId xmlns:p14="http://schemas.microsoft.com/office/powerpoint/2010/main" val="24693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Finding </a:t>
            </a:r>
            <a:r>
              <a:rPr lang="it-IT" smtClean="0">
                <a:solidFill>
                  <a:srgbClr val="0070C0"/>
                </a:solidFill>
              </a:rPr>
              <a:t>the best parameters</a:t>
            </a:r>
            <a:endParaRPr lang="en-US">
              <a:solidFill>
                <a:srgbClr val="0070C0"/>
              </a:solidFill>
            </a:endParaRPr>
          </a:p>
        </p:txBody>
      </p:sp>
      <p:sp>
        <p:nvSpPr>
          <p:cNvPr id="3" name="Segnaposto contenuto 2"/>
          <p:cNvSpPr>
            <a:spLocks noGrp="1"/>
          </p:cNvSpPr>
          <p:nvPr>
            <p:ph idx="1"/>
          </p:nvPr>
        </p:nvSpPr>
        <p:spPr>
          <a:xfrm>
            <a:off x="323528" y="1412776"/>
            <a:ext cx="8424936" cy="5112568"/>
          </a:xfrm>
        </p:spPr>
        <p:txBody>
          <a:bodyPr>
            <a:normAutofit fontScale="62500" lnSpcReduction="20000"/>
          </a:bodyPr>
          <a:lstStyle/>
          <a:p>
            <a:pPr marL="0" indent="0">
              <a:buNone/>
            </a:pPr>
            <a:r>
              <a:rPr lang="it-IT" smtClean="0"/>
              <a:t>We can treat a supervised learning problem by using the general strategy for parameter estimation: </a:t>
            </a:r>
            <a:r>
              <a:rPr lang="it-IT" b="1" smtClean="0"/>
              <a:t>cast the problem as a likelihood maximization</a:t>
            </a:r>
            <a:r>
              <a:rPr lang="it-IT" smtClean="0"/>
              <a:t>. </a:t>
            </a:r>
          </a:p>
          <a:p>
            <a:pPr marL="0" indent="0">
              <a:buNone/>
            </a:pPr>
            <a:endParaRPr lang="it-IT"/>
          </a:p>
          <a:p>
            <a:pPr marL="0" indent="0">
              <a:buNone/>
            </a:pPr>
            <a:r>
              <a:rPr lang="it-IT" smtClean="0"/>
              <a:t>Using data X, write L as</a:t>
            </a:r>
          </a:p>
          <a:p>
            <a:pPr marL="0" indent="0">
              <a:buNone/>
            </a:pPr>
            <a:r>
              <a:rPr lang="it-IT" smtClean="0"/>
              <a:t>	</a:t>
            </a:r>
            <a:r>
              <a:rPr lang="it-IT" smtClean="0">
                <a:solidFill>
                  <a:srgbClr val="FF0000"/>
                </a:solidFill>
              </a:rPr>
              <a:t>L(w) = p(y|X;w) = </a:t>
            </a:r>
            <a:r>
              <a:rPr lang="el-GR" smtClean="0">
                <a:solidFill>
                  <a:srgbClr val="FF0000"/>
                </a:solidFill>
              </a:rPr>
              <a:t>Π</a:t>
            </a:r>
            <a:r>
              <a:rPr lang="it-IT" baseline="-25000" smtClean="0">
                <a:solidFill>
                  <a:srgbClr val="FF0000"/>
                </a:solidFill>
              </a:rPr>
              <a:t>i</a:t>
            </a:r>
            <a:r>
              <a:rPr lang="it-IT" smtClean="0">
                <a:solidFill>
                  <a:srgbClr val="FF0000"/>
                </a:solidFill>
              </a:rPr>
              <a:t> p(y</a:t>
            </a:r>
            <a:r>
              <a:rPr lang="it-IT" baseline="-25000" smtClean="0">
                <a:solidFill>
                  <a:srgbClr val="FF0000"/>
                </a:solidFill>
              </a:rPr>
              <a:t>i</a:t>
            </a:r>
            <a:r>
              <a:rPr lang="it-IT" smtClean="0">
                <a:solidFill>
                  <a:srgbClr val="FF0000"/>
                </a:solidFill>
              </a:rPr>
              <a:t>|x</a:t>
            </a:r>
            <a:r>
              <a:rPr lang="it-IT" baseline="-25000" smtClean="0">
                <a:solidFill>
                  <a:srgbClr val="FF0000"/>
                </a:solidFill>
              </a:rPr>
              <a:t>i</a:t>
            </a:r>
            <a:r>
              <a:rPr lang="it-IT" smtClean="0">
                <a:solidFill>
                  <a:srgbClr val="FF0000"/>
                </a:solidFill>
              </a:rPr>
              <a:t>,w)</a:t>
            </a:r>
          </a:p>
          <a:p>
            <a:pPr marL="0" indent="0">
              <a:buNone/>
            </a:pPr>
            <a:r>
              <a:rPr lang="it-IT" smtClean="0"/>
              <a:t>and select the parameters w that </a:t>
            </a:r>
            <a:r>
              <a:rPr lang="it-IT" smtClean="0">
                <a:solidFill>
                  <a:srgbClr val="0070C0"/>
                </a:solidFill>
              </a:rPr>
              <a:t>make the observed data the most likely</a:t>
            </a:r>
            <a:r>
              <a:rPr lang="it-IT" smtClean="0"/>
              <a:t>,</a:t>
            </a:r>
          </a:p>
          <a:p>
            <a:pPr marL="0" indent="0">
              <a:buNone/>
            </a:pPr>
            <a:r>
              <a:rPr lang="it-IT" smtClean="0"/>
              <a:t>	</a:t>
            </a:r>
            <a:r>
              <a:rPr lang="it-IT" smtClean="0">
                <a:solidFill>
                  <a:srgbClr val="FF0000"/>
                </a:solidFill>
              </a:rPr>
              <a:t>L(w)  = arg min</a:t>
            </a:r>
            <a:r>
              <a:rPr lang="it-IT" baseline="-25000" smtClean="0">
                <a:solidFill>
                  <a:srgbClr val="FF0000"/>
                </a:solidFill>
              </a:rPr>
              <a:t>w</a:t>
            </a:r>
            <a:r>
              <a:rPr lang="it-IT" smtClean="0">
                <a:solidFill>
                  <a:srgbClr val="FF0000"/>
                </a:solidFill>
              </a:rPr>
              <a:t> (-log L(w)) = </a:t>
            </a:r>
          </a:p>
          <a:p>
            <a:pPr marL="0" indent="0">
              <a:buNone/>
            </a:pPr>
            <a:r>
              <a:rPr lang="it-IT">
                <a:solidFill>
                  <a:srgbClr val="FF0000"/>
                </a:solidFill>
              </a:rPr>
              <a:t>	</a:t>
            </a:r>
            <a:r>
              <a:rPr lang="it-IT" smtClean="0">
                <a:solidFill>
                  <a:srgbClr val="FF0000"/>
                </a:solidFill>
              </a:rPr>
              <a:t>	= arg min</a:t>
            </a:r>
            <a:r>
              <a:rPr lang="it-IT" baseline="-25000" smtClean="0">
                <a:solidFill>
                  <a:srgbClr val="FF0000"/>
                </a:solidFill>
              </a:rPr>
              <a:t>w</a:t>
            </a:r>
            <a:r>
              <a:rPr lang="it-IT" smtClean="0">
                <a:solidFill>
                  <a:srgbClr val="FF0000"/>
                </a:solidFill>
              </a:rPr>
              <a:t> [-Sum</a:t>
            </a:r>
            <a:r>
              <a:rPr lang="it-IT" baseline="-25000" smtClean="0">
                <a:solidFill>
                  <a:srgbClr val="FF0000"/>
                </a:solidFill>
              </a:rPr>
              <a:t>i</a:t>
            </a:r>
            <a:r>
              <a:rPr lang="it-IT" smtClean="0">
                <a:solidFill>
                  <a:srgbClr val="FF0000"/>
                </a:solidFill>
              </a:rPr>
              <a:t> log p(y</a:t>
            </a:r>
            <a:r>
              <a:rPr lang="it-IT" baseline="-25000" smtClean="0">
                <a:solidFill>
                  <a:srgbClr val="FF0000"/>
                </a:solidFill>
              </a:rPr>
              <a:t>i</a:t>
            </a:r>
            <a:r>
              <a:rPr lang="it-IT" smtClean="0">
                <a:solidFill>
                  <a:srgbClr val="FF0000"/>
                </a:solidFill>
              </a:rPr>
              <a:t>|x</a:t>
            </a:r>
            <a:r>
              <a:rPr lang="it-IT" baseline="-25000" smtClean="0">
                <a:solidFill>
                  <a:srgbClr val="FF0000"/>
                </a:solidFill>
              </a:rPr>
              <a:t>i</a:t>
            </a:r>
            <a:r>
              <a:rPr lang="it-IT" smtClean="0">
                <a:solidFill>
                  <a:srgbClr val="FF0000"/>
                </a:solidFill>
              </a:rPr>
              <a:t>,w)]</a:t>
            </a:r>
          </a:p>
          <a:p>
            <a:pPr marL="0" indent="0">
              <a:buNone/>
            </a:pPr>
            <a:endParaRPr lang="it-IT" smtClean="0">
              <a:solidFill>
                <a:srgbClr val="FF0000"/>
              </a:solidFill>
            </a:endParaRPr>
          </a:p>
          <a:p>
            <a:pPr marL="0" indent="0">
              <a:buNone/>
            </a:pPr>
            <a:r>
              <a:rPr lang="it-IT" smtClean="0"/>
              <a:t>E.g. 1: if the targets have a Normal distribution of mean </a:t>
            </a:r>
            <a:r>
              <a:rPr lang="el-GR" smtClean="0"/>
              <a:t>μ</a:t>
            </a:r>
            <a:r>
              <a:rPr lang="it-IT" smtClean="0"/>
              <a:t>=f(x) and width </a:t>
            </a:r>
            <a:r>
              <a:rPr lang="el-GR" smtClean="0"/>
              <a:t>σ, </a:t>
            </a:r>
            <a:r>
              <a:rPr lang="it-IT" smtClean="0"/>
              <a:t>given data X, compute</a:t>
            </a:r>
          </a:p>
          <a:p>
            <a:pPr marL="0" indent="0">
              <a:buNone/>
            </a:pPr>
            <a:r>
              <a:rPr lang="it-IT"/>
              <a:t>	</a:t>
            </a:r>
            <a:r>
              <a:rPr lang="it-IT" smtClean="0">
                <a:solidFill>
                  <a:srgbClr val="FF0000"/>
                </a:solidFill>
              </a:rPr>
              <a:t>log p(y|x) = log [N(y|</a:t>
            </a:r>
            <a:r>
              <a:rPr lang="el-GR" smtClean="0">
                <a:solidFill>
                  <a:srgbClr val="FF0000"/>
                </a:solidFill>
              </a:rPr>
              <a:t>μ</a:t>
            </a:r>
            <a:r>
              <a:rPr lang="it-IT" smtClean="0">
                <a:solidFill>
                  <a:srgbClr val="FF0000"/>
                </a:solidFill>
              </a:rPr>
              <a:t>,</a:t>
            </a:r>
            <a:r>
              <a:rPr lang="el-GR" smtClean="0">
                <a:solidFill>
                  <a:srgbClr val="FF0000"/>
                </a:solidFill>
              </a:rPr>
              <a:t>σ</a:t>
            </a:r>
            <a:r>
              <a:rPr lang="it-IT">
                <a:solidFill>
                  <a:srgbClr val="FF0000"/>
                </a:solidFill>
              </a:rPr>
              <a:t>)] </a:t>
            </a:r>
            <a:r>
              <a:rPr lang="en-US" smtClean="0">
                <a:solidFill>
                  <a:srgbClr val="FF0000"/>
                </a:solidFill>
              </a:rPr>
              <a:t>~ </a:t>
            </a:r>
            <a:r>
              <a:rPr lang="it-IT">
                <a:solidFill>
                  <a:srgbClr val="FF0000"/>
                </a:solidFill>
              </a:rPr>
              <a:t>[</a:t>
            </a:r>
            <a:r>
              <a:rPr lang="it-IT" smtClean="0">
                <a:solidFill>
                  <a:srgbClr val="FF0000"/>
                </a:solidFill>
              </a:rPr>
              <a:t>y-f(x)]</a:t>
            </a:r>
            <a:r>
              <a:rPr lang="it-IT" baseline="30000" smtClean="0">
                <a:solidFill>
                  <a:srgbClr val="FF0000"/>
                </a:solidFill>
              </a:rPr>
              <a:t>2</a:t>
            </a:r>
            <a:r>
              <a:rPr lang="it-IT" smtClean="0"/>
              <a:t>.</a:t>
            </a:r>
          </a:p>
          <a:p>
            <a:pPr marL="0" indent="0">
              <a:buNone/>
            </a:pPr>
            <a:endParaRPr lang="it-IT" smtClean="0"/>
          </a:p>
          <a:p>
            <a:pPr marL="0" indent="0">
              <a:buNone/>
            </a:pPr>
            <a:r>
              <a:rPr lang="it-IT" smtClean="0"/>
              <a:t>E.g. 2: if probability of data X being signal is p, one has a Bernoulli trials distribution of p(x)</a:t>
            </a:r>
          </a:p>
          <a:p>
            <a:pPr marL="0" indent="0">
              <a:buNone/>
            </a:pPr>
            <a:r>
              <a:rPr lang="it-IT"/>
              <a:t>	</a:t>
            </a:r>
            <a:r>
              <a:rPr lang="it-IT" smtClean="0">
                <a:solidFill>
                  <a:srgbClr val="FF0000"/>
                </a:solidFill>
              </a:rPr>
              <a:t>log p(y|x) = log (B(y;p=f(x)) = log [p</a:t>
            </a:r>
            <a:r>
              <a:rPr lang="it-IT" baseline="30000" smtClean="0">
                <a:solidFill>
                  <a:srgbClr val="FF0000"/>
                </a:solidFill>
              </a:rPr>
              <a:t>y</a:t>
            </a:r>
            <a:r>
              <a:rPr lang="it-IT" smtClean="0">
                <a:solidFill>
                  <a:srgbClr val="FF0000"/>
                </a:solidFill>
              </a:rPr>
              <a:t> (1-p)</a:t>
            </a:r>
            <a:r>
              <a:rPr lang="it-IT" baseline="30000" smtClean="0">
                <a:solidFill>
                  <a:srgbClr val="FF0000"/>
                </a:solidFill>
              </a:rPr>
              <a:t>1-y</a:t>
            </a:r>
            <a:r>
              <a:rPr lang="it-IT" smtClean="0">
                <a:solidFill>
                  <a:srgbClr val="FF0000"/>
                </a:solidFill>
              </a:rPr>
              <a:t>] = </a:t>
            </a:r>
          </a:p>
          <a:p>
            <a:pPr marL="0" indent="0">
              <a:buNone/>
            </a:pPr>
            <a:r>
              <a:rPr lang="it-IT">
                <a:solidFill>
                  <a:srgbClr val="FF0000"/>
                </a:solidFill>
              </a:rPr>
              <a:t>	</a:t>
            </a:r>
            <a:r>
              <a:rPr lang="it-IT" smtClean="0">
                <a:solidFill>
                  <a:srgbClr val="FF0000"/>
                </a:solidFill>
              </a:rPr>
              <a:t>	    = y log f(x) + (1-y) log (1-f(x)) </a:t>
            </a:r>
          </a:p>
          <a:p>
            <a:pPr marL="0" indent="0">
              <a:buNone/>
            </a:pPr>
            <a:endParaRPr lang="en-US"/>
          </a:p>
          <a:p>
            <a:pPr marL="0" indent="0">
              <a:buNone/>
            </a:pPr>
            <a:endParaRPr lang="en-US"/>
          </a:p>
        </p:txBody>
      </p:sp>
    </p:spTree>
    <p:extLst>
      <p:ext uri="{BB962C8B-B14F-4D97-AF65-F5344CB8AC3E}">
        <p14:creationId xmlns:p14="http://schemas.microsoft.com/office/powerpoint/2010/main" val="403908137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036496" cy="1143000"/>
          </a:xfrm>
        </p:spPr>
        <p:txBody>
          <a:bodyPr>
            <a:normAutofit fontScale="90000"/>
          </a:bodyPr>
          <a:lstStyle/>
          <a:p>
            <a:r>
              <a:rPr lang="it-IT" smtClean="0">
                <a:solidFill>
                  <a:srgbClr val="0070C0"/>
                </a:solidFill>
              </a:rPr>
              <a:t>* Parameter </a:t>
            </a:r>
            <a:r>
              <a:rPr lang="it-IT" smtClean="0">
                <a:solidFill>
                  <a:srgbClr val="0070C0"/>
                </a:solidFill>
              </a:rPr>
              <a:t>estimates for a linear model</a:t>
            </a:r>
            <a:endParaRPr lang="en-US">
              <a:solidFill>
                <a:srgbClr val="0070C0"/>
              </a:solidFill>
            </a:endParaRPr>
          </a:p>
        </p:txBody>
      </p:sp>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457200" y="1600200"/>
                <a:ext cx="8229600" cy="5069160"/>
              </a:xfrm>
            </p:spPr>
            <p:txBody>
              <a:bodyPr>
                <a:normAutofit fontScale="70000" lnSpcReduction="20000"/>
              </a:bodyPr>
              <a:lstStyle/>
              <a:p>
                <a:pPr marL="0" indent="0">
                  <a:buNone/>
                </a:pPr>
                <a:r>
                  <a:rPr lang="it-IT" smtClean="0"/>
                  <a:t>Let us assume that </a:t>
                </a:r>
              </a:p>
              <a:p>
                <a:pPr marL="0" indent="0">
                  <a:buNone/>
                </a:pPr>
                <a:r>
                  <a:rPr lang="it-IT"/>
                  <a:t>	</a:t>
                </a:r>
                <a:r>
                  <a:rPr lang="it-IT" smtClean="0">
                    <a:solidFill>
                      <a:srgbClr val="FF0000"/>
                    </a:solidFill>
                  </a:rPr>
                  <a:t>y</a:t>
                </a:r>
                <a:r>
                  <a:rPr lang="it-IT" baseline="-25000" smtClean="0">
                    <a:solidFill>
                      <a:srgbClr val="FF0000"/>
                    </a:solidFill>
                  </a:rPr>
                  <a:t>i</a:t>
                </a:r>
                <a:r>
                  <a:rPr lang="it-IT" smtClean="0">
                    <a:solidFill>
                      <a:srgbClr val="FF0000"/>
                    </a:solidFill>
                  </a:rPr>
                  <a:t> = f(x</a:t>
                </a:r>
                <a:r>
                  <a:rPr lang="it-IT" baseline="-25000" smtClean="0">
                    <a:solidFill>
                      <a:srgbClr val="FF0000"/>
                    </a:solidFill>
                  </a:rPr>
                  <a:t>i</a:t>
                </a:r>
                <a:r>
                  <a:rPr lang="it-IT" smtClean="0">
                    <a:solidFill>
                      <a:srgbClr val="FF0000"/>
                    </a:solidFill>
                  </a:rPr>
                  <a:t>) + e</a:t>
                </a:r>
                <a:r>
                  <a:rPr lang="it-IT" baseline="-25000" smtClean="0">
                    <a:solidFill>
                      <a:srgbClr val="FF0000"/>
                    </a:solidFill>
                  </a:rPr>
                  <a:t>i</a:t>
                </a:r>
                <a:endParaRPr lang="it-IT" baseline="-25000" smtClean="0">
                  <a:solidFill>
                    <a:srgbClr val="FF0000"/>
                  </a:solidFill>
                </a:endParaRPr>
              </a:p>
              <a:p>
                <a:pPr marL="0" indent="0">
                  <a:buNone/>
                </a:pPr>
                <a:r>
                  <a:rPr lang="it-IT" smtClean="0"/>
                  <a:t>with a Gaussian random error </a:t>
                </a:r>
              </a:p>
              <a:p>
                <a:pPr marL="0" indent="0">
                  <a:buNone/>
                </a:pPr>
                <a:r>
                  <a:rPr lang="it-IT"/>
                  <a:t>	</a:t>
                </a:r>
                <a:r>
                  <a:rPr lang="it-IT" smtClean="0">
                    <a:solidFill>
                      <a:srgbClr val="FF0000"/>
                    </a:solidFill>
                  </a:rPr>
                  <a:t>p(e</a:t>
                </a:r>
                <a:r>
                  <a:rPr lang="it-IT" baseline="-25000" smtClean="0">
                    <a:solidFill>
                      <a:srgbClr val="FF0000"/>
                    </a:solidFill>
                  </a:rPr>
                  <a:t>i</a:t>
                </a:r>
                <a:r>
                  <a:rPr lang="it-IT" smtClean="0">
                    <a:solidFill>
                      <a:srgbClr val="FF0000"/>
                    </a:solidFill>
                  </a:rPr>
                  <a:t>) = </a:t>
                </a:r>
                <a:r>
                  <a:rPr lang="it-IT" smtClean="0">
                    <a:solidFill>
                      <a:srgbClr val="FF0000"/>
                    </a:solidFill>
                  </a:rPr>
                  <a:t>exp (-</a:t>
                </a:r>
                <a:r>
                  <a:rPr lang="it-IT" smtClean="0">
                    <a:solidFill>
                      <a:srgbClr val="FF0000"/>
                    </a:solidFill>
                  </a:rPr>
                  <a:t>e</a:t>
                </a:r>
                <a:r>
                  <a:rPr lang="it-IT" baseline="-25000" smtClean="0">
                    <a:solidFill>
                      <a:srgbClr val="FF0000"/>
                    </a:solidFill>
                  </a:rPr>
                  <a:t>i</a:t>
                </a:r>
                <a:r>
                  <a:rPr lang="it-IT" baseline="30000" smtClean="0">
                    <a:solidFill>
                      <a:srgbClr val="FF0000"/>
                    </a:solidFill>
                  </a:rPr>
                  <a:t>2</a:t>
                </a:r>
                <a:r>
                  <a:rPr lang="it-IT" smtClean="0">
                    <a:solidFill>
                      <a:srgbClr val="FF0000"/>
                    </a:solidFill>
                  </a:rPr>
                  <a:t>/2</a:t>
                </a:r>
                <a:r>
                  <a:rPr lang="el-GR" smtClean="0">
                    <a:solidFill>
                      <a:srgbClr val="FF0000"/>
                    </a:solidFill>
                  </a:rPr>
                  <a:t>σ</a:t>
                </a:r>
                <a:r>
                  <a:rPr lang="it-IT" baseline="30000" smtClean="0">
                    <a:solidFill>
                      <a:srgbClr val="FF0000"/>
                    </a:solidFill>
                  </a:rPr>
                  <a:t>2</a:t>
                </a:r>
                <a:r>
                  <a:rPr lang="it-IT" smtClean="0">
                    <a:solidFill>
                      <a:srgbClr val="FF0000"/>
                    </a:solidFill>
                  </a:rPr>
                  <a:t>)</a:t>
                </a:r>
              </a:p>
              <a:p>
                <a:pPr marL="0" indent="0">
                  <a:buNone/>
                </a:pPr>
                <a:r>
                  <a:rPr lang="it-IT" smtClean="0"/>
                  <a:t>The model for y</a:t>
                </a:r>
                <a:r>
                  <a:rPr lang="it-IT" sz="3400" baseline="-25000"/>
                  <a:t>i</a:t>
                </a:r>
                <a:r>
                  <a:rPr lang="it-IT" smtClean="0"/>
                  <a:t> is then </a:t>
                </a:r>
              </a:p>
              <a:p>
                <a:pPr marL="0" indent="0">
                  <a:buNone/>
                </a:pPr>
                <a:r>
                  <a:rPr lang="it-IT"/>
                  <a:t>	</a:t>
                </a:r>
                <a:r>
                  <a:rPr lang="it-IT" smtClean="0">
                    <a:solidFill>
                      <a:srgbClr val="FF0000"/>
                    </a:solidFill>
                  </a:rPr>
                  <a:t>p(y</a:t>
                </a:r>
                <a:r>
                  <a:rPr lang="it-IT" baseline="-25000" smtClean="0">
                    <a:solidFill>
                      <a:srgbClr val="FF0000"/>
                    </a:solidFill>
                  </a:rPr>
                  <a:t>i</a:t>
                </a:r>
                <a:r>
                  <a:rPr lang="it-IT" smtClean="0">
                    <a:solidFill>
                      <a:srgbClr val="FF0000"/>
                    </a:solidFill>
                  </a:rPr>
                  <a:t>|x</a:t>
                </a:r>
                <a:r>
                  <a:rPr lang="it-IT" baseline="-25000" smtClean="0">
                    <a:solidFill>
                      <a:srgbClr val="FF0000"/>
                    </a:solidFill>
                  </a:rPr>
                  <a:t>i</a:t>
                </a:r>
                <a:r>
                  <a:rPr lang="it-IT" smtClean="0">
                    <a:solidFill>
                      <a:srgbClr val="FF0000"/>
                    </a:solidFill>
                  </a:rPr>
                  <a:t>,w) = </a:t>
                </a:r>
                <a:r>
                  <a:rPr lang="it-IT" smtClean="0">
                    <a:solidFill>
                      <a:srgbClr val="FF0000"/>
                    </a:solidFill>
                  </a:rPr>
                  <a:t>exp ((</a:t>
                </a:r>
                <a:r>
                  <a:rPr lang="it-IT" smtClean="0">
                    <a:solidFill>
                      <a:srgbClr val="FF0000"/>
                    </a:solidFill>
                  </a:rPr>
                  <a:t>wx</a:t>
                </a:r>
                <a:r>
                  <a:rPr lang="it-IT" baseline="-25000" smtClean="0">
                    <a:solidFill>
                      <a:srgbClr val="FF0000"/>
                    </a:solidFill>
                  </a:rPr>
                  <a:t>i</a:t>
                </a:r>
                <a:r>
                  <a:rPr lang="it-IT" smtClean="0">
                    <a:solidFill>
                      <a:srgbClr val="FF0000"/>
                    </a:solidFill>
                  </a:rPr>
                  <a:t>-y</a:t>
                </a:r>
                <a:r>
                  <a:rPr lang="it-IT" baseline="-25000" smtClean="0">
                    <a:solidFill>
                      <a:srgbClr val="FF0000"/>
                    </a:solidFill>
                  </a:rPr>
                  <a:t>i</a:t>
                </a:r>
                <a:r>
                  <a:rPr lang="it-IT" smtClean="0">
                    <a:solidFill>
                      <a:srgbClr val="FF0000"/>
                    </a:solidFill>
                  </a:rPr>
                  <a:t>)</a:t>
                </a:r>
                <a:r>
                  <a:rPr lang="it-IT" baseline="30000" smtClean="0">
                    <a:solidFill>
                      <a:srgbClr val="FF0000"/>
                    </a:solidFill>
                  </a:rPr>
                  <a:t>2</a:t>
                </a:r>
                <a:r>
                  <a:rPr lang="it-IT" smtClean="0">
                    <a:solidFill>
                      <a:srgbClr val="FF0000"/>
                    </a:solidFill>
                  </a:rPr>
                  <a:t>/2</a:t>
                </a:r>
                <a:r>
                  <a:rPr lang="el-GR" smtClean="0">
                    <a:solidFill>
                      <a:srgbClr val="FF0000"/>
                    </a:solidFill>
                  </a:rPr>
                  <a:t>σ</a:t>
                </a:r>
                <a:r>
                  <a:rPr lang="it-IT" baseline="30000" smtClean="0">
                    <a:solidFill>
                      <a:srgbClr val="FF0000"/>
                    </a:solidFill>
                  </a:rPr>
                  <a:t>2</a:t>
                </a:r>
                <a:r>
                  <a:rPr lang="it-IT" smtClean="0">
                    <a:solidFill>
                      <a:srgbClr val="FF0000"/>
                    </a:solidFill>
                  </a:rPr>
                  <a:t>)</a:t>
                </a:r>
              </a:p>
              <a:p>
                <a:pPr marL="0" indent="0">
                  <a:buNone/>
                </a:pPr>
                <a:endParaRPr lang="it-IT" smtClean="0"/>
              </a:p>
              <a:p>
                <a:pPr marL="0" indent="0">
                  <a:buNone/>
                </a:pPr>
                <a:r>
                  <a:rPr lang="it-IT" smtClean="0"/>
                  <a:t>The likelihood can then be written:</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𝐿</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𝑦</m:t>
                          </m:r>
                        </m:e>
                        <m:e>
                          <m:r>
                            <a:rPr lang="it-IT" b="0" i="1" smtClean="0">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𝑤</m:t>
                          </m:r>
                        </m:e>
                      </m:d>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=1</m:t>
                          </m:r>
                        </m:sub>
                        <m:sup>
                          <m:r>
                            <a:rPr lang="it-IT" b="0" i="1" smtClean="0">
                              <a:solidFill>
                                <a:srgbClr val="FF0000"/>
                              </a:solidFill>
                              <a:latin typeface="Cambria Math"/>
                            </a:rPr>
                            <m:t>𝑛</m:t>
                          </m:r>
                        </m:sup>
                        <m:e>
                          <m:r>
                            <a:rPr lang="it-IT" b="0" i="1" smtClean="0">
                              <a:solidFill>
                                <a:srgbClr val="FF0000"/>
                              </a:solidFill>
                              <a:latin typeface="Cambria Math"/>
                            </a:rPr>
                            <m:t>𝑝</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𝑖</m:t>
                              </m:r>
                            </m:sub>
                          </m:sSub>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𝑖</m:t>
                              </m:r>
                            </m:sub>
                          </m:sSub>
                          <m:r>
                            <a:rPr lang="it-IT" b="0" i="1" smtClean="0">
                              <a:solidFill>
                                <a:srgbClr val="FF0000"/>
                              </a:solidFill>
                              <a:latin typeface="Cambria Math"/>
                            </a:rPr>
                            <m:t>,</m:t>
                          </m:r>
                          <m:r>
                            <a:rPr lang="it-IT" b="0" i="1" smtClean="0">
                              <a:solidFill>
                                <a:srgbClr val="FF0000"/>
                              </a:solidFill>
                              <a:latin typeface="Cambria Math"/>
                            </a:rPr>
                            <m:t>𝑤</m:t>
                          </m:r>
                          <m:r>
                            <a:rPr lang="it-IT" b="0" i="1" smtClean="0">
                              <a:solidFill>
                                <a:srgbClr val="FF0000"/>
                              </a:solidFill>
                              <a:latin typeface="Cambria Math"/>
                            </a:rPr>
                            <m:t>)</m:t>
                          </m:r>
                        </m:e>
                      </m:nary>
                    </m:oMath>
                  </m:oMathPara>
                </a14:m>
                <a:endParaRPr lang="it-IT" b="0" smtClean="0">
                  <a:solidFill>
                    <a:srgbClr val="FF0000"/>
                  </a:solidFill>
                </a:endParaRPr>
              </a:p>
              <a:p>
                <a:pPr marL="0" indent="0">
                  <a:buNone/>
                </a:pPr>
                <a:r>
                  <a:rPr lang="it-IT" b="0" smtClean="0">
                    <a:sym typeface="Wingdings" panose="05000000000000000000" pitchFamily="2" charset="2"/>
                  </a:rPr>
                  <a:t>		</a:t>
                </a:r>
                <a14:m>
                  <m:oMath xmlns:m="http://schemas.openxmlformats.org/officeDocument/2006/math">
                    <m:r>
                      <a:rPr lang="it-IT" b="0" i="1" smtClean="0">
                        <a:solidFill>
                          <a:srgbClr val="FF0000"/>
                        </a:solidFill>
                        <a:latin typeface="Cambria Math"/>
                      </a:rPr>
                      <m:t>−</m:t>
                    </m:r>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log</m:t>
                        </m:r>
                      </m:fName>
                      <m:e>
                        <m:r>
                          <a:rPr lang="it-IT" b="0" i="1" smtClean="0">
                            <a:solidFill>
                              <a:srgbClr val="FF0000"/>
                            </a:solidFill>
                            <a:latin typeface="Cambria Math"/>
                          </a:rPr>
                          <m:t>𝐿</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nary>
                          <m:naryPr>
                            <m:chr m:val="∑"/>
                            <m:limLoc m:val="subSup"/>
                            <m:ctrlPr>
                              <a:rPr lang="it-IT" b="0" i="1" smtClean="0">
                                <a:solidFill>
                                  <a:srgbClr val="FF0000"/>
                                </a:solidFill>
                                <a:latin typeface="Cambria Math" panose="02040503050406030204" pitchFamily="18" charset="0"/>
                              </a:rPr>
                            </m:ctrlPr>
                          </m:naryPr>
                          <m:sub>
                            <m:r>
                              <m:rPr>
                                <m:brk m:alnAt="25"/>
                              </m:rPr>
                              <a:rPr lang="it-IT" b="0" i="1" smtClean="0">
                                <a:solidFill>
                                  <a:srgbClr val="FF0000"/>
                                </a:solidFill>
                                <a:latin typeface="Cambria Math"/>
                              </a:rPr>
                              <m:t>𝑖</m:t>
                            </m:r>
                            <m:r>
                              <a:rPr lang="it-IT" b="0" i="1" smtClean="0">
                                <a:solidFill>
                                  <a:srgbClr val="FF0000"/>
                                </a:solidFill>
                                <a:latin typeface="Cambria Math"/>
                              </a:rPr>
                              <m:t>=1</m:t>
                            </m:r>
                          </m:sub>
                          <m:sup>
                            <m:r>
                              <a:rPr lang="it-IT" b="0" i="1" smtClean="0">
                                <a:solidFill>
                                  <a:srgbClr val="FF0000"/>
                                </a:solidFill>
                                <a:latin typeface="Cambria Math"/>
                              </a:rPr>
                              <m:t>𝑛</m:t>
                            </m:r>
                          </m:sup>
                          <m:e>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𝑖</m:t>
                                    </m:r>
                                  </m:sub>
                                </m:sSub>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𝑖</m:t>
                                    </m:r>
                                  </m:sub>
                                </m:sSub>
                                <m:r>
                                  <a:rPr lang="it-IT" b="0" i="1" smtClean="0">
                                    <a:solidFill>
                                      <a:srgbClr val="FF0000"/>
                                    </a:solidFill>
                                    <a:latin typeface="Cambria Math"/>
                                  </a:rPr>
                                  <m:t>)</m:t>
                                </m:r>
                              </m:e>
                              <m:sup>
                                <m:r>
                                  <a:rPr lang="it-IT" b="0" i="1" smtClean="0">
                                    <a:solidFill>
                                      <a:srgbClr val="FF0000"/>
                                    </a:solidFill>
                                    <a:latin typeface="Cambria Math"/>
                                  </a:rPr>
                                  <m:t>2</m:t>
                                </m:r>
                              </m:sup>
                            </m:sSup>
                          </m:e>
                        </m:nary>
                      </m:e>
                    </m:func>
                  </m:oMath>
                </a14:m>
                <a:endParaRPr lang="it-IT" smtClean="0"/>
              </a:p>
              <a:p>
                <a:pPr marL="0" indent="0">
                  <a:buNone/>
                </a:pPr>
                <a:endParaRPr lang="it-IT" smtClean="0"/>
              </a:p>
              <a:p>
                <a:pPr marL="0" indent="0">
                  <a:buNone/>
                </a:pPr>
                <a:r>
                  <a:rPr lang="it-IT" smtClean="0"/>
                  <a:t>Thus the negative log-likelihood is equivalent to the least-square loss. </a:t>
                </a:r>
              </a:p>
              <a:p>
                <a:pPr marL="0" indent="0">
                  <a:buNone/>
                </a:pPr>
                <a:r>
                  <a:rPr lang="it-IT" smtClean="0"/>
                  <a:t>This yields a </a:t>
                </a:r>
                <a:r>
                  <a:rPr lang="it-IT" smtClean="0">
                    <a:solidFill>
                      <a:srgbClr val="0070C0"/>
                    </a:solidFill>
                  </a:rPr>
                  <a:t>probabilistic interpretation</a:t>
                </a:r>
                <a:r>
                  <a:rPr lang="it-IT" smtClean="0"/>
                  <a:t> of the regression operated by a ML tools using the LS loss.</a:t>
                </a:r>
              </a:p>
              <a:p>
                <a:pPr marL="0" indent="0">
                  <a:buNone/>
                </a:pPr>
                <a:endParaRPr lang="en-US"/>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29600" cy="5069160"/>
              </a:xfrm>
              <a:blipFill>
                <a:blip r:embed="rId2"/>
                <a:stretch>
                  <a:fillRect l="-963" t="-2046" b="-842"/>
                </a:stretch>
              </a:blipFill>
            </p:spPr>
            <p:txBody>
              <a:bodyPr/>
              <a:lstStyle/>
              <a:p>
                <a:r>
                  <a:rPr lang="it-IT">
                    <a:noFill/>
                  </a:rPr>
                  <a:t> </a:t>
                </a:r>
              </a:p>
            </p:txBody>
          </p:sp>
        </mc:Fallback>
      </mc:AlternateContent>
      <p:pic>
        <p:nvPicPr>
          <p:cNvPr id="5122" name="Picture 2" descr="Image result for linear fit dori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278" y="1340768"/>
            <a:ext cx="3076202"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9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Regularizing </a:t>
            </a:r>
            <a:r>
              <a:rPr lang="it-IT" smtClean="0">
                <a:solidFill>
                  <a:srgbClr val="0070C0"/>
                </a:solidFill>
              </a:rPr>
              <a:t>the loss</a:t>
            </a:r>
            <a:endParaRPr lang="en-US">
              <a:solidFill>
                <a:srgbClr val="0070C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t>The parameters of a model, learned through loss minimization, can sometimes diverge / be unstable</a:t>
            </a:r>
          </a:p>
          <a:p>
            <a:pPr marL="0" indent="0">
              <a:buNone/>
            </a:pPr>
            <a:endParaRPr lang="it-IT" smtClean="0"/>
          </a:p>
          <a:p>
            <a:pPr marL="0" indent="0">
              <a:buNone/>
            </a:pPr>
            <a:r>
              <a:rPr lang="it-IT" smtClean="0"/>
              <a:t>Often one wishes to regularize the loss by adding some constraining term, e.g.</a:t>
            </a:r>
          </a:p>
          <a:p>
            <a:pPr marL="0" indent="0">
              <a:buNone/>
            </a:pPr>
            <a:endParaRPr lang="it-IT" smtClean="0"/>
          </a:p>
          <a:p>
            <a:pPr marL="0" indent="0">
              <a:buNone/>
            </a:pPr>
            <a:endParaRPr lang="it-IT"/>
          </a:p>
          <a:p>
            <a:pPr marL="0" indent="0">
              <a:buNone/>
            </a:pPr>
            <a:endParaRPr lang="it-IT" smtClean="0"/>
          </a:p>
          <a:p>
            <a:pPr marL="0" indent="0">
              <a:buNone/>
            </a:pPr>
            <a:endParaRPr lang="it-IT"/>
          </a:p>
          <a:p>
            <a:pPr marL="0" indent="0">
              <a:buNone/>
            </a:pPr>
            <a:endParaRPr lang="it-IT" smtClean="0"/>
          </a:p>
          <a:p>
            <a:pPr marL="0" indent="0">
              <a:buNone/>
            </a:pPr>
            <a:endParaRPr lang="it-IT" smtClean="0"/>
          </a:p>
          <a:p>
            <a:pPr marL="0" indent="0">
              <a:buNone/>
            </a:pPr>
            <a:r>
              <a:rPr lang="it-IT" smtClean="0"/>
              <a:t>The function </a:t>
            </a:r>
            <a:r>
              <a:rPr lang="el-GR" smtClean="0"/>
              <a:t>Ω</a:t>
            </a:r>
            <a:r>
              <a:rPr lang="it-IT" smtClean="0"/>
              <a:t>, moderated by a </a:t>
            </a:r>
            <a:r>
              <a:rPr lang="it-IT" smtClean="0">
                <a:solidFill>
                  <a:srgbClr val="FF0000"/>
                </a:solidFill>
              </a:rPr>
              <a:t>strength parameter </a:t>
            </a:r>
            <a:r>
              <a:rPr lang="el-GR" smtClean="0">
                <a:solidFill>
                  <a:srgbClr val="FF0000"/>
                </a:solidFill>
              </a:rPr>
              <a:t>λ</a:t>
            </a:r>
            <a:r>
              <a:rPr lang="it-IT" smtClean="0"/>
              <a:t>, penalize some values of the parameters w</a:t>
            </a:r>
          </a:p>
          <a:p>
            <a:pPr marL="0" indent="0">
              <a:buNone/>
            </a:pPr>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56992"/>
            <a:ext cx="7521980" cy="101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142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Implementation</a:t>
            </a:r>
            <a:endParaRPr lang="en-US">
              <a:solidFill>
                <a:srgbClr val="0070C0"/>
              </a:solidFill>
            </a:endParaRPr>
          </a:p>
        </p:txBody>
      </p:sp>
      <p:sp>
        <p:nvSpPr>
          <p:cNvPr id="3" name="Segnaposto contenuto 2"/>
          <p:cNvSpPr>
            <a:spLocks noGrp="1"/>
          </p:cNvSpPr>
          <p:nvPr>
            <p:ph idx="1"/>
          </p:nvPr>
        </p:nvSpPr>
        <p:spPr>
          <a:xfrm>
            <a:off x="457200" y="1600200"/>
            <a:ext cx="8363272" cy="5141168"/>
          </a:xfrm>
        </p:spPr>
        <p:txBody>
          <a:bodyPr>
            <a:normAutofit fontScale="62500" lnSpcReduction="20000"/>
          </a:bodyPr>
          <a:lstStyle/>
          <a:p>
            <a:pPr marL="0" indent="0">
              <a:buNone/>
            </a:pPr>
            <a:r>
              <a:rPr lang="it-IT" smtClean="0"/>
              <a:t>To predict Y at X=x*, collect all pairs (x*,y) in your training data, then</a:t>
            </a:r>
          </a:p>
          <a:p>
            <a:r>
              <a:rPr lang="it-IT" smtClean="0"/>
              <a:t>For regression, get </a:t>
            </a:r>
          </a:p>
          <a:p>
            <a:pPr marL="457200" lvl="1" indent="0">
              <a:buNone/>
            </a:pPr>
            <a:r>
              <a:rPr lang="it-IT" smtClean="0">
                <a:solidFill>
                  <a:srgbClr val="FF0000"/>
                </a:solidFill>
              </a:rPr>
              <a:t>f(x*) = Ave (y|X=x*)</a:t>
            </a:r>
          </a:p>
          <a:p>
            <a:pPr marL="457200" lvl="1" indent="0">
              <a:buNone/>
            </a:pPr>
            <a:endParaRPr lang="it-IT" smtClean="0">
              <a:solidFill>
                <a:srgbClr val="FF0000"/>
              </a:solidFill>
            </a:endParaRPr>
          </a:p>
          <a:p>
            <a:r>
              <a:rPr lang="it-IT" smtClean="0"/>
              <a:t>For classification, get </a:t>
            </a:r>
          </a:p>
          <a:p>
            <a:pPr marL="457200" lvl="1" indent="0">
              <a:buNone/>
            </a:pPr>
            <a:r>
              <a:rPr lang="it-IT" smtClean="0">
                <a:solidFill>
                  <a:srgbClr val="FF0000"/>
                </a:solidFill>
              </a:rPr>
              <a:t>c(x*) = Arg max</a:t>
            </a:r>
            <a:r>
              <a:rPr lang="it-IT" baseline="-25000" smtClean="0">
                <a:solidFill>
                  <a:srgbClr val="FF0000"/>
                </a:solidFill>
              </a:rPr>
              <a:t>j</a:t>
            </a:r>
            <a:r>
              <a:rPr lang="it-IT" smtClean="0">
                <a:solidFill>
                  <a:srgbClr val="FF0000"/>
                </a:solidFill>
              </a:rPr>
              <a:t> {P(Y=j|X=x*)}</a:t>
            </a:r>
          </a:p>
          <a:p>
            <a:pPr marL="57150" indent="0">
              <a:buNone/>
            </a:pPr>
            <a:endParaRPr lang="it-IT" smtClean="0"/>
          </a:p>
          <a:p>
            <a:pPr marL="57150" indent="0">
              <a:buNone/>
            </a:pPr>
            <a:r>
              <a:rPr lang="it-IT" smtClean="0"/>
              <a:t>Alas, this would be good, but... </a:t>
            </a:r>
          </a:p>
          <a:p>
            <a:pPr marL="57150" indent="0">
              <a:buNone/>
            </a:pPr>
            <a:endParaRPr lang="it-IT"/>
          </a:p>
          <a:p>
            <a:pPr marL="57150" indent="0">
              <a:buNone/>
            </a:pPr>
            <a:r>
              <a:rPr lang="it-IT" smtClean="0"/>
              <a:t>We usually have sparse training data, obtained by </a:t>
            </a:r>
            <a:r>
              <a:rPr lang="it-IT" smtClean="0">
                <a:solidFill>
                  <a:srgbClr val="0070C0"/>
                </a:solidFill>
              </a:rPr>
              <a:t>forward simulation</a:t>
            </a:r>
            <a:r>
              <a:rPr lang="it-IT"/>
              <a:t>. Our simulator gives p(x|y</a:t>
            </a:r>
            <a:r>
              <a:rPr lang="it-IT" smtClean="0"/>
              <a:t>) but the process is stochastic. </a:t>
            </a:r>
            <a:r>
              <a:rPr lang="it-IT"/>
              <a:t>That means we </a:t>
            </a:r>
            <a:r>
              <a:rPr lang="it-IT" b="1"/>
              <a:t>cannot invert the simulator, extracting p(y|x)</a:t>
            </a:r>
            <a:r>
              <a:rPr lang="it-IT"/>
              <a:t>!</a:t>
            </a:r>
          </a:p>
          <a:p>
            <a:pPr marL="57150" indent="0">
              <a:buNone/>
            </a:pPr>
            <a:r>
              <a:rPr lang="it-IT" smtClean="0"/>
              <a:t>In most cases we have NO observations with X=x*. </a:t>
            </a:r>
          </a:p>
          <a:p>
            <a:pPr marL="57150" indent="0">
              <a:buNone/>
            </a:pPr>
            <a:endParaRPr lang="it-IT" smtClean="0"/>
          </a:p>
          <a:p>
            <a:pPr marL="57150" indent="0">
              <a:buNone/>
            </a:pPr>
            <a:r>
              <a:rPr lang="it-IT" smtClean="0">
                <a:solidFill>
                  <a:srgbClr val="0070C0"/>
                </a:solidFill>
              </a:rPr>
              <a:t>Who you're gonna call ?</a:t>
            </a:r>
          </a:p>
          <a:p>
            <a:pPr marL="57150" indent="0">
              <a:buNone/>
            </a:pPr>
            <a:r>
              <a:rPr lang="it-IT" smtClean="0"/>
              <a:t>	</a:t>
            </a:r>
            <a:r>
              <a:rPr lang="it-IT" smtClean="0">
                <a:solidFill>
                  <a:srgbClr val="FF0000"/>
                </a:solidFill>
              </a:rPr>
              <a:t>Density estimation methods</a:t>
            </a:r>
            <a:r>
              <a:rPr lang="it-IT" smtClean="0"/>
              <a:t>!</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22</a:t>
            </a:fld>
            <a:endParaRPr lang="en-US"/>
          </a:p>
        </p:txBody>
      </p:sp>
    </p:spTree>
    <p:extLst>
      <p:ext uri="{BB962C8B-B14F-4D97-AF65-F5344CB8AC3E}">
        <p14:creationId xmlns:p14="http://schemas.microsoft.com/office/powerpoint/2010/main" val="171885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 calcmode="lin" valueType="num">
                                      <p:cBhvr additive="base">
                                        <p:cTn id="1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 calcmode="lin" valueType="num">
                                      <p:cBhvr additive="base">
                                        <p:cTn id="2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Ridge </a:t>
            </a:r>
            <a:r>
              <a:rPr lang="it-IT" smtClean="0">
                <a:solidFill>
                  <a:srgbClr val="0070C0"/>
                </a:solidFill>
              </a:rPr>
              <a:t>and Lasso</a:t>
            </a:r>
            <a:endParaRPr lang="en-US">
              <a:solidFill>
                <a:srgbClr val="0070C0"/>
              </a:solidFill>
            </a:endParaRPr>
          </a:p>
        </p:txBody>
      </p:sp>
      <p:sp>
        <p:nvSpPr>
          <p:cNvPr id="3" name="Segnaposto contenuto 2"/>
          <p:cNvSpPr>
            <a:spLocks noGrp="1"/>
          </p:cNvSpPr>
          <p:nvPr>
            <p:ph idx="1"/>
          </p:nvPr>
        </p:nvSpPr>
        <p:spPr>
          <a:xfrm>
            <a:off x="385192" y="1484784"/>
            <a:ext cx="8579296" cy="864096"/>
          </a:xfrm>
        </p:spPr>
        <p:txBody>
          <a:bodyPr>
            <a:normAutofit fontScale="77500" lnSpcReduction="20000"/>
          </a:bodyPr>
          <a:lstStyle/>
          <a:p>
            <a:pPr marL="0" indent="0">
              <a:buNone/>
            </a:pPr>
            <a:r>
              <a:rPr lang="it-IT" smtClean="0"/>
              <a:t>The regularization of the loss is often done with a L2 or a L1 norm on the parameters. The behavior one obtains is different.</a:t>
            </a:r>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564904"/>
            <a:ext cx="6408712" cy="383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Segnaposto contenuto 2"/>
              <p:cNvSpPr txBox="1">
                <a:spLocks/>
              </p:cNvSpPr>
              <p:nvPr/>
            </p:nvSpPr>
            <p:spPr>
              <a:xfrm>
                <a:off x="107504" y="2673896"/>
                <a:ext cx="2448272" cy="3995464"/>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smtClean="0"/>
                  <a:t>A L2 norm </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l-GR" b="0" i="0" smtClean="0">
                          <a:solidFill>
                            <a:srgbClr val="FF0000"/>
                          </a:solidFill>
                          <a:latin typeface="Cambria Math"/>
                        </a:rPr>
                        <m:t>Ω</m:t>
                      </m:r>
                      <m:d>
                        <m:dPr>
                          <m:ctrlPr>
                            <a:rPr lang="it-IT" b="0" i="1" smtClean="0">
                              <a:solidFill>
                                <a:srgbClr val="FF0000"/>
                              </a:solidFill>
                              <a:latin typeface="Cambria Math" panose="02040503050406030204" pitchFamily="18" charset="0"/>
                            </a:rPr>
                          </m:ctrlPr>
                        </m:dPr>
                        <m:e>
                          <m:r>
                            <m:rPr>
                              <m:sty m:val="p"/>
                            </m:rPr>
                            <a:rPr lang="it-IT" b="0" i="0" smtClean="0">
                              <a:solidFill>
                                <a:srgbClr val="FF0000"/>
                              </a:solidFill>
                              <a:latin typeface="Cambria Math"/>
                            </a:rPr>
                            <m:t>w</m:t>
                          </m:r>
                        </m:e>
                      </m:d>
                      <m:r>
                        <a:rPr lang="it-IT" b="0" i="0" smtClean="0">
                          <a:solidFill>
                            <a:srgbClr val="FF0000"/>
                          </a:solidFill>
                          <a:latin typeface="Cambria Math"/>
                        </a:rPr>
                        <m:t>=</m:t>
                      </m:r>
                      <m:nary>
                        <m:naryPr>
                          <m:chr m:val="∑"/>
                          <m:subHide m:val="on"/>
                          <m:supHide m:val="on"/>
                          <m:ctrlPr>
                            <a:rPr lang="it-IT" b="0" i="1" smtClean="0">
                              <a:solidFill>
                                <a:srgbClr val="FF0000"/>
                              </a:solidFill>
                              <a:latin typeface="Cambria Math" panose="02040503050406030204" pitchFamily="18" charset="0"/>
                            </a:rPr>
                          </m:ctrlPr>
                        </m:naryPr>
                        <m:sub/>
                        <m:sup/>
                        <m:e>
                          <m:sSup>
                            <m:sSupPr>
                              <m:ctrlPr>
                                <a:rPr lang="it-IT" b="0" i="1" smtClean="0">
                                  <a:solidFill>
                                    <a:srgbClr val="FF0000"/>
                                  </a:solidFill>
                                  <a:latin typeface="Cambria Math" panose="02040503050406030204" pitchFamily="18" charset="0"/>
                                </a:rPr>
                              </m:ctrlPr>
                            </m:sSup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𝑖</m:t>
                                  </m:r>
                                </m:sub>
                              </m:sSub>
                            </m:e>
                            <m:sup>
                              <m:r>
                                <a:rPr lang="it-IT" b="0" i="1" smtClean="0">
                                  <a:solidFill>
                                    <a:srgbClr val="FF0000"/>
                                  </a:solidFill>
                                  <a:latin typeface="Cambria Math"/>
                                </a:rPr>
                                <m:t>2</m:t>
                              </m:r>
                            </m:sup>
                          </m:sSup>
                        </m:e>
                      </m:nary>
                    </m:oMath>
                  </m:oMathPara>
                </a14:m>
                <a:endParaRPr lang="it-IT">
                  <a:solidFill>
                    <a:srgbClr val="FF0000"/>
                  </a:solidFill>
                </a:endParaRPr>
              </a:p>
              <a:p>
                <a:pPr marL="0" indent="0">
                  <a:buFont typeface="Arial" panose="020B0604020202020204" pitchFamily="34" charset="0"/>
                  <a:buNone/>
                </a:pPr>
                <a:r>
                  <a:rPr lang="it-IT" smtClean="0"/>
                  <a:t>is equivalent to having a Gaussian prior in the PDF of the parameters</a:t>
                </a:r>
              </a:p>
              <a:p>
                <a:pPr marL="0" indent="0">
                  <a:buFont typeface="Arial" panose="020B0604020202020204" pitchFamily="34" charset="0"/>
                  <a:buNone/>
                </a:pPr>
                <a:endParaRPr lang="it-IT" smtClean="0"/>
              </a:p>
              <a:p>
                <a:pPr marL="0" indent="0">
                  <a:buFont typeface="Arial" panose="020B0604020202020204" pitchFamily="34" charset="0"/>
                  <a:buNone/>
                </a:pPr>
                <a:r>
                  <a:rPr lang="it-IT" smtClean="0"/>
                  <a:t>A L1 norm </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l-GR" b="0" i="0" smtClean="0">
                          <a:solidFill>
                            <a:srgbClr val="FF0000"/>
                          </a:solidFill>
                          <a:latin typeface="Cambria Math"/>
                        </a:rPr>
                        <m:t>Ω</m:t>
                      </m:r>
                      <m:d>
                        <m:dPr>
                          <m:ctrlPr>
                            <a:rPr lang="it-IT" b="0" i="1" smtClean="0">
                              <a:solidFill>
                                <a:srgbClr val="FF0000"/>
                              </a:solidFill>
                              <a:latin typeface="Cambria Math" panose="02040503050406030204" pitchFamily="18" charset="0"/>
                            </a:rPr>
                          </m:ctrlPr>
                        </m:dPr>
                        <m:e>
                          <m:r>
                            <m:rPr>
                              <m:sty m:val="p"/>
                            </m:rPr>
                            <a:rPr lang="it-IT" b="0" i="0" smtClean="0">
                              <a:solidFill>
                                <a:srgbClr val="FF0000"/>
                              </a:solidFill>
                              <a:latin typeface="Cambria Math"/>
                            </a:rPr>
                            <m:t>w</m:t>
                          </m:r>
                        </m:e>
                      </m:d>
                      <m:r>
                        <a:rPr lang="it-IT" b="0" i="0" smtClean="0">
                          <a:solidFill>
                            <a:srgbClr val="FF0000"/>
                          </a:solidFill>
                          <a:latin typeface="Cambria Math"/>
                        </a:rPr>
                        <m:t>=</m:t>
                      </m:r>
                      <m:nary>
                        <m:naryPr>
                          <m:chr m:val="∑"/>
                          <m:subHide m:val="on"/>
                          <m:supHide m:val="on"/>
                          <m:ctrlPr>
                            <a:rPr lang="it-IT" b="0" i="1" smtClean="0">
                              <a:solidFill>
                                <a:srgbClr val="FF0000"/>
                              </a:solidFill>
                              <a:latin typeface="Cambria Math" panose="02040503050406030204" pitchFamily="18" charset="0"/>
                            </a:rPr>
                          </m:ctrlPr>
                        </m:naryPr>
                        <m:sub/>
                        <m:sup/>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m:t>
                              </m:r>
                              <m:r>
                                <a:rPr lang="it-IT" b="0" i="1" smtClean="0">
                                  <a:solidFill>
                                    <a:srgbClr val="FF0000"/>
                                  </a:solidFill>
                                  <a:latin typeface="Cambria Math"/>
                                </a:rPr>
                                <m:t>𝑤</m:t>
                              </m:r>
                            </m:e>
                            <m:sub>
                              <m:r>
                                <a:rPr lang="it-IT" b="0" i="1" smtClean="0">
                                  <a:solidFill>
                                    <a:srgbClr val="FF0000"/>
                                  </a:solidFill>
                                  <a:latin typeface="Cambria Math"/>
                                </a:rPr>
                                <m:t>𝑖</m:t>
                              </m:r>
                            </m:sub>
                          </m:sSub>
                          <m:r>
                            <a:rPr lang="it-IT" b="0" i="1" smtClean="0">
                              <a:solidFill>
                                <a:srgbClr val="FF0000"/>
                              </a:solidFill>
                              <a:latin typeface="Cambria Math"/>
                            </a:rPr>
                            <m:t>|</m:t>
                          </m:r>
                        </m:e>
                      </m:nary>
                    </m:oMath>
                  </m:oMathPara>
                </a14:m>
                <a:endParaRPr lang="it-IT">
                  <a:solidFill>
                    <a:srgbClr val="FF0000"/>
                  </a:solidFill>
                </a:endParaRPr>
              </a:p>
              <a:p>
                <a:pPr marL="0" indent="0">
                  <a:buFont typeface="Arial" panose="020B0604020202020204" pitchFamily="34" charset="0"/>
                  <a:buNone/>
                </a:pPr>
                <a:r>
                  <a:rPr lang="it-IT" smtClean="0"/>
                  <a:t>corresponds instead to a prior having a Laplace distribution</a:t>
                </a:r>
                <a:endParaRPr lang="en-US"/>
              </a:p>
            </p:txBody>
          </p:sp>
        </mc:Choice>
        <mc:Fallback xmlns="">
          <p:sp>
            <p:nvSpPr>
              <p:cNvPr id="5" name="Segnaposto contenuto 2"/>
              <p:cNvSpPr txBox="1">
                <a:spLocks noRot="1" noChangeAspect="1" noMove="1" noResize="1" noEditPoints="1" noAdjustHandles="1" noChangeArrowheads="1" noChangeShapeType="1" noTextEdit="1"/>
              </p:cNvSpPr>
              <p:nvPr/>
            </p:nvSpPr>
            <p:spPr>
              <a:xfrm>
                <a:off x="107504" y="2673896"/>
                <a:ext cx="2448272" cy="3995464"/>
              </a:xfrm>
              <a:prstGeom prst="rect">
                <a:avLst/>
              </a:prstGeom>
              <a:blipFill rotWithShape="1">
                <a:blip r:embed="rId3"/>
                <a:stretch>
                  <a:fillRect l="-2244" t="-1985" r="-3491"/>
                </a:stretch>
              </a:blipFill>
            </p:spPr>
            <p:txBody>
              <a:bodyPr/>
              <a:lstStyle/>
              <a:p>
                <a:r>
                  <a:rPr lang="en-US">
                    <a:noFill/>
                  </a:rPr>
                  <a:t> </a:t>
                </a:r>
              </a:p>
            </p:txBody>
          </p:sp>
        </mc:Fallback>
      </mc:AlternateContent>
      <p:sp>
        <p:nvSpPr>
          <p:cNvPr id="4" name="CasellaDiTesto 3"/>
          <p:cNvSpPr txBox="1"/>
          <p:nvPr/>
        </p:nvSpPr>
        <p:spPr>
          <a:xfrm>
            <a:off x="3347864" y="4077072"/>
            <a:ext cx="4472699" cy="369332"/>
          </a:xfrm>
          <a:prstGeom prst="rect">
            <a:avLst/>
          </a:prstGeom>
          <a:noFill/>
        </p:spPr>
        <p:txBody>
          <a:bodyPr wrap="none" rtlCol="0">
            <a:spAutoFit/>
          </a:bodyPr>
          <a:lstStyle/>
          <a:p>
            <a:r>
              <a:rPr lang="it-IT" smtClean="0"/>
              <a:t>RIDGE				LASSO</a:t>
            </a:r>
            <a:endParaRPr lang="en-US"/>
          </a:p>
        </p:txBody>
      </p:sp>
    </p:spTree>
    <p:extLst>
      <p:ext uri="{BB962C8B-B14F-4D97-AF65-F5344CB8AC3E}">
        <p14:creationId xmlns:p14="http://schemas.microsoft.com/office/powerpoint/2010/main" val="20934936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What </a:t>
            </a:r>
            <a:r>
              <a:rPr lang="it-IT" smtClean="0">
                <a:solidFill>
                  <a:srgbClr val="0070C0"/>
                </a:solidFill>
              </a:rPr>
              <a:t>it means</a:t>
            </a:r>
            <a:endParaRPr lang="en-US">
              <a:solidFill>
                <a:srgbClr val="0070C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16832"/>
            <a:ext cx="71945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97776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Fisher </a:t>
            </a:r>
            <a:r>
              <a:rPr lang="it-IT" smtClean="0">
                <a:solidFill>
                  <a:srgbClr val="0070C0"/>
                </a:solidFill>
              </a:rPr>
              <a:t>Linear discriminant</a:t>
            </a:r>
            <a:endParaRPr lang="en-US">
              <a:solidFill>
                <a:srgbClr val="0070C0"/>
              </a:solidFill>
            </a:endParaRPr>
          </a:p>
        </p:txBody>
      </p:sp>
      <p:sp>
        <p:nvSpPr>
          <p:cNvPr id="3" name="Segnaposto contenuto 2"/>
          <p:cNvSpPr>
            <a:spLocks noGrp="1"/>
          </p:cNvSpPr>
          <p:nvPr>
            <p:ph idx="1"/>
          </p:nvPr>
        </p:nvSpPr>
        <p:spPr>
          <a:xfrm>
            <a:off x="179512" y="1484784"/>
            <a:ext cx="8712968" cy="1728193"/>
          </a:xfrm>
        </p:spPr>
        <p:txBody>
          <a:bodyPr>
            <a:normAutofit fontScale="62500" lnSpcReduction="20000"/>
          </a:bodyPr>
          <a:lstStyle/>
          <a:p>
            <a:pPr marL="0" indent="0">
              <a:buNone/>
            </a:pPr>
            <a:r>
              <a:rPr lang="it-IT" smtClean="0"/>
              <a:t>The Fisher discriminant constructs a </a:t>
            </a:r>
            <a:r>
              <a:rPr lang="it-IT" b="1" smtClean="0"/>
              <a:t>linear boundary  </a:t>
            </a:r>
            <a:r>
              <a:rPr lang="it-IT" smtClean="0"/>
              <a:t>between two classes by finding a projection of the data that maximizes their separation</a:t>
            </a:r>
          </a:p>
          <a:p>
            <a:pPr marL="0" indent="0">
              <a:buNone/>
            </a:pPr>
            <a:r>
              <a:rPr lang="it-IT" smtClean="0"/>
              <a:t>The idea is similar to linear discriminant analysis (not discussed here), however there is no assumption of normality or equal variance of the classes</a:t>
            </a:r>
          </a:p>
          <a:p>
            <a:pPr marL="0" indent="0">
              <a:buNone/>
            </a:pPr>
            <a:r>
              <a:rPr lang="it-IT" smtClean="0"/>
              <a:t>There are two measures of relevance: the separation of the means along the chosen projection, and the spread of each distribution</a:t>
            </a: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212976"/>
            <a:ext cx="4627612" cy="356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sellaDiTesto 3"/>
              <p:cNvSpPr txBox="1"/>
              <p:nvPr/>
            </p:nvSpPr>
            <p:spPr>
              <a:xfrm>
                <a:off x="467544" y="3789040"/>
                <a:ext cx="3766800" cy="3288849"/>
              </a:xfrm>
              <a:prstGeom prst="rect">
                <a:avLst/>
              </a:prstGeom>
              <a:noFill/>
            </p:spPr>
            <p:txBody>
              <a:bodyPr wrap="none" rtlCol="0">
                <a:spAutoFit/>
              </a:bodyPr>
              <a:lstStyle/>
              <a:p>
                <a:r>
                  <a:rPr lang="it-IT" smtClean="0"/>
                  <a:t>If two classes have means </a:t>
                </a:r>
                <a:r>
                  <a:rPr lang="el-GR" smtClean="0"/>
                  <a:t>μ</a:t>
                </a:r>
                <a:r>
                  <a:rPr lang="it-IT" baseline="-25000" smtClean="0"/>
                  <a:t>1</a:t>
                </a:r>
                <a:r>
                  <a:rPr lang="it-IT" smtClean="0"/>
                  <a:t>, </a:t>
                </a:r>
                <a:r>
                  <a:rPr lang="el-GR" smtClean="0"/>
                  <a:t>μ</a:t>
                </a:r>
                <a:r>
                  <a:rPr lang="it-IT" baseline="-25000" smtClean="0"/>
                  <a:t>2</a:t>
                </a:r>
                <a:r>
                  <a:rPr lang="it-IT" smtClean="0"/>
                  <a:t>,</a:t>
                </a:r>
              </a:p>
              <a:p>
                <a:r>
                  <a:rPr lang="it-IT" smtClean="0"/>
                  <a:t>and covariances C</a:t>
                </a:r>
                <a:r>
                  <a:rPr lang="it-IT" baseline="-25000" smtClean="0"/>
                  <a:t>1</a:t>
                </a:r>
                <a:r>
                  <a:rPr lang="it-IT" smtClean="0"/>
                  <a:t>, C</a:t>
                </a:r>
                <a:r>
                  <a:rPr lang="it-IT" baseline="-25000" smtClean="0"/>
                  <a:t>2</a:t>
                </a:r>
                <a:r>
                  <a:rPr lang="it-IT" smtClean="0"/>
                  <a:t> we can define:</a:t>
                </a:r>
              </a:p>
              <a:p>
                <a:endParaRPr lang="it-IT" smtClean="0"/>
              </a:p>
              <a:p>
                <a:r>
                  <a:rPr lang="it-IT" smtClean="0"/>
                  <a:t>The </a:t>
                </a:r>
                <a:r>
                  <a:rPr lang="it-IT" smtClean="0">
                    <a:solidFill>
                      <a:srgbClr val="FF0000"/>
                    </a:solidFill>
                  </a:rPr>
                  <a:t>between-class</a:t>
                </a:r>
                <a:r>
                  <a:rPr lang="it-IT" smtClean="0"/>
                  <a:t> variation</a:t>
                </a:r>
              </a:p>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a:rPr>
                            <m:t>𝑆</m:t>
                          </m:r>
                        </m:e>
                        <m:sub>
                          <m:r>
                            <a:rPr lang="it-IT" b="0" i="1" smtClean="0">
                              <a:latin typeface="Cambria Math"/>
                            </a:rPr>
                            <m:t>𝐵</m:t>
                          </m:r>
                        </m:sub>
                      </m:sSub>
                      <m:r>
                        <a:rPr lang="it-IT" b="0" i="1" smtClean="0">
                          <a:latin typeface="Cambria Math"/>
                        </a:rPr>
                        <m:t>=</m:t>
                      </m:r>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i="1">
                                      <a:latin typeface="Cambria Math"/>
                                      <a:ea typeface="Cambria Math"/>
                                    </a:rPr>
                                    <m:t>𝜇</m:t>
                                  </m:r>
                                </m:e>
                                <m:sub>
                                  <m:r>
                                    <a:rPr lang="it-IT" b="0" i="1" smtClean="0">
                                      <a:latin typeface="Cambria Math"/>
                                    </a:rPr>
                                    <m:t>2</m:t>
                                  </m:r>
                                </m:sub>
                              </m:sSub>
                              <m:r>
                                <a:rPr lang="it-IT" b="0" i="1" smtClean="0">
                                  <a:latin typeface="Cambria Math"/>
                                </a:rPr>
                                <m:t>−</m:t>
                              </m:r>
                              <m:sSub>
                                <m:sSubPr>
                                  <m:ctrlPr>
                                    <a:rPr lang="it-IT" b="0" i="1" smtClean="0">
                                      <a:latin typeface="Cambria Math" panose="02040503050406030204" pitchFamily="18" charset="0"/>
                                    </a:rPr>
                                  </m:ctrlPr>
                                </m:sSubPr>
                                <m:e>
                                  <m:r>
                                    <a:rPr lang="it-IT" b="0" i="1" smtClean="0">
                                      <a:latin typeface="Cambria Math"/>
                                      <a:ea typeface="Cambria Math"/>
                                    </a:rPr>
                                    <m:t>𝜇</m:t>
                                  </m:r>
                                </m:e>
                                <m:sub>
                                  <m:r>
                                    <a:rPr lang="it-IT" b="0" i="1" smtClean="0">
                                      <a:latin typeface="Cambria Math"/>
                                    </a:rPr>
                                    <m:t>1</m:t>
                                  </m:r>
                                </m:sub>
                              </m:sSub>
                            </m:e>
                          </m:d>
                        </m:e>
                        <m:sup>
                          <m:r>
                            <a:rPr lang="it-IT" b="0" i="1" smtClean="0">
                              <a:latin typeface="Cambria Math"/>
                            </a:rPr>
                            <m:t>𝑇</m:t>
                          </m:r>
                        </m:sup>
                      </m:sSup>
                      <m:r>
                        <a:rPr lang="it-IT" b="0" i="1" smtClean="0">
                          <a:latin typeface="Cambria Math"/>
                        </a:rPr>
                        <m:t>(</m:t>
                      </m:r>
                      <m:sSub>
                        <m:sSubPr>
                          <m:ctrlPr>
                            <a:rPr lang="it-IT" i="1">
                              <a:latin typeface="Cambria Math" panose="02040503050406030204" pitchFamily="18" charset="0"/>
                            </a:rPr>
                          </m:ctrlPr>
                        </m:sSubPr>
                        <m:e>
                          <m:r>
                            <a:rPr lang="it-IT" i="1">
                              <a:latin typeface="Cambria Math"/>
                              <a:ea typeface="Cambria Math"/>
                            </a:rPr>
                            <m:t>𝜇</m:t>
                          </m:r>
                        </m:e>
                        <m:sub>
                          <m:r>
                            <a:rPr lang="it-IT" i="1">
                              <a:latin typeface="Cambria Math"/>
                            </a:rPr>
                            <m:t>2</m:t>
                          </m:r>
                        </m:sub>
                      </m:sSub>
                      <m:r>
                        <a:rPr lang="it-IT" i="1">
                          <a:latin typeface="Cambria Math"/>
                        </a:rPr>
                        <m:t>−</m:t>
                      </m:r>
                      <m:sSub>
                        <m:sSubPr>
                          <m:ctrlPr>
                            <a:rPr lang="it-IT" i="1">
                              <a:latin typeface="Cambria Math" panose="02040503050406030204" pitchFamily="18" charset="0"/>
                            </a:rPr>
                          </m:ctrlPr>
                        </m:sSubPr>
                        <m:e>
                          <m:r>
                            <a:rPr lang="it-IT" i="1">
                              <a:latin typeface="Cambria Math"/>
                              <a:ea typeface="Cambria Math"/>
                            </a:rPr>
                            <m:t>𝜇</m:t>
                          </m:r>
                        </m:e>
                        <m:sub>
                          <m:r>
                            <a:rPr lang="it-IT" i="1">
                              <a:latin typeface="Cambria Math"/>
                            </a:rPr>
                            <m:t>1</m:t>
                          </m:r>
                        </m:sub>
                      </m:sSub>
                      <m:r>
                        <a:rPr lang="it-IT" b="0" i="1" smtClean="0">
                          <a:latin typeface="Cambria Math"/>
                        </a:rPr>
                        <m:t>)</m:t>
                      </m:r>
                    </m:oMath>
                  </m:oMathPara>
                </a14:m>
                <a:endParaRPr lang="it-IT" smtClean="0"/>
              </a:p>
              <a:p>
                <a:endParaRPr lang="it-IT"/>
              </a:p>
              <a:p>
                <a:r>
                  <a:rPr lang="it-IT" smtClean="0"/>
                  <a:t>The </a:t>
                </a:r>
                <a:r>
                  <a:rPr lang="it-IT" smtClean="0">
                    <a:solidFill>
                      <a:srgbClr val="FF0000"/>
                    </a:solidFill>
                  </a:rPr>
                  <a:t>within-class</a:t>
                </a:r>
                <a:r>
                  <a:rPr lang="it-IT" smtClean="0"/>
                  <a:t> variation</a:t>
                </a:r>
              </a:p>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a:rPr>
                            <m:t>𝑆</m:t>
                          </m:r>
                        </m:e>
                        <m:sub>
                          <m:r>
                            <a:rPr lang="it-IT" b="0" i="1" smtClean="0">
                              <a:latin typeface="Cambria Math"/>
                            </a:rPr>
                            <m:t>𝑊</m:t>
                          </m:r>
                        </m:sub>
                      </m:sSub>
                      <m:r>
                        <a:rPr lang="it-IT" b="0" i="1" smtClean="0">
                          <a:latin typeface="Cambria Math"/>
                        </a:rPr>
                        <m:t>=</m:t>
                      </m:r>
                      <m:nary>
                        <m:naryPr>
                          <m:chr m:val="∑"/>
                          <m:supHide m:val="on"/>
                          <m:ctrlPr>
                            <a:rPr lang="it-IT" b="0" i="1" smtClean="0">
                              <a:latin typeface="Cambria Math" panose="02040503050406030204" pitchFamily="18" charset="0"/>
                            </a:rPr>
                          </m:ctrlPr>
                        </m:naryPr>
                        <m:sub>
                          <m:r>
                            <m:rPr>
                              <m:brk m:alnAt="7"/>
                            </m:rPr>
                            <a:rPr lang="it-IT" b="0" i="1" smtClean="0">
                              <a:latin typeface="Cambria Math"/>
                            </a:rPr>
                            <m:t>𝑗</m:t>
                          </m:r>
                          <m:r>
                            <a:rPr lang="it-IT" b="0" i="1" smtClean="0">
                              <a:latin typeface="Cambria Math"/>
                            </a:rPr>
                            <m:t>=1,2</m:t>
                          </m:r>
                        </m:sub>
                        <m:sup/>
                        <m:e>
                          <m:nary>
                            <m:naryPr>
                              <m:chr m:val="∑"/>
                              <m:supHide m:val="on"/>
                              <m:ctrlPr>
                                <a:rPr lang="it-IT" i="1">
                                  <a:latin typeface="Cambria Math" panose="02040503050406030204" pitchFamily="18" charset="0"/>
                                </a:rPr>
                              </m:ctrlPr>
                            </m:naryPr>
                            <m:sub>
                              <m:r>
                                <m:rPr>
                                  <m:brk m:alnAt="7"/>
                                </m:rPr>
                                <a:rPr lang="it-IT" i="1">
                                  <a:latin typeface="Cambria Math"/>
                                </a:rPr>
                                <m:t>𝑖</m:t>
                              </m:r>
                              <m:r>
                                <a:rPr lang="it-IT" i="1">
                                  <a:latin typeface="Cambria Math"/>
                                  <a:ea typeface="Cambria Math"/>
                                </a:rPr>
                                <m:t>∈</m:t>
                              </m:r>
                              <m:r>
                                <a:rPr lang="it-IT" i="1">
                                  <a:latin typeface="Cambria Math"/>
                                  <a:ea typeface="Cambria Math"/>
                                </a:rPr>
                                <m:t>𝑐𝑙</m:t>
                              </m:r>
                              <m:r>
                                <a:rPr lang="it-IT" i="1">
                                  <a:latin typeface="Cambria Math"/>
                                  <a:ea typeface="Cambria Math"/>
                                </a:rPr>
                                <m:t> </m:t>
                              </m:r>
                              <m:r>
                                <a:rPr lang="it-IT" i="1">
                                  <a:latin typeface="Cambria Math"/>
                                  <a:ea typeface="Cambria Math"/>
                                </a:rPr>
                                <m:t>𝑗</m:t>
                              </m:r>
                            </m:sub>
                            <m:sup/>
                            <m:e>
                              <m:sSup>
                                <m:sSupPr>
                                  <m:ctrlPr>
                                    <a:rPr lang="it-IT" i="1">
                                      <a:latin typeface="Cambria Math" panose="02040503050406030204" pitchFamily="18" charset="0"/>
                                    </a:rPr>
                                  </m:ctrlPr>
                                </m:sSupPr>
                                <m:e>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a:rPr>
                                            <m:t>𝑥</m:t>
                                          </m:r>
                                        </m:e>
                                        <m:sub>
                                          <m:r>
                                            <a:rPr lang="it-IT" i="1">
                                              <a:latin typeface="Cambria Math"/>
                                            </a:rPr>
                                            <m:t>𝑖</m:t>
                                          </m:r>
                                        </m:sub>
                                        <m:sup/>
                                      </m:sSubSup>
                                      <m:r>
                                        <a:rPr lang="it-IT" i="1">
                                          <a:latin typeface="Cambria Math"/>
                                        </a:rPr>
                                        <m:t>−</m:t>
                                      </m:r>
                                      <m:sSubSup>
                                        <m:sSubSupPr>
                                          <m:ctrlPr>
                                            <a:rPr lang="it-IT" i="1">
                                              <a:latin typeface="Cambria Math" panose="02040503050406030204" pitchFamily="18" charset="0"/>
                                            </a:rPr>
                                          </m:ctrlPr>
                                        </m:sSubSupPr>
                                        <m:e>
                                          <m:r>
                                            <a:rPr lang="it-IT" i="1">
                                              <a:latin typeface="Cambria Math"/>
                                              <a:ea typeface="Cambria Math"/>
                                            </a:rPr>
                                            <m:t>𝜇</m:t>
                                          </m:r>
                                        </m:e>
                                        <m:sub>
                                          <m:r>
                                            <a:rPr lang="it-IT" i="1">
                                              <a:latin typeface="Cambria Math"/>
                                            </a:rPr>
                                            <m:t>𝑗</m:t>
                                          </m:r>
                                        </m:sub>
                                        <m:sup/>
                                      </m:sSubSup>
                                    </m:e>
                                  </m:d>
                                </m:e>
                                <m:sup>
                                  <m:r>
                                    <a:rPr lang="it-IT" i="1">
                                      <a:latin typeface="Cambria Math"/>
                                    </a:rPr>
                                    <m:t>𝑇</m:t>
                                  </m:r>
                                </m:sup>
                              </m:sSup>
                              <m:r>
                                <a:rPr lang="it-IT" i="1">
                                  <a:latin typeface="Cambria Math"/>
                                </a:rPr>
                                <m:t>(</m:t>
                              </m:r>
                              <m:sSubSup>
                                <m:sSubSupPr>
                                  <m:ctrlPr>
                                    <a:rPr lang="it-IT" i="1">
                                      <a:latin typeface="Cambria Math" panose="02040503050406030204" pitchFamily="18" charset="0"/>
                                    </a:rPr>
                                  </m:ctrlPr>
                                </m:sSubSupPr>
                                <m:e>
                                  <m:r>
                                    <a:rPr lang="it-IT" i="1">
                                      <a:latin typeface="Cambria Math"/>
                                    </a:rPr>
                                    <m:t>𝑥</m:t>
                                  </m:r>
                                </m:e>
                                <m:sub>
                                  <m:r>
                                    <a:rPr lang="it-IT" i="1">
                                      <a:latin typeface="Cambria Math"/>
                                    </a:rPr>
                                    <m:t>𝑖</m:t>
                                  </m:r>
                                </m:sub>
                                <m:sup/>
                              </m:sSubSup>
                              <m:r>
                                <a:rPr lang="it-IT" i="1">
                                  <a:latin typeface="Cambria Math"/>
                                </a:rPr>
                                <m:t>−</m:t>
                              </m:r>
                              <m:sSubSup>
                                <m:sSubSupPr>
                                  <m:ctrlPr>
                                    <a:rPr lang="it-IT" i="1">
                                      <a:latin typeface="Cambria Math" panose="02040503050406030204" pitchFamily="18" charset="0"/>
                                    </a:rPr>
                                  </m:ctrlPr>
                                </m:sSubSupPr>
                                <m:e>
                                  <m:r>
                                    <a:rPr lang="it-IT" i="1">
                                      <a:latin typeface="Cambria Math"/>
                                      <a:ea typeface="Cambria Math"/>
                                    </a:rPr>
                                    <m:t>𝜇</m:t>
                                  </m:r>
                                </m:e>
                                <m:sub>
                                  <m:r>
                                    <a:rPr lang="it-IT" i="1">
                                      <a:latin typeface="Cambria Math"/>
                                      <a:ea typeface="Cambria Math"/>
                                    </a:rPr>
                                    <m:t>𝑗</m:t>
                                  </m:r>
                                </m:sub>
                                <m:sup/>
                              </m:sSubSup>
                              <m:r>
                                <a:rPr lang="it-IT" i="1">
                                  <a:latin typeface="Cambria Math"/>
                                </a:rPr>
                                <m:t>)</m:t>
                              </m:r>
                            </m:e>
                          </m:nary>
                        </m:e>
                      </m:nary>
                    </m:oMath>
                  </m:oMathPara>
                </a14:m>
                <a:endParaRPr lang="it-IT" smtClean="0"/>
              </a:p>
              <a:p>
                <a:r>
                  <a:rPr lang="it-IT" smtClean="0"/>
                  <a:t> </a:t>
                </a:r>
              </a:p>
              <a:p>
                <a:endParaRPr lang="en-US"/>
              </a:p>
            </p:txBody>
          </p:sp>
        </mc:Choice>
        <mc:Fallback xmlns="">
          <p:sp>
            <p:nvSpPr>
              <p:cNvPr id="4" name="CasellaDiTesto 3"/>
              <p:cNvSpPr txBox="1">
                <a:spLocks noRot="1" noChangeAspect="1" noMove="1" noResize="1" noEditPoints="1" noAdjustHandles="1" noChangeArrowheads="1" noChangeShapeType="1" noTextEdit="1"/>
              </p:cNvSpPr>
              <p:nvPr/>
            </p:nvSpPr>
            <p:spPr>
              <a:xfrm>
                <a:off x="467544" y="3789040"/>
                <a:ext cx="3766800" cy="3288849"/>
              </a:xfrm>
              <a:prstGeom prst="rect">
                <a:avLst/>
              </a:prstGeom>
              <a:blipFill rotWithShape="1">
                <a:blip r:embed="rId3"/>
                <a:stretch>
                  <a:fillRect l="-1456" t="-928"/>
                </a:stretch>
              </a:blipFill>
            </p:spPr>
            <p:txBody>
              <a:bodyPr/>
              <a:lstStyle/>
              <a:p>
                <a:r>
                  <a:rPr lang="en-US">
                    <a:noFill/>
                  </a:rPr>
                  <a:t> </a:t>
                </a:r>
              </a:p>
            </p:txBody>
          </p:sp>
        </mc:Fallback>
      </mc:AlternateContent>
    </p:spTree>
    <p:extLst>
      <p:ext uri="{BB962C8B-B14F-4D97-AF65-F5344CB8AC3E}">
        <p14:creationId xmlns:p14="http://schemas.microsoft.com/office/powerpoint/2010/main" val="1988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Fisher </a:t>
            </a:r>
            <a:r>
              <a:rPr lang="it-IT" smtClean="0">
                <a:solidFill>
                  <a:srgbClr val="0070C0"/>
                </a:solidFill>
              </a:rPr>
              <a:t>linear discriminant /2</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075240" cy="4997152"/>
              </a:xfrm>
            </p:spPr>
            <p:txBody>
              <a:bodyPr>
                <a:normAutofit fontScale="70000" lnSpcReduction="20000"/>
              </a:bodyPr>
              <a:lstStyle/>
              <a:p>
                <a:pPr marL="0" indent="0">
                  <a:buNone/>
                </a:pPr>
                <a:r>
                  <a:rPr lang="it-IT" smtClean="0"/>
                  <a:t>Fisher criterion tries to maximize SB and minimize SW, so it is in fact written as a ratio of the two. One finds the vector w (orthogonal to the separating plane) which maximizes the function</a:t>
                </a:r>
              </a:p>
              <a:p>
                <a:pPr marL="0" indent="0">
                  <a:buNone/>
                </a:pPr>
                <a:endParaRPr lang="it-IT" smtClean="0"/>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𝑆</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𝑤</m:t>
                          </m:r>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m:t>
                              </m:r>
                              <m:r>
                                <a:rPr lang="it-IT" b="0" i="1" smtClean="0">
                                  <a:solidFill>
                                    <a:srgbClr val="FF0000"/>
                                  </a:solidFill>
                                  <a:latin typeface="Cambria Math"/>
                                </a:rPr>
                                <m:t>𝑤</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𝜇</m:t>
                                  </m:r>
                                </m:e>
                                <m:sub>
                                  <m:r>
                                    <a:rPr lang="it-IT" b="0" i="1" smtClean="0">
                                      <a:solidFill>
                                        <a:srgbClr val="FF0000"/>
                                      </a:solidFill>
                                      <a:latin typeface="Cambria Math"/>
                                      <a:ea typeface="Cambria Math"/>
                                    </a:rPr>
                                    <m:t>2</m:t>
                                  </m:r>
                                </m:sub>
                              </m:sSub>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𝜇</m:t>
                                  </m:r>
                                </m:e>
                                <m:sub>
                                  <m:r>
                                    <a:rPr lang="it-IT" b="0" i="1" smtClean="0">
                                      <a:solidFill>
                                        <a:srgbClr val="FF0000"/>
                                      </a:solidFill>
                                      <a:latin typeface="Cambria Math"/>
                                      <a:ea typeface="Cambria Math"/>
                                    </a:rPr>
                                    <m:t>1</m:t>
                                  </m:r>
                                </m:sub>
                              </m:sSub>
                              <m:r>
                                <a:rPr lang="it-IT" b="0" i="1" smtClean="0">
                                  <a:solidFill>
                                    <a:srgbClr val="FF0000"/>
                                  </a:solidFill>
                                  <a:latin typeface="Cambria Math"/>
                                  <a:ea typeface="Cambria Math"/>
                                </a:rPr>
                                <m:t>)</m:t>
                              </m:r>
                              <m:r>
                                <a:rPr lang="it-IT" b="0" i="1" smtClean="0">
                                  <a:solidFill>
                                    <a:srgbClr val="FF0000"/>
                                  </a:solidFill>
                                  <a:latin typeface="Cambria Math"/>
                                </a:rPr>
                                <m:t>)</m:t>
                              </m:r>
                            </m:e>
                            <m:sup>
                              <m:r>
                                <a:rPr lang="it-IT" b="0" i="1" smtClean="0">
                                  <a:solidFill>
                                    <a:srgbClr val="FF0000"/>
                                  </a:solidFill>
                                  <a:latin typeface="Cambria Math"/>
                                </a:rPr>
                                <m:t>2</m:t>
                              </m:r>
                            </m:sup>
                          </m:sSup>
                        </m:num>
                        <m:den>
                          <m:r>
                            <a:rPr lang="it-IT" i="1">
                              <a:solidFill>
                                <a:srgbClr val="FF0000"/>
                              </a:solidFill>
                              <a:latin typeface="Cambria Math"/>
                            </a:rPr>
                            <m:t>(</m:t>
                          </m:r>
                          <m:sSup>
                            <m:sSupPr>
                              <m:ctrlPr>
                                <a:rPr lang="it-IT" i="1">
                                  <a:solidFill>
                                    <a:srgbClr val="FF0000"/>
                                  </a:solidFill>
                                  <a:latin typeface="Cambria Math" panose="02040503050406030204" pitchFamily="18" charset="0"/>
                                </a:rPr>
                              </m:ctrlPr>
                            </m:sSupPr>
                            <m:e>
                              <m:r>
                                <a:rPr lang="it-IT" i="1">
                                  <a:solidFill>
                                    <a:srgbClr val="FF0000"/>
                                  </a:solidFill>
                                  <a:latin typeface="Cambria Math"/>
                                </a:rPr>
                                <m:t>𝑤</m:t>
                              </m:r>
                            </m:e>
                            <m:sup>
                              <m:r>
                                <a:rPr lang="it-IT" i="1">
                                  <a:solidFill>
                                    <a:srgbClr val="FF0000"/>
                                  </a:solidFill>
                                  <a:latin typeface="Cambria Math"/>
                                </a:rPr>
                                <m:t>𝑇</m:t>
                              </m:r>
                            </m:sup>
                          </m:sSup>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𝐶</m:t>
                                  </m:r>
                                </m:e>
                                <m:sub>
                                  <m:r>
                                    <a:rPr lang="it-IT" i="1">
                                      <a:solidFill>
                                        <a:srgbClr val="FF0000"/>
                                      </a:solidFill>
                                      <a:latin typeface="Cambria Math"/>
                                    </a:rPr>
                                    <m:t>1</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𝐶</m:t>
                                  </m:r>
                                </m:e>
                                <m:sub>
                                  <m:r>
                                    <a:rPr lang="it-IT" i="1">
                                      <a:solidFill>
                                        <a:srgbClr val="FF0000"/>
                                      </a:solidFill>
                                      <a:latin typeface="Cambria Math"/>
                                    </a:rPr>
                                    <m:t>2</m:t>
                                  </m:r>
                                </m:sub>
                              </m:sSub>
                            </m:e>
                          </m:d>
                          <m:r>
                            <a:rPr lang="it-IT" i="1">
                              <a:solidFill>
                                <a:srgbClr val="FF0000"/>
                              </a:solidFill>
                              <a:latin typeface="Cambria Math"/>
                            </a:rPr>
                            <m:t>𝑤</m:t>
                          </m:r>
                          <m:r>
                            <a:rPr lang="it-IT" i="1">
                              <a:solidFill>
                                <a:srgbClr val="FF0000"/>
                              </a:solidFill>
                              <a:latin typeface="Cambria Math"/>
                            </a:rPr>
                            <m:t>) </m:t>
                          </m:r>
                        </m:den>
                      </m:f>
                    </m:oMath>
                  </m:oMathPara>
                </a14:m>
                <a:endParaRPr lang="en-US" smtClean="0">
                  <a:solidFill>
                    <a:srgbClr val="FF0000"/>
                  </a:solidFill>
                </a:endParaRPr>
              </a:p>
              <a:p>
                <a:pPr marL="0" indent="0">
                  <a:buNone/>
                </a:pPr>
                <a:endParaRPr lang="en-US" smtClean="0">
                  <a:solidFill>
                    <a:srgbClr val="FF0000"/>
                  </a:solidFill>
                </a:endParaRPr>
              </a:p>
              <a:p>
                <a:pPr marL="0" indent="0">
                  <a:buNone/>
                </a:pPr>
                <a:r>
                  <a:rPr lang="it-IT" smtClean="0"/>
                  <a:t>The solution is found for w proportional to</a:t>
                </a:r>
              </a:p>
              <a:p>
                <a:pPr marL="0" indent="0">
                  <a:buNone/>
                </a:pPr>
                <a:r>
                  <a:rPr lang="it-IT" b="0" smtClean="0">
                    <a:solidFill>
                      <a:srgbClr val="FF0000"/>
                    </a:solidFill>
                  </a:rPr>
                  <a:t>		</a:t>
                </a:r>
                <a14:m>
                  <m:oMath xmlns:m="http://schemas.openxmlformats.org/officeDocument/2006/math">
                    <m:r>
                      <a:rPr lang="it-IT" b="0" i="1" smtClean="0">
                        <a:solidFill>
                          <a:srgbClr val="FF0000"/>
                        </a:solidFill>
                        <a:latin typeface="Cambria Math"/>
                      </a:rPr>
                      <m:t>𝑤</m:t>
                    </m:r>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𝐶</m:t>
                            </m:r>
                          </m:e>
                          <m:sub>
                            <m:r>
                              <a:rPr lang="it-IT" i="1">
                                <a:solidFill>
                                  <a:srgbClr val="FF0000"/>
                                </a:solidFill>
                                <a:latin typeface="Cambria Math"/>
                              </a:rPr>
                              <m:t>1</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𝐶</m:t>
                            </m:r>
                          </m:e>
                          <m:sub>
                            <m:r>
                              <a:rPr lang="it-IT" i="1">
                                <a:solidFill>
                                  <a:srgbClr val="FF0000"/>
                                </a:solidFill>
                                <a:latin typeface="Cambria Math"/>
                              </a:rPr>
                              <m:t>2</m:t>
                            </m:r>
                          </m:sub>
                        </m:sSub>
                        <m:r>
                          <a:rPr lang="it-IT" b="0" i="1" smtClean="0">
                            <a:solidFill>
                              <a:srgbClr val="FF0000"/>
                            </a:solidFill>
                            <a:latin typeface="Cambria Math"/>
                          </a:rPr>
                          <m:t>)</m:t>
                        </m:r>
                      </m:e>
                      <m:sup>
                        <m:r>
                          <a:rPr lang="it-IT" b="0" i="1" smtClean="0">
                            <a:solidFill>
                              <a:srgbClr val="FF0000"/>
                            </a:solidFill>
                            <a:latin typeface="Cambria Math"/>
                            <a:ea typeface="Cambria Math"/>
                          </a:rPr>
                          <m:t>−1</m:t>
                        </m:r>
                      </m:sup>
                    </m:sSup>
                    <m:r>
                      <a:rPr lang="it-IT" b="0" i="1" smtClean="0">
                        <a:solidFill>
                          <a:srgbClr val="FF0000"/>
                        </a:solidFill>
                        <a:latin typeface="Cambria Math"/>
                        <a:ea typeface="Cambria Math"/>
                      </a:rPr>
                      <m:t>(</m:t>
                    </m:r>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𝜇</m:t>
                        </m:r>
                      </m:e>
                      <m:sub>
                        <m:r>
                          <a:rPr lang="it-IT" i="1">
                            <a:solidFill>
                              <a:srgbClr val="FF0000"/>
                            </a:solidFill>
                            <a:latin typeface="Cambria Math"/>
                            <a:ea typeface="Cambria Math"/>
                          </a:rPr>
                          <m:t>2</m:t>
                        </m:r>
                      </m:sub>
                    </m:sSub>
                    <m:r>
                      <a:rPr lang="it-IT" i="1">
                        <a:solidFill>
                          <a:srgbClr val="FF0000"/>
                        </a:solidFill>
                        <a:latin typeface="Cambria Math"/>
                        <a:ea typeface="Cambria Math"/>
                      </a:rPr>
                      <m:t>−</m:t>
                    </m:r>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𝜇</m:t>
                        </m:r>
                      </m:e>
                      <m:sub>
                        <m:r>
                          <a:rPr lang="it-IT" i="1">
                            <a:solidFill>
                              <a:srgbClr val="FF0000"/>
                            </a:solidFill>
                            <a:latin typeface="Cambria Math"/>
                            <a:ea typeface="Cambria Math"/>
                          </a:rPr>
                          <m:t>1</m:t>
                        </m:r>
                      </m:sub>
                    </m:sSub>
                  </m:oMath>
                </a14:m>
                <a:r>
                  <a:rPr lang="en-US" smtClean="0">
                    <a:solidFill>
                      <a:srgbClr val="FF0000"/>
                    </a:solidFill>
                  </a:rPr>
                  <a:t>)</a:t>
                </a:r>
              </a:p>
              <a:p>
                <a:pPr marL="0" indent="0">
                  <a:buNone/>
                </a:pPr>
                <a:endParaRPr lang="it-IT" smtClean="0"/>
              </a:p>
              <a:p>
                <a:pPr marL="0" indent="0">
                  <a:buNone/>
                </a:pPr>
                <a:r>
                  <a:rPr lang="it-IT" smtClean="0"/>
                  <a:t>This is easy to compute. </a:t>
                </a:r>
              </a:p>
              <a:p>
                <a:pPr marL="0" indent="0">
                  <a:buNone/>
                </a:pPr>
                <a:r>
                  <a:rPr lang="it-IT" smtClean="0"/>
                  <a:t>The Fisher discriminant is optimal for normal MV distributed data of different means and same covariance; performance deteriorates with complexity</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075240" cy="4997152"/>
              </a:xfrm>
              <a:blipFill rotWithShape="1">
                <a:blip r:embed="rId2"/>
                <a:stretch>
                  <a:fillRect l="-906" t="-1954" r="-1283"/>
                </a:stretch>
              </a:blipFill>
            </p:spPr>
            <p:txBody>
              <a:bodyPr/>
              <a:lstStyle/>
              <a:p>
                <a:r>
                  <a:rPr lang="en-US">
                    <a:noFill/>
                  </a:rPr>
                  <a:t> </a:t>
                </a:r>
              </a:p>
            </p:txBody>
          </p:sp>
        </mc:Fallback>
      </mc:AlternateContent>
    </p:spTree>
    <p:extLst>
      <p:ext uri="{BB962C8B-B14F-4D97-AF65-F5344CB8AC3E}">
        <p14:creationId xmlns:p14="http://schemas.microsoft.com/office/powerpoint/2010/main" val="23588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Support </a:t>
            </a:r>
            <a:r>
              <a:rPr lang="it-IT" smtClean="0">
                <a:solidFill>
                  <a:srgbClr val="0070C0"/>
                </a:solidFill>
              </a:rPr>
              <a:t>vector machines</a:t>
            </a:r>
            <a:endParaRPr lang="en-US">
              <a:solidFill>
                <a:srgbClr val="0070C0"/>
              </a:solidFill>
            </a:endParaRPr>
          </a:p>
        </p:txBody>
      </p:sp>
      <p:sp>
        <p:nvSpPr>
          <p:cNvPr id="3" name="Segnaposto contenuto 2"/>
          <p:cNvSpPr>
            <a:spLocks noGrp="1"/>
          </p:cNvSpPr>
          <p:nvPr>
            <p:ph idx="1"/>
          </p:nvPr>
        </p:nvSpPr>
        <p:spPr>
          <a:xfrm>
            <a:off x="539552" y="1772816"/>
            <a:ext cx="8208912" cy="576064"/>
          </a:xfrm>
        </p:spPr>
        <p:txBody>
          <a:bodyPr>
            <a:normAutofit fontScale="55000" lnSpcReduction="20000"/>
          </a:bodyPr>
          <a:lstStyle/>
          <a:p>
            <a:pPr marL="0" indent="0">
              <a:buNone/>
            </a:pPr>
            <a:r>
              <a:rPr lang="it-IT" smtClean="0"/>
              <a:t>A SVM is a binary linear classifier that tries to find the best separation between two classes of data</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157" y="3140968"/>
            <a:ext cx="5809243" cy="333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9512" y="2732639"/>
            <a:ext cx="3096344" cy="4247317"/>
          </a:xfrm>
          <a:prstGeom prst="rect">
            <a:avLst/>
          </a:prstGeom>
          <a:noFill/>
        </p:spPr>
        <p:txBody>
          <a:bodyPr wrap="square" rtlCol="0">
            <a:spAutoFit/>
          </a:bodyPr>
          <a:lstStyle/>
          <a:p>
            <a:r>
              <a:rPr lang="it-IT"/>
              <a:t>The basic concept can be </a:t>
            </a:r>
            <a:r>
              <a:rPr lang="it-IT" smtClean="0"/>
              <a:t>again explained </a:t>
            </a:r>
            <a:r>
              <a:rPr lang="it-IT"/>
              <a:t>with linear separation between the classes (a hyperplane in the feature </a:t>
            </a:r>
            <a:r>
              <a:rPr lang="it-IT" smtClean="0"/>
              <a:t>space)</a:t>
            </a:r>
          </a:p>
          <a:p>
            <a:endParaRPr lang="it-IT" smtClean="0"/>
          </a:p>
          <a:p>
            <a:r>
              <a:rPr lang="it-IT"/>
              <a:t>N</a:t>
            </a:r>
            <a:r>
              <a:rPr lang="it-IT" smtClean="0"/>
              <a:t>on-linear </a:t>
            </a:r>
            <a:r>
              <a:rPr lang="it-IT"/>
              <a:t>separation is possible by extending the technique to additional </a:t>
            </a:r>
            <a:r>
              <a:rPr lang="it-IT" smtClean="0"/>
              <a:t>dimensions </a:t>
            </a:r>
            <a:r>
              <a:rPr lang="it-IT" smtClean="0">
                <a:sym typeface="Wingdings" panose="05000000000000000000" pitchFamily="2" charset="2"/>
              </a:rPr>
              <a:t> we do not make the discrimination surface more complex, but we make the data more complex (see below)</a:t>
            </a:r>
            <a:endParaRPr lang="en-US"/>
          </a:p>
          <a:p>
            <a:endParaRPr lang="en-US"/>
          </a:p>
        </p:txBody>
      </p:sp>
    </p:spTree>
    <p:extLst>
      <p:ext uri="{BB962C8B-B14F-4D97-AF65-F5344CB8AC3E}">
        <p14:creationId xmlns:p14="http://schemas.microsoft.com/office/powerpoint/2010/main" val="29413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Which </a:t>
            </a:r>
            <a:r>
              <a:rPr lang="it-IT" smtClean="0">
                <a:solidFill>
                  <a:srgbClr val="0070C0"/>
                </a:solidFill>
              </a:rPr>
              <a:t>hyperplane?</a:t>
            </a:r>
            <a:endParaRPr lang="en-US">
              <a:solidFill>
                <a:srgbClr val="0070C0"/>
              </a:solidFill>
            </a:endParaRPr>
          </a:p>
        </p:txBody>
      </p:sp>
      <p:sp>
        <p:nvSpPr>
          <p:cNvPr id="3" name="Segnaposto contenuto 2"/>
          <p:cNvSpPr>
            <a:spLocks noGrp="1"/>
          </p:cNvSpPr>
          <p:nvPr>
            <p:ph idx="1"/>
          </p:nvPr>
        </p:nvSpPr>
        <p:spPr>
          <a:xfrm>
            <a:off x="395536" y="1772816"/>
            <a:ext cx="2098576" cy="4003681"/>
          </a:xfrm>
        </p:spPr>
        <p:txBody>
          <a:bodyPr>
            <a:normAutofit fontScale="55000" lnSpcReduction="20000"/>
          </a:bodyPr>
          <a:lstStyle/>
          <a:p>
            <a:pPr marL="0" indent="0">
              <a:buNone/>
            </a:pPr>
            <a:r>
              <a:rPr lang="it-IT" smtClean="0"/>
              <a:t>Besides the obviously bad solutions, there can be an infinity of good solutions that work perfectly with linearly-separable training data</a:t>
            </a:r>
          </a:p>
          <a:p>
            <a:pPr marL="0" indent="0">
              <a:buNone/>
            </a:pPr>
            <a:endParaRPr lang="it-IT" smtClean="0"/>
          </a:p>
          <a:p>
            <a:pPr marL="0" indent="0">
              <a:buNone/>
            </a:pPr>
            <a:r>
              <a:rPr lang="it-IT" smtClean="0"/>
              <a:t>However, there is only one "best" solution</a:t>
            </a:r>
          </a:p>
          <a:p>
            <a:pPr marL="0" indent="0">
              <a:buNone/>
            </a:pPr>
            <a:r>
              <a:rPr lang="it-IT" smtClean="0">
                <a:sym typeface="Wingdings" panose="05000000000000000000" pitchFamily="2" charset="2"/>
              </a:rPr>
              <a:t> need to discuss a proper recipe to find it</a:t>
            </a:r>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738" y="1772816"/>
            <a:ext cx="6300614" cy="400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80870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A </a:t>
            </a:r>
            <a:r>
              <a:rPr lang="it-IT" smtClean="0">
                <a:solidFill>
                  <a:srgbClr val="0070C0"/>
                </a:solidFill>
              </a:rPr>
              <a:t>bad idea</a:t>
            </a:r>
            <a:endParaRPr lang="en-US">
              <a:solidFill>
                <a:srgbClr val="0070C0"/>
              </a:solidFill>
            </a:endParaRPr>
          </a:p>
        </p:txBody>
      </p:sp>
      <p:sp>
        <p:nvSpPr>
          <p:cNvPr id="3" name="Segnaposto contenuto 2"/>
          <p:cNvSpPr>
            <a:spLocks noGrp="1"/>
          </p:cNvSpPr>
          <p:nvPr>
            <p:ph idx="1"/>
          </p:nvPr>
        </p:nvSpPr>
        <p:spPr>
          <a:xfrm>
            <a:off x="457200" y="1600201"/>
            <a:ext cx="8291264" cy="2116831"/>
          </a:xfrm>
        </p:spPr>
        <p:txBody>
          <a:bodyPr>
            <a:normAutofit fontScale="85000" lnSpcReduction="20000"/>
          </a:bodyPr>
          <a:lstStyle/>
          <a:p>
            <a:pPr marL="0" indent="0">
              <a:buNone/>
            </a:pPr>
            <a:r>
              <a:rPr lang="it-IT" smtClean="0"/>
              <a:t>Can we learn a decision boundary between two classes by using a least square loss ? </a:t>
            </a:r>
          </a:p>
          <a:p>
            <a:pPr marL="0" indent="0">
              <a:buNone/>
            </a:pPr>
            <a:endParaRPr lang="it-IT"/>
          </a:p>
          <a:p>
            <a:pPr marL="0" indent="0">
              <a:buNone/>
            </a:pPr>
            <a:endParaRPr lang="it-IT" smtClean="0"/>
          </a:p>
          <a:p>
            <a:pPr marL="0" indent="0">
              <a:buNone/>
            </a:pPr>
            <a:r>
              <a:rPr lang="it-IT" smtClean="0">
                <a:sym typeface="Wingdings" panose="05000000000000000000" pitchFamily="2" charset="2"/>
              </a:rPr>
              <a:t>not a good idea. Too sensitive to outliers...</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05064"/>
            <a:ext cx="795655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46445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Linear </a:t>
            </a:r>
            <a:r>
              <a:rPr lang="it-IT" smtClean="0">
                <a:solidFill>
                  <a:srgbClr val="0070C0"/>
                </a:solidFill>
              </a:rPr>
              <a:t>SVM</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215515" y="2151369"/>
                <a:ext cx="4932549" cy="3293855"/>
              </a:xfrm>
            </p:spPr>
            <p:txBody>
              <a:bodyPr>
                <a:normAutofit fontScale="55000" lnSpcReduction="20000"/>
              </a:bodyPr>
              <a:lstStyle/>
              <a:p>
                <a:pPr marL="0" indent="0">
                  <a:buNone/>
                </a:pPr>
                <a:r>
                  <a:rPr lang="it-IT" smtClean="0"/>
                  <a:t>SVM find the hyperplane that </a:t>
                </a:r>
                <a:r>
                  <a:rPr lang="it-IT" smtClean="0">
                    <a:solidFill>
                      <a:srgbClr val="0070C0"/>
                    </a:solidFill>
                  </a:rPr>
                  <a:t>maximizes the distance of each class from the plane separating them</a:t>
                </a:r>
                <a:r>
                  <a:rPr lang="it-IT" smtClean="0"/>
                  <a:t>. The decision score can be set as the value of</a:t>
                </a:r>
                <a:endParaRPr lang="en-US" smtClean="0"/>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𝑓</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r>
                        <a:rPr lang="it-IT" b="0" i="1" smtClean="0">
                          <a:solidFill>
                            <a:srgbClr val="FF0000"/>
                          </a:solidFill>
                          <a:latin typeface="Cambria Math"/>
                        </a:rPr>
                        <m:t>=</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ea typeface="Cambria Math"/>
                            </a:rPr>
                            <m:t>𝛽</m:t>
                          </m:r>
                        </m:e>
                        <m:sup>
                          <m:r>
                            <a:rPr lang="it-IT" b="0" i="1" smtClean="0">
                              <a:solidFill>
                                <a:srgbClr val="FF0000"/>
                              </a:solidFill>
                              <a:latin typeface="Cambria Math"/>
                            </a:rPr>
                            <m:t>𝑇</m:t>
                          </m:r>
                        </m:sup>
                      </m:sSup>
                      <m:r>
                        <a:rPr lang="it-IT" b="0" i="1" smtClean="0">
                          <a:solidFill>
                            <a:srgbClr val="FF0000"/>
                          </a:solidFill>
                          <a:latin typeface="Cambria Math"/>
                        </a:rPr>
                        <m:t>𝑥</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i="1">
                              <a:solidFill>
                                <a:srgbClr val="FF0000"/>
                              </a:solidFill>
                              <a:latin typeface="Cambria Math"/>
                              <a:ea typeface="Cambria Math"/>
                            </a:rPr>
                            <m:t>𝛽</m:t>
                          </m:r>
                        </m:e>
                        <m:sub>
                          <m:r>
                            <a:rPr lang="it-IT" b="0" i="1" smtClean="0">
                              <a:solidFill>
                                <a:srgbClr val="FF0000"/>
                              </a:solidFill>
                              <a:latin typeface="Cambria Math"/>
                            </a:rPr>
                            <m:t>0</m:t>
                          </m:r>
                        </m:sub>
                      </m:sSub>
                    </m:oMath>
                  </m:oMathPara>
                </a14:m>
                <a:endParaRPr lang="it-IT" b="0" smtClean="0"/>
              </a:p>
              <a:p>
                <a:pPr marL="0" indent="0">
                  <a:buNone/>
                </a:pPr>
                <a:r>
                  <a:rPr lang="it-IT" smtClean="0"/>
                  <a:t>and we can define the separating hyperplane as the one for which f(x)=0; examples with f(x)&gt;0 are then classified in class c=1, and those with f(x)&lt;0 are in class c=-1.</a:t>
                </a:r>
              </a:p>
              <a:p>
                <a:pPr marL="0" indent="0">
                  <a:buNone/>
                </a:pPr>
                <a:r>
                  <a:rPr lang="it-IT" smtClean="0"/>
                  <a:t>One can always rescale the coefficients such that f(x)=+1 at the plane that intercepts the edge of the positive class, and f(x)=-1 at the plane supported by the edge points of the negative one:</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𝑐</m:t>
                      </m:r>
                      <m:d>
                        <m:dPr>
                          <m:ctrlPr>
                            <a:rPr lang="it-IT" b="0" i="1" smtClean="0">
                              <a:solidFill>
                                <a:srgbClr val="FF0000"/>
                              </a:solidFill>
                              <a:latin typeface="Cambria Math" panose="02040503050406030204" pitchFamily="18" charset="0"/>
                            </a:rPr>
                          </m:ctrlPr>
                        </m:dPr>
                        <m:e>
                          <m:sSup>
                            <m:sSupPr>
                              <m:ctrlPr>
                                <a:rPr lang="it-IT" i="1">
                                  <a:solidFill>
                                    <a:srgbClr val="FF0000"/>
                                  </a:solidFill>
                                  <a:latin typeface="Cambria Math" panose="02040503050406030204" pitchFamily="18" charset="0"/>
                                </a:rPr>
                              </m:ctrlPr>
                            </m:sSupPr>
                            <m:e>
                              <m:r>
                                <a:rPr lang="it-IT" i="1">
                                  <a:solidFill>
                                    <a:srgbClr val="FF0000"/>
                                  </a:solidFill>
                                  <a:latin typeface="Cambria Math"/>
                                  <a:ea typeface="Cambria Math"/>
                                </a:rPr>
                                <m:t>𝛽</m:t>
                              </m:r>
                            </m:e>
                            <m:sup>
                              <m:r>
                                <a:rPr lang="it-IT" i="1">
                                  <a:solidFill>
                                    <a:srgbClr val="FF0000"/>
                                  </a:solidFill>
                                  <a:latin typeface="Cambria Math"/>
                                </a:rPr>
                                <m:t>𝑇</m:t>
                              </m:r>
                            </m:sup>
                          </m:sSup>
                          <m:r>
                            <a:rPr lang="it-IT" i="1">
                              <a:solidFill>
                                <a:srgbClr val="FF0000"/>
                              </a:solidFill>
                              <a:latin typeface="Cambria Math"/>
                            </a:rPr>
                            <m:t>𝑥</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ea typeface="Cambria Math"/>
                                </a:rPr>
                                <m:t>𝛽</m:t>
                              </m:r>
                            </m:e>
                            <m:sub>
                              <m:r>
                                <a:rPr lang="it-IT" i="1">
                                  <a:solidFill>
                                    <a:srgbClr val="FF0000"/>
                                  </a:solidFill>
                                  <a:latin typeface="Cambria Math"/>
                                </a:rPr>
                                <m:t>0</m:t>
                              </m:r>
                            </m:sub>
                          </m:sSub>
                        </m:e>
                      </m:d>
                      <m:r>
                        <a:rPr lang="it-IT" b="0" i="1" smtClean="0">
                          <a:solidFill>
                            <a:srgbClr val="FF0000"/>
                          </a:solidFill>
                          <a:latin typeface="Cambria Math"/>
                        </a:rPr>
                        <m:t>=</m:t>
                      </m:r>
                      <m:r>
                        <a:rPr lang="it-IT" b="0" i="1" smtClean="0">
                          <a:solidFill>
                            <a:srgbClr val="FF0000"/>
                          </a:solidFill>
                          <a:latin typeface="Cambria Math"/>
                          <a:ea typeface="Cambria Math"/>
                        </a:rPr>
                        <m:t>±1</m:t>
                      </m:r>
                    </m:oMath>
                  </m:oMathPara>
                </a14:m>
                <a:endParaRPr lang="it-IT" smtClean="0">
                  <a:solidFill>
                    <a:srgbClr val="FF0000"/>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215515" y="2151369"/>
                <a:ext cx="4932549" cy="3293855"/>
              </a:xfrm>
              <a:blipFill rotWithShape="1">
                <a:blip r:embed="rId2"/>
                <a:stretch>
                  <a:fillRect l="-989" t="-2407" r="-1483"/>
                </a:stretch>
              </a:blipFill>
            </p:spPr>
            <p:txBody>
              <a:bodyPr/>
              <a:lstStyle/>
              <a:p>
                <a:r>
                  <a:rPr lang="en-US">
                    <a:noFill/>
                  </a:rPr>
                  <a:t> </a:t>
                </a:r>
              </a:p>
            </p:txBody>
          </p:sp>
        </mc:Fallback>
      </mc:AlternateContent>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752" y="2317132"/>
            <a:ext cx="3813078" cy="276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15515" y="1412776"/>
            <a:ext cx="8424937" cy="923330"/>
          </a:xfrm>
          <a:prstGeom prst="rect">
            <a:avLst/>
          </a:prstGeom>
          <a:noFill/>
        </p:spPr>
        <p:txBody>
          <a:bodyPr wrap="square" rtlCol="0">
            <a:spAutoFit/>
          </a:bodyPr>
          <a:lstStyle/>
          <a:p>
            <a:r>
              <a:rPr lang="it-IT"/>
              <a:t>Take two classes of i.i.d. training data {(x</a:t>
            </a:r>
            <a:r>
              <a:rPr lang="it-IT" baseline="-25000"/>
              <a:t>i</a:t>
            </a:r>
            <a:r>
              <a:rPr lang="it-IT"/>
              <a:t>,c</a:t>
            </a:r>
            <a:r>
              <a:rPr lang="it-IT" baseline="-25000"/>
              <a:t>i</a:t>
            </a:r>
            <a:r>
              <a:rPr lang="it-IT"/>
              <a:t>)} where c is the class label, either +1 or -1, and x is D-dimensional. For now let us consider linear separable classes.</a:t>
            </a:r>
          </a:p>
          <a:p>
            <a:endParaRPr lang="en-US"/>
          </a:p>
        </p:txBody>
      </p:sp>
      <mc:AlternateContent xmlns:mc="http://schemas.openxmlformats.org/markup-compatibility/2006" xmlns:a14="http://schemas.microsoft.com/office/drawing/2010/main">
        <mc:Choice Requires="a14">
          <p:sp>
            <p:nvSpPr>
              <p:cNvPr id="5" name="CasellaDiTesto 4"/>
              <p:cNvSpPr txBox="1"/>
              <p:nvPr/>
            </p:nvSpPr>
            <p:spPr>
              <a:xfrm>
                <a:off x="251520" y="5380665"/>
                <a:ext cx="7992888" cy="1425262"/>
              </a:xfrm>
              <a:prstGeom prst="rect">
                <a:avLst/>
              </a:prstGeom>
              <a:noFill/>
            </p:spPr>
            <p:txBody>
              <a:bodyPr wrap="square" rtlCol="0">
                <a:spAutoFit/>
              </a:bodyPr>
              <a:lstStyle/>
              <a:p>
                <a:r>
                  <a:rPr lang="it-IT"/>
                  <a:t>The classification margin is cf(x), and the loss function appropriate for training a SVM is called </a:t>
                </a:r>
                <a:r>
                  <a:rPr lang="it-IT" b="1"/>
                  <a:t>hinge loss</a:t>
                </a:r>
                <a:r>
                  <a:rPr lang="it-IT"/>
                  <a:t>:</a:t>
                </a:r>
              </a:p>
              <a:p>
                <a:pPr/>
                <a14:m>
                  <m:oMathPara xmlns:m="http://schemas.openxmlformats.org/officeDocument/2006/math">
                    <m:oMathParaPr>
                      <m:jc m:val="centerGroup"/>
                    </m:oMathParaPr>
                    <m:oMath xmlns:m="http://schemas.openxmlformats.org/officeDocument/2006/math">
                      <m:nary>
                        <m:naryPr>
                          <m:chr m:val="∑"/>
                          <m:ctrlPr>
                            <a:rPr lang="it-IT" i="1">
                              <a:solidFill>
                                <a:srgbClr val="FF0000"/>
                              </a:solidFill>
                              <a:latin typeface="Cambria Math" panose="02040503050406030204" pitchFamily="18" charset="0"/>
                            </a:rPr>
                          </m:ctrlPr>
                        </m:naryPr>
                        <m:sub>
                          <m:r>
                            <m:rPr>
                              <m:brk m:alnAt="23"/>
                            </m:rPr>
                            <a:rPr lang="it-IT" i="1">
                              <a:solidFill>
                                <a:srgbClr val="FF0000"/>
                              </a:solidFill>
                              <a:latin typeface="Cambria Math"/>
                            </a:rPr>
                            <m:t>𝑖</m:t>
                          </m:r>
                          <m:r>
                            <a:rPr lang="it-IT" i="1">
                              <a:solidFill>
                                <a:srgbClr val="FF0000"/>
                              </a:solidFill>
                              <a:latin typeface="Cambria Math"/>
                            </a:rPr>
                            <m:t>=1</m:t>
                          </m:r>
                        </m:sub>
                        <m:sup>
                          <m:r>
                            <a:rPr lang="it-IT" i="1">
                              <a:solidFill>
                                <a:srgbClr val="FF0000"/>
                              </a:solidFill>
                              <a:latin typeface="Cambria Math"/>
                            </a:rPr>
                            <m:t>𝑁</m:t>
                          </m:r>
                        </m:sup>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[1−</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𝑐</m:t>
                                  </m:r>
                                </m:e>
                                <m:sub>
                                  <m:r>
                                    <a:rPr lang="it-IT" i="1">
                                      <a:solidFill>
                                        <a:srgbClr val="FF0000"/>
                                      </a:solidFill>
                                      <a:latin typeface="Cambria Math"/>
                                    </a:rPr>
                                    <m:t>𝑛</m:t>
                                  </m:r>
                                </m:sub>
                              </m:sSub>
                              <m:r>
                                <a:rPr lang="it-IT" i="1">
                                  <a:solidFill>
                                    <a:srgbClr val="FF0000"/>
                                  </a:solidFill>
                                  <a:latin typeface="Cambria Math"/>
                                </a:rPr>
                                <m:t>𝑓</m:t>
                              </m:r>
                              <m:d>
                                <m:dPr>
                                  <m:ctrlPr>
                                    <a:rPr lang="it-IT" i="1">
                                      <a:solidFill>
                                        <a:srgbClr val="FF0000"/>
                                      </a:solidFill>
                                      <a:latin typeface="Cambria Math" panose="02040503050406030204" pitchFamily="18" charset="0"/>
                                    </a:rPr>
                                  </m:ctrlPr>
                                </m:dPr>
                                <m:e>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𝑛</m:t>
                                      </m:r>
                                    </m:sub>
                                  </m:sSub>
                                </m:e>
                              </m:d>
                              <m:r>
                                <a:rPr lang="it-IT" i="1">
                                  <a:solidFill>
                                    <a:srgbClr val="FF0000"/>
                                  </a:solidFill>
                                  <a:latin typeface="Cambria Math"/>
                                </a:rPr>
                                <m:t>]</m:t>
                              </m:r>
                            </m:e>
                            <m:sub>
                              <m:r>
                                <a:rPr lang="it-IT" i="1">
                                  <a:solidFill>
                                    <a:srgbClr val="FF0000"/>
                                  </a:solidFill>
                                  <a:latin typeface="Cambria Math"/>
                                </a:rPr>
                                <m:t>+</m:t>
                              </m:r>
                            </m:sub>
                          </m:sSub>
                          <m:r>
                            <a:rPr lang="it-IT" i="1">
                              <a:solidFill>
                                <a:srgbClr val="FF0000"/>
                              </a:solidFill>
                              <a:latin typeface="Cambria Math"/>
                            </a:rPr>
                            <m:t> </m:t>
                          </m:r>
                        </m:e>
                      </m:nary>
                    </m:oMath>
                  </m:oMathPara>
                </a14:m>
                <a:endParaRPr lang="it-IT"/>
              </a:p>
            </p:txBody>
          </p:sp>
        </mc:Choice>
        <mc:Fallback xmlns="">
          <p:sp>
            <p:nvSpPr>
              <p:cNvPr id="5" name="CasellaDiTesto 4"/>
              <p:cNvSpPr txBox="1">
                <a:spLocks noRot="1" noChangeAspect="1" noMove="1" noResize="1" noEditPoints="1" noAdjustHandles="1" noChangeArrowheads="1" noChangeShapeType="1" noTextEdit="1"/>
              </p:cNvSpPr>
              <p:nvPr/>
            </p:nvSpPr>
            <p:spPr>
              <a:xfrm>
                <a:off x="251520" y="5380665"/>
                <a:ext cx="7992888" cy="1425262"/>
              </a:xfrm>
              <a:prstGeom prst="rect">
                <a:avLst/>
              </a:prstGeom>
              <a:blipFill rotWithShape="1">
                <a:blip r:embed="rId5"/>
                <a:stretch>
                  <a:fillRect l="-610" t="-2146"/>
                </a:stretch>
              </a:blipFill>
            </p:spPr>
            <p:txBody>
              <a:bodyPr/>
              <a:lstStyle/>
              <a:p>
                <a:r>
                  <a:rPr lang="en-US">
                    <a:noFill/>
                  </a:rPr>
                  <a:t> </a:t>
                </a:r>
              </a:p>
            </p:txBody>
          </p:sp>
        </mc:Fallback>
      </mc:AlternateContent>
      <p:sp>
        <p:nvSpPr>
          <p:cNvPr id="6" name="CasellaDiTesto 5"/>
          <p:cNvSpPr txBox="1"/>
          <p:nvPr/>
        </p:nvSpPr>
        <p:spPr>
          <a:xfrm>
            <a:off x="6194978" y="5901079"/>
            <a:ext cx="2625494" cy="1200329"/>
          </a:xfrm>
          <a:prstGeom prst="rect">
            <a:avLst/>
          </a:prstGeom>
          <a:noFill/>
        </p:spPr>
        <p:txBody>
          <a:bodyPr wrap="square" rtlCol="0">
            <a:spAutoFit/>
          </a:bodyPr>
          <a:lstStyle/>
          <a:p>
            <a:r>
              <a:rPr lang="it-IT"/>
              <a:t>The loss is zero in a linearly separable training sample.</a:t>
            </a:r>
          </a:p>
          <a:p>
            <a:endParaRPr lang="en-US"/>
          </a:p>
        </p:txBody>
      </p:sp>
    </p:spTree>
    <p:extLst>
      <p:ext uri="{BB962C8B-B14F-4D97-AF65-F5344CB8AC3E}">
        <p14:creationId xmlns:p14="http://schemas.microsoft.com/office/powerpoint/2010/main" val="15952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Finding </a:t>
            </a:r>
            <a:r>
              <a:rPr lang="it-IT" smtClean="0">
                <a:solidFill>
                  <a:srgbClr val="0070C0"/>
                </a:solidFill>
              </a:rPr>
              <a:t>the optimal hyperplane</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62500" lnSpcReduction="20000"/>
              </a:bodyPr>
              <a:lstStyle/>
              <a:p>
                <a:pPr marL="0" indent="0">
                  <a:buNone/>
                </a:pPr>
                <a:r>
                  <a:rPr lang="it-IT" smtClean="0"/>
                  <a:t>We write the linear classifier as </a:t>
                </a:r>
                <a14:m>
                  <m:oMath xmlns:m="http://schemas.openxmlformats.org/officeDocument/2006/math">
                    <m:r>
                      <a:rPr lang="it-IT" b="0" i="1" smtClean="0">
                        <a:latin typeface="Cambria Math"/>
                      </a:rPr>
                      <m:t>h</m:t>
                    </m:r>
                    <m:d>
                      <m:dPr>
                        <m:ctrlPr>
                          <a:rPr lang="it-IT" b="0" i="1" smtClean="0">
                            <a:latin typeface="Cambria Math" panose="02040503050406030204" pitchFamily="18" charset="0"/>
                          </a:rPr>
                        </m:ctrlPr>
                      </m:dPr>
                      <m:e>
                        <m:r>
                          <a:rPr lang="it-IT" b="0" i="1" smtClean="0">
                            <a:latin typeface="Cambria Math"/>
                          </a:rPr>
                          <m:t>𝑥</m:t>
                        </m:r>
                        <m:r>
                          <a:rPr lang="it-IT" b="0" i="1" smtClean="0">
                            <a:latin typeface="Cambria Math"/>
                          </a:rPr>
                          <m:t>;</m:t>
                        </m:r>
                        <m:r>
                          <a:rPr lang="it-IT" b="0" i="1" smtClean="0">
                            <a:latin typeface="Cambria Math"/>
                            <a:ea typeface="Cambria Math"/>
                          </a:rPr>
                          <m:t>𝛽</m:t>
                        </m:r>
                      </m:e>
                    </m:d>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ea typeface="Cambria Math"/>
                          </a:rPr>
                          <m:t>𝛽</m:t>
                        </m:r>
                      </m:e>
                      <m:sup>
                        <m:r>
                          <a:rPr lang="it-IT" b="0" i="1" smtClean="0">
                            <a:latin typeface="Cambria Math"/>
                          </a:rPr>
                          <m:t>𝑇</m:t>
                        </m:r>
                      </m:sup>
                    </m:sSup>
                    <m:r>
                      <a:rPr lang="it-IT" b="0" i="1" smtClean="0">
                        <a:latin typeface="Cambria Math"/>
                      </a:rPr>
                      <m:t>𝑥</m:t>
                    </m:r>
                    <m:r>
                      <a:rPr lang="it-IT" b="0" i="1" smtClean="0">
                        <a:latin typeface="Cambria Math"/>
                      </a:rPr>
                      <m:t>+</m:t>
                    </m:r>
                    <m:sSub>
                      <m:sSubPr>
                        <m:ctrlPr>
                          <a:rPr lang="it-IT" b="0" i="1" smtClean="0">
                            <a:latin typeface="Cambria Math" panose="02040503050406030204" pitchFamily="18" charset="0"/>
                          </a:rPr>
                        </m:ctrlPr>
                      </m:sSubPr>
                      <m:e>
                        <m:r>
                          <a:rPr lang="it-IT" b="0" i="1" smtClean="0">
                            <a:latin typeface="Cambria Math"/>
                            <a:ea typeface="Cambria Math"/>
                          </a:rPr>
                          <m:t>𝛽</m:t>
                        </m:r>
                      </m:e>
                      <m:sub>
                        <m:r>
                          <a:rPr lang="it-IT" b="0" i="1" smtClean="0">
                            <a:latin typeface="Cambria Math"/>
                          </a:rPr>
                          <m:t>0</m:t>
                        </m:r>
                      </m:sub>
                    </m:sSub>
                  </m:oMath>
                </a14:m>
                <a:endParaRPr lang="it-IT" smtClean="0"/>
              </a:p>
              <a:p>
                <a:pPr marL="0" indent="0">
                  <a:buNone/>
                </a:pPr>
                <a:r>
                  <a:rPr lang="it-IT" smtClean="0"/>
                  <a:t>To find the distance of each data point to the decision boundary we calculate, with c</a:t>
                </a:r>
                <a:r>
                  <a:rPr lang="it-IT" baseline="-25000" smtClean="0"/>
                  <a:t>i</a:t>
                </a:r>
                <a:r>
                  <a:rPr lang="it-IT" smtClean="0"/>
                  <a:t>=+-1,</a:t>
                </a:r>
              </a:p>
              <a:p>
                <a:pPr marL="0" indent="0">
                  <a:buNone/>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sSub>
                            <m:sSubPr>
                              <m:ctrlPr>
                                <a:rPr lang="en-US" i="1" smtClean="0">
                                  <a:solidFill>
                                    <a:srgbClr val="FF0000"/>
                                  </a:solidFill>
                                  <a:latin typeface="Cambria Math" panose="02040503050406030204" pitchFamily="18" charset="0"/>
                                </a:rPr>
                              </m:ctrlPr>
                            </m:sSubPr>
                            <m:e>
                              <m:r>
                                <a:rPr lang="it-IT" b="0" i="1" smtClean="0">
                                  <a:solidFill>
                                    <a:srgbClr val="FF0000"/>
                                  </a:solidFill>
                                  <a:latin typeface="Cambria Math"/>
                                </a:rPr>
                                <m:t>𝑐</m:t>
                              </m:r>
                            </m:e>
                            <m:sub>
                              <m:r>
                                <a:rPr lang="it-IT" b="0" i="1" smtClean="0">
                                  <a:solidFill>
                                    <a:srgbClr val="FF0000"/>
                                  </a:solidFill>
                                  <a:latin typeface="Cambria Math"/>
                                </a:rPr>
                                <m:t>𝑖</m:t>
                              </m:r>
                            </m:sub>
                          </m:sSub>
                          <m:r>
                            <a:rPr lang="it-IT" b="0" i="1" smtClean="0">
                              <a:solidFill>
                                <a:srgbClr val="FF0000"/>
                              </a:solidFill>
                              <a:latin typeface="Cambria Math"/>
                            </a:rPr>
                            <m:t>(</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ea typeface="Cambria Math"/>
                                </a:rPr>
                                <m:t>𝛽</m:t>
                              </m:r>
                            </m:e>
                            <m:sup>
                              <m:r>
                                <a:rPr lang="it-IT" b="0" i="1" smtClean="0">
                                  <a:solidFill>
                                    <a:srgbClr val="FF0000"/>
                                  </a:solidFill>
                                  <a:latin typeface="Cambria Math"/>
                                </a:rPr>
                                <m:t>𝑇</m:t>
                              </m:r>
                            </m:sup>
                          </m:sSup>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𝑖</m:t>
                              </m:r>
                            </m:sub>
                          </m:sSub>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ea typeface="Cambria Math"/>
                                </a:rPr>
                                <m:t>𝛽</m:t>
                              </m:r>
                            </m:e>
                            <m:sub>
                              <m:r>
                                <a:rPr lang="it-IT" b="0" i="1" smtClean="0">
                                  <a:solidFill>
                                    <a:srgbClr val="FF0000"/>
                                  </a:solidFill>
                                  <a:latin typeface="Cambria Math"/>
                                </a:rPr>
                                <m:t>0</m:t>
                              </m:r>
                            </m:sub>
                          </m:sSub>
                          <m:r>
                            <a:rPr lang="it-IT" b="0" i="1" smtClean="0">
                              <a:solidFill>
                                <a:srgbClr val="FF0000"/>
                              </a:solidFill>
                              <a:latin typeface="Cambria Math"/>
                            </a:rPr>
                            <m:t>)</m:t>
                          </m:r>
                        </m:num>
                        <m:den>
                          <m:rad>
                            <m:radPr>
                              <m:degHide m:val="on"/>
                              <m:ctrlPr>
                                <a:rPr lang="en-US" i="1" smtClean="0">
                                  <a:solidFill>
                                    <a:srgbClr val="FF0000"/>
                                  </a:solidFill>
                                  <a:latin typeface="Cambria Math" panose="02040503050406030204" pitchFamily="18" charset="0"/>
                                </a:rPr>
                              </m:ctrlPr>
                            </m:radPr>
                            <m:deg/>
                            <m:e>
                              <m:sSup>
                                <m:sSupPr>
                                  <m:ctrlPr>
                                    <a:rPr lang="en-US" i="1" smtClean="0">
                                      <a:solidFill>
                                        <a:srgbClr val="FF0000"/>
                                      </a:solidFill>
                                      <a:latin typeface="Cambria Math" panose="02040503050406030204" pitchFamily="18" charset="0"/>
                                    </a:rPr>
                                  </m:ctrlPr>
                                </m:sSupPr>
                                <m:e>
                                  <m:r>
                                    <a:rPr lang="en-US" i="1" smtClean="0">
                                      <a:solidFill>
                                        <a:srgbClr val="FF0000"/>
                                      </a:solidFill>
                                      <a:latin typeface="Cambria Math"/>
                                      <a:ea typeface="Cambria Math"/>
                                    </a:rPr>
                                    <m:t>𝛽</m:t>
                                  </m:r>
                                </m:e>
                                <m:sup>
                                  <m:r>
                                    <a:rPr lang="it-IT" b="0" i="1" smtClean="0">
                                      <a:solidFill>
                                        <a:srgbClr val="FF0000"/>
                                      </a:solidFill>
                                      <a:latin typeface="Cambria Math"/>
                                    </a:rPr>
                                    <m:t>𝑇</m:t>
                                  </m:r>
                                </m:sup>
                              </m:sSup>
                              <m:r>
                                <a:rPr lang="en-US" i="1" smtClean="0">
                                  <a:solidFill>
                                    <a:srgbClr val="FF0000"/>
                                  </a:solidFill>
                                  <a:latin typeface="Cambria Math"/>
                                  <a:ea typeface="Cambria Math"/>
                                </a:rPr>
                                <m:t>𝛽</m:t>
                              </m:r>
                            </m:e>
                          </m:rad>
                        </m:den>
                      </m:f>
                    </m:oMath>
                  </m:oMathPara>
                </a14:m>
                <a:endParaRPr lang="en-US" smtClean="0"/>
              </a:p>
              <a:p>
                <a:pPr marL="0" indent="0">
                  <a:buNone/>
                </a:pPr>
                <a:r>
                  <a:rPr lang="it-IT" smtClean="0"/>
                  <a:t>The best boundary will have </a:t>
                </a:r>
                <a:r>
                  <a:rPr lang="el-GR" smtClean="0"/>
                  <a:t>β</a:t>
                </a:r>
                <a:r>
                  <a:rPr lang="it-IT" smtClean="0"/>
                  <a:t> such that</a:t>
                </a:r>
              </a:p>
              <a:p>
                <a:pPr marL="0" indent="0">
                  <a:buNone/>
                </a:pPr>
                <a14:m>
                  <m:oMathPara xmlns:m="http://schemas.openxmlformats.org/officeDocument/2006/math">
                    <m:oMathParaPr>
                      <m:jc m:val="centerGroup"/>
                    </m:oMathParaPr>
                    <m:oMath xmlns:m="http://schemas.openxmlformats.org/officeDocument/2006/math">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arg</m:t>
                          </m:r>
                        </m:fName>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𝑚𝑎𝑥</m:t>
                              </m:r>
                            </m:e>
                            <m:sub>
                              <m:r>
                                <a:rPr lang="it-IT" b="0" i="1" smtClean="0">
                                  <a:solidFill>
                                    <a:srgbClr val="FF0000"/>
                                  </a:solidFill>
                                  <a:latin typeface="Cambria Math"/>
                                  <a:ea typeface="Cambria Math"/>
                                </a:rPr>
                                <m:t>𝛽</m:t>
                              </m:r>
                            </m:sub>
                          </m:sSub>
                          <m:d>
                            <m:dPr>
                              <m:begChr m:val="{"/>
                              <m:endChr m:val="}"/>
                              <m:ctrlPr>
                                <a:rPr lang="it-IT" b="0" i="1" smtClean="0">
                                  <a:solidFill>
                                    <a:srgbClr val="FF0000"/>
                                  </a:solidFill>
                                  <a:latin typeface="Cambria Math" panose="02040503050406030204" pitchFamily="18" charset="0"/>
                                </a:rPr>
                              </m:ctrlPr>
                            </m:dPr>
                            <m:e>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ad>
                                    <m:radPr>
                                      <m:degHide m:val="on"/>
                                      <m:ctrlPr>
                                        <a:rPr lang="it-IT" b="0" i="1" smtClean="0">
                                          <a:solidFill>
                                            <a:srgbClr val="FF0000"/>
                                          </a:solidFill>
                                          <a:latin typeface="Cambria Math" panose="02040503050406030204" pitchFamily="18" charset="0"/>
                                        </a:rPr>
                                      </m:ctrlPr>
                                    </m:radPr>
                                    <m:deg/>
                                    <m:e>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ea typeface="Cambria Math"/>
                                            </a:rPr>
                                            <m:t>𝛽</m:t>
                                          </m:r>
                                        </m:e>
                                        <m:sup>
                                          <m:r>
                                            <a:rPr lang="it-IT" b="0" i="1" smtClean="0">
                                              <a:solidFill>
                                                <a:srgbClr val="FF0000"/>
                                              </a:solidFill>
                                              <a:latin typeface="Cambria Math"/>
                                            </a:rPr>
                                            <m:t>𝑇</m:t>
                                          </m:r>
                                        </m:sup>
                                      </m:sSup>
                                      <m:r>
                                        <a:rPr lang="it-IT" b="0" i="1" smtClean="0">
                                          <a:solidFill>
                                            <a:srgbClr val="FF0000"/>
                                          </a:solidFill>
                                          <a:latin typeface="Cambria Math"/>
                                          <a:ea typeface="Cambria Math"/>
                                        </a:rPr>
                                        <m:t>𝛽</m:t>
                                      </m:r>
                                    </m:e>
                                  </m:rad>
                                </m:den>
                              </m:f>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𝑚𝑖𝑛</m:t>
                                  </m:r>
                                </m:e>
                                <m:sub>
                                  <m:r>
                                    <a:rPr lang="it-IT" b="0" i="1" smtClean="0">
                                      <a:solidFill>
                                        <a:srgbClr val="FF0000"/>
                                      </a:solidFill>
                                      <a:latin typeface="Cambria Math"/>
                                    </a:rPr>
                                    <m:t>𝑖</m:t>
                                  </m:r>
                                </m:sub>
                              </m:sSub>
                              <m:d>
                                <m:dPr>
                                  <m:begChr m:val="["/>
                                  <m:endChr m:val="]"/>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𝑐</m:t>
                                      </m:r>
                                    </m:e>
                                    <m:sub>
                                      <m:r>
                                        <a:rPr lang="it-IT" b="0" i="1" smtClean="0">
                                          <a:solidFill>
                                            <a:srgbClr val="FF0000"/>
                                          </a:solidFill>
                                          <a:latin typeface="Cambria Math"/>
                                        </a:rPr>
                                        <m:t>𝑖</m:t>
                                      </m:r>
                                    </m:sub>
                                  </m:sSub>
                                  <m:r>
                                    <a:rPr lang="it-IT" b="0" i="1" smtClean="0">
                                      <a:solidFill>
                                        <a:srgbClr val="FF0000"/>
                                      </a:solidFill>
                                      <a:latin typeface="Cambria Math"/>
                                    </a:rPr>
                                    <m:t>(</m:t>
                                  </m:r>
                                  <m:sSup>
                                    <m:sSupPr>
                                      <m:ctrlPr>
                                        <a:rPr lang="it-IT" i="1">
                                          <a:solidFill>
                                            <a:srgbClr val="FF0000"/>
                                          </a:solidFill>
                                          <a:latin typeface="Cambria Math" panose="02040503050406030204" pitchFamily="18" charset="0"/>
                                        </a:rPr>
                                      </m:ctrlPr>
                                    </m:sSupPr>
                                    <m:e>
                                      <m:r>
                                        <a:rPr lang="it-IT" i="1">
                                          <a:solidFill>
                                            <a:srgbClr val="FF0000"/>
                                          </a:solidFill>
                                          <a:latin typeface="Cambria Math"/>
                                          <a:ea typeface="Cambria Math"/>
                                        </a:rPr>
                                        <m:t>𝛽</m:t>
                                      </m:r>
                                    </m:e>
                                    <m:sup>
                                      <m:r>
                                        <a:rPr lang="it-IT" i="1">
                                          <a:solidFill>
                                            <a:srgbClr val="FF0000"/>
                                          </a:solidFill>
                                          <a:latin typeface="Cambria Math"/>
                                        </a:rPr>
                                        <m:t>𝑇</m:t>
                                      </m:r>
                                    </m:sup>
                                  </m:sSup>
                                  <m:r>
                                    <a:rPr lang="it-IT" i="1">
                                      <a:solidFill>
                                        <a:srgbClr val="FF0000"/>
                                      </a:solidFill>
                                      <a:latin typeface="Cambria Math"/>
                                    </a:rPr>
                                    <m:t>𝑥</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ea typeface="Cambria Math"/>
                                        </a:rPr>
                                        <m:t>𝛽</m:t>
                                      </m:r>
                                    </m:e>
                                    <m:sub>
                                      <m:r>
                                        <a:rPr lang="it-IT" i="1">
                                          <a:solidFill>
                                            <a:srgbClr val="FF0000"/>
                                          </a:solidFill>
                                          <a:latin typeface="Cambria Math"/>
                                        </a:rPr>
                                        <m:t>0</m:t>
                                      </m:r>
                                    </m:sub>
                                  </m:sSub>
                                  <m:r>
                                    <a:rPr lang="it-IT" b="0" i="1" smtClean="0">
                                      <a:solidFill>
                                        <a:srgbClr val="FF0000"/>
                                      </a:solidFill>
                                      <a:latin typeface="Cambria Math"/>
                                    </a:rPr>
                                    <m:t>)</m:t>
                                  </m:r>
                                </m:e>
                              </m:d>
                            </m:e>
                          </m:d>
                        </m:e>
                      </m:func>
                    </m:oMath>
                  </m:oMathPara>
                </a14:m>
                <a:endParaRPr lang="it-IT" smtClean="0"/>
              </a:p>
              <a:p>
                <a:pPr marL="0" indent="0">
                  <a:buNone/>
                </a:pPr>
                <a:r>
                  <a:rPr lang="it-IT"/>
                  <a:t>W</a:t>
                </a:r>
                <a:r>
                  <a:rPr lang="it-IT" smtClean="0"/>
                  <a:t>e can equivalently write our optimization problem as the one of </a:t>
                </a:r>
              </a:p>
              <a:p>
                <a:pPr lvl="1"/>
                <a:r>
                  <a:rPr lang="it-IT" smtClean="0"/>
                  <a:t>minimizing  </a:t>
                </a:r>
                <a14:m>
                  <m:oMath xmlns:m="http://schemas.openxmlformats.org/officeDocument/2006/math">
                    <m:r>
                      <m:rPr>
                        <m:sty m:val="p"/>
                      </m:rPr>
                      <a:rPr lang="it-IT" b="0" i="0" smtClean="0">
                        <a:solidFill>
                          <a:srgbClr val="FF0000"/>
                        </a:solidFill>
                        <a:latin typeface="Cambria Math"/>
                      </a:rPr>
                      <m:t>L</m:t>
                    </m:r>
                    <m:r>
                      <a:rPr lang="it-IT" b="0" i="0" smtClean="0">
                        <a:solidFill>
                          <a:srgbClr val="FF0000"/>
                        </a:solidFill>
                        <a:latin typeface="Cambria Math"/>
                      </a:rPr>
                      <m:t>=</m:t>
                    </m:r>
                    <m:rad>
                      <m:radPr>
                        <m:degHide m:val="on"/>
                        <m:ctrlPr>
                          <a:rPr lang="en-US" i="1">
                            <a:solidFill>
                              <a:srgbClr val="FF0000"/>
                            </a:solidFill>
                            <a:latin typeface="Cambria Math" panose="02040503050406030204" pitchFamily="18" charset="0"/>
                          </a:rPr>
                        </m:ctrlPr>
                      </m:radPr>
                      <m:deg/>
                      <m:e>
                        <m:sSup>
                          <m:sSupPr>
                            <m:ctrlPr>
                              <a:rPr lang="en-US" i="1">
                                <a:solidFill>
                                  <a:srgbClr val="FF0000"/>
                                </a:solidFill>
                                <a:latin typeface="Cambria Math" panose="02040503050406030204" pitchFamily="18" charset="0"/>
                              </a:rPr>
                            </m:ctrlPr>
                          </m:sSupPr>
                          <m:e>
                            <m:r>
                              <a:rPr lang="en-US" i="1">
                                <a:solidFill>
                                  <a:srgbClr val="FF0000"/>
                                </a:solidFill>
                                <a:latin typeface="Cambria Math"/>
                                <a:ea typeface="Cambria Math"/>
                              </a:rPr>
                              <m:t>𝛽</m:t>
                            </m:r>
                          </m:e>
                          <m:sup>
                            <m:r>
                              <a:rPr lang="it-IT" i="1">
                                <a:solidFill>
                                  <a:srgbClr val="FF0000"/>
                                </a:solidFill>
                                <a:latin typeface="Cambria Math"/>
                              </a:rPr>
                              <m:t>𝑇</m:t>
                            </m:r>
                          </m:sup>
                        </m:sSup>
                        <m:r>
                          <a:rPr lang="en-US" i="1">
                            <a:solidFill>
                              <a:srgbClr val="FF0000"/>
                            </a:solidFill>
                            <a:latin typeface="Cambria Math"/>
                            <a:ea typeface="Cambria Math"/>
                          </a:rPr>
                          <m:t>𝛽</m:t>
                        </m:r>
                      </m:e>
                    </m:rad>
                  </m:oMath>
                </a14:m>
                <a:endParaRPr lang="en-US" smtClean="0"/>
              </a:p>
              <a:p>
                <a:pPr lvl="1"/>
                <a:r>
                  <a:rPr lang="it-IT" smtClean="0"/>
                  <a:t>with the condition that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it-IT" i="1">
                            <a:solidFill>
                              <a:srgbClr val="FF0000"/>
                            </a:solidFill>
                            <a:latin typeface="Cambria Math"/>
                          </a:rPr>
                          <m:t>𝑐</m:t>
                        </m:r>
                      </m:e>
                      <m:sub>
                        <m:r>
                          <a:rPr lang="it-IT" i="1">
                            <a:solidFill>
                              <a:srgbClr val="FF0000"/>
                            </a:solidFill>
                            <a:latin typeface="Cambria Math"/>
                          </a:rPr>
                          <m:t>𝑖</m:t>
                        </m:r>
                      </m:sub>
                    </m:sSub>
                    <m:d>
                      <m:dPr>
                        <m:ctrlPr>
                          <a:rPr lang="it-IT" i="1">
                            <a:solidFill>
                              <a:srgbClr val="FF0000"/>
                            </a:solidFill>
                            <a:latin typeface="Cambria Math" panose="02040503050406030204" pitchFamily="18" charset="0"/>
                          </a:rPr>
                        </m:ctrlPr>
                      </m:dPr>
                      <m:e>
                        <m:sSup>
                          <m:sSupPr>
                            <m:ctrlPr>
                              <a:rPr lang="it-IT" i="1">
                                <a:solidFill>
                                  <a:srgbClr val="FF0000"/>
                                </a:solidFill>
                                <a:latin typeface="Cambria Math" panose="02040503050406030204" pitchFamily="18" charset="0"/>
                              </a:rPr>
                            </m:ctrlPr>
                          </m:sSupPr>
                          <m:e>
                            <m:r>
                              <a:rPr lang="it-IT" i="1">
                                <a:solidFill>
                                  <a:srgbClr val="FF0000"/>
                                </a:solidFill>
                                <a:latin typeface="Cambria Math"/>
                                <a:ea typeface="Cambria Math"/>
                              </a:rPr>
                              <m:t>𝛽</m:t>
                            </m:r>
                          </m:e>
                          <m:sup>
                            <m:r>
                              <a:rPr lang="it-IT" i="1">
                                <a:solidFill>
                                  <a:srgbClr val="FF0000"/>
                                </a:solidFill>
                                <a:latin typeface="Cambria Math"/>
                              </a:rPr>
                              <m:t>𝑇</m:t>
                            </m:r>
                          </m:sup>
                        </m:sSup>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𝑖</m:t>
                            </m:r>
                          </m:sub>
                        </m:sSub>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ea typeface="Cambria Math"/>
                              </a:rPr>
                              <m:t>𝛽</m:t>
                            </m:r>
                          </m:e>
                          <m:sub>
                            <m:r>
                              <a:rPr lang="it-IT" i="1">
                                <a:solidFill>
                                  <a:srgbClr val="FF0000"/>
                                </a:solidFill>
                                <a:latin typeface="Cambria Math"/>
                              </a:rPr>
                              <m:t>0</m:t>
                            </m:r>
                          </m:sub>
                        </m:sSub>
                      </m:e>
                    </m:d>
                    <m:r>
                      <a:rPr lang="it-IT" i="1" smtClean="0">
                        <a:solidFill>
                          <a:srgbClr val="FF0000"/>
                        </a:solidFill>
                        <a:latin typeface="Cambria Math"/>
                        <a:ea typeface="Cambria Math"/>
                      </a:rPr>
                      <m:t>≥</m:t>
                    </m:r>
                    <m:r>
                      <a:rPr lang="it-IT" b="0" i="1" smtClean="0">
                        <a:solidFill>
                          <a:srgbClr val="FF0000"/>
                        </a:solidFill>
                        <a:latin typeface="Cambria Math"/>
                        <a:ea typeface="Cambria Math"/>
                      </a:rPr>
                      <m:t>1    ∀</m:t>
                    </m:r>
                    <m:r>
                      <a:rPr lang="it-IT" b="0" i="1" smtClean="0">
                        <a:solidFill>
                          <a:srgbClr val="FF0000"/>
                        </a:solidFill>
                        <a:latin typeface="Cambria Math"/>
                        <a:ea typeface="Cambria Math"/>
                      </a:rPr>
                      <m:t>𝑖</m:t>
                    </m:r>
                  </m:oMath>
                </a14:m>
                <a:r>
                  <a:rPr lang="en-US" smtClean="0">
                    <a:solidFill>
                      <a:srgbClr val="FF0000"/>
                    </a:solidFill>
                  </a:rPr>
                  <a:t> </a:t>
                </a:r>
              </a:p>
              <a:p>
                <a:pPr marL="57150" indent="0">
                  <a:buNone/>
                </a:pPr>
                <a:endParaRPr lang="it-IT"/>
              </a:p>
              <a:p>
                <a:pPr marL="57150" indent="0">
                  <a:buNone/>
                </a:pPr>
                <a:r>
                  <a:rPr lang="it-IT" smtClean="0"/>
                  <a:t>This corresponds to finding the separating hyperplane that offers the </a:t>
                </a:r>
                <a:r>
                  <a:rPr lang="it-IT" b="1" smtClean="0"/>
                  <a:t>widest margin</a:t>
                </a:r>
                <a:r>
                  <a:rPr lang="it-IT" smtClean="0"/>
                  <a:t> between the points of the two classes</a:t>
                </a:r>
                <a:endParaRPr lang="it-IT"/>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741" t="-1887" r="-667" b="-1617"/>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389140"/>
            <a:ext cx="2329268" cy="168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9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If </a:t>
            </a:r>
            <a:r>
              <a:rPr lang="it-IT" smtClean="0">
                <a:solidFill>
                  <a:srgbClr val="0070C0"/>
                </a:solidFill>
              </a:rPr>
              <a:t>distributions are not separable</a:t>
            </a:r>
            <a:endParaRPr lang="en-US">
              <a:solidFill>
                <a:srgbClr val="0070C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484691" cy="520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785465" y="6488668"/>
            <a:ext cx="1197636" cy="369332"/>
          </a:xfrm>
          <a:prstGeom prst="rect">
            <a:avLst/>
          </a:prstGeom>
          <a:noFill/>
        </p:spPr>
        <p:txBody>
          <a:bodyPr wrap="none" rtlCol="0">
            <a:spAutoFit/>
          </a:bodyPr>
          <a:lstStyle/>
          <a:p>
            <a:r>
              <a:rPr lang="it-IT" smtClean="0"/>
              <a:t>[M. Kagan]</a:t>
            </a:r>
            <a:endParaRPr lang="en-US"/>
          </a:p>
        </p:txBody>
      </p:sp>
    </p:spTree>
    <p:extLst>
      <p:ext uri="{BB962C8B-B14F-4D97-AF65-F5344CB8AC3E}">
        <p14:creationId xmlns:p14="http://schemas.microsoft.com/office/powerpoint/2010/main" val="1523732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DENSITY ESTIMATION</a:t>
            </a:r>
            <a:endParaRPr lang="en-US" b="1">
              <a:solidFill>
                <a:srgbClr val="C00000"/>
              </a:solidFill>
            </a:endParaRPr>
          </a:p>
        </p:txBody>
      </p:sp>
      <p:pic>
        <p:nvPicPr>
          <p:cNvPr id="72706" name="Picture 2" descr="Image result for pousse ca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628800"/>
            <a:ext cx="3171825"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p:txBody>
          <a:bodyPr/>
          <a:lstStyle/>
          <a:p>
            <a:fld id="{56029BB4-88B6-47BD-9965-86C3E8AE1DFC}" type="slidenum">
              <a:rPr lang="en-US" smtClean="0"/>
              <a:t>23</a:t>
            </a:fld>
            <a:endParaRPr lang="en-US"/>
          </a:p>
        </p:txBody>
      </p:sp>
    </p:spTree>
    <p:extLst>
      <p:ext uri="{BB962C8B-B14F-4D97-AF65-F5344CB8AC3E}">
        <p14:creationId xmlns:p14="http://schemas.microsoft.com/office/powerpoint/2010/main" val="155620708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Loss </a:t>
            </a:r>
            <a:r>
              <a:rPr lang="it-IT" smtClean="0">
                <a:solidFill>
                  <a:srgbClr val="0070C0"/>
                </a:solidFill>
              </a:rPr>
              <a:t>for SVM</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95536" y="2636912"/>
                <a:ext cx="8507288" cy="1684783"/>
              </a:xfrm>
            </p:spPr>
            <p:txBody>
              <a:bodyPr>
                <a:normAutofit fontScale="62500" lnSpcReduction="20000"/>
              </a:bodyPr>
              <a:lstStyle/>
              <a:p>
                <a:pPr marL="0" indent="0">
                  <a:buNone/>
                </a:pPr>
                <a:r>
                  <a:rPr lang="it-IT" smtClean="0"/>
                  <a:t>The loss function for a SVM can be defined as</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𝐿</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ea typeface="Cambria Math"/>
                            </a:rPr>
                            <m:t>𝛽</m:t>
                          </m:r>
                        </m:e>
                      </m:d>
                      <m:r>
                        <a:rPr lang="it-IT" b="0" i="1" smtClean="0">
                          <a:solidFill>
                            <a:srgbClr val="FF0000"/>
                          </a:solidFill>
                          <a:latin typeface="Cambria Math"/>
                          <a:ea typeface="Cambria Math"/>
                        </a:rPr>
                        <m:t>=</m:t>
                      </m:r>
                      <m:r>
                        <a:rPr lang="it-IT" b="0" i="1" smtClean="0">
                          <a:solidFill>
                            <a:srgbClr val="FF0000"/>
                          </a:solidFill>
                          <a:latin typeface="Cambria Math"/>
                          <a:ea typeface="Cambria Math"/>
                        </a:rPr>
                        <m:t>𝑐</m:t>
                      </m:r>
                      <m:nary>
                        <m:naryPr>
                          <m:chr m:val="∑"/>
                          <m:supHide m:val="on"/>
                          <m:ctrlPr>
                            <a:rPr lang="it-IT" b="0" i="1" smtClean="0">
                              <a:solidFill>
                                <a:srgbClr val="FF0000"/>
                              </a:solidFill>
                              <a:latin typeface="Cambria Math" panose="02040503050406030204" pitchFamily="18" charset="0"/>
                              <a:ea typeface="Cambria Math"/>
                            </a:rPr>
                          </m:ctrlPr>
                        </m:naryPr>
                        <m:sub>
                          <m:r>
                            <m:rPr>
                              <m:brk m:alnAt="7"/>
                            </m:rPr>
                            <a:rPr lang="it-IT" b="0" i="1" smtClean="0">
                              <a:solidFill>
                                <a:srgbClr val="FF0000"/>
                              </a:solidFill>
                              <a:latin typeface="Cambria Math"/>
                              <a:ea typeface="Cambria Math"/>
                            </a:rPr>
                            <m:t>𝑖</m:t>
                          </m:r>
                        </m:sub>
                        <m:sup/>
                        <m:e>
                          <m:r>
                            <m:rPr>
                              <m:sty m:val="p"/>
                            </m:rPr>
                            <a:rPr lang="it-IT" b="0" i="0" smtClean="0">
                              <a:solidFill>
                                <a:srgbClr val="FF0000"/>
                              </a:solidFill>
                              <a:latin typeface="Cambria Math"/>
                              <a:ea typeface="Cambria Math"/>
                            </a:rPr>
                            <m:t>max</m:t>
                          </m:r>
                          <m:r>
                            <a:rPr lang="it-IT" b="0" i="1" smtClean="0">
                              <a:solidFill>
                                <a:srgbClr val="FF0000"/>
                              </a:solidFill>
                              <a:latin typeface="Cambria Math"/>
                              <a:ea typeface="Cambria Math"/>
                            </a:rPr>
                            <m:t>⁡</m:t>
                          </m:r>
                          <m:d>
                            <m:dPr>
                              <m:begChr m:val="["/>
                              <m:endChr m:val="]"/>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0,1−</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𝑐</m:t>
                                  </m:r>
                                </m:e>
                                <m:sub>
                                  <m:r>
                                    <a:rPr lang="it-IT" b="0" i="1" smtClean="0">
                                      <a:solidFill>
                                        <a:srgbClr val="FF0000"/>
                                      </a:solidFill>
                                      <a:latin typeface="Cambria Math"/>
                                      <a:ea typeface="Cambria Math"/>
                                    </a:rPr>
                                    <m:t>𝑖</m:t>
                                  </m:r>
                                </m:sub>
                              </m:sSub>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𝛽</m:t>
                                  </m:r>
                                </m:e>
                                <m:sup>
                                  <m:r>
                                    <a:rPr lang="it-IT" b="0" i="1" smtClean="0">
                                      <a:solidFill>
                                        <a:srgbClr val="FF0000"/>
                                      </a:solidFill>
                                      <a:latin typeface="Cambria Math"/>
                                      <a:ea typeface="Cambria Math"/>
                                    </a:rPr>
                                    <m:t>𝑇</m:t>
                                  </m:r>
                                </m:sup>
                              </m:sSup>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𝛽</m:t>
                                  </m:r>
                                </m:e>
                                <m:sub>
                                  <m:r>
                                    <a:rPr lang="it-IT" b="0" i="1" smtClean="0">
                                      <a:solidFill>
                                        <a:srgbClr val="FF0000"/>
                                      </a:solidFill>
                                      <a:latin typeface="Cambria Math"/>
                                      <a:ea typeface="Cambria Math"/>
                                    </a:rPr>
                                    <m:t>0</m:t>
                                  </m:r>
                                </m:sub>
                              </m:sSub>
                              <m:r>
                                <a:rPr lang="it-IT" b="0" i="1" smtClean="0">
                                  <a:solidFill>
                                    <a:srgbClr val="FF0000"/>
                                  </a:solidFill>
                                  <a:latin typeface="Cambria Math"/>
                                  <a:ea typeface="Cambria Math"/>
                                </a:rPr>
                                <m:t>)</m:t>
                              </m:r>
                            </m:e>
                          </m:d>
                        </m:e>
                      </m:nary>
                      <m:r>
                        <a:rPr lang="it-IT" b="0" i="0" smtClean="0">
                          <a:solidFill>
                            <a:srgbClr val="FF0000"/>
                          </a:solidFill>
                          <a:latin typeface="Cambria Math"/>
                          <a:ea typeface="Cambria Math"/>
                        </a:rPr>
                        <m:t>+</m:t>
                      </m:r>
                      <m:f>
                        <m:fPr>
                          <m:ctrlPr>
                            <a:rPr lang="it-IT" b="0" i="1" smtClean="0">
                              <a:solidFill>
                                <a:srgbClr val="FF0000"/>
                              </a:solidFill>
                              <a:latin typeface="Cambria Math" panose="02040503050406030204" pitchFamily="18" charset="0"/>
                              <a:ea typeface="Cambria Math"/>
                            </a:rPr>
                          </m:ctrlPr>
                        </m:fPr>
                        <m:num>
                          <m:r>
                            <a:rPr lang="it-IT" b="0" i="1" smtClean="0">
                              <a:solidFill>
                                <a:srgbClr val="FF0000"/>
                              </a:solidFill>
                              <a:latin typeface="Cambria Math"/>
                              <a:ea typeface="Cambria Math"/>
                            </a:rPr>
                            <m:t>1</m:t>
                          </m:r>
                        </m:num>
                        <m:den>
                          <m:r>
                            <a:rPr lang="it-IT" b="0" i="1" smtClean="0">
                              <a:solidFill>
                                <a:srgbClr val="FF0000"/>
                              </a:solidFill>
                              <a:latin typeface="Cambria Math"/>
                              <a:ea typeface="Cambria Math"/>
                            </a:rPr>
                            <m:t>2</m:t>
                          </m:r>
                        </m:den>
                      </m:f>
                      <m:nary>
                        <m:naryPr>
                          <m:chr m:val="∑"/>
                          <m:supHide m:val="on"/>
                          <m:ctrlPr>
                            <a:rPr lang="it-IT" b="0" i="1" smtClean="0">
                              <a:solidFill>
                                <a:srgbClr val="FF0000"/>
                              </a:solidFill>
                              <a:latin typeface="Cambria Math" panose="02040503050406030204" pitchFamily="18" charset="0"/>
                              <a:ea typeface="Cambria Math"/>
                            </a:rPr>
                          </m:ctrlPr>
                        </m:naryPr>
                        <m:sub>
                          <m:r>
                            <m:rPr>
                              <m:brk m:alnAt="7"/>
                            </m:rPr>
                            <a:rPr lang="it-IT" b="0" i="1" smtClean="0">
                              <a:solidFill>
                                <a:srgbClr val="FF0000"/>
                              </a:solidFill>
                              <a:latin typeface="Cambria Math"/>
                              <a:ea typeface="Cambria Math"/>
                            </a:rPr>
                            <m:t>𝑖</m:t>
                          </m:r>
                        </m:sub>
                        <m:sup/>
                        <m:e>
                          <m:sSup>
                            <m:sSupPr>
                              <m:ctrlPr>
                                <a:rPr lang="it-IT" b="0" i="1" smtClean="0">
                                  <a:solidFill>
                                    <a:srgbClr val="FF0000"/>
                                  </a:solidFill>
                                  <a:latin typeface="Cambria Math" panose="02040503050406030204" pitchFamily="18" charset="0"/>
                                  <a:ea typeface="Cambria Math"/>
                                </a:rPr>
                              </m:ctrlPr>
                            </m:sSupPr>
                            <m:e>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𝛽</m:t>
                                  </m:r>
                                </m:e>
                                <m:sub>
                                  <m:r>
                                    <a:rPr lang="it-IT" b="0" i="1" smtClean="0">
                                      <a:solidFill>
                                        <a:srgbClr val="FF0000"/>
                                      </a:solidFill>
                                      <a:latin typeface="Cambria Math"/>
                                      <a:ea typeface="Cambria Math"/>
                                    </a:rPr>
                                    <m:t>𝑖</m:t>
                                  </m:r>
                                </m:sub>
                              </m:sSub>
                            </m:e>
                            <m:sup>
                              <m:r>
                                <a:rPr lang="it-IT" b="0" i="1" smtClean="0">
                                  <a:solidFill>
                                    <a:srgbClr val="FF0000"/>
                                  </a:solidFill>
                                  <a:latin typeface="Cambria Math"/>
                                  <a:ea typeface="Cambria Math"/>
                                </a:rPr>
                                <m:t>2</m:t>
                              </m:r>
                            </m:sup>
                          </m:sSup>
                        </m:e>
                      </m:nary>
                    </m:oMath>
                  </m:oMathPara>
                </a14:m>
                <a:endParaRPr lang="en-US" smtClean="0"/>
              </a:p>
              <a:p>
                <a:pPr marL="0" indent="0">
                  <a:buNone/>
                </a:pPr>
                <a:r>
                  <a:rPr lang="it-IT" smtClean="0"/>
                  <a:t>c is a hyperparameter that controls the regularization: how "hard" is the boundary. </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95536" y="2636912"/>
                <a:ext cx="8507288" cy="1684783"/>
              </a:xfrm>
              <a:blipFill rotWithShape="1">
                <a:blip r:embed="rId2"/>
                <a:stretch>
                  <a:fillRect l="-789" t="-5072" b="-3261"/>
                </a:stretch>
              </a:blipFill>
            </p:spPr>
            <p:txBody>
              <a:bodyPr/>
              <a:lstStyle/>
              <a:p>
                <a:r>
                  <a:rPr lang="en-US">
                    <a:noFill/>
                  </a:rPr>
                  <a:t> </a:t>
                </a:r>
              </a:p>
            </p:txBody>
          </p:sp>
        </mc:Fallback>
      </mc:AlternateContent>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37112"/>
            <a:ext cx="6261100" cy="227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Image result for hinge l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877" y="116632"/>
            <a:ext cx="3162165"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0286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8686800" cy="1143000"/>
          </a:xfrm>
        </p:spPr>
        <p:txBody>
          <a:bodyPr>
            <a:normAutofit fontScale="90000"/>
          </a:bodyPr>
          <a:lstStyle/>
          <a:p>
            <a:r>
              <a:rPr lang="it-IT" smtClean="0">
                <a:solidFill>
                  <a:srgbClr val="0070C0"/>
                </a:solidFill>
              </a:rPr>
              <a:t>* Non-separability</a:t>
            </a:r>
            <a:r>
              <a:rPr lang="it-IT" smtClean="0">
                <a:solidFill>
                  <a:srgbClr val="0070C0"/>
                </a:solidFill>
              </a:rPr>
              <a:t>: increase dimensions</a:t>
            </a:r>
            <a:endParaRPr lang="en-US">
              <a:solidFill>
                <a:srgbClr val="0070C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255577"/>
            <a:ext cx="5980703" cy="427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740352" y="5013176"/>
            <a:ext cx="1197636" cy="369332"/>
          </a:xfrm>
          <a:prstGeom prst="rect">
            <a:avLst/>
          </a:prstGeom>
          <a:noFill/>
        </p:spPr>
        <p:txBody>
          <a:bodyPr wrap="none" rtlCol="0">
            <a:spAutoFit/>
          </a:bodyPr>
          <a:lstStyle/>
          <a:p>
            <a:r>
              <a:rPr lang="it-IT" smtClean="0"/>
              <a:t>[M. Kagan]</a:t>
            </a:r>
            <a:endParaRPr lang="en-US"/>
          </a:p>
        </p:txBody>
      </p:sp>
      <mc:AlternateContent xmlns:mc="http://schemas.openxmlformats.org/markup-compatibility/2006" xmlns:a14="http://schemas.microsoft.com/office/drawing/2010/main">
        <mc:Choice Requires="a14">
          <p:sp>
            <p:nvSpPr>
              <p:cNvPr id="4" name="CasellaDiTesto 3"/>
              <p:cNvSpPr txBox="1"/>
              <p:nvPr/>
            </p:nvSpPr>
            <p:spPr>
              <a:xfrm>
                <a:off x="135049" y="5534710"/>
                <a:ext cx="9043450" cy="1318566"/>
              </a:xfrm>
              <a:prstGeom prst="rect">
                <a:avLst/>
              </a:prstGeom>
              <a:noFill/>
            </p:spPr>
            <p:txBody>
              <a:bodyPr wrap="square" rtlCol="0">
                <a:spAutoFit/>
              </a:bodyPr>
              <a:lstStyle/>
              <a:p>
                <a:r>
                  <a:rPr lang="it-IT" smtClean="0"/>
                  <a:t>The map increases the data dimensionality, R</a:t>
                </a:r>
                <a:r>
                  <a:rPr lang="it-IT" baseline="30000" smtClean="0"/>
                  <a:t>m</a:t>
                </a:r>
                <a:r>
                  <a:rPr lang="it-IT" smtClean="0">
                    <a:sym typeface="Wingdings" panose="05000000000000000000" pitchFamily="2" charset="2"/>
                  </a:rPr>
                  <a:t>R</a:t>
                </a:r>
                <a:r>
                  <a:rPr lang="it-IT" baseline="30000" smtClean="0">
                    <a:sym typeface="Wingdings" panose="05000000000000000000" pitchFamily="2" charset="2"/>
                  </a:rPr>
                  <a:t>k</a:t>
                </a:r>
              </a:p>
              <a:p>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sym typeface="Wingdings" panose="05000000000000000000" pitchFamily="2" charset="2"/>
                        </a:rPr>
                        <m:t>h</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𝑎</m:t>
                          </m:r>
                          <m:r>
                            <a:rPr lang="it-IT" b="0" i="1" smtClean="0">
                              <a:solidFill>
                                <a:srgbClr val="FF0000"/>
                              </a:solidFill>
                              <a:latin typeface="Cambria Math"/>
                              <a:sym typeface="Wingdings" panose="05000000000000000000" pitchFamily="2" charset="2"/>
                            </a:rPr>
                            <m:t>,</m:t>
                          </m:r>
                          <m:r>
                            <a:rPr lang="el-GR" b="0" i="1" smtClean="0">
                              <a:solidFill>
                                <a:srgbClr val="FF0000"/>
                              </a:solidFill>
                              <a:latin typeface="Cambria Math"/>
                              <a:sym typeface="Wingdings" panose="05000000000000000000" pitchFamily="2" charset="2"/>
                            </a:rPr>
                            <m:t>𝛽</m:t>
                          </m:r>
                        </m:e>
                      </m:d>
                      <m:r>
                        <a:rPr lang="it-IT" b="0" i="1" smtClean="0">
                          <a:solidFill>
                            <a:srgbClr val="FF0000"/>
                          </a:solidFill>
                          <a:latin typeface="Cambria Math"/>
                          <a:sym typeface="Wingdings" panose="05000000000000000000" pitchFamily="2" charset="2"/>
                        </a:rPr>
                        <m:t>=</m:t>
                      </m:r>
                      <m:nary>
                        <m:naryPr>
                          <m:chr m:val="∑"/>
                          <m:supHide m:val="on"/>
                          <m:ctrlPr>
                            <a:rPr lang="it-IT" b="0" i="1" smtClean="0">
                              <a:solidFill>
                                <a:srgbClr val="FF0000"/>
                              </a:solidFill>
                              <a:latin typeface="Cambria Math" panose="02040503050406030204" pitchFamily="18" charset="0"/>
                              <a:sym typeface="Wingdings" panose="05000000000000000000" pitchFamily="2" charset="2"/>
                            </a:rPr>
                          </m:ctrlPr>
                        </m:naryPr>
                        <m:sub>
                          <m:r>
                            <m:rPr>
                              <m:brk m:alnAt="7"/>
                            </m:rPr>
                            <a:rPr lang="it-IT" b="0" i="1" smtClean="0">
                              <a:solidFill>
                                <a:srgbClr val="FF0000"/>
                              </a:solidFill>
                              <a:latin typeface="Cambria Math"/>
                              <a:sym typeface="Wingdings" panose="05000000000000000000" pitchFamily="2" charset="2"/>
                            </a:rPr>
                            <m:t>𝑖</m:t>
                          </m:r>
                        </m:sub>
                        <m:sup/>
                        <m:e>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𝑎</m:t>
                              </m:r>
                            </m:e>
                            <m:sub>
                              <m:r>
                                <a:rPr lang="it-IT" b="0" i="1" smtClean="0">
                                  <a:solidFill>
                                    <a:srgbClr val="FF0000"/>
                                  </a:solidFill>
                                  <a:latin typeface="Cambria Math"/>
                                  <a:sym typeface="Wingdings" panose="05000000000000000000" pitchFamily="2" charset="2"/>
                                </a:rPr>
                                <m:t>𝑖</m:t>
                              </m:r>
                            </m:sub>
                          </m:sSub>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𝑦</m:t>
                              </m:r>
                            </m:e>
                            <m:sub>
                              <m:r>
                                <a:rPr lang="it-IT" b="0" i="1" smtClean="0">
                                  <a:solidFill>
                                    <a:srgbClr val="FF0000"/>
                                  </a:solidFill>
                                  <a:latin typeface="Cambria Math"/>
                                  <a:sym typeface="Wingdings" panose="05000000000000000000" pitchFamily="2" charset="2"/>
                                </a:rPr>
                                <m:t>𝑖</m:t>
                              </m:r>
                            </m:sub>
                          </m:sSub>
                          <m:sSup>
                            <m:sSupPr>
                              <m:ctrlPr>
                                <a:rPr lang="it-IT" b="0" i="1" smtClean="0">
                                  <a:solidFill>
                                    <a:srgbClr val="FF0000"/>
                                  </a:solidFill>
                                  <a:latin typeface="Cambria Math" panose="02040503050406030204" pitchFamily="18" charset="0"/>
                                  <a:sym typeface="Wingdings" panose="05000000000000000000" pitchFamily="2" charset="2"/>
                                </a:rPr>
                              </m:ctrlPr>
                            </m:sSupPr>
                            <m:e>
                              <m:r>
                                <a:rPr lang="el-GR" b="0" i="1" smtClean="0">
                                  <a:solidFill>
                                    <a:srgbClr val="FF0000"/>
                                  </a:solidFill>
                                  <a:latin typeface="Cambria Math"/>
                                  <a:sym typeface="Wingdings" panose="05000000000000000000" pitchFamily="2" charset="2"/>
                                </a:rPr>
                                <m:t>𝜑</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e>
                              </m:d>
                            </m:e>
                            <m:sup>
                              <m:r>
                                <a:rPr lang="it-IT" b="0" i="1" smtClean="0">
                                  <a:solidFill>
                                    <a:srgbClr val="FF0000"/>
                                  </a:solidFill>
                                  <a:latin typeface="Cambria Math"/>
                                  <a:sym typeface="Wingdings" panose="05000000000000000000" pitchFamily="2" charset="2"/>
                                </a:rPr>
                                <m:t>𝑇</m:t>
                              </m:r>
                            </m:sup>
                          </m:sSup>
                          <m:r>
                            <a:rPr lang="el-GR" b="0" i="1" smtClean="0">
                              <a:solidFill>
                                <a:srgbClr val="FF0000"/>
                              </a:solidFill>
                              <a:latin typeface="Cambria Math"/>
                              <a:sym typeface="Wingdings" panose="05000000000000000000" pitchFamily="2" charset="2"/>
                            </a:rPr>
                            <m:t>𝜑</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e>
                          </m:d>
                          <m:r>
                            <a:rPr lang="it-IT" b="0" i="1" smtClean="0">
                              <a:solidFill>
                                <a:srgbClr val="FF0000"/>
                              </a:solidFill>
                              <a:latin typeface="Cambria Math"/>
                              <a:sym typeface="Wingdings" panose="05000000000000000000" pitchFamily="2" charset="2"/>
                            </a:rPr>
                            <m:t>+</m:t>
                          </m:r>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ea typeface="Cambria Math"/>
                                  <a:sym typeface="Wingdings" panose="05000000000000000000" pitchFamily="2" charset="2"/>
                                </a:rPr>
                                <m:t>𝛽</m:t>
                              </m:r>
                            </m:e>
                            <m:sub>
                              <m:r>
                                <a:rPr lang="it-IT" b="0" i="1" smtClean="0">
                                  <a:solidFill>
                                    <a:srgbClr val="FF0000"/>
                                  </a:solidFill>
                                  <a:latin typeface="Cambria Math"/>
                                  <a:sym typeface="Wingdings" panose="05000000000000000000" pitchFamily="2" charset="2"/>
                                </a:rPr>
                                <m:t>0</m:t>
                              </m:r>
                            </m:sub>
                          </m:sSub>
                        </m:e>
                      </m:nary>
                    </m:oMath>
                  </m:oMathPara>
                </a14:m>
                <a:endParaRPr lang="it-IT">
                  <a:solidFill>
                    <a:srgbClr val="FF0000"/>
                  </a:solidFill>
                  <a:sym typeface="Wingdings" panose="05000000000000000000" pitchFamily="2" charset="2"/>
                </a:endParaRPr>
              </a:p>
              <a:p>
                <a:r>
                  <a:rPr lang="it-IT" smtClean="0">
                    <a:sym typeface="Wingdings" panose="05000000000000000000" pitchFamily="2" charset="2"/>
                  </a:rPr>
                  <a:t>If k large, CPU problems... but we can rely to the Kernel trick (see next slide)</a:t>
                </a:r>
                <a:endParaRPr lang="en-US"/>
              </a:p>
            </p:txBody>
          </p:sp>
        </mc:Choice>
        <mc:Fallback xmlns="">
          <p:sp>
            <p:nvSpPr>
              <p:cNvPr id="4" name="CasellaDiTesto 3"/>
              <p:cNvSpPr txBox="1">
                <a:spLocks noRot="1" noChangeAspect="1" noMove="1" noResize="1" noEditPoints="1" noAdjustHandles="1" noChangeArrowheads="1" noChangeShapeType="1" noTextEdit="1"/>
              </p:cNvSpPr>
              <p:nvPr/>
            </p:nvSpPr>
            <p:spPr>
              <a:xfrm>
                <a:off x="135049" y="5534710"/>
                <a:ext cx="9043450" cy="1318566"/>
              </a:xfrm>
              <a:prstGeom prst="rect">
                <a:avLst/>
              </a:prstGeom>
              <a:blipFill rotWithShape="1">
                <a:blip r:embed="rId3"/>
                <a:stretch>
                  <a:fillRect l="-539" t="-2778" b="-6481"/>
                </a:stretch>
              </a:blipFill>
            </p:spPr>
            <p:txBody>
              <a:bodyPr/>
              <a:lstStyle/>
              <a:p>
                <a:r>
                  <a:rPr lang="en-US">
                    <a:noFill/>
                  </a:rPr>
                  <a:t> </a:t>
                </a:r>
              </a:p>
            </p:txBody>
          </p:sp>
        </mc:Fallback>
      </mc:AlternateContent>
    </p:spTree>
    <p:extLst>
      <p:ext uri="{BB962C8B-B14F-4D97-AF65-F5344CB8AC3E}">
        <p14:creationId xmlns:p14="http://schemas.microsoft.com/office/powerpoint/2010/main" val="307350402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Kernel </a:t>
            </a:r>
            <a:r>
              <a:rPr lang="it-IT" smtClean="0">
                <a:solidFill>
                  <a:srgbClr val="0070C0"/>
                </a:solidFill>
              </a:rPr>
              <a:t>trick</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23528" y="1484784"/>
                <a:ext cx="8568952" cy="3477746"/>
              </a:xfrm>
            </p:spPr>
            <p:txBody>
              <a:bodyPr>
                <a:normAutofit fontScale="70000" lnSpcReduction="20000"/>
              </a:bodyPr>
              <a:lstStyle/>
              <a:p>
                <a:pPr marL="0" indent="0">
                  <a:buNone/>
                </a:pPr>
                <a:r>
                  <a:rPr lang="it-IT" smtClean="0"/>
                  <a:t>By transforming the data with a map </a:t>
                </a:r>
                <a:r>
                  <a:rPr lang="el-GR" smtClean="0"/>
                  <a:t>φ</a:t>
                </a:r>
                <a:r>
                  <a:rPr lang="it-IT" smtClean="0"/>
                  <a:t>(x), we may find a hyperplane in the larger dimensions space where the classes are linearly separable</a:t>
                </a:r>
              </a:p>
              <a:p>
                <a:pPr marL="0" indent="0">
                  <a:buNone/>
                </a:pPr>
                <a:r>
                  <a:rPr lang="it-IT" smtClean="0"/>
                  <a:t>We do not need to compute the full transformation of the data: we just need to compute the "kernel" 	</a:t>
                </a:r>
                <a:r>
                  <a:rPr lang="it-IT" smtClean="0">
                    <a:solidFill>
                      <a:srgbClr val="FF0000"/>
                    </a:solidFill>
                  </a:rPr>
                  <a:t>K(x,x') = </a:t>
                </a:r>
                <a:r>
                  <a:rPr lang="el-GR" smtClean="0">
                    <a:solidFill>
                      <a:srgbClr val="FF0000"/>
                    </a:solidFill>
                  </a:rPr>
                  <a:t>φ</a:t>
                </a:r>
                <a:r>
                  <a:rPr lang="it-IT" smtClean="0">
                    <a:solidFill>
                      <a:srgbClr val="FF0000"/>
                    </a:solidFill>
                  </a:rPr>
                  <a:t>(x)</a:t>
                </a:r>
                <a:r>
                  <a:rPr lang="el-GR" smtClean="0">
                    <a:solidFill>
                      <a:srgbClr val="FF0000"/>
                    </a:solidFill>
                  </a:rPr>
                  <a:t>φ</a:t>
                </a:r>
                <a:r>
                  <a:rPr lang="it-IT" smtClean="0">
                    <a:solidFill>
                      <a:srgbClr val="FF0000"/>
                    </a:solidFill>
                  </a:rPr>
                  <a:t>(x')</a:t>
                </a:r>
              </a:p>
              <a:p>
                <a:pPr marL="0" indent="0">
                  <a:buNone/>
                </a:pPr>
                <a:endParaRPr lang="it-IT" smtClean="0"/>
              </a:p>
              <a:p>
                <a:pPr marL="0" indent="0">
                  <a:buNone/>
                </a:pPr>
                <a:r>
                  <a:rPr lang="it-IT" smtClean="0"/>
                  <a:t>Some valid (semi-positive-definite) Kernels:</a:t>
                </a:r>
              </a:p>
              <a:p>
                <a:pPr>
                  <a:buFontTx/>
                  <a:buChar char="-"/>
                </a:pPr>
                <a:r>
                  <a:rPr lang="it-IT" smtClean="0"/>
                  <a:t>Gaussian: </a:t>
                </a:r>
                <a14:m>
                  <m:oMath xmlns:m="http://schemas.openxmlformats.org/officeDocument/2006/math">
                    <m:r>
                      <a:rPr lang="it-IT" b="0" i="1" smtClean="0">
                        <a:latin typeface="Cambria Math"/>
                      </a:rPr>
                      <m:t>𝐾</m:t>
                    </m:r>
                    <m:d>
                      <m:dPr>
                        <m:ctrlPr>
                          <a:rPr lang="it-IT" b="0" i="1" smtClean="0">
                            <a:latin typeface="Cambria Math" panose="02040503050406030204" pitchFamily="18" charset="0"/>
                          </a:rPr>
                        </m:ctrlPr>
                      </m:dPr>
                      <m:e>
                        <m:r>
                          <a:rPr lang="it-IT" b="0" i="1" smtClean="0">
                            <a:latin typeface="Cambria Math"/>
                          </a:rPr>
                          <m:t>𝑥</m:t>
                        </m:r>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m:t>
                            </m:r>
                          </m:sup>
                        </m:sSup>
                      </m:e>
                    </m:d>
                    <m:r>
                      <a:rPr lang="it-IT" b="0" i="1" smtClean="0">
                        <a:latin typeface="Cambria Math"/>
                      </a:rPr>
                      <m:t>=</m:t>
                    </m:r>
                    <m:r>
                      <m:rPr>
                        <m:sty m:val="p"/>
                      </m:rPr>
                      <a:rPr lang="it-IT" b="0" i="0" smtClean="0">
                        <a:latin typeface="Cambria Math"/>
                      </a:rPr>
                      <m:t>exp</m:t>
                    </m:r>
                    <m:r>
                      <a:rPr lang="it-IT" b="0" i="1" smtClean="0">
                        <a:latin typeface="Cambria Math"/>
                      </a:rPr>
                      <m:t>⁡(−</m:t>
                    </m:r>
                    <m:f>
                      <m:fPr>
                        <m:ctrlPr>
                          <a:rPr lang="it-IT" b="0" i="1" smtClean="0">
                            <a:latin typeface="Cambria Math" panose="02040503050406030204" pitchFamily="18" charset="0"/>
                          </a:rPr>
                        </m:ctrlPr>
                      </m:fPr>
                      <m:num>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a:rPr>
                                  <m:t>𝑥</m:t>
                                </m:r>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m:t>
                                    </m:r>
                                  </m:sup>
                                </m:sSup>
                              </m:e>
                            </m:d>
                          </m:e>
                          <m:sup>
                            <m:r>
                              <a:rPr lang="it-IT" b="0" i="1" smtClean="0">
                                <a:latin typeface="Cambria Math"/>
                              </a:rPr>
                              <m:t>2</m:t>
                            </m:r>
                          </m:sup>
                        </m:sSup>
                      </m:num>
                      <m:den>
                        <m:r>
                          <a:rPr lang="it-IT" b="0" i="1" smtClean="0">
                            <a:latin typeface="Cambria Math"/>
                          </a:rPr>
                          <m:t>2</m:t>
                        </m:r>
                        <m:sSup>
                          <m:sSupPr>
                            <m:ctrlPr>
                              <a:rPr lang="it-IT" b="0" i="1" smtClean="0">
                                <a:latin typeface="Cambria Math" panose="02040503050406030204" pitchFamily="18" charset="0"/>
                              </a:rPr>
                            </m:ctrlPr>
                          </m:sSupPr>
                          <m:e>
                            <m:r>
                              <a:rPr lang="el-GR" b="0" i="1" smtClean="0">
                                <a:latin typeface="Cambria Math"/>
                              </a:rPr>
                              <m:t>𝜎</m:t>
                            </m:r>
                          </m:e>
                          <m:sup>
                            <m:r>
                              <a:rPr lang="el-GR" b="0" i="1" smtClean="0">
                                <a:latin typeface="Cambria Math"/>
                              </a:rPr>
                              <m:t>2</m:t>
                            </m:r>
                          </m:sup>
                        </m:sSup>
                      </m:den>
                    </m:f>
                    <m:r>
                      <a:rPr lang="it-IT" b="0" i="1" smtClean="0">
                        <a:latin typeface="Cambria Math"/>
                      </a:rPr>
                      <m:t>)</m:t>
                    </m:r>
                  </m:oMath>
                </a14:m>
                <a:endParaRPr lang="it-IT" smtClean="0"/>
              </a:p>
              <a:p>
                <a:pPr>
                  <a:buFontTx/>
                  <a:buChar char="-"/>
                </a:pPr>
                <a:r>
                  <a:rPr lang="it-IT" smtClean="0"/>
                  <a:t>Polynomial: </a:t>
                </a:r>
                <a14:m>
                  <m:oMath xmlns:m="http://schemas.openxmlformats.org/officeDocument/2006/math">
                    <m:r>
                      <a:rPr lang="it-IT" b="0" i="1" smtClean="0">
                        <a:latin typeface="Cambria Math"/>
                      </a:rPr>
                      <m:t>𝐾</m:t>
                    </m:r>
                    <m:d>
                      <m:dPr>
                        <m:ctrlPr>
                          <a:rPr lang="it-IT" b="0" i="1" smtClean="0">
                            <a:latin typeface="Cambria Math" panose="02040503050406030204" pitchFamily="18" charset="0"/>
                          </a:rPr>
                        </m:ctrlPr>
                      </m:dPr>
                      <m:e>
                        <m:r>
                          <a:rPr lang="it-IT" b="0" i="1" smtClean="0">
                            <a:latin typeface="Cambria Math"/>
                          </a:rPr>
                          <m:t>𝑥</m:t>
                        </m:r>
                        <m:r>
                          <a:rPr lang="it-IT" b="0" i="1" smtClean="0">
                            <a:latin typeface="Cambria Math"/>
                          </a:rPr>
                          <m:t>,</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m:t>
                            </m:r>
                          </m:sup>
                        </m:sSup>
                      </m:e>
                    </m:d>
                    <m:r>
                      <a:rPr lang="it-IT" b="0" i="1" smtClean="0">
                        <a:latin typeface="Cambria Math"/>
                      </a:rPr>
                      <m:t>=</m:t>
                    </m:r>
                    <m:sSup>
                      <m:sSupPr>
                        <m:ctrlPr>
                          <a:rPr lang="it-IT" b="0" i="1" smtClean="0">
                            <a:latin typeface="Cambria Math" panose="02040503050406030204" pitchFamily="18" charset="0"/>
                          </a:rPr>
                        </m:ctrlPr>
                      </m:sSupPr>
                      <m:e>
                        <m:d>
                          <m:dPr>
                            <m:begChr m:val="["/>
                            <m:endChr m:val="]"/>
                            <m:ctrlPr>
                              <a:rPr lang="it-IT" i="1">
                                <a:latin typeface="Cambria Math" panose="02040503050406030204" pitchFamily="18" charset="0"/>
                              </a:rPr>
                            </m:ctrlPr>
                          </m:dPr>
                          <m:e>
                            <m:r>
                              <a:rPr lang="it-IT" b="0" i="1" smtClean="0">
                                <a:latin typeface="Cambria Math"/>
                              </a:rPr>
                              <m:t>1+</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𝑇</m:t>
                                </m:r>
                              </m:sup>
                            </m:sSup>
                            <m:r>
                              <a:rPr lang="it-IT" b="0" i="1" smtClean="0">
                                <a:latin typeface="Cambria Math"/>
                              </a:rPr>
                              <m:t>𝑥</m:t>
                            </m:r>
                            <m:r>
                              <a:rPr lang="it-IT" b="0" i="1" smtClean="0">
                                <a:latin typeface="Cambria Math"/>
                              </a:rPr>
                              <m:t>′</m:t>
                            </m:r>
                          </m:e>
                        </m:d>
                        <m:r>
                          <m:rPr>
                            <m:nor/>
                          </m:rPr>
                          <a:rPr lang="it-IT"/>
                          <m:t> </m:t>
                        </m:r>
                      </m:e>
                      <m:sup>
                        <m:r>
                          <a:rPr lang="it-IT" b="0" i="1" smtClean="0">
                            <a:latin typeface="Cambria Math"/>
                          </a:rPr>
                          <m:t>𝑞</m:t>
                        </m:r>
                      </m:sup>
                    </m:sSup>
                  </m:oMath>
                </a14:m>
                <a:endParaRPr lang="it-IT" smtClean="0"/>
              </a:p>
              <a:p>
                <a:pPr>
                  <a:buFontTx/>
                  <a:buChar char="-"/>
                </a:pPr>
                <a:r>
                  <a:rPr lang="it-IT" smtClean="0"/>
                  <a:t>Inner product (linear kernel):  </a:t>
                </a:r>
                <a14:m>
                  <m:oMath xmlns:m="http://schemas.openxmlformats.org/officeDocument/2006/math">
                    <m:sSup>
                      <m:sSupPr>
                        <m:ctrlPr>
                          <a:rPr lang="it-IT" i="1">
                            <a:latin typeface="Cambria Math" panose="02040503050406030204" pitchFamily="18" charset="0"/>
                          </a:rPr>
                        </m:ctrlPr>
                      </m:sSupPr>
                      <m:e>
                        <m:r>
                          <a:rPr lang="it-IT" i="1">
                            <a:latin typeface="Cambria Math"/>
                          </a:rPr>
                          <m:t>𝐾</m:t>
                        </m:r>
                        <m:d>
                          <m:dPr>
                            <m:ctrlPr>
                              <a:rPr lang="it-IT" i="1">
                                <a:latin typeface="Cambria Math" panose="02040503050406030204" pitchFamily="18" charset="0"/>
                              </a:rPr>
                            </m:ctrlPr>
                          </m:dPr>
                          <m:e>
                            <m:r>
                              <a:rPr lang="it-IT" i="1">
                                <a:latin typeface="Cambria Math"/>
                              </a:rPr>
                              <m:t>𝑥</m:t>
                            </m:r>
                            <m:r>
                              <a:rPr lang="it-IT" i="1">
                                <a:latin typeface="Cambria Math"/>
                              </a:rPr>
                              <m:t>,</m:t>
                            </m:r>
                            <m:sSup>
                              <m:sSupPr>
                                <m:ctrlPr>
                                  <a:rPr lang="it-IT" i="1">
                                    <a:latin typeface="Cambria Math" panose="02040503050406030204" pitchFamily="18" charset="0"/>
                                  </a:rPr>
                                </m:ctrlPr>
                              </m:sSupPr>
                              <m:e>
                                <m:r>
                                  <a:rPr lang="it-IT" i="1">
                                    <a:latin typeface="Cambria Math"/>
                                  </a:rPr>
                                  <m:t>𝑥</m:t>
                                </m:r>
                              </m:e>
                              <m:sup>
                                <m:r>
                                  <a:rPr lang="it-IT" i="1">
                                    <a:latin typeface="Cambria Math"/>
                                  </a:rPr>
                                  <m:t>′</m:t>
                                </m:r>
                              </m:sup>
                            </m:sSup>
                          </m:e>
                        </m:d>
                        <m:r>
                          <a:rPr lang="it-IT" i="1">
                            <a:latin typeface="Cambria Math"/>
                          </a:rPr>
                          <m:t>=</m:t>
                        </m:r>
                        <m:r>
                          <a:rPr lang="it-IT" i="1">
                            <a:latin typeface="Cambria Math"/>
                          </a:rPr>
                          <m:t>𝑥</m:t>
                        </m:r>
                      </m:e>
                      <m:sup>
                        <m:r>
                          <a:rPr lang="it-IT" i="1">
                            <a:latin typeface="Cambria Math"/>
                          </a:rPr>
                          <m:t>𝑇</m:t>
                        </m:r>
                      </m:sup>
                    </m:sSup>
                    <m:r>
                      <a:rPr lang="it-IT" i="1">
                        <a:latin typeface="Cambria Math"/>
                      </a:rPr>
                      <m:t>𝑥</m:t>
                    </m:r>
                    <m:r>
                      <a:rPr lang="it-IT" i="1">
                        <a:latin typeface="Cambria Math"/>
                      </a:rPr>
                      <m:t>′</m:t>
                    </m:r>
                  </m:oMath>
                </a14:m>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23528" y="1484784"/>
                <a:ext cx="8568952" cy="3477746"/>
              </a:xfrm>
              <a:blipFill rotWithShape="1">
                <a:blip r:embed="rId3"/>
                <a:stretch>
                  <a:fillRect l="-925" t="-2807"/>
                </a:stretch>
              </a:blipFill>
            </p:spPr>
            <p:txBody>
              <a:bodyPr/>
              <a:lstStyle/>
              <a:p>
                <a:r>
                  <a:rPr lang="en-US">
                    <a:noFill/>
                  </a:rPr>
                  <a:t> </a:t>
                </a:r>
              </a:p>
            </p:txBody>
          </p:sp>
        </mc:Fallback>
      </mc:AlternateContent>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869160"/>
            <a:ext cx="619760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151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Density Estimation</a:t>
            </a:r>
            <a:endParaRPr lang="en-US">
              <a:solidFill>
                <a:srgbClr val="0070C0"/>
              </a:solidFill>
            </a:endParaRPr>
          </a:p>
        </p:txBody>
      </p:sp>
      <p:sp>
        <p:nvSpPr>
          <p:cNvPr id="3" name="Segnaposto contenuto 2"/>
          <p:cNvSpPr>
            <a:spLocks noGrp="1"/>
          </p:cNvSpPr>
          <p:nvPr>
            <p:ph idx="1"/>
          </p:nvPr>
        </p:nvSpPr>
        <p:spPr>
          <a:xfrm>
            <a:off x="179512" y="3344602"/>
            <a:ext cx="5760640" cy="3717032"/>
          </a:xfrm>
        </p:spPr>
        <p:txBody>
          <a:bodyPr>
            <a:normAutofit fontScale="55000" lnSpcReduction="20000"/>
          </a:bodyPr>
          <a:lstStyle/>
          <a:p>
            <a:pPr marL="0" indent="0">
              <a:buNone/>
            </a:pPr>
            <a:endParaRPr lang="it-IT" smtClean="0"/>
          </a:p>
          <a:p>
            <a:pPr marL="0" indent="0">
              <a:buNone/>
            </a:pPr>
            <a:r>
              <a:rPr lang="it-IT" b="1" smtClean="0"/>
              <a:t>Non-parametric</a:t>
            </a:r>
            <a:r>
              <a:rPr lang="it-IT" smtClean="0"/>
              <a:t>: sample-based estimators. </a:t>
            </a:r>
          </a:p>
          <a:p>
            <a:pPr marL="0" indent="0">
              <a:buNone/>
            </a:pPr>
            <a:r>
              <a:rPr lang="it-IT" smtClean="0"/>
              <a:t>The most common is the histogram. NP density estimators have a number of attractive properties for experimental sciences:</a:t>
            </a:r>
          </a:p>
          <a:p>
            <a:r>
              <a:rPr lang="it-IT" smtClean="0"/>
              <a:t>are easy to use for two things dear to HEP/astro-HEP: efficiency </a:t>
            </a:r>
            <a:r>
              <a:rPr lang="it-IT" smtClean="0"/>
              <a:t>estimates </a:t>
            </a:r>
            <a:r>
              <a:rPr lang="it-IT" smtClean="0"/>
              <a:t>and </a:t>
            </a:r>
            <a:r>
              <a:rPr lang="it-IT" smtClean="0"/>
              <a:t>background </a:t>
            </a:r>
            <a:r>
              <a:rPr lang="it-IT" smtClean="0"/>
              <a:t>subtraction</a:t>
            </a:r>
          </a:p>
          <a:p>
            <a:r>
              <a:rPr lang="it-IT" smtClean="0"/>
              <a:t>lend themselves to be good inputs to unfolding methods</a:t>
            </a:r>
          </a:p>
          <a:p>
            <a:r>
              <a:rPr lang="it-IT" smtClean="0"/>
              <a:t>are an excellent visualization tool, both in 1 and 2D</a:t>
            </a:r>
          </a:p>
          <a:p>
            <a:pPr marL="0" indent="0">
              <a:buNone/>
            </a:pPr>
            <a:endParaRPr lang="it-IT"/>
          </a:p>
          <a:p>
            <a:pPr marL="0" indent="0">
              <a:buNone/>
            </a:pPr>
            <a:r>
              <a:rPr lang="it-IT" smtClean="0"/>
              <a:t> </a:t>
            </a:r>
          </a:p>
          <a:p>
            <a:endParaRPr lang="it-IT" smtClean="0"/>
          </a:p>
          <a:p>
            <a:pPr marL="0" indent="0">
              <a:buNone/>
            </a:pPr>
            <a:endParaRPr lang="en-US"/>
          </a:p>
        </p:txBody>
      </p:sp>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1458" y="4797152"/>
            <a:ext cx="1750750" cy="196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9512" y="1386061"/>
            <a:ext cx="8842063" cy="1538883"/>
          </a:xfrm>
          <a:prstGeom prst="rect">
            <a:avLst/>
          </a:prstGeom>
          <a:noFill/>
        </p:spPr>
        <p:txBody>
          <a:bodyPr wrap="square" rtlCol="0">
            <a:spAutoFit/>
          </a:bodyPr>
          <a:lstStyle/>
          <a:p>
            <a:r>
              <a:rPr lang="it-IT" sz="2200"/>
              <a:t>Given a sample of data X, one wishes to determine their prior PDF p(X</a:t>
            </a:r>
            <a:r>
              <a:rPr lang="it-IT" sz="2200" smtClean="0"/>
              <a:t>).</a:t>
            </a:r>
            <a:endParaRPr lang="it-IT" sz="2200"/>
          </a:p>
          <a:p>
            <a:endParaRPr lang="it-IT" smtClean="0"/>
          </a:p>
          <a:p>
            <a:r>
              <a:rPr lang="it-IT" smtClean="0"/>
              <a:t>One </a:t>
            </a:r>
            <a:r>
              <a:rPr lang="it-IT"/>
              <a:t>can solve this with parametric or non-parametric </a:t>
            </a:r>
            <a:r>
              <a:rPr lang="it-IT" smtClean="0"/>
              <a:t>approaches.</a:t>
            </a:r>
            <a:endParaRPr lang="it-IT"/>
          </a:p>
          <a:p>
            <a:r>
              <a:rPr lang="it-IT" b="1" smtClean="0"/>
              <a:t>Parametric</a:t>
            </a:r>
            <a:r>
              <a:rPr lang="it-IT" b="1"/>
              <a:t>:</a:t>
            </a:r>
            <a:r>
              <a:rPr lang="it-IT"/>
              <a:t> find a model within a class, which fits the observed density</a:t>
            </a:r>
          </a:p>
          <a:p>
            <a:r>
              <a:rPr lang="it-IT"/>
              <a:t>	</a:t>
            </a:r>
            <a:r>
              <a:rPr lang="it-IT">
                <a:sym typeface="Wingdings" panose="05000000000000000000" pitchFamily="2" charset="2"/>
              </a:rPr>
              <a:t> </a:t>
            </a:r>
            <a:r>
              <a:rPr lang="it-IT"/>
              <a:t>an assumption is necessary as the starting </a:t>
            </a:r>
            <a:r>
              <a:rPr lang="it-IT" smtClean="0"/>
              <a:t>point</a:t>
            </a:r>
            <a:endParaRPr lang="it-IT"/>
          </a:p>
        </p:txBody>
      </p:sp>
      <p:pic>
        <p:nvPicPr>
          <p:cNvPr id="235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9608" y="3006598"/>
            <a:ext cx="2473251" cy="171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7740352" y="5445224"/>
            <a:ext cx="1281223"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7740352" y="4797152"/>
            <a:ext cx="0" cy="196406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7740351" y="6092825"/>
            <a:ext cx="1281224" cy="4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7740350" y="6761212"/>
            <a:ext cx="128122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igura a mano libera 10"/>
          <p:cNvSpPr/>
          <p:nvPr/>
        </p:nvSpPr>
        <p:spPr>
          <a:xfrm>
            <a:off x="7740650" y="4990956"/>
            <a:ext cx="1063625" cy="457344"/>
          </a:xfrm>
          <a:custGeom>
            <a:avLst/>
            <a:gdLst>
              <a:gd name="connsiteX0" fmla="*/ 0 w 1063625"/>
              <a:gd name="connsiteY0" fmla="*/ 457344 h 457344"/>
              <a:gd name="connsiteX1" fmla="*/ 260350 w 1063625"/>
              <a:gd name="connsiteY1" fmla="*/ 406544 h 457344"/>
              <a:gd name="connsiteX2" fmla="*/ 504825 w 1063625"/>
              <a:gd name="connsiteY2" fmla="*/ 301769 h 457344"/>
              <a:gd name="connsiteX3" fmla="*/ 666750 w 1063625"/>
              <a:gd name="connsiteY3" fmla="*/ 144 h 457344"/>
              <a:gd name="connsiteX4" fmla="*/ 815975 w 1063625"/>
              <a:gd name="connsiteY4" fmla="*/ 343044 h 457344"/>
              <a:gd name="connsiteX5" fmla="*/ 1063625 w 1063625"/>
              <a:gd name="connsiteY5" fmla="*/ 450994 h 4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625" h="457344">
                <a:moveTo>
                  <a:pt x="0" y="457344"/>
                </a:moveTo>
                <a:cubicBezTo>
                  <a:pt x="88106" y="444908"/>
                  <a:pt x="176213" y="432473"/>
                  <a:pt x="260350" y="406544"/>
                </a:cubicBezTo>
                <a:cubicBezTo>
                  <a:pt x="344487" y="380615"/>
                  <a:pt x="437092" y="369502"/>
                  <a:pt x="504825" y="301769"/>
                </a:cubicBezTo>
                <a:cubicBezTo>
                  <a:pt x="572558" y="234036"/>
                  <a:pt x="614892" y="-6735"/>
                  <a:pt x="666750" y="144"/>
                </a:cubicBezTo>
                <a:cubicBezTo>
                  <a:pt x="718608" y="7023"/>
                  <a:pt x="749829" y="267902"/>
                  <a:pt x="815975" y="343044"/>
                </a:cubicBezTo>
                <a:cubicBezTo>
                  <a:pt x="882121" y="418186"/>
                  <a:pt x="972873" y="434590"/>
                  <a:pt x="1063625" y="4509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7747000" y="5949280"/>
            <a:ext cx="1057275" cy="143545"/>
          </a:xfrm>
          <a:custGeom>
            <a:avLst/>
            <a:gdLst>
              <a:gd name="connsiteX0" fmla="*/ 0 w 1057275"/>
              <a:gd name="connsiteY0" fmla="*/ 168286 h 171461"/>
              <a:gd name="connsiteX1" fmla="*/ 520700 w 1057275"/>
              <a:gd name="connsiteY1" fmla="*/ 101611 h 171461"/>
              <a:gd name="connsiteX2" fmla="*/ 739775 w 1057275"/>
              <a:gd name="connsiteY2" fmla="*/ 11 h 171461"/>
              <a:gd name="connsiteX3" fmla="*/ 879475 w 1057275"/>
              <a:gd name="connsiteY3" fmla="*/ 107961 h 171461"/>
              <a:gd name="connsiteX4" fmla="*/ 1057275 w 1057275"/>
              <a:gd name="connsiteY4" fmla="*/ 171461 h 17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171461">
                <a:moveTo>
                  <a:pt x="0" y="168286"/>
                </a:moveTo>
                <a:cubicBezTo>
                  <a:pt x="198702" y="148971"/>
                  <a:pt x="397404" y="129657"/>
                  <a:pt x="520700" y="101611"/>
                </a:cubicBezTo>
                <a:cubicBezTo>
                  <a:pt x="643996" y="73565"/>
                  <a:pt x="679979" y="-1047"/>
                  <a:pt x="739775" y="11"/>
                </a:cubicBezTo>
                <a:cubicBezTo>
                  <a:pt x="799571" y="1069"/>
                  <a:pt x="826558" y="79386"/>
                  <a:pt x="879475" y="107961"/>
                </a:cubicBezTo>
                <a:cubicBezTo>
                  <a:pt x="932392" y="136536"/>
                  <a:pt x="994833" y="153998"/>
                  <a:pt x="1057275" y="171461"/>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igura a mano libera 19"/>
          <p:cNvSpPr/>
          <p:nvPr/>
        </p:nvSpPr>
        <p:spPr>
          <a:xfrm>
            <a:off x="7740350" y="6466831"/>
            <a:ext cx="938981" cy="294381"/>
          </a:xfrm>
          <a:custGeom>
            <a:avLst/>
            <a:gdLst>
              <a:gd name="connsiteX0" fmla="*/ 0 w 825500"/>
              <a:gd name="connsiteY0" fmla="*/ 333376 h 333376"/>
              <a:gd name="connsiteX1" fmla="*/ 377825 w 825500"/>
              <a:gd name="connsiteY1" fmla="*/ 254001 h 333376"/>
              <a:gd name="connsiteX2" fmla="*/ 577850 w 825500"/>
              <a:gd name="connsiteY2" fmla="*/ 1 h 333376"/>
              <a:gd name="connsiteX3" fmla="*/ 692150 w 825500"/>
              <a:gd name="connsiteY3" fmla="*/ 257176 h 333376"/>
              <a:gd name="connsiteX4" fmla="*/ 825500 w 825500"/>
              <a:gd name="connsiteY4" fmla="*/ 327026 h 33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0" h="333376">
                <a:moveTo>
                  <a:pt x="0" y="333376"/>
                </a:moveTo>
                <a:cubicBezTo>
                  <a:pt x="140758" y="321469"/>
                  <a:pt x="281517" y="309563"/>
                  <a:pt x="377825" y="254001"/>
                </a:cubicBezTo>
                <a:cubicBezTo>
                  <a:pt x="474133" y="198438"/>
                  <a:pt x="525463" y="-528"/>
                  <a:pt x="577850" y="1"/>
                </a:cubicBezTo>
                <a:cubicBezTo>
                  <a:pt x="630237" y="530"/>
                  <a:pt x="650875" y="202672"/>
                  <a:pt x="692150" y="257176"/>
                </a:cubicBezTo>
                <a:cubicBezTo>
                  <a:pt x="733425" y="311680"/>
                  <a:pt x="779462" y="319353"/>
                  <a:pt x="825500" y="32702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ttore 2 21"/>
          <p:cNvCxnSpPr/>
          <p:nvPr/>
        </p:nvCxnSpPr>
        <p:spPr>
          <a:xfrm flipV="1">
            <a:off x="6804248" y="5157192"/>
            <a:ext cx="140559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7308304" y="6165304"/>
            <a:ext cx="79208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6228184" y="6165304"/>
            <a:ext cx="165618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8388424" y="5301208"/>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8538817" y="4931876"/>
            <a:ext cx="530915" cy="369332"/>
          </a:xfrm>
          <a:prstGeom prst="rect">
            <a:avLst/>
          </a:prstGeom>
          <a:noFill/>
        </p:spPr>
        <p:txBody>
          <a:bodyPr wrap="none" rtlCol="0">
            <a:spAutoFit/>
          </a:bodyPr>
          <a:lstStyle/>
          <a:p>
            <a:r>
              <a:rPr lang="it-IT" smtClean="0"/>
              <a:t>S+B</a:t>
            </a:r>
            <a:endParaRPr lang="en-US"/>
          </a:p>
        </p:txBody>
      </p:sp>
      <p:sp>
        <p:nvSpPr>
          <p:cNvPr id="36" name="CasellaDiTesto 35"/>
          <p:cNvSpPr txBox="1"/>
          <p:nvPr/>
        </p:nvSpPr>
        <p:spPr>
          <a:xfrm>
            <a:off x="8649425" y="5594516"/>
            <a:ext cx="309700" cy="369332"/>
          </a:xfrm>
          <a:prstGeom prst="rect">
            <a:avLst/>
          </a:prstGeom>
          <a:noFill/>
        </p:spPr>
        <p:txBody>
          <a:bodyPr wrap="none" rtlCol="0">
            <a:spAutoFit/>
          </a:bodyPr>
          <a:lstStyle/>
          <a:p>
            <a:r>
              <a:rPr lang="it-IT" smtClean="0"/>
              <a:t>B</a:t>
            </a:r>
            <a:endParaRPr lang="en-US"/>
          </a:p>
        </p:txBody>
      </p:sp>
      <p:sp>
        <p:nvSpPr>
          <p:cNvPr id="37" name="CasellaDiTesto 36"/>
          <p:cNvSpPr txBox="1"/>
          <p:nvPr/>
        </p:nvSpPr>
        <p:spPr>
          <a:xfrm>
            <a:off x="8650061" y="6306311"/>
            <a:ext cx="290464" cy="369332"/>
          </a:xfrm>
          <a:prstGeom prst="rect">
            <a:avLst/>
          </a:prstGeom>
          <a:noFill/>
        </p:spPr>
        <p:txBody>
          <a:bodyPr wrap="none" rtlCol="0">
            <a:spAutoFit/>
          </a:bodyPr>
          <a:lstStyle/>
          <a:p>
            <a:r>
              <a:rPr lang="it-IT"/>
              <a:t>S</a:t>
            </a:r>
            <a:endParaRPr lang="en-US"/>
          </a:p>
        </p:txBody>
      </p:sp>
      <p:sp>
        <p:nvSpPr>
          <p:cNvPr id="5" name="Segnaposto numero diapositiva 4"/>
          <p:cNvSpPr>
            <a:spLocks noGrp="1"/>
          </p:cNvSpPr>
          <p:nvPr>
            <p:ph type="sldNum" sz="quarter" idx="12"/>
          </p:nvPr>
        </p:nvSpPr>
        <p:spPr/>
        <p:txBody>
          <a:bodyPr/>
          <a:lstStyle/>
          <a:p>
            <a:fld id="{56029BB4-88B6-47BD-9965-86C3E8AE1DFC}" type="slidenum">
              <a:rPr lang="en-US" smtClean="0"/>
              <a:t>24</a:t>
            </a:fld>
            <a:endParaRPr lang="en-US"/>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6310" y="3006598"/>
            <a:ext cx="3522192" cy="384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2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xit" presetSubtype="4" fill="hold" nodeType="with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ppt_x"/>
                                          </p:val>
                                        </p:tav>
                                      </p:tavLst>
                                    </p:anim>
                                    <p:anim calcmode="lin" valueType="num">
                                      <p:cBhvr additive="base">
                                        <p:cTn id="31" dur="500"/>
                                        <p:tgtEl>
                                          <p:spTgt spid="23"/>
                                        </p:tgtEl>
                                        <p:attrNameLst>
                                          <p:attrName>ppt_y</p:attrName>
                                        </p:attrNameLst>
                                      </p:cBhvr>
                                      <p:tavLst>
                                        <p:tav tm="0">
                                          <p:val>
                                            <p:strVal val="ppt_y"/>
                                          </p:val>
                                        </p:tav>
                                        <p:tav tm="100000">
                                          <p:val>
                                            <p:strVal val="1+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empirical density estimate</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5122912" cy="5069160"/>
              </a:xfrm>
            </p:spPr>
            <p:txBody>
              <a:bodyPr>
                <a:normAutofit fontScale="70000" lnSpcReduction="20000"/>
              </a:bodyPr>
              <a:lstStyle/>
              <a:p>
                <a:pPr marL="0" indent="0">
                  <a:buNone/>
                </a:pPr>
                <a:r>
                  <a:rPr lang="it-IT" smtClean="0"/>
                  <a:t>With sparse data, the most obvious estimate of the density from which i.i.d. data {x</a:t>
                </a:r>
                <a:r>
                  <a:rPr lang="it-IT" baseline="-25000" smtClean="0"/>
                  <a:t>i</a:t>
                </a:r>
                <a:r>
                  <a:rPr lang="it-IT" smtClean="0"/>
                  <a:t>} are drawn is called "empirical probability density function" (EPDF), which can be obtained by placing a Dirac delta function at each observation x</a:t>
                </a:r>
                <a:r>
                  <a:rPr lang="it-IT" baseline="-25000" smtClean="0"/>
                  <a:t>i</a:t>
                </a:r>
                <a:r>
                  <a:rPr lang="it-IT" smtClean="0"/>
                  <a:t>:</a:t>
                </a:r>
              </a:p>
              <a:p>
                <a:pPr marL="0" indent="0">
                  <a:buNone/>
                </a:pPr>
                <a14:m>
                  <m:oMathPara xmlns:m="http://schemas.openxmlformats.org/officeDocument/2006/math">
                    <m:oMathParaPr>
                      <m:jc m:val="centerGroup"/>
                    </m:oMathParaPr>
                    <m:oMath xmlns:m="http://schemas.openxmlformats.org/officeDocument/2006/math">
                      <m:acc>
                        <m:accPr>
                          <m:chr m:val="̂"/>
                          <m:ctrlPr>
                            <a:rPr lang="it-IT"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
                            <a:rPr lang="it-IT" b="0" i="1" smtClean="0">
                              <a:solidFill>
                                <a:srgbClr val="FF0000"/>
                              </a:solidFill>
                              <a:latin typeface="Cambria Math"/>
                            </a:rPr>
                            <m:t>𝑁</m:t>
                          </m:r>
                        </m:den>
                      </m:f>
                      <m:nary>
                        <m:naryPr>
                          <m:chr m:val="∑"/>
                          <m:ctrlPr>
                            <a:rPr lang="it-IT" b="0" i="1" smtClean="0">
                              <a:solidFill>
                                <a:srgbClr val="FF0000"/>
                              </a:solidFill>
                              <a:latin typeface="Cambria Math" panose="02040503050406030204" pitchFamily="18" charset="0"/>
                            </a:rPr>
                          </m:ctrlPr>
                        </m:naryPr>
                        <m:sub>
                          <m:r>
                            <m:rPr>
                              <m:brk m:alnAt="23"/>
                            </m:rPr>
                            <a:rPr lang="it-IT" b="0" i="1" smtClean="0">
                              <a:solidFill>
                                <a:srgbClr val="FF0000"/>
                              </a:solidFill>
                              <a:latin typeface="Cambria Math"/>
                            </a:rPr>
                            <m:t>𝑖</m:t>
                          </m:r>
                          <m:r>
                            <a:rPr lang="it-IT" b="0" i="1" smtClean="0">
                              <a:solidFill>
                                <a:srgbClr val="FF0000"/>
                              </a:solidFill>
                              <a:latin typeface="Cambria Math"/>
                            </a:rPr>
                            <m:t>=1</m:t>
                          </m:r>
                        </m:sub>
                        <m:sup>
                          <m:r>
                            <a:rPr lang="it-IT" b="0" i="1" smtClean="0">
                              <a:solidFill>
                                <a:srgbClr val="FF0000"/>
                              </a:solidFill>
                              <a:latin typeface="Cambria Math"/>
                            </a:rPr>
                            <m:t>𝑁</m:t>
                          </m:r>
                        </m:sup>
                        <m:e>
                          <m:r>
                            <a:rPr lang="it-IT" b="0" i="1" smtClean="0">
                              <a:solidFill>
                                <a:srgbClr val="FF0000"/>
                              </a:solidFill>
                              <a:latin typeface="Cambria Math"/>
                              <a:ea typeface="Cambria Math"/>
                            </a:rPr>
                            <m:t>𝛿</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𝑥</m:t>
                              </m:r>
                            </m:e>
                            <m:sub>
                              <m:r>
                                <a:rPr lang="it-IT" b="0" i="1" smtClean="0">
                                  <a:solidFill>
                                    <a:srgbClr val="FF0000"/>
                                  </a:solidFill>
                                  <a:latin typeface="Cambria Math"/>
                                  <a:ea typeface="Cambria Math"/>
                                </a:rPr>
                                <m:t>𝑖</m:t>
                              </m:r>
                            </m:sub>
                          </m:sSub>
                          <m:r>
                            <a:rPr lang="it-IT" b="0" i="1" smtClean="0">
                              <a:solidFill>
                                <a:srgbClr val="FF0000"/>
                              </a:solidFill>
                              <a:latin typeface="Cambria Math"/>
                              <a:ea typeface="Cambria Math"/>
                            </a:rPr>
                            <m:t>)</m:t>
                          </m:r>
                        </m:e>
                      </m:nary>
                    </m:oMath>
                  </m:oMathPara>
                </a14:m>
                <a:endParaRPr lang="it-IT" smtClean="0"/>
              </a:p>
              <a:p>
                <a:pPr marL="0" indent="0">
                  <a:buNone/>
                </a:pPr>
                <a:endParaRPr lang="it-IT" smtClean="0"/>
              </a:p>
              <a:p>
                <a:pPr marL="0" indent="0">
                  <a:buNone/>
                </a:pPr>
                <a:r>
                  <a:rPr lang="it-IT" smtClean="0"/>
                  <a:t>Of course, the EPDF is rarely useful in practice as a computation tool. However, it is a common way of visualizing 2D or 3D data (scatterplots)</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5122912" cy="5069160"/>
              </a:xfrm>
              <a:blipFill rotWithShape="1">
                <a:blip r:embed="rId2"/>
                <a:stretch>
                  <a:fillRect l="-1429" t="-1925" r="-1190"/>
                </a:stretch>
              </a:blipFill>
            </p:spPr>
            <p:txBody>
              <a:bodyPr/>
              <a:lstStyle/>
              <a:p>
                <a:r>
                  <a:rPr lang="en-US">
                    <a:noFill/>
                  </a:rPr>
                  <a:t> </a:t>
                </a:r>
              </a:p>
            </p:txBody>
          </p:sp>
        </mc:Fallback>
      </mc:AlternateContent>
      <p:pic>
        <p:nvPicPr>
          <p:cNvPr id="59394" name="Picture 2" descr="Image result for scatterpl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520639"/>
            <a:ext cx="3419872" cy="256845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Image result for 3D scatter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473133"/>
            <a:ext cx="3419872" cy="227991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25</a:t>
            </a:fld>
            <a:endParaRPr lang="en-US"/>
          </a:p>
        </p:txBody>
      </p:sp>
    </p:spTree>
    <p:extLst>
      <p:ext uri="{BB962C8B-B14F-4D97-AF65-F5344CB8AC3E}">
        <p14:creationId xmlns:p14="http://schemas.microsoft.com/office/powerpoint/2010/main" val="3187907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156176" y="2852936"/>
            <a:ext cx="2896669" cy="22322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p:cNvSpPr/>
          <p:nvPr/>
        </p:nvSpPr>
        <p:spPr>
          <a:xfrm>
            <a:off x="7236296" y="3789040"/>
            <a:ext cx="86409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p:txBody>
          <a:bodyPr/>
          <a:lstStyle/>
          <a:p>
            <a:r>
              <a:rPr lang="it-IT" smtClean="0">
                <a:solidFill>
                  <a:srgbClr val="0070C0"/>
                </a:solidFill>
              </a:rPr>
              <a:t>Histograms</a:t>
            </a:r>
            <a:endParaRPr lang="en-US">
              <a:solidFill>
                <a:srgbClr val="0070C0"/>
              </a:solidFill>
            </a:endParaRPr>
          </a:p>
        </p:txBody>
      </p:sp>
      <p:sp>
        <p:nvSpPr>
          <p:cNvPr id="3" name="Segnaposto contenuto 2"/>
          <p:cNvSpPr>
            <a:spLocks noGrp="1"/>
          </p:cNvSpPr>
          <p:nvPr>
            <p:ph idx="1"/>
          </p:nvPr>
        </p:nvSpPr>
        <p:spPr>
          <a:xfrm>
            <a:off x="323528" y="1672208"/>
            <a:ext cx="8229600" cy="5213176"/>
          </a:xfrm>
        </p:spPr>
        <p:txBody>
          <a:bodyPr>
            <a:normAutofit fontScale="55000" lnSpcReduction="20000"/>
          </a:bodyPr>
          <a:lstStyle/>
          <a:p>
            <a:pPr marL="0" indent="0">
              <a:buNone/>
            </a:pPr>
            <a:r>
              <a:rPr lang="it-IT" smtClean="0"/>
              <a:t>Histograms are a versatile, intuitive, ubiquitous way to get a quick density estimate from data points:</a:t>
            </a:r>
          </a:p>
          <a:p>
            <a:pPr marL="0" indent="0">
              <a:buNone/>
            </a:pPr>
            <a:r>
              <a:rPr lang="it-IT" smtClean="0"/>
              <a:t>	</a:t>
            </a:r>
            <a:r>
              <a:rPr lang="it-IT" smtClean="0">
                <a:solidFill>
                  <a:srgbClr val="FF0000"/>
                </a:solidFill>
              </a:rPr>
              <a:t>h(x) = Sum</a:t>
            </a:r>
            <a:r>
              <a:rPr lang="it-IT" baseline="-25000" smtClean="0">
                <a:solidFill>
                  <a:srgbClr val="FF0000"/>
                </a:solidFill>
              </a:rPr>
              <a:t>i=1...N</a:t>
            </a:r>
            <a:r>
              <a:rPr lang="it-IT" smtClean="0">
                <a:solidFill>
                  <a:srgbClr val="FF0000"/>
                </a:solidFill>
              </a:rPr>
              <a:t> I</a:t>
            </a:r>
            <a:r>
              <a:rPr lang="el-GR" smtClean="0">
                <a:solidFill>
                  <a:srgbClr val="FF0000"/>
                </a:solidFill>
              </a:rPr>
              <a:t> </a:t>
            </a:r>
            <a:r>
              <a:rPr lang="it-IT" smtClean="0">
                <a:solidFill>
                  <a:srgbClr val="FF0000"/>
                </a:solidFill>
              </a:rPr>
              <a:t>(x-x</a:t>
            </a:r>
            <a:r>
              <a:rPr lang="it-IT" baseline="-25000" smtClean="0">
                <a:solidFill>
                  <a:srgbClr val="FF0000"/>
                </a:solidFill>
              </a:rPr>
              <a:t>i</a:t>
            </a:r>
            <a:r>
              <a:rPr lang="it-IT" smtClean="0">
                <a:solidFill>
                  <a:srgbClr val="FF0000"/>
                </a:solidFill>
              </a:rPr>
              <a:t>;w)</a:t>
            </a:r>
          </a:p>
          <a:p>
            <a:pPr marL="0" indent="0">
              <a:buNone/>
            </a:pPr>
            <a:r>
              <a:rPr lang="it-IT" smtClean="0"/>
              <a:t>where w is the width of the bin</a:t>
            </a:r>
            <a:r>
              <a:rPr lang="el-GR" smtClean="0"/>
              <a:t>,</a:t>
            </a:r>
            <a:r>
              <a:rPr lang="it-IT" smtClean="0"/>
              <a:t> and I is a uniform interval function (indicator function),</a:t>
            </a:r>
          </a:p>
          <a:p>
            <a:pPr marL="0" indent="0">
              <a:buNone/>
            </a:pPr>
            <a:r>
              <a:rPr lang="it-IT"/>
              <a:t>	</a:t>
            </a:r>
            <a:r>
              <a:rPr lang="it-IT" smtClean="0">
                <a:solidFill>
                  <a:srgbClr val="FF0000"/>
                </a:solidFill>
              </a:rPr>
              <a:t>I</a:t>
            </a:r>
            <a:r>
              <a:rPr lang="el-GR" smtClean="0">
                <a:solidFill>
                  <a:srgbClr val="FF0000"/>
                </a:solidFill>
              </a:rPr>
              <a:t> </a:t>
            </a:r>
            <a:r>
              <a:rPr lang="it-IT" smtClean="0">
                <a:solidFill>
                  <a:srgbClr val="FF0000"/>
                </a:solidFill>
              </a:rPr>
              <a:t>(x;w) = 1</a:t>
            </a:r>
            <a:r>
              <a:rPr lang="it-IT" smtClean="0"/>
              <a:t>      for x in [-w/2,w/2], </a:t>
            </a:r>
          </a:p>
          <a:p>
            <a:pPr marL="0" indent="0">
              <a:buNone/>
            </a:pPr>
            <a:r>
              <a:rPr lang="it-IT">
                <a:solidFill>
                  <a:srgbClr val="FF0000"/>
                </a:solidFill>
              </a:rPr>
              <a:t>	 </a:t>
            </a:r>
            <a:r>
              <a:rPr lang="it-IT" smtClean="0">
                <a:solidFill>
                  <a:srgbClr val="FF0000"/>
                </a:solidFill>
              </a:rPr>
              <a:t>           = 0</a:t>
            </a:r>
            <a:r>
              <a:rPr lang="it-IT" smtClean="0"/>
              <a:t>      otherwise</a:t>
            </a:r>
          </a:p>
          <a:p>
            <a:pPr marL="0" indent="0">
              <a:buNone/>
            </a:pPr>
            <a:endParaRPr lang="it-IT" smtClean="0"/>
          </a:p>
          <a:p>
            <a:pPr marL="0" indent="0">
              <a:buNone/>
            </a:pPr>
            <a:r>
              <a:rPr lang="it-IT" smtClean="0"/>
              <a:t>The density estimate provided by h(x) is then</a:t>
            </a:r>
          </a:p>
          <a:p>
            <a:pPr marL="0" indent="0">
              <a:buNone/>
            </a:pPr>
            <a:r>
              <a:rPr lang="it-IT"/>
              <a:t>	</a:t>
            </a:r>
            <a:r>
              <a:rPr lang="it-IT" smtClean="0">
                <a:solidFill>
                  <a:srgbClr val="FF0000"/>
                </a:solidFill>
              </a:rPr>
              <a:t>f(x) = h(x)/(Nw)</a:t>
            </a:r>
          </a:p>
          <a:p>
            <a:pPr marL="0" indent="0">
              <a:buNone/>
            </a:pPr>
            <a:endParaRPr lang="it-IT" smtClean="0"/>
          </a:p>
          <a:p>
            <a:pPr marL="0" indent="0">
              <a:buNone/>
            </a:pPr>
            <a:endParaRPr lang="it-IT"/>
          </a:p>
          <a:p>
            <a:pPr marL="0" indent="0">
              <a:buNone/>
            </a:pPr>
            <a:r>
              <a:rPr lang="it-IT" smtClean="0"/>
              <a:t>Yet </a:t>
            </a:r>
            <a:r>
              <a:rPr lang="it-IT" b="1" smtClean="0"/>
              <a:t>histograms have drawbacks</a:t>
            </a:r>
            <a:r>
              <a:rPr lang="it-IT" smtClean="0"/>
              <a:t>:</a:t>
            </a:r>
          </a:p>
          <a:p>
            <a:r>
              <a:rPr lang="it-IT" smtClean="0"/>
              <a:t>they are </a:t>
            </a:r>
            <a:r>
              <a:rPr lang="it-IT" i="1" smtClean="0"/>
              <a:t>discontinuous</a:t>
            </a:r>
          </a:p>
          <a:p>
            <a:r>
              <a:rPr lang="it-IT" smtClean="0"/>
              <a:t>they </a:t>
            </a:r>
            <a:r>
              <a:rPr lang="it-IT" i="1" smtClean="0"/>
              <a:t>lose information </a:t>
            </a:r>
            <a:r>
              <a:rPr lang="it-IT" smtClean="0"/>
              <a:t>on the true location of each data points through the use of a "regularization", the bin width w</a:t>
            </a:r>
          </a:p>
          <a:p>
            <a:r>
              <a:rPr lang="it-IT" i="1" smtClean="0"/>
              <a:t>not unique</a:t>
            </a:r>
            <a:r>
              <a:rPr lang="it-IT" smtClean="0"/>
              <a:t>: there is a 2D infinity of histogram-based PDF estimates possible for each dataset, depending on binning and offset. </a:t>
            </a:r>
          </a:p>
          <a:p>
            <a:pPr marL="0" indent="0">
              <a:buNone/>
            </a:pPr>
            <a:endParaRPr lang="en-US"/>
          </a:p>
        </p:txBody>
      </p:sp>
      <p:cxnSp>
        <p:nvCxnSpPr>
          <p:cNvPr id="5" name="Connettore 2 4"/>
          <p:cNvCxnSpPr/>
          <p:nvPr/>
        </p:nvCxnSpPr>
        <p:spPr>
          <a:xfrm>
            <a:off x="6372200" y="4653136"/>
            <a:ext cx="244827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372200" y="2924944"/>
            <a:ext cx="0" cy="172819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reccia bidirezionale orizzontale 8"/>
          <p:cNvSpPr/>
          <p:nvPr/>
        </p:nvSpPr>
        <p:spPr>
          <a:xfrm>
            <a:off x="7236296" y="3284984"/>
            <a:ext cx="864096" cy="43204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w</a:t>
            </a:r>
            <a:endParaRPr lang="en-US">
              <a:solidFill>
                <a:srgbClr val="FF0000"/>
              </a:solidFill>
            </a:endParaRPr>
          </a:p>
        </p:txBody>
      </p:sp>
      <p:sp>
        <p:nvSpPr>
          <p:cNvPr id="10" name="CasellaDiTesto 9"/>
          <p:cNvSpPr txBox="1"/>
          <p:nvPr/>
        </p:nvSpPr>
        <p:spPr>
          <a:xfrm>
            <a:off x="6372200" y="2925456"/>
            <a:ext cx="710451" cy="369332"/>
          </a:xfrm>
          <a:prstGeom prst="rect">
            <a:avLst/>
          </a:prstGeom>
          <a:noFill/>
        </p:spPr>
        <p:txBody>
          <a:bodyPr wrap="none" rtlCol="0">
            <a:spAutoFit/>
          </a:bodyPr>
          <a:lstStyle/>
          <a:p>
            <a:r>
              <a:rPr lang="it-IT" smtClean="0"/>
              <a:t>I(x;w)</a:t>
            </a:r>
            <a:endParaRPr lang="en-US"/>
          </a:p>
        </p:txBody>
      </p:sp>
      <p:sp>
        <p:nvSpPr>
          <p:cNvPr id="11" name="CasellaDiTesto 10"/>
          <p:cNvSpPr txBox="1"/>
          <p:nvPr/>
        </p:nvSpPr>
        <p:spPr>
          <a:xfrm>
            <a:off x="7515898" y="4762285"/>
            <a:ext cx="322524" cy="369332"/>
          </a:xfrm>
          <a:prstGeom prst="rect">
            <a:avLst/>
          </a:prstGeom>
          <a:noFill/>
        </p:spPr>
        <p:txBody>
          <a:bodyPr wrap="none" rtlCol="0">
            <a:spAutoFit/>
          </a:bodyPr>
          <a:lstStyle/>
          <a:p>
            <a:r>
              <a:rPr lang="en-US" smtClean="0"/>
              <a:t>x</a:t>
            </a:r>
            <a:r>
              <a:rPr lang="it-IT" sz="2000" baseline="-25000"/>
              <a:t>i</a:t>
            </a:r>
            <a:endParaRPr lang="en-US" baseline="-25000"/>
          </a:p>
        </p:txBody>
      </p:sp>
      <p:cxnSp>
        <p:nvCxnSpPr>
          <p:cNvPr id="13" name="Connettore 1 12"/>
          <p:cNvCxnSpPr/>
          <p:nvPr/>
        </p:nvCxnSpPr>
        <p:spPr>
          <a:xfrm flipV="1">
            <a:off x="7668344" y="4626424"/>
            <a:ext cx="0" cy="1347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8768793" y="4468470"/>
            <a:ext cx="284052" cy="369332"/>
          </a:xfrm>
          <a:prstGeom prst="rect">
            <a:avLst/>
          </a:prstGeom>
          <a:noFill/>
        </p:spPr>
        <p:txBody>
          <a:bodyPr wrap="none" rtlCol="0">
            <a:spAutoFit/>
          </a:bodyPr>
          <a:lstStyle/>
          <a:p>
            <a:r>
              <a:rPr lang="it-IT"/>
              <a:t>x</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26</a:t>
            </a:fld>
            <a:endParaRPr lang="en-US"/>
          </a:p>
        </p:txBody>
      </p:sp>
    </p:spTree>
    <p:extLst>
      <p:ext uri="{BB962C8B-B14F-4D97-AF65-F5344CB8AC3E}">
        <p14:creationId xmlns:p14="http://schemas.microsoft.com/office/powerpoint/2010/main" val="23184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Kernel </a:t>
            </a:r>
            <a:r>
              <a:rPr lang="it-IT" smtClean="0">
                <a:solidFill>
                  <a:srgbClr val="0070C0"/>
                </a:solidFill>
              </a:rPr>
              <a:t>density estimation</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179512" y="1340768"/>
                <a:ext cx="8856984" cy="5517232"/>
              </a:xfrm>
            </p:spPr>
            <p:txBody>
              <a:bodyPr>
                <a:normAutofit fontScale="55000" lnSpcReduction="20000"/>
              </a:bodyPr>
              <a:lstStyle/>
              <a:p>
                <a:pPr marL="0" indent="0">
                  <a:buNone/>
                </a:pPr>
                <a:r>
                  <a:rPr lang="it-IT" smtClean="0"/>
                  <a:t>A useful generalization of the histogram is obtained by substituting the indicator function with a suitable "kernel":</a:t>
                </a:r>
              </a:p>
              <a:p>
                <a:pPr marL="0" indent="0">
                  <a:buNone/>
                </a:pPr>
                <a14:m>
                  <m:oMathPara xmlns:m="http://schemas.openxmlformats.org/officeDocument/2006/math">
                    <m:oMathParaPr>
                      <m:jc m:val="centerGroup"/>
                    </m:oMathParaPr>
                    <m:oMath xmlns:m="http://schemas.openxmlformats.org/officeDocument/2006/math">
                      <m:acc>
                        <m:accPr>
                          <m:chr m:val="̂"/>
                          <m:ctrlPr>
                            <a:rPr lang="it-IT" i="1">
                              <a:solidFill>
                                <a:srgbClr val="FF0000"/>
                              </a:solidFill>
                              <a:latin typeface="Cambria Math" panose="02040503050406030204" pitchFamily="18" charset="0"/>
                            </a:rPr>
                          </m:ctrlPr>
                        </m:accPr>
                        <m:e>
                          <m:r>
                            <a:rPr lang="it-IT" i="1">
                              <a:solidFill>
                                <a:srgbClr val="FF0000"/>
                              </a:solidFill>
                              <a:latin typeface="Cambria Math"/>
                            </a:rPr>
                            <m:t>𝑓</m:t>
                          </m:r>
                        </m:e>
                      </m:acc>
                      <m:d>
                        <m:dPr>
                          <m:ctrlPr>
                            <a:rPr lang="it-IT" i="1">
                              <a:solidFill>
                                <a:srgbClr val="FF0000"/>
                              </a:solidFill>
                              <a:latin typeface="Cambria Math" panose="02040503050406030204" pitchFamily="18" charset="0"/>
                            </a:rPr>
                          </m:ctrlPr>
                        </m:dPr>
                        <m:e>
                          <m:r>
                            <a:rPr lang="it-IT" i="1">
                              <a:solidFill>
                                <a:srgbClr val="FF0000"/>
                              </a:solidFill>
                              <a:latin typeface="Cambria Math"/>
                            </a:rPr>
                            <m:t>𝑥</m:t>
                          </m:r>
                        </m:e>
                      </m:d>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i="1">
                              <a:solidFill>
                                <a:srgbClr val="FF0000"/>
                              </a:solidFill>
                              <a:latin typeface="Cambria Math"/>
                            </a:rPr>
                            <m:t>1</m:t>
                          </m:r>
                        </m:num>
                        <m:den>
                          <m:r>
                            <a:rPr lang="it-IT" i="1">
                              <a:solidFill>
                                <a:srgbClr val="FF0000"/>
                              </a:solidFill>
                              <a:latin typeface="Cambria Math"/>
                            </a:rPr>
                            <m:t>𝑁</m:t>
                          </m:r>
                        </m:den>
                      </m:f>
                      <m:nary>
                        <m:naryPr>
                          <m:chr m:val="∑"/>
                          <m:ctrlPr>
                            <a:rPr lang="it-IT" i="1">
                              <a:solidFill>
                                <a:srgbClr val="FF0000"/>
                              </a:solidFill>
                              <a:latin typeface="Cambria Math" panose="02040503050406030204" pitchFamily="18" charset="0"/>
                            </a:rPr>
                          </m:ctrlPr>
                        </m:naryPr>
                        <m:sub>
                          <m:r>
                            <m:rPr>
                              <m:brk m:alnAt="23"/>
                            </m:rPr>
                            <a:rPr lang="it-IT" i="1">
                              <a:solidFill>
                                <a:srgbClr val="FF0000"/>
                              </a:solidFill>
                              <a:latin typeface="Cambria Math"/>
                            </a:rPr>
                            <m:t>𝑖</m:t>
                          </m:r>
                          <m:r>
                            <a:rPr lang="it-IT" i="1">
                              <a:solidFill>
                                <a:srgbClr val="FF0000"/>
                              </a:solidFill>
                              <a:latin typeface="Cambria Math"/>
                            </a:rPr>
                            <m:t>=1</m:t>
                          </m:r>
                        </m:sub>
                        <m:sup>
                          <m:r>
                            <a:rPr lang="it-IT" i="1">
                              <a:solidFill>
                                <a:srgbClr val="FF0000"/>
                              </a:solidFill>
                              <a:latin typeface="Cambria Math"/>
                            </a:rPr>
                            <m:t>𝑁</m:t>
                          </m:r>
                        </m:sup>
                        <m:e>
                          <m:r>
                            <a:rPr lang="it-IT" b="0" i="1" smtClean="0">
                              <a:solidFill>
                                <a:srgbClr val="FF0000"/>
                              </a:solidFill>
                              <a:latin typeface="Cambria Math"/>
                            </a:rPr>
                            <m:t>𝑘</m:t>
                          </m:r>
                          <m:r>
                            <a:rPr lang="it-IT" i="1">
                              <a:solidFill>
                                <a:srgbClr val="FF0000"/>
                              </a:solidFill>
                              <a:latin typeface="Cambria Math"/>
                              <a:ea typeface="Cambria Math"/>
                            </a:rPr>
                            <m:t>(</m:t>
                          </m:r>
                          <m:r>
                            <a:rPr lang="it-IT" i="1">
                              <a:solidFill>
                                <a:srgbClr val="FF0000"/>
                              </a:solidFill>
                              <a:latin typeface="Cambria Math"/>
                              <a:ea typeface="Cambria Math"/>
                            </a:rPr>
                            <m:t>𝑥</m:t>
                          </m:r>
                          <m:r>
                            <a:rPr lang="it-IT" i="1">
                              <a:solidFill>
                                <a:srgbClr val="FF0000"/>
                              </a:solidFill>
                              <a:latin typeface="Cambria Math"/>
                              <a:ea typeface="Cambria Math"/>
                            </a:rPr>
                            <m:t>−</m:t>
                          </m:r>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𝑥</m:t>
                              </m:r>
                            </m:e>
                            <m:sub>
                              <m:r>
                                <a:rPr lang="it-IT" i="1">
                                  <a:solidFill>
                                    <a:srgbClr val="FF0000"/>
                                  </a:solidFill>
                                  <a:latin typeface="Cambria Math"/>
                                  <a:ea typeface="Cambria Math"/>
                                </a:rPr>
                                <m:t>𝑖</m:t>
                              </m:r>
                            </m:sub>
                          </m:sSub>
                          <m:r>
                            <a:rPr lang="it-IT" b="0" i="1" smtClean="0">
                              <a:solidFill>
                                <a:srgbClr val="FF0000"/>
                              </a:solidFill>
                              <a:latin typeface="Cambria Math"/>
                              <a:ea typeface="Cambria Math"/>
                            </a:rPr>
                            <m:t>;</m:t>
                          </m:r>
                          <m:r>
                            <a:rPr lang="it-IT" b="0" i="1" smtClean="0">
                              <a:solidFill>
                                <a:srgbClr val="FF0000"/>
                              </a:solidFill>
                              <a:latin typeface="Cambria Math"/>
                              <a:ea typeface="Cambria Math"/>
                            </a:rPr>
                            <m:t>𝑤</m:t>
                          </m:r>
                          <m:r>
                            <a:rPr lang="it-IT" i="1">
                              <a:solidFill>
                                <a:srgbClr val="FF0000"/>
                              </a:solidFill>
                              <a:latin typeface="Cambria Math"/>
                              <a:ea typeface="Cambria Math"/>
                            </a:rPr>
                            <m:t>)</m:t>
                          </m:r>
                        </m:e>
                      </m:nary>
                    </m:oMath>
                  </m:oMathPara>
                </a14:m>
                <a:endParaRPr lang="it-IT"/>
              </a:p>
              <a:p>
                <a:pPr marL="0" indent="0">
                  <a:buNone/>
                </a:pPr>
                <a:r>
                  <a:rPr lang="it-IT" smtClean="0"/>
                  <a:t>The kernel function k(x,w) is normalized to unity. It is typically of the form</a:t>
                </a:r>
              </a:p>
              <a:p>
                <a:pPr marL="0" indent="0">
                  <a:buNone/>
                </a:pPr>
                <a14:m>
                  <m:oMathPara xmlns:m="http://schemas.openxmlformats.org/officeDocument/2006/math">
                    <m:oMathParaPr>
                      <m:jc m:val="centerGroup"/>
                    </m:oMathParaPr>
                    <m:oMath xmlns:m="http://schemas.openxmlformats.org/officeDocument/2006/math">
                      <m:r>
                        <m:rPr>
                          <m:sty m:val="p"/>
                        </m:rPr>
                        <a:rPr lang="it-IT" smtClean="0">
                          <a:solidFill>
                            <a:srgbClr val="FF0000"/>
                          </a:solidFill>
                          <a:latin typeface="Cambria Math"/>
                        </a:rPr>
                        <m:t>k</m:t>
                      </m:r>
                      <m:d>
                        <m:dPr>
                          <m:ctrlPr>
                            <a:rPr lang="it-IT" i="1">
                              <a:solidFill>
                                <a:srgbClr val="FF0000"/>
                              </a:solidFill>
                              <a:latin typeface="Cambria Math" panose="02040503050406030204" pitchFamily="18" charset="0"/>
                            </a:rPr>
                          </m:ctrlPr>
                        </m:dPr>
                        <m:e>
                          <m:r>
                            <a:rPr lang="it-IT" i="1">
                              <a:solidFill>
                                <a:srgbClr val="FF0000"/>
                              </a:solidFill>
                              <a:latin typeface="Cambria Math"/>
                            </a:rPr>
                            <m:t>𝑥</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𝑖</m:t>
                              </m:r>
                            </m:sub>
                          </m:sSub>
                          <m:r>
                            <a:rPr lang="it-IT" i="1">
                              <a:solidFill>
                                <a:srgbClr val="FF0000"/>
                              </a:solidFill>
                              <a:latin typeface="Cambria Math"/>
                            </a:rPr>
                            <m:t>;</m:t>
                          </m:r>
                          <m:r>
                            <a:rPr lang="it-IT" i="1">
                              <a:solidFill>
                                <a:srgbClr val="FF0000"/>
                              </a:solidFill>
                              <a:latin typeface="Cambria Math"/>
                            </a:rPr>
                            <m:t>𝑤</m:t>
                          </m:r>
                        </m:e>
                      </m:d>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i="1">
                              <a:solidFill>
                                <a:srgbClr val="FF0000"/>
                              </a:solidFill>
                              <a:latin typeface="Cambria Math"/>
                            </a:rPr>
                            <m:t>1</m:t>
                          </m:r>
                        </m:num>
                        <m:den>
                          <m:r>
                            <a:rPr lang="it-IT" i="1">
                              <a:solidFill>
                                <a:srgbClr val="FF0000"/>
                              </a:solidFill>
                              <a:latin typeface="Cambria Math"/>
                            </a:rPr>
                            <m:t>𝑤</m:t>
                          </m:r>
                        </m:den>
                      </m:f>
                      <m:r>
                        <a:rPr lang="it-IT" i="1">
                          <a:solidFill>
                            <a:srgbClr val="FF0000"/>
                          </a:solidFill>
                          <a:latin typeface="Cambria Math"/>
                        </a:rPr>
                        <m:t>𝐾</m:t>
                      </m:r>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i="1">
                              <a:solidFill>
                                <a:srgbClr val="FF0000"/>
                              </a:solidFill>
                              <a:latin typeface="Cambria Math"/>
                            </a:rPr>
                            <m:t>𝑥</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𝑖</m:t>
                              </m:r>
                            </m:sub>
                          </m:sSub>
                        </m:num>
                        <m:den>
                          <m:r>
                            <a:rPr lang="it-IT" i="1">
                              <a:solidFill>
                                <a:srgbClr val="FF0000"/>
                              </a:solidFill>
                              <a:latin typeface="Cambria Math"/>
                            </a:rPr>
                            <m:t>𝑤</m:t>
                          </m:r>
                        </m:den>
                      </m:f>
                      <m:r>
                        <a:rPr lang="it-IT" i="1">
                          <a:solidFill>
                            <a:srgbClr val="FF0000"/>
                          </a:solidFill>
                          <a:latin typeface="Cambria Math"/>
                        </a:rPr>
                        <m:t>)</m:t>
                      </m:r>
                      <m:r>
                        <m:rPr>
                          <m:nor/>
                        </m:rPr>
                        <a:rPr lang="it-IT"/>
                        <m:t> </m:t>
                      </m:r>
                    </m:oMath>
                  </m:oMathPara>
                </a14:m>
                <a:endParaRPr lang="it-IT" smtClean="0"/>
              </a:p>
              <a:p>
                <a:pPr marL="0" indent="0">
                  <a:buNone/>
                </a:pPr>
                <a:r>
                  <a:rPr lang="it-IT" smtClean="0"/>
                  <a:t>The advantage of using a kernel instead than a delta is evident: </a:t>
                </a:r>
                <a:r>
                  <a:rPr lang="it-IT" smtClean="0">
                    <a:solidFill>
                      <a:srgbClr val="0070C0"/>
                    </a:solidFill>
                  </a:rPr>
                  <a:t>we obtain a continuous, smooth function</a:t>
                </a:r>
                <a:r>
                  <a:rPr lang="it-IT" smtClean="0"/>
                  <a:t>. This comes, of course, at the cost of a modeling assumption.</a:t>
                </a:r>
              </a:p>
              <a:p>
                <a:pPr marL="0" indent="0">
                  <a:buNone/>
                </a:pPr>
                <a:r>
                  <a:rPr lang="it-IT" smtClean="0"/>
                  <a:t>A common kernel is the </a:t>
                </a:r>
                <a:r>
                  <a:rPr lang="it-IT" b="1" smtClean="0"/>
                  <a:t>Gaussian distribution</a:t>
                </a:r>
                <a:r>
                  <a:rPr lang="it-IT" smtClean="0"/>
                  <a:t>; the results however depend more on the smoothing parameter w than on the choice of the specific form of k.</a:t>
                </a:r>
              </a:p>
              <a:p>
                <a:pPr marL="0" indent="0">
                  <a:buNone/>
                </a:pPr>
                <a:endParaRPr lang="it-IT"/>
              </a:p>
              <a:p>
                <a:pPr marL="0" indent="0">
                  <a:buNone/>
                </a:pPr>
                <a:r>
                  <a:rPr lang="it-IT" smtClean="0"/>
                  <a:t>The "kernelization" of the data can be operated in multiple dimensions too. The kernels operating in each component </a:t>
                </a:r>
                <a:r>
                  <a:rPr lang="it-IT" baseline="-25000" smtClean="0"/>
                  <a:t> </a:t>
                </a:r>
                <a:r>
                  <a:rPr lang="it-IT" smtClean="0"/>
                  <a:t>are identical but may have different smoothing parameters:</a:t>
                </a:r>
                <a:endParaRPr lang="it-IT"/>
              </a:p>
              <a:p>
                <a:pPr marL="0" indent="0">
                  <a:buNone/>
                </a:pPr>
                <a14:m>
                  <m:oMathPara xmlns:m="http://schemas.openxmlformats.org/officeDocument/2006/math">
                    <m:oMathParaPr>
                      <m:jc m:val="centerGroup"/>
                    </m:oMathParaPr>
                    <m:oMath xmlns:m="http://schemas.openxmlformats.org/officeDocument/2006/math">
                      <m:acc>
                        <m:accPr>
                          <m:chr m:val="̂"/>
                          <m:ctrlPr>
                            <a:rPr lang="it-IT" i="1">
                              <a:solidFill>
                                <a:srgbClr val="FF0000"/>
                              </a:solidFill>
                              <a:latin typeface="Cambria Math" panose="02040503050406030204" pitchFamily="18" charset="0"/>
                            </a:rPr>
                          </m:ctrlPr>
                        </m:accPr>
                        <m:e>
                          <m:r>
                            <a:rPr lang="it-IT" i="1">
                              <a:solidFill>
                                <a:srgbClr val="FF0000"/>
                              </a:solidFill>
                              <a:latin typeface="Cambria Math"/>
                            </a:rPr>
                            <m:t>𝑓</m:t>
                          </m:r>
                        </m:e>
                      </m:acc>
                      <m:d>
                        <m:dPr>
                          <m:ctrlPr>
                            <a:rPr lang="it-IT" i="1">
                              <a:solidFill>
                                <a:srgbClr val="FF0000"/>
                              </a:solidFill>
                              <a:latin typeface="Cambria Math" panose="02040503050406030204" pitchFamily="18" charset="0"/>
                            </a:rPr>
                          </m:ctrlPr>
                        </m:dPr>
                        <m:e>
                          <m:r>
                            <a:rPr lang="it-IT" i="1">
                              <a:solidFill>
                                <a:srgbClr val="FF0000"/>
                              </a:solidFill>
                              <a:latin typeface="Cambria Math"/>
                            </a:rPr>
                            <m:t>𝑥</m:t>
                          </m:r>
                          <m:r>
                            <a:rPr lang="it-IT" b="0" i="1" smtClean="0">
                              <a:solidFill>
                                <a:srgbClr val="FF0000"/>
                              </a:solidFill>
                              <a:latin typeface="Cambria Math"/>
                            </a:rPr>
                            <m:t>,</m:t>
                          </m:r>
                          <m:r>
                            <a:rPr lang="it-IT" b="0" i="1" smtClean="0">
                              <a:solidFill>
                                <a:srgbClr val="FF0000"/>
                              </a:solidFill>
                              <a:latin typeface="Cambria Math"/>
                            </a:rPr>
                            <m:t>𝑦</m:t>
                          </m:r>
                        </m:e>
                      </m:d>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i="1">
                              <a:solidFill>
                                <a:srgbClr val="FF0000"/>
                              </a:solidFill>
                              <a:latin typeface="Cambria Math"/>
                            </a:rPr>
                            <m:t>1</m:t>
                          </m:r>
                        </m:num>
                        <m:den>
                          <m:r>
                            <a:rPr lang="it-IT" i="1">
                              <a:solidFill>
                                <a:srgbClr val="FF0000"/>
                              </a:solidFill>
                              <a:latin typeface="Cambria Math"/>
                            </a:rPr>
                            <m:t>𝑁</m:t>
                          </m:r>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𝑥</m:t>
                              </m:r>
                            </m:sub>
                          </m:sSub>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𝑦</m:t>
                              </m:r>
                            </m:sub>
                          </m:sSub>
                        </m:den>
                      </m:f>
                      <m:nary>
                        <m:naryPr>
                          <m:chr m:val="∑"/>
                          <m:ctrlPr>
                            <a:rPr lang="it-IT" i="1">
                              <a:solidFill>
                                <a:srgbClr val="FF0000"/>
                              </a:solidFill>
                              <a:latin typeface="Cambria Math" panose="02040503050406030204" pitchFamily="18" charset="0"/>
                            </a:rPr>
                          </m:ctrlPr>
                        </m:naryPr>
                        <m:sub>
                          <m:r>
                            <m:rPr>
                              <m:brk m:alnAt="23"/>
                            </m:rPr>
                            <a:rPr lang="it-IT" i="1">
                              <a:solidFill>
                                <a:srgbClr val="FF0000"/>
                              </a:solidFill>
                              <a:latin typeface="Cambria Math"/>
                            </a:rPr>
                            <m:t>𝑖</m:t>
                          </m:r>
                          <m:r>
                            <a:rPr lang="it-IT" i="1">
                              <a:solidFill>
                                <a:srgbClr val="FF0000"/>
                              </a:solidFill>
                              <a:latin typeface="Cambria Math"/>
                            </a:rPr>
                            <m:t>=1</m:t>
                          </m:r>
                        </m:sub>
                        <m:sup>
                          <m:r>
                            <a:rPr lang="it-IT" i="1">
                              <a:solidFill>
                                <a:srgbClr val="FF0000"/>
                              </a:solidFill>
                              <a:latin typeface="Cambria Math"/>
                            </a:rPr>
                            <m:t>𝑁</m:t>
                          </m:r>
                        </m:sup>
                        <m:e>
                          <m:r>
                            <a:rPr lang="it-IT" i="1">
                              <a:solidFill>
                                <a:srgbClr val="FF0000"/>
                              </a:solidFill>
                              <a:latin typeface="Cambria Math"/>
                            </a:rPr>
                            <m:t>𝐾</m:t>
                          </m:r>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i="1">
                                  <a:solidFill>
                                    <a:srgbClr val="FF0000"/>
                                  </a:solidFill>
                                  <a:latin typeface="Cambria Math"/>
                                </a:rPr>
                                <m:t>𝑥</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i="1">
                                      <a:solidFill>
                                        <a:srgbClr val="FF0000"/>
                                      </a:solidFill>
                                      <a:latin typeface="Cambria Math"/>
                                    </a:rPr>
                                    <m:t>𝑥</m:t>
                                  </m:r>
                                </m:e>
                                <m:sub>
                                  <m:r>
                                    <a:rPr lang="it-IT" i="1">
                                      <a:solidFill>
                                        <a:srgbClr val="FF0000"/>
                                      </a:solidFill>
                                      <a:latin typeface="Cambria Math"/>
                                    </a:rPr>
                                    <m:t>𝑖</m:t>
                                  </m:r>
                                </m:sub>
                              </m:sSub>
                            </m:num>
                            <m:den>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𝑥</m:t>
                                  </m:r>
                                </m:sub>
                              </m:sSub>
                            </m:den>
                          </m:f>
                          <m:r>
                            <a:rPr lang="it-IT" i="1">
                              <a:solidFill>
                                <a:srgbClr val="FF0000"/>
                              </a:solidFill>
                              <a:latin typeface="Cambria Math"/>
                            </a:rPr>
                            <m:t>)</m:t>
                          </m:r>
                          <m:r>
                            <a:rPr lang="it-IT" i="1">
                              <a:solidFill>
                                <a:srgbClr val="FF0000"/>
                              </a:solidFill>
                              <a:latin typeface="Cambria Math"/>
                            </a:rPr>
                            <m:t>𝐾</m:t>
                          </m:r>
                          <m:r>
                            <a:rPr lang="it-IT" i="1">
                              <a:solidFill>
                                <a:srgbClr val="FF0000"/>
                              </a:solidFill>
                              <a:latin typeface="Cambria Math"/>
                            </a:rPr>
                            <m:t>(</m:t>
                          </m:r>
                          <m:f>
                            <m:fPr>
                              <m:ctrlPr>
                                <a:rPr lang="it-IT" i="1">
                                  <a:solidFill>
                                    <a:srgbClr val="FF0000"/>
                                  </a:solidFill>
                                  <a:latin typeface="Cambria Math" panose="02040503050406030204" pitchFamily="18" charset="0"/>
                                </a:rPr>
                              </m:ctrlPr>
                            </m:fPr>
                            <m:num>
                              <m:r>
                                <a:rPr lang="it-IT" b="0" i="1" smtClean="0">
                                  <a:solidFill>
                                    <a:srgbClr val="FF0000"/>
                                  </a:solidFill>
                                  <a:latin typeface="Cambria Math"/>
                                </a:rPr>
                                <m:t>𝑦</m:t>
                              </m:r>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i="1">
                                      <a:solidFill>
                                        <a:srgbClr val="FF0000"/>
                                      </a:solidFill>
                                      <a:latin typeface="Cambria Math"/>
                                    </a:rPr>
                                    <m:t>𝑖</m:t>
                                  </m:r>
                                </m:sub>
                              </m:sSub>
                            </m:num>
                            <m:den>
                              <m:sSub>
                                <m:sSubPr>
                                  <m:ctrlPr>
                                    <a:rPr lang="it-IT" i="1" smtClean="0">
                                      <a:solidFill>
                                        <a:srgbClr val="FF0000"/>
                                      </a:solidFill>
                                      <a:latin typeface="Cambria Math" panose="02040503050406030204" pitchFamily="18" charset="0"/>
                                    </a:rPr>
                                  </m:ctrlPr>
                                </m:sSubPr>
                                <m:e>
                                  <m:r>
                                    <a:rPr lang="it-IT" b="0" i="1" smtClean="0">
                                      <a:solidFill>
                                        <a:srgbClr val="FF0000"/>
                                      </a:solidFill>
                                      <a:latin typeface="Cambria Math"/>
                                    </a:rPr>
                                    <m:t>𝑤</m:t>
                                  </m:r>
                                </m:e>
                                <m:sub>
                                  <m:r>
                                    <a:rPr lang="it-IT" b="0" i="1" smtClean="0">
                                      <a:solidFill>
                                        <a:srgbClr val="FF0000"/>
                                      </a:solidFill>
                                      <a:latin typeface="Cambria Math"/>
                                    </a:rPr>
                                    <m:t>𝑦</m:t>
                                  </m:r>
                                </m:sub>
                              </m:sSub>
                            </m:den>
                          </m:f>
                          <m:r>
                            <a:rPr lang="it-IT" i="1">
                              <a:solidFill>
                                <a:srgbClr val="FF0000"/>
                              </a:solidFill>
                              <a:latin typeface="Cambria Math"/>
                            </a:rPr>
                            <m:t>)</m:t>
                          </m:r>
                          <m:r>
                            <m:rPr>
                              <m:nor/>
                            </m:rPr>
                            <a:rPr lang="it-IT"/>
                            <m:t>  </m:t>
                          </m:r>
                        </m:e>
                      </m:nary>
                    </m:oMath>
                  </m:oMathPara>
                </a14:m>
                <a:endParaRPr lang="en-US" smtClean="0"/>
              </a:p>
              <a:p>
                <a:pPr marL="0" indent="0">
                  <a:buNone/>
                </a:pPr>
                <a:endParaRPr lang="it-IT" smtClean="0"/>
              </a:p>
              <a:p>
                <a:pPr marL="0" indent="0">
                  <a:buNone/>
                </a:pPr>
                <a:r>
                  <a:rPr lang="it-IT" smtClean="0"/>
                  <a:t>A </a:t>
                </a:r>
                <a:r>
                  <a:rPr lang="it-IT"/>
                  <a:t>different extension of the KDE idea is to adapt the smoothness parameter w to reflect the precision of the local estimate of the data </a:t>
                </a:r>
                <a:r>
                  <a:rPr lang="it-IT" smtClean="0"/>
                  <a:t>density </a:t>
                </a:r>
                <a:r>
                  <a:rPr lang="it-IT" smtClean="0">
                    <a:sym typeface="Wingdings" panose="05000000000000000000" pitchFamily="2" charset="2"/>
                  </a:rPr>
                  <a:t> adaptive kernel estimation</a:t>
                </a:r>
                <a:endParaRPr lang="it-IT"/>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179512" y="1340768"/>
                <a:ext cx="8856984" cy="5517232"/>
              </a:xfrm>
              <a:blipFill rotWithShape="1">
                <a:blip r:embed="rId2"/>
                <a:stretch>
                  <a:fillRect l="-551" t="-1436"/>
                </a:stretch>
              </a:blipFill>
            </p:spPr>
            <p:txBody>
              <a:bodyPr/>
              <a:lstStyle/>
              <a:p>
                <a:r>
                  <a:rPr lang="en-US">
                    <a:noFill/>
                  </a:rPr>
                  <a:t> </a:t>
                </a:r>
              </a:p>
            </p:txBody>
          </p:sp>
        </mc:Fallback>
      </mc:AlternateContent>
      <p:sp>
        <p:nvSpPr>
          <p:cNvPr id="4" name="Segnaposto numero diapositiva 3"/>
          <p:cNvSpPr>
            <a:spLocks noGrp="1"/>
          </p:cNvSpPr>
          <p:nvPr>
            <p:ph type="sldNum" sz="quarter" idx="12"/>
          </p:nvPr>
        </p:nvSpPr>
        <p:spPr/>
        <p:txBody>
          <a:bodyPr/>
          <a:lstStyle/>
          <a:p>
            <a:fld id="{56029BB4-88B6-47BD-9965-86C3E8AE1DFC}" type="slidenum">
              <a:rPr lang="en-US" smtClean="0"/>
              <a:t>27</a:t>
            </a:fld>
            <a:endParaRPr lang="en-US"/>
          </a:p>
        </p:txBody>
      </p:sp>
    </p:spTree>
    <p:extLst>
      <p:ext uri="{BB962C8B-B14F-4D97-AF65-F5344CB8AC3E}">
        <p14:creationId xmlns:p14="http://schemas.microsoft.com/office/powerpoint/2010/main" val="330755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Ideograms</a:t>
            </a:r>
            <a:endParaRPr lang="en-US">
              <a:solidFill>
                <a:srgbClr val="0070C0"/>
              </a:solidFill>
            </a:endParaRPr>
          </a:p>
        </p:txBody>
      </p:sp>
      <p:sp>
        <p:nvSpPr>
          <p:cNvPr id="3" name="Segnaposto contenuto 2"/>
          <p:cNvSpPr>
            <a:spLocks noGrp="1"/>
          </p:cNvSpPr>
          <p:nvPr>
            <p:ph idx="1"/>
          </p:nvPr>
        </p:nvSpPr>
        <p:spPr>
          <a:xfrm>
            <a:off x="179512" y="1600200"/>
            <a:ext cx="5122912" cy="5429200"/>
          </a:xfrm>
        </p:spPr>
        <p:txBody>
          <a:bodyPr>
            <a:normAutofit fontScale="62500" lnSpcReduction="20000"/>
          </a:bodyPr>
          <a:lstStyle/>
          <a:p>
            <a:pPr marL="0" indent="0">
              <a:buNone/>
            </a:pPr>
            <a:r>
              <a:rPr lang="it-IT" smtClean="0"/>
              <a:t>A further extension of KDE is the </a:t>
            </a:r>
            <a:r>
              <a:rPr lang="it-IT" smtClean="0">
                <a:solidFill>
                  <a:srgbClr val="FF0000"/>
                </a:solidFill>
              </a:rPr>
              <a:t>use of different kernels for different data points</a:t>
            </a:r>
            <a:r>
              <a:rPr lang="it-IT"/>
              <a:t> </a:t>
            </a:r>
            <a:r>
              <a:rPr lang="it-IT" smtClean="0">
                <a:sym typeface="Wingdings" panose="05000000000000000000" pitchFamily="2" charset="2"/>
              </a:rPr>
              <a:t> </a:t>
            </a:r>
            <a:r>
              <a:rPr lang="it-IT" b="1" smtClean="0">
                <a:sym typeface="Wingdings" panose="05000000000000000000" pitchFamily="2" charset="2"/>
              </a:rPr>
              <a:t>ideograms</a:t>
            </a:r>
            <a:r>
              <a:rPr lang="it-IT" smtClean="0">
                <a:sym typeface="Wingdings" panose="05000000000000000000" pitchFamily="2" charset="2"/>
              </a:rPr>
              <a:t>.</a:t>
            </a:r>
            <a:r>
              <a:rPr lang="it-IT" smtClean="0"/>
              <a:t> This may be very useful if the data coordinate x comes endowed with information on its measurement precision </a:t>
            </a:r>
            <a:r>
              <a:rPr lang="el-GR" smtClean="0"/>
              <a:t>σ</a:t>
            </a:r>
            <a:r>
              <a:rPr lang="it-IT" smtClean="0"/>
              <a:t>. In that case we may </a:t>
            </a:r>
            <a:r>
              <a:rPr lang="it-IT" smtClean="0">
                <a:solidFill>
                  <a:srgbClr val="FF0000"/>
                </a:solidFill>
              </a:rPr>
              <a:t>substitute the point with a Gaussian kernel, whose smoothing parameter w is equal to the precision </a:t>
            </a:r>
            <a:r>
              <a:rPr lang="el-GR" smtClean="0">
                <a:solidFill>
                  <a:srgbClr val="FF0000"/>
                </a:solidFill>
              </a:rPr>
              <a:t>σ</a:t>
            </a:r>
            <a:r>
              <a:rPr lang="it-IT" smtClean="0">
                <a:solidFill>
                  <a:srgbClr val="FF0000"/>
                </a:solidFill>
              </a:rPr>
              <a:t>.</a:t>
            </a:r>
            <a:r>
              <a:rPr lang="it-IT" smtClean="0"/>
              <a:t> This improves the overall density estimate</a:t>
            </a:r>
          </a:p>
          <a:p>
            <a:pPr marL="0" indent="0">
              <a:buNone/>
            </a:pPr>
            <a:endParaRPr lang="it-IT" smtClean="0"/>
          </a:p>
          <a:p>
            <a:pPr marL="0" indent="0">
              <a:buNone/>
            </a:pPr>
            <a:r>
              <a:rPr lang="it-IT" smtClean="0"/>
              <a:t>The ideogram method is sometimes used in HEP, e.g. it has been employed in top quark mass measurements.</a:t>
            </a:r>
          </a:p>
          <a:p>
            <a:pPr marL="0" indent="0">
              <a:buNone/>
            </a:pPr>
            <a:endParaRPr lang="it-IT" smtClean="0"/>
          </a:p>
          <a:p>
            <a:pPr marL="0" indent="0">
              <a:buNone/>
            </a:pPr>
            <a:r>
              <a:rPr lang="it-IT" smtClean="0"/>
              <a:t>The PDG uses it to report the PDF of a unknown parameter when the individual estimates carry different uncertainty AND there is tension between the estimates (such that the weighted average is not necessarily the whole story)</a:t>
            </a:r>
            <a:endParaRPr lang="en-US"/>
          </a:p>
        </p:txBody>
      </p:sp>
      <p:pic>
        <p:nvPicPr>
          <p:cNvPr id="70658" name="Picture 2" descr="Image result for particle data group ide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208906"/>
            <a:ext cx="2876634" cy="2629244"/>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https://www-cdf.fnal.gov/physics/new/top/2008/mass/imm2d_1900invpb_public/mim_fit-fit_s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108" y="1556792"/>
            <a:ext cx="3508702" cy="237626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a:xfrm flipV="1">
            <a:off x="4860032" y="3717032"/>
            <a:ext cx="864096"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egnaposto numero diapositiva 7"/>
          <p:cNvSpPr>
            <a:spLocks noGrp="1"/>
          </p:cNvSpPr>
          <p:nvPr>
            <p:ph type="sldNum" sz="quarter" idx="12"/>
          </p:nvPr>
        </p:nvSpPr>
        <p:spPr/>
        <p:txBody>
          <a:bodyPr/>
          <a:lstStyle/>
          <a:p>
            <a:fld id="{56029BB4-88B6-47BD-9965-86C3E8AE1DFC}" type="slidenum">
              <a:rPr lang="en-US" smtClean="0"/>
              <a:t>28</a:t>
            </a:fld>
            <a:endParaRPr lang="en-US"/>
          </a:p>
        </p:txBody>
      </p:sp>
    </p:spTree>
    <p:extLst>
      <p:ext uri="{BB962C8B-B14F-4D97-AF65-F5344CB8AC3E}">
        <p14:creationId xmlns:p14="http://schemas.microsoft.com/office/powerpoint/2010/main" val="113852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658"/>
                                        </p:tgtEl>
                                        <p:attrNameLst>
                                          <p:attrName>style.visibility</p:attrName>
                                        </p:attrNameLst>
                                      </p:cBhvr>
                                      <p:to>
                                        <p:strVal val="visible"/>
                                      </p:to>
                                    </p:set>
                                    <p:anim calcmode="lin" valueType="num">
                                      <p:cBhvr additive="base">
                                        <p:cTn id="19" dur="500" fill="hold"/>
                                        <p:tgtEl>
                                          <p:spTgt spid="70658"/>
                                        </p:tgtEl>
                                        <p:attrNameLst>
                                          <p:attrName>ppt_x</p:attrName>
                                        </p:attrNameLst>
                                      </p:cBhvr>
                                      <p:tavLst>
                                        <p:tav tm="0">
                                          <p:val>
                                            <p:strVal val="#ppt_x"/>
                                          </p:val>
                                        </p:tav>
                                        <p:tav tm="100000">
                                          <p:val>
                                            <p:strVal val="#ppt_x"/>
                                          </p:val>
                                        </p:tav>
                                      </p:tavLst>
                                    </p:anim>
                                    <p:anim calcmode="lin" valueType="num">
                                      <p:cBhvr additive="base">
                                        <p:cTn id="20" dur="500" fill="hold"/>
                                        <p:tgtEl>
                                          <p:spTgt spid="70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4518" y="188640"/>
            <a:ext cx="8229600" cy="1143000"/>
          </a:xfrm>
        </p:spPr>
        <p:txBody>
          <a:bodyPr>
            <a:normAutofit fontScale="90000"/>
          </a:bodyPr>
          <a:lstStyle/>
          <a:p>
            <a:r>
              <a:rPr lang="it-IT" smtClean="0">
                <a:solidFill>
                  <a:srgbClr val="0070C0"/>
                </a:solidFill>
              </a:rPr>
              <a:t>Going multi-D: K-Nearest Neighbours</a:t>
            </a:r>
            <a:endParaRPr lang="en-US">
              <a:solidFill>
                <a:srgbClr val="0070C0"/>
              </a:solidFill>
            </a:endParaRPr>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009" y="1340768"/>
            <a:ext cx="2553067" cy="209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84632" y="1610463"/>
            <a:ext cx="6281784" cy="2308324"/>
          </a:xfrm>
          <a:prstGeom prst="rect">
            <a:avLst/>
          </a:prstGeom>
          <a:noFill/>
        </p:spPr>
        <p:txBody>
          <a:bodyPr wrap="none" rtlCol="0">
            <a:spAutoFit/>
          </a:bodyPr>
          <a:lstStyle/>
          <a:p>
            <a:r>
              <a:rPr lang="it-IT" smtClean="0"/>
              <a:t>The kNN algorithm tries to determine the local density </a:t>
            </a:r>
          </a:p>
          <a:p>
            <a:r>
              <a:rPr lang="it-IT" smtClean="0"/>
              <a:t>of multi-dimensional data by finding how many data points </a:t>
            </a:r>
          </a:p>
          <a:p>
            <a:r>
              <a:rPr lang="it-IT" smtClean="0"/>
              <a:t>are contained in the </a:t>
            </a:r>
            <a:r>
              <a:rPr lang="it-IT" b="1" smtClean="0"/>
              <a:t>surroundings</a:t>
            </a:r>
            <a:r>
              <a:rPr lang="it-IT" smtClean="0"/>
              <a:t> of every point in feature space</a:t>
            </a:r>
            <a:endParaRPr lang="it-IT"/>
          </a:p>
          <a:p>
            <a:endParaRPr lang="it-IT" smtClean="0">
              <a:solidFill>
                <a:srgbClr val="0070C0"/>
              </a:solidFill>
            </a:endParaRPr>
          </a:p>
          <a:p>
            <a:r>
              <a:rPr lang="it-IT" smtClean="0">
                <a:solidFill>
                  <a:srgbClr val="0070C0"/>
                </a:solidFill>
              </a:rPr>
              <a:t>One usually "weighs" data points with a suitable </a:t>
            </a:r>
          </a:p>
          <a:p>
            <a:r>
              <a:rPr lang="it-IT" smtClean="0">
                <a:solidFill>
                  <a:srgbClr val="0070C0"/>
                </a:solidFill>
              </a:rPr>
              <a:t>function of the distance from the test point</a:t>
            </a:r>
          </a:p>
          <a:p>
            <a:r>
              <a:rPr lang="it-IT" smtClean="0"/>
              <a:t>Problem: </a:t>
            </a:r>
            <a:r>
              <a:rPr lang="it-IT" smtClean="0">
                <a:solidFill>
                  <a:srgbClr val="FF0000"/>
                </a:solidFill>
              </a:rPr>
              <a:t>how to define the distance in an abstract space?</a:t>
            </a:r>
          </a:p>
          <a:p>
            <a:pPr marL="285750" indent="-285750">
              <a:buFontTx/>
              <a:buChar char="-"/>
            </a:pPr>
            <a:endParaRPr lang="it-IT" smtClean="0"/>
          </a:p>
        </p:txBody>
      </p:sp>
      <p:sp>
        <p:nvSpPr>
          <p:cNvPr id="4" name="CasellaDiTesto 3"/>
          <p:cNvSpPr txBox="1"/>
          <p:nvPr/>
        </p:nvSpPr>
        <p:spPr>
          <a:xfrm>
            <a:off x="284632" y="3918787"/>
            <a:ext cx="8562344" cy="3139321"/>
          </a:xfrm>
          <a:prstGeom prst="rect">
            <a:avLst/>
          </a:prstGeom>
          <a:noFill/>
        </p:spPr>
        <p:txBody>
          <a:bodyPr wrap="none" rtlCol="0">
            <a:spAutoFit/>
          </a:bodyPr>
          <a:lstStyle/>
          <a:p>
            <a:r>
              <a:rPr lang="it-IT" smtClean="0"/>
              <a:t>Also, your features might include real numbers, categories, days of the week, etcetera... </a:t>
            </a:r>
          </a:p>
          <a:p>
            <a:r>
              <a:rPr lang="it-IT" smtClean="0"/>
              <a:t>In general, it is useful to remove the dimensional nature of the features</a:t>
            </a:r>
            <a:endParaRPr lang="it-IT"/>
          </a:p>
          <a:p>
            <a:endParaRPr lang="it-IT" smtClean="0"/>
          </a:p>
          <a:p>
            <a:r>
              <a:rPr lang="it-IT" smtClean="0"/>
              <a:t>General recipe: </a:t>
            </a:r>
            <a:r>
              <a:rPr lang="it-IT" b="1" smtClean="0"/>
              <a:t>standardization</a:t>
            </a:r>
          </a:p>
          <a:p>
            <a:r>
              <a:rPr lang="it-IT" smtClean="0"/>
              <a:t>-    for continuous variable x: find variance </a:t>
            </a:r>
            <a:r>
              <a:rPr lang="el-GR" smtClean="0"/>
              <a:t>σ</a:t>
            </a:r>
            <a:r>
              <a:rPr lang="it-IT" baseline="30000" smtClean="0"/>
              <a:t>2</a:t>
            </a:r>
            <a:r>
              <a:rPr lang="it-IT" smtClean="0"/>
              <a:t>, obtain standardized variable </a:t>
            </a:r>
            <a:r>
              <a:rPr lang="it-IT">
                <a:solidFill>
                  <a:srgbClr val="FF0000"/>
                </a:solidFill>
              </a:rPr>
              <a:t>y</a:t>
            </a:r>
            <a:r>
              <a:rPr lang="it-IT" baseline="30000" smtClean="0">
                <a:solidFill>
                  <a:srgbClr val="FF0000"/>
                </a:solidFill>
              </a:rPr>
              <a:t>2 </a:t>
            </a:r>
            <a:r>
              <a:rPr lang="it-IT" smtClean="0">
                <a:solidFill>
                  <a:srgbClr val="FF0000"/>
                </a:solidFill>
              </a:rPr>
              <a:t> = x</a:t>
            </a:r>
            <a:r>
              <a:rPr lang="it-IT" baseline="30000" smtClean="0">
                <a:solidFill>
                  <a:srgbClr val="FF0000"/>
                </a:solidFill>
              </a:rPr>
              <a:t>2 </a:t>
            </a:r>
            <a:r>
              <a:rPr lang="it-IT" smtClean="0">
                <a:solidFill>
                  <a:srgbClr val="FF0000"/>
                </a:solidFill>
              </a:rPr>
              <a:t>/</a:t>
            </a:r>
            <a:r>
              <a:rPr lang="el-GR" smtClean="0">
                <a:solidFill>
                  <a:srgbClr val="FF0000"/>
                </a:solidFill>
              </a:rPr>
              <a:t>σ</a:t>
            </a:r>
            <a:r>
              <a:rPr lang="it-IT" baseline="30000" smtClean="0">
                <a:solidFill>
                  <a:srgbClr val="FF0000"/>
                </a:solidFill>
              </a:rPr>
              <a:t>2</a:t>
            </a:r>
            <a:r>
              <a:rPr lang="it-IT">
                <a:solidFill>
                  <a:srgbClr val="FF0000"/>
                </a:solidFill>
              </a:rPr>
              <a:t> </a:t>
            </a:r>
            <a:endParaRPr lang="it-IT" smtClean="0">
              <a:solidFill>
                <a:srgbClr val="FF0000"/>
              </a:solidFill>
            </a:endParaRPr>
          </a:p>
          <a:p>
            <a:pPr marL="285750" indent="-285750">
              <a:buFontTx/>
              <a:buChar char="-"/>
            </a:pPr>
            <a:r>
              <a:rPr lang="it-IT" smtClean="0"/>
              <a:t>for categorical variable c: </a:t>
            </a:r>
          </a:p>
          <a:p>
            <a:pPr marL="742950" lvl="1" indent="-285750">
              <a:buFontTx/>
              <a:buChar char="-"/>
            </a:pPr>
            <a:r>
              <a:rPr lang="it-IT" smtClean="0"/>
              <a:t>if target has large variance along c, can keep it as is (defines hyperplane, will only </a:t>
            </a:r>
          </a:p>
          <a:p>
            <a:pPr lvl="1"/>
            <a:r>
              <a:rPr lang="it-IT" smtClean="0"/>
              <a:t>     use data with c*=c to estimate local density)</a:t>
            </a:r>
          </a:p>
          <a:p>
            <a:pPr marL="742950" lvl="1" indent="-285750">
              <a:buFontTx/>
              <a:buChar char="-"/>
            </a:pPr>
            <a:r>
              <a:rPr lang="it-IT" smtClean="0"/>
              <a:t>otherwise may still try to standardize</a:t>
            </a:r>
            <a:endParaRPr lang="en-US" smtClean="0"/>
          </a:p>
          <a:p>
            <a:endParaRPr lang="it-IT" smtClean="0"/>
          </a:p>
          <a:p>
            <a:r>
              <a:rPr lang="it-IT"/>
              <a:t>	</a:t>
            </a:r>
            <a:r>
              <a:rPr lang="it-IT" smtClean="0"/>
              <a:t>		 </a:t>
            </a:r>
            <a:endParaRPr lang="it-IT" baseline="30000" smtClean="0">
              <a:solidFill>
                <a:srgbClr val="FF0000"/>
              </a:solidFill>
            </a:endParaRPr>
          </a:p>
        </p:txBody>
      </p:sp>
      <p:sp>
        <p:nvSpPr>
          <p:cNvPr id="5" name="Segnaposto numero diapositiva 4"/>
          <p:cNvSpPr>
            <a:spLocks noGrp="1"/>
          </p:cNvSpPr>
          <p:nvPr>
            <p:ph type="sldNum" sz="quarter" idx="12"/>
          </p:nvPr>
        </p:nvSpPr>
        <p:spPr/>
        <p:txBody>
          <a:bodyPr/>
          <a:lstStyle/>
          <a:p>
            <a:fld id="{56029BB4-88B6-47BD-9965-86C3E8AE1DFC}" type="slidenum">
              <a:rPr lang="en-US" smtClean="0"/>
              <a:t>29</a:t>
            </a:fld>
            <a:endParaRPr lang="en-US"/>
          </a:p>
        </p:txBody>
      </p:sp>
    </p:spTree>
    <p:extLst>
      <p:ext uri="{BB962C8B-B14F-4D97-AF65-F5344CB8AC3E}">
        <p14:creationId xmlns:p14="http://schemas.microsoft.com/office/powerpoint/2010/main" val="210877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Suggested reading</a:t>
            </a:r>
            <a:endParaRPr lang="en-US">
              <a:solidFill>
                <a:srgbClr val="0070C0"/>
              </a:solidFill>
            </a:endParaRPr>
          </a:p>
        </p:txBody>
      </p:sp>
      <p:sp>
        <p:nvSpPr>
          <p:cNvPr id="3" name="Segnaposto contenuto 2"/>
          <p:cNvSpPr>
            <a:spLocks noGrp="1"/>
          </p:cNvSpPr>
          <p:nvPr>
            <p:ph idx="1"/>
          </p:nvPr>
        </p:nvSpPr>
        <p:spPr>
          <a:xfrm>
            <a:off x="457200" y="1340768"/>
            <a:ext cx="8229600" cy="2044823"/>
          </a:xfrm>
        </p:spPr>
        <p:txBody>
          <a:bodyPr>
            <a:normAutofit fontScale="62500" lnSpcReduction="20000"/>
          </a:bodyPr>
          <a:lstStyle/>
          <a:p>
            <a:pPr marL="0" indent="0">
              <a:buNone/>
            </a:pPr>
            <a:r>
              <a:rPr lang="it-IT" smtClean="0"/>
              <a:t>This lecture is </a:t>
            </a:r>
            <a:r>
              <a:rPr lang="it-IT" smtClean="0"/>
              <a:t>based on a number of different sources, as well as on some personal alchemy</a:t>
            </a:r>
          </a:p>
          <a:p>
            <a:pPr marL="0" indent="0">
              <a:buNone/>
            </a:pPr>
            <a:r>
              <a:rPr lang="it-IT" smtClean="0"/>
              <a:t>I tried to provide references but sometimes I failed [apologies...]</a:t>
            </a:r>
          </a:p>
          <a:p>
            <a:pPr marL="0" indent="0">
              <a:buNone/>
            </a:pPr>
            <a:endParaRPr lang="it-IT" smtClean="0"/>
          </a:p>
          <a:p>
            <a:pPr marL="0" indent="0">
              <a:buNone/>
            </a:pPr>
            <a:r>
              <a:rPr lang="it-IT"/>
              <a:t>A</a:t>
            </a:r>
            <a:r>
              <a:rPr lang="it-IT" smtClean="0"/>
              <a:t> formal treatment of most of the covered material, and more in-depth than what I can go here, is offered in a couple of excellent textbooks:</a:t>
            </a:r>
            <a:endParaRPr lang="en-US"/>
          </a:p>
        </p:txBody>
      </p:sp>
      <p:pic>
        <p:nvPicPr>
          <p:cNvPr id="7170" name="Picture 2" descr="Image result for elements of statistical learning tibshir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29000"/>
            <a:ext cx="2232248" cy="33450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narsky porter machine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428999"/>
            <a:ext cx="2373021" cy="334502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843809" y="4077072"/>
            <a:ext cx="3456384" cy="2308324"/>
          </a:xfrm>
          <a:prstGeom prst="rect">
            <a:avLst/>
          </a:prstGeom>
          <a:noFill/>
        </p:spPr>
        <p:txBody>
          <a:bodyPr wrap="square" rtlCol="0">
            <a:spAutoFit/>
          </a:bodyPr>
          <a:lstStyle/>
          <a:p>
            <a:r>
              <a:rPr lang="it-IT" smtClean="0"/>
              <a:t>Hastie, Tibshirani, Friedman:</a:t>
            </a:r>
          </a:p>
          <a:p>
            <a:r>
              <a:rPr lang="it-IT" smtClean="0"/>
              <a:t>The elements of statistical learning</a:t>
            </a:r>
          </a:p>
          <a:p>
            <a:r>
              <a:rPr lang="it-IT" smtClean="0">
                <a:solidFill>
                  <a:srgbClr val="FF0000"/>
                </a:solidFill>
                <a:sym typeface="Wingdings" panose="05000000000000000000" pitchFamily="2" charset="2"/>
              </a:rPr>
              <a:t> AVAILABLE ONLINE FOR FREE!</a:t>
            </a:r>
            <a:endParaRPr lang="it-IT">
              <a:solidFill>
                <a:srgbClr val="FF0000"/>
              </a:solidFill>
            </a:endParaRPr>
          </a:p>
          <a:p>
            <a:endParaRPr lang="it-IT" smtClean="0"/>
          </a:p>
          <a:p>
            <a:r>
              <a:rPr lang="it-IT" smtClean="0"/>
              <a:t>Narsky, Porter: Statistical Analysis techniques in Particle Physics, Wiley</a:t>
            </a:r>
          </a:p>
          <a:p>
            <a:endParaRPr lang="it-IT"/>
          </a:p>
        </p:txBody>
      </p:sp>
      <p:sp>
        <p:nvSpPr>
          <p:cNvPr id="5" name="Segnaposto numero diapositiva 4"/>
          <p:cNvSpPr>
            <a:spLocks noGrp="1"/>
          </p:cNvSpPr>
          <p:nvPr>
            <p:ph type="sldNum" sz="quarter" idx="12"/>
          </p:nvPr>
        </p:nvSpPr>
        <p:spPr/>
        <p:txBody>
          <a:bodyPr/>
          <a:lstStyle/>
          <a:p>
            <a:fld id="{56029BB4-88B6-47BD-9965-86C3E8AE1DFC}" type="slidenum">
              <a:rPr lang="en-US" smtClean="0"/>
              <a:t>3</a:t>
            </a:fld>
            <a:endParaRPr lang="en-US"/>
          </a:p>
        </p:txBody>
      </p:sp>
    </p:spTree>
    <p:extLst>
      <p:ext uri="{BB962C8B-B14F-4D97-AF65-F5344CB8AC3E}">
        <p14:creationId xmlns:p14="http://schemas.microsoft.com/office/powerpoint/2010/main" val="813311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More on kNN</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363272" cy="5213176"/>
              </a:xfrm>
            </p:spPr>
            <p:txBody>
              <a:bodyPr>
                <a:normAutofit fontScale="70000" lnSpcReduction="20000"/>
              </a:bodyPr>
              <a:lstStyle/>
              <a:p>
                <a:pPr marL="0" indent="0">
                  <a:buNone/>
                </a:pPr>
                <a:r>
                  <a:rPr lang="it-IT" smtClean="0"/>
                  <a:t>Once the data is properly standardized </a:t>
                </a:r>
                <a:r>
                  <a:rPr lang="it-IT"/>
                  <a:t>one can construct an Euclidean </a:t>
                </a:r>
                <a:r>
                  <a:rPr lang="it-IT" smtClean="0"/>
                  <a:t>distance:</a:t>
                </a:r>
                <a:endParaRPr lang="it-IT"/>
              </a:p>
              <a:p>
                <a:pPr marL="0" indent="0">
                  <a:buNone/>
                </a:pPr>
                <a14:m>
                  <m:oMathPara xmlns:m="http://schemas.openxmlformats.org/officeDocument/2006/math">
                    <m:oMathParaPr>
                      <m:jc m:val="centerGroup"/>
                    </m:oMathParaPr>
                    <m:oMath xmlns:m="http://schemas.openxmlformats.org/officeDocument/2006/math">
                      <m:r>
                        <a:rPr lang="it-IT" i="1">
                          <a:solidFill>
                            <a:srgbClr val="FF0000"/>
                          </a:solidFill>
                          <a:latin typeface="Cambria Math"/>
                        </a:rPr>
                        <m:t>𝐷</m:t>
                      </m:r>
                      <m:d>
                        <m:dPr>
                          <m:ctrlPr>
                            <a:rPr lang="it-IT" i="1">
                              <a:solidFill>
                                <a:srgbClr val="FF0000"/>
                              </a:solidFill>
                              <a:latin typeface="Cambria Math" panose="02040503050406030204" pitchFamily="18" charset="0"/>
                            </a:rPr>
                          </m:ctrlPr>
                        </m:dPr>
                        <m:e>
                          <m:r>
                            <a:rPr lang="it-IT" i="1">
                              <a:solidFill>
                                <a:srgbClr val="FF0000"/>
                              </a:solidFill>
                              <a:latin typeface="Cambria Math"/>
                            </a:rPr>
                            <m:t>𝑦</m:t>
                          </m:r>
                          <m:r>
                            <a:rPr lang="it-IT" i="1">
                              <a:solidFill>
                                <a:srgbClr val="FF0000"/>
                              </a:solidFill>
                              <a:latin typeface="Cambria Math"/>
                            </a:rPr>
                            <m:t>,</m:t>
                          </m:r>
                          <m:sSup>
                            <m:sSupPr>
                              <m:ctrlPr>
                                <a:rPr lang="it-IT" i="1">
                                  <a:solidFill>
                                    <a:srgbClr val="FF0000"/>
                                  </a:solidFill>
                                  <a:latin typeface="Cambria Math" panose="02040503050406030204" pitchFamily="18" charset="0"/>
                                </a:rPr>
                              </m:ctrlPr>
                            </m:sSupPr>
                            <m:e>
                              <m:r>
                                <a:rPr lang="it-IT" i="1">
                                  <a:solidFill>
                                    <a:srgbClr val="FF0000"/>
                                  </a:solidFill>
                                  <a:latin typeface="Cambria Math"/>
                                </a:rPr>
                                <m:t>𝑦</m:t>
                              </m:r>
                            </m:e>
                            <m:sup>
                              <m:r>
                                <a:rPr lang="it-IT" i="1">
                                  <a:solidFill>
                                    <a:srgbClr val="FF0000"/>
                                  </a:solidFill>
                                  <a:latin typeface="Cambria Math"/>
                                </a:rPr>
                                <m:t>′</m:t>
                              </m:r>
                            </m:sup>
                          </m:sSup>
                        </m:e>
                      </m:d>
                      <m:r>
                        <a:rPr lang="it-IT" i="1">
                          <a:solidFill>
                            <a:srgbClr val="FF0000"/>
                          </a:solidFill>
                          <a:latin typeface="Cambria Math"/>
                        </a:rPr>
                        <m:t>=</m:t>
                      </m:r>
                      <m:nary>
                        <m:naryPr>
                          <m:chr m:val="∑"/>
                          <m:ctrlPr>
                            <a:rPr lang="it-IT" i="1">
                              <a:solidFill>
                                <a:srgbClr val="FF0000"/>
                              </a:solidFill>
                              <a:latin typeface="Cambria Math" panose="02040503050406030204" pitchFamily="18" charset="0"/>
                            </a:rPr>
                          </m:ctrlPr>
                        </m:naryPr>
                        <m:sub>
                          <m:r>
                            <m:rPr>
                              <m:brk m:alnAt="23"/>
                            </m:rPr>
                            <a:rPr lang="it-IT" i="1">
                              <a:solidFill>
                                <a:srgbClr val="FF0000"/>
                              </a:solidFill>
                              <a:latin typeface="Cambria Math"/>
                            </a:rPr>
                            <m:t>𝑖</m:t>
                          </m:r>
                          <m:r>
                            <a:rPr lang="it-IT" i="1">
                              <a:solidFill>
                                <a:srgbClr val="FF0000"/>
                              </a:solidFill>
                              <a:latin typeface="Cambria Math"/>
                            </a:rPr>
                            <m:t>=1</m:t>
                          </m:r>
                        </m:sub>
                        <m:sup>
                          <m:r>
                            <a:rPr lang="it-IT" i="1">
                              <a:solidFill>
                                <a:srgbClr val="FF0000"/>
                              </a:solidFill>
                              <a:latin typeface="Cambria Math"/>
                            </a:rPr>
                            <m:t>𝐷</m:t>
                          </m:r>
                        </m:sup>
                        <m:e>
                          <m:sSup>
                            <m:sSupPr>
                              <m:ctrlPr>
                                <a:rPr lang="it-IT" i="1">
                                  <a:solidFill>
                                    <a:srgbClr val="FF0000"/>
                                  </a:solidFill>
                                  <a:latin typeface="Cambria Math" panose="02040503050406030204" pitchFamily="18" charset="0"/>
                                </a:rPr>
                              </m:ctrlPr>
                            </m:sSupPr>
                            <m:e>
                              <m:r>
                                <a:rPr lang="it-IT" i="1">
                                  <a:solidFill>
                                    <a:srgbClr val="FF0000"/>
                                  </a:solidFill>
                                  <a:latin typeface="Cambria Math"/>
                                </a:rPr>
                                <m:t>(</m:t>
                              </m:r>
                              <m:r>
                                <a:rPr lang="it-IT" i="1">
                                  <a:solidFill>
                                    <a:srgbClr val="FF0000"/>
                                  </a:solidFill>
                                  <a:latin typeface="Cambria Math"/>
                                </a:rPr>
                                <m:t>𝑦</m:t>
                              </m:r>
                              <m:r>
                                <a:rPr lang="it-IT" i="1">
                                  <a:solidFill>
                                    <a:srgbClr val="FF0000"/>
                                  </a:solidFill>
                                  <a:latin typeface="Cambria Math"/>
                                </a:rPr>
                                <m:t>−</m:t>
                              </m:r>
                              <m:sSup>
                                <m:sSupPr>
                                  <m:ctrlPr>
                                    <a:rPr lang="it-IT" i="1">
                                      <a:solidFill>
                                        <a:srgbClr val="FF0000"/>
                                      </a:solidFill>
                                      <a:latin typeface="Cambria Math" panose="02040503050406030204" pitchFamily="18" charset="0"/>
                                    </a:rPr>
                                  </m:ctrlPr>
                                </m:sSupPr>
                                <m:e>
                                  <m:r>
                                    <a:rPr lang="it-IT" i="1">
                                      <a:solidFill>
                                        <a:srgbClr val="FF0000"/>
                                      </a:solidFill>
                                      <a:latin typeface="Cambria Math"/>
                                    </a:rPr>
                                    <m:t>𝑦</m:t>
                                  </m:r>
                                </m:e>
                                <m:sup>
                                  <m:r>
                                    <a:rPr lang="it-IT" i="1">
                                      <a:solidFill>
                                        <a:srgbClr val="FF0000"/>
                                      </a:solidFill>
                                      <a:latin typeface="Cambria Math"/>
                                    </a:rPr>
                                    <m:t>′</m:t>
                                  </m:r>
                                </m:sup>
                              </m:sSup>
                              <m:r>
                                <a:rPr lang="it-IT" i="1">
                                  <a:solidFill>
                                    <a:srgbClr val="FF0000"/>
                                  </a:solidFill>
                                  <a:latin typeface="Cambria Math"/>
                                </a:rPr>
                                <m:t>)</m:t>
                              </m:r>
                            </m:e>
                            <m:sup>
                              <m:r>
                                <a:rPr lang="it-IT" i="1">
                                  <a:solidFill>
                                    <a:srgbClr val="FF0000"/>
                                  </a:solidFill>
                                  <a:latin typeface="Cambria Math"/>
                                </a:rPr>
                                <m:t>2</m:t>
                              </m:r>
                            </m:sup>
                          </m:sSup>
                        </m:e>
                      </m:nary>
                      <m:r>
                        <a:rPr lang="it-IT" i="1">
                          <a:solidFill>
                            <a:srgbClr val="FF0000"/>
                          </a:solidFill>
                          <a:latin typeface="Cambria Math"/>
                        </a:rPr>
                        <m:t> </m:t>
                      </m:r>
                    </m:oMath>
                  </m:oMathPara>
                </a14:m>
                <a:endParaRPr lang="it-IT" smtClean="0"/>
              </a:p>
              <a:p>
                <a:endParaRPr lang="it-IT" smtClean="0"/>
              </a:p>
              <a:p>
                <a:pPr marL="0" indent="0">
                  <a:buNone/>
                </a:pPr>
                <a:r>
                  <a:rPr lang="it-IT" smtClean="0"/>
                  <a:t>kNN density estimates can be endowed with several parameters to improve their performance</a:t>
                </a:r>
              </a:p>
              <a:p>
                <a:pPr marL="0" indent="0">
                  <a:buNone/>
                </a:pPr>
                <a:endParaRPr lang="it-IT" b="1"/>
              </a:p>
              <a:p>
                <a:pPr marL="0" indent="0">
                  <a:buNone/>
                </a:pPr>
                <a:r>
                  <a:rPr lang="it-IT" b="1" smtClean="0"/>
                  <a:t>Most obvious is k</a:t>
                </a:r>
                <a:r>
                  <a:rPr lang="it-IT" smtClean="0"/>
                  <a:t>: how many events in the ball?</a:t>
                </a:r>
              </a:p>
              <a:p>
                <a:pPr marL="0" indent="0">
                  <a:buNone/>
                </a:pPr>
                <a:endParaRPr lang="it-IT" smtClean="0"/>
              </a:p>
              <a:p>
                <a:pPr marL="0" indent="0">
                  <a:buNone/>
                </a:pPr>
                <a:r>
                  <a:rPr lang="it-IT" smtClean="0"/>
                  <a:t>Rule of thumb: estimating a mean </a:t>
                </a:r>
                <a:r>
                  <a:rPr lang="it-IT" smtClean="0">
                    <a:sym typeface="Wingdings" panose="05000000000000000000" pitchFamily="2" charset="2"/>
                  </a:rPr>
                  <a:t> if target varies a lot, can use small k; if variation small, k needs to allow precise estimate</a:t>
                </a:r>
                <a:endParaRPr lang="it-IT" b="1" smtClean="0">
                  <a:sym typeface="Wingdings" panose="05000000000000000000" pitchFamily="2" charset="2"/>
                </a:endParaRPr>
              </a:p>
              <a:p>
                <a:pPr marL="0" indent="0">
                  <a:buNone/>
                </a:pPr>
                <a:endParaRPr lang="it-IT" b="1" smtClean="0">
                  <a:sym typeface="Wingdings" panose="05000000000000000000" pitchFamily="2" charset="2"/>
                </a:endParaRPr>
              </a:p>
              <a:p>
                <a:pPr marL="0" indent="0">
                  <a:buNone/>
                </a:pPr>
                <a:r>
                  <a:rPr lang="it-IT" b="1" smtClean="0">
                    <a:sym typeface="Wingdings" panose="05000000000000000000" pitchFamily="2" charset="2"/>
                  </a:rPr>
                  <a:t>Common to have k=20-50, </a:t>
                </a:r>
                <a:r>
                  <a:rPr lang="it-IT" smtClean="0">
                    <a:sym typeface="Wingdings" panose="05000000000000000000" pitchFamily="2" charset="2"/>
                  </a:rPr>
                  <a:t>but it of course depends on dimensionality D and size N of training data</a:t>
                </a:r>
                <a:endParaRPr lang="it-IT" smtClean="0"/>
              </a:p>
              <a:p>
                <a:pPr marL="285750" indent="-285750">
                  <a:buFontTx/>
                  <a:buChar char="-"/>
                </a:pPr>
                <a:endParaRPr lang="it-IT" b="1" smtClean="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363272" cy="5213176"/>
              </a:xfrm>
              <a:blipFill rotWithShape="1">
                <a:blip r:embed="rId2"/>
                <a:stretch>
                  <a:fillRect l="-875" t="-1871" r="-1676"/>
                </a:stretch>
              </a:blipFill>
            </p:spPr>
            <p:txBody>
              <a:bodyPr/>
              <a:lstStyle/>
              <a:p>
                <a:r>
                  <a:rPr lang="en-US">
                    <a:noFill/>
                  </a:rPr>
                  <a:t> </a:t>
                </a:r>
              </a:p>
            </p:txBody>
          </p:sp>
        </mc:Fallback>
      </mc:AlternateContent>
      <p:sp>
        <p:nvSpPr>
          <p:cNvPr id="4" name="Segnaposto numero diapositiva 3"/>
          <p:cNvSpPr>
            <a:spLocks noGrp="1"/>
          </p:cNvSpPr>
          <p:nvPr>
            <p:ph type="sldNum" sz="quarter" idx="12"/>
          </p:nvPr>
        </p:nvSpPr>
        <p:spPr/>
        <p:txBody>
          <a:bodyPr/>
          <a:lstStyle/>
          <a:p>
            <a:fld id="{56029BB4-88B6-47BD-9965-86C3E8AE1DFC}" type="slidenum">
              <a:rPr lang="en-US" smtClean="0"/>
              <a:t>30</a:t>
            </a:fld>
            <a:endParaRPr lang="en-US"/>
          </a:p>
        </p:txBody>
      </p:sp>
    </p:spTree>
    <p:extLst>
      <p:ext uri="{BB962C8B-B14F-4D97-AF65-F5344CB8AC3E}">
        <p14:creationId xmlns:p14="http://schemas.microsoft.com/office/powerpoint/2010/main" val="3019922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kNN, continued</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b="1"/>
              <a:t>Also crucial to assess</a:t>
            </a:r>
            <a:r>
              <a:rPr lang="it-IT" b="1" smtClean="0"/>
              <a:t>:</a:t>
            </a:r>
          </a:p>
          <a:p>
            <a:pPr marL="0" indent="0">
              <a:buNone/>
            </a:pPr>
            <a:endParaRPr lang="it-IT" b="1"/>
          </a:p>
          <a:p>
            <a:pPr marL="285750" indent="-285750">
              <a:buFontTx/>
              <a:buChar char="-"/>
            </a:pPr>
            <a:r>
              <a:rPr lang="it-IT" b="1"/>
              <a:t>relative importance of variables</a:t>
            </a:r>
            <a:r>
              <a:rPr lang="it-IT"/>
              <a:t>: assign larger weight to more meaningful components in the feature space (ones along which target has largest variance)</a:t>
            </a:r>
          </a:p>
          <a:p>
            <a:pPr marL="285750" indent="-285750">
              <a:buFontTx/>
              <a:buChar char="-"/>
            </a:pPr>
            <a:r>
              <a:rPr lang="it-IT" b="1">
                <a:sym typeface="Wingdings" panose="05000000000000000000" pitchFamily="2" charset="2"/>
              </a:rPr>
              <a:t>local gradients-aware</a:t>
            </a:r>
            <a:r>
              <a:rPr lang="it-IT">
                <a:sym typeface="Wingdings" panose="05000000000000000000" pitchFamily="2" charset="2"/>
              </a:rPr>
              <a:t>: one may try and adapt the shape of the "hyperellipsoid" to reflect how much target y(x) is variable in each direction, at test point x*</a:t>
            </a:r>
          </a:p>
          <a:p>
            <a:pPr marL="285750" indent="-285750">
              <a:buFontTx/>
              <a:buChar char="-"/>
            </a:pPr>
            <a:endParaRPr lang="it-IT" b="1">
              <a:solidFill>
                <a:srgbClr val="000000"/>
              </a:solidFill>
            </a:endParaRPr>
          </a:p>
          <a:p>
            <a:pPr marL="0" indent="0">
              <a:buNone/>
            </a:pPr>
            <a:r>
              <a:rPr lang="it-IT">
                <a:solidFill>
                  <a:srgbClr val="000000"/>
                </a:solidFill>
              </a:rPr>
              <a:t>In general, kNN estimates suffer from a couple of shortcomings:</a:t>
            </a:r>
            <a:endParaRPr lang="en-US">
              <a:solidFill>
                <a:srgbClr val="000000"/>
              </a:solidFill>
            </a:endParaRPr>
          </a:p>
          <a:p>
            <a:endParaRPr lang="en-US" smtClean="0">
              <a:solidFill>
                <a:srgbClr val="000000"/>
              </a:solidFill>
            </a:endParaRPr>
          </a:p>
          <a:p>
            <a:r>
              <a:rPr lang="en-US" smtClean="0">
                <a:solidFill>
                  <a:srgbClr val="000000"/>
                </a:solidFill>
              </a:rPr>
              <a:t>The </a:t>
            </a:r>
            <a:r>
              <a:rPr lang="en-US">
                <a:solidFill>
                  <a:srgbClr val="000000"/>
                </a:solidFill>
              </a:rPr>
              <a:t>evaluation of local density requires to use all data for each point of feature space </a:t>
            </a:r>
            <a:r>
              <a:rPr lang="en-US">
                <a:solidFill>
                  <a:srgbClr val="000000"/>
                </a:solidFill>
                <a:sym typeface="Wingdings" panose="05000000000000000000" pitchFamily="2" charset="2"/>
              </a:rPr>
              <a:t> </a:t>
            </a:r>
            <a:r>
              <a:rPr lang="en-US" b="1">
                <a:solidFill>
                  <a:srgbClr val="000000"/>
                </a:solidFill>
                <a:sym typeface="Wingdings" panose="05000000000000000000" pitchFamily="2" charset="2"/>
              </a:rPr>
              <a:t>CPU expensive </a:t>
            </a:r>
            <a:r>
              <a:rPr lang="en-US">
                <a:solidFill>
                  <a:srgbClr val="000000"/>
                </a:solidFill>
                <a:sym typeface="Wingdings" panose="05000000000000000000" pitchFamily="2" charset="2"/>
              </a:rPr>
              <a:t>(but there are shortcuts)</a:t>
            </a:r>
            <a:endParaRPr lang="it-IT"/>
          </a:p>
          <a:p>
            <a:r>
              <a:rPr lang="it-IT"/>
              <a:t>The </a:t>
            </a:r>
            <a:r>
              <a:rPr lang="it-IT" b="1"/>
              <a:t>curse of </a:t>
            </a:r>
            <a:r>
              <a:rPr lang="it-IT" b="1" smtClean="0"/>
              <a:t>dimensionality</a:t>
            </a:r>
            <a:r>
              <a:rPr lang="it-IT"/>
              <a:t>: </a:t>
            </a:r>
            <a:r>
              <a:rPr lang="it-IT">
                <a:solidFill>
                  <a:srgbClr val="FF0000"/>
                </a:solidFill>
              </a:rPr>
              <a:t>for D&gt;8-9, they become insensitive to local density</a:t>
            </a:r>
            <a:r>
              <a:rPr lang="it-IT"/>
              <a:t> (see next slide)</a:t>
            </a:r>
            <a:endParaRPr lang="en-US"/>
          </a:p>
          <a:p>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31</a:t>
            </a:fld>
            <a:endParaRPr lang="en-US"/>
          </a:p>
        </p:txBody>
      </p:sp>
    </p:spTree>
    <p:extLst>
      <p:ext uri="{BB962C8B-B14F-4D97-AF65-F5344CB8AC3E}">
        <p14:creationId xmlns:p14="http://schemas.microsoft.com/office/powerpoint/2010/main" val="310954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9001" y="-17648"/>
            <a:ext cx="8229600" cy="1143000"/>
          </a:xfrm>
        </p:spPr>
        <p:txBody>
          <a:bodyPr>
            <a:normAutofit/>
          </a:bodyPr>
          <a:lstStyle/>
          <a:p>
            <a:r>
              <a:rPr lang="it-IT" smtClean="0">
                <a:solidFill>
                  <a:srgbClr val="0070C0"/>
                </a:solidFill>
              </a:rPr>
              <a:t>The Curse of Dimensionality</a:t>
            </a:r>
            <a:endParaRPr lang="en-US">
              <a:solidFill>
                <a:srgbClr val="0070C0"/>
              </a:solidFill>
            </a:endParaRPr>
          </a:p>
        </p:txBody>
      </p:sp>
      <p:sp>
        <p:nvSpPr>
          <p:cNvPr id="5" name="Text Box 10"/>
          <p:cNvSpPr txBox="1">
            <a:spLocks noChangeArrowheads="1"/>
          </p:cNvSpPr>
          <p:nvPr/>
        </p:nvSpPr>
        <p:spPr bwMode="auto">
          <a:xfrm>
            <a:off x="133350" y="1268760"/>
            <a:ext cx="8792270" cy="100861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lnSpc>
                <a:spcPct val="110000"/>
              </a:lnSpc>
              <a:buClr>
                <a:srgbClr val="FF0000"/>
              </a:buClr>
              <a:buSzPct val="135000"/>
              <a:buFont typeface="Wingdings" pitchFamily="2" charset="2"/>
              <a:buNone/>
            </a:pPr>
            <a:r>
              <a:rPr lang="en-US" sz="1600" smtClean="0">
                <a:solidFill>
                  <a:srgbClr val="000000"/>
                </a:solidFill>
                <a:latin typeface="Arial" charset="0"/>
              </a:rPr>
              <a:t>	</a:t>
            </a:r>
            <a:r>
              <a:rPr lang="en-US" sz="1800" smtClean="0">
                <a:solidFill>
                  <a:srgbClr val="000000"/>
                </a:solidFill>
                <a:latin typeface="Arial" charset="0"/>
              </a:rPr>
              <a:t>The estimate of density in a D-dimensional space is usually impossible, due to the lack of sufficient labeled data for the calculation to be meaningful. An adequate</a:t>
            </a:r>
            <a:r>
              <a:rPr lang="en-US" sz="1800">
                <a:solidFill>
                  <a:srgbClr val="000000"/>
                </a:solidFill>
                <a:latin typeface="Arial" charset="0"/>
              </a:rPr>
              <a:t> </a:t>
            </a:r>
            <a:r>
              <a:rPr lang="en-US" sz="1800" smtClean="0">
                <a:solidFill>
                  <a:srgbClr val="000000"/>
                </a:solidFill>
                <a:latin typeface="Arial" charset="0"/>
              </a:rPr>
              <a:t>amount of data must grow exponentially with D for a good representation</a:t>
            </a:r>
          </a:p>
        </p:txBody>
      </p:sp>
      <p:sp>
        <p:nvSpPr>
          <p:cNvPr id="6" name="Text Box 6"/>
          <p:cNvSpPr txBox="1">
            <a:spLocks noChangeArrowheads="1"/>
          </p:cNvSpPr>
          <p:nvPr/>
        </p:nvSpPr>
        <p:spPr bwMode="auto">
          <a:xfrm>
            <a:off x="133350" y="2530475"/>
            <a:ext cx="5200650" cy="199041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lnSpc>
                <a:spcPct val="110000"/>
              </a:lnSpc>
              <a:buClr>
                <a:srgbClr val="FF0000"/>
              </a:buClr>
              <a:buSzPct val="135000"/>
            </a:pPr>
            <a:r>
              <a:rPr lang="en-US" sz="1600" smtClean="0">
                <a:solidFill>
                  <a:srgbClr val="000000"/>
                </a:solidFill>
                <a:latin typeface="Arial" charset="0"/>
              </a:rPr>
              <a:t> For high problem dimensionality, the k "closest" events are in no way close to the point where an estimate of the density is sought:</a:t>
            </a:r>
            <a:endParaRPr lang="it-IT" sz="1600" smtClean="0">
              <a:solidFill>
                <a:srgbClr val="000000"/>
              </a:solidFill>
              <a:latin typeface="Arial" charset="0"/>
            </a:endParaRPr>
          </a:p>
          <a:p>
            <a:pPr marL="0" indent="0" eaLnBrk="1" hangingPunct="1">
              <a:lnSpc>
                <a:spcPct val="110000"/>
              </a:lnSpc>
              <a:buClr>
                <a:srgbClr val="FF0000"/>
              </a:buClr>
              <a:buSzPct val="135000"/>
            </a:pPr>
            <a:endParaRPr lang="it-IT" sz="1600">
              <a:solidFill>
                <a:srgbClr val="000000"/>
              </a:solidFill>
              <a:latin typeface="Arial" charset="0"/>
            </a:endParaRPr>
          </a:p>
          <a:p>
            <a:pPr marL="0" indent="0" eaLnBrk="1" hangingPunct="1">
              <a:lnSpc>
                <a:spcPct val="110000"/>
              </a:lnSpc>
              <a:buClr>
                <a:srgbClr val="FF0000"/>
              </a:buClr>
              <a:buSzPct val="135000"/>
            </a:pPr>
            <a:endParaRPr lang="it-IT" sz="1600" smtClean="0">
              <a:solidFill>
                <a:srgbClr val="000000"/>
              </a:solidFill>
              <a:latin typeface="Arial" charset="0"/>
            </a:endParaRPr>
          </a:p>
          <a:p>
            <a:pPr marL="0" indent="0" eaLnBrk="1" hangingPunct="1">
              <a:lnSpc>
                <a:spcPct val="110000"/>
              </a:lnSpc>
              <a:buClr>
                <a:srgbClr val="FF0000"/>
              </a:buClr>
              <a:buSzPct val="135000"/>
            </a:pPr>
            <a:endParaRPr lang="it-IT" sz="1600">
              <a:solidFill>
                <a:srgbClr val="000000"/>
              </a:solidFill>
              <a:latin typeface="Arial" charset="0"/>
            </a:endParaRPr>
          </a:p>
          <a:p>
            <a:pPr marL="0" indent="0" eaLnBrk="1" hangingPunct="1">
              <a:lnSpc>
                <a:spcPct val="110000"/>
              </a:lnSpc>
              <a:buClr>
                <a:srgbClr val="FF0000"/>
              </a:buClr>
              <a:buSzPct val="135000"/>
            </a:pPr>
            <a:r>
              <a:rPr lang="it-IT" sz="1600" smtClean="0">
                <a:solidFill>
                  <a:srgbClr val="FF0000"/>
                </a:solidFill>
                <a:latin typeface="Arial" charset="0"/>
              </a:rPr>
              <a:t>This makes kNN impractical for D &gt; 8-10 dimensions</a:t>
            </a:r>
          </a:p>
        </p:txBody>
      </p:sp>
      <p:pic>
        <p:nvPicPr>
          <p:cNvPr id="7" name="Picture 4" descr="CurseOfDImensionality"/>
          <p:cNvPicPr>
            <a:picLocks noChangeAspect="1" noChangeArrowheads="1"/>
          </p:cNvPicPr>
          <p:nvPr/>
        </p:nvPicPr>
        <p:blipFill>
          <a:blip r:embed="rId3">
            <a:extLst>
              <a:ext uri="{28A0092B-C50C-407E-A947-70E740481C1C}">
                <a14:useLocalDpi xmlns:a14="http://schemas.microsoft.com/office/drawing/2010/main" val="0"/>
              </a:ext>
            </a:extLst>
          </a:blip>
          <a:srcRect t="4904" r="7158"/>
          <a:stretch>
            <a:fillRect/>
          </a:stretch>
        </p:blipFill>
        <p:spPr bwMode="auto">
          <a:xfrm>
            <a:off x="5527675" y="2492338"/>
            <a:ext cx="3500438" cy="2432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ggetto 7"/>
          <p:cNvGraphicFramePr>
            <a:graphicFrameLocks noChangeAspect="1"/>
          </p:cNvGraphicFramePr>
          <p:nvPr>
            <p:extLst>
              <p:ext uri="{D42A27DB-BD31-4B8C-83A1-F6EECF244321}">
                <p14:modId xmlns:p14="http://schemas.microsoft.com/office/powerpoint/2010/main" val="4118245667"/>
              </p:ext>
            </p:extLst>
          </p:nvPr>
        </p:nvGraphicFramePr>
        <p:xfrm>
          <a:off x="467544" y="3476982"/>
          <a:ext cx="4383694" cy="462762"/>
        </p:xfrm>
        <a:graphic>
          <a:graphicData uri="http://schemas.openxmlformats.org/presentationml/2006/ole">
            <mc:AlternateContent xmlns:mc="http://schemas.openxmlformats.org/markup-compatibility/2006">
              <mc:Choice xmlns:v="urn:schemas-microsoft-com:vml" Requires="v">
                <p:oleObj spid="_x0000_s1076" name="Equation" r:id="rId4" imgW="2171700" imgH="228600" progId="Equation.DSMT4">
                  <p:embed/>
                </p:oleObj>
              </mc:Choice>
              <mc:Fallback>
                <p:oleObj name="Equation" r:id="rId4" imgW="21717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476982"/>
                        <a:ext cx="4383694" cy="462762"/>
                      </a:xfrm>
                      <a:prstGeom prst="rect">
                        <a:avLst/>
                      </a:prstGeom>
                      <a:noFill/>
                      <a:ln>
                        <a:noFill/>
                      </a:ln>
                      <a:effectLst/>
                    </p:spPr>
                  </p:pic>
                </p:oleObj>
              </mc:Fallback>
            </mc:AlternateContent>
          </a:graphicData>
        </a:graphic>
      </p:graphicFrame>
      <p:sp>
        <p:nvSpPr>
          <p:cNvPr id="9" name="Text Box 9"/>
          <p:cNvSpPr txBox="1">
            <a:spLocks noChangeArrowheads="1"/>
          </p:cNvSpPr>
          <p:nvPr/>
        </p:nvSpPr>
        <p:spPr bwMode="auto">
          <a:xfrm>
            <a:off x="234032" y="5085184"/>
            <a:ext cx="8791487" cy="199041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lnSpc>
                <a:spcPct val="110000"/>
              </a:lnSpc>
              <a:buClr>
                <a:srgbClr val="FF0000"/>
              </a:buClr>
              <a:buSzPct val="135000"/>
            </a:pPr>
            <a:r>
              <a:rPr lang="en-US" sz="1600" smtClean="0">
                <a:solidFill>
                  <a:srgbClr val="000000"/>
                </a:solidFill>
                <a:latin typeface="Arial" charset="0"/>
              </a:rPr>
              <a:t>In 10 dimensions, if a hypersphere captures 1% of the feature space, it has a radius of 63%</a:t>
            </a:r>
          </a:p>
          <a:p>
            <a:pPr marL="0" indent="0" eaLnBrk="1" hangingPunct="1">
              <a:lnSpc>
                <a:spcPct val="110000"/>
              </a:lnSpc>
              <a:buClr>
                <a:srgbClr val="FF0000"/>
              </a:buClr>
              <a:buSzPct val="135000"/>
            </a:pPr>
            <a:r>
              <a:rPr lang="en-US" sz="1600" smtClean="0">
                <a:solidFill>
                  <a:srgbClr val="000000"/>
                </a:solidFill>
                <a:latin typeface="Arial" charset="0"/>
              </a:rPr>
              <a:t>in each variable span</a:t>
            </a:r>
          </a:p>
          <a:p>
            <a:pPr marL="0" indent="0" eaLnBrk="1" hangingPunct="1">
              <a:lnSpc>
                <a:spcPct val="110000"/>
              </a:lnSpc>
              <a:buClr>
                <a:srgbClr val="FF0000"/>
              </a:buClr>
              <a:buSzPct val="135000"/>
            </a:pPr>
            <a:endParaRPr lang="it-IT" sz="1600">
              <a:solidFill>
                <a:srgbClr val="000000"/>
              </a:solidFill>
              <a:latin typeface="Arial" charset="0"/>
            </a:endParaRPr>
          </a:p>
          <a:p>
            <a:pPr marL="0" indent="0" eaLnBrk="1" hangingPunct="1">
              <a:lnSpc>
                <a:spcPct val="110000"/>
              </a:lnSpc>
              <a:buClr>
                <a:srgbClr val="FF0000"/>
              </a:buClr>
              <a:buSzPct val="135000"/>
            </a:pPr>
            <a:r>
              <a:rPr lang="it-IT" sz="1600" smtClean="0">
                <a:solidFill>
                  <a:srgbClr val="FF0000"/>
                </a:solidFill>
                <a:latin typeface="Arial" charset="0"/>
              </a:rPr>
              <a:t>HEP analyses often have &gt;10 important variables so the kNN has limited use as a generative </a:t>
            </a:r>
          </a:p>
          <a:p>
            <a:pPr marL="0" indent="0" eaLnBrk="1" hangingPunct="1">
              <a:lnSpc>
                <a:spcPct val="110000"/>
              </a:lnSpc>
              <a:buClr>
                <a:srgbClr val="FF0000"/>
              </a:buClr>
              <a:buSzPct val="135000"/>
            </a:pPr>
            <a:r>
              <a:rPr lang="it-IT" sz="1600" smtClean="0">
                <a:solidFill>
                  <a:srgbClr val="FF0000"/>
                </a:solidFill>
                <a:latin typeface="Arial" charset="0"/>
              </a:rPr>
              <a:t>algorithm for S/B discrimination</a:t>
            </a:r>
          </a:p>
          <a:p>
            <a:pPr marL="0" indent="0">
              <a:lnSpc>
                <a:spcPct val="110000"/>
              </a:lnSpc>
              <a:buClr>
                <a:srgbClr val="FF0000"/>
              </a:buClr>
              <a:buSzPct val="135000"/>
            </a:pPr>
            <a:r>
              <a:rPr lang="it-IT" sz="1600" smtClean="0">
                <a:latin typeface="Arial" charset="0"/>
                <a:sym typeface="Wingdings" panose="05000000000000000000" pitchFamily="2" charset="2"/>
              </a:rPr>
              <a:t>But, one </a:t>
            </a:r>
            <a:r>
              <a:rPr lang="it-IT" sz="1600">
                <a:latin typeface="Arial" charset="0"/>
                <a:sym typeface="Wingdings" panose="05000000000000000000" pitchFamily="2" charset="2"/>
              </a:rPr>
              <a:t>can apply dimensional reduction techniques to still use </a:t>
            </a:r>
            <a:r>
              <a:rPr lang="it-IT" sz="1600" smtClean="0">
                <a:latin typeface="Arial" charset="0"/>
                <a:sym typeface="Wingdings" panose="05000000000000000000" pitchFamily="2" charset="2"/>
              </a:rPr>
              <a:t>it, or resample subspaces </a:t>
            </a:r>
            <a:endParaRPr lang="en-US" sz="1600">
              <a:latin typeface="Arial" charset="0"/>
            </a:endParaRPr>
          </a:p>
          <a:p>
            <a:pPr marL="0" indent="0" eaLnBrk="1" hangingPunct="1">
              <a:lnSpc>
                <a:spcPct val="110000"/>
              </a:lnSpc>
              <a:buClr>
                <a:srgbClr val="FF0000"/>
              </a:buClr>
              <a:buSzPct val="135000"/>
            </a:pPr>
            <a:endParaRPr lang="it-IT" sz="1600" smtClean="0">
              <a:solidFill>
                <a:srgbClr val="FF0000"/>
              </a:solidFill>
              <a:latin typeface="Arial" charset="0"/>
            </a:endParaRPr>
          </a:p>
        </p:txBody>
      </p:sp>
      <p:sp>
        <p:nvSpPr>
          <p:cNvPr id="3" name="Segnaposto numero diapositiva 2"/>
          <p:cNvSpPr>
            <a:spLocks noGrp="1"/>
          </p:cNvSpPr>
          <p:nvPr>
            <p:ph type="sldNum" sz="quarter" idx="12"/>
          </p:nvPr>
        </p:nvSpPr>
        <p:spPr/>
        <p:txBody>
          <a:bodyPr/>
          <a:lstStyle/>
          <a:p>
            <a:fld id="{56029BB4-88B6-47BD-9965-86C3E8AE1DFC}" type="slidenum">
              <a:rPr lang="en-US" smtClean="0"/>
              <a:t>32</a:t>
            </a:fld>
            <a:endParaRPr lang="en-US"/>
          </a:p>
        </p:txBody>
      </p:sp>
    </p:spTree>
    <p:extLst>
      <p:ext uri="{BB962C8B-B14F-4D97-AF65-F5344CB8AC3E}">
        <p14:creationId xmlns:p14="http://schemas.microsoft.com/office/powerpoint/2010/main" val="1922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RESAMPLING TECHNIQUES</a:t>
            </a:r>
            <a:endParaRPr lang="en-US" b="1">
              <a:solidFill>
                <a:srgbClr val="C00000"/>
              </a:solidFill>
            </a:endParaRPr>
          </a:p>
        </p:txBody>
      </p:sp>
      <p:pic>
        <p:nvPicPr>
          <p:cNvPr id="5122" name="Picture 2" descr="Image result for b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32" y="2564904"/>
            <a:ext cx="7810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p:txBody>
          <a:bodyPr/>
          <a:lstStyle/>
          <a:p>
            <a:fld id="{56029BB4-88B6-47BD-9965-86C3E8AE1DFC}" type="slidenum">
              <a:rPr lang="en-US" smtClean="0"/>
              <a:t>33</a:t>
            </a:fld>
            <a:endParaRPr lang="en-US"/>
          </a:p>
        </p:txBody>
      </p:sp>
    </p:spTree>
    <p:extLst>
      <p:ext uri="{BB962C8B-B14F-4D97-AF65-F5344CB8AC3E}">
        <p14:creationId xmlns:p14="http://schemas.microsoft.com/office/powerpoint/2010/main" val="309589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Resampling </a:t>
            </a:r>
            <a:r>
              <a:rPr lang="it-IT" smtClean="0">
                <a:solidFill>
                  <a:srgbClr val="0070C0"/>
                </a:solidFill>
              </a:rPr>
              <a:t>Techniques</a:t>
            </a:r>
            <a:endParaRPr lang="en-US">
              <a:solidFill>
                <a:srgbClr val="0070C0"/>
              </a:solidFill>
            </a:endParaRPr>
          </a:p>
        </p:txBody>
      </p:sp>
      <p:sp>
        <p:nvSpPr>
          <p:cNvPr id="3" name="Segnaposto contenuto 2"/>
          <p:cNvSpPr>
            <a:spLocks noGrp="1"/>
          </p:cNvSpPr>
          <p:nvPr>
            <p:ph idx="1"/>
          </p:nvPr>
        </p:nvSpPr>
        <p:spPr>
          <a:xfrm>
            <a:off x="457200" y="1412776"/>
            <a:ext cx="8229600" cy="5400600"/>
          </a:xfrm>
        </p:spPr>
        <p:txBody>
          <a:bodyPr>
            <a:normAutofit fontScale="62500" lnSpcReduction="20000"/>
          </a:bodyPr>
          <a:lstStyle/>
          <a:p>
            <a:pPr marL="0" indent="0">
              <a:buNone/>
            </a:pPr>
            <a:r>
              <a:rPr lang="it-IT" b="1" smtClean="0"/>
              <a:t>Resampling techniques are pivotal for a number of ML tasks</a:t>
            </a:r>
            <a:r>
              <a:rPr lang="it-IT" smtClean="0"/>
              <a:t>:</a:t>
            </a:r>
          </a:p>
          <a:p>
            <a:endParaRPr lang="it-IT" smtClean="0"/>
          </a:p>
          <a:p>
            <a:r>
              <a:rPr lang="it-IT" smtClean="0"/>
              <a:t>hypothesis testing (construction of discriminative methods)</a:t>
            </a:r>
          </a:p>
          <a:p>
            <a:r>
              <a:rPr lang="it-IT" smtClean="0"/>
              <a:t>estimation of bias and variance (optimization of predictors)</a:t>
            </a:r>
          </a:p>
          <a:p>
            <a:r>
              <a:rPr lang="it-IT" smtClean="0"/>
              <a:t>cross-validation (estimate accuracy of predictors)</a:t>
            </a:r>
          </a:p>
          <a:p>
            <a:endParaRPr lang="it-IT" smtClean="0"/>
          </a:p>
          <a:p>
            <a:pPr marL="0" indent="0">
              <a:buNone/>
            </a:pPr>
            <a:r>
              <a:rPr lang="it-IT" smtClean="0">
                <a:solidFill>
                  <a:srgbClr val="FF0000"/>
                </a:solidFill>
              </a:rPr>
              <a:t>Resampling allows you to avoid modeling assumptions</a:t>
            </a:r>
            <a:r>
              <a:rPr lang="it-IT" smtClean="0"/>
              <a:t>, as you construct a non-parametric model from the data themselves. The benefits can be huge</a:t>
            </a:r>
          </a:p>
          <a:p>
            <a:pPr marL="0" indent="0">
              <a:buNone/>
            </a:pPr>
            <a:r>
              <a:rPr lang="it-IT" smtClean="0"/>
              <a:t>(as measured e.g. by performance of boosting methods)</a:t>
            </a:r>
          </a:p>
          <a:p>
            <a:pPr marL="0" indent="0">
              <a:buNone/>
            </a:pPr>
            <a:endParaRPr lang="it-IT" smtClean="0"/>
          </a:p>
          <a:p>
            <a:pPr marL="0" indent="0">
              <a:buNone/>
            </a:pPr>
            <a:r>
              <a:rPr lang="it-IT" smtClean="0"/>
              <a:t>Here we only briefly flash the generalities of three basic ingredients:</a:t>
            </a:r>
          </a:p>
          <a:p>
            <a:pPr lvl="1"/>
            <a:r>
              <a:rPr lang="it-IT" smtClean="0"/>
              <a:t>permutation tests</a:t>
            </a:r>
          </a:p>
          <a:p>
            <a:pPr lvl="1"/>
            <a:r>
              <a:rPr lang="it-IT" smtClean="0"/>
              <a:t>bootstrap</a:t>
            </a:r>
          </a:p>
          <a:p>
            <a:pPr lvl="1"/>
            <a:r>
              <a:rPr lang="it-IT" smtClean="0"/>
              <a:t>jacknife</a:t>
            </a:r>
          </a:p>
          <a:p>
            <a:pPr lvl="1"/>
            <a:r>
              <a:rPr lang="it-IT" strike="sngStrike" smtClean="0"/>
              <a:t>cross-validation techniques</a:t>
            </a:r>
            <a:r>
              <a:rPr lang="it-IT" smtClean="0"/>
              <a:t> </a:t>
            </a:r>
            <a:r>
              <a:rPr lang="it-IT" smtClean="0">
                <a:sym typeface="Wingdings" panose="05000000000000000000" pitchFamily="2" charset="2"/>
              </a:rPr>
              <a:t> will treat later</a:t>
            </a:r>
            <a:endParaRPr lang="en-US" strike="sngStrike" smtClean="0">
              <a:sym typeface="Wingdings" panose="05000000000000000000" pitchFamily="2" charset="2"/>
            </a:endParaRPr>
          </a:p>
          <a:p>
            <a:pPr marL="0" indent="0">
              <a:buNone/>
            </a:pPr>
            <a:endParaRPr lang="it-IT" strike="sngStrike">
              <a:sym typeface="Wingdings" panose="05000000000000000000" pitchFamily="2" charset="2"/>
            </a:endParaRPr>
          </a:p>
          <a:p>
            <a:pPr marL="0" indent="0">
              <a:buNone/>
            </a:pPr>
            <a:r>
              <a:rPr lang="it-IT" smtClean="0">
                <a:sym typeface="Wingdings" panose="05000000000000000000" pitchFamily="2" charset="2"/>
              </a:rPr>
              <a:t>The theoretical basis for resampling methods lies with their (usually very good) asymptotic properties of consistency and convergence (in probability)</a:t>
            </a:r>
            <a:endParaRPr lang="en-US">
              <a:sym typeface="Wingdings" panose="05000000000000000000" pitchFamily="2" charset="2"/>
            </a:endParaRPr>
          </a:p>
        </p:txBody>
      </p:sp>
      <p:sp>
        <p:nvSpPr>
          <p:cNvPr id="4" name="Segnaposto numero diapositiva 3"/>
          <p:cNvSpPr>
            <a:spLocks noGrp="1"/>
          </p:cNvSpPr>
          <p:nvPr>
            <p:ph type="sldNum" sz="quarter" idx="12"/>
          </p:nvPr>
        </p:nvSpPr>
        <p:spPr/>
        <p:txBody>
          <a:bodyPr/>
          <a:lstStyle/>
          <a:p>
            <a:fld id="{56029BB4-88B6-47BD-9965-86C3E8AE1DFC}" type="slidenum">
              <a:rPr lang="en-US" smtClean="0"/>
              <a:t>34</a:t>
            </a:fld>
            <a:endParaRPr lang="en-US"/>
          </a:p>
        </p:txBody>
      </p:sp>
    </p:spTree>
    <p:extLst>
      <p:ext uri="{BB962C8B-B14F-4D97-AF65-F5344CB8AC3E}">
        <p14:creationId xmlns:p14="http://schemas.microsoft.com/office/powerpoint/2010/main" val="2883617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7864" y="260648"/>
            <a:ext cx="8229600" cy="1143000"/>
          </a:xfrm>
        </p:spPr>
        <p:txBody>
          <a:bodyPr/>
          <a:lstStyle/>
          <a:p>
            <a:pPr algn="l"/>
            <a:r>
              <a:rPr lang="it-IT" smtClean="0">
                <a:solidFill>
                  <a:srgbClr val="0070C0"/>
                </a:solidFill>
              </a:rPr>
              <a:t>* Permutation </a:t>
            </a:r>
            <a:r>
              <a:rPr lang="it-IT" smtClean="0">
                <a:solidFill>
                  <a:srgbClr val="0070C0"/>
                </a:solidFill>
              </a:rPr>
              <a:t>Sampling</a:t>
            </a:r>
            <a:endParaRPr lang="en-US">
              <a:solidFill>
                <a:srgbClr val="0070C0"/>
              </a:solidFill>
            </a:endParaRPr>
          </a:p>
        </p:txBody>
      </p:sp>
      <p:sp>
        <p:nvSpPr>
          <p:cNvPr id="3" name="Segnaposto contenuto 2"/>
          <p:cNvSpPr>
            <a:spLocks noGrp="1"/>
          </p:cNvSpPr>
          <p:nvPr>
            <p:ph idx="1"/>
          </p:nvPr>
        </p:nvSpPr>
        <p:spPr>
          <a:xfrm>
            <a:off x="395535" y="1830524"/>
            <a:ext cx="5626968" cy="2908920"/>
          </a:xfrm>
        </p:spPr>
        <p:txBody>
          <a:bodyPr>
            <a:normAutofit fontScale="55000" lnSpcReduction="20000"/>
          </a:bodyPr>
          <a:lstStyle/>
          <a:p>
            <a:pPr marL="0" indent="0">
              <a:lnSpc>
                <a:spcPct val="120000"/>
              </a:lnSpc>
              <a:buNone/>
            </a:pPr>
            <a:r>
              <a:rPr lang="it-IT" smtClean="0"/>
              <a:t>Permutation sampling is mainly used in hypothesis tests; usually the question is: are datasets </a:t>
            </a:r>
            <a:r>
              <a:rPr lang="it-IT" smtClean="0">
                <a:solidFill>
                  <a:srgbClr val="FF0000"/>
                </a:solidFill>
              </a:rPr>
              <a:t>A {x</a:t>
            </a:r>
            <a:r>
              <a:rPr lang="it-IT" baseline="-25000" smtClean="0">
                <a:solidFill>
                  <a:srgbClr val="FF0000"/>
                </a:solidFill>
              </a:rPr>
              <a:t>1</a:t>
            </a:r>
            <a:r>
              <a:rPr lang="it-IT" smtClean="0">
                <a:solidFill>
                  <a:srgbClr val="FF0000"/>
                </a:solidFill>
              </a:rPr>
              <a:t>...X</a:t>
            </a:r>
            <a:r>
              <a:rPr lang="it-IT" baseline="-25000" smtClean="0">
                <a:solidFill>
                  <a:srgbClr val="FF0000"/>
                </a:solidFill>
              </a:rPr>
              <a:t>N</a:t>
            </a:r>
            <a:r>
              <a:rPr lang="it-IT" sz="2400" baseline="-44000" smtClean="0">
                <a:solidFill>
                  <a:srgbClr val="FF0000"/>
                </a:solidFill>
              </a:rPr>
              <a:t>A</a:t>
            </a:r>
            <a:r>
              <a:rPr lang="it-IT" smtClean="0">
                <a:solidFill>
                  <a:srgbClr val="FF0000"/>
                </a:solidFill>
              </a:rPr>
              <a:t>} </a:t>
            </a:r>
            <a:r>
              <a:rPr lang="it-IT" smtClean="0"/>
              <a:t>and </a:t>
            </a:r>
            <a:r>
              <a:rPr lang="it-IT" smtClean="0">
                <a:solidFill>
                  <a:srgbClr val="FF0000"/>
                </a:solidFill>
              </a:rPr>
              <a:t>B {x</a:t>
            </a:r>
            <a:r>
              <a:rPr lang="it-IT" baseline="-25000" smtClean="0">
                <a:solidFill>
                  <a:srgbClr val="FF0000"/>
                </a:solidFill>
              </a:rPr>
              <a:t>1</a:t>
            </a:r>
            <a:r>
              <a:rPr lang="it-IT" smtClean="0">
                <a:solidFill>
                  <a:srgbClr val="FF0000"/>
                </a:solidFill>
              </a:rPr>
              <a:t>...x</a:t>
            </a:r>
            <a:r>
              <a:rPr lang="it-IT" baseline="-25000" smtClean="0">
                <a:solidFill>
                  <a:srgbClr val="FF0000"/>
                </a:solidFill>
              </a:rPr>
              <a:t>N</a:t>
            </a:r>
            <a:r>
              <a:rPr lang="it-IT" baseline="-44000" smtClean="0">
                <a:solidFill>
                  <a:srgbClr val="FF0000"/>
                </a:solidFill>
              </a:rPr>
              <a:t>B</a:t>
            </a:r>
            <a:r>
              <a:rPr lang="it-IT" smtClean="0">
                <a:solidFill>
                  <a:srgbClr val="FF0000"/>
                </a:solidFill>
              </a:rPr>
              <a:t>} </a:t>
            </a:r>
            <a:r>
              <a:rPr lang="it-IT" smtClean="0"/>
              <a:t>sampled from the same parent PDF?</a:t>
            </a:r>
          </a:p>
          <a:p>
            <a:pPr marL="0" indent="0">
              <a:lnSpc>
                <a:spcPct val="120000"/>
              </a:lnSpc>
              <a:buNone/>
            </a:pPr>
            <a:endParaRPr lang="it-IT" smtClean="0"/>
          </a:p>
          <a:p>
            <a:pPr marL="0" indent="0">
              <a:buNone/>
            </a:pPr>
            <a:r>
              <a:rPr lang="it-IT" smtClean="0"/>
              <a:t>The way to answer is to form a sensitive statistic T (say: the mean of the observations) and </a:t>
            </a:r>
            <a:r>
              <a:rPr lang="it-IT" b="1" smtClean="0"/>
              <a:t>compare quantitatively </a:t>
            </a:r>
            <a:r>
              <a:rPr lang="it-IT" smtClean="0"/>
              <a:t>the difference between T</a:t>
            </a:r>
            <a:r>
              <a:rPr lang="it-IT" baseline="-25000" smtClean="0"/>
              <a:t>A</a:t>
            </a:r>
            <a:r>
              <a:rPr lang="it-IT" smtClean="0"/>
              <a:t> and T</a:t>
            </a:r>
            <a:r>
              <a:rPr lang="it-IT" baseline="-25000" smtClean="0"/>
              <a:t>B</a:t>
            </a:r>
            <a:r>
              <a:rPr lang="it-IT"/>
              <a:t> </a:t>
            </a:r>
            <a:r>
              <a:rPr lang="it-IT" smtClean="0"/>
              <a:t>	</a:t>
            </a:r>
            <a:endParaRPr lang="it-IT" smtClean="0">
              <a:solidFill>
                <a:srgbClr val="FF0000"/>
              </a:solidFill>
            </a:endParaRPr>
          </a:p>
          <a:p>
            <a:pPr marL="0" indent="0">
              <a:buNone/>
            </a:pPr>
            <a:r>
              <a:rPr lang="it-IT">
                <a:solidFill>
                  <a:srgbClr val="FF0000"/>
                </a:solidFill>
              </a:rPr>
              <a:t>	</a:t>
            </a:r>
            <a:r>
              <a:rPr lang="it-IT" smtClean="0">
                <a:solidFill>
                  <a:srgbClr val="FF0000"/>
                </a:solidFill>
              </a:rPr>
              <a:t>	</a:t>
            </a:r>
            <a:r>
              <a:rPr lang="el-GR" smtClean="0">
                <a:solidFill>
                  <a:srgbClr val="FF0000"/>
                </a:solidFill>
              </a:rPr>
              <a:t>Δ</a:t>
            </a:r>
            <a:r>
              <a:rPr lang="it-IT" smtClean="0">
                <a:solidFill>
                  <a:srgbClr val="FF0000"/>
                </a:solidFill>
              </a:rPr>
              <a:t>T* = T</a:t>
            </a:r>
            <a:r>
              <a:rPr lang="it-IT" baseline="-25000" smtClean="0">
                <a:solidFill>
                  <a:srgbClr val="FF0000"/>
                </a:solidFill>
              </a:rPr>
              <a:t>A</a:t>
            </a:r>
            <a:r>
              <a:rPr lang="it-IT" smtClean="0">
                <a:solidFill>
                  <a:srgbClr val="FF0000"/>
                </a:solidFill>
              </a:rPr>
              <a:t>-T</a:t>
            </a:r>
            <a:r>
              <a:rPr lang="it-IT" baseline="-25000" smtClean="0">
                <a:solidFill>
                  <a:srgbClr val="FF0000"/>
                </a:solidFill>
              </a:rPr>
              <a:t>B</a:t>
            </a:r>
            <a:r>
              <a:rPr lang="it-IT"/>
              <a:t> </a:t>
            </a:r>
            <a:endParaRPr lang="it-IT" smtClean="0"/>
          </a:p>
          <a:p>
            <a:pPr marL="0" indent="0">
              <a:buNone/>
            </a:pPr>
            <a:r>
              <a:rPr lang="it-IT" smtClean="0"/>
              <a:t>with </a:t>
            </a:r>
            <a:r>
              <a:rPr lang="it-IT"/>
              <a:t>what one would expect if the PDF were the same.</a:t>
            </a:r>
            <a:endParaRPr lang="it-IT" smtClean="0"/>
          </a:p>
        </p:txBody>
      </p:sp>
      <p:grpSp>
        <p:nvGrpSpPr>
          <p:cNvPr id="16" name="Gruppo 15"/>
          <p:cNvGrpSpPr/>
          <p:nvPr/>
        </p:nvGrpSpPr>
        <p:grpSpPr>
          <a:xfrm>
            <a:off x="6444208" y="2132856"/>
            <a:ext cx="2689907" cy="2590506"/>
            <a:chOff x="6444208" y="1620416"/>
            <a:chExt cx="2689907" cy="2590506"/>
          </a:xfrm>
        </p:grpSpPr>
        <p:cxnSp>
          <p:nvCxnSpPr>
            <p:cNvPr id="5" name="Connettore 2 4"/>
            <p:cNvCxnSpPr/>
            <p:nvPr/>
          </p:nvCxnSpPr>
          <p:spPr>
            <a:xfrm>
              <a:off x="6444208" y="3501008"/>
              <a:ext cx="252028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6444208" y="1620416"/>
              <a:ext cx="0" cy="18805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Figura a mano libera 7"/>
            <p:cNvSpPr/>
            <p:nvPr/>
          </p:nvSpPr>
          <p:spPr>
            <a:xfrm>
              <a:off x="6483178" y="2809088"/>
              <a:ext cx="2224217" cy="700231"/>
            </a:xfrm>
            <a:custGeom>
              <a:avLst/>
              <a:gdLst>
                <a:gd name="connsiteX0" fmla="*/ 0 w 2224217"/>
                <a:gd name="connsiteY0" fmla="*/ 700231 h 700231"/>
                <a:gd name="connsiteX1" fmla="*/ 436606 w 2224217"/>
                <a:gd name="connsiteY1" fmla="*/ 494285 h 700231"/>
                <a:gd name="connsiteX2" fmla="*/ 856736 w 2224217"/>
                <a:gd name="connsiteY2" fmla="*/ 15 h 700231"/>
                <a:gd name="connsiteX3" fmla="*/ 1433384 w 2224217"/>
                <a:gd name="connsiteY3" fmla="*/ 477809 h 700231"/>
                <a:gd name="connsiteX4" fmla="*/ 2224217 w 2224217"/>
                <a:gd name="connsiteY4" fmla="*/ 691993 h 70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217" h="700231">
                  <a:moveTo>
                    <a:pt x="0" y="700231"/>
                  </a:moveTo>
                  <a:cubicBezTo>
                    <a:pt x="146908" y="655609"/>
                    <a:pt x="293817" y="610988"/>
                    <a:pt x="436606" y="494285"/>
                  </a:cubicBezTo>
                  <a:cubicBezTo>
                    <a:pt x="579395" y="377582"/>
                    <a:pt x="690606" y="2761"/>
                    <a:pt x="856736" y="15"/>
                  </a:cubicBezTo>
                  <a:cubicBezTo>
                    <a:pt x="1022866" y="-2731"/>
                    <a:pt x="1205471" y="362479"/>
                    <a:pt x="1433384" y="477809"/>
                  </a:cubicBezTo>
                  <a:cubicBezTo>
                    <a:pt x="1661297" y="593139"/>
                    <a:pt x="1942757" y="642566"/>
                    <a:pt x="2224217" y="691993"/>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ccia in giù 8"/>
            <p:cNvSpPr/>
            <p:nvPr/>
          </p:nvSpPr>
          <p:spPr>
            <a:xfrm>
              <a:off x="8100392" y="2276872"/>
              <a:ext cx="288032" cy="100811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p:cNvSpPr txBox="1"/>
            <p:nvPr/>
          </p:nvSpPr>
          <p:spPr>
            <a:xfrm>
              <a:off x="8100392" y="1844824"/>
              <a:ext cx="542136" cy="369332"/>
            </a:xfrm>
            <a:prstGeom prst="rect">
              <a:avLst/>
            </a:prstGeom>
            <a:noFill/>
          </p:spPr>
          <p:txBody>
            <a:bodyPr wrap="none" rtlCol="0">
              <a:spAutoFit/>
            </a:bodyPr>
            <a:lstStyle/>
            <a:p>
              <a:r>
                <a:rPr lang="el-GR">
                  <a:solidFill>
                    <a:srgbClr val="FF0000"/>
                  </a:solidFill>
                </a:rPr>
                <a:t>Δ</a:t>
              </a:r>
              <a:r>
                <a:rPr lang="it-IT" smtClean="0">
                  <a:solidFill>
                    <a:srgbClr val="FF0000"/>
                  </a:solidFill>
                </a:rPr>
                <a:t>T*</a:t>
              </a:r>
              <a:endParaRPr lang="en-US">
                <a:solidFill>
                  <a:srgbClr val="FF0000"/>
                </a:solidFill>
              </a:endParaRPr>
            </a:p>
          </p:txBody>
        </p:sp>
        <p:sp>
          <p:nvSpPr>
            <p:cNvPr id="11" name="CasellaDiTesto 10"/>
            <p:cNvSpPr txBox="1"/>
            <p:nvPr/>
          </p:nvSpPr>
          <p:spPr>
            <a:xfrm>
              <a:off x="8707395" y="3509319"/>
              <a:ext cx="426720" cy="369332"/>
            </a:xfrm>
            <a:prstGeom prst="rect">
              <a:avLst/>
            </a:prstGeom>
            <a:noFill/>
          </p:spPr>
          <p:txBody>
            <a:bodyPr wrap="none" rtlCol="0">
              <a:spAutoFit/>
            </a:bodyPr>
            <a:lstStyle/>
            <a:p>
              <a:r>
                <a:rPr lang="el-GR"/>
                <a:t>Δ</a:t>
              </a:r>
              <a:r>
                <a:rPr lang="it-IT"/>
                <a:t>T</a:t>
              </a:r>
              <a:endParaRPr lang="en-US"/>
            </a:p>
          </p:txBody>
        </p:sp>
        <mc:AlternateContent xmlns:mc="http://schemas.openxmlformats.org/markup-compatibility/2006" xmlns:a14="http://schemas.microsoft.com/office/drawing/2010/main">
          <mc:Choice Requires="a14">
            <p:sp>
              <p:nvSpPr>
                <p:cNvPr id="12" name="CasellaDiTesto 11"/>
                <p:cNvSpPr txBox="1"/>
                <p:nvPr/>
              </p:nvSpPr>
              <p:spPr>
                <a:xfrm>
                  <a:off x="6631720" y="3520990"/>
                  <a:ext cx="1927131" cy="6899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𝑃</m:t>
                        </m:r>
                        <m:d>
                          <m:dPr>
                            <m:ctrlPr>
                              <a:rPr lang="it-IT" b="0" i="1" smtClean="0">
                                <a:latin typeface="Cambria Math" panose="02040503050406030204" pitchFamily="18" charset="0"/>
                              </a:rPr>
                            </m:ctrlPr>
                          </m:dPr>
                          <m:e>
                            <m:r>
                              <a:rPr lang="it-IT" b="0" i="1" smtClean="0">
                                <a:latin typeface="Cambria Math"/>
                                <a:ea typeface="Cambria Math"/>
                              </a:rPr>
                              <m:t>∆</m:t>
                            </m:r>
                            <m:sSup>
                              <m:sSupPr>
                                <m:ctrlPr>
                                  <a:rPr lang="it-IT" b="0" i="1" smtClean="0">
                                    <a:latin typeface="Cambria Math" panose="02040503050406030204" pitchFamily="18" charset="0"/>
                                    <a:ea typeface="Cambria Math"/>
                                  </a:rPr>
                                </m:ctrlPr>
                              </m:sSupPr>
                              <m:e>
                                <m:r>
                                  <a:rPr lang="it-IT" b="0" i="1" smtClean="0">
                                    <a:latin typeface="Cambria Math"/>
                                    <a:ea typeface="Cambria Math"/>
                                  </a:rPr>
                                  <m:t>𝑇</m:t>
                                </m:r>
                              </m:e>
                              <m:sup>
                                <m:r>
                                  <a:rPr lang="it-IT" b="0" i="1" smtClean="0">
                                    <a:latin typeface="Cambria Math"/>
                                    <a:ea typeface="Cambria Math"/>
                                  </a:rPr>
                                  <m:t>∗</m:t>
                                </m:r>
                              </m:sup>
                            </m:sSup>
                          </m:e>
                        </m:d>
                        <m:r>
                          <a:rPr lang="it-IT" b="0" i="1" smtClean="0">
                            <a:latin typeface="Cambria Math"/>
                            <a:ea typeface="Cambria Math"/>
                          </a:rPr>
                          <m:t>=</m:t>
                        </m:r>
                        <m:nary>
                          <m:naryPr>
                            <m:ctrlPr>
                              <a:rPr lang="it-IT" b="0" i="1" smtClean="0">
                                <a:latin typeface="Cambria Math" panose="02040503050406030204" pitchFamily="18" charset="0"/>
                                <a:ea typeface="Cambria Math"/>
                              </a:rPr>
                            </m:ctrlPr>
                          </m:naryPr>
                          <m:sub>
                            <m:r>
                              <a:rPr lang="it-IT" i="1">
                                <a:latin typeface="Cambria Math"/>
                                <a:ea typeface="Cambria Math"/>
                              </a:rPr>
                              <m:t>∆</m:t>
                            </m:r>
                            <m:sSup>
                              <m:sSupPr>
                                <m:ctrlPr>
                                  <a:rPr lang="it-IT" i="1">
                                    <a:latin typeface="Cambria Math" panose="02040503050406030204" pitchFamily="18" charset="0"/>
                                    <a:ea typeface="Cambria Math"/>
                                  </a:rPr>
                                </m:ctrlPr>
                              </m:sSupPr>
                              <m:e>
                                <m:r>
                                  <a:rPr lang="it-IT" i="1">
                                    <a:latin typeface="Cambria Math"/>
                                    <a:ea typeface="Cambria Math"/>
                                  </a:rPr>
                                  <m:t>𝑇</m:t>
                                </m:r>
                              </m:e>
                              <m:sup>
                                <m:r>
                                  <a:rPr lang="it-IT" i="1">
                                    <a:latin typeface="Cambria Math"/>
                                    <a:ea typeface="Cambria Math"/>
                                  </a:rPr>
                                  <m:t>∗</m:t>
                                </m:r>
                              </m:sup>
                            </m:sSup>
                          </m:sub>
                          <m:sup>
                            <m:r>
                              <a:rPr lang="it-IT" b="0" i="1" smtClean="0">
                                <a:latin typeface="Cambria Math"/>
                                <a:ea typeface="Cambria Math"/>
                              </a:rPr>
                              <m:t>∞</m:t>
                            </m:r>
                          </m:sup>
                          <m:e>
                            <m:r>
                              <a:rPr lang="it-IT" b="0" i="1" smtClean="0">
                                <a:latin typeface="Cambria Math"/>
                                <a:ea typeface="Cambria Math"/>
                              </a:rPr>
                              <m:t>∆</m:t>
                            </m:r>
                            <m:r>
                              <a:rPr lang="it-IT" b="0" i="1" smtClean="0">
                                <a:latin typeface="Cambria Math"/>
                                <a:ea typeface="Cambria Math"/>
                              </a:rPr>
                              <m:t>𝑇</m:t>
                            </m:r>
                          </m:e>
                        </m:nary>
                      </m:oMath>
                    </m:oMathPara>
                  </a14:m>
                  <a:endParaRPr lang="en-US"/>
                </a:p>
              </p:txBody>
            </p:sp>
          </mc:Choice>
          <mc:Fallback xmlns="">
            <p:sp>
              <p:nvSpPr>
                <p:cNvPr id="12" name="CasellaDiTesto 11"/>
                <p:cNvSpPr txBox="1">
                  <a:spLocks noRot="1" noChangeAspect="1" noMove="1" noResize="1" noEditPoints="1" noAdjustHandles="1" noChangeArrowheads="1" noChangeShapeType="1" noTextEdit="1"/>
                </p:cNvSpPr>
                <p:nvPr/>
              </p:nvSpPr>
              <p:spPr>
                <a:xfrm>
                  <a:off x="6631720" y="3520990"/>
                  <a:ext cx="1927131" cy="689932"/>
                </a:xfrm>
                <a:prstGeom prst="rect">
                  <a:avLst/>
                </a:prstGeom>
                <a:blipFill rotWithShape="1">
                  <a:blip r:embed="rId2"/>
                  <a:stretch>
                    <a:fillRect/>
                  </a:stretch>
                </a:blipFill>
              </p:spPr>
              <p:txBody>
                <a:bodyPr/>
                <a:lstStyle/>
                <a:p>
                  <a:r>
                    <a:rPr lang="en-US">
                      <a:noFill/>
                    </a:rPr>
                    <a:t> </a:t>
                  </a:r>
                </a:p>
              </p:txBody>
            </p:sp>
          </mc:Fallback>
        </mc:AlternateContent>
      </p:grpSp>
      <p:sp>
        <p:nvSpPr>
          <p:cNvPr id="13" name="Segnaposto contenuto 2"/>
          <p:cNvSpPr txBox="1">
            <a:spLocks/>
          </p:cNvSpPr>
          <p:nvPr/>
        </p:nvSpPr>
        <p:spPr>
          <a:xfrm>
            <a:off x="367261" y="4752528"/>
            <a:ext cx="8525219" cy="234888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smtClean="0"/>
              <a:t>The comparison requires to </a:t>
            </a:r>
            <a:r>
              <a:rPr lang="it-IT" smtClean="0">
                <a:solidFill>
                  <a:srgbClr val="0070C0"/>
                </a:solidFill>
              </a:rPr>
              <a:t>know how T distributes under the null hypothesis</a:t>
            </a:r>
            <a:r>
              <a:rPr lang="it-IT" smtClean="0"/>
              <a:t> (green curve).  </a:t>
            </a:r>
          </a:p>
          <a:p>
            <a:pPr marL="0" indent="0">
              <a:buFont typeface="Arial" panose="020B0604020202020204" pitchFamily="34" charset="0"/>
              <a:buNone/>
            </a:pPr>
            <a:r>
              <a:rPr lang="it-IT" smtClean="0"/>
              <a:t>Here permutation comes in: we assume A=B, merge A+B=C, and sample the N</a:t>
            </a:r>
            <a:r>
              <a:rPr lang="it-IT" baseline="-25000" smtClean="0"/>
              <a:t>A</a:t>
            </a:r>
            <a:r>
              <a:rPr lang="it-IT" smtClean="0"/>
              <a:t>+N</a:t>
            </a:r>
            <a:r>
              <a:rPr lang="it-IT" baseline="-25000" smtClean="0"/>
              <a:t>B</a:t>
            </a:r>
            <a:r>
              <a:rPr lang="it-IT" smtClean="0"/>
              <a:t> observations creating all possible pairs of splits A', B' </a:t>
            </a:r>
            <a:r>
              <a:rPr lang="it-IT" smtClean="0">
                <a:solidFill>
                  <a:srgbClr val="FF0000"/>
                </a:solidFill>
              </a:rPr>
              <a:t>still of size {N</a:t>
            </a:r>
            <a:r>
              <a:rPr lang="it-IT" baseline="-25000" smtClean="0">
                <a:solidFill>
                  <a:srgbClr val="FF0000"/>
                </a:solidFill>
              </a:rPr>
              <a:t>A</a:t>
            </a:r>
            <a:r>
              <a:rPr lang="it-IT" smtClean="0">
                <a:solidFill>
                  <a:srgbClr val="FF0000"/>
                </a:solidFill>
              </a:rPr>
              <a:t>,N</a:t>
            </a:r>
            <a:r>
              <a:rPr lang="it-IT" baseline="-25000" smtClean="0">
                <a:solidFill>
                  <a:srgbClr val="FF0000"/>
                </a:solidFill>
              </a:rPr>
              <a:t>B</a:t>
            </a:r>
            <a:r>
              <a:rPr lang="it-IT" smtClean="0">
                <a:solidFill>
                  <a:srgbClr val="FF0000"/>
                </a:solidFill>
              </a:rPr>
              <a:t>}</a:t>
            </a:r>
            <a:r>
              <a:rPr lang="it-IT" smtClean="0"/>
              <a:t>, computing distances </a:t>
            </a:r>
            <a:r>
              <a:rPr lang="el-GR" smtClean="0"/>
              <a:t>Δ</a:t>
            </a:r>
            <a:r>
              <a:rPr lang="it-IT" smtClean="0"/>
              <a:t>T=T</a:t>
            </a:r>
            <a:r>
              <a:rPr lang="it-IT" baseline="-25000" smtClean="0"/>
              <a:t>A'</a:t>
            </a:r>
            <a:r>
              <a:rPr lang="it-IT" smtClean="0"/>
              <a:t>-T</a:t>
            </a:r>
            <a:r>
              <a:rPr lang="it-IT" baseline="-25000" smtClean="0"/>
              <a:t>B'</a:t>
            </a:r>
            <a:r>
              <a:rPr lang="it-IT" smtClean="0"/>
              <a:t>.</a:t>
            </a:r>
          </a:p>
          <a:p>
            <a:pPr marL="0" indent="0">
              <a:buFont typeface="Arial" panose="020B0604020202020204" pitchFamily="34" charset="0"/>
              <a:buNone/>
            </a:pPr>
            <a:endParaRPr lang="it-IT" smtClean="0"/>
          </a:p>
          <a:p>
            <a:pPr marL="0" indent="0">
              <a:buFont typeface="Arial" panose="020B0604020202020204" pitchFamily="34" charset="0"/>
              <a:buNone/>
            </a:pPr>
            <a:r>
              <a:rPr lang="it-IT" smtClean="0"/>
              <a:t>This provides </a:t>
            </a:r>
            <a:r>
              <a:rPr lang="it-IT" smtClean="0">
                <a:solidFill>
                  <a:srgbClr val="0070C0"/>
                </a:solidFill>
              </a:rPr>
              <a:t>all the information in the data </a:t>
            </a:r>
            <a:r>
              <a:rPr lang="it-IT" smtClean="0"/>
              <a:t>about the distribution of </a:t>
            </a:r>
            <a:r>
              <a:rPr lang="el-GR" smtClean="0"/>
              <a:t>Δ</a:t>
            </a:r>
            <a:r>
              <a:rPr lang="it-IT" smtClean="0"/>
              <a:t>T. </a:t>
            </a:r>
            <a:r>
              <a:rPr lang="it-IT" smtClean="0">
                <a:solidFill>
                  <a:srgbClr val="FF0000"/>
                </a:solidFill>
              </a:rPr>
              <a:t>The permutation test makes no model assumptions, so it is called an </a:t>
            </a:r>
            <a:r>
              <a:rPr lang="it-IT" b="1" smtClean="0">
                <a:solidFill>
                  <a:srgbClr val="FF0000"/>
                </a:solidFill>
              </a:rPr>
              <a:t>exact</a:t>
            </a:r>
            <a:r>
              <a:rPr lang="it-IT" smtClean="0">
                <a:solidFill>
                  <a:srgbClr val="FF0000"/>
                </a:solidFill>
              </a:rPr>
              <a:t> test.</a:t>
            </a:r>
            <a:endParaRPr lang="en-US" smtClean="0">
              <a:solidFill>
                <a:srgbClr val="FF0000"/>
              </a:solidFill>
            </a:endParaRPr>
          </a:p>
          <a:p>
            <a:pPr marL="0" indent="0">
              <a:buFont typeface="Arial" panose="020B0604020202020204" pitchFamily="34" charset="0"/>
              <a:buNone/>
            </a:pPr>
            <a:r>
              <a:rPr lang="it-IT" smtClean="0">
                <a:solidFill>
                  <a:srgbClr val="FF0000"/>
                </a:solidFill>
              </a:rPr>
              <a:t> </a:t>
            </a:r>
          </a:p>
        </p:txBody>
      </p:sp>
      <p:cxnSp>
        <p:nvCxnSpPr>
          <p:cNvPr id="19" name="Connettore 2 18"/>
          <p:cNvCxnSpPr/>
          <p:nvPr/>
        </p:nvCxnSpPr>
        <p:spPr>
          <a:xfrm>
            <a:off x="6400475" y="1772816"/>
            <a:ext cx="252028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6400475" y="1052736"/>
            <a:ext cx="252028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ttangolo 20"/>
          <p:cNvSpPr/>
          <p:nvPr/>
        </p:nvSpPr>
        <p:spPr>
          <a:xfrm>
            <a:off x="6652310"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23"/>
          <p:cNvSpPr/>
          <p:nvPr/>
        </p:nvSpPr>
        <p:spPr>
          <a:xfrm>
            <a:off x="7343460" y="1338909"/>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p:cNvSpPr/>
          <p:nvPr/>
        </p:nvSpPr>
        <p:spPr>
          <a:xfrm>
            <a:off x="7588816" y="133863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p:cNvSpPr/>
          <p:nvPr/>
        </p:nvSpPr>
        <p:spPr>
          <a:xfrm>
            <a:off x="7704348" y="133863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p:cNvSpPr/>
          <p:nvPr/>
        </p:nvSpPr>
        <p:spPr>
          <a:xfrm>
            <a:off x="8040964"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p:cNvSpPr/>
          <p:nvPr/>
        </p:nvSpPr>
        <p:spPr>
          <a:xfrm>
            <a:off x="7092280"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tangolo 28"/>
          <p:cNvSpPr/>
          <p:nvPr/>
        </p:nvSpPr>
        <p:spPr>
          <a:xfrm>
            <a:off x="8194148" y="1338909"/>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tangolo 29"/>
          <p:cNvSpPr/>
          <p:nvPr/>
        </p:nvSpPr>
        <p:spPr>
          <a:xfrm>
            <a:off x="8499370"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tangolo 30"/>
          <p:cNvSpPr/>
          <p:nvPr/>
        </p:nvSpPr>
        <p:spPr>
          <a:xfrm>
            <a:off x="8682265"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31"/>
          <p:cNvSpPr/>
          <p:nvPr/>
        </p:nvSpPr>
        <p:spPr>
          <a:xfrm>
            <a:off x="6577112" y="62068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tangolo 32"/>
          <p:cNvSpPr/>
          <p:nvPr/>
        </p:nvSpPr>
        <p:spPr>
          <a:xfrm>
            <a:off x="6876256"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tangolo 33"/>
          <p:cNvSpPr/>
          <p:nvPr/>
        </p:nvSpPr>
        <p:spPr>
          <a:xfrm>
            <a:off x="7812360" y="62068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tangolo 34"/>
          <p:cNvSpPr/>
          <p:nvPr/>
        </p:nvSpPr>
        <p:spPr>
          <a:xfrm>
            <a:off x="8144271" y="62068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ttangolo 35"/>
          <p:cNvSpPr/>
          <p:nvPr/>
        </p:nvSpPr>
        <p:spPr>
          <a:xfrm>
            <a:off x="8413554" y="134076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tangolo 36"/>
          <p:cNvSpPr/>
          <p:nvPr/>
        </p:nvSpPr>
        <p:spPr>
          <a:xfrm>
            <a:off x="7236296" y="62068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37"/>
          <p:cNvSpPr/>
          <p:nvPr/>
        </p:nvSpPr>
        <p:spPr>
          <a:xfrm>
            <a:off x="7463725" y="62068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38"/>
          <p:cNvSpPr/>
          <p:nvPr/>
        </p:nvSpPr>
        <p:spPr>
          <a:xfrm>
            <a:off x="8388424" y="622548"/>
            <a:ext cx="502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sellaDiTesto 39"/>
          <p:cNvSpPr txBox="1"/>
          <p:nvPr/>
        </p:nvSpPr>
        <p:spPr>
          <a:xfrm>
            <a:off x="6206498" y="607739"/>
            <a:ext cx="370614" cy="461665"/>
          </a:xfrm>
          <a:prstGeom prst="rect">
            <a:avLst/>
          </a:prstGeom>
          <a:noFill/>
        </p:spPr>
        <p:txBody>
          <a:bodyPr wrap="none" rtlCol="0">
            <a:spAutoFit/>
          </a:bodyPr>
          <a:lstStyle/>
          <a:p>
            <a:r>
              <a:rPr lang="it-IT" sz="2400" b="1" smtClean="0">
                <a:solidFill>
                  <a:srgbClr val="FF0000"/>
                </a:solidFill>
              </a:rPr>
              <a:t>A</a:t>
            </a:r>
            <a:endParaRPr lang="en-US" sz="2400" b="1">
              <a:solidFill>
                <a:srgbClr val="FF0000"/>
              </a:solidFill>
            </a:endParaRPr>
          </a:p>
        </p:txBody>
      </p:sp>
      <p:sp>
        <p:nvSpPr>
          <p:cNvPr id="41" name="CasellaDiTesto 40"/>
          <p:cNvSpPr txBox="1"/>
          <p:nvPr/>
        </p:nvSpPr>
        <p:spPr>
          <a:xfrm>
            <a:off x="6228184" y="1325959"/>
            <a:ext cx="357790" cy="461665"/>
          </a:xfrm>
          <a:prstGeom prst="rect">
            <a:avLst/>
          </a:prstGeom>
          <a:noFill/>
        </p:spPr>
        <p:txBody>
          <a:bodyPr wrap="none" rtlCol="0">
            <a:spAutoFit/>
          </a:bodyPr>
          <a:lstStyle/>
          <a:p>
            <a:r>
              <a:rPr lang="it-IT" sz="2400" b="1">
                <a:solidFill>
                  <a:srgbClr val="FF0000"/>
                </a:solidFill>
              </a:rPr>
              <a:t>B</a:t>
            </a:r>
            <a:endParaRPr lang="en-US" sz="2400" b="1">
              <a:solidFill>
                <a:srgbClr val="FF0000"/>
              </a:solidFill>
            </a:endParaRPr>
          </a:p>
        </p:txBody>
      </p:sp>
      <p:sp>
        <p:nvSpPr>
          <p:cNvPr id="42" name="CasellaDiTesto 41"/>
          <p:cNvSpPr txBox="1"/>
          <p:nvPr/>
        </p:nvSpPr>
        <p:spPr>
          <a:xfrm>
            <a:off x="8822462" y="971436"/>
            <a:ext cx="284052" cy="369332"/>
          </a:xfrm>
          <a:prstGeom prst="rect">
            <a:avLst/>
          </a:prstGeom>
          <a:noFill/>
        </p:spPr>
        <p:txBody>
          <a:bodyPr wrap="none" rtlCol="0">
            <a:spAutoFit/>
          </a:bodyPr>
          <a:lstStyle/>
          <a:p>
            <a:r>
              <a:rPr lang="it-IT" smtClean="0"/>
              <a:t>x</a:t>
            </a:r>
            <a:endParaRPr lang="en-US"/>
          </a:p>
        </p:txBody>
      </p:sp>
      <p:sp>
        <p:nvSpPr>
          <p:cNvPr id="43" name="CasellaDiTesto 42"/>
          <p:cNvSpPr txBox="1"/>
          <p:nvPr/>
        </p:nvSpPr>
        <p:spPr>
          <a:xfrm>
            <a:off x="8822462" y="1700808"/>
            <a:ext cx="284052" cy="369332"/>
          </a:xfrm>
          <a:prstGeom prst="rect">
            <a:avLst/>
          </a:prstGeom>
          <a:noFill/>
        </p:spPr>
        <p:txBody>
          <a:bodyPr wrap="none" rtlCol="0">
            <a:spAutoFit/>
          </a:bodyPr>
          <a:lstStyle/>
          <a:p>
            <a:r>
              <a:rPr lang="it-IT" smtClean="0"/>
              <a:t>x</a:t>
            </a:r>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35</a:t>
            </a:fld>
            <a:endParaRPr lang="en-US"/>
          </a:p>
        </p:txBody>
      </p:sp>
    </p:spTree>
    <p:extLst>
      <p:ext uri="{BB962C8B-B14F-4D97-AF65-F5344CB8AC3E}">
        <p14:creationId xmlns:p14="http://schemas.microsoft.com/office/powerpoint/2010/main" val="740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 calcmode="lin" valueType="num">
                                      <p:cBhvr additive="base">
                                        <p:cTn id="1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Bootstrap</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600200"/>
                <a:ext cx="8219256" cy="5141168"/>
              </a:xfrm>
            </p:spPr>
            <p:txBody>
              <a:bodyPr>
                <a:normAutofit fontScale="62500" lnSpcReduction="20000"/>
              </a:bodyPr>
              <a:lstStyle/>
              <a:p>
                <a:pPr marL="0" indent="0">
                  <a:buNone/>
                </a:pPr>
                <a:r>
                  <a:rPr lang="it-IT" smtClean="0"/>
                  <a:t>The Bootstrap (B.Efron, 1979) is called this way </a:t>
                </a:r>
              </a:p>
              <a:p>
                <a:pPr marL="0" indent="0">
                  <a:buNone/>
                </a:pPr>
                <a:r>
                  <a:rPr lang="it-IT" smtClean="0"/>
                  <a:t>because it allows to "</a:t>
                </a:r>
                <a:r>
                  <a:rPr lang="it-IT" i="1" smtClean="0"/>
                  <a:t>pull oneself up from </a:t>
                </a:r>
              </a:p>
              <a:p>
                <a:pPr marL="0" indent="0">
                  <a:buNone/>
                </a:pPr>
                <a:r>
                  <a:rPr lang="it-IT" i="1" smtClean="0"/>
                  <a:t>one's own bootstraps</a:t>
                </a:r>
                <a:r>
                  <a:rPr lang="it-IT" smtClean="0"/>
                  <a:t>".</a:t>
                </a:r>
              </a:p>
              <a:p>
                <a:pPr marL="0" indent="0">
                  <a:buNone/>
                </a:pPr>
                <a:endParaRPr lang="it-IT" smtClean="0"/>
              </a:p>
              <a:p>
                <a:pPr marL="0" indent="0">
                  <a:buNone/>
                </a:pPr>
                <a:endParaRPr lang="it-IT" smtClean="0"/>
              </a:p>
              <a:p>
                <a:pPr marL="0" indent="0">
                  <a:buNone/>
                </a:pPr>
                <a:endParaRPr lang="it-IT" smtClean="0"/>
              </a:p>
              <a:p>
                <a:pPr marL="0" indent="0">
                  <a:buNone/>
                </a:pPr>
                <a:r>
                  <a:rPr lang="it-IT" smtClean="0"/>
                  <a:t>Motivating problem: get the variance of an estimator </a:t>
                </a:r>
                <a14:m>
                  <m:oMath xmlns:m="http://schemas.openxmlformats.org/officeDocument/2006/math">
                    <m:acc>
                      <m:accPr>
                        <m:chr m:val="̂"/>
                        <m:ctrlPr>
                          <a:rPr lang="it-IT" i="1" smtClean="0">
                            <a:latin typeface="Cambria Math" panose="02040503050406030204" pitchFamily="18" charset="0"/>
                          </a:rPr>
                        </m:ctrlPr>
                      </m:accPr>
                      <m:e>
                        <m:r>
                          <a:rPr lang="it-IT" i="1" smtClean="0">
                            <a:latin typeface="Cambria Math"/>
                            <a:ea typeface="Cambria Math"/>
                          </a:rPr>
                          <m:t>𝜃</m:t>
                        </m:r>
                      </m:e>
                    </m:acc>
                    <m:r>
                      <a:rPr lang="it-IT" b="0" i="1" smtClean="0">
                        <a:latin typeface="Cambria Math"/>
                      </a:rPr>
                      <m:t>(</m:t>
                    </m:r>
                    <m:r>
                      <a:rPr lang="it-IT" b="0" i="1" smtClean="0">
                        <a:latin typeface="Cambria Math"/>
                      </a:rPr>
                      <m:t>𝑥</m:t>
                    </m:r>
                    <m:r>
                      <a:rPr lang="it-IT" b="0" i="1" smtClean="0">
                        <a:latin typeface="Cambria Math"/>
                      </a:rPr>
                      <m:t>)</m:t>
                    </m:r>
                  </m:oMath>
                </a14:m>
                <a:r>
                  <a:rPr lang="it-IT" smtClean="0"/>
                  <a:t> of a parameter </a:t>
                </a:r>
                <a:r>
                  <a:rPr lang="el-GR" smtClean="0"/>
                  <a:t>θ</a:t>
                </a:r>
                <a:r>
                  <a:rPr lang="it-IT" smtClean="0"/>
                  <a:t>,</a:t>
                </a:r>
                <a:r>
                  <a:rPr lang="el-GR" smtClean="0"/>
                  <a:t> </a:t>
                </a:r>
                <a:r>
                  <a:rPr lang="it-IT" smtClean="0"/>
                  <a:t>for a sample of i.i.d. observations {x</a:t>
                </a:r>
                <a:r>
                  <a:rPr lang="it-IT" baseline="-25000" smtClean="0"/>
                  <a:t>1</a:t>
                </a:r>
                <a:r>
                  <a:rPr lang="it-IT" smtClean="0"/>
                  <a:t>...x</a:t>
                </a:r>
                <a:r>
                  <a:rPr lang="it-IT" baseline="-25000" smtClean="0"/>
                  <a:t>N</a:t>
                </a:r>
                <a:r>
                  <a:rPr lang="it-IT" smtClean="0"/>
                  <a:t>}.</a:t>
                </a:r>
              </a:p>
              <a:p>
                <a:pPr marL="0" indent="0">
                  <a:buNone/>
                </a:pPr>
                <a:endParaRPr lang="it-IT" smtClean="0"/>
              </a:p>
              <a:p>
                <a:pPr marL="0" indent="0">
                  <a:buNone/>
                </a:pPr>
                <a:r>
                  <a:rPr lang="it-IT" smtClean="0"/>
                  <a:t>We may </a:t>
                </a:r>
                <a:r>
                  <a:rPr lang="it-IT" smtClean="0">
                    <a:solidFill>
                      <a:srgbClr val="FF0000"/>
                    </a:solidFill>
                  </a:rPr>
                  <a:t>generate M replicas of the dataset X </a:t>
                </a:r>
                <a:r>
                  <a:rPr lang="it-IT" smtClean="0"/>
                  <a:t>by repeatedly picking N observations at random from X, </a:t>
                </a:r>
                <a:r>
                  <a:rPr lang="it-IT" u="sng" smtClean="0"/>
                  <a:t>with replacement</a:t>
                </a:r>
                <a:r>
                  <a:rPr lang="it-IT" smtClean="0"/>
                  <a:t>.</a:t>
                </a:r>
              </a:p>
              <a:p>
                <a:pPr marL="0" indent="0">
                  <a:buNone/>
                </a:pPr>
                <a:endParaRPr lang="it-IT" smtClean="0"/>
              </a:p>
              <a:p>
                <a:pPr marL="0" indent="0">
                  <a:buNone/>
                </a:pPr>
                <a:r>
                  <a:rPr lang="it-IT" smtClean="0"/>
                  <a:t>Then we estimate </a:t>
                </a:r>
                <a:r>
                  <a:rPr lang="el-GR" smtClean="0"/>
                  <a:t>θ</a:t>
                </a:r>
                <a:r>
                  <a:rPr lang="it-IT" smtClean="0"/>
                  <a:t> in each replica, and proceed to obtain a sample mean and variance with the </a:t>
                </a:r>
                <a14:m>
                  <m:oMath xmlns:m="http://schemas.openxmlformats.org/officeDocument/2006/math">
                    <m:acc>
                      <m:accPr>
                        <m:chr m:val="̂"/>
                        <m:ctrlPr>
                          <a:rPr lang="it-IT" i="1">
                            <a:latin typeface="Cambria Math" panose="02040503050406030204" pitchFamily="18" charset="0"/>
                          </a:rPr>
                        </m:ctrlPr>
                      </m:accPr>
                      <m:e>
                        <m:sSub>
                          <m:sSubPr>
                            <m:ctrlPr>
                              <a:rPr lang="it-IT" i="1" smtClean="0">
                                <a:latin typeface="Cambria Math" panose="02040503050406030204" pitchFamily="18" charset="0"/>
                                <a:ea typeface="Cambria Math"/>
                              </a:rPr>
                            </m:ctrlPr>
                          </m:sSubPr>
                          <m:e>
                            <m:r>
                              <a:rPr lang="it-IT" i="1">
                                <a:latin typeface="Cambria Math"/>
                                <a:ea typeface="Cambria Math"/>
                              </a:rPr>
                              <m:t>𝜃</m:t>
                            </m:r>
                          </m:e>
                          <m:sub>
                            <m:r>
                              <a:rPr lang="it-IT" b="0" i="1" smtClean="0">
                                <a:latin typeface="Cambria Math"/>
                                <a:ea typeface="Cambria Math"/>
                              </a:rPr>
                              <m:t>𝑖</m:t>
                            </m:r>
                          </m:sub>
                        </m:sSub>
                      </m:e>
                    </m:acc>
                    <m:r>
                      <a:rPr lang="it-IT" i="1">
                        <a:latin typeface="Cambria Math"/>
                      </a:rPr>
                      <m:t>(</m:t>
                    </m:r>
                    <m:r>
                      <a:rPr lang="it-IT" i="1">
                        <a:latin typeface="Cambria Math"/>
                      </a:rPr>
                      <m:t>𝑥</m:t>
                    </m:r>
                    <m:r>
                      <a:rPr lang="it-IT" i="1">
                        <a:latin typeface="Cambria Math"/>
                      </a:rPr>
                      <m:t>)</m:t>
                    </m:r>
                  </m:oMath>
                </a14:m>
                <a:r>
                  <a:rPr lang="it-IT" smtClean="0"/>
                  <a:t>,</a:t>
                </a:r>
                <a:endParaRPr lang="it-IT" i="1" smtClean="0">
                  <a:latin typeface="Cambria Math"/>
                </a:endParaRPr>
              </a:p>
              <a:p>
                <a:pPr marL="0" indent="0">
                  <a:buNone/>
                </a:pPr>
                <a:r>
                  <a:rPr lang="it-IT" smtClean="0">
                    <a:solidFill>
                      <a:srgbClr val="FF0000"/>
                    </a:solidFill>
                  </a:rPr>
                  <a:t>	</a:t>
                </a:r>
                <a14:m>
                  <m:oMath xmlns:m="http://schemas.openxmlformats.org/officeDocument/2006/math">
                    <m:acc>
                      <m:accPr>
                        <m:chr m:val="̅"/>
                        <m:ctrlPr>
                          <a:rPr lang="it-IT" i="1" smtClean="0">
                            <a:solidFill>
                              <a:srgbClr val="FF0000"/>
                            </a:solidFill>
                            <a:latin typeface="Cambria Math" panose="02040503050406030204" pitchFamily="18" charset="0"/>
                          </a:rPr>
                        </m:ctrlPr>
                      </m:accPr>
                      <m:e>
                        <m:r>
                          <a:rPr lang="it-IT" i="1" smtClean="0">
                            <a:solidFill>
                              <a:srgbClr val="FF0000"/>
                            </a:solidFill>
                            <a:latin typeface="Cambria Math"/>
                            <a:ea typeface="Cambria Math"/>
                          </a:rPr>
                          <m:t>𝜃</m:t>
                        </m:r>
                      </m:e>
                    </m:acc>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
                          <a:rPr lang="it-IT" b="0" i="1" smtClean="0">
                            <a:solidFill>
                              <a:srgbClr val="FF0000"/>
                            </a:solidFill>
                            <a:latin typeface="Cambria Math"/>
                          </a:rPr>
                          <m:t>𝑀</m:t>
                        </m:r>
                      </m:den>
                    </m:f>
                    <m:nary>
                      <m:naryPr>
                        <m:chr m:val="∑"/>
                        <m:ctrlPr>
                          <a:rPr lang="it-IT" b="0" i="1" smtClean="0">
                            <a:solidFill>
                              <a:srgbClr val="FF0000"/>
                            </a:solidFill>
                            <a:latin typeface="Cambria Math" panose="02040503050406030204" pitchFamily="18" charset="0"/>
                          </a:rPr>
                        </m:ctrlPr>
                      </m:naryPr>
                      <m:sub>
                        <m:r>
                          <m:rPr>
                            <m:brk m:alnAt="23"/>
                          </m:rPr>
                          <a:rPr lang="it-IT" b="0" i="1" smtClean="0">
                            <a:solidFill>
                              <a:srgbClr val="FF0000"/>
                            </a:solidFill>
                            <a:latin typeface="Cambria Math"/>
                          </a:rPr>
                          <m:t>𝑖</m:t>
                        </m:r>
                        <m:r>
                          <a:rPr lang="it-IT" b="0" i="1" smtClean="0">
                            <a:solidFill>
                              <a:srgbClr val="FF0000"/>
                            </a:solidFill>
                            <a:latin typeface="Cambria Math"/>
                          </a:rPr>
                          <m:t>=1</m:t>
                        </m:r>
                      </m:sub>
                      <m:sup>
                        <m:r>
                          <a:rPr lang="it-IT" b="0" i="1" smtClean="0">
                            <a:solidFill>
                              <a:srgbClr val="FF0000"/>
                            </a:solidFill>
                            <a:latin typeface="Cambria Math"/>
                          </a:rPr>
                          <m:t>𝑀</m:t>
                        </m:r>
                      </m:sup>
                      <m:e>
                        <m:sSub>
                          <m:sSubPr>
                            <m:ctrlPr>
                              <a:rPr lang="it-IT" i="1">
                                <a:solidFill>
                                  <a:srgbClr val="FF0000"/>
                                </a:solidFill>
                                <a:latin typeface="Cambria Math" panose="02040503050406030204" pitchFamily="18" charset="0"/>
                                <a:ea typeface="Cambria Math"/>
                              </a:rPr>
                            </m:ctrlPr>
                          </m:sSubPr>
                          <m:e>
                            <m:r>
                              <a:rPr lang="it-IT" i="1">
                                <a:solidFill>
                                  <a:srgbClr val="FF0000"/>
                                </a:solidFill>
                                <a:latin typeface="Cambria Math"/>
                                <a:ea typeface="Cambria Math"/>
                              </a:rPr>
                              <m:t>𝜃</m:t>
                            </m:r>
                          </m:e>
                          <m:sub>
                            <m:r>
                              <a:rPr lang="it-IT" i="1">
                                <a:solidFill>
                                  <a:srgbClr val="FF0000"/>
                                </a:solidFill>
                                <a:latin typeface="Cambria Math"/>
                                <a:ea typeface="Cambria Math"/>
                              </a:rPr>
                              <m:t>𝑖</m:t>
                            </m:r>
                          </m:sub>
                        </m:sSub>
                      </m:e>
                    </m:nary>
                  </m:oMath>
                </a14:m>
                <a:r>
                  <a:rPr lang="it-IT" smtClean="0">
                    <a:solidFill>
                      <a:srgbClr val="FF0000"/>
                    </a:solidFill>
                  </a:rPr>
                  <a:t> </a:t>
                </a:r>
              </a:p>
              <a:p>
                <a:pPr marL="0" indent="0">
                  <a:buNone/>
                </a:pPr>
                <a:r>
                  <a:rPr lang="en-US" smtClean="0">
                    <a:solidFill>
                      <a:srgbClr val="FF0000"/>
                    </a:solidFill>
                  </a:rPr>
                  <a:t>	</a:t>
                </a:r>
                <a14:m>
                  <m:oMath xmlns:m="http://schemas.openxmlformats.org/officeDocument/2006/math">
                    <m:sSub>
                      <m:sSubPr>
                        <m:ctrlPr>
                          <a:rPr lang="en-US" i="1" smtClean="0">
                            <a:solidFill>
                              <a:srgbClr val="FF0000"/>
                            </a:solidFill>
                            <a:latin typeface="Cambria Math" panose="02040503050406030204" pitchFamily="18" charset="0"/>
                          </a:rPr>
                        </m:ctrlPr>
                      </m:sSubPr>
                      <m:e>
                        <m:sSup>
                          <m:sSupPr>
                            <m:ctrlPr>
                              <a:rPr lang="en-US" i="1">
                                <a:solidFill>
                                  <a:srgbClr val="FF0000"/>
                                </a:solidFill>
                                <a:latin typeface="Cambria Math" panose="02040503050406030204" pitchFamily="18" charset="0"/>
                              </a:rPr>
                            </m:ctrlPr>
                          </m:sSupPr>
                          <m:e>
                            <m:r>
                              <a:rPr lang="it-IT" i="1">
                                <a:solidFill>
                                  <a:srgbClr val="FF0000"/>
                                </a:solidFill>
                                <a:latin typeface="Cambria Math"/>
                              </a:rPr>
                              <m:t>𝑠</m:t>
                            </m:r>
                          </m:e>
                          <m:sup>
                            <m:r>
                              <a:rPr lang="it-IT" i="1">
                                <a:solidFill>
                                  <a:srgbClr val="FF0000"/>
                                </a:solidFill>
                                <a:latin typeface="Cambria Math"/>
                              </a:rPr>
                              <m:t>2</m:t>
                            </m:r>
                          </m:sup>
                        </m:sSup>
                      </m:e>
                      <m:sub>
                        <m:r>
                          <a:rPr lang="en-US" i="1" smtClean="0">
                            <a:solidFill>
                              <a:srgbClr val="FF0000"/>
                            </a:solidFill>
                            <a:latin typeface="Cambria Math"/>
                            <a:ea typeface="Cambria Math"/>
                          </a:rPr>
                          <m:t>𝜃</m:t>
                        </m:r>
                      </m:sub>
                    </m:sSub>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
                          <a:rPr lang="it-IT" b="0" i="1" smtClean="0">
                            <a:solidFill>
                              <a:srgbClr val="FF0000"/>
                            </a:solidFill>
                            <a:latin typeface="Cambria Math"/>
                          </a:rPr>
                          <m:t>𝑀</m:t>
                        </m:r>
                        <m:r>
                          <a:rPr lang="it-IT" b="0" i="1" smtClean="0">
                            <a:solidFill>
                              <a:srgbClr val="FF0000"/>
                            </a:solidFill>
                            <a:latin typeface="Cambria Math"/>
                          </a:rPr>
                          <m:t>−1</m:t>
                        </m:r>
                      </m:den>
                    </m:f>
                    <m:nary>
                      <m:naryPr>
                        <m:chr m:val="∑"/>
                        <m:ctrlPr>
                          <a:rPr lang="it-IT" i="1">
                            <a:solidFill>
                              <a:srgbClr val="FF0000"/>
                            </a:solidFill>
                            <a:latin typeface="Cambria Math" panose="02040503050406030204" pitchFamily="18" charset="0"/>
                          </a:rPr>
                        </m:ctrlPr>
                      </m:naryPr>
                      <m:sub>
                        <m:r>
                          <m:rPr>
                            <m:brk m:alnAt="23"/>
                          </m:rPr>
                          <a:rPr lang="it-IT" i="1">
                            <a:solidFill>
                              <a:srgbClr val="FF0000"/>
                            </a:solidFill>
                            <a:latin typeface="Cambria Math"/>
                          </a:rPr>
                          <m:t>𝑖</m:t>
                        </m:r>
                        <m:r>
                          <a:rPr lang="it-IT" i="1">
                            <a:solidFill>
                              <a:srgbClr val="FF0000"/>
                            </a:solidFill>
                            <a:latin typeface="Cambria Math"/>
                          </a:rPr>
                          <m:t>=1</m:t>
                        </m:r>
                      </m:sub>
                      <m:sup>
                        <m:r>
                          <a:rPr lang="it-IT" i="1">
                            <a:solidFill>
                              <a:srgbClr val="FF0000"/>
                            </a:solidFill>
                            <a:latin typeface="Cambria Math"/>
                          </a:rPr>
                          <m:t>𝑀</m:t>
                        </m:r>
                      </m:sup>
                      <m:e>
                        <m:sSup>
                          <m:sSupPr>
                            <m:ctrlPr>
                              <a:rPr lang="it-IT" i="1" smtClean="0">
                                <a:solidFill>
                                  <a:srgbClr val="FF0000"/>
                                </a:solidFill>
                                <a:latin typeface="Cambria Math" panose="02040503050406030204" pitchFamily="18" charset="0"/>
                              </a:rPr>
                            </m:ctrlPr>
                          </m:sSupPr>
                          <m:e>
                            <m:r>
                              <a:rPr lang="it-IT" i="1">
                                <a:solidFill>
                                  <a:srgbClr val="FF0000"/>
                                </a:solidFill>
                                <a:latin typeface="Cambria Math"/>
                              </a:rPr>
                              <m:t>(</m:t>
                            </m:r>
                            <m:sSub>
                              <m:sSubPr>
                                <m:ctrlPr>
                                  <a:rPr lang="it-IT" i="1">
                                    <a:solidFill>
                                      <a:srgbClr val="FF0000"/>
                                    </a:solidFill>
                                    <a:latin typeface="Cambria Math" panose="02040503050406030204" pitchFamily="18" charset="0"/>
                                  </a:rPr>
                                </m:ctrlPr>
                              </m:sSubPr>
                              <m:e>
                                <m:acc>
                                  <m:accPr>
                                    <m:chr m:val="̂"/>
                                    <m:ctrlPr>
                                      <a:rPr lang="it-IT" i="1">
                                        <a:solidFill>
                                          <a:srgbClr val="FF0000"/>
                                        </a:solidFill>
                                        <a:latin typeface="Cambria Math" panose="02040503050406030204" pitchFamily="18" charset="0"/>
                                      </a:rPr>
                                    </m:ctrlPr>
                                  </m:accPr>
                                  <m:e>
                                    <m:r>
                                      <a:rPr lang="it-IT" i="1">
                                        <a:solidFill>
                                          <a:srgbClr val="FF0000"/>
                                        </a:solidFill>
                                        <a:latin typeface="Cambria Math"/>
                                        <a:ea typeface="Cambria Math"/>
                                      </a:rPr>
                                      <m:t>𝜃</m:t>
                                    </m:r>
                                  </m:e>
                                </m:acc>
                              </m:e>
                              <m:sub>
                                <m:r>
                                  <a:rPr lang="it-IT" i="1">
                                    <a:solidFill>
                                      <a:srgbClr val="FF0000"/>
                                    </a:solidFill>
                                    <a:latin typeface="Cambria Math"/>
                                  </a:rPr>
                                  <m:t>𝑖</m:t>
                                </m:r>
                              </m:sub>
                            </m:sSub>
                            <m:r>
                              <a:rPr lang="it-IT" i="1">
                                <a:solidFill>
                                  <a:srgbClr val="FF0000"/>
                                </a:solidFill>
                                <a:latin typeface="Cambria Math"/>
                              </a:rPr>
                              <m:t>−</m:t>
                            </m:r>
                            <m:acc>
                              <m:accPr>
                                <m:chr m:val="̅"/>
                                <m:ctrlPr>
                                  <a:rPr lang="it-IT" i="1">
                                    <a:solidFill>
                                      <a:srgbClr val="FF0000"/>
                                    </a:solidFill>
                                    <a:latin typeface="Cambria Math" panose="02040503050406030204" pitchFamily="18" charset="0"/>
                                  </a:rPr>
                                </m:ctrlPr>
                              </m:accPr>
                              <m:e>
                                <m:r>
                                  <a:rPr lang="it-IT" i="1">
                                    <a:solidFill>
                                      <a:srgbClr val="FF0000"/>
                                    </a:solidFill>
                                    <a:latin typeface="Cambria Math"/>
                                    <a:ea typeface="Cambria Math"/>
                                  </a:rPr>
                                  <m:t>𝜃</m:t>
                                </m:r>
                              </m:e>
                            </m:acc>
                            <m:r>
                              <a:rPr lang="it-IT" i="1">
                                <a:solidFill>
                                  <a:srgbClr val="FF0000"/>
                                </a:solidFill>
                                <a:latin typeface="Cambria Math"/>
                              </a:rPr>
                              <m:t>)</m:t>
                            </m:r>
                          </m:e>
                          <m:sup>
                            <m:r>
                              <a:rPr lang="it-IT" b="0" i="1" smtClean="0">
                                <a:solidFill>
                                  <a:srgbClr val="FF0000"/>
                                </a:solidFill>
                                <a:latin typeface="Cambria Math"/>
                              </a:rPr>
                              <m:t>2</m:t>
                            </m:r>
                          </m:sup>
                        </m:sSup>
                        <m:r>
                          <a:rPr lang="it-IT" i="1" smtClean="0">
                            <a:solidFill>
                              <a:srgbClr val="FF0000"/>
                            </a:solidFill>
                            <a:latin typeface="Cambria Math"/>
                            <a:ea typeface="Cambria Math"/>
                          </a:rPr>
                          <m:t> </m:t>
                        </m:r>
                      </m:e>
                    </m:nary>
                  </m:oMath>
                </a14:m>
                <a:r>
                  <a:rPr lang="it-IT">
                    <a:solidFill>
                      <a:srgbClr val="FF0000"/>
                    </a:solidFill>
                  </a:rPr>
                  <a:t> </a:t>
                </a:r>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19256" cy="5141168"/>
              </a:xfrm>
              <a:blipFill rotWithShape="1">
                <a:blip r:embed="rId2"/>
                <a:stretch>
                  <a:fillRect l="-742" t="-1661" b="-10795"/>
                </a:stretch>
              </a:blipFill>
            </p:spPr>
            <p:txBody>
              <a:bodyPr/>
              <a:lstStyle/>
              <a:p>
                <a:r>
                  <a:rPr lang="en-US">
                    <a:noFill/>
                  </a:rPr>
                  <a:t> </a:t>
                </a:r>
              </a:p>
            </p:txBody>
          </p:sp>
        </mc:Fallback>
      </mc:AlternateContent>
      <p:pic>
        <p:nvPicPr>
          <p:cNvPr id="23554" name="Picture 2" descr="Image result for bootst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40768"/>
            <a:ext cx="3491880" cy="19647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076056" y="5805264"/>
            <a:ext cx="3909660" cy="646331"/>
          </a:xfrm>
          <a:prstGeom prst="rect">
            <a:avLst/>
          </a:prstGeom>
          <a:noFill/>
        </p:spPr>
        <p:txBody>
          <a:bodyPr wrap="none" rtlCol="0">
            <a:spAutoFit/>
          </a:bodyPr>
          <a:lstStyle/>
          <a:p>
            <a:r>
              <a:rPr lang="it-IT" smtClean="0">
                <a:solidFill>
                  <a:srgbClr val="0070C0"/>
                </a:solidFill>
              </a:rPr>
              <a:t>You get an estimate of variance</a:t>
            </a:r>
          </a:p>
          <a:p>
            <a:r>
              <a:rPr lang="it-IT" smtClean="0">
                <a:solidFill>
                  <a:srgbClr val="0070C0"/>
                </a:solidFill>
              </a:rPr>
              <a:t>without assumptions of the distribution</a:t>
            </a:r>
            <a:endParaRPr lang="en-US">
              <a:solidFill>
                <a:srgbClr val="0070C0"/>
              </a:solidFill>
            </a:endParaRPr>
          </a:p>
        </p:txBody>
      </p:sp>
      <p:sp>
        <p:nvSpPr>
          <p:cNvPr id="5" name="Segnaposto numero diapositiva 4"/>
          <p:cNvSpPr>
            <a:spLocks noGrp="1"/>
          </p:cNvSpPr>
          <p:nvPr>
            <p:ph type="sldNum" sz="quarter" idx="12"/>
          </p:nvPr>
        </p:nvSpPr>
        <p:spPr/>
        <p:txBody>
          <a:bodyPr/>
          <a:lstStyle/>
          <a:p>
            <a:fld id="{56029BB4-88B6-47BD-9965-86C3E8AE1DFC}" type="slidenum">
              <a:rPr lang="en-US" smtClean="0"/>
              <a:t>36</a:t>
            </a:fld>
            <a:endParaRPr lang="en-US"/>
          </a:p>
        </p:txBody>
      </p:sp>
    </p:spTree>
    <p:extLst>
      <p:ext uri="{BB962C8B-B14F-4D97-AF65-F5344CB8AC3E}">
        <p14:creationId xmlns:p14="http://schemas.microsoft.com/office/powerpoint/2010/main" val="34074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solidFill>
                  <a:srgbClr val="0070C0"/>
                </a:solidFill>
              </a:rPr>
              <a:t>Bootstrap-cum-density estimation example: hh</a:t>
            </a:r>
            <a:r>
              <a:rPr lang="it-IT" smtClean="0">
                <a:solidFill>
                  <a:srgbClr val="0070C0"/>
                </a:solidFill>
                <a:sym typeface="Wingdings" panose="05000000000000000000" pitchFamily="2" charset="2"/>
              </a:rPr>
              <a:t>bbbb CMS 2017</a:t>
            </a:r>
            <a:endParaRPr lang="en-US">
              <a:solidFill>
                <a:srgbClr val="0070C0"/>
              </a:solidFill>
            </a:endParaRPr>
          </a:p>
        </p:txBody>
      </p:sp>
      <p:sp>
        <p:nvSpPr>
          <p:cNvPr id="3" name="Segnaposto contenuto 2"/>
          <p:cNvSpPr>
            <a:spLocks noGrp="1"/>
          </p:cNvSpPr>
          <p:nvPr>
            <p:ph idx="1"/>
          </p:nvPr>
        </p:nvSpPr>
        <p:spPr>
          <a:xfrm>
            <a:off x="251520" y="1772816"/>
            <a:ext cx="5688632" cy="3024336"/>
          </a:xfrm>
        </p:spPr>
        <p:txBody>
          <a:bodyPr>
            <a:normAutofit fontScale="62500" lnSpcReduction="20000"/>
          </a:bodyPr>
          <a:lstStyle/>
          <a:p>
            <a:pPr marL="0" indent="0">
              <a:buNone/>
            </a:pPr>
            <a:r>
              <a:rPr lang="it-IT" smtClean="0"/>
              <a:t>In </a:t>
            </a:r>
            <a:r>
              <a:rPr lang="it-IT" smtClean="0"/>
              <a:t>the 2017 </a:t>
            </a:r>
            <a:r>
              <a:rPr lang="it-IT" smtClean="0"/>
              <a:t>CMS </a:t>
            </a:r>
            <a:r>
              <a:rPr lang="it-IT" smtClean="0"/>
              <a:t>search of hh</a:t>
            </a:r>
            <a:r>
              <a:rPr lang="it-IT" smtClean="0">
                <a:sym typeface="Wingdings" panose="05000000000000000000" pitchFamily="2" charset="2"/>
              </a:rPr>
              <a:t>bbbb production (CMS-PAS-HIG-17-017), the background was dominated by QCD multijet production – notoriously a difficult process to model with MC simulations</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In order to train a classifier, you need a good multi-D model of the features</a:t>
            </a:r>
            <a:r>
              <a:rPr lang="it-IT" smtClean="0">
                <a:sym typeface="Wingdings" panose="05000000000000000000" pitchFamily="2" charset="2"/>
              </a:rPr>
              <a:t>... But MC had insufficient stats</a:t>
            </a: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A synthetic background sample was constructed by </a:t>
            </a:r>
            <a:r>
              <a:rPr lang="it-IT" b="1" smtClean="0">
                <a:sym typeface="Wingdings" panose="05000000000000000000" pitchFamily="2" charset="2"/>
              </a:rPr>
              <a:t>mixing hemispheres</a:t>
            </a:r>
          </a:p>
          <a:p>
            <a:pPr marL="0" indent="0">
              <a:buNone/>
            </a:pPr>
            <a:endParaRPr lang="it-IT" smtClean="0">
              <a:sym typeface="Wingdings" panose="05000000000000000000" pitchFamily="2" charset="2"/>
            </a:endParaRPr>
          </a:p>
        </p:txBody>
      </p:sp>
      <p:sp>
        <p:nvSpPr>
          <p:cNvPr id="4" name="Segnaposto numero diapositiva 3"/>
          <p:cNvSpPr>
            <a:spLocks noGrp="1"/>
          </p:cNvSpPr>
          <p:nvPr>
            <p:ph type="sldNum" sz="quarter" idx="12"/>
          </p:nvPr>
        </p:nvSpPr>
        <p:spPr/>
        <p:txBody>
          <a:bodyPr/>
          <a:lstStyle/>
          <a:p>
            <a:fld id="{56029BB4-88B6-47BD-9965-86C3E8AE1DFC}" type="slidenum">
              <a:rPr lang="en-US" smtClean="0"/>
              <a:t>37</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844824"/>
            <a:ext cx="3187080" cy="197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899592" y="5301208"/>
            <a:ext cx="7812523" cy="923330"/>
          </a:xfrm>
          <a:prstGeom prst="rect">
            <a:avLst/>
          </a:prstGeom>
          <a:noFill/>
        </p:spPr>
        <p:txBody>
          <a:bodyPr wrap="none" rtlCol="0">
            <a:spAutoFit/>
          </a:bodyPr>
          <a:lstStyle/>
          <a:p>
            <a:r>
              <a:rPr lang="it-IT" smtClean="0"/>
              <a:t>The idea is that QCD gives two hard quarks or gluons that scatter off one another,</a:t>
            </a:r>
          </a:p>
          <a:p>
            <a:r>
              <a:rPr lang="it-IT" smtClean="0"/>
              <a:t>and the complexity arises independently, as a combination of FSR, pileup, MI</a:t>
            </a:r>
          </a:p>
          <a:p>
            <a:r>
              <a:rPr lang="it-IT" smtClean="0">
                <a:sym typeface="Wingdings" panose="05000000000000000000" pitchFamily="2" charset="2"/>
              </a:rPr>
              <a:t> can try to create models of single "halves" of the events</a:t>
            </a:r>
            <a:endParaRPr lang="en-US"/>
          </a:p>
        </p:txBody>
      </p:sp>
    </p:spTree>
    <p:extLst>
      <p:ext uri="{BB962C8B-B14F-4D97-AF65-F5344CB8AC3E}">
        <p14:creationId xmlns:p14="http://schemas.microsoft.com/office/powerpoint/2010/main" val="449081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e 18"/>
          <p:cNvSpPr/>
          <p:nvPr/>
        </p:nvSpPr>
        <p:spPr>
          <a:xfrm>
            <a:off x="5121819" y="576118"/>
            <a:ext cx="3459580" cy="3401508"/>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2" y="4618"/>
            <a:ext cx="5686653" cy="1143000"/>
          </a:xfrm>
        </p:spPr>
        <p:txBody>
          <a:bodyPr/>
          <a:lstStyle/>
          <a:p>
            <a:r>
              <a:rPr lang="it-IT" smtClean="0">
                <a:solidFill>
                  <a:srgbClr val="0070C0"/>
                </a:solidFill>
              </a:rPr>
              <a:t>The mixing procedure</a:t>
            </a:r>
            <a:endParaRPr lang="en-US">
              <a:solidFill>
                <a:srgbClr val="0070C0"/>
              </a:solidFill>
            </a:endParaRPr>
          </a:p>
        </p:txBody>
      </p:sp>
      <p:sp>
        <p:nvSpPr>
          <p:cNvPr id="3" name="Segnaposto contenuto 2"/>
          <p:cNvSpPr>
            <a:spLocks noGrp="1"/>
          </p:cNvSpPr>
          <p:nvPr>
            <p:ph idx="1"/>
          </p:nvPr>
        </p:nvSpPr>
        <p:spPr>
          <a:xfrm>
            <a:off x="457200" y="1600200"/>
            <a:ext cx="4042792" cy="2116832"/>
          </a:xfrm>
        </p:spPr>
        <p:txBody>
          <a:bodyPr>
            <a:normAutofit fontScale="70000" lnSpcReduction="20000"/>
          </a:bodyPr>
          <a:lstStyle/>
          <a:p>
            <a:pPr marL="514350" indent="-514350">
              <a:buAutoNum type="arabicParenR"/>
            </a:pPr>
            <a:r>
              <a:rPr lang="it-IT" b="1" smtClean="0"/>
              <a:t>For each event </a:t>
            </a:r>
            <a:r>
              <a:rPr lang="it-IT" smtClean="0"/>
              <a:t>in the original sample:</a:t>
            </a:r>
          </a:p>
          <a:p>
            <a:pPr marL="857250" lvl="1" indent="-457200">
              <a:buFontTx/>
              <a:buChar char="-"/>
            </a:pPr>
            <a:r>
              <a:rPr lang="it-IT" smtClean="0"/>
              <a:t>Find transverse thrust axis</a:t>
            </a:r>
          </a:p>
          <a:p>
            <a:pPr marL="400050" lvl="1" indent="0">
              <a:buNone/>
            </a:pPr>
            <a:r>
              <a:rPr lang="it-IT" smtClean="0">
                <a:solidFill>
                  <a:srgbClr val="FF0000"/>
                </a:solidFill>
              </a:rPr>
              <a:t>i.e., determine angle </a:t>
            </a:r>
            <a:r>
              <a:rPr lang="el-GR" smtClean="0">
                <a:solidFill>
                  <a:srgbClr val="FF0000"/>
                </a:solidFill>
              </a:rPr>
              <a:t>φ</a:t>
            </a:r>
            <a:r>
              <a:rPr lang="it-IT" smtClean="0">
                <a:solidFill>
                  <a:srgbClr val="FF0000"/>
                </a:solidFill>
              </a:rPr>
              <a:t> such that </a:t>
            </a:r>
          </a:p>
          <a:p>
            <a:pPr marL="400050" lvl="1" indent="0">
              <a:buNone/>
            </a:pPr>
            <a:endParaRPr lang="it-IT">
              <a:solidFill>
                <a:srgbClr val="FF0000"/>
              </a:solidFill>
            </a:endParaRPr>
          </a:p>
          <a:p>
            <a:pPr marL="400050" lvl="1" indent="0">
              <a:buNone/>
            </a:pPr>
            <a:r>
              <a:rPr lang="it-IT">
                <a:solidFill>
                  <a:srgbClr val="FF0000"/>
                </a:solidFill>
              </a:rPr>
              <a:t>i</a:t>
            </a:r>
            <a:r>
              <a:rPr lang="it-IT" smtClean="0">
                <a:solidFill>
                  <a:srgbClr val="FF0000"/>
                </a:solidFill>
              </a:rPr>
              <a:t>s maximized</a:t>
            </a:r>
          </a:p>
        </p:txBody>
      </p:sp>
      <p:cxnSp>
        <p:nvCxnSpPr>
          <p:cNvPr id="6" name="Connettore 2 5"/>
          <p:cNvCxnSpPr/>
          <p:nvPr/>
        </p:nvCxnSpPr>
        <p:spPr>
          <a:xfrm flipV="1">
            <a:off x="6851609" y="1268760"/>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09" y="1196752"/>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6851609" y="1988840"/>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5580112" y="22768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6856446" y="2276872"/>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4716016" y="2276872"/>
            <a:ext cx="417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6856446" y="188640"/>
            <a:ext cx="0" cy="4176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V="1">
            <a:off x="5121819" y="576118"/>
            <a:ext cx="3554637" cy="328493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CasellaDiTesto 32"/>
              <p:cNvSpPr txBox="1"/>
              <p:nvPr/>
            </p:nvSpPr>
            <p:spPr>
              <a:xfrm>
                <a:off x="1331640" y="2780928"/>
                <a:ext cx="2659959" cy="369332"/>
              </a:xfrm>
              <a:prstGeom prst="rect">
                <a:avLst/>
              </a:prstGeom>
              <a:noFill/>
            </p:spPr>
            <p:txBody>
              <a:bodyPr wrap="none" rtlCol="0">
                <a:spAutoFit/>
              </a:bodyPr>
              <a:lstStyle/>
              <a:p>
                <a:r>
                  <a:rPr lang="en-US" smtClean="0"/>
                  <a:t>T =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it-IT" b="0" i="1" smtClean="0">
                            <a:latin typeface="Cambria Math"/>
                          </a:rPr>
                          <m:t>𝑝</m:t>
                        </m:r>
                        <m:r>
                          <a:rPr lang="it-IT" b="0" i="1" baseline="-25000" smtClean="0">
                            <a:latin typeface="Cambria Math"/>
                          </a:rPr>
                          <m:t>𝑇</m:t>
                        </m:r>
                      </m:e>
                    </m:nary>
                    <m:r>
                      <a:rPr lang="it-IT" b="0" i="1" baseline="30000" smtClean="0">
                        <a:latin typeface="Cambria Math"/>
                      </a:rPr>
                      <m:t>𝑗𝑒𝑡</m:t>
                    </m:r>
                    <m:r>
                      <a:rPr lang="it-IT" b="0" i="1" smtClean="0">
                        <a:latin typeface="Cambria Math"/>
                      </a:rPr>
                      <m:t>𝑐𝑜𝑠</m:t>
                    </m:r>
                    <m:r>
                      <a:rPr lang="it-IT" b="0" i="0" smtClean="0">
                        <a:latin typeface="Cambria Math"/>
                      </a:rPr>
                      <m:t>(</m:t>
                    </m:r>
                    <m:r>
                      <m:rPr>
                        <m:sty m:val="p"/>
                      </m:rPr>
                      <a:rPr lang="el-GR" b="0" i="0" smtClean="0">
                        <a:latin typeface="Cambria Math"/>
                      </a:rPr>
                      <m:t>φ</m:t>
                    </m:r>
                    <m:r>
                      <m:rPr>
                        <m:sty m:val="p"/>
                      </m:rPr>
                      <a:rPr lang="it-IT" b="0" i="0" baseline="-25000" smtClean="0">
                        <a:latin typeface="Cambria Math"/>
                      </a:rPr>
                      <m:t>T</m:t>
                    </m:r>
                    <m:r>
                      <a:rPr lang="it-IT" b="0" i="0" smtClean="0">
                        <a:latin typeface="Cambria Math"/>
                      </a:rPr>
                      <m:t>−</m:t>
                    </m:r>
                    <m:r>
                      <m:rPr>
                        <m:sty m:val="p"/>
                      </m:rPr>
                      <a:rPr lang="el-GR" b="0" i="0" smtClean="0">
                        <a:latin typeface="Cambria Math"/>
                      </a:rPr>
                      <m:t>φ</m:t>
                    </m:r>
                    <m:r>
                      <m:rPr>
                        <m:sty m:val="p"/>
                      </m:rPr>
                      <a:rPr lang="it-IT" b="0" i="0" baseline="-25000" smtClean="0">
                        <a:latin typeface="Cambria Math"/>
                      </a:rPr>
                      <m:t>jet</m:t>
                    </m:r>
                    <m:r>
                      <a:rPr lang="it-IT" b="0" i="0" smtClean="0">
                        <a:latin typeface="Cambria Math"/>
                      </a:rPr>
                      <m:t>)</m:t>
                    </m:r>
                  </m:oMath>
                </a14:m>
                <a:endParaRPr lang="en-US" baseline="-25000"/>
              </a:p>
            </p:txBody>
          </p:sp>
        </mc:Choice>
        <mc:Fallback xmlns="">
          <p:sp>
            <p:nvSpPr>
              <p:cNvPr id="33" name="CasellaDiTesto 32"/>
              <p:cNvSpPr txBox="1">
                <a:spLocks noRot="1" noChangeAspect="1" noMove="1" noResize="1" noEditPoints="1" noAdjustHandles="1" noChangeArrowheads="1" noChangeShapeType="1" noTextEdit="1"/>
              </p:cNvSpPr>
              <p:nvPr/>
            </p:nvSpPr>
            <p:spPr>
              <a:xfrm>
                <a:off x="1331640" y="2780928"/>
                <a:ext cx="2659959" cy="369332"/>
              </a:xfrm>
              <a:prstGeom prst="rect">
                <a:avLst/>
              </a:prstGeom>
              <a:blipFill rotWithShape="1">
                <a:blip r:embed="rId2"/>
                <a:stretch>
                  <a:fillRect l="-1831" t="-119672" b="-183607"/>
                </a:stretch>
              </a:blipFill>
            </p:spPr>
            <p:txBody>
              <a:bodyPr/>
              <a:lstStyle/>
              <a:p>
                <a:r>
                  <a:rPr lang="en-US">
                    <a:noFill/>
                  </a:rPr>
                  <a:t> </a:t>
                </a:r>
              </a:p>
            </p:txBody>
          </p:sp>
        </mc:Fallback>
      </mc:AlternateContent>
      <p:sp>
        <p:nvSpPr>
          <p:cNvPr id="36" name="Torta 35"/>
          <p:cNvSpPr/>
          <p:nvPr/>
        </p:nvSpPr>
        <p:spPr>
          <a:xfrm>
            <a:off x="5004048" y="476672"/>
            <a:ext cx="3672408" cy="3600400"/>
          </a:xfrm>
          <a:prstGeom prst="pie">
            <a:avLst>
              <a:gd name="adj1" fmla="val 19057491"/>
              <a:gd name="adj2" fmla="val 21595783"/>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asellaDiTesto 36"/>
          <p:cNvSpPr txBox="1"/>
          <p:nvPr/>
        </p:nvSpPr>
        <p:spPr>
          <a:xfrm>
            <a:off x="8460432" y="1403484"/>
            <a:ext cx="335348" cy="369332"/>
          </a:xfrm>
          <a:prstGeom prst="rect">
            <a:avLst/>
          </a:prstGeom>
          <a:noFill/>
        </p:spPr>
        <p:txBody>
          <a:bodyPr wrap="none" rtlCol="0">
            <a:spAutoFit/>
          </a:bodyPr>
          <a:lstStyle/>
          <a:p>
            <a:r>
              <a:rPr lang="el-GR" smtClean="0"/>
              <a:t>φ</a:t>
            </a:r>
            <a:endParaRPr lang="en-US"/>
          </a:p>
        </p:txBody>
      </p:sp>
      <p:sp>
        <p:nvSpPr>
          <p:cNvPr id="38" name="CasellaDiTesto 37"/>
          <p:cNvSpPr txBox="1"/>
          <p:nvPr/>
        </p:nvSpPr>
        <p:spPr>
          <a:xfrm>
            <a:off x="8123340" y="251356"/>
            <a:ext cx="700320" cy="369332"/>
          </a:xfrm>
          <a:prstGeom prst="rect">
            <a:avLst/>
          </a:prstGeom>
          <a:noFill/>
        </p:spPr>
        <p:txBody>
          <a:bodyPr wrap="none" rtlCol="0">
            <a:spAutoFit/>
          </a:bodyPr>
          <a:lstStyle/>
          <a:p>
            <a:r>
              <a:rPr lang="it-IT" smtClean="0">
                <a:solidFill>
                  <a:srgbClr val="FF0000"/>
                </a:solidFill>
              </a:rPr>
              <a:t>T axis</a:t>
            </a:r>
            <a:endParaRPr lang="en-US">
              <a:solidFill>
                <a:srgbClr val="FF0000"/>
              </a:solidFill>
            </a:endParaRPr>
          </a:p>
        </p:txBody>
      </p:sp>
      <p:sp>
        <p:nvSpPr>
          <p:cNvPr id="40" name="CasellaDiTesto 39"/>
          <p:cNvSpPr txBox="1"/>
          <p:nvPr/>
        </p:nvSpPr>
        <p:spPr>
          <a:xfrm>
            <a:off x="8779757" y="1988840"/>
            <a:ext cx="284052" cy="369332"/>
          </a:xfrm>
          <a:prstGeom prst="rect">
            <a:avLst/>
          </a:prstGeom>
          <a:noFill/>
        </p:spPr>
        <p:txBody>
          <a:bodyPr wrap="none" rtlCol="0">
            <a:spAutoFit/>
          </a:bodyPr>
          <a:lstStyle/>
          <a:p>
            <a:r>
              <a:rPr lang="it-IT" smtClean="0"/>
              <a:t>x</a:t>
            </a:r>
            <a:endParaRPr lang="en-US"/>
          </a:p>
        </p:txBody>
      </p:sp>
      <p:sp>
        <p:nvSpPr>
          <p:cNvPr id="41" name="CasellaDiTesto 40"/>
          <p:cNvSpPr txBox="1"/>
          <p:nvPr/>
        </p:nvSpPr>
        <p:spPr>
          <a:xfrm>
            <a:off x="6804248" y="44624"/>
            <a:ext cx="288862" cy="369332"/>
          </a:xfrm>
          <a:prstGeom prst="rect">
            <a:avLst/>
          </a:prstGeom>
          <a:noFill/>
        </p:spPr>
        <p:txBody>
          <a:bodyPr wrap="none" rtlCol="0">
            <a:spAutoFit/>
          </a:bodyPr>
          <a:lstStyle/>
          <a:p>
            <a:r>
              <a:rPr lang="it-IT"/>
              <a:t>y</a:t>
            </a:r>
            <a:endParaRPr lang="en-US"/>
          </a:p>
        </p:txBody>
      </p:sp>
    </p:spTree>
    <p:extLst>
      <p:ext uri="{BB962C8B-B14F-4D97-AF65-F5344CB8AC3E}">
        <p14:creationId xmlns:p14="http://schemas.microsoft.com/office/powerpoint/2010/main" val="2602948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rda 8"/>
          <p:cNvSpPr/>
          <p:nvPr/>
        </p:nvSpPr>
        <p:spPr>
          <a:xfrm rot="19045290">
            <a:off x="5159585" y="590165"/>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2" y="4618"/>
            <a:ext cx="5686653" cy="1143000"/>
          </a:xfrm>
        </p:spPr>
        <p:txBody>
          <a:bodyPr/>
          <a:lstStyle/>
          <a:p>
            <a:r>
              <a:rPr lang="it-IT" smtClean="0"/>
              <a:t>The mixing procedure</a:t>
            </a:r>
            <a:endParaRPr lang="en-US"/>
          </a:p>
        </p:txBody>
      </p:sp>
      <p:sp>
        <p:nvSpPr>
          <p:cNvPr id="3" name="Segnaposto contenuto 2"/>
          <p:cNvSpPr>
            <a:spLocks noGrp="1"/>
          </p:cNvSpPr>
          <p:nvPr>
            <p:ph idx="1"/>
          </p:nvPr>
        </p:nvSpPr>
        <p:spPr>
          <a:xfrm>
            <a:off x="457200" y="1600200"/>
            <a:ext cx="4042792" cy="2116832"/>
          </a:xfrm>
        </p:spPr>
        <p:txBody>
          <a:bodyPr>
            <a:normAutofit fontScale="70000" lnSpcReduction="20000"/>
          </a:bodyPr>
          <a:lstStyle/>
          <a:p>
            <a:pPr marL="514350" indent="-514350">
              <a:buAutoNum type="arabicParenR"/>
            </a:pPr>
            <a:r>
              <a:rPr lang="it-IT" b="1" smtClean="0"/>
              <a:t>For each event </a:t>
            </a:r>
            <a:r>
              <a:rPr lang="it-IT" smtClean="0"/>
              <a:t>in the original sample:</a:t>
            </a:r>
          </a:p>
          <a:p>
            <a:pPr marL="857250" lvl="1" indent="-457200">
              <a:buFontTx/>
              <a:buChar char="-"/>
            </a:pPr>
            <a:r>
              <a:rPr lang="it-IT" smtClean="0"/>
              <a:t>Find transverse thrust axis</a:t>
            </a:r>
          </a:p>
          <a:p>
            <a:pPr marL="857250" lvl="1" indent="-457200">
              <a:buFontTx/>
              <a:buChar char="-"/>
            </a:pPr>
            <a:r>
              <a:rPr lang="it-IT" smtClean="0">
                <a:solidFill>
                  <a:srgbClr val="FF0000"/>
                </a:solidFill>
              </a:rPr>
              <a:t>Divide event in two halves using plane orthogonal to it</a:t>
            </a:r>
          </a:p>
          <a:p>
            <a:pPr marL="400050" lvl="1" indent="0">
              <a:buNone/>
            </a:pPr>
            <a:r>
              <a:rPr lang="it-IT" smtClean="0">
                <a:solidFill>
                  <a:srgbClr val="0070C0"/>
                </a:solidFill>
              </a:rPr>
              <a:t>This defines </a:t>
            </a:r>
            <a:r>
              <a:rPr lang="it-IT" i="1" smtClean="0">
                <a:solidFill>
                  <a:srgbClr val="0070C0"/>
                </a:solidFill>
              </a:rPr>
              <a:t>two</a:t>
            </a:r>
            <a:r>
              <a:rPr lang="it-IT" smtClean="0">
                <a:solidFill>
                  <a:srgbClr val="0070C0"/>
                </a:solidFill>
              </a:rPr>
              <a:t> jet collections for each event (hemispheres)</a:t>
            </a:r>
          </a:p>
        </p:txBody>
      </p:sp>
      <p:cxnSp>
        <p:nvCxnSpPr>
          <p:cNvPr id="6" name="Connettore 2 5"/>
          <p:cNvCxnSpPr/>
          <p:nvPr/>
        </p:nvCxnSpPr>
        <p:spPr>
          <a:xfrm flipV="1">
            <a:off x="6851609" y="1268760"/>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09" y="1196752"/>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6851609" y="1988840"/>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5580112" y="22768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6856446" y="2276872"/>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V="1">
            <a:off x="5121819" y="576118"/>
            <a:ext cx="3554637" cy="328493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Corda 19"/>
          <p:cNvSpPr/>
          <p:nvPr/>
        </p:nvSpPr>
        <p:spPr>
          <a:xfrm rot="19045290">
            <a:off x="6431018" y="-589159"/>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8123340" y="240992"/>
            <a:ext cx="700320" cy="369332"/>
          </a:xfrm>
          <a:prstGeom prst="rect">
            <a:avLst/>
          </a:prstGeom>
          <a:noFill/>
        </p:spPr>
        <p:txBody>
          <a:bodyPr wrap="none" rtlCol="0">
            <a:spAutoFit/>
          </a:bodyPr>
          <a:lstStyle/>
          <a:p>
            <a:r>
              <a:rPr lang="it-IT" smtClean="0">
                <a:solidFill>
                  <a:srgbClr val="FF0000"/>
                </a:solidFill>
              </a:rPr>
              <a:t>T axis</a:t>
            </a:r>
            <a:endParaRPr lang="en-US">
              <a:solidFill>
                <a:srgbClr val="FF0000"/>
              </a:solidFill>
            </a:endParaRPr>
          </a:p>
        </p:txBody>
      </p:sp>
    </p:spTree>
    <p:extLst>
      <p:ext uri="{BB962C8B-B14F-4D97-AF65-F5344CB8AC3E}">
        <p14:creationId xmlns:p14="http://schemas.microsoft.com/office/powerpoint/2010/main" val="786135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Other </a:t>
            </a:r>
            <a:r>
              <a:rPr lang="it-IT" smtClean="0">
                <a:solidFill>
                  <a:srgbClr val="0070C0"/>
                </a:solidFill>
              </a:rPr>
              <a:t>credits</a:t>
            </a:r>
            <a:endParaRPr lang="en-US">
              <a:solidFill>
                <a:srgbClr val="0070C0"/>
              </a:solidFill>
            </a:endParaRPr>
          </a:p>
        </p:txBody>
      </p:sp>
      <p:sp>
        <p:nvSpPr>
          <p:cNvPr id="3" name="Segnaposto contenuto 2"/>
          <p:cNvSpPr>
            <a:spLocks noGrp="1"/>
          </p:cNvSpPr>
          <p:nvPr>
            <p:ph idx="1"/>
          </p:nvPr>
        </p:nvSpPr>
        <p:spPr>
          <a:xfrm>
            <a:off x="467544" y="1844824"/>
            <a:ext cx="8424936" cy="4525963"/>
          </a:xfrm>
        </p:spPr>
        <p:txBody>
          <a:bodyPr>
            <a:normAutofit fontScale="77500" lnSpcReduction="20000"/>
          </a:bodyPr>
          <a:lstStyle/>
          <a:p>
            <a:pPr marL="0" indent="0">
              <a:buNone/>
            </a:pPr>
            <a:r>
              <a:rPr lang="it-IT" smtClean="0"/>
              <a:t>Besides the textbooks quoted above, the production of </a:t>
            </a:r>
            <a:r>
              <a:rPr lang="it-IT" smtClean="0"/>
              <a:t>this lecture </a:t>
            </a:r>
            <a:r>
              <a:rPr lang="it-IT" smtClean="0"/>
              <a:t>also benefited from perusing additional assorted material:</a:t>
            </a:r>
          </a:p>
          <a:p>
            <a:pPr lvl="1"/>
            <a:endParaRPr lang="it-IT"/>
          </a:p>
          <a:p>
            <a:pPr lvl="1"/>
            <a:r>
              <a:rPr lang="it-IT" b="1" smtClean="0"/>
              <a:t>Trevor Hastie</a:t>
            </a:r>
            <a:r>
              <a:rPr lang="it-IT" smtClean="0"/>
              <a:t>'s lectures on Statistical Learning, Padova 2017</a:t>
            </a:r>
          </a:p>
          <a:p>
            <a:pPr lvl="1"/>
            <a:r>
              <a:rPr lang="it-IT" smtClean="0"/>
              <a:t>Some material from </a:t>
            </a:r>
            <a:r>
              <a:rPr lang="it-IT" b="1" smtClean="0"/>
              <a:t>Michael Kagan</a:t>
            </a:r>
            <a:r>
              <a:rPr lang="it-IT" smtClean="0"/>
              <a:t>'s lectures at TASI 2017</a:t>
            </a:r>
          </a:p>
          <a:p>
            <a:pPr lvl="1"/>
            <a:r>
              <a:rPr lang="it-IT" smtClean="0"/>
              <a:t>One or two ideas from</a:t>
            </a:r>
            <a:r>
              <a:rPr lang="it-IT" b="1" smtClean="0"/>
              <a:t> Ilya </a:t>
            </a:r>
            <a:r>
              <a:rPr lang="it-IT" b="1"/>
              <a:t>Narsky</a:t>
            </a:r>
            <a:r>
              <a:rPr lang="it-IT"/>
              <a:t>'s lectures on ML with MatLab, </a:t>
            </a:r>
            <a:r>
              <a:rPr lang="it-IT" smtClean="0"/>
              <a:t>2018</a:t>
            </a:r>
          </a:p>
          <a:p>
            <a:pPr lvl="1"/>
            <a:r>
              <a:rPr lang="it-IT" smtClean="0"/>
              <a:t>A </a:t>
            </a:r>
            <a:r>
              <a:rPr lang="it-IT"/>
              <a:t>couple of graphs from </a:t>
            </a:r>
            <a:r>
              <a:rPr lang="it-IT" b="1"/>
              <a:t>Lorenzo Moneta</a:t>
            </a:r>
            <a:r>
              <a:rPr lang="it-IT"/>
              <a:t>'s lecture at last year's school </a:t>
            </a:r>
            <a:endParaRPr lang="it-IT" smtClean="0"/>
          </a:p>
          <a:p>
            <a:pPr lvl="1"/>
            <a:r>
              <a:rPr lang="it-IT" smtClean="0"/>
              <a:t>Some </a:t>
            </a:r>
            <a:r>
              <a:rPr lang="it-IT"/>
              <a:t>slides from interesting presentations at ACAT 2019</a:t>
            </a:r>
          </a:p>
          <a:p>
            <a:pPr lvl="1"/>
            <a:endParaRPr lang="it-IT"/>
          </a:p>
          <a:p>
            <a:pPr marL="457200" lvl="1" indent="0">
              <a:buNone/>
            </a:pPr>
            <a:r>
              <a:rPr lang="it-IT" smtClean="0"/>
              <a:t>Plus random plots / stuff I collected around</a:t>
            </a:r>
            <a:endParaRPr lang="en-US"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4</a:t>
            </a:fld>
            <a:endParaRPr lang="en-US"/>
          </a:p>
        </p:txBody>
      </p:sp>
    </p:spTree>
    <p:extLst>
      <p:ext uri="{BB962C8B-B14F-4D97-AF65-F5344CB8AC3E}">
        <p14:creationId xmlns:p14="http://schemas.microsoft.com/office/powerpoint/2010/main" val="3063928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rda 8"/>
          <p:cNvSpPr/>
          <p:nvPr/>
        </p:nvSpPr>
        <p:spPr>
          <a:xfrm rot="19045290">
            <a:off x="5159585" y="590165"/>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2" y="4618"/>
            <a:ext cx="5686653" cy="1143000"/>
          </a:xfrm>
        </p:spPr>
        <p:txBody>
          <a:bodyPr/>
          <a:lstStyle/>
          <a:p>
            <a:r>
              <a:rPr lang="it-IT" smtClean="0"/>
              <a:t>The mixing procedure</a:t>
            </a:r>
            <a:endParaRPr lang="en-US"/>
          </a:p>
        </p:txBody>
      </p:sp>
      <p:sp>
        <p:nvSpPr>
          <p:cNvPr id="3" name="Segnaposto contenuto 2"/>
          <p:cNvSpPr>
            <a:spLocks noGrp="1"/>
          </p:cNvSpPr>
          <p:nvPr>
            <p:ph idx="1"/>
          </p:nvPr>
        </p:nvSpPr>
        <p:spPr>
          <a:xfrm>
            <a:off x="457200" y="1600200"/>
            <a:ext cx="4042792" cy="2116832"/>
          </a:xfrm>
        </p:spPr>
        <p:txBody>
          <a:bodyPr>
            <a:normAutofit fontScale="70000" lnSpcReduction="20000"/>
          </a:bodyPr>
          <a:lstStyle/>
          <a:p>
            <a:pPr marL="514350" indent="-514350">
              <a:buAutoNum type="arabicParenR"/>
            </a:pPr>
            <a:r>
              <a:rPr lang="it-IT" b="1" smtClean="0"/>
              <a:t>For each event </a:t>
            </a:r>
            <a:r>
              <a:rPr lang="it-IT" smtClean="0"/>
              <a:t>in the original sample:</a:t>
            </a:r>
          </a:p>
          <a:p>
            <a:pPr marL="857250" lvl="1" indent="-457200">
              <a:buFontTx/>
              <a:buChar char="-"/>
            </a:pPr>
            <a:r>
              <a:rPr lang="it-IT" smtClean="0"/>
              <a:t>Find transverse thrust axis</a:t>
            </a:r>
          </a:p>
          <a:p>
            <a:pPr marL="857250" lvl="1" indent="-457200">
              <a:buFontTx/>
              <a:buChar char="-"/>
            </a:pPr>
            <a:r>
              <a:rPr lang="it-IT" smtClean="0"/>
              <a:t>Divide event in two halves using plane orthogonal to it</a:t>
            </a:r>
          </a:p>
          <a:p>
            <a:pPr marL="857250" lvl="1" indent="-457200">
              <a:buFontTx/>
              <a:buChar char="-"/>
            </a:pPr>
            <a:r>
              <a:rPr lang="it-IT" smtClean="0">
                <a:solidFill>
                  <a:srgbClr val="FF0000"/>
                </a:solidFill>
              </a:rPr>
              <a:t>Store resulting hemispheres in the "hemisphere library"</a:t>
            </a:r>
          </a:p>
          <a:p>
            <a:pPr marL="857250" lvl="1" indent="-457200">
              <a:buFontTx/>
              <a:buChar char="-"/>
            </a:pPr>
            <a:endParaRPr lang="it-IT" smtClean="0"/>
          </a:p>
        </p:txBody>
      </p:sp>
      <p:cxnSp>
        <p:nvCxnSpPr>
          <p:cNvPr id="6" name="Connettore 2 5"/>
          <p:cNvCxnSpPr/>
          <p:nvPr/>
        </p:nvCxnSpPr>
        <p:spPr>
          <a:xfrm flipV="1">
            <a:off x="6851609" y="1268760"/>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09" y="1196752"/>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6851609" y="1988840"/>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5580112" y="22768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6856446" y="2276872"/>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Corda 19"/>
          <p:cNvSpPr/>
          <p:nvPr/>
        </p:nvSpPr>
        <p:spPr>
          <a:xfrm rot="19045290">
            <a:off x="6431018" y="-589159"/>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p:cNvGrpSpPr/>
          <p:nvPr/>
        </p:nvGrpSpPr>
        <p:grpSpPr>
          <a:xfrm>
            <a:off x="1187624" y="3933056"/>
            <a:ext cx="5040560" cy="2880320"/>
            <a:chOff x="899592" y="3933056"/>
            <a:chExt cx="5040560" cy="2880320"/>
          </a:xfrm>
        </p:grpSpPr>
        <p:sp>
          <p:nvSpPr>
            <p:cNvPr id="4" name="Disco magnetico 3"/>
            <p:cNvSpPr/>
            <p:nvPr/>
          </p:nvSpPr>
          <p:spPr>
            <a:xfrm>
              <a:off x="899592" y="3933056"/>
              <a:ext cx="5040560" cy="2880320"/>
            </a:xfrm>
            <a:prstGeom prst="flowChartMagneticDisk">
              <a:avLst/>
            </a:prstGeom>
            <a:solidFill>
              <a:schemeClr val="bg1">
                <a:lumMod val="65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uppo 17"/>
            <p:cNvGrpSpPr>
              <a:grpSpLocks noChangeAspect="1"/>
            </p:cNvGrpSpPr>
            <p:nvPr/>
          </p:nvGrpSpPr>
          <p:grpSpPr>
            <a:xfrm>
              <a:off x="1763688" y="5157192"/>
              <a:ext cx="1018116" cy="1023588"/>
              <a:chOff x="1479502" y="2399122"/>
              <a:chExt cx="3393719" cy="3411961"/>
            </a:xfrm>
          </p:grpSpPr>
          <p:sp>
            <p:nvSpPr>
              <p:cNvPr id="19" name="Corda 18"/>
              <p:cNvSpPr/>
              <p:nvPr/>
            </p:nvSpPr>
            <p:spPr>
              <a:xfrm rot="19045290">
                <a:off x="1479502" y="2399122"/>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ttore 2 20"/>
              <p:cNvCxnSpPr/>
              <p:nvPr/>
            </p:nvCxnSpPr>
            <p:spPr>
              <a:xfrm flipH="1">
                <a:off x="1893651" y="40770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3165021" y="4095056"/>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3" name="Gruppo 22"/>
            <p:cNvGrpSpPr>
              <a:grpSpLocks noChangeAspect="1"/>
            </p:cNvGrpSpPr>
            <p:nvPr/>
          </p:nvGrpSpPr>
          <p:grpSpPr>
            <a:xfrm>
              <a:off x="4355976" y="5013176"/>
              <a:ext cx="1018115" cy="1023588"/>
              <a:chOff x="1021210" y="1274432"/>
              <a:chExt cx="3393719" cy="3411961"/>
            </a:xfrm>
          </p:grpSpPr>
          <p:sp>
            <p:nvSpPr>
              <p:cNvPr id="24" name="Corda 23"/>
              <p:cNvSpPr>
                <a:spLocks noChangeAspect="1"/>
              </p:cNvSpPr>
              <p:nvPr/>
            </p:nvSpPr>
            <p:spPr>
              <a:xfrm rot="19045290">
                <a:off x="1021210" y="1274432"/>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ttore 2 24"/>
              <p:cNvCxnSpPr/>
              <p:nvPr/>
            </p:nvCxnSpPr>
            <p:spPr>
              <a:xfrm flipV="1">
                <a:off x="1475656" y="3861048"/>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1475656" y="3140968"/>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1475656" y="3068960"/>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10" name="Freccia in giù 9"/>
          <p:cNvSpPr/>
          <p:nvPr/>
        </p:nvSpPr>
        <p:spPr>
          <a:xfrm>
            <a:off x="5292080" y="3356992"/>
            <a:ext cx="923781" cy="10801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831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e 18"/>
          <p:cNvSpPr/>
          <p:nvPr/>
        </p:nvSpPr>
        <p:spPr>
          <a:xfrm>
            <a:off x="5121819" y="576118"/>
            <a:ext cx="3459580" cy="3401508"/>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1" y="4618"/>
            <a:ext cx="5472608" cy="1120126"/>
          </a:xfrm>
        </p:spPr>
        <p:txBody>
          <a:bodyPr>
            <a:normAutofit/>
          </a:bodyPr>
          <a:lstStyle/>
          <a:p>
            <a:r>
              <a:rPr lang="it-IT">
                <a:solidFill>
                  <a:srgbClr val="0070C0"/>
                </a:solidFill>
              </a:rPr>
              <a:t>M</a:t>
            </a:r>
            <a:r>
              <a:rPr lang="it-IT" smtClean="0">
                <a:solidFill>
                  <a:srgbClr val="0070C0"/>
                </a:solidFill>
              </a:rPr>
              <a:t>ixing procedure - 2</a:t>
            </a:r>
            <a:endParaRPr lang="en-US">
              <a:solidFill>
                <a:srgbClr val="0070C0"/>
              </a:solidFill>
            </a:endParaRPr>
          </a:p>
        </p:txBody>
      </p:sp>
      <p:cxnSp>
        <p:nvCxnSpPr>
          <p:cNvPr id="6" name="Connettore 2 5"/>
          <p:cNvCxnSpPr/>
          <p:nvPr/>
        </p:nvCxnSpPr>
        <p:spPr>
          <a:xfrm flipH="1" flipV="1">
            <a:off x="6228184" y="1340768"/>
            <a:ext cx="623426" cy="9361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10" y="980728"/>
            <a:ext cx="96654" cy="12961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6359301" y="1988840"/>
            <a:ext cx="492309" cy="2880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4716016" y="2276872"/>
            <a:ext cx="417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6856446" y="188640"/>
            <a:ext cx="0" cy="4176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H="1" flipV="1">
            <a:off x="6300192" y="260648"/>
            <a:ext cx="1080120" cy="396044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6605455" y="2276872"/>
            <a:ext cx="250991" cy="8640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6851610" y="2276872"/>
            <a:ext cx="816734" cy="12241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8779757" y="1988840"/>
            <a:ext cx="284052" cy="369332"/>
          </a:xfrm>
          <a:prstGeom prst="rect">
            <a:avLst/>
          </a:prstGeom>
          <a:noFill/>
        </p:spPr>
        <p:txBody>
          <a:bodyPr wrap="none" rtlCol="0">
            <a:spAutoFit/>
          </a:bodyPr>
          <a:lstStyle/>
          <a:p>
            <a:r>
              <a:rPr lang="it-IT" smtClean="0"/>
              <a:t>x</a:t>
            </a:r>
            <a:endParaRPr lang="en-US"/>
          </a:p>
        </p:txBody>
      </p:sp>
      <p:sp>
        <p:nvSpPr>
          <p:cNvPr id="20" name="CasellaDiTesto 19"/>
          <p:cNvSpPr txBox="1"/>
          <p:nvPr/>
        </p:nvSpPr>
        <p:spPr>
          <a:xfrm>
            <a:off x="6804248" y="44624"/>
            <a:ext cx="288862" cy="369332"/>
          </a:xfrm>
          <a:prstGeom prst="rect">
            <a:avLst/>
          </a:prstGeom>
          <a:noFill/>
        </p:spPr>
        <p:txBody>
          <a:bodyPr wrap="none" rtlCol="0">
            <a:spAutoFit/>
          </a:bodyPr>
          <a:lstStyle/>
          <a:p>
            <a:r>
              <a:rPr lang="it-IT"/>
              <a:t>y</a:t>
            </a:r>
            <a:endParaRPr lang="en-US"/>
          </a:p>
        </p:txBody>
      </p:sp>
      <p:sp>
        <p:nvSpPr>
          <p:cNvPr id="22" name="CasellaDiTesto 21"/>
          <p:cNvSpPr txBox="1"/>
          <p:nvPr/>
        </p:nvSpPr>
        <p:spPr>
          <a:xfrm>
            <a:off x="5724128" y="323364"/>
            <a:ext cx="700320" cy="369332"/>
          </a:xfrm>
          <a:prstGeom prst="rect">
            <a:avLst/>
          </a:prstGeom>
          <a:noFill/>
        </p:spPr>
        <p:txBody>
          <a:bodyPr wrap="none" rtlCol="0">
            <a:spAutoFit/>
          </a:bodyPr>
          <a:lstStyle/>
          <a:p>
            <a:r>
              <a:rPr lang="it-IT" smtClean="0">
                <a:solidFill>
                  <a:srgbClr val="FF0000"/>
                </a:solidFill>
              </a:rPr>
              <a:t>T axis</a:t>
            </a:r>
            <a:endParaRPr lang="en-US">
              <a:solidFill>
                <a:srgbClr val="FF0000"/>
              </a:solidFill>
            </a:endParaRPr>
          </a:p>
        </p:txBody>
      </p:sp>
      <p:sp>
        <p:nvSpPr>
          <p:cNvPr id="24" name="Segnaposto contenuto 2"/>
          <p:cNvSpPr>
            <a:spLocks noGrp="1"/>
          </p:cNvSpPr>
          <p:nvPr>
            <p:ph idx="1"/>
          </p:nvPr>
        </p:nvSpPr>
        <p:spPr>
          <a:xfrm>
            <a:off x="323528" y="1124744"/>
            <a:ext cx="3960440" cy="864096"/>
          </a:xfrm>
        </p:spPr>
        <p:txBody>
          <a:bodyPr>
            <a:normAutofit fontScale="70000" lnSpcReduction="20000"/>
          </a:bodyPr>
          <a:lstStyle/>
          <a:p>
            <a:pPr marL="0" indent="0">
              <a:buNone/>
            </a:pPr>
            <a:r>
              <a:rPr lang="it-IT" sz="2900" smtClean="0"/>
              <a:t>2) Take again original sample: for each event</a:t>
            </a:r>
          </a:p>
          <a:p>
            <a:pPr marL="857250" lvl="1" indent="-457200"/>
            <a:r>
              <a:rPr lang="it-IT" sz="2600" smtClean="0">
                <a:solidFill>
                  <a:srgbClr val="FF0000"/>
                </a:solidFill>
              </a:rPr>
              <a:t>Find transverse thrust axis</a:t>
            </a:r>
            <a:r>
              <a:rPr lang="it-IT" sz="2600" smtClean="0"/>
              <a:t>, </a:t>
            </a:r>
          </a:p>
          <a:p>
            <a:pPr marL="857250" lvl="1" indent="-457200">
              <a:buFontTx/>
              <a:buChar char="-"/>
            </a:pPr>
            <a:endParaRPr lang="it-IT" smtClean="0"/>
          </a:p>
        </p:txBody>
      </p:sp>
    </p:spTree>
    <p:extLst>
      <p:ext uri="{BB962C8B-B14F-4D97-AF65-F5344CB8AC3E}">
        <p14:creationId xmlns:p14="http://schemas.microsoft.com/office/powerpoint/2010/main" val="3769475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rda 33"/>
          <p:cNvSpPr/>
          <p:nvPr/>
        </p:nvSpPr>
        <p:spPr>
          <a:xfrm rot="4542538">
            <a:off x="5143391" y="534887"/>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rda 31"/>
          <p:cNvSpPr/>
          <p:nvPr/>
        </p:nvSpPr>
        <p:spPr>
          <a:xfrm rot="15350005">
            <a:off x="5159586" y="59634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1" y="4618"/>
            <a:ext cx="5472608" cy="1120126"/>
          </a:xfrm>
        </p:spPr>
        <p:txBody>
          <a:bodyPr>
            <a:normAutofit/>
          </a:bodyPr>
          <a:lstStyle/>
          <a:p>
            <a:r>
              <a:rPr lang="it-IT"/>
              <a:t>M</a:t>
            </a:r>
            <a:r>
              <a:rPr lang="it-IT" smtClean="0"/>
              <a:t>ixing procedure - 2</a:t>
            </a:r>
            <a:endParaRPr lang="en-US"/>
          </a:p>
        </p:txBody>
      </p:sp>
      <p:cxnSp>
        <p:nvCxnSpPr>
          <p:cNvPr id="6" name="Connettore 2 5"/>
          <p:cNvCxnSpPr/>
          <p:nvPr/>
        </p:nvCxnSpPr>
        <p:spPr>
          <a:xfrm flipH="1" flipV="1">
            <a:off x="6228184" y="1340768"/>
            <a:ext cx="623426" cy="9361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10" y="980728"/>
            <a:ext cx="96654" cy="12961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6359301" y="1988840"/>
            <a:ext cx="492309" cy="2880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6851610" y="2276872"/>
            <a:ext cx="816734" cy="12241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6605455" y="2276872"/>
            <a:ext cx="250991" cy="8640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H="1" flipV="1">
            <a:off x="6300192" y="260648"/>
            <a:ext cx="1080120" cy="396044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5724128" y="323364"/>
            <a:ext cx="700320" cy="369332"/>
          </a:xfrm>
          <a:prstGeom prst="rect">
            <a:avLst/>
          </a:prstGeom>
          <a:noFill/>
        </p:spPr>
        <p:txBody>
          <a:bodyPr wrap="none" rtlCol="0">
            <a:spAutoFit/>
          </a:bodyPr>
          <a:lstStyle/>
          <a:p>
            <a:r>
              <a:rPr lang="it-IT" smtClean="0">
                <a:solidFill>
                  <a:srgbClr val="FF0000"/>
                </a:solidFill>
              </a:rPr>
              <a:t>T axis</a:t>
            </a:r>
            <a:endParaRPr lang="en-US">
              <a:solidFill>
                <a:srgbClr val="FF0000"/>
              </a:solidFill>
            </a:endParaRPr>
          </a:p>
        </p:txBody>
      </p:sp>
      <p:sp>
        <p:nvSpPr>
          <p:cNvPr id="50" name="Segnaposto contenuto 2"/>
          <p:cNvSpPr>
            <a:spLocks noGrp="1"/>
          </p:cNvSpPr>
          <p:nvPr>
            <p:ph idx="1"/>
          </p:nvPr>
        </p:nvSpPr>
        <p:spPr>
          <a:xfrm>
            <a:off x="323528" y="1124744"/>
            <a:ext cx="3960440" cy="1368152"/>
          </a:xfrm>
        </p:spPr>
        <p:txBody>
          <a:bodyPr>
            <a:normAutofit fontScale="62500" lnSpcReduction="20000"/>
          </a:bodyPr>
          <a:lstStyle/>
          <a:p>
            <a:pPr marL="0" indent="0">
              <a:buNone/>
            </a:pPr>
            <a:r>
              <a:rPr lang="it-IT" smtClean="0"/>
              <a:t>2) Take again original sample: for each event</a:t>
            </a:r>
          </a:p>
          <a:p>
            <a:pPr marL="857250" lvl="1" indent="-457200"/>
            <a:r>
              <a:rPr lang="it-IT" smtClean="0"/>
              <a:t>Find transverse thrust axis, </a:t>
            </a:r>
            <a:r>
              <a:rPr lang="it-IT" smtClean="0">
                <a:solidFill>
                  <a:srgbClr val="FF0000"/>
                </a:solidFill>
              </a:rPr>
              <a:t>identify the two hemispheres making it up</a:t>
            </a:r>
          </a:p>
          <a:p>
            <a:pPr marL="0" indent="0">
              <a:buNone/>
            </a:pPr>
            <a:endParaRPr lang="it-IT" smtClean="0"/>
          </a:p>
          <a:p>
            <a:pPr marL="857250" lvl="1" indent="-457200">
              <a:buFontTx/>
              <a:buChar char="-"/>
            </a:pPr>
            <a:endParaRPr lang="it-IT" smtClean="0"/>
          </a:p>
        </p:txBody>
      </p:sp>
    </p:spTree>
    <p:extLst>
      <p:ext uri="{BB962C8B-B14F-4D97-AF65-F5344CB8AC3E}">
        <p14:creationId xmlns:p14="http://schemas.microsoft.com/office/powerpoint/2010/main" val="2598374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rda 33"/>
          <p:cNvSpPr/>
          <p:nvPr/>
        </p:nvSpPr>
        <p:spPr>
          <a:xfrm rot="4542538">
            <a:off x="5143391" y="534887"/>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rda 31"/>
          <p:cNvSpPr/>
          <p:nvPr/>
        </p:nvSpPr>
        <p:spPr>
          <a:xfrm rot="15350005">
            <a:off x="5159586" y="59634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6511" y="4618"/>
            <a:ext cx="5472608" cy="1120126"/>
          </a:xfrm>
        </p:spPr>
        <p:txBody>
          <a:bodyPr>
            <a:normAutofit/>
          </a:bodyPr>
          <a:lstStyle/>
          <a:p>
            <a:r>
              <a:rPr lang="it-IT"/>
              <a:t>M</a:t>
            </a:r>
            <a:r>
              <a:rPr lang="it-IT" smtClean="0"/>
              <a:t>ixing procedure - 2</a:t>
            </a:r>
            <a:endParaRPr lang="en-US"/>
          </a:p>
        </p:txBody>
      </p:sp>
      <p:cxnSp>
        <p:nvCxnSpPr>
          <p:cNvPr id="6" name="Connettore 2 5"/>
          <p:cNvCxnSpPr/>
          <p:nvPr/>
        </p:nvCxnSpPr>
        <p:spPr>
          <a:xfrm flipH="1" flipV="1">
            <a:off x="6228184" y="1340768"/>
            <a:ext cx="623426" cy="9361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6851610" y="980728"/>
            <a:ext cx="96654" cy="12961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6359301" y="1988840"/>
            <a:ext cx="492309" cy="2880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6851610" y="2276872"/>
            <a:ext cx="816734" cy="12241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6605455" y="2276872"/>
            <a:ext cx="250991" cy="8640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H="1" flipV="1">
            <a:off x="6300192" y="260648"/>
            <a:ext cx="1080120" cy="396044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79445" y="3861048"/>
            <a:ext cx="5040560" cy="2880320"/>
            <a:chOff x="899592" y="3941194"/>
            <a:chExt cx="5040560" cy="2880320"/>
          </a:xfrm>
        </p:grpSpPr>
        <p:sp>
          <p:nvSpPr>
            <p:cNvPr id="17" name="Disco magnetico 16"/>
            <p:cNvSpPr/>
            <p:nvPr/>
          </p:nvSpPr>
          <p:spPr>
            <a:xfrm>
              <a:off x="899592" y="3941194"/>
              <a:ext cx="5040560" cy="2880320"/>
            </a:xfrm>
            <a:prstGeom prst="flowChartMagneticDisk">
              <a:avLst/>
            </a:prstGeom>
            <a:solidFill>
              <a:schemeClr val="bg1">
                <a:lumMod val="65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uppo 17"/>
            <p:cNvGrpSpPr>
              <a:grpSpLocks noChangeAspect="1"/>
            </p:cNvGrpSpPr>
            <p:nvPr/>
          </p:nvGrpSpPr>
          <p:grpSpPr>
            <a:xfrm>
              <a:off x="1763688" y="5157192"/>
              <a:ext cx="1018116" cy="1023588"/>
              <a:chOff x="1479502" y="2399122"/>
              <a:chExt cx="3393719" cy="3411961"/>
            </a:xfrm>
          </p:grpSpPr>
          <p:sp>
            <p:nvSpPr>
              <p:cNvPr id="26" name="Corda 25"/>
              <p:cNvSpPr/>
              <p:nvPr/>
            </p:nvSpPr>
            <p:spPr>
              <a:xfrm rot="19045290">
                <a:off x="1479502" y="2399122"/>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ttore 2 27"/>
              <p:cNvCxnSpPr/>
              <p:nvPr/>
            </p:nvCxnSpPr>
            <p:spPr>
              <a:xfrm flipH="1">
                <a:off x="1893651" y="40770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165021" y="4095056"/>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9" name="Gruppo 18"/>
            <p:cNvGrpSpPr>
              <a:grpSpLocks noChangeAspect="1"/>
            </p:cNvGrpSpPr>
            <p:nvPr/>
          </p:nvGrpSpPr>
          <p:grpSpPr>
            <a:xfrm>
              <a:off x="4355976" y="5013176"/>
              <a:ext cx="1018115" cy="1023588"/>
              <a:chOff x="1021210" y="1274432"/>
              <a:chExt cx="3393719" cy="3411961"/>
            </a:xfrm>
          </p:grpSpPr>
          <p:sp>
            <p:nvSpPr>
              <p:cNvPr id="20" name="Corda 19"/>
              <p:cNvSpPr>
                <a:spLocks noChangeAspect="1"/>
              </p:cNvSpPr>
              <p:nvPr/>
            </p:nvSpPr>
            <p:spPr>
              <a:xfrm rot="19045290">
                <a:off x="1021210" y="1274432"/>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ttore 2 21"/>
              <p:cNvCxnSpPr/>
              <p:nvPr/>
            </p:nvCxnSpPr>
            <p:spPr>
              <a:xfrm flipV="1">
                <a:off x="1475656" y="3861048"/>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1475656" y="3140968"/>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1475656" y="3068960"/>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grpSp>
        <p:nvGrpSpPr>
          <p:cNvPr id="30" name="Gruppo 29"/>
          <p:cNvGrpSpPr>
            <a:grpSpLocks noChangeAspect="1"/>
          </p:cNvGrpSpPr>
          <p:nvPr/>
        </p:nvGrpSpPr>
        <p:grpSpPr>
          <a:xfrm rot="17587918">
            <a:off x="149320" y="4279860"/>
            <a:ext cx="1023588" cy="1018116"/>
            <a:chOff x="1088067" y="521164"/>
            <a:chExt cx="3411961" cy="3393719"/>
          </a:xfrm>
        </p:grpSpPr>
        <p:sp>
          <p:nvSpPr>
            <p:cNvPr id="33" name="Corda 32"/>
            <p:cNvSpPr>
              <a:spLocks noChangeAspect="1"/>
            </p:cNvSpPr>
            <p:nvPr/>
          </p:nvSpPr>
          <p:spPr>
            <a:xfrm rot="4542538">
              <a:off x="1097188" y="51204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nettore 2 34"/>
            <p:cNvCxnSpPr>
              <a:stCxn id="33" idx="2"/>
            </p:cNvCxnSpPr>
            <p:nvPr/>
          </p:nvCxnSpPr>
          <p:spPr>
            <a:xfrm flipV="1">
              <a:off x="2796158" y="980727"/>
              <a:ext cx="911745" cy="12454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2220094" y="1584599"/>
              <a:ext cx="576064" cy="6334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H="1" flipV="1">
              <a:off x="2329055" y="1209912"/>
              <a:ext cx="487877" cy="10081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flipV="1">
              <a:off x="2306169" y="2002743"/>
              <a:ext cx="487878" cy="2152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0" name="Gruppo 39"/>
          <p:cNvGrpSpPr>
            <a:grpSpLocks noChangeAspect="1"/>
          </p:cNvGrpSpPr>
          <p:nvPr/>
        </p:nvGrpSpPr>
        <p:grpSpPr>
          <a:xfrm rot="1806357">
            <a:off x="3818390" y="4121519"/>
            <a:ext cx="1023588" cy="1018116"/>
            <a:chOff x="5365967" y="2062407"/>
            <a:chExt cx="3411961" cy="3393719"/>
          </a:xfrm>
        </p:grpSpPr>
        <p:sp>
          <p:nvSpPr>
            <p:cNvPr id="41" name="Corda 40"/>
            <p:cNvSpPr/>
            <p:nvPr/>
          </p:nvSpPr>
          <p:spPr>
            <a:xfrm rot="4542538">
              <a:off x="5375088" y="2053286"/>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ttore 2 41"/>
            <p:cNvCxnSpPr/>
            <p:nvPr/>
          </p:nvCxnSpPr>
          <p:spPr>
            <a:xfrm flipV="1">
              <a:off x="7071947" y="2233543"/>
              <a:ext cx="236357" cy="15257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flipH="1" flipV="1">
              <a:off x="6084168" y="2586631"/>
              <a:ext cx="987780" cy="11726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4" name="Gruppo 43"/>
          <p:cNvGrpSpPr>
            <a:grpSpLocks noChangeAspect="1"/>
          </p:cNvGrpSpPr>
          <p:nvPr/>
        </p:nvGrpSpPr>
        <p:grpSpPr>
          <a:xfrm rot="7687751">
            <a:off x="3991181" y="5315469"/>
            <a:ext cx="1023588" cy="1018116"/>
            <a:chOff x="1409681" y="3365011"/>
            <a:chExt cx="3411961" cy="3393719"/>
          </a:xfrm>
        </p:grpSpPr>
        <p:sp>
          <p:nvSpPr>
            <p:cNvPr id="45" name="Corda 44"/>
            <p:cNvSpPr/>
            <p:nvPr/>
          </p:nvSpPr>
          <p:spPr>
            <a:xfrm rot="4542538">
              <a:off x="1418802" y="3355890"/>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Connettore 2 45"/>
            <p:cNvCxnSpPr/>
            <p:nvPr/>
          </p:nvCxnSpPr>
          <p:spPr>
            <a:xfrm flipV="1">
              <a:off x="3061943" y="4140415"/>
              <a:ext cx="285921" cy="9214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flipH="1" flipV="1">
              <a:off x="2341863" y="4751621"/>
              <a:ext cx="720080" cy="3130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H="1" flipV="1">
              <a:off x="2558943" y="3645024"/>
              <a:ext cx="503000" cy="14168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9" name="Gruppo 48"/>
          <p:cNvGrpSpPr>
            <a:grpSpLocks noChangeAspect="1"/>
          </p:cNvGrpSpPr>
          <p:nvPr/>
        </p:nvGrpSpPr>
        <p:grpSpPr>
          <a:xfrm rot="10800000">
            <a:off x="2459854" y="3716426"/>
            <a:ext cx="1023588" cy="1018116"/>
            <a:chOff x="5542873" y="4589694"/>
            <a:chExt cx="3411961" cy="3393719"/>
          </a:xfrm>
        </p:grpSpPr>
        <p:sp>
          <p:nvSpPr>
            <p:cNvPr id="50" name="Corda 49"/>
            <p:cNvSpPr>
              <a:spLocks noChangeAspect="1"/>
            </p:cNvSpPr>
            <p:nvPr/>
          </p:nvSpPr>
          <p:spPr>
            <a:xfrm rot="4542538">
              <a:off x="5551994" y="458057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ttore 2 50"/>
            <p:cNvCxnSpPr/>
            <p:nvPr/>
          </p:nvCxnSpPr>
          <p:spPr>
            <a:xfrm flipH="1" flipV="1">
              <a:off x="6578058" y="5013176"/>
              <a:ext cx="730246" cy="12733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H="1" flipV="1">
              <a:off x="7128285" y="5115773"/>
              <a:ext cx="180019" cy="11717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53" name="Gruppo 52"/>
          <p:cNvGrpSpPr>
            <a:grpSpLocks noChangeAspect="1"/>
          </p:cNvGrpSpPr>
          <p:nvPr/>
        </p:nvGrpSpPr>
        <p:grpSpPr>
          <a:xfrm>
            <a:off x="1316164" y="4581128"/>
            <a:ext cx="1023588" cy="1018116"/>
            <a:chOff x="5150465" y="605464"/>
            <a:chExt cx="3411961" cy="3393719"/>
          </a:xfrm>
        </p:grpSpPr>
        <p:sp>
          <p:nvSpPr>
            <p:cNvPr id="54" name="Corda 53"/>
            <p:cNvSpPr/>
            <p:nvPr/>
          </p:nvSpPr>
          <p:spPr>
            <a:xfrm rot="15350005">
              <a:off x="5159586" y="596343"/>
              <a:ext cx="3393719" cy="3411961"/>
            </a:xfrm>
            <a:prstGeom prst="chord">
              <a:avLst>
                <a:gd name="adj1" fmla="val 5366201"/>
                <a:gd name="adj2" fmla="val 16200000"/>
              </a:avLst>
            </a:prstGeom>
            <a:solidFill>
              <a:srgbClr val="92D050">
                <a:alpha val="2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Connettore 2 54"/>
            <p:cNvCxnSpPr/>
            <p:nvPr/>
          </p:nvCxnSpPr>
          <p:spPr>
            <a:xfrm flipH="1">
              <a:off x="6605455" y="2276872"/>
              <a:ext cx="250991" cy="8640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p:nvPr/>
          </p:nvCxnSpPr>
          <p:spPr>
            <a:xfrm>
              <a:off x="6851610" y="2276872"/>
              <a:ext cx="816734" cy="1224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uppo 57"/>
          <p:cNvGrpSpPr>
            <a:grpSpLocks noChangeAspect="1"/>
          </p:cNvGrpSpPr>
          <p:nvPr/>
        </p:nvGrpSpPr>
        <p:grpSpPr>
          <a:xfrm>
            <a:off x="2771800" y="5661248"/>
            <a:ext cx="1023588" cy="1018116"/>
            <a:chOff x="5134270" y="544008"/>
            <a:chExt cx="3411961" cy="3393719"/>
          </a:xfrm>
        </p:grpSpPr>
        <p:sp>
          <p:nvSpPr>
            <p:cNvPr id="59" name="Corda 58"/>
            <p:cNvSpPr/>
            <p:nvPr/>
          </p:nvSpPr>
          <p:spPr>
            <a:xfrm rot="4542538">
              <a:off x="5143391" y="534887"/>
              <a:ext cx="3393719" cy="3411961"/>
            </a:xfrm>
            <a:prstGeom prst="chord">
              <a:avLst>
                <a:gd name="adj1" fmla="val 5366201"/>
                <a:gd name="adj2" fmla="val 16200000"/>
              </a:avLst>
            </a:prstGeom>
            <a:solidFill>
              <a:srgbClr val="92D050">
                <a:alpha val="2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Connettore 2 59"/>
            <p:cNvCxnSpPr/>
            <p:nvPr/>
          </p:nvCxnSpPr>
          <p:spPr>
            <a:xfrm flipH="1" flipV="1">
              <a:off x="6228184" y="1340768"/>
              <a:ext cx="623426" cy="9361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Connettore 2 60"/>
            <p:cNvCxnSpPr/>
            <p:nvPr/>
          </p:nvCxnSpPr>
          <p:spPr>
            <a:xfrm flipV="1">
              <a:off x="6851610" y="980728"/>
              <a:ext cx="96654" cy="12961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flipH="1" flipV="1">
              <a:off x="6359301" y="1988840"/>
              <a:ext cx="492309" cy="2880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Ovale 4"/>
          <p:cNvSpPr/>
          <p:nvPr/>
        </p:nvSpPr>
        <p:spPr>
          <a:xfrm>
            <a:off x="646622" y="4581128"/>
            <a:ext cx="1981162" cy="171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e 62"/>
          <p:cNvSpPr/>
          <p:nvPr/>
        </p:nvSpPr>
        <p:spPr>
          <a:xfrm>
            <a:off x="2609496" y="5085184"/>
            <a:ext cx="1746480" cy="1565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Connettore 2 65"/>
          <p:cNvCxnSpPr/>
          <p:nvPr/>
        </p:nvCxnSpPr>
        <p:spPr>
          <a:xfrm flipH="1">
            <a:off x="3482736" y="1808820"/>
            <a:ext cx="2313401" cy="4059111"/>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ttore 2 68"/>
          <p:cNvCxnSpPr/>
          <p:nvPr/>
        </p:nvCxnSpPr>
        <p:spPr>
          <a:xfrm flipH="1">
            <a:off x="2173725" y="2964362"/>
            <a:ext cx="3988133" cy="2247803"/>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2" name="CasellaDiTesto 71"/>
          <p:cNvSpPr txBox="1"/>
          <p:nvPr/>
        </p:nvSpPr>
        <p:spPr>
          <a:xfrm>
            <a:off x="5724128" y="323364"/>
            <a:ext cx="700320" cy="369332"/>
          </a:xfrm>
          <a:prstGeom prst="rect">
            <a:avLst/>
          </a:prstGeom>
          <a:noFill/>
        </p:spPr>
        <p:txBody>
          <a:bodyPr wrap="none" rtlCol="0">
            <a:spAutoFit/>
          </a:bodyPr>
          <a:lstStyle/>
          <a:p>
            <a:r>
              <a:rPr lang="it-IT" smtClean="0">
                <a:solidFill>
                  <a:srgbClr val="FF0000"/>
                </a:solidFill>
              </a:rPr>
              <a:t>T axis</a:t>
            </a:r>
            <a:endParaRPr lang="en-US">
              <a:solidFill>
                <a:srgbClr val="FF0000"/>
              </a:solidFill>
            </a:endParaRPr>
          </a:p>
        </p:txBody>
      </p:sp>
      <p:sp>
        <p:nvSpPr>
          <p:cNvPr id="74" name="Segnaposto contenuto 2"/>
          <p:cNvSpPr>
            <a:spLocks noGrp="1"/>
          </p:cNvSpPr>
          <p:nvPr>
            <p:ph idx="1"/>
          </p:nvPr>
        </p:nvSpPr>
        <p:spPr>
          <a:xfrm>
            <a:off x="323528" y="1124744"/>
            <a:ext cx="3966706" cy="2088232"/>
          </a:xfrm>
        </p:spPr>
        <p:txBody>
          <a:bodyPr>
            <a:normAutofit fontScale="62500" lnSpcReduction="20000"/>
          </a:bodyPr>
          <a:lstStyle/>
          <a:p>
            <a:pPr marL="0" indent="0">
              <a:buNone/>
            </a:pPr>
            <a:r>
              <a:rPr lang="it-IT" smtClean="0"/>
              <a:t>2) Take again original sample: for each event</a:t>
            </a:r>
          </a:p>
          <a:p>
            <a:pPr marL="857250" lvl="1" indent="-457200"/>
            <a:r>
              <a:rPr lang="it-IT" smtClean="0"/>
              <a:t>Find transverse thrust axis, identify the two hemispheres making it up</a:t>
            </a:r>
          </a:p>
          <a:p>
            <a:pPr marL="857250" lvl="1" indent="-457200"/>
            <a:r>
              <a:rPr lang="it-IT" smtClean="0">
                <a:solidFill>
                  <a:srgbClr val="FF0000"/>
                </a:solidFill>
              </a:rPr>
              <a:t>Look in hemisphere library for two SIMILAR hemispheres</a:t>
            </a:r>
          </a:p>
          <a:p>
            <a:pPr marL="0" indent="0">
              <a:buNone/>
            </a:pPr>
            <a:endParaRPr lang="it-IT" smtClean="0"/>
          </a:p>
          <a:p>
            <a:pPr marL="857250" lvl="1" indent="-457200">
              <a:buFontTx/>
              <a:buChar char="-"/>
            </a:pPr>
            <a:endParaRPr lang="it-IT" smtClean="0"/>
          </a:p>
        </p:txBody>
      </p:sp>
    </p:spTree>
    <p:extLst>
      <p:ext uri="{BB962C8B-B14F-4D97-AF65-F5344CB8AC3E}">
        <p14:creationId xmlns:p14="http://schemas.microsoft.com/office/powerpoint/2010/main" val="3308237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1" y="4618"/>
            <a:ext cx="5472608" cy="1120126"/>
          </a:xfrm>
        </p:spPr>
        <p:txBody>
          <a:bodyPr>
            <a:normAutofit/>
          </a:bodyPr>
          <a:lstStyle/>
          <a:p>
            <a:r>
              <a:rPr lang="it-IT"/>
              <a:t>M</a:t>
            </a:r>
            <a:r>
              <a:rPr lang="it-IT" smtClean="0"/>
              <a:t>ixing procedure - 2</a:t>
            </a:r>
            <a:endParaRPr lang="en-US"/>
          </a:p>
        </p:txBody>
      </p:sp>
      <p:sp>
        <p:nvSpPr>
          <p:cNvPr id="17" name="Disco magnetico 16"/>
          <p:cNvSpPr/>
          <p:nvPr/>
        </p:nvSpPr>
        <p:spPr>
          <a:xfrm>
            <a:off x="79445" y="3861048"/>
            <a:ext cx="5040560" cy="2880320"/>
          </a:xfrm>
          <a:prstGeom prst="flowChartMagneticDisk">
            <a:avLst/>
          </a:prstGeom>
          <a:solidFill>
            <a:schemeClr val="bg1">
              <a:lumMod val="65000"/>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uppo 17"/>
          <p:cNvGrpSpPr>
            <a:grpSpLocks noChangeAspect="1"/>
          </p:cNvGrpSpPr>
          <p:nvPr/>
        </p:nvGrpSpPr>
        <p:grpSpPr>
          <a:xfrm>
            <a:off x="943541" y="5077046"/>
            <a:ext cx="1018116" cy="1023588"/>
            <a:chOff x="1479502" y="2399122"/>
            <a:chExt cx="3393719" cy="3411961"/>
          </a:xfrm>
        </p:grpSpPr>
        <p:sp>
          <p:nvSpPr>
            <p:cNvPr id="26" name="Corda 25"/>
            <p:cNvSpPr/>
            <p:nvPr/>
          </p:nvSpPr>
          <p:spPr>
            <a:xfrm rot="19045290">
              <a:off x="1479502" y="2399122"/>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ttore 2 27"/>
            <p:cNvCxnSpPr/>
            <p:nvPr/>
          </p:nvCxnSpPr>
          <p:spPr>
            <a:xfrm flipH="1">
              <a:off x="1893651" y="4077072"/>
              <a:ext cx="1271498"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165021" y="4095056"/>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9" name="Gruppo 18"/>
          <p:cNvGrpSpPr>
            <a:grpSpLocks noChangeAspect="1"/>
          </p:cNvGrpSpPr>
          <p:nvPr/>
        </p:nvGrpSpPr>
        <p:grpSpPr>
          <a:xfrm>
            <a:off x="3535829" y="4933030"/>
            <a:ext cx="1018115" cy="1023588"/>
            <a:chOff x="1021210" y="1274432"/>
            <a:chExt cx="3393719" cy="3411961"/>
          </a:xfrm>
        </p:grpSpPr>
        <p:sp>
          <p:nvSpPr>
            <p:cNvPr id="20" name="Corda 19"/>
            <p:cNvSpPr>
              <a:spLocks noChangeAspect="1"/>
            </p:cNvSpPr>
            <p:nvPr/>
          </p:nvSpPr>
          <p:spPr>
            <a:xfrm rot="19045290">
              <a:off x="1021210" y="1274432"/>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ttore 2 21"/>
            <p:cNvCxnSpPr/>
            <p:nvPr/>
          </p:nvCxnSpPr>
          <p:spPr>
            <a:xfrm flipV="1">
              <a:off x="1475656" y="3861048"/>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1475656" y="3140968"/>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1475656" y="3068960"/>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30" name="Gruppo 29"/>
          <p:cNvGrpSpPr>
            <a:grpSpLocks noChangeAspect="1"/>
          </p:cNvGrpSpPr>
          <p:nvPr/>
        </p:nvGrpSpPr>
        <p:grpSpPr>
          <a:xfrm rot="17587918">
            <a:off x="149320" y="4279860"/>
            <a:ext cx="1023588" cy="1018116"/>
            <a:chOff x="1088067" y="521164"/>
            <a:chExt cx="3411961" cy="3393719"/>
          </a:xfrm>
        </p:grpSpPr>
        <p:sp>
          <p:nvSpPr>
            <p:cNvPr id="33" name="Corda 32"/>
            <p:cNvSpPr>
              <a:spLocks noChangeAspect="1"/>
            </p:cNvSpPr>
            <p:nvPr/>
          </p:nvSpPr>
          <p:spPr>
            <a:xfrm rot="4542538">
              <a:off x="1097188" y="51204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nettore 2 34"/>
            <p:cNvCxnSpPr>
              <a:stCxn id="33" idx="2"/>
            </p:cNvCxnSpPr>
            <p:nvPr/>
          </p:nvCxnSpPr>
          <p:spPr>
            <a:xfrm flipV="1">
              <a:off x="2796158" y="980727"/>
              <a:ext cx="911745" cy="12454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2220094" y="1584599"/>
              <a:ext cx="576064" cy="6334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H="1" flipV="1">
              <a:off x="2329055" y="1209912"/>
              <a:ext cx="487877" cy="10081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H="1" flipV="1">
              <a:off x="2306169" y="2002743"/>
              <a:ext cx="487878" cy="2152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0" name="Gruppo 39"/>
          <p:cNvGrpSpPr>
            <a:grpSpLocks noChangeAspect="1"/>
          </p:cNvGrpSpPr>
          <p:nvPr/>
        </p:nvGrpSpPr>
        <p:grpSpPr>
          <a:xfrm rot="1806357">
            <a:off x="3818390" y="4121519"/>
            <a:ext cx="1023588" cy="1018116"/>
            <a:chOff x="5365967" y="2062407"/>
            <a:chExt cx="3411961" cy="3393719"/>
          </a:xfrm>
        </p:grpSpPr>
        <p:sp>
          <p:nvSpPr>
            <p:cNvPr id="41" name="Corda 40"/>
            <p:cNvSpPr/>
            <p:nvPr/>
          </p:nvSpPr>
          <p:spPr>
            <a:xfrm rot="4542538">
              <a:off x="5375088" y="2053286"/>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ttore 2 41"/>
            <p:cNvCxnSpPr/>
            <p:nvPr/>
          </p:nvCxnSpPr>
          <p:spPr>
            <a:xfrm flipV="1">
              <a:off x="7071947" y="2233543"/>
              <a:ext cx="236357" cy="15257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flipH="1" flipV="1">
              <a:off x="6084168" y="2586631"/>
              <a:ext cx="987780" cy="11726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4" name="Gruppo 43"/>
          <p:cNvGrpSpPr>
            <a:grpSpLocks noChangeAspect="1"/>
          </p:cNvGrpSpPr>
          <p:nvPr/>
        </p:nvGrpSpPr>
        <p:grpSpPr>
          <a:xfrm rot="7687751">
            <a:off x="3991181" y="5315469"/>
            <a:ext cx="1023588" cy="1018116"/>
            <a:chOff x="1409681" y="3365011"/>
            <a:chExt cx="3411961" cy="3393719"/>
          </a:xfrm>
        </p:grpSpPr>
        <p:sp>
          <p:nvSpPr>
            <p:cNvPr id="45" name="Corda 44"/>
            <p:cNvSpPr/>
            <p:nvPr/>
          </p:nvSpPr>
          <p:spPr>
            <a:xfrm rot="4542538">
              <a:off x="1418802" y="3355890"/>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Connettore 2 45"/>
            <p:cNvCxnSpPr/>
            <p:nvPr/>
          </p:nvCxnSpPr>
          <p:spPr>
            <a:xfrm flipV="1">
              <a:off x="3061943" y="4140415"/>
              <a:ext cx="285921" cy="9214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flipH="1" flipV="1">
              <a:off x="2341863" y="4751621"/>
              <a:ext cx="720080" cy="3130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H="1" flipV="1">
              <a:off x="2558943" y="3645024"/>
              <a:ext cx="503000" cy="14168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9" name="Gruppo 48"/>
          <p:cNvGrpSpPr>
            <a:grpSpLocks noChangeAspect="1"/>
          </p:cNvGrpSpPr>
          <p:nvPr/>
        </p:nvGrpSpPr>
        <p:grpSpPr>
          <a:xfrm rot="10800000">
            <a:off x="2459854" y="3716426"/>
            <a:ext cx="1023588" cy="1018116"/>
            <a:chOff x="5542873" y="4589694"/>
            <a:chExt cx="3411961" cy="3393719"/>
          </a:xfrm>
        </p:grpSpPr>
        <p:sp>
          <p:nvSpPr>
            <p:cNvPr id="50" name="Corda 49"/>
            <p:cNvSpPr>
              <a:spLocks noChangeAspect="1"/>
            </p:cNvSpPr>
            <p:nvPr/>
          </p:nvSpPr>
          <p:spPr>
            <a:xfrm rot="4542538">
              <a:off x="5551994" y="4580573"/>
              <a:ext cx="3393719" cy="3411961"/>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ttore 2 50"/>
            <p:cNvCxnSpPr/>
            <p:nvPr/>
          </p:nvCxnSpPr>
          <p:spPr>
            <a:xfrm flipH="1" flipV="1">
              <a:off x="6578058" y="5013176"/>
              <a:ext cx="730246" cy="12733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H="1" flipV="1">
              <a:off x="7128285" y="5115773"/>
              <a:ext cx="180019" cy="11717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53" name="Gruppo 52"/>
          <p:cNvGrpSpPr>
            <a:grpSpLocks noChangeAspect="1"/>
          </p:cNvGrpSpPr>
          <p:nvPr/>
        </p:nvGrpSpPr>
        <p:grpSpPr>
          <a:xfrm>
            <a:off x="1316164" y="4581128"/>
            <a:ext cx="1023588" cy="1018116"/>
            <a:chOff x="5150465" y="605464"/>
            <a:chExt cx="3411961" cy="3393719"/>
          </a:xfrm>
        </p:grpSpPr>
        <p:sp>
          <p:nvSpPr>
            <p:cNvPr id="54" name="Corda 53"/>
            <p:cNvSpPr/>
            <p:nvPr/>
          </p:nvSpPr>
          <p:spPr>
            <a:xfrm rot="15350005">
              <a:off x="5159586" y="596343"/>
              <a:ext cx="3393719" cy="3411961"/>
            </a:xfrm>
            <a:prstGeom prst="chord">
              <a:avLst>
                <a:gd name="adj1" fmla="val 5366201"/>
                <a:gd name="adj2" fmla="val 16200000"/>
              </a:avLst>
            </a:prstGeom>
            <a:solidFill>
              <a:srgbClr val="92D050">
                <a:alpha val="2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Connettore 2 54"/>
            <p:cNvCxnSpPr/>
            <p:nvPr/>
          </p:nvCxnSpPr>
          <p:spPr>
            <a:xfrm flipH="1">
              <a:off x="6605455" y="2276872"/>
              <a:ext cx="250991" cy="8640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p:nvPr/>
          </p:nvCxnSpPr>
          <p:spPr>
            <a:xfrm>
              <a:off x="6851610" y="2276872"/>
              <a:ext cx="816734" cy="1224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uppo 57"/>
          <p:cNvGrpSpPr>
            <a:grpSpLocks noChangeAspect="1"/>
          </p:cNvGrpSpPr>
          <p:nvPr/>
        </p:nvGrpSpPr>
        <p:grpSpPr>
          <a:xfrm>
            <a:off x="2771800" y="5661248"/>
            <a:ext cx="1023588" cy="1018116"/>
            <a:chOff x="5134270" y="544008"/>
            <a:chExt cx="3411961" cy="3393719"/>
          </a:xfrm>
        </p:grpSpPr>
        <p:sp>
          <p:nvSpPr>
            <p:cNvPr id="59" name="Corda 58"/>
            <p:cNvSpPr/>
            <p:nvPr/>
          </p:nvSpPr>
          <p:spPr>
            <a:xfrm rot="4542538">
              <a:off x="5143391" y="534887"/>
              <a:ext cx="3393719" cy="3411961"/>
            </a:xfrm>
            <a:prstGeom prst="chord">
              <a:avLst>
                <a:gd name="adj1" fmla="val 5366201"/>
                <a:gd name="adj2" fmla="val 16200000"/>
              </a:avLst>
            </a:prstGeom>
            <a:solidFill>
              <a:srgbClr val="92D050">
                <a:alpha val="2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Connettore 2 59"/>
            <p:cNvCxnSpPr/>
            <p:nvPr/>
          </p:nvCxnSpPr>
          <p:spPr>
            <a:xfrm flipH="1" flipV="1">
              <a:off x="6228184" y="1340768"/>
              <a:ext cx="623426" cy="9361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Connettore 2 60"/>
            <p:cNvCxnSpPr/>
            <p:nvPr/>
          </p:nvCxnSpPr>
          <p:spPr>
            <a:xfrm flipV="1">
              <a:off x="6851610" y="980728"/>
              <a:ext cx="96654" cy="12961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flipH="1" flipV="1">
              <a:off x="6359301" y="1988840"/>
              <a:ext cx="492309" cy="2880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Ovale 4"/>
          <p:cNvSpPr/>
          <p:nvPr/>
        </p:nvSpPr>
        <p:spPr>
          <a:xfrm>
            <a:off x="646622" y="4581128"/>
            <a:ext cx="1981162" cy="171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e 62"/>
          <p:cNvSpPr/>
          <p:nvPr/>
        </p:nvSpPr>
        <p:spPr>
          <a:xfrm>
            <a:off x="2609496" y="5085184"/>
            <a:ext cx="1746480" cy="1565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uppo 68"/>
          <p:cNvGrpSpPr>
            <a:grpSpLocks noChangeAspect="1"/>
          </p:cNvGrpSpPr>
          <p:nvPr/>
        </p:nvGrpSpPr>
        <p:grpSpPr>
          <a:xfrm>
            <a:off x="5148064" y="596516"/>
            <a:ext cx="3390326" cy="3408548"/>
            <a:chOff x="1479501" y="2399124"/>
            <a:chExt cx="3393719" cy="3411963"/>
          </a:xfrm>
        </p:grpSpPr>
        <p:sp>
          <p:nvSpPr>
            <p:cNvPr id="70" name="Corda 69"/>
            <p:cNvSpPr>
              <a:spLocks noChangeAspect="1"/>
            </p:cNvSpPr>
            <p:nvPr/>
          </p:nvSpPr>
          <p:spPr>
            <a:xfrm rot="19045290">
              <a:off x="1479501" y="2399124"/>
              <a:ext cx="3393719" cy="3411963"/>
            </a:xfrm>
            <a:prstGeom prst="chord">
              <a:avLst>
                <a:gd name="adj1" fmla="val 5366201"/>
                <a:gd name="adj2" fmla="val 16200000"/>
              </a:avLst>
            </a:prstGeom>
            <a:solidFill>
              <a:srgbClr val="92D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Connettore 2 70"/>
            <p:cNvCxnSpPr>
              <a:stCxn id="70" idx="2"/>
            </p:cNvCxnSpPr>
            <p:nvPr/>
          </p:nvCxnSpPr>
          <p:spPr>
            <a:xfrm flipH="1">
              <a:off x="1893652" y="4099401"/>
              <a:ext cx="1288856" cy="6977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2" name="Connettore 2 71"/>
            <p:cNvCxnSpPr/>
            <p:nvPr/>
          </p:nvCxnSpPr>
          <p:spPr>
            <a:xfrm>
              <a:off x="3165021" y="4095056"/>
              <a:ext cx="133903"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73" name="Gruppo 72"/>
          <p:cNvGrpSpPr>
            <a:grpSpLocks noChangeAspect="1"/>
          </p:cNvGrpSpPr>
          <p:nvPr/>
        </p:nvGrpSpPr>
        <p:grpSpPr>
          <a:xfrm>
            <a:off x="6372200" y="-555612"/>
            <a:ext cx="3390323" cy="3408548"/>
            <a:chOff x="1021210" y="1274432"/>
            <a:chExt cx="3393719" cy="3411961"/>
          </a:xfrm>
        </p:grpSpPr>
        <p:sp>
          <p:nvSpPr>
            <p:cNvPr id="74" name="Corda 73"/>
            <p:cNvSpPr>
              <a:spLocks noChangeAspect="1"/>
            </p:cNvSpPr>
            <p:nvPr/>
          </p:nvSpPr>
          <p:spPr>
            <a:xfrm rot="19045290">
              <a:off x="1021210" y="1274432"/>
              <a:ext cx="3393719" cy="3411961"/>
            </a:xfrm>
            <a:prstGeom prst="chord">
              <a:avLst>
                <a:gd name="adj1" fmla="val 5366201"/>
                <a:gd name="adj2" fmla="val 16200000"/>
              </a:avLst>
            </a:prstGeom>
            <a:solidFill>
              <a:srgbClr val="92D050">
                <a:alpha val="24000"/>
              </a:srgb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ttore 2 74"/>
            <p:cNvCxnSpPr/>
            <p:nvPr/>
          </p:nvCxnSpPr>
          <p:spPr>
            <a:xfrm flipV="1">
              <a:off x="1475656" y="3861048"/>
              <a:ext cx="1320791"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flipV="1">
              <a:off x="1475656" y="3140968"/>
              <a:ext cx="384687" cy="10081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7" name="Connettore 2 76"/>
            <p:cNvCxnSpPr/>
            <p:nvPr/>
          </p:nvCxnSpPr>
          <p:spPr>
            <a:xfrm flipV="1">
              <a:off x="1475656" y="3068960"/>
              <a:ext cx="840415" cy="10801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cxnSp>
        <p:nvCxnSpPr>
          <p:cNvPr id="31" name="Connettore 2 30"/>
          <p:cNvCxnSpPr/>
          <p:nvPr/>
        </p:nvCxnSpPr>
        <p:spPr>
          <a:xfrm flipV="1">
            <a:off x="1115616" y="2132857"/>
            <a:ext cx="4680520" cy="3417809"/>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flipV="1">
            <a:off x="3593264" y="2564904"/>
            <a:ext cx="4147088" cy="2928087"/>
          </a:xfrm>
          <a:prstGeom prst="straightConnector1">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Segnaposto contenuto 2"/>
          <p:cNvSpPr>
            <a:spLocks noGrp="1"/>
          </p:cNvSpPr>
          <p:nvPr>
            <p:ph idx="1"/>
          </p:nvPr>
        </p:nvSpPr>
        <p:spPr>
          <a:xfrm>
            <a:off x="323528" y="1124744"/>
            <a:ext cx="3966706" cy="2481100"/>
          </a:xfrm>
        </p:spPr>
        <p:txBody>
          <a:bodyPr>
            <a:normAutofit fontScale="62500" lnSpcReduction="20000"/>
          </a:bodyPr>
          <a:lstStyle/>
          <a:p>
            <a:pPr marL="0" indent="0">
              <a:buNone/>
            </a:pPr>
            <a:r>
              <a:rPr lang="it-IT" smtClean="0"/>
              <a:t>2) Take again original sample: for each event</a:t>
            </a:r>
          </a:p>
          <a:p>
            <a:pPr marL="857250" lvl="1" indent="-457200"/>
            <a:r>
              <a:rPr lang="it-IT" smtClean="0"/>
              <a:t>Find transverse thrust axis, identify the two hemispheres making it up</a:t>
            </a:r>
          </a:p>
          <a:p>
            <a:pPr marL="857250" lvl="1" indent="-457200"/>
            <a:r>
              <a:rPr lang="it-IT" smtClean="0"/>
              <a:t>Look in hemisphere library for two SIMILAR hemispheres</a:t>
            </a:r>
          </a:p>
          <a:p>
            <a:pPr marL="857250" lvl="1" indent="-457200"/>
            <a:r>
              <a:rPr lang="it-IT" smtClean="0">
                <a:solidFill>
                  <a:srgbClr val="FF0000"/>
                </a:solidFill>
              </a:rPr>
              <a:t>Construct an artificial event with them</a:t>
            </a:r>
          </a:p>
          <a:p>
            <a:pPr marL="0" indent="0">
              <a:buNone/>
            </a:pPr>
            <a:endParaRPr lang="it-IT" smtClean="0"/>
          </a:p>
          <a:p>
            <a:pPr marL="857250" lvl="1" indent="-457200">
              <a:buFontTx/>
              <a:buChar char="-"/>
            </a:pPr>
            <a:endParaRPr lang="it-IT" smtClean="0"/>
          </a:p>
        </p:txBody>
      </p:sp>
    </p:spTree>
    <p:extLst>
      <p:ext uri="{BB962C8B-B14F-4D97-AF65-F5344CB8AC3E}">
        <p14:creationId xmlns:p14="http://schemas.microsoft.com/office/powerpoint/2010/main" val="3192035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1" y="4618"/>
            <a:ext cx="5472608" cy="1120126"/>
          </a:xfrm>
        </p:spPr>
        <p:txBody>
          <a:bodyPr>
            <a:normAutofit/>
          </a:bodyPr>
          <a:lstStyle/>
          <a:p>
            <a:r>
              <a:rPr lang="it-IT"/>
              <a:t>M</a:t>
            </a:r>
            <a:r>
              <a:rPr lang="it-IT" smtClean="0"/>
              <a:t>ixing procedure - 2</a:t>
            </a:r>
            <a:endParaRPr lang="en-US"/>
          </a:p>
        </p:txBody>
      </p:sp>
      <p:sp>
        <p:nvSpPr>
          <p:cNvPr id="3" name="Segnaposto contenuto 2"/>
          <p:cNvSpPr>
            <a:spLocks noGrp="1"/>
          </p:cNvSpPr>
          <p:nvPr>
            <p:ph idx="1"/>
          </p:nvPr>
        </p:nvSpPr>
        <p:spPr>
          <a:xfrm>
            <a:off x="323528" y="1124744"/>
            <a:ext cx="3970784" cy="3354340"/>
          </a:xfrm>
        </p:spPr>
        <p:txBody>
          <a:bodyPr>
            <a:normAutofit fontScale="62500" lnSpcReduction="20000"/>
          </a:bodyPr>
          <a:lstStyle/>
          <a:p>
            <a:pPr marL="0" indent="0">
              <a:buNone/>
            </a:pPr>
            <a:r>
              <a:rPr lang="it-IT" smtClean="0"/>
              <a:t>2) Take again original sample: for each event</a:t>
            </a:r>
          </a:p>
          <a:p>
            <a:pPr marL="857250" lvl="1" indent="-457200"/>
            <a:r>
              <a:rPr lang="it-IT" smtClean="0"/>
              <a:t>Find transverse thrust axis, identify the two hemispheres making it up</a:t>
            </a:r>
          </a:p>
          <a:p>
            <a:pPr marL="857250" lvl="1" indent="-457200"/>
            <a:r>
              <a:rPr lang="it-IT" smtClean="0"/>
              <a:t>Look in hemisphere library for two SIMILAR hemispheres</a:t>
            </a:r>
          </a:p>
          <a:p>
            <a:pPr marL="857250" lvl="1" indent="-457200"/>
            <a:r>
              <a:rPr lang="it-IT" smtClean="0"/>
              <a:t>Construct an artificial event with them</a:t>
            </a:r>
          </a:p>
          <a:p>
            <a:pPr marL="0" indent="0">
              <a:buNone/>
            </a:pPr>
            <a:r>
              <a:rPr lang="it-IT" b="1" smtClean="0">
                <a:solidFill>
                  <a:srgbClr val="FF0000"/>
                </a:solidFill>
              </a:rPr>
              <a:t>The procedure creates an artificial dataset which can be used for modeling purposes</a:t>
            </a:r>
          </a:p>
          <a:p>
            <a:pPr marL="0" indent="0">
              <a:buNone/>
            </a:pPr>
            <a:endParaRPr lang="it-IT" smtClean="0"/>
          </a:p>
          <a:p>
            <a:pPr marL="857250" lvl="1" indent="-457200">
              <a:buFontTx/>
              <a:buChar char="-"/>
            </a:pPr>
            <a:endParaRPr lang="it-IT" smtClean="0"/>
          </a:p>
        </p:txBody>
      </p:sp>
      <p:sp>
        <p:nvSpPr>
          <p:cNvPr id="4" name="CasellaDiTesto 3"/>
          <p:cNvSpPr txBox="1"/>
          <p:nvPr/>
        </p:nvSpPr>
        <p:spPr>
          <a:xfrm>
            <a:off x="4972947" y="3426705"/>
            <a:ext cx="3931657" cy="3416320"/>
          </a:xfrm>
          <a:prstGeom prst="rect">
            <a:avLst/>
          </a:prstGeom>
          <a:noFill/>
        </p:spPr>
        <p:txBody>
          <a:bodyPr wrap="square" rtlCol="0">
            <a:spAutoFit/>
          </a:bodyPr>
          <a:lstStyle/>
          <a:p>
            <a:r>
              <a:rPr lang="it-IT" b="1" smtClean="0"/>
              <a:t>Hemisphere similarity criteria : </a:t>
            </a:r>
          </a:p>
          <a:p>
            <a:pPr marL="285750" indent="-285750">
              <a:buFont typeface="Arial" panose="020B0604020202020204" pitchFamily="34" charset="0"/>
              <a:buChar char="•"/>
            </a:pPr>
            <a:r>
              <a:rPr lang="it-IT" smtClean="0"/>
              <a:t>Number of jets (req. equal)</a:t>
            </a:r>
          </a:p>
          <a:p>
            <a:pPr marL="285750" indent="-285750">
              <a:buFont typeface="Arial" panose="020B0604020202020204" pitchFamily="34" charset="0"/>
              <a:buChar char="•"/>
            </a:pPr>
            <a:r>
              <a:rPr lang="it-IT" smtClean="0"/>
              <a:t>Number of b-tags (req. equal)</a:t>
            </a:r>
          </a:p>
          <a:p>
            <a:pPr marL="285750" indent="-285750">
              <a:buFont typeface="Arial" panose="020B0604020202020204" pitchFamily="34" charset="0"/>
              <a:buChar char="•"/>
            </a:pPr>
            <a:r>
              <a:rPr lang="it-IT" smtClean="0"/>
              <a:t>Thrust  </a:t>
            </a:r>
          </a:p>
          <a:p>
            <a:pPr marL="285750" indent="-285750">
              <a:buFont typeface="Arial" panose="020B0604020202020204" pitchFamily="34" charset="0"/>
              <a:buChar char="•"/>
            </a:pPr>
            <a:r>
              <a:rPr lang="it-IT" smtClean="0"/>
              <a:t>Thrust minor</a:t>
            </a:r>
          </a:p>
          <a:p>
            <a:pPr marL="285750" indent="-285750">
              <a:buFont typeface="Arial" panose="020B0604020202020204" pitchFamily="34" charset="0"/>
              <a:buChar char="•"/>
            </a:pPr>
            <a:r>
              <a:rPr lang="it-IT" smtClean="0"/>
              <a:t>Hemisphere mass</a:t>
            </a:r>
          </a:p>
          <a:p>
            <a:pPr marL="285750" indent="-285750">
              <a:buFont typeface="Arial" panose="020B0604020202020204" pitchFamily="34" charset="0"/>
              <a:buChar char="•"/>
            </a:pPr>
            <a:r>
              <a:rPr lang="it-IT" smtClean="0"/>
              <a:t>Sum of jets p</a:t>
            </a:r>
            <a:r>
              <a:rPr lang="it-IT" baseline="-25000" smtClean="0"/>
              <a:t>z</a:t>
            </a:r>
            <a:r>
              <a:rPr lang="it-IT" smtClean="0"/>
              <a:t> components</a:t>
            </a:r>
          </a:p>
          <a:p>
            <a:r>
              <a:rPr lang="it-IT" smtClean="0">
                <a:solidFill>
                  <a:srgbClr val="0070C0"/>
                </a:solidFill>
              </a:rPr>
              <a:t>The 4 continuous variables are used to define a </a:t>
            </a:r>
            <a:r>
              <a:rPr lang="it-IT" b="1" smtClean="0">
                <a:solidFill>
                  <a:srgbClr val="0070C0"/>
                </a:solidFill>
              </a:rPr>
              <a:t>kNN distance</a:t>
            </a:r>
            <a:r>
              <a:rPr lang="it-IT" smtClean="0">
                <a:solidFill>
                  <a:srgbClr val="0070C0"/>
                </a:solidFill>
              </a:rPr>
              <a:t> which yields the similarity measure:</a:t>
            </a:r>
          </a:p>
          <a:p>
            <a:endParaRPr lang="it-IT" smtClean="0"/>
          </a:p>
          <a:p>
            <a:endParaRPr lang="it-IT" smtClean="0"/>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3851920" y="6291600"/>
            <a:ext cx="5225429" cy="521776"/>
          </a:xfrm>
          <a:prstGeom prst="rect">
            <a:avLst/>
          </a:prstGeom>
          <a:solidFill>
            <a:schemeClr val="bg1"/>
          </a:solidFill>
          <a:ln>
            <a:noFill/>
          </a:ln>
          <a:scene3d>
            <a:camera prst="orthographicFront">
              <a:rot lat="0" lon="10800000" rev="10800000"/>
            </a:camera>
            <a:lightRig rig="threePt" dir="t"/>
          </a:scene3d>
          <a:extLst/>
        </p:spPr>
      </p:pic>
      <p:sp>
        <p:nvSpPr>
          <p:cNvPr id="5" name="Disco magnetico 4"/>
          <p:cNvSpPr/>
          <p:nvPr/>
        </p:nvSpPr>
        <p:spPr>
          <a:xfrm>
            <a:off x="5292080" y="560617"/>
            <a:ext cx="3600400" cy="2592288"/>
          </a:xfrm>
          <a:prstGeom prst="flowChartMagneticDisk">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ORIGINAL DATASET</a:t>
            </a:r>
            <a:endParaRPr lang="en-US">
              <a:solidFill>
                <a:srgbClr val="FF0000"/>
              </a:solidFill>
            </a:endParaRPr>
          </a:p>
        </p:txBody>
      </p:sp>
      <p:sp>
        <p:nvSpPr>
          <p:cNvPr id="18" name="Disco magnetico 17"/>
          <p:cNvSpPr/>
          <p:nvPr/>
        </p:nvSpPr>
        <p:spPr>
          <a:xfrm>
            <a:off x="70248" y="4221088"/>
            <a:ext cx="3600400" cy="2592288"/>
          </a:xfrm>
          <a:prstGeom prst="flowChartMagneticDisk">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ARTIFICIAL DATASET</a:t>
            </a:r>
            <a:endParaRPr lang="en-US">
              <a:solidFill>
                <a:srgbClr val="FF0000"/>
              </a:solidFill>
            </a:endParaRPr>
          </a:p>
        </p:txBody>
      </p:sp>
      <p:sp>
        <p:nvSpPr>
          <p:cNvPr id="10" name="Freccia bidirezionale orizzontale 9"/>
          <p:cNvSpPr/>
          <p:nvPr/>
        </p:nvSpPr>
        <p:spPr>
          <a:xfrm rot="18079764">
            <a:off x="3437109" y="3346374"/>
            <a:ext cx="2137992" cy="70745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5940152" y="2492896"/>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5557004" y="1484784"/>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7812360" y="2348880"/>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6333877" y="752767"/>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8206085" y="1616863"/>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7615497" y="764704"/>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6920771" y="2492896"/>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683568" y="4557571"/>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2804926" y="4733886"/>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1710841" y="4437112"/>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179512" y="5156399"/>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987824" y="6210160"/>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2878487" y="5339541"/>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827584" y="6021325"/>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1835696" y="5145255"/>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6741914" y="1340768"/>
            <a:ext cx="393725" cy="371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051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Modeling the target function</a:t>
            </a:r>
            <a:endParaRPr lang="en-US">
              <a:solidFill>
                <a:srgbClr val="0070C0"/>
              </a:solidFill>
            </a:endParaRPr>
          </a:p>
        </p:txBody>
      </p:sp>
      <p:sp>
        <p:nvSpPr>
          <p:cNvPr id="3" name="Segnaposto contenuto 2"/>
          <p:cNvSpPr>
            <a:spLocks noGrp="1"/>
          </p:cNvSpPr>
          <p:nvPr>
            <p:ph idx="1"/>
          </p:nvPr>
        </p:nvSpPr>
        <p:spPr>
          <a:xfrm>
            <a:off x="251520" y="1700808"/>
            <a:ext cx="4176464" cy="4997152"/>
          </a:xfrm>
        </p:spPr>
        <p:txBody>
          <a:bodyPr>
            <a:normAutofit fontScale="70000" lnSpcReduction="20000"/>
          </a:bodyPr>
          <a:lstStyle/>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A residual bias in the modeling of the BDT distribution was suspected by studying the modeling agreement in control samples </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It was then estimated by bootstrap resampling of the same data sample</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This allowed to extract a bias function, which improved the model accuracy significantly</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A test in a separate control sample confirmed the improvement</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175" y="1340768"/>
            <a:ext cx="4449713" cy="378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176" y="5160593"/>
            <a:ext cx="4437881" cy="1606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46</a:t>
            </a:fld>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905" y="2071984"/>
            <a:ext cx="4376983" cy="469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38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smtClean="0">
                <a:solidFill>
                  <a:srgbClr val="0070C0"/>
                </a:solidFill>
              </a:rPr>
              <a:t>* Jackknife </a:t>
            </a:r>
            <a:r>
              <a:rPr lang="it-IT" smtClean="0">
                <a:solidFill>
                  <a:srgbClr val="0070C0"/>
                </a:solidFill>
              </a:rPr>
              <a:t>resampling</a:t>
            </a:r>
            <a:endParaRPr lang="en-US">
              <a:solidFill>
                <a:srgbClr val="0070C0"/>
              </a:solidFill>
            </a:endParaRPr>
          </a:p>
        </p:txBody>
      </p:sp>
      <p:sp>
        <p:nvSpPr>
          <p:cNvPr id="3" name="Segnaposto contenuto 2"/>
          <p:cNvSpPr>
            <a:spLocks noGrp="1"/>
          </p:cNvSpPr>
          <p:nvPr>
            <p:ph idx="1"/>
          </p:nvPr>
        </p:nvSpPr>
        <p:spPr>
          <a:xfrm>
            <a:off x="323528" y="1407409"/>
            <a:ext cx="8147248" cy="3173719"/>
          </a:xfrm>
        </p:spPr>
        <p:txBody>
          <a:bodyPr>
            <a:normAutofit fontScale="55000" lnSpcReduction="20000"/>
          </a:bodyPr>
          <a:lstStyle/>
          <a:p>
            <a:pPr marL="0" indent="0">
              <a:buNone/>
            </a:pPr>
            <a:r>
              <a:rPr lang="it-IT" smtClean="0"/>
              <a:t>The jackknife is called after the large pocket knife one brings </a:t>
            </a:r>
          </a:p>
          <a:p>
            <a:pPr marL="0" indent="0">
              <a:buNone/>
            </a:pPr>
            <a:r>
              <a:rPr lang="it-IT" smtClean="0"/>
              <a:t>around in an excursion – it is indeed a versatile statistics tool.</a:t>
            </a:r>
          </a:p>
          <a:p>
            <a:pPr marL="0" indent="0">
              <a:buNone/>
            </a:pPr>
            <a:r>
              <a:rPr lang="it-IT" smtClean="0"/>
              <a:t>Again the most common use is determining the bias and variance of an estimator. One works out n different estimates of the estimator by leaving out in turn each one of the n i.i.d. data points {x</a:t>
            </a:r>
            <a:r>
              <a:rPr lang="it-IT" baseline="-25000" smtClean="0"/>
              <a:t>1</a:t>
            </a:r>
            <a:r>
              <a:rPr lang="it-IT" smtClean="0"/>
              <a:t>...x</a:t>
            </a:r>
            <a:r>
              <a:rPr lang="it-IT" baseline="-25000"/>
              <a:t>n</a:t>
            </a:r>
            <a:r>
              <a:rPr lang="it-IT" smtClean="0"/>
              <a:t>}.</a:t>
            </a:r>
          </a:p>
          <a:p>
            <a:pPr marL="0" indent="0">
              <a:buNone/>
            </a:pPr>
            <a:endParaRPr lang="it-IT" smtClean="0"/>
          </a:p>
          <a:p>
            <a:pPr marL="0" indent="0">
              <a:buNone/>
            </a:pPr>
            <a:endParaRPr lang="it-IT" smtClean="0"/>
          </a:p>
          <a:p>
            <a:pPr marL="0" indent="0">
              <a:buNone/>
            </a:pPr>
            <a:r>
              <a:rPr lang="it-IT" smtClean="0"/>
              <a:t>One may then get e.g. an estimate of the variance of the mean:</a:t>
            </a:r>
            <a:endParaRPr lang="it-IT"/>
          </a:p>
          <a:p>
            <a:pPr marL="0" indent="0">
              <a:buNone/>
            </a:pPr>
            <a:endParaRPr lang="it-IT" smtClean="0"/>
          </a:p>
          <a:p>
            <a:pPr marL="0" indent="0">
              <a:buNone/>
            </a:pPr>
            <a:endParaRPr lang="it-IT" smtClean="0"/>
          </a:p>
          <a:p>
            <a:pPr marL="0" indent="0">
              <a:buNone/>
            </a:pPr>
            <a:r>
              <a:rPr lang="it-IT" smtClean="0"/>
              <a:t>		</a:t>
            </a:r>
          </a:p>
          <a:p>
            <a:pPr marL="0" indent="0">
              <a:buNone/>
            </a:pPr>
            <a:endParaRPr lang="it-IT"/>
          </a:p>
          <a:p>
            <a:pPr marL="0" indent="0">
              <a:buNone/>
            </a:pPr>
            <a:endParaRPr lang="it-IT" smtClean="0"/>
          </a:p>
          <a:p>
            <a:pPr marL="0" indent="0">
              <a:buNone/>
            </a:pPr>
            <a:endParaRPr lang="it-IT" smtClean="0"/>
          </a:p>
          <a:p>
            <a:pPr marL="0" indent="0">
              <a:buNone/>
            </a:pPr>
            <a:endParaRPr lang="it-IT" smtClean="0"/>
          </a:p>
          <a:p>
            <a:pPr marL="0" indent="0">
              <a:buNone/>
            </a:pPr>
            <a:endParaRPr lang="it-IT" smtClean="0"/>
          </a:p>
          <a:p>
            <a:pPr marL="0" indent="0">
              <a:buNone/>
            </a:pPr>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492896"/>
            <a:ext cx="3534630" cy="72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573016"/>
            <a:ext cx="2736304" cy="6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sellaDiTesto 3"/>
              <p:cNvSpPr txBox="1"/>
              <p:nvPr/>
            </p:nvSpPr>
            <p:spPr>
              <a:xfrm>
                <a:off x="362109" y="4395527"/>
                <a:ext cx="8848448" cy="1522083"/>
              </a:xfrm>
              <a:prstGeom prst="rect">
                <a:avLst/>
              </a:prstGeom>
              <a:noFill/>
            </p:spPr>
            <p:txBody>
              <a:bodyPr wrap="none" rtlCol="0">
                <a:spAutoFit/>
              </a:bodyPr>
              <a:lstStyle/>
              <a:p>
                <a:r>
                  <a:rPr lang="it-IT" smtClean="0"/>
                  <a:t>Given an estimator </a:t>
                </a:r>
                <a:r>
                  <a:rPr lang="el-GR" smtClean="0"/>
                  <a:t>θ, </a:t>
                </a:r>
                <a:r>
                  <a:rPr lang="it-IT" smtClean="0"/>
                  <a:t>we </a:t>
                </a:r>
                <a:r>
                  <a:rPr lang="it-IT" smtClean="0">
                    <a:solidFill>
                      <a:srgbClr val="FF0000"/>
                    </a:solidFill>
                  </a:rPr>
                  <a:t>may also compute its bias in a similar way</a:t>
                </a:r>
                <a:r>
                  <a:rPr lang="it-IT" smtClean="0"/>
                  <a:t>: if the jacknife average is</a:t>
                </a:r>
              </a:p>
              <a:p>
                <a:endParaRPr lang="it-IT"/>
              </a:p>
              <a:p>
                <a:r>
                  <a:rPr lang="it-IT" smtClean="0"/>
                  <a:t>		         where </a:t>
                </a:r>
                <a14:m>
                  <m:oMath xmlns:m="http://schemas.openxmlformats.org/officeDocument/2006/math">
                    <m:sSub>
                      <m:sSubPr>
                        <m:ctrlPr>
                          <a:rPr lang="it-IT" i="1" smtClean="0">
                            <a:latin typeface="Cambria Math" panose="02040503050406030204" pitchFamily="18" charset="0"/>
                          </a:rPr>
                        </m:ctrlPr>
                      </m:sSubPr>
                      <m:e>
                        <m:acc>
                          <m:accPr>
                            <m:chr m:val="̂"/>
                            <m:ctrlPr>
                              <a:rPr lang="it-IT" i="1" smtClean="0">
                                <a:latin typeface="Cambria Math" panose="02040503050406030204" pitchFamily="18" charset="0"/>
                              </a:rPr>
                            </m:ctrlPr>
                          </m:accPr>
                          <m:e>
                            <m:r>
                              <a:rPr lang="it-IT" i="1" smtClean="0">
                                <a:latin typeface="Cambria Math"/>
                                <a:ea typeface="Cambria Math"/>
                              </a:rPr>
                              <m:t>𝜃</m:t>
                            </m:r>
                          </m:e>
                        </m:acc>
                      </m:e>
                      <m:sub>
                        <m:r>
                          <a:rPr lang="it-IT" b="0" i="1" smtClean="0">
                            <a:latin typeface="Cambria Math"/>
                          </a:rPr>
                          <m:t>(</m:t>
                        </m:r>
                        <m:r>
                          <a:rPr lang="it-IT" b="0" i="1" smtClean="0">
                            <a:latin typeface="Cambria Math"/>
                          </a:rPr>
                          <m:t>𝑖</m:t>
                        </m:r>
                        <m:r>
                          <a:rPr lang="it-IT" b="0" i="1" smtClean="0">
                            <a:latin typeface="Cambria Math"/>
                          </a:rPr>
                          <m:t>)</m:t>
                        </m:r>
                      </m:sub>
                    </m:sSub>
                  </m:oMath>
                </a14:m>
                <a:r>
                  <a:rPr lang="it-IT" smtClean="0"/>
                  <a:t>is the estimate obtained by leaving out the i-th value,</a:t>
                </a:r>
              </a:p>
              <a:p>
                <a:endParaRPr lang="it-IT"/>
              </a:p>
              <a:p>
                <a:r>
                  <a:rPr lang="it-IT" smtClean="0"/>
                  <a:t>then the bias on the estimator is </a:t>
                </a:r>
                <a:endParaRPr lang="en-US"/>
              </a:p>
            </p:txBody>
          </p:sp>
        </mc:Choice>
        <mc:Fallback xmlns="">
          <p:sp>
            <p:nvSpPr>
              <p:cNvPr id="4" name="CasellaDiTesto 3"/>
              <p:cNvSpPr txBox="1">
                <a:spLocks noRot="1" noChangeAspect="1" noMove="1" noResize="1" noEditPoints="1" noAdjustHandles="1" noChangeArrowheads="1" noChangeShapeType="1" noTextEdit="1"/>
              </p:cNvSpPr>
              <p:nvPr/>
            </p:nvSpPr>
            <p:spPr>
              <a:xfrm>
                <a:off x="362109" y="4395527"/>
                <a:ext cx="8848448" cy="1522083"/>
              </a:xfrm>
              <a:prstGeom prst="rect">
                <a:avLst/>
              </a:prstGeom>
              <a:blipFill rotWithShape="1">
                <a:blip r:embed="rId4"/>
                <a:stretch>
                  <a:fillRect l="-551" t="-2000" b="-5200"/>
                </a:stretch>
              </a:blipFill>
            </p:spPr>
            <p:txBody>
              <a:bodyPr/>
              <a:lstStyle/>
              <a:p>
                <a:r>
                  <a:rPr lang="en-US">
                    <a:noFill/>
                  </a:rPr>
                  <a:t> </a:t>
                </a:r>
              </a:p>
            </p:txBody>
          </p:sp>
        </mc:Fallback>
      </mc:AlternateContent>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4766021"/>
            <a:ext cx="1646106" cy="78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872" y="5404886"/>
            <a:ext cx="2915371" cy="54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descr="jackknife-56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7056" y="188640"/>
            <a:ext cx="2507432" cy="172386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84456" y="6093296"/>
            <a:ext cx="8780032" cy="646331"/>
          </a:xfrm>
          <a:prstGeom prst="rect">
            <a:avLst/>
          </a:prstGeom>
          <a:noFill/>
        </p:spPr>
        <p:txBody>
          <a:bodyPr wrap="none" rtlCol="0">
            <a:spAutoFit/>
          </a:bodyPr>
          <a:lstStyle/>
          <a:p>
            <a:r>
              <a:rPr lang="it-IT" smtClean="0"/>
              <a:t>What is better between bootstrap and jackknife? it depends on the problem! For smallish N</a:t>
            </a:r>
          </a:p>
          <a:p>
            <a:r>
              <a:rPr lang="it-IT" smtClean="0"/>
              <a:t>jackknife is faster; however the bootstrap uses more information with non-linear estimators.</a:t>
            </a:r>
            <a:endParaRPr lang="en-US"/>
          </a:p>
        </p:txBody>
      </p:sp>
      <p:sp>
        <p:nvSpPr>
          <p:cNvPr id="6" name="Segnaposto numero diapositiva 5"/>
          <p:cNvSpPr>
            <a:spLocks noGrp="1"/>
          </p:cNvSpPr>
          <p:nvPr>
            <p:ph type="sldNum" sz="quarter" idx="12"/>
          </p:nvPr>
        </p:nvSpPr>
        <p:spPr/>
        <p:txBody>
          <a:bodyPr/>
          <a:lstStyle/>
          <a:p>
            <a:fld id="{56029BB4-88B6-47BD-9965-86C3E8AE1DFC}" type="slidenum">
              <a:rPr lang="en-US" smtClean="0"/>
              <a:t>47</a:t>
            </a:fld>
            <a:endParaRPr lang="en-US"/>
          </a:p>
        </p:txBody>
      </p:sp>
    </p:spTree>
    <p:extLst>
      <p:ext uri="{BB962C8B-B14F-4D97-AF65-F5344CB8AC3E}">
        <p14:creationId xmlns:p14="http://schemas.microsoft.com/office/powerpoint/2010/main" val="25120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ppt_x"/>
                                          </p:val>
                                        </p:tav>
                                        <p:tav tm="100000">
                                          <p:val>
                                            <p:strVal val="#ppt_x"/>
                                          </p:val>
                                        </p:tav>
                                      </p:tavLst>
                                    </p:anim>
                                    <p:anim calcmode="lin" valueType="num">
                                      <p:cBhvr additive="base">
                                        <p:cTn id="12" dur="500" fill="hold"/>
                                        <p:tgtEl>
                                          <p:spTgt spid="2458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81"/>
                                        </p:tgtEl>
                                        <p:attrNameLst>
                                          <p:attrName>style.visibility</p:attrName>
                                        </p:attrNameLst>
                                      </p:cBhvr>
                                      <p:to>
                                        <p:strVal val="visible"/>
                                      </p:to>
                                    </p:set>
                                    <p:anim calcmode="lin" valueType="num">
                                      <p:cBhvr additive="base">
                                        <p:cTn id="15" dur="500" fill="hold"/>
                                        <p:tgtEl>
                                          <p:spTgt spid="24581"/>
                                        </p:tgtEl>
                                        <p:attrNameLst>
                                          <p:attrName>ppt_x</p:attrName>
                                        </p:attrNameLst>
                                      </p:cBhvr>
                                      <p:tavLst>
                                        <p:tav tm="0">
                                          <p:val>
                                            <p:strVal val="#ppt_x"/>
                                          </p:val>
                                        </p:tav>
                                        <p:tav tm="100000">
                                          <p:val>
                                            <p:strVal val="#ppt_x"/>
                                          </p:val>
                                        </p:tav>
                                      </p:tavLst>
                                    </p:anim>
                                    <p:anim calcmode="lin" valueType="num">
                                      <p:cBhvr additive="base">
                                        <p:cTn id="16" dur="500" fill="hold"/>
                                        <p:tgtEl>
                                          <p:spTgt spid="2458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THE MODEL</a:t>
            </a:r>
            <a:endParaRPr lang="en-US" b="1">
              <a:solidFill>
                <a:srgbClr val="C00000"/>
              </a:solidFill>
            </a:endParaRPr>
          </a:p>
        </p:txBody>
      </p:sp>
      <p:pic>
        <p:nvPicPr>
          <p:cNvPr id="25602" name="Picture 2" descr="Image result for car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931971" cy="442413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12"/>
          </p:nvPr>
        </p:nvSpPr>
        <p:spPr/>
        <p:txBody>
          <a:bodyPr/>
          <a:lstStyle/>
          <a:p>
            <a:fld id="{56029BB4-88B6-47BD-9965-86C3E8AE1DFC}" type="slidenum">
              <a:rPr lang="en-US" smtClean="0"/>
              <a:t>48</a:t>
            </a:fld>
            <a:endParaRPr lang="en-US"/>
          </a:p>
        </p:txBody>
      </p:sp>
    </p:spTree>
    <p:extLst>
      <p:ext uri="{BB962C8B-B14F-4D97-AF65-F5344CB8AC3E}">
        <p14:creationId xmlns:p14="http://schemas.microsoft.com/office/powerpoint/2010/main" val="1749459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mathematical model</a:t>
            </a:r>
            <a:endParaRPr lang="en-US">
              <a:solidFill>
                <a:srgbClr val="0070C0"/>
              </a:solidFill>
            </a:endParaRPr>
          </a:p>
        </p:txBody>
      </p:sp>
      <p:sp>
        <p:nvSpPr>
          <p:cNvPr id="3" name="Segnaposto contenuto 2"/>
          <p:cNvSpPr>
            <a:spLocks noGrp="1"/>
          </p:cNvSpPr>
          <p:nvPr>
            <p:ph idx="1"/>
          </p:nvPr>
        </p:nvSpPr>
        <p:spPr>
          <a:xfrm>
            <a:off x="457200" y="1600200"/>
            <a:ext cx="8435280" cy="5069160"/>
          </a:xfrm>
        </p:spPr>
        <p:txBody>
          <a:bodyPr>
            <a:normAutofit fontScale="55000" lnSpcReduction="20000"/>
          </a:bodyPr>
          <a:lstStyle/>
          <a:p>
            <a:pPr marL="0" indent="0">
              <a:buNone/>
            </a:pPr>
            <a:r>
              <a:rPr lang="it-IT" smtClean="0"/>
              <a:t>Machine learning relies on building a model of your data: a mathematical characterization of the studied system, in probabilistic terms</a:t>
            </a:r>
          </a:p>
          <a:p>
            <a:pPr marL="0" indent="0">
              <a:buNone/>
            </a:pPr>
            <a:endParaRPr lang="it-IT" smtClean="0"/>
          </a:p>
          <a:p>
            <a:pPr marL="0" indent="0">
              <a:buNone/>
            </a:pPr>
            <a:r>
              <a:rPr lang="it-IT" b="1" smtClean="0"/>
              <a:t>To build a model</a:t>
            </a:r>
            <a:r>
              <a:rPr lang="it-IT" smtClean="0"/>
              <a:t>, you need</a:t>
            </a:r>
          </a:p>
          <a:p>
            <a:pPr>
              <a:buFontTx/>
              <a:buChar char="-"/>
            </a:pPr>
            <a:r>
              <a:rPr lang="it-IT" smtClean="0"/>
              <a:t>to understand the structure of your data</a:t>
            </a:r>
          </a:p>
          <a:p>
            <a:pPr>
              <a:buFontTx/>
              <a:buChar char="-"/>
            </a:pPr>
            <a:r>
              <a:rPr lang="it-IT" smtClean="0"/>
              <a:t>to clarify the problem you want to solve: e.g. regression, classification, clustering, ...</a:t>
            </a:r>
          </a:p>
          <a:p>
            <a:pPr>
              <a:buFontTx/>
              <a:buChar char="-"/>
            </a:pPr>
            <a:endParaRPr lang="it-IT" smtClean="0"/>
          </a:p>
          <a:p>
            <a:pPr marL="0" indent="0">
              <a:buNone/>
            </a:pPr>
            <a:r>
              <a:rPr lang="it-IT" smtClean="0"/>
              <a:t>Based on the above inputs, you may choose the most appropriate ML method</a:t>
            </a:r>
          </a:p>
          <a:p>
            <a:pPr marL="0" indent="0">
              <a:buNone/>
            </a:pPr>
            <a:endParaRPr lang="it-IT" smtClean="0"/>
          </a:p>
          <a:p>
            <a:pPr marL="0" indent="0">
              <a:buNone/>
            </a:pPr>
            <a:r>
              <a:rPr lang="it-IT" smtClean="0"/>
              <a:t>E.g. </a:t>
            </a:r>
          </a:p>
          <a:p>
            <a:pPr marL="0" indent="0">
              <a:buNone/>
            </a:pPr>
            <a:r>
              <a:rPr lang="it-IT" smtClean="0"/>
              <a:t>- for a low-D regression task, you might want to specify a family of parametric functions, and proceed to find the best choice of parameters</a:t>
            </a:r>
          </a:p>
          <a:p>
            <a:pPr marL="0" indent="0">
              <a:buNone/>
            </a:pPr>
            <a:r>
              <a:rPr lang="it-IT" smtClean="0"/>
              <a:t>- for a complex classification task, you might focus on designing a proper architecture for a DNN</a:t>
            </a:r>
          </a:p>
          <a:p>
            <a:pPr marL="0" indent="0">
              <a:buNone/>
            </a:pPr>
            <a:endParaRPr lang="it-IT" smtClean="0"/>
          </a:p>
          <a:p>
            <a:pPr marL="0" indent="0">
              <a:buNone/>
            </a:pPr>
            <a:r>
              <a:rPr lang="it-IT" smtClean="0"/>
              <a:t>The method will </a:t>
            </a:r>
            <a:r>
              <a:rPr lang="it-IT" smtClean="0">
                <a:solidFill>
                  <a:srgbClr val="FF0000"/>
                </a:solidFill>
              </a:rPr>
              <a:t>learn the model parameters </a:t>
            </a:r>
            <a:r>
              <a:rPr lang="it-IT" smtClean="0"/>
              <a:t>from available training data</a:t>
            </a:r>
          </a:p>
          <a:p>
            <a:pPr marL="0" indent="0">
              <a:buNone/>
            </a:pPr>
            <a:r>
              <a:rPr lang="it-IT" smtClean="0"/>
              <a:t>The learned model wil allow to </a:t>
            </a:r>
            <a:r>
              <a:rPr lang="it-IT" smtClean="0">
                <a:solidFill>
                  <a:srgbClr val="FF0000"/>
                </a:solidFill>
              </a:rPr>
              <a:t>make predictions or inference </a:t>
            </a:r>
            <a:r>
              <a:rPr lang="it-IT" smtClean="0"/>
              <a:t>on previously unseen data</a:t>
            </a:r>
          </a:p>
          <a:p>
            <a:pPr marL="0" indent="0">
              <a:buNone/>
            </a:pPr>
            <a:endParaRPr lang="it-IT" smtClean="0"/>
          </a:p>
        </p:txBody>
      </p:sp>
      <p:sp>
        <p:nvSpPr>
          <p:cNvPr id="4" name="Segnaposto numero diapositiva 3"/>
          <p:cNvSpPr>
            <a:spLocks noGrp="1"/>
          </p:cNvSpPr>
          <p:nvPr>
            <p:ph type="sldNum" sz="quarter" idx="12"/>
          </p:nvPr>
        </p:nvSpPr>
        <p:spPr/>
        <p:txBody>
          <a:bodyPr/>
          <a:lstStyle/>
          <a:p>
            <a:fld id="{56029BB4-88B6-47BD-9965-86C3E8AE1DFC}" type="slidenum">
              <a:rPr lang="en-US" smtClean="0"/>
              <a:t>49</a:t>
            </a:fld>
            <a:endParaRPr lang="en-US"/>
          </a:p>
        </p:txBody>
      </p:sp>
    </p:spTree>
    <p:extLst>
      <p:ext uri="{BB962C8B-B14F-4D97-AF65-F5344CB8AC3E}">
        <p14:creationId xmlns:p14="http://schemas.microsoft.com/office/powerpoint/2010/main" val="24548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anim calcmode="lin" valueType="num">
                                      <p:cBhvr additive="base">
                                        <p:cTn id="1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 calcmode="lin" valueType="num">
                                      <p:cBhvr additive="base">
                                        <p:cTn id="2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 - 1</a:t>
            </a:r>
            <a:endParaRPr lang="en-US" b="1">
              <a:solidFill>
                <a:srgbClr val="C00000"/>
              </a:solidFill>
            </a:endParaRPr>
          </a:p>
        </p:txBody>
      </p:sp>
      <p:sp>
        <p:nvSpPr>
          <p:cNvPr id="3" name="Segnaposto contenuto 2"/>
          <p:cNvSpPr>
            <a:spLocks noGrp="1"/>
          </p:cNvSpPr>
          <p:nvPr>
            <p:ph idx="1"/>
          </p:nvPr>
        </p:nvSpPr>
        <p:spPr/>
        <p:txBody>
          <a:bodyPr>
            <a:normAutofit lnSpcReduction="10000"/>
          </a:bodyPr>
          <a:lstStyle/>
          <a:p>
            <a:pPr marL="0" indent="0">
              <a:buNone/>
            </a:pPr>
            <a:r>
              <a:rPr lang="it-IT" smtClean="0">
                <a:solidFill>
                  <a:srgbClr val="C00000"/>
                </a:solidFill>
              </a:rPr>
              <a:t>Part</a:t>
            </a:r>
            <a:r>
              <a:rPr lang="it-IT" smtClean="0">
                <a:solidFill>
                  <a:srgbClr val="C00000"/>
                </a:solidFill>
              </a:rPr>
              <a:t> </a:t>
            </a:r>
            <a:r>
              <a:rPr lang="it-IT" smtClean="0">
                <a:solidFill>
                  <a:srgbClr val="C00000"/>
                </a:solidFill>
              </a:rPr>
              <a:t>1: An introduction to Machine Learning</a:t>
            </a:r>
          </a:p>
          <a:p>
            <a:pPr lvl="1"/>
            <a:r>
              <a:rPr lang="it-IT" smtClean="0"/>
              <a:t>Introduction</a:t>
            </a:r>
          </a:p>
          <a:p>
            <a:pPr lvl="2"/>
            <a:r>
              <a:rPr lang="it-IT" smtClean="0"/>
              <a:t>Map of ML problems</a:t>
            </a:r>
          </a:p>
          <a:p>
            <a:pPr lvl="2"/>
            <a:r>
              <a:rPr lang="it-IT" smtClean="0"/>
              <a:t>Supervised and unsupervised learning</a:t>
            </a:r>
          </a:p>
          <a:p>
            <a:pPr lvl="1"/>
            <a:r>
              <a:rPr lang="it-IT"/>
              <a:t>Density </a:t>
            </a:r>
            <a:r>
              <a:rPr lang="it-IT" smtClean="0"/>
              <a:t>estimation</a:t>
            </a:r>
          </a:p>
          <a:p>
            <a:pPr lvl="2"/>
            <a:r>
              <a:rPr lang="it-IT" smtClean="0"/>
              <a:t>kNN</a:t>
            </a:r>
          </a:p>
          <a:p>
            <a:pPr lvl="2"/>
            <a:r>
              <a:rPr lang="it-IT" smtClean="0"/>
              <a:t>Divergence measures</a:t>
            </a:r>
          </a:p>
          <a:p>
            <a:pPr lvl="1"/>
            <a:r>
              <a:rPr lang="it-IT" smtClean="0"/>
              <a:t>Resampling techniques</a:t>
            </a:r>
          </a:p>
          <a:p>
            <a:pPr lvl="1"/>
            <a:r>
              <a:rPr lang="it-IT" smtClean="0"/>
              <a:t>The data</a:t>
            </a:r>
          </a:p>
          <a:p>
            <a:pPr lvl="1"/>
            <a:r>
              <a:rPr lang="it-IT" smtClean="0"/>
              <a:t>The model</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160" y="4005064"/>
            <a:ext cx="3940734" cy="272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12"/>
          </p:nvPr>
        </p:nvSpPr>
        <p:spPr/>
        <p:txBody>
          <a:bodyPr/>
          <a:lstStyle/>
          <a:p>
            <a:fld id="{56029BB4-88B6-47BD-9965-86C3E8AE1DFC}" type="slidenum">
              <a:rPr lang="en-US" smtClean="0"/>
              <a:t>5</a:t>
            </a:fld>
            <a:endParaRPr lang="en-US"/>
          </a:p>
        </p:txBody>
      </p:sp>
    </p:spTree>
    <p:extLst>
      <p:ext uri="{BB962C8B-B14F-4D97-AF65-F5344CB8AC3E}">
        <p14:creationId xmlns:p14="http://schemas.microsoft.com/office/powerpoint/2010/main" val="35689369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Parametric or non-parametric?</a:t>
            </a:r>
            <a:endParaRPr lang="en-US">
              <a:solidFill>
                <a:srgbClr val="0070C0"/>
              </a:solidFill>
            </a:endParaRPr>
          </a:p>
        </p:txBody>
      </p:sp>
      <p:sp>
        <p:nvSpPr>
          <p:cNvPr id="3" name="Segnaposto contenuto 2"/>
          <p:cNvSpPr>
            <a:spLocks noGrp="1"/>
          </p:cNvSpPr>
          <p:nvPr>
            <p:ph idx="1"/>
          </p:nvPr>
        </p:nvSpPr>
        <p:spPr>
          <a:xfrm>
            <a:off x="107504" y="1639341"/>
            <a:ext cx="5987008" cy="4525963"/>
          </a:xfrm>
        </p:spPr>
        <p:txBody>
          <a:bodyPr>
            <a:normAutofit fontScale="70000" lnSpcReduction="20000"/>
          </a:bodyPr>
          <a:lstStyle/>
          <a:p>
            <a:r>
              <a:rPr lang="it-IT" b="1" smtClean="0"/>
              <a:t>Parametric models </a:t>
            </a:r>
            <a:r>
              <a:rPr lang="it-IT" smtClean="0"/>
              <a:t>are fully defined by a function, with a fixed set of parameters</a:t>
            </a:r>
          </a:p>
          <a:p>
            <a:pPr marL="0" indent="0">
              <a:buNone/>
            </a:pPr>
            <a:r>
              <a:rPr lang="it-IT"/>
              <a:t>	</a:t>
            </a:r>
            <a:r>
              <a:rPr lang="it-IT" smtClean="0">
                <a:solidFill>
                  <a:srgbClr val="FF0000"/>
                </a:solidFill>
              </a:rPr>
              <a:t>f(x;</a:t>
            </a:r>
            <a:r>
              <a:rPr lang="el-GR" smtClean="0">
                <a:solidFill>
                  <a:srgbClr val="FF0000"/>
                </a:solidFill>
              </a:rPr>
              <a:t>θ</a:t>
            </a:r>
            <a:r>
              <a:rPr lang="it-IT" smtClean="0">
                <a:solidFill>
                  <a:srgbClr val="FF0000"/>
                </a:solidFill>
              </a:rPr>
              <a:t>) = ....</a:t>
            </a:r>
          </a:p>
          <a:p>
            <a:pPr lvl="1"/>
            <a:r>
              <a:rPr lang="it-IT" smtClean="0"/>
              <a:t>They can be a good choice when you want to retain insight in what is learned</a:t>
            </a:r>
          </a:p>
          <a:p>
            <a:pPr lvl="1"/>
            <a:r>
              <a:rPr lang="it-IT" smtClean="0"/>
              <a:t>They involve an </a:t>
            </a:r>
            <a:r>
              <a:rPr lang="it-IT" smtClean="0">
                <a:solidFill>
                  <a:srgbClr val="FF0000"/>
                </a:solidFill>
              </a:rPr>
              <a:t>assumption</a:t>
            </a:r>
            <a:r>
              <a:rPr lang="it-IT" smtClean="0"/>
              <a:t> on the behaviour of the data </a:t>
            </a:r>
            <a:r>
              <a:rPr lang="it-IT" smtClean="0">
                <a:sym typeface="Wingdings" panose="05000000000000000000" pitchFamily="2" charset="2"/>
              </a:rPr>
              <a:t> bias</a:t>
            </a:r>
            <a:endParaRPr lang="it-IT" smtClean="0"/>
          </a:p>
          <a:p>
            <a:pPr marL="0" indent="0">
              <a:buNone/>
            </a:pPr>
            <a:endParaRPr lang="it-IT" smtClean="0"/>
          </a:p>
          <a:p>
            <a:r>
              <a:rPr lang="it-IT" b="1" smtClean="0"/>
              <a:t>Non-parametric models </a:t>
            </a:r>
            <a:r>
              <a:rPr lang="it-IT" smtClean="0"/>
              <a:t>do not have a fixed set of parameters, and they may become arbitrarily more complex as you let them learn more information from training data</a:t>
            </a:r>
          </a:p>
          <a:p>
            <a:pPr lvl="1"/>
            <a:r>
              <a:rPr lang="it-IT" smtClean="0"/>
              <a:t>Assumption free (almost)</a:t>
            </a:r>
          </a:p>
          <a:p>
            <a:pPr lvl="1"/>
            <a:r>
              <a:rPr lang="it-IT" smtClean="0"/>
              <a:t>Higher variance, less bias</a:t>
            </a:r>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25687"/>
            <a:ext cx="2845730" cy="190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005064"/>
            <a:ext cx="2803776" cy="261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56029BB4-88B6-47BD-9965-86C3E8AE1DFC}" type="slidenum">
              <a:rPr lang="en-US" smtClean="0"/>
              <a:t>50</a:t>
            </a:fld>
            <a:endParaRPr lang="en-US"/>
          </a:p>
        </p:txBody>
      </p:sp>
    </p:spTree>
    <p:extLst>
      <p:ext uri="{BB962C8B-B14F-4D97-AF65-F5344CB8AC3E}">
        <p14:creationId xmlns:p14="http://schemas.microsoft.com/office/powerpoint/2010/main" val="21810518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Take-away bits </a:t>
            </a:r>
            <a:r>
              <a:rPr lang="it-IT" smtClean="0">
                <a:solidFill>
                  <a:srgbClr val="0070C0"/>
                </a:solidFill>
              </a:rPr>
              <a:t>for </a:t>
            </a:r>
            <a:r>
              <a:rPr lang="it-IT" smtClean="0">
                <a:solidFill>
                  <a:srgbClr val="0070C0"/>
                </a:solidFill>
              </a:rPr>
              <a:t>part </a:t>
            </a:r>
            <a:r>
              <a:rPr lang="it-IT" smtClean="0">
                <a:solidFill>
                  <a:srgbClr val="0070C0"/>
                </a:solidFill>
              </a:rPr>
              <a:t>1</a:t>
            </a:r>
            <a:endParaRPr lang="en-US">
              <a:solidFill>
                <a:srgbClr val="0070C0"/>
              </a:solidFill>
            </a:endParaRPr>
          </a:p>
        </p:txBody>
      </p:sp>
      <p:sp>
        <p:nvSpPr>
          <p:cNvPr id="3" name="Segnaposto contenuto 2"/>
          <p:cNvSpPr>
            <a:spLocks noGrp="1"/>
          </p:cNvSpPr>
          <p:nvPr>
            <p:ph idx="1"/>
          </p:nvPr>
        </p:nvSpPr>
        <p:spPr>
          <a:xfrm>
            <a:off x="457200" y="1600200"/>
            <a:ext cx="8291264" cy="5069160"/>
          </a:xfrm>
        </p:spPr>
        <p:txBody>
          <a:bodyPr>
            <a:normAutofit fontScale="70000" lnSpcReduction="20000"/>
          </a:bodyPr>
          <a:lstStyle/>
          <a:p>
            <a:r>
              <a:rPr lang="it-IT" smtClean="0"/>
              <a:t>Machine learning has a large overlap with statistical learning, which has been around for much longer. </a:t>
            </a:r>
          </a:p>
          <a:p>
            <a:pPr lvl="1"/>
            <a:r>
              <a:rPr lang="it-IT" smtClean="0"/>
              <a:t>Emphasis is on </a:t>
            </a:r>
            <a:r>
              <a:rPr lang="it-IT" smtClean="0">
                <a:solidFill>
                  <a:srgbClr val="FF0000"/>
                </a:solidFill>
              </a:rPr>
              <a:t>large-scale applications</a:t>
            </a:r>
            <a:r>
              <a:rPr lang="it-IT" smtClean="0"/>
              <a:t>, and on </a:t>
            </a:r>
            <a:r>
              <a:rPr lang="it-IT" smtClean="0">
                <a:solidFill>
                  <a:srgbClr val="FF0000"/>
                </a:solidFill>
              </a:rPr>
              <a:t>prediction accuracy </a:t>
            </a:r>
            <a:r>
              <a:rPr lang="it-IT" smtClean="0"/>
              <a:t>(as opposed to emphasis on models and their uncertainty) </a:t>
            </a:r>
          </a:p>
          <a:p>
            <a:pPr lvl="1"/>
            <a:endParaRPr lang="it-IT" smtClean="0"/>
          </a:p>
          <a:p>
            <a:r>
              <a:rPr lang="it-IT" smtClean="0"/>
              <a:t>Density estimation is an important ingredient of many ML methods</a:t>
            </a:r>
          </a:p>
          <a:p>
            <a:pPr lvl="1"/>
            <a:r>
              <a:rPr lang="it-IT" smtClean="0"/>
              <a:t>especially when they require pdfs as inputs</a:t>
            </a:r>
          </a:p>
          <a:p>
            <a:pPr lvl="1"/>
            <a:endParaRPr lang="it-IT" smtClean="0"/>
          </a:p>
          <a:p>
            <a:r>
              <a:rPr lang="it-IT" smtClean="0"/>
              <a:t>Data preprocessing may be an essential step that pays dividends in performance later on</a:t>
            </a:r>
          </a:p>
          <a:p>
            <a:endParaRPr lang="it-IT" smtClean="0"/>
          </a:p>
          <a:p>
            <a:r>
              <a:rPr lang="it-IT" smtClean="0"/>
              <a:t>In fundamental science we often deal with the lack of analytic likelihoods</a:t>
            </a:r>
          </a:p>
          <a:p>
            <a:pPr lvl="1"/>
            <a:r>
              <a:rPr lang="it-IT" smtClean="0"/>
              <a:t>ML methods can provide </a:t>
            </a:r>
            <a:r>
              <a:rPr lang="it-IT" smtClean="0">
                <a:solidFill>
                  <a:srgbClr val="FF0000"/>
                </a:solidFill>
              </a:rPr>
              <a:t>effective approximations to summary statistics</a:t>
            </a:r>
            <a:r>
              <a:rPr lang="it-IT" smtClean="0"/>
              <a:t> to carry out the inference work</a:t>
            </a:r>
          </a:p>
          <a:p>
            <a:pPr lvl="1"/>
            <a:endParaRPr lang="it-IT" smtClean="0"/>
          </a:p>
          <a:p>
            <a:endParaRPr lang="en-US"/>
          </a:p>
        </p:txBody>
      </p:sp>
      <p:sp>
        <p:nvSpPr>
          <p:cNvPr id="4" name="Segnaposto numero diapositiva 3"/>
          <p:cNvSpPr>
            <a:spLocks noGrp="1"/>
          </p:cNvSpPr>
          <p:nvPr>
            <p:ph type="sldNum" sz="quarter" idx="12"/>
          </p:nvPr>
        </p:nvSpPr>
        <p:spPr/>
        <p:txBody>
          <a:bodyPr/>
          <a:lstStyle/>
          <a:p>
            <a:fld id="{56029BB4-88B6-47BD-9965-86C3E8AE1DFC}" type="slidenum">
              <a:rPr lang="en-US" smtClean="0"/>
              <a:t>51</a:t>
            </a:fld>
            <a:endParaRPr lang="en-US"/>
          </a:p>
        </p:txBody>
      </p:sp>
    </p:spTree>
    <p:extLst>
      <p:ext uri="{BB962C8B-B14F-4D97-AF65-F5344CB8AC3E}">
        <p14:creationId xmlns:p14="http://schemas.microsoft.com/office/powerpoint/2010/main" val="32229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04664"/>
            <a:ext cx="8229600" cy="1143000"/>
          </a:xfrm>
        </p:spPr>
        <p:txBody>
          <a:bodyPr>
            <a:normAutofit fontScale="90000"/>
          </a:bodyPr>
          <a:lstStyle/>
          <a:p>
            <a:r>
              <a:rPr lang="it-IT" b="1" smtClean="0">
                <a:solidFill>
                  <a:srgbClr val="C00000"/>
                </a:solidFill>
              </a:rPr>
              <a:t>Part 2</a:t>
            </a:r>
            <a:br>
              <a:rPr lang="it-IT" b="1" smtClean="0">
                <a:solidFill>
                  <a:srgbClr val="C00000"/>
                </a:solidFill>
              </a:rPr>
            </a:br>
            <a:r>
              <a:rPr lang="it-IT" b="1" smtClean="0">
                <a:solidFill>
                  <a:srgbClr val="C00000"/>
                </a:solidFill>
              </a:rPr>
              <a:t>Introduction to Classification</a:t>
            </a:r>
            <a:endParaRPr lang="en-US" b="1">
              <a:solidFill>
                <a:srgbClr val="C00000"/>
              </a:solidFill>
            </a:endParaRPr>
          </a:p>
        </p:txBody>
      </p:sp>
      <p:sp>
        <p:nvSpPr>
          <p:cNvPr id="3" name="Rettangolo 2"/>
          <p:cNvSpPr/>
          <p:nvPr/>
        </p:nvSpPr>
        <p:spPr>
          <a:xfrm>
            <a:off x="827584" y="1916832"/>
            <a:ext cx="7488832" cy="4680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049" y="2060848"/>
            <a:ext cx="2977902" cy="273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005064"/>
            <a:ext cx="938387" cy="899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descr="Image result for satu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5472227"/>
            <a:ext cx="1440160" cy="8100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4653136"/>
            <a:ext cx="657250" cy="6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6" name="Picture 8" descr="Image result for ea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0009" y="5877272"/>
            <a:ext cx="622694" cy="617713"/>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013" y="4968877"/>
            <a:ext cx="513644" cy="5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descr="Image result for mercu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286" y="6055829"/>
            <a:ext cx="541523" cy="541523"/>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1048" y="4981761"/>
            <a:ext cx="688834" cy="69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1"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95736" y="3789040"/>
            <a:ext cx="716429" cy="709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5589240"/>
            <a:ext cx="762829" cy="74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4" name="Picture 16" descr="Image result for pallas asteroi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80112" y="4933802"/>
            <a:ext cx="1296144" cy="864096"/>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pallas asteroi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20272" y="3933056"/>
            <a:ext cx="1201062" cy="1144762"/>
          </a:xfrm>
          <a:prstGeom prst="rect">
            <a:avLst/>
          </a:prstGeom>
          <a:noFill/>
          <a:extLst>
            <a:ext uri="{909E8E84-426E-40DD-AFC4-6F175D3DCCD1}">
              <a14:hiddenFill xmlns:a14="http://schemas.microsoft.com/office/drawing/2010/main">
                <a:solidFill>
                  <a:srgbClr val="FFFFFF"/>
                </a:solidFill>
              </a14:hiddenFill>
            </a:ext>
          </a:extLst>
        </p:spPr>
      </p:pic>
      <p:pic>
        <p:nvPicPr>
          <p:cNvPr id="17427"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56176" y="3938202"/>
            <a:ext cx="917101" cy="81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8" name="Picture 2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61213" y="5805983"/>
            <a:ext cx="875260" cy="76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248713" y="2564904"/>
            <a:ext cx="755335" cy="1569660"/>
          </a:xfrm>
          <a:prstGeom prst="rect">
            <a:avLst/>
          </a:prstGeom>
          <a:noFill/>
        </p:spPr>
        <p:txBody>
          <a:bodyPr wrap="none" rtlCol="0">
            <a:spAutoFit/>
          </a:bodyPr>
          <a:lstStyle/>
          <a:p>
            <a:r>
              <a:rPr lang="it-IT" sz="9600" smtClean="0"/>
              <a:t>?</a:t>
            </a:r>
            <a:endParaRPr lang="en-US" sz="9600"/>
          </a:p>
        </p:txBody>
      </p:sp>
    </p:spTree>
    <p:extLst>
      <p:ext uri="{BB962C8B-B14F-4D97-AF65-F5344CB8AC3E}">
        <p14:creationId xmlns:p14="http://schemas.microsoft.com/office/powerpoint/2010/main" val="3518495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5570" name="Rectangle 338"/>
          <p:cNvSpPr>
            <a:spLocks noGrp="1" noChangeArrowheads="1"/>
          </p:cNvSpPr>
          <p:nvPr>
            <p:ph type="title"/>
          </p:nvPr>
        </p:nvSpPr>
        <p:spPr>
          <a:xfrm>
            <a:off x="565945" y="116632"/>
            <a:ext cx="8229600" cy="831247"/>
          </a:xfrm>
        </p:spPr>
        <p:txBody>
          <a:bodyPr/>
          <a:lstStyle/>
          <a:p>
            <a:r>
              <a:rPr lang="en-US" smtClean="0">
                <a:solidFill>
                  <a:srgbClr val="0070C0"/>
                </a:solidFill>
              </a:rPr>
              <a:t>Binary Classification</a:t>
            </a:r>
            <a:endParaRPr lang="en-US" dirty="0">
              <a:solidFill>
                <a:srgbClr val="0070C0"/>
              </a:solidFill>
            </a:endParaRPr>
          </a:p>
        </p:txBody>
      </p:sp>
      <p:sp>
        <p:nvSpPr>
          <p:cNvPr id="2015235" name="Line 3"/>
          <p:cNvSpPr>
            <a:spLocks noChangeShapeType="1"/>
          </p:cNvSpPr>
          <p:nvPr/>
        </p:nvSpPr>
        <p:spPr bwMode="auto">
          <a:xfrm>
            <a:off x="3995738" y="3789709"/>
            <a:ext cx="1655762" cy="208756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36" name="Arc 4"/>
          <p:cNvSpPr>
            <a:spLocks/>
          </p:cNvSpPr>
          <p:nvPr/>
        </p:nvSpPr>
        <p:spPr bwMode="auto">
          <a:xfrm rot="-595912">
            <a:off x="6968444" y="4484364"/>
            <a:ext cx="1284288" cy="1270000"/>
          </a:xfrm>
          <a:custGeom>
            <a:avLst/>
            <a:gdLst>
              <a:gd name="G0" fmla="+- 5907 0 0"/>
              <a:gd name="G1" fmla="+- 21600 0 0"/>
              <a:gd name="G2" fmla="+- 21600 0 0"/>
              <a:gd name="T0" fmla="*/ 0 w 27507"/>
              <a:gd name="T1" fmla="*/ 823 h 27201"/>
              <a:gd name="T2" fmla="*/ 26768 w 27507"/>
              <a:gd name="T3" fmla="*/ 27201 h 27201"/>
              <a:gd name="T4" fmla="*/ 5907 w 27507"/>
              <a:gd name="T5" fmla="*/ 21600 h 27201"/>
            </a:gdLst>
            <a:ahLst/>
            <a:cxnLst>
              <a:cxn ang="0">
                <a:pos x="T0" y="T1"/>
              </a:cxn>
              <a:cxn ang="0">
                <a:pos x="T2" y="T3"/>
              </a:cxn>
              <a:cxn ang="0">
                <a:pos x="T4" y="T5"/>
              </a:cxn>
            </a:cxnLst>
            <a:rect l="0" t="0" r="r" b="b"/>
            <a:pathLst>
              <a:path w="27507" h="27201" fill="none" extrusionOk="0">
                <a:moveTo>
                  <a:pt x="0" y="823"/>
                </a:moveTo>
                <a:cubicBezTo>
                  <a:pt x="1921" y="277"/>
                  <a:pt x="3909" y="-1"/>
                  <a:pt x="5907" y="0"/>
                </a:cubicBezTo>
                <a:cubicBezTo>
                  <a:pt x="17836" y="0"/>
                  <a:pt x="27507" y="9670"/>
                  <a:pt x="27507" y="21600"/>
                </a:cubicBezTo>
                <a:cubicBezTo>
                  <a:pt x="27507" y="23491"/>
                  <a:pt x="27258" y="25374"/>
                  <a:pt x="26768" y="27201"/>
                </a:cubicBezTo>
              </a:path>
              <a:path w="27507" h="27201" stroke="0" extrusionOk="0">
                <a:moveTo>
                  <a:pt x="0" y="823"/>
                </a:moveTo>
                <a:cubicBezTo>
                  <a:pt x="1921" y="277"/>
                  <a:pt x="3909" y="-1"/>
                  <a:pt x="5907" y="0"/>
                </a:cubicBezTo>
                <a:cubicBezTo>
                  <a:pt x="17836" y="0"/>
                  <a:pt x="27507" y="9670"/>
                  <a:pt x="27507" y="21600"/>
                </a:cubicBezTo>
                <a:cubicBezTo>
                  <a:pt x="27507" y="23491"/>
                  <a:pt x="27258" y="25374"/>
                  <a:pt x="26768" y="27201"/>
                </a:cubicBezTo>
                <a:lnTo>
                  <a:pt x="5907" y="21600"/>
                </a:lnTo>
                <a:close/>
              </a:path>
            </a:pathLst>
          </a:custGeom>
          <a:noFill/>
          <a:ln w="38100">
            <a:solidFill>
              <a:schemeClr val="hlink"/>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37" name="Text Box 5"/>
          <p:cNvSpPr txBox="1">
            <a:spLocks noChangeArrowheads="1"/>
          </p:cNvSpPr>
          <p:nvPr/>
        </p:nvSpPr>
        <p:spPr bwMode="auto">
          <a:xfrm>
            <a:off x="3994894" y="3321049"/>
            <a:ext cx="1873250" cy="340735"/>
          </a:xfrm>
          <a:prstGeom prst="rect">
            <a:avLst/>
          </a:prstGeom>
          <a:solidFill>
            <a:srgbClr val="CCFF66"/>
          </a:solidFill>
          <a:ln w="317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spAutoFit/>
          </a:bodyPr>
          <a:lstStyle/>
          <a:p>
            <a:pPr algn="ctr" eaLnBrk="1" hangingPunct="1"/>
            <a:r>
              <a:rPr lang="en-GB" sz="1600" smtClean="0"/>
              <a:t>A linear rule</a:t>
            </a:r>
          </a:p>
        </p:txBody>
      </p:sp>
      <p:sp>
        <p:nvSpPr>
          <p:cNvPr id="2015238" name="Text Box 6"/>
          <p:cNvSpPr txBox="1">
            <a:spLocks noChangeArrowheads="1"/>
          </p:cNvSpPr>
          <p:nvPr/>
        </p:nvSpPr>
        <p:spPr bwMode="auto">
          <a:xfrm>
            <a:off x="6812756" y="3322060"/>
            <a:ext cx="1873250" cy="339725"/>
          </a:xfrm>
          <a:prstGeom prst="rect">
            <a:avLst/>
          </a:prstGeom>
          <a:solidFill>
            <a:srgbClr val="CCFF66"/>
          </a:solidFill>
          <a:ln w="317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1" hangingPunct="1"/>
            <a:r>
              <a:rPr lang="en-GB" sz="1600" smtClean="0"/>
              <a:t>Non </a:t>
            </a:r>
            <a:r>
              <a:rPr lang="en-GB" sz="1600" smtClean="0"/>
              <a:t>linear rules </a:t>
            </a:r>
            <a:endParaRPr lang="en-GB" sz="1600" smtClean="0"/>
          </a:p>
        </p:txBody>
      </p:sp>
      <p:sp>
        <p:nvSpPr>
          <p:cNvPr id="2015239" name="Line 7"/>
          <p:cNvSpPr>
            <a:spLocks noChangeShapeType="1"/>
          </p:cNvSpPr>
          <p:nvPr/>
        </p:nvSpPr>
        <p:spPr bwMode="auto">
          <a:xfrm>
            <a:off x="539750" y="4579540"/>
            <a:ext cx="2305050" cy="158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0" name="Line 8"/>
          <p:cNvSpPr>
            <a:spLocks noChangeShapeType="1"/>
          </p:cNvSpPr>
          <p:nvPr/>
        </p:nvSpPr>
        <p:spPr bwMode="auto">
          <a:xfrm flipV="1">
            <a:off x="2195513" y="3859113"/>
            <a:ext cx="0" cy="2162175"/>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1" name="Text Box 9"/>
          <p:cNvSpPr txBox="1">
            <a:spLocks noChangeArrowheads="1"/>
          </p:cNvSpPr>
          <p:nvPr/>
        </p:nvSpPr>
        <p:spPr bwMode="auto">
          <a:xfrm>
            <a:off x="888022" y="3321050"/>
            <a:ext cx="2171810" cy="340735"/>
          </a:xfrm>
          <a:prstGeom prst="rect">
            <a:avLst/>
          </a:prstGeom>
          <a:solidFill>
            <a:srgbClr val="CCFF66"/>
          </a:solidFill>
          <a:ln w="317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ctr" eaLnBrk="1" hangingPunct="1"/>
            <a:r>
              <a:rPr lang="en-GB" sz="1600" smtClean="0"/>
              <a:t>A "rectangular" rule</a:t>
            </a:r>
          </a:p>
        </p:txBody>
      </p:sp>
      <p:grpSp>
        <p:nvGrpSpPr>
          <p:cNvPr id="2015242" name="Group 10"/>
          <p:cNvGrpSpPr>
            <a:grpSpLocks/>
          </p:cNvGrpSpPr>
          <p:nvPr/>
        </p:nvGrpSpPr>
        <p:grpSpPr bwMode="auto">
          <a:xfrm>
            <a:off x="179388" y="3812183"/>
            <a:ext cx="2736850" cy="2497137"/>
            <a:chOff x="113" y="1933"/>
            <a:chExt cx="1724" cy="1573"/>
          </a:xfrm>
        </p:grpSpPr>
        <p:sp>
          <p:nvSpPr>
            <p:cNvPr id="2015243" name="Line 11"/>
            <p:cNvSpPr>
              <a:spLocks noChangeShapeType="1"/>
            </p:cNvSpPr>
            <p:nvPr/>
          </p:nvSpPr>
          <p:spPr bwMode="auto">
            <a:xfrm>
              <a:off x="204" y="3295"/>
              <a:ext cx="1633"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4" name="Line 12"/>
            <p:cNvSpPr>
              <a:spLocks noChangeShapeType="1"/>
            </p:cNvSpPr>
            <p:nvPr/>
          </p:nvSpPr>
          <p:spPr bwMode="auto">
            <a:xfrm rot="-5400000">
              <a:off x="-408" y="2682"/>
              <a:ext cx="1496"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5" name="Oval 13"/>
            <p:cNvSpPr>
              <a:spLocks noChangeArrowheads="1"/>
            </p:cNvSpPr>
            <p:nvPr/>
          </p:nvSpPr>
          <p:spPr bwMode="auto">
            <a:xfrm>
              <a:off x="1066"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6" name="Oval 14"/>
            <p:cNvSpPr>
              <a:spLocks noChangeArrowheads="1"/>
            </p:cNvSpPr>
            <p:nvPr/>
          </p:nvSpPr>
          <p:spPr bwMode="auto">
            <a:xfrm>
              <a:off x="1202"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7" name="Oval 15"/>
            <p:cNvSpPr>
              <a:spLocks noChangeArrowheads="1"/>
            </p:cNvSpPr>
            <p:nvPr/>
          </p:nvSpPr>
          <p:spPr bwMode="auto">
            <a:xfrm>
              <a:off x="1066"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8" name="Oval 16"/>
            <p:cNvSpPr>
              <a:spLocks noChangeArrowheads="1"/>
            </p:cNvSpPr>
            <p:nvPr/>
          </p:nvSpPr>
          <p:spPr bwMode="auto">
            <a:xfrm>
              <a:off x="1157"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49" name="Oval 17"/>
            <p:cNvSpPr>
              <a:spLocks noChangeArrowheads="1"/>
            </p:cNvSpPr>
            <p:nvPr/>
          </p:nvSpPr>
          <p:spPr bwMode="auto">
            <a:xfrm>
              <a:off x="1247"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0" name="Oval 18"/>
            <p:cNvSpPr>
              <a:spLocks noChangeArrowheads="1"/>
            </p:cNvSpPr>
            <p:nvPr/>
          </p:nvSpPr>
          <p:spPr bwMode="auto">
            <a:xfrm>
              <a:off x="1293"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1" name="Oval 19"/>
            <p:cNvSpPr>
              <a:spLocks noChangeArrowheads="1"/>
            </p:cNvSpPr>
            <p:nvPr/>
          </p:nvSpPr>
          <p:spPr bwMode="auto">
            <a:xfrm>
              <a:off x="1338"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2" name="Oval 20"/>
            <p:cNvSpPr>
              <a:spLocks noChangeArrowheads="1"/>
            </p:cNvSpPr>
            <p:nvPr/>
          </p:nvSpPr>
          <p:spPr bwMode="auto">
            <a:xfrm>
              <a:off x="1066"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3" name="Oval 21"/>
            <p:cNvSpPr>
              <a:spLocks noChangeArrowheads="1"/>
            </p:cNvSpPr>
            <p:nvPr/>
          </p:nvSpPr>
          <p:spPr bwMode="auto">
            <a:xfrm>
              <a:off x="1202"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4" name="Oval 22"/>
            <p:cNvSpPr>
              <a:spLocks noChangeArrowheads="1"/>
            </p:cNvSpPr>
            <p:nvPr/>
          </p:nvSpPr>
          <p:spPr bwMode="auto">
            <a:xfrm>
              <a:off x="1202"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5" name="Oval 23"/>
            <p:cNvSpPr>
              <a:spLocks noChangeArrowheads="1"/>
            </p:cNvSpPr>
            <p:nvPr/>
          </p:nvSpPr>
          <p:spPr bwMode="auto">
            <a:xfrm>
              <a:off x="1339" y="220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6" name="Oval 24"/>
            <p:cNvSpPr>
              <a:spLocks noChangeArrowheads="1"/>
            </p:cNvSpPr>
            <p:nvPr/>
          </p:nvSpPr>
          <p:spPr bwMode="auto">
            <a:xfrm>
              <a:off x="1475"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7" name="Oval 25"/>
            <p:cNvSpPr>
              <a:spLocks noChangeArrowheads="1"/>
            </p:cNvSpPr>
            <p:nvPr/>
          </p:nvSpPr>
          <p:spPr bwMode="auto">
            <a:xfrm>
              <a:off x="1339"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8" name="Oval 26"/>
            <p:cNvSpPr>
              <a:spLocks noChangeArrowheads="1"/>
            </p:cNvSpPr>
            <p:nvPr/>
          </p:nvSpPr>
          <p:spPr bwMode="auto">
            <a:xfrm>
              <a:off x="1430" y="238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59" name="Oval 27"/>
            <p:cNvSpPr>
              <a:spLocks noChangeArrowheads="1"/>
            </p:cNvSpPr>
            <p:nvPr/>
          </p:nvSpPr>
          <p:spPr bwMode="auto">
            <a:xfrm>
              <a:off x="1520"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0" name="Oval 28"/>
            <p:cNvSpPr>
              <a:spLocks noChangeArrowheads="1"/>
            </p:cNvSpPr>
            <p:nvPr/>
          </p:nvSpPr>
          <p:spPr bwMode="auto">
            <a:xfrm>
              <a:off x="1566" y="252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1" name="Oval 29"/>
            <p:cNvSpPr>
              <a:spLocks noChangeArrowheads="1"/>
            </p:cNvSpPr>
            <p:nvPr/>
          </p:nvSpPr>
          <p:spPr bwMode="auto">
            <a:xfrm>
              <a:off x="1611"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2" name="Oval 30"/>
            <p:cNvSpPr>
              <a:spLocks noChangeArrowheads="1"/>
            </p:cNvSpPr>
            <p:nvPr/>
          </p:nvSpPr>
          <p:spPr bwMode="auto">
            <a:xfrm>
              <a:off x="1566"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3" name="Oval 31"/>
            <p:cNvSpPr>
              <a:spLocks noChangeArrowheads="1"/>
            </p:cNvSpPr>
            <p:nvPr/>
          </p:nvSpPr>
          <p:spPr bwMode="auto">
            <a:xfrm>
              <a:off x="1440" y="245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4" name="Oval 32"/>
            <p:cNvSpPr>
              <a:spLocks noChangeArrowheads="1"/>
            </p:cNvSpPr>
            <p:nvPr/>
          </p:nvSpPr>
          <p:spPr bwMode="auto">
            <a:xfrm>
              <a:off x="1475" y="225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5" name="Oval 33"/>
            <p:cNvSpPr>
              <a:spLocks noChangeArrowheads="1"/>
            </p:cNvSpPr>
            <p:nvPr/>
          </p:nvSpPr>
          <p:spPr bwMode="auto">
            <a:xfrm>
              <a:off x="1429" y="261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6" name="Oval 34"/>
            <p:cNvSpPr>
              <a:spLocks noChangeArrowheads="1"/>
            </p:cNvSpPr>
            <p:nvPr/>
          </p:nvSpPr>
          <p:spPr bwMode="auto">
            <a:xfrm>
              <a:off x="1565"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7" name="Oval 35"/>
            <p:cNvSpPr>
              <a:spLocks noChangeArrowheads="1"/>
            </p:cNvSpPr>
            <p:nvPr/>
          </p:nvSpPr>
          <p:spPr bwMode="auto">
            <a:xfrm>
              <a:off x="1429" y="270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8" name="Oval 36"/>
            <p:cNvSpPr>
              <a:spLocks noChangeArrowheads="1"/>
            </p:cNvSpPr>
            <p:nvPr/>
          </p:nvSpPr>
          <p:spPr bwMode="auto">
            <a:xfrm>
              <a:off x="1520"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69" name="Oval 37"/>
            <p:cNvSpPr>
              <a:spLocks noChangeArrowheads="1"/>
            </p:cNvSpPr>
            <p:nvPr/>
          </p:nvSpPr>
          <p:spPr bwMode="auto">
            <a:xfrm>
              <a:off x="1610"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0" name="Oval 38"/>
            <p:cNvSpPr>
              <a:spLocks noChangeArrowheads="1"/>
            </p:cNvSpPr>
            <p:nvPr/>
          </p:nvSpPr>
          <p:spPr bwMode="auto">
            <a:xfrm>
              <a:off x="1656" y="293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1" name="Oval 39"/>
            <p:cNvSpPr>
              <a:spLocks noChangeArrowheads="1"/>
            </p:cNvSpPr>
            <p:nvPr/>
          </p:nvSpPr>
          <p:spPr bwMode="auto">
            <a:xfrm>
              <a:off x="1701"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2" name="Oval 40"/>
            <p:cNvSpPr>
              <a:spLocks noChangeArrowheads="1"/>
            </p:cNvSpPr>
            <p:nvPr/>
          </p:nvSpPr>
          <p:spPr bwMode="auto">
            <a:xfrm>
              <a:off x="1656"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3" name="Oval 41"/>
            <p:cNvSpPr>
              <a:spLocks noChangeArrowheads="1"/>
            </p:cNvSpPr>
            <p:nvPr/>
          </p:nvSpPr>
          <p:spPr bwMode="auto">
            <a:xfrm>
              <a:off x="1565"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4" name="Oval 42"/>
            <p:cNvSpPr>
              <a:spLocks noChangeArrowheads="1"/>
            </p:cNvSpPr>
            <p:nvPr/>
          </p:nvSpPr>
          <p:spPr bwMode="auto">
            <a:xfrm>
              <a:off x="1565" y="265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5" name="Oval 43"/>
            <p:cNvSpPr>
              <a:spLocks noChangeArrowheads="1"/>
            </p:cNvSpPr>
            <p:nvPr/>
          </p:nvSpPr>
          <p:spPr bwMode="auto">
            <a:xfrm>
              <a:off x="1384"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6" name="Oval 44"/>
            <p:cNvSpPr>
              <a:spLocks noChangeArrowheads="1"/>
            </p:cNvSpPr>
            <p:nvPr/>
          </p:nvSpPr>
          <p:spPr bwMode="auto">
            <a:xfrm>
              <a:off x="143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7" name="Oval 45"/>
            <p:cNvSpPr>
              <a:spLocks noChangeArrowheads="1"/>
            </p:cNvSpPr>
            <p:nvPr/>
          </p:nvSpPr>
          <p:spPr bwMode="auto">
            <a:xfrm>
              <a:off x="1475"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8" name="Oval 46"/>
            <p:cNvSpPr>
              <a:spLocks noChangeArrowheads="1"/>
            </p:cNvSpPr>
            <p:nvPr/>
          </p:nvSpPr>
          <p:spPr bwMode="auto">
            <a:xfrm>
              <a:off x="1430"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79" name="Oval 47"/>
            <p:cNvSpPr>
              <a:spLocks noChangeArrowheads="1"/>
            </p:cNvSpPr>
            <p:nvPr/>
          </p:nvSpPr>
          <p:spPr bwMode="auto">
            <a:xfrm>
              <a:off x="885"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0" name="Oval 48"/>
            <p:cNvSpPr>
              <a:spLocks noChangeArrowheads="1"/>
            </p:cNvSpPr>
            <p:nvPr/>
          </p:nvSpPr>
          <p:spPr bwMode="auto">
            <a:xfrm>
              <a:off x="931"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1" name="Oval 49"/>
            <p:cNvSpPr>
              <a:spLocks noChangeArrowheads="1"/>
            </p:cNvSpPr>
            <p:nvPr/>
          </p:nvSpPr>
          <p:spPr bwMode="auto">
            <a:xfrm>
              <a:off x="976"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2" name="Oval 50"/>
            <p:cNvSpPr>
              <a:spLocks noChangeArrowheads="1"/>
            </p:cNvSpPr>
            <p:nvPr/>
          </p:nvSpPr>
          <p:spPr bwMode="auto">
            <a:xfrm>
              <a:off x="931" y="215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3" name="Oval 51"/>
            <p:cNvSpPr>
              <a:spLocks noChangeArrowheads="1"/>
            </p:cNvSpPr>
            <p:nvPr/>
          </p:nvSpPr>
          <p:spPr bwMode="auto">
            <a:xfrm>
              <a:off x="1066"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4" name="Oval 52"/>
            <p:cNvSpPr>
              <a:spLocks noChangeArrowheads="1"/>
            </p:cNvSpPr>
            <p:nvPr/>
          </p:nvSpPr>
          <p:spPr bwMode="auto">
            <a:xfrm>
              <a:off x="1203"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5" name="Oval 53"/>
            <p:cNvSpPr>
              <a:spLocks noChangeArrowheads="1"/>
            </p:cNvSpPr>
            <p:nvPr/>
          </p:nvSpPr>
          <p:spPr bwMode="auto">
            <a:xfrm>
              <a:off x="1203"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6" name="Oval 54"/>
            <p:cNvSpPr>
              <a:spLocks noChangeArrowheads="1"/>
            </p:cNvSpPr>
            <p:nvPr/>
          </p:nvSpPr>
          <p:spPr bwMode="auto">
            <a:xfrm>
              <a:off x="1339" y="211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7" name="Oval 55"/>
            <p:cNvSpPr>
              <a:spLocks noChangeArrowheads="1"/>
            </p:cNvSpPr>
            <p:nvPr/>
          </p:nvSpPr>
          <p:spPr bwMode="auto">
            <a:xfrm>
              <a:off x="1610"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8" name="Oval 56"/>
            <p:cNvSpPr>
              <a:spLocks noChangeArrowheads="1"/>
            </p:cNvSpPr>
            <p:nvPr/>
          </p:nvSpPr>
          <p:spPr bwMode="auto">
            <a:xfrm>
              <a:off x="1366" y="254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89" name="Oval 57"/>
            <p:cNvSpPr>
              <a:spLocks noChangeArrowheads="1"/>
            </p:cNvSpPr>
            <p:nvPr/>
          </p:nvSpPr>
          <p:spPr bwMode="auto">
            <a:xfrm>
              <a:off x="1366" y="264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0" name="Oval 58"/>
            <p:cNvSpPr>
              <a:spLocks noChangeArrowheads="1"/>
            </p:cNvSpPr>
            <p:nvPr/>
          </p:nvSpPr>
          <p:spPr bwMode="auto">
            <a:xfrm>
              <a:off x="1502"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1" name="Oval 59"/>
            <p:cNvSpPr>
              <a:spLocks noChangeArrowheads="1"/>
            </p:cNvSpPr>
            <p:nvPr/>
          </p:nvSpPr>
          <p:spPr bwMode="auto">
            <a:xfrm>
              <a:off x="1502"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2" name="Oval 60"/>
            <p:cNvSpPr>
              <a:spLocks noChangeArrowheads="1"/>
            </p:cNvSpPr>
            <p:nvPr/>
          </p:nvSpPr>
          <p:spPr bwMode="auto">
            <a:xfrm>
              <a:off x="161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3" name="Oval 61"/>
            <p:cNvSpPr>
              <a:spLocks noChangeArrowheads="1"/>
            </p:cNvSpPr>
            <p:nvPr/>
          </p:nvSpPr>
          <p:spPr bwMode="auto">
            <a:xfrm>
              <a:off x="1700"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4" name="Oval 62"/>
            <p:cNvSpPr>
              <a:spLocks noChangeArrowheads="1"/>
            </p:cNvSpPr>
            <p:nvPr/>
          </p:nvSpPr>
          <p:spPr bwMode="auto">
            <a:xfrm>
              <a:off x="1655"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5" name="Oval 63"/>
            <p:cNvSpPr>
              <a:spLocks noChangeArrowheads="1"/>
            </p:cNvSpPr>
            <p:nvPr/>
          </p:nvSpPr>
          <p:spPr bwMode="auto">
            <a:xfrm>
              <a:off x="1383"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6" name="Oval 64"/>
            <p:cNvSpPr>
              <a:spLocks noChangeArrowheads="1"/>
            </p:cNvSpPr>
            <p:nvPr/>
          </p:nvSpPr>
          <p:spPr bwMode="auto">
            <a:xfrm>
              <a:off x="1565"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7" name="Oval 65"/>
            <p:cNvSpPr>
              <a:spLocks noChangeArrowheads="1"/>
            </p:cNvSpPr>
            <p:nvPr/>
          </p:nvSpPr>
          <p:spPr bwMode="auto">
            <a:xfrm>
              <a:off x="152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8" name="Oval 66"/>
            <p:cNvSpPr>
              <a:spLocks noChangeArrowheads="1"/>
            </p:cNvSpPr>
            <p:nvPr/>
          </p:nvSpPr>
          <p:spPr bwMode="auto">
            <a:xfrm>
              <a:off x="839" y="270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299" name="Oval 67"/>
            <p:cNvSpPr>
              <a:spLocks noChangeArrowheads="1"/>
            </p:cNvSpPr>
            <p:nvPr/>
          </p:nvSpPr>
          <p:spPr bwMode="auto">
            <a:xfrm>
              <a:off x="931" y="24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0" name="Oval 68"/>
            <p:cNvSpPr>
              <a:spLocks noChangeArrowheads="1"/>
            </p:cNvSpPr>
            <p:nvPr/>
          </p:nvSpPr>
          <p:spPr bwMode="auto">
            <a:xfrm>
              <a:off x="1202"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1" name="Oval 69"/>
            <p:cNvSpPr>
              <a:spLocks noChangeArrowheads="1"/>
            </p:cNvSpPr>
            <p:nvPr/>
          </p:nvSpPr>
          <p:spPr bwMode="auto">
            <a:xfrm>
              <a:off x="1021" y="243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2" name="Oval 70"/>
            <p:cNvSpPr>
              <a:spLocks noChangeArrowheads="1"/>
            </p:cNvSpPr>
            <p:nvPr/>
          </p:nvSpPr>
          <p:spPr bwMode="auto">
            <a:xfrm>
              <a:off x="1111"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3" name="Oval 71"/>
            <p:cNvSpPr>
              <a:spLocks noChangeArrowheads="1"/>
            </p:cNvSpPr>
            <p:nvPr/>
          </p:nvSpPr>
          <p:spPr bwMode="auto">
            <a:xfrm>
              <a:off x="1157"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4" name="Oval 72"/>
            <p:cNvSpPr>
              <a:spLocks noChangeArrowheads="1"/>
            </p:cNvSpPr>
            <p:nvPr/>
          </p:nvSpPr>
          <p:spPr bwMode="auto">
            <a:xfrm>
              <a:off x="1338"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5" name="Oval 73"/>
            <p:cNvSpPr>
              <a:spLocks noChangeArrowheads="1"/>
            </p:cNvSpPr>
            <p:nvPr/>
          </p:nvSpPr>
          <p:spPr bwMode="auto">
            <a:xfrm>
              <a:off x="1247"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6" name="Oval 74"/>
            <p:cNvSpPr>
              <a:spLocks noChangeArrowheads="1"/>
            </p:cNvSpPr>
            <p:nvPr/>
          </p:nvSpPr>
          <p:spPr bwMode="auto">
            <a:xfrm>
              <a:off x="1247" y="238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7" name="Oval 75"/>
            <p:cNvSpPr>
              <a:spLocks noChangeArrowheads="1"/>
            </p:cNvSpPr>
            <p:nvPr/>
          </p:nvSpPr>
          <p:spPr bwMode="auto">
            <a:xfrm>
              <a:off x="1202" y="272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8" name="Oval 76"/>
            <p:cNvSpPr>
              <a:spLocks noChangeArrowheads="1"/>
            </p:cNvSpPr>
            <p:nvPr/>
          </p:nvSpPr>
          <p:spPr bwMode="auto">
            <a:xfrm>
              <a:off x="1111" y="234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09" name="Oval 77"/>
            <p:cNvSpPr>
              <a:spLocks noChangeArrowheads="1"/>
            </p:cNvSpPr>
            <p:nvPr/>
          </p:nvSpPr>
          <p:spPr bwMode="auto">
            <a:xfrm>
              <a:off x="1021" y="288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0" name="Oval 78"/>
            <p:cNvSpPr>
              <a:spLocks noChangeArrowheads="1"/>
            </p:cNvSpPr>
            <p:nvPr/>
          </p:nvSpPr>
          <p:spPr bwMode="auto">
            <a:xfrm>
              <a:off x="1202"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1" name="Oval 79"/>
            <p:cNvSpPr>
              <a:spLocks noChangeArrowheads="1"/>
            </p:cNvSpPr>
            <p:nvPr/>
          </p:nvSpPr>
          <p:spPr bwMode="auto">
            <a:xfrm>
              <a:off x="1383"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2" name="Oval 80"/>
            <p:cNvSpPr>
              <a:spLocks noChangeArrowheads="1"/>
            </p:cNvSpPr>
            <p:nvPr/>
          </p:nvSpPr>
          <p:spPr bwMode="auto">
            <a:xfrm>
              <a:off x="1429" y="293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3" name="Oval 81"/>
            <p:cNvSpPr>
              <a:spLocks noChangeArrowheads="1"/>
            </p:cNvSpPr>
            <p:nvPr/>
          </p:nvSpPr>
          <p:spPr bwMode="auto">
            <a:xfrm>
              <a:off x="958" y="282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4" name="Oval 82"/>
            <p:cNvSpPr>
              <a:spLocks noChangeArrowheads="1"/>
            </p:cNvSpPr>
            <p:nvPr/>
          </p:nvSpPr>
          <p:spPr bwMode="auto">
            <a:xfrm>
              <a:off x="1247" y="27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5" name="Oval 83"/>
            <p:cNvSpPr>
              <a:spLocks noChangeArrowheads="1"/>
            </p:cNvSpPr>
            <p:nvPr/>
          </p:nvSpPr>
          <p:spPr bwMode="auto">
            <a:xfrm>
              <a:off x="1094"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6" name="Oval 84"/>
            <p:cNvSpPr>
              <a:spLocks noChangeArrowheads="1"/>
            </p:cNvSpPr>
            <p:nvPr/>
          </p:nvSpPr>
          <p:spPr bwMode="auto">
            <a:xfrm>
              <a:off x="1059" y="278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7" name="Oval 85"/>
            <p:cNvSpPr>
              <a:spLocks noChangeArrowheads="1"/>
            </p:cNvSpPr>
            <p:nvPr/>
          </p:nvSpPr>
          <p:spPr bwMode="auto">
            <a:xfrm>
              <a:off x="1066"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8" name="Oval 86"/>
            <p:cNvSpPr>
              <a:spLocks noChangeArrowheads="1"/>
            </p:cNvSpPr>
            <p:nvPr/>
          </p:nvSpPr>
          <p:spPr bwMode="auto">
            <a:xfrm>
              <a:off x="1132" y="278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19" name="Oval 87"/>
            <p:cNvSpPr>
              <a:spLocks noChangeArrowheads="1"/>
            </p:cNvSpPr>
            <p:nvPr/>
          </p:nvSpPr>
          <p:spPr bwMode="auto">
            <a:xfrm>
              <a:off x="993"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0" name="Oval 88"/>
            <p:cNvSpPr>
              <a:spLocks noChangeArrowheads="1"/>
            </p:cNvSpPr>
            <p:nvPr/>
          </p:nvSpPr>
          <p:spPr bwMode="auto">
            <a:xfrm>
              <a:off x="1021" y="25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1" name="Oval 89"/>
            <p:cNvSpPr>
              <a:spLocks noChangeArrowheads="1"/>
            </p:cNvSpPr>
            <p:nvPr/>
          </p:nvSpPr>
          <p:spPr bwMode="auto">
            <a:xfrm>
              <a:off x="885"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2" name="Oval 90"/>
            <p:cNvSpPr>
              <a:spLocks noChangeArrowheads="1"/>
            </p:cNvSpPr>
            <p:nvPr/>
          </p:nvSpPr>
          <p:spPr bwMode="auto">
            <a:xfrm>
              <a:off x="1021" y="274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3" name="Oval 91"/>
            <p:cNvSpPr>
              <a:spLocks noChangeArrowheads="1"/>
            </p:cNvSpPr>
            <p:nvPr/>
          </p:nvSpPr>
          <p:spPr bwMode="auto">
            <a:xfrm>
              <a:off x="930"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4" name="Oval 92"/>
            <p:cNvSpPr>
              <a:spLocks noChangeArrowheads="1"/>
            </p:cNvSpPr>
            <p:nvPr/>
          </p:nvSpPr>
          <p:spPr bwMode="auto">
            <a:xfrm>
              <a:off x="1248"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5" name="Oval 93"/>
            <p:cNvSpPr>
              <a:spLocks noChangeArrowheads="1"/>
            </p:cNvSpPr>
            <p:nvPr/>
          </p:nvSpPr>
          <p:spPr bwMode="auto">
            <a:xfrm>
              <a:off x="1293" y="298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6" name="Oval 94"/>
            <p:cNvSpPr>
              <a:spLocks noChangeArrowheads="1"/>
            </p:cNvSpPr>
            <p:nvPr/>
          </p:nvSpPr>
          <p:spPr bwMode="auto">
            <a:xfrm>
              <a:off x="1140"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7" name="Oval 95"/>
            <p:cNvSpPr>
              <a:spLocks noChangeArrowheads="1"/>
            </p:cNvSpPr>
            <p:nvPr/>
          </p:nvSpPr>
          <p:spPr bwMode="auto">
            <a:xfrm>
              <a:off x="1105" y="297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8" name="Oval 96"/>
            <p:cNvSpPr>
              <a:spLocks noChangeArrowheads="1"/>
            </p:cNvSpPr>
            <p:nvPr/>
          </p:nvSpPr>
          <p:spPr bwMode="auto">
            <a:xfrm>
              <a:off x="1178" y="29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29" name="Oval 97"/>
            <p:cNvSpPr>
              <a:spLocks noChangeArrowheads="1"/>
            </p:cNvSpPr>
            <p:nvPr/>
          </p:nvSpPr>
          <p:spPr bwMode="auto">
            <a:xfrm>
              <a:off x="794"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0" name="Oval 98"/>
            <p:cNvSpPr>
              <a:spLocks noChangeArrowheads="1"/>
            </p:cNvSpPr>
            <p:nvPr/>
          </p:nvSpPr>
          <p:spPr bwMode="auto">
            <a:xfrm>
              <a:off x="794"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1" name="Oval 99"/>
            <p:cNvSpPr>
              <a:spLocks noChangeArrowheads="1"/>
            </p:cNvSpPr>
            <p:nvPr/>
          </p:nvSpPr>
          <p:spPr bwMode="auto">
            <a:xfrm>
              <a:off x="613"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2" name="Oval 100"/>
            <p:cNvSpPr>
              <a:spLocks noChangeArrowheads="1"/>
            </p:cNvSpPr>
            <p:nvPr/>
          </p:nvSpPr>
          <p:spPr bwMode="auto">
            <a:xfrm>
              <a:off x="659"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3" name="Oval 101"/>
            <p:cNvSpPr>
              <a:spLocks noChangeArrowheads="1"/>
            </p:cNvSpPr>
            <p:nvPr/>
          </p:nvSpPr>
          <p:spPr bwMode="auto">
            <a:xfrm>
              <a:off x="704"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4" name="Oval 102"/>
            <p:cNvSpPr>
              <a:spLocks noChangeArrowheads="1"/>
            </p:cNvSpPr>
            <p:nvPr/>
          </p:nvSpPr>
          <p:spPr bwMode="auto">
            <a:xfrm>
              <a:off x="659" y="229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5" name="Oval 103"/>
            <p:cNvSpPr>
              <a:spLocks noChangeArrowheads="1"/>
            </p:cNvSpPr>
            <p:nvPr/>
          </p:nvSpPr>
          <p:spPr bwMode="auto">
            <a:xfrm>
              <a:off x="794"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6" name="Oval 104"/>
            <p:cNvSpPr>
              <a:spLocks noChangeArrowheads="1"/>
            </p:cNvSpPr>
            <p:nvPr/>
          </p:nvSpPr>
          <p:spPr bwMode="auto">
            <a:xfrm>
              <a:off x="804"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7" name="Oval 105"/>
            <p:cNvSpPr>
              <a:spLocks noChangeArrowheads="1"/>
            </p:cNvSpPr>
            <p:nvPr/>
          </p:nvSpPr>
          <p:spPr bwMode="auto">
            <a:xfrm>
              <a:off x="804"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8" name="Oval 106"/>
            <p:cNvSpPr>
              <a:spLocks noChangeArrowheads="1"/>
            </p:cNvSpPr>
            <p:nvPr/>
          </p:nvSpPr>
          <p:spPr bwMode="auto">
            <a:xfrm>
              <a:off x="623"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39" name="Oval 107"/>
            <p:cNvSpPr>
              <a:spLocks noChangeArrowheads="1"/>
            </p:cNvSpPr>
            <p:nvPr/>
          </p:nvSpPr>
          <p:spPr bwMode="auto">
            <a:xfrm>
              <a:off x="669"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0" name="Oval 108"/>
            <p:cNvSpPr>
              <a:spLocks noChangeArrowheads="1"/>
            </p:cNvSpPr>
            <p:nvPr/>
          </p:nvSpPr>
          <p:spPr bwMode="auto">
            <a:xfrm>
              <a:off x="714"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1" name="Oval 109"/>
            <p:cNvSpPr>
              <a:spLocks noChangeArrowheads="1"/>
            </p:cNvSpPr>
            <p:nvPr/>
          </p:nvSpPr>
          <p:spPr bwMode="auto">
            <a:xfrm>
              <a:off x="669" y="20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2" name="Oval 110"/>
            <p:cNvSpPr>
              <a:spLocks noChangeArrowheads="1"/>
            </p:cNvSpPr>
            <p:nvPr/>
          </p:nvSpPr>
          <p:spPr bwMode="auto">
            <a:xfrm>
              <a:off x="1021"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3" name="Oval 111"/>
            <p:cNvSpPr>
              <a:spLocks noChangeArrowheads="1"/>
            </p:cNvSpPr>
            <p:nvPr/>
          </p:nvSpPr>
          <p:spPr bwMode="auto">
            <a:xfrm>
              <a:off x="567"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4" name="Oval 112"/>
            <p:cNvSpPr>
              <a:spLocks noChangeArrowheads="1"/>
            </p:cNvSpPr>
            <p:nvPr/>
          </p:nvSpPr>
          <p:spPr bwMode="auto">
            <a:xfrm>
              <a:off x="748"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5" name="Oval 113"/>
            <p:cNvSpPr>
              <a:spLocks noChangeArrowheads="1"/>
            </p:cNvSpPr>
            <p:nvPr/>
          </p:nvSpPr>
          <p:spPr bwMode="auto">
            <a:xfrm>
              <a:off x="522" y="243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46" name="Text Box 114"/>
            <p:cNvSpPr txBox="1">
              <a:spLocks noChangeArrowheads="1"/>
            </p:cNvSpPr>
            <p:nvPr/>
          </p:nvSpPr>
          <p:spPr bwMode="auto">
            <a:xfrm>
              <a:off x="1491" y="1993"/>
              <a:ext cx="255"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r>
                <a:rPr lang="en-GB" sz="2000" b="1" i="1" smtClean="0">
                  <a:solidFill>
                    <a:srgbClr val="0000FF"/>
                  </a:solidFill>
                  <a:latin typeface="Arial" charset="0"/>
                </a:rPr>
                <a:t>S</a:t>
              </a:r>
              <a:endParaRPr lang="en-GB" sz="2000" b="1" baseline="-25000" smtClean="0">
                <a:solidFill>
                  <a:srgbClr val="0000FF"/>
                </a:solidFill>
                <a:latin typeface="Arial" charset="0"/>
              </a:endParaRPr>
            </a:p>
          </p:txBody>
        </p:sp>
        <p:sp>
          <p:nvSpPr>
            <p:cNvPr id="2015347" name="Text Box 115"/>
            <p:cNvSpPr txBox="1">
              <a:spLocks noChangeArrowheads="1"/>
            </p:cNvSpPr>
            <p:nvPr/>
          </p:nvSpPr>
          <p:spPr bwMode="auto">
            <a:xfrm>
              <a:off x="674" y="2855"/>
              <a:ext cx="255"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r>
                <a:rPr lang="en-GB" sz="2000" b="1" i="1" smtClean="0">
                  <a:solidFill>
                    <a:srgbClr val="FF0000"/>
                  </a:solidFill>
                  <a:latin typeface="Arial" charset="0"/>
                </a:rPr>
                <a:t>B</a:t>
              </a:r>
              <a:endParaRPr lang="en-GB" sz="2000" b="1" baseline="-25000" smtClean="0">
                <a:solidFill>
                  <a:srgbClr val="FF0000"/>
                </a:solidFill>
                <a:latin typeface="Arial" charset="0"/>
              </a:endParaRPr>
            </a:p>
          </p:txBody>
        </p:sp>
        <p:sp>
          <p:nvSpPr>
            <p:cNvPr id="2015348" name="Text Box 116"/>
            <p:cNvSpPr txBox="1">
              <a:spLocks noChangeArrowheads="1"/>
            </p:cNvSpPr>
            <p:nvPr/>
          </p:nvSpPr>
          <p:spPr bwMode="auto">
            <a:xfrm>
              <a:off x="1598" y="3294"/>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1</a:t>
              </a:r>
            </a:p>
          </p:txBody>
        </p:sp>
        <p:sp>
          <p:nvSpPr>
            <p:cNvPr id="2015349" name="Text Box 117"/>
            <p:cNvSpPr txBox="1">
              <a:spLocks noChangeArrowheads="1"/>
            </p:cNvSpPr>
            <p:nvPr/>
          </p:nvSpPr>
          <p:spPr bwMode="auto">
            <a:xfrm>
              <a:off x="113" y="1933"/>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2</a:t>
              </a:r>
            </a:p>
          </p:txBody>
        </p:sp>
      </p:grpSp>
      <p:grpSp>
        <p:nvGrpSpPr>
          <p:cNvPr id="2015350" name="Group 118"/>
          <p:cNvGrpSpPr>
            <a:grpSpLocks/>
          </p:cNvGrpSpPr>
          <p:nvPr/>
        </p:nvGrpSpPr>
        <p:grpSpPr bwMode="auto">
          <a:xfrm>
            <a:off x="3132138" y="3789040"/>
            <a:ext cx="2736850" cy="2497137"/>
            <a:chOff x="1973" y="1933"/>
            <a:chExt cx="1724" cy="1573"/>
          </a:xfrm>
        </p:grpSpPr>
        <p:sp>
          <p:nvSpPr>
            <p:cNvPr id="2015351" name="Line 119"/>
            <p:cNvSpPr>
              <a:spLocks noChangeShapeType="1"/>
            </p:cNvSpPr>
            <p:nvPr/>
          </p:nvSpPr>
          <p:spPr bwMode="auto">
            <a:xfrm>
              <a:off x="2064" y="3295"/>
              <a:ext cx="1633"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2" name="Line 120"/>
            <p:cNvSpPr>
              <a:spLocks noChangeShapeType="1"/>
            </p:cNvSpPr>
            <p:nvPr/>
          </p:nvSpPr>
          <p:spPr bwMode="auto">
            <a:xfrm rot="-5400000">
              <a:off x="1452" y="2682"/>
              <a:ext cx="1496"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3" name="Oval 121"/>
            <p:cNvSpPr>
              <a:spLocks noChangeArrowheads="1"/>
            </p:cNvSpPr>
            <p:nvPr/>
          </p:nvSpPr>
          <p:spPr bwMode="auto">
            <a:xfrm>
              <a:off x="2926"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4" name="Oval 122"/>
            <p:cNvSpPr>
              <a:spLocks noChangeArrowheads="1"/>
            </p:cNvSpPr>
            <p:nvPr/>
          </p:nvSpPr>
          <p:spPr bwMode="auto">
            <a:xfrm>
              <a:off x="3062"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5" name="Oval 123"/>
            <p:cNvSpPr>
              <a:spLocks noChangeArrowheads="1"/>
            </p:cNvSpPr>
            <p:nvPr/>
          </p:nvSpPr>
          <p:spPr bwMode="auto">
            <a:xfrm>
              <a:off x="2926"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6" name="Oval 124"/>
            <p:cNvSpPr>
              <a:spLocks noChangeArrowheads="1"/>
            </p:cNvSpPr>
            <p:nvPr/>
          </p:nvSpPr>
          <p:spPr bwMode="auto">
            <a:xfrm>
              <a:off x="3017"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7" name="Oval 125"/>
            <p:cNvSpPr>
              <a:spLocks noChangeArrowheads="1"/>
            </p:cNvSpPr>
            <p:nvPr/>
          </p:nvSpPr>
          <p:spPr bwMode="auto">
            <a:xfrm>
              <a:off x="3107"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8" name="Oval 126"/>
            <p:cNvSpPr>
              <a:spLocks noChangeArrowheads="1"/>
            </p:cNvSpPr>
            <p:nvPr/>
          </p:nvSpPr>
          <p:spPr bwMode="auto">
            <a:xfrm>
              <a:off x="3153"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59" name="Oval 127"/>
            <p:cNvSpPr>
              <a:spLocks noChangeArrowheads="1"/>
            </p:cNvSpPr>
            <p:nvPr/>
          </p:nvSpPr>
          <p:spPr bwMode="auto">
            <a:xfrm>
              <a:off x="3198"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0" name="Oval 128"/>
            <p:cNvSpPr>
              <a:spLocks noChangeArrowheads="1"/>
            </p:cNvSpPr>
            <p:nvPr/>
          </p:nvSpPr>
          <p:spPr bwMode="auto">
            <a:xfrm>
              <a:off x="2926"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1" name="Oval 129"/>
            <p:cNvSpPr>
              <a:spLocks noChangeArrowheads="1"/>
            </p:cNvSpPr>
            <p:nvPr/>
          </p:nvSpPr>
          <p:spPr bwMode="auto">
            <a:xfrm>
              <a:off x="3062"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2" name="Oval 130"/>
            <p:cNvSpPr>
              <a:spLocks noChangeArrowheads="1"/>
            </p:cNvSpPr>
            <p:nvPr/>
          </p:nvSpPr>
          <p:spPr bwMode="auto">
            <a:xfrm>
              <a:off x="3062"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3" name="Oval 131"/>
            <p:cNvSpPr>
              <a:spLocks noChangeArrowheads="1"/>
            </p:cNvSpPr>
            <p:nvPr/>
          </p:nvSpPr>
          <p:spPr bwMode="auto">
            <a:xfrm>
              <a:off x="3199" y="220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4" name="Oval 132"/>
            <p:cNvSpPr>
              <a:spLocks noChangeArrowheads="1"/>
            </p:cNvSpPr>
            <p:nvPr/>
          </p:nvSpPr>
          <p:spPr bwMode="auto">
            <a:xfrm>
              <a:off x="3335"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5" name="Oval 133"/>
            <p:cNvSpPr>
              <a:spLocks noChangeArrowheads="1"/>
            </p:cNvSpPr>
            <p:nvPr/>
          </p:nvSpPr>
          <p:spPr bwMode="auto">
            <a:xfrm>
              <a:off x="3199"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6" name="Oval 134"/>
            <p:cNvSpPr>
              <a:spLocks noChangeArrowheads="1"/>
            </p:cNvSpPr>
            <p:nvPr/>
          </p:nvSpPr>
          <p:spPr bwMode="auto">
            <a:xfrm>
              <a:off x="3290" y="238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7" name="Oval 135"/>
            <p:cNvSpPr>
              <a:spLocks noChangeArrowheads="1"/>
            </p:cNvSpPr>
            <p:nvPr/>
          </p:nvSpPr>
          <p:spPr bwMode="auto">
            <a:xfrm>
              <a:off x="3380"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8" name="Oval 136"/>
            <p:cNvSpPr>
              <a:spLocks noChangeArrowheads="1"/>
            </p:cNvSpPr>
            <p:nvPr/>
          </p:nvSpPr>
          <p:spPr bwMode="auto">
            <a:xfrm>
              <a:off x="3426" y="252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69" name="Oval 137"/>
            <p:cNvSpPr>
              <a:spLocks noChangeArrowheads="1"/>
            </p:cNvSpPr>
            <p:nvPr/>
          </p:nvSpPr>
          <p:spPr bwMode="auto">
            <a:xfrm>
              <a:off x="3471"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0" name="Oval 138"/>
            <p:cNvSpPr>
              <a:spLocks noChangeArrowheads="1"/>
            </p:cNvSpPr>
            <p:nvPr/>
          </p:nvSpPr>
          <p:spPr bwMode="auto">
            <a:xfrm>
              <a:off x="3426"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1" name="Oval 139"/>
            <p:cNvSpPr>
              <a:spLocks noChangeArrowheads="1"/>
            </p:cNvSpPr>
            <p:nvPr/>
          </p:nvSpPr>
          <p:spPr bwMode="auto">
            <a:xfrm>
              <a:off x="3300" y="245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2" name="Oval 140"/>
            <p:cNvSpPr>
              <a:spLocks noChangeArrowheads="1"/>
            </p:cNvSpPr>
            <p:nvPr/>
          </p:nvSpPr>
          <p:spPr bwMode="auto">
            <a:xfrm>
              <a:off x="3335" y="225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3" name="Oval 141"/>
            <p:cNvSpPr>
              <a:spLocks noChangeArrowheads="1"/>
            </p:cNvSpPr>
            <p:nvPr/>
          </p:nvSpPr>
          <p:spPr bwMode="auto">
            <a:xfrm>
              <a:off x="3289" y="261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4" name="Oval 142"/>
            <p:cNvSpPr>
              <a:spLocks noChangeArrowheads="1"/>
            </p:cNvSpPr>
            <p:nvPr/>
          </p:nvSpPr>
          <p:spPr bwMode="auto">
            <a:xfrm>
              <a:off x="3425"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5" name="Oval 143"/>
            <p:cNvSpPr>
              <a:spLocks noChangeArrowheads="1"/>
            </p:cNvSpPr>
            <p:nvPr/>
          </p:nvSpPr>
          <p:spPr bwMode="auto">
            <a:xfrm>
              <a:off x="3289" y="270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6" name="Oval 144"/>
            <p:cNvSpPr>
              <a:spLocks noChangeArrowheads="1"/>
            </p:cNvSpPr>
            <p:nvPr/>
          </p:nvSpPr>
          <p:spPr bwMode="auto">
            <a:xfrm>
              <a:off x="3380"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7" name="Oval 145"/>
            <p:cNvSpPr>
              <a:spLocks noChangeArrowheads="1"/>
            </p:cNvSpPr>
            <p:nvPr/>
          </p:nvSpPr>
          <p:spPr bwMode="auto">
            <a:xfrm>
              <a:off x="3470"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8" name="Oval 146"/>
            <p:cNvSpPr>
              <a:spLocks noChangeArrowheads="1"/>
            </p:cNvSpPr>
            <p:nvPr/>
          </p:nvSpPr>
          <p:spPr bwMode="auto">
            <a:xfrm>
              <a:off x="3516" y="293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79" name="Oval 147"/>
            <p:cNvSpPr>
              <a:spLocks noChangeArrowheads="1"/>
            </p:cNvSpPr>
            <p:nvPr/>
          </p:nvSpPr>
          <p:spPr bwMode="auto">
            <a:xfrm>
              <a:off x="3561"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0" name="Oval 148"/>
            <p:cNvSpPr>
              <a:spLocks noChangeArrowheads="1"/>
            </p:cNvSpPr>
            <p:nvPr/>
          </p:nvSpPr>
          <p:spPr bwMode="auto">
            <a:xfrm>
              <a:off x="3516"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1" name="Oval 149"/>
            <p:cNvSpPr>
              <a:spLocks noChangeArrowheads="1"/>
            </p:cNvSpPr>
            <p:nvPr/>
          </p:nvSpPr>
          <p:spPr bwMode="auto">
            <a:xfrm>
              <a:off x="3425"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2" name="Oval 150"/>
            <p:cNvSpPr>
              <a:spLocks noChangeArrowheads="1"/>
            </p:cNvSpPr>
            <p:nvPr/>
          </p:nvSpPr>
          <p:spPr bwMode="auto">
            <a:xfrm>
              <a:off x="3425" y="265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3" name="Oval 151"/>
            <p:cNvSpPr>
              <a:spLocks noChangeArrowheads="1"/>
            </p:cNvSpPr>
            <p:nvPr/>
          </p:nvSpPr>
          <p:spPr bwMode="auto">
            <a:xfrm>
              <a:off x="3244"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4" name="Oval 152"/>
            <p:cNvSpPr>
              <a:spLocks noChangeArrowheads="1"/>
            </p:cNvSpPr>
            <p:nvPr/>
          </p:nvSpPr>
          <p:spPr bwMode="auto">
            <a:xfrm>
              <a:off x="329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5" name="Oval 153"/>
            <p:cNvSpPr>
              <a:spLocks noChangeArrowheads="1"/>
            </p:cNvSpPr>
            <p:nvPr/>
          </p:nvSpPr>
          <p:spPr bwMode="auto">
            <a:xfrm>
              <a:off x="3335"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6" name="Oval 154"/>
            <p:cNvSpPr>
              <a:spLocks noChangeArrowheads="1"/>
            </p:cNvSpPr>
            <p:nvPr/>
          </p:nvSpPr>
          <p:spPr bwMode="auto">
            <a:xfrm>
              <a:off x="3290"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7" name="Oval 155"/>
            <p:cNvSpPr>
              <a:spLocks noChangeArrowheads="1"/>
            </p:cNvSpPr>
            <p:nvPr/>
          </p:nvSpPr>
          <p:spPr bwMode="auto">
            <a:xfrm>
              <a:off x="2745"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8" name="Oval 156"/>
            <p:cNvSpPr>
              <a:spLocks noChangeArrowheads="1"/>
            </p:cNvSpPr>
            <p:nvPr/>
          </p:nvSpPr>
          <p:spPr bwMode="auto">
            <a:xfrm>
              <a:off x="2791"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89" name="Oval 157"/>
            <p:cNvSpPr>
              <a:spLocks noChangeArrowheads="1"/>
            </p:cNvSpPr>
            <p:nvPr/>
          </p:nvSpPr>
          <p:spPr bwMode="auto">
            <a:xfrm>
              <a:off x="2836"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0" name="Oval 158"/>
            <p:cNvSpPr>
              <a:spLocks noChangeArrowheads="1"/>
            </p:cNvSpPr>
            <p:nvPr/>
          </p:nvSpPr>
          <p:spPr bwMode="auto">
            <a:xfrm>
              <a:off x="2791" y="215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1" name="Oval 159"/>
            <p:cNvSpPr>
              <a:spLocks noChangeArrowheads="1"/>
            </p:cNvSpPr>
            <p:nvPr/>
          </p:nvSpPr>
          <p:spPr bwMode="auto">
            <a:xfrm>
              <a:off x="2926"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2" name="Oval 160"/>
            <p:cNvSpPr>
              <a:spLocks noChangeArrowheads="1"/>
            </p:cNvSpPr>
            <p:nvPr/>
          </p:nvSpPr>
          <p:spPr bwMode="auto">
            <a:xfrm>
              <a:off x="3063"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3" name="Oval 161"/>
            <p:cNvSpPr>
              <a:spLocks noChangeArrowheads="1"/>
            </p:cNvSpPr>
            <p:nvPr/>
          </p:nvSpPr>
          <p:spPr bwMode="auto">
            <a:xfrm>
              <a:off x="3063"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4" name="Oval 162"/>
            <p:cNvSpPr>
              <a:spLocks noChangeArrowheads="1"/>
            </p:cNvSpPr>
            <p:nvPr/>
          </p:nvSpPr>
          <p:spPr bwMode="auto">
            <a:xfrm>
              <a:off x="3199" y="211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5" name="Oval 163"/>
            <p:cNvSpPr>
              <a:spLocks noChangeArrowheads="1"/>
            </p:cNvSpPr>
            <p:nvPr/>
          </p:nvSpPr>
          <p:spPr bwMode="auto">
            <a:xfrm>
              <a:off x="3470"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6" name="Oval 164"/>
            <p:cNvSpPr>
              <a:spLocks noChangeArrowheads="1"/>
            </p:cNvSpPr>
            <p:nvPr/>
          </p:nvSpPr>
          <p:spPr bwMode="auto">
            <a:xfrm>
              <a:off x="3226" y="254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7" name="Oval 165"/>
            <p:cNvSpPr>
              <a:spLocks noChangeArrowheads="1"/>
            </p:cNvSpPr>
            <p:nvPr/>
          </p:nvSpPr>
          <p:spPr bwMode="auto">
            <a:xfrm>
              <a:off x="3226" y="264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8" name="Oval 166"/>
            <p:cNvSpPr>
              <a:spLocks noChangeArrowheads="1"/>
            </p:cNvSpPr>
            <p:nvPr/>
          </p:nvSpPr>
          <p:spPr bwMode="auto">
            <a:xfrm>
              <a:off x="3362"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399" name="Oval 167"/>
            <p:cNvSpPr>
              <a:spLocks noChangeArrowheads="1"/>
            </p:cNvSpPr>
            <p:nvPr/>
          </p:nvSpPr>
          <p:spPr bwMode="auto">
            <a:xfrm>
              <a:off x="3362"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0" name="Oval 168"/>
            <p:cNvSpPr>
              <a:spLocks noChangeArrowheads="1"/>
            </p:cNvSpPr>
            <p:nvPr/>
          </p:nvSpPr>
          <p:spPr bwMode="auto">
            <a:xfrm>
              <a:off x="347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1" name="Oval 169"/>
            <p:cNvSpPr>
              <a:spLocks noChangeArrowheads="1"/>
            </p:cNvSpPr>
            <p:nvPr/>
          </p:nvSpPr>
          <p:spPr bwMode="auto">
            <a:xfrm>
              <a:off x="3560"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2" name="Oval 170"/>
            <p:cNvSpPr>
              <a:spLocks noChangeArrowheads="1"/>
            </p:cNvSpPr>
            <p:nvPr/>
          </p:nvSpPr>
          <p:spPr bwMode="auto">
            <a:xfrm>
              <a:off x="3515"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3" name="Oval 171"/>
            <p:cNvSpPr>
              <a:spLocks noChangeArrowheads="1"/>
            </p:cNvSpPr>
            <p:nvPr/>
          </p:nvSpPr>
          <p:spPr bwMode="auto">
            <a:xfrm>
              <a:off x="3243"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4" name="Oval 172"/>
            <p:cNvSpPr>
              <a:spLocks noChangeArrowheads="1"/>
            </p:cNvSpPr>
            <p:nvPr/>
          </p:nvSpPr>
          <p:spPr bwMode="auto">
            <a:xfrm>
              <a:off x="3425"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5" name="Oval 173"/>
            <p:cNvSpPr>
              <a:spLocks noChangeArrowheads="1"/>
            </p:cNvSpPr>
            <p:nvPr/>
          </p:nvSpPr>
          <p:spPr bwMode="auto">
            <a:xfrm>
              <a:off x="3380"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6" name="Oval 174"/>
            <p:cNvSpPr>
              <a:spLocks noChangeArrowheads="1"/>
            </p:cNvSpPr>
            <p:nvPr/>
          </p:nvSpPr>
          <p:spPr bwMode="auto">
            <a:xfrm>
              <a:off x="2699" y="270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7" name="Oval 175"/>
            <p:cNvSpPr>
              <a:spLocks noChangeArrowheads="1"/>
            </p:cNvSpPr>
            <p:nvPr/>
          </p:nvSpPr>
          <p:spPr bwMode="auto">
            <a:xfrm>
              <a:off x="2791" y="24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8" name="Oval 176"/>
            <p:cNvSpPr>
              <a:spLocks noChangeArrowheads="1"/>
            </p:cNvSpPr>
            <p:nvPr/>
          </p:nvSpPr>
          <p:spPr bwMode="auto">
            <a:xfrm>
              <a:off x="3062"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09" name="Oval 177"/>
            <p:cNvSpPr>
              <a:spLocks noChangeArrowheads="1"/>
            </p:cNvSpPr>
            <p:nvPr/>
          </p:nvSpPr>
          <p:spPr bwMode="auto">
            <a:xfrm>
              <a:off x="2881" y="243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0" name="Oval 178"/>
            <p:cNvSpPr>
              <a:spLocks noChangeArrowheads="1"/>
            </p:cNvSpPr>
            <p:nvPr/>
          </p:nvSpPr>
          <p:spPr bwMode="auto">
            <a:xfrm>
              <a:off x="2971"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1" name="Oval 179"/>
            <p:cNvSpPr>
              <a:spLocks noChangeArrowheads="1"/>
            </p:cNvSpPr>
            <p:nvPr/>
          </p:nvSpPr>
          <p:spPr bwMode="auto">
            <a:xfrm>
              <a:off x="3017"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2" name="Oval 180"/>
            <p:cNvSpPr>
              <a:spLocks noChangeArrowheads="1"/>
            </p:cNvSpPr>
            <p:nvPr/>
          </p:nvSpPr>
          <p:spPr bwMode="auto">
            <a:xfrm>
              <a:off x="3198"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3" name="Oval 181"/>
            <p:cNvSpPr>
              <a:spLocks noChangeArrowheads="1"/>
            </p:cNvSpPr>
            <p:nvPr/>
          </p:nvSpPr>
          <p:spPr bwMode="auto">
            <a:xfrm>
              <a:off x="3107"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4" name="Oval 182"/>
            <p:cNvSpPr>
              <a:spLocks noChangeArrowheads="1"/>
            </p:cNvSpPr>
            <p:nvPr/>
          </p:nvSpPr>
          <p:spPr bwMode="auto">
            <a:xfrm>
              <a:off x="3107" y="238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5" name="Oval 183"/>
            <p:cNvSpPr>
              <a:spLocks noChangeArrowheads="1"/>
            </p:cNvSpPr>
            <p:nvPr/>
          </p:nvSpPr>
          <p:spPr bwMode="auto">
            <a:xfrm>
              <a:off x="3062" y="272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6" name="Oval 184"/>
            <p:cNvSpPr>
              <a:spLocks noChangeArrowheads="1"/>
            </p:cNvSpPr>
            <p:nvPr/>
          </p:nvSpPr>
          <p:spPr bwMode="auto">
            <a:xfrm>
              <a:off x="2971" y="234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7" name="Oval 185"/>
            <p:cNvSpPr>
              <a:spLocks noChangeArrowheads="1"/>
            </p:cNvSpPr>
            <p:nvPr/>
          </p:nvSpPr>
          <p:spPr bwMode="auto">
            <a:xfrm>
              <a:off x="2881" y="288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8" name="Oval 186"/>
            <p:cNvSpPr>
              <a:spLocks noChangeArrowheads="1"/>
            </p:cNvSpPr>
            <p:nvPr/>
          </p:nvSpPr>
          <p:spPr bwMode="auto">
            <a:xfrm>
              <a:off x="3062"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19" name="Oval 187"/>
            <p:cNvSpPr>
              <a:spLocks noChangeArrowheads="1"/>
            </p:cNvSpPr>
            <p:nvPr/>
          </p:nvSpPr>
          <p:spPr bwMode="auto">
            <a:xfrm>
              <a:off x="3243"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0" name="Oval 188"/>
            <p:cNvSpPr>
              <a:spLocks noChangeArrowheads="1"/>
            </p:cNvSpPr>
            <p:nvPr/>
          </p:nvSpPr>
          <p:spPr bwMode="auto">
            <a:xfrm>
              <a:off x="3289" y="293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1" name="Oval 189"/>
            <p:cNvSpPr>
              <a:spLocks noChangeArrowheads="1"/>
            </p:cNvSpPr>
            <p:nvPr/>
          </p:nvSpPr>
          <p:spPr bwMode="auto">
            <a:xfrm>
              <a:off x="2818" y="282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2" name="Oval 190"/>
            <p:cNvSpPr>
              <a:spLocks noChangeArrowheads="1"/>
            </p:cNvSpPr>
            <p:nvPr/>
          </p:nvSpPr>
          <p:spPr bwMode="auto">
            <a:xfrm>
              <a:off x="3107" y="27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3" name="Oval 191"/>
            <p:cNvSpPr>
              <a:spLocks noChangeArrowheads="1"/>
            </p:cNvSpPr>
            <p:nvPr/>
          </p:nvSpPr>
          <p:spPr bwMode="auto">
            <a:xfrm>
              <a:off x="2954"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4" name="Oval 192"/>
            <p:cNvSpPr>
              <a:spLocks noChangeArrowheads="1"/>
            </p:cNvSpPr>
            <p:nvPr/>
          </p:nvSpPr>
          <p:spPr bwMode="auto">
            <a:xfrm>
              <a:off x="2919" y="278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5" name="Oval 193"/>
            <p:cNvSpPr>
              <a:spLocks noChangeArrowheads="1"/>
            </p:cNvSpPr>
            <p:nvPr/>
          </p:nvSpPr>
          <p:spPr bwMode="auto">
            <a:xfrm>
              <a:off x="2926"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6" name="Oval 194"/>
            <p:cNvSpPr>
              <a:spLocks noChangeArrowheads="1"/>
            </p:cNvSpPr>
            <p:nvPr/>
          </p:nvSpPr>
          <p:spPr bwMode="auto">
            <a:xfrm>
              <a:off x="2992" y="278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7" name="Oval 195"/>
            <p:cNvSpPr>
              <a:spLocks noChangeArrowheads="1"/>
            </p:cNvSpPr>
            <p:nvPr/>
          </p:nvSpPr>
          <p:spPr bwMode="auto">
            <a:xfrm>
              <a:off x="2853"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8" name="Oval 196"/>
            <p:cNvSpPr>
              <a:spLocks noChangeArrowheads="1"/>
            </p:cNvSpPr>
            <p:nvPr/>
          </p:nvSpPr>
          <p:spPr bwMode="auto">
            <a:xfrm>
              <a:off x="2881" y="25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29" name="Oval 197"/>
            <p:cNvSpPr>
              <a:spLocks noChangeArrowheads="1"/>
            </p:cNvSpPr>
            <p:nvPr/>
          </p:nvSpPr>
          <p:spPr bwMode="auto">
            <a:xfrm>
              <a:off x="2745"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0" name="Oval 198"/>
            <p:cNvSpPr>
              <a:spLocks noChangeArrowheads="1"/>
            </p:cNvSpPr>
            <p:nvPr/>
          </p:nvSpPr>
          <p:spPr bwMode="auto">
            <a:xfrm>
              <a:off x="2881" y="274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1" name="Oval 199"/>
            <p:cNvSpPr>
              <a:spLocks noChangeArrowheads="1"/>
            </p:cNvSpPr>
            <p:nvPr/>
          </p:nvSpPr>
          <p:spPr bwMode="auto">
            <a:xfrm>
              <a:off x="2790"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2" name="Oval 200"/>
            <p:cNvSpPr>
              <a:spLocks noChangeArrowheads="1"/>
            </p:cNvSpPr>
            <p:nvPr/>
          </p:nvSpPr>
          <p:spPr bwMode="auto">
            <a:xfrm>
              <a:off x="3108"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3" name="Oval 201"/>
            <p:cNvSpPr>
              <a:spLocks noChangeArrowheads="1"/>
            </p:cNvSpPr>
            <p:nvPr/>
          </p:nvSpPr>
          <p:spPr bwMode="auto">
            <a:xfrm>
              <a:off x="3153" y="298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4" name="Oval 202"/>
            <p:cNvSpPr>
              <a:spLocks noChangeArrowheads="1"/>
            </p:cNvSpPr>
            <p:nvPr/>
          </p:nvSpPr>
          <p:spPr bwMode="auto">
            <a:xfrm>
              <a:off x="3000"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5" name="Oval 203"/>
            <p:cNvSpPr>
              <a:spLocks noChangeArrowheads="1"/>
            </p:cNvSpPr>
            <p:nvPr/>
          </p:nvSpPr>
          <p:spPr bwMode="auto">
            <a:xfrm>
              <a:off x="2965" y="297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6" name="Oval 204"/>
            <p:cNvSpPr>
              <a:spLocks noChangeArrowheads="1"/>
            </p:cNvSpPr>
            <p:nvPr/>
          </p:nvSpPr>
          <p:spPr bwMode="auto">
            <a:xfrm>
              <a:off x="3038" y="29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7" name="Oval 205"/>
            <p:cNvSpPr>
              <a:spLocks noChangeArrowheads="1"/>
            </p:cNvSpPr>
            <p:nvPr/>
          </p:nvSpPr>
          <p:spPr bwMode="auto">
            <a:xfrm>
              <a:off x="2654"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8" name="Oval 206"/>
            <p:cNvSpPr>
              <a:spLocks noChangeArrowheads="1"/>
            </p:cNvSpPr>
            <p:nvPr/>
          </p:nvSpPr>
          <p:spPr bwMode="auto">
            <a:xfrm>
              <a:off x="2654"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39" name="Oval 207"/>
            <p:cNvSpPr>
              <a:spLocks noChangeArrowheads="1"/>
            </p:cNvSpPr>
            <p:nvPr/>
          </p:nvSpPr>
          <p:spPr bwMode="auto">
            <a:xfrm>
              <a:off x="2473"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0" name="Oval 208"/>
            <p:cNvSpPr>
              <a:spLocks noChangeArrowheads="1"/>
            </p:cNvSpPr>
            <p:nvPr/>
          </p:nvSpPr>
          <p:spPr bwMode="auto">
            <a:xfrm>
              <a:off x="2519"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1" name="Oval 209"/>
            <p:cNvSpPr>
              <a:spLocks noChangeArrowheads="1"/>
            </p:cNvSpPr>
            <p:nvPr/>
          </p:nvSpPr>
          <p:spPr bwMode="auto">
            <a:xfrm>
              <a:off x="2564"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2" name="Oval 210"/>
            <p:cNvSpPr>
              <a:spLocks noChangeArrowheads="1"/>
            </p:cNvSpPr>
            <p:nvPr/>
          </p:nvSpPr>
          <p:spPr bwMode="auto">
            <a:xfrm>
              <a:off x="2519" y="229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3" name="Oval 211"/>
            <p:cNvSpPr>
              <a:spLocks noChangeArrowheads="1"/>
            </p:cNvSpPr>
            <p:nvPr/>
          </p:nvSpPr>
          <p:spPr bwMode="auto">
            <a:xfrm>
              <a:off x="2654"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4" name="Oval 212"/>
            <p:cNvSpPr>
              <a:spLocks noChangeArrowheads="1"/>
            </p:cNvSpPr>
            <p:nvPr/>
          </p:nvSpPr>
          <p:spPr bwMode="auto">
            <a:xfrm>
              <a:off x="2664"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5" name="Oval 213"/>
            <p:cNvSpPr>
              <a:spLocks noChangeArrowheads="1"/>
            </p:cNvSpPr>
            <p:nvPr/>
          </p:nvSpPr>
          <p:spPr bwMode="auto">
            <a:xfrm>
              <a:off x="2664"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6" name="Oval 214"/>
            <p:cNvSpPr>
              <a:spLocks noChangeArrowheads="1"/>
            </p:cNvSpPr>
            <p:nvPr/>
          </p:nvSpPr>
          <p:spPr bwMode="auto">
            <a:xfrm>
              <a:off x="2483"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7" name="Oval 215"/>
            <p:cNvSpPr>
              <a:spLocks noChangeArrowheads="1"/>
            </p:cNvSpPr>
            <p:nvPr/>
          </p:nvSpPr>
          <p:spPr bwMode="auto">
            <a:xfrm>
              <a:off x="2529"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8" name="Oval 216"/>
            <p:cNvSpPr>
              <a:spLocks noChangeArrowheads="1"/>
            </p:cNvSpPr>
            <p:nvPr/>
          </p:nvSpPr>
          <p:spPr bwMode="auto">
            <a:xfrm>
              <a:off x="2574"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49" name="Oval 217"/>
            <p:cNvSpPr>
              <a:spLocks noChangeArrowheads="1"/>
            </p:cNvSpPr>
            <p:nvPr/>
          </p:nvSpPr>
          <p:spPr bwMode="auto">
            <a:xfrm>
              <a:off x="2529" y="20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50" name="Oval 218"/>
            <p:cNvSpPr>
              <a:spLocks noChangeArrowheads="1"/>
            </p:cNvSpPr>
            <p:nvPr/>
          </p:nvSpPr>
          <p:spPr bwMode="auto">
            <a:xfrm>
              <a:off x="2881"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51" name="Oval 219"/>
            <p:cNvSpPr>
              <a:spLocks noChangeArrowheads="1"/>
            </p:cNvSpPr>
            <p:nvPr/>
          </p:nvSpPr>
          <p:spPr bwMode="auto">
            <a:xfrm>
              <a:off x="2427"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52" name="Oval 220"/>
            <p:cNvSpPr>
              <a:spLocks noChangeArrowheads="1"/>
            </p:cNvSpPr>
            <p:nvPr/>
          </p:nvSpPr>
          <p:spPr bwMode="auto">
            <a:xfrm>
              <a:off x="2608"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53" name="Oval 221"/>
            <p:cNvSpPr>
              <a:spLocks noChangeArrowheads="1"/>
            </p:cNvSpPr>
            <p:nvPr/>
          </p:nvSpPr>
          <p:spPr bwMode="auto">
            <a:xfrm>
              <a:off x="2382" y="243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54" name="Text Box 222"/>
            <p:cNvSpPr txBox="1">
              <a:spLocks noChangeArrowheads="1"/>
            </p:cNvSpPr>
            <p:nvPr/>
          </p:nvSpPr>
          <p:spPr bwMode="auto">
            <a:xfrm>
              <a:off x="3351" y="1993"/>
              <a:ext cx="221"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2000" b="1" i="1" smtClean="0">
                  <a:solidFill>
                    <a:srgbClr val="0000FF"/>
                  </a:solidFill>
                  <a:latin typeface="Arial" charset="0"/>
                </a:rPr>
                <a:t>S</a:t>
              </a:r>
              <a:endParaRPr lang="en-GB" sz="2000" b="1" baseline="-25000" smtClean="0">
                <a:solidFill>
                  <a:srgbClr val="0000FF"/>
                </a:solidFill>
                <a:latin typeface="Arial" charset="0"/>
              </a:endParaRPr>
            </a:p>
          </p:txBody>
        </p:sp>
        <p:sp>
          <p:nvSpPr>
            <p:cNvPr id="2015455" name="Text Box 223"/>
            <p:cNvSpPr txBox="1">
              <a:spLocks noChangeArrowheads="1"/>
            </p:cNvSpPr>
            <p:nvPr/>
          </p:nvSpPr>
          <p:spPr bwMode="auto">
            <a:xfrm>
              <a:off x="2534" y="2855"/>
              <a:ext cx="230"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2000" b="1" i="1" smtClean="0">
                  <a:solidFill>
                    <a:srgbClr val="FF0000"/>
                  </a:solidFill>
                  <a:latin typeface="Arial" charset="0"/>
                </a:rPr>
                <a:t>B</a:t>
              </a:r>
              <a:endParaRPr lang="en-GB" sz="2000" b="1" baseline="-25000" smtClean="0">
                <a:solidFill>
                  <a:srgbClr val="FF0000"/>
                </a:solidFill>
                <a:latin typeface="Arial" charset="0"/>
              </a:endParaRPr>
            </a:p>
          </p:txBody>
        </p:sp>
        <p:sp>
          <p:nvSpPr>
            <p:cNvPr id="2015456" name="Text Box 224"/>
            <p:cNvSpPr txBox="1">
              <a:spLocks noChangeArrowheads="1"/>
            </p:cNvSpPr>
            <p:nvPr/>
          </p:nvSpPr>
          <p:spPr bwMode="auto">
            <a:xfrm>
              <a:off x="3458" y="3294"/>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1</a:t>
              </a:r>
            </a:p>
          </p:txBody>
        </p:sp>
        <p:sp>
          <p:nvSpPr>
            <p:cNvPr id="2015457" name="Text Box 225"/>
            <p:cNvSpPr txBox="1">
              <a:spLocks noChangeArrowheads="1"/>
            </p:cNvSpPr>
            <p:nvPr/>
          </p:nvSpPr>
          <p:spPr bwMode="auto">
            <a:xfrm>
              <a:off x="1973" y="1933"/>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2</a:t>
              </a:r>
            </a:p>
          </p:txBody>
        </p:sp>
      </p:grpSp>
      <p:grpSp>
        <p:nvGrpSpPr>
          <p:cNvPr id="2015458" name="Group 226"/>
          <p:cNvGrpSpPr>
            <a:grpSpLocks/>
          </p:cNvGrpSpPr>
          <p:nvPr/>
        </p:nvGrpSpPr>
        <p:grpSpPr bwMode="auto">
          <a:xfrm>
            <a:off x="6084888" y="3740175"/>
            <a:ext cx="2735262" cy="2497137"/>
            <a:chOff x="3833" y="1933"/>
            <a:chExt cx="1723" cy="1573"/>
          </a:xfrm>
        </p:grpSpPr>
        <p:sp>
          <p:nvSpPr>
            <p:cNvPr id="2015459" name="Line 227"/>
            <p:cNvSpPr>
              <a:spLocks noChangeShapeType="1"/>
            </p:cNvSpPr>
            <p:nvPr/>
          </p:nvSpPr>
          <p:spPr bwMode="auto">
            <a:xfrm>
              <a:off x="3923" y="3295"/>
              <a:ext cx="1633"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0" name="Line 228"/>
            <p:cNvSpPr>
              <a:spLocks noChangeShapeType="1"/>
            </p:cNvSpPr>
            <p:nvPr/>
          </p:nvSpPr>
          <p:spPr bwMode="auto">
            <a:xfrm rot="-5400000">
              <a:off x="3311" y="2682"/>
              <a:ext cx="1496" cy="0"/>
            </a:xfrm>
            <a:prstGeom prst="line">
              <a:avLst/>
            </a:prstGeom>
            <a:noFill/>
            <a:ln w="12700">
              <a:solidFill>
                <a:srgbClr val="5F5F5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1" name="Oval 229"/>
            <p:cNvSpPr>
              <a:spLocks noChangeArrowheads="1"/>
            </p:cNvSpPr>
            <p:nvPr/>
          </p:nvSpPr>
          <p:spPr bwMode="auto">
            <a:xfrm>
              <a:off x="4785"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2" name="Oval 230"/>
            <p:cNvSpPr>
              <a:spLocks noChangeArrowheads="1"/>
            </p:cNvSpPr>
            <p:nvPr/>
          </p:nvSpPr>
          <p:spPr bwMode="auto">
            <a:xfrm>
              <a:off x="4921"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3" name="Oval 231"/>
            <p:cNvSpPr>
              <a:spLocks noChangeArrowheads="1"/>
            </p:cNvSpPr>
            <p:nvPr/>
          </p:nvSpPr>
          <p:spPr bwMode="auto">
            <a:xfrm>
              <a:off x="4785"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4" name="Oval 232"/>
            <p:cNvSpPr>
              <a:spLocks noChangeArrowheads="1"/>
            </p:cNvSpPr>
            <p:nvPr/>
          </p:nvSpPr>
          <p:spPr bwMode="auto">
            <a:xfrm>
              <a:off x="4876"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5" name="Oval 233"/>
            <p:cNvSpPr>
              <a:spLocks noChangeArrowheads="1"/>
            </p:cNvSpPr>
            <p:nvPr/>
          </p:nvSpPr>
          <p:spPr bwMode="auto">
            <a:xfrm>
              <a:off x="4966"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6" name="Oval 234"/>
            <p:cNvSpPr>
              <a:spLocks noChangeArrowheads="1"/>
            </p:cNvSpPr>
            <p:nvPr/>
          </p:nvSpPr>
          <p:spPr bwMode="auto">
            <a:xfrm>
              <a:off x="5012"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7" name="Oval 235"/>
            <p:cNvSpPr>
              <a:spLocks noChangeArrowheads="1"/>
            </p:cNvSpPr>
            <p:nvPr/>
          </p:nvSpPr>
          <p:spPr bwMode="auto">
            <a:xfrm>
              <a:off x="5057"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8" name="Oval 236"/>
            <p:cNvSpPr>
              <a:spLocks noChangeArrowheads="1"/>
            </p:cNvSpPr>
            <p:nvPr/>
          </p:nvSpPr>
          <p:spPr bwMode="auto">
            <a:xfrm>
              <a:off x="4785"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69" name="Oval 237"/>
            <p:cNvSpPr>
              <a:spLocks noChangeArrowheads="1"/>
            </p:cNvSpPr>
            <p:nvPr/>
          </p:nvSpPr>
          <p:spPr bwMode="auto">
            <a:xfrm>
              <a:off x="4921"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0" name="Oval 238"/>
            <p:cNvSpPr>
              <a:spLocks noChangeArrowheads="1"/>
            </p:cNvSpPr>
            <p:nvPr/>
          </p:nvSpPr>
          <p:spPr bwMode="auto">
            <a:xfrm>
              <a:off x="4921"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1" name="Oval 239"/>
            <p:cNvSpPr>
              <a:spLocks noChangeArrowheads="1"/>
            </p:cNvSpPr>
            <p:nvPr/>
          </p:nvSpPr>
          <p:spPr bwMode="auto">
            <a:xfrm>
              <a:off x="5058" y="220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2" name="Oval 240"/>
            <p:cNvSpPr>
              <a:spLocks noChangeArrowheads="1"/>
            </p:cNvSpPr>
            <p:nvPr/>
          </p:nvSpPr>
          <p:spPr bwMode="auto">
            <a:xfrm>
              <a:off x="5194"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3" name="Oval 241"/>
            <p:cNvSpPr>
              <a:spLocks noChangeArrowheads="1"/>
            </p:cNvSpPr>
            <p:nvPr/>
          </p:nvSpPr>
          <p:spPr bwMode="auto">
            <a:xfrm>
              <a:off x="5058"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4" name="Oval 242"/>
            <p:cNvSpPr>
              <a:spLocks noChangeArrowheads="1"/>
            </p:cNvSpPr>
            <p:nvPr/>
          </p:nvSpPr>
          <p:spPr bwMode="auto">
            <a:xfrm>
              <a:off x="5149" y="238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5" name="Oval 243"/>
            <p:cNvSpPr>
              <a:spLocks noChangeArrowheads="1"/>
            </p:cNvSpPr>
            <p:nvPr/>
          </p:nvSpPr>
          <p:spPr bwMode="auto">
            <a:xfrm>
              <a:off x="5239"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6" name="Oval 244"/>
            <p:cNvSpPr>
              <a:spLocks noChangeArrowheads="1"/>
            </p:cNvSpPr>
            <p:nvPr/>
          </p:nvSpPr>
          <p:spPr bwMode="auto">
            <a:xfrm>
              <a:off x="5285" y="252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7" name="Oval 245"/>
            <p:cNvSpPr>
              <a:spLocks noChangeArrowheads="1"/>
            </p:cNvSpPr>
            <p:nvPr/>
          </p:nvSpPr>
          <p:spPr bwMode="auto">
            <a:xfrm>
              <a:off x="5330" y="243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8" name="Oval 246"/>
            <p:cNvSpPr>
              <a:spLocks noChangeArrowheads="1"/>
            </p:cNvSpPr>
            <p:nvPr/>
          </p:nvSpPr>
          <p:spPr bwMode="auto">
            <a:xfrm>
              <a:off x="5285"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79" name="Oval 247"/>
            <p:cNvSpPr>
              <a:spLocks noChangeArrowheads="1"/>
            </p:cNvSpPr>
            <p:nvPr/>
          </p:nvSpPr>
          <p:spPr bwMode="auto">
            <a:xfrm>
              <a:off x="5159" y="245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0" name="Oval 248"/>
            <p:cNvSpPr>
              <a:spLocks noChangeArrowheads="1"/>
            </p:cNvSpPr>
            <p:nvPr/>
          </p:nvSpPr>
          <p:spPr bwMode="auto">
            <a:xfrm>
              <a:off x="5194" y="225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1" name="Oval 249"/>
            <p:cNvSpPr>
              <a:spLocks noChangeArrowheads="1"/>
            </p:cNvSpPr>
            <p:nvPr/>
          </p:nvSpPr>
          <p:spPr bwMode="auto">
            <a:xfrm>
              <a:off x="5148" y="261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2" name="Oval 250"/>
            <p:cNvSpPr>
              <a:spLocks noChangeArrowheads="1"/>
            </p:cNvSpPr>
            <p:nvPr/>
          </p:nvSpPr>
          <p:spPr bwMode="auto">
            <a:xfrm>
              <a:off x="5284"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3" name="Oval 251"/>
            <p:cNvSpPr>
              <a:spLocks noChangeArrowheads="1"/>
            </p:cNvSpPr>
            <p:nvPr/>
          </p:nvSpPr>
          <p:spPr bwMode="auto">
            <a:xfrm>
              <a:off x="5148" y="270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4" name="Oval 252"/>
            <p:cNvSpPr>
              <a:spLocks noChangeArrowheads="1"/>
            </p:cNvSpPr>
            <p:nvPr/>
          </p:nvSpPr>
          <p:spPr bwMode="auto">
            <a:xfrm>
              <a:off x="5239"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5" name="Oval 253"/>
            <p:cNvSpPr>
              <a:spLocks noChangeArrowheads="1"/>
            </p:cNvSpPr>
            <p:nvPr/>
          </p:nvSpPr>
          <p:spPr bwMode="auto">
            <a:xfrm>
              <a:off x="5329"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6" name="Oval 254"/>
            <p:cNvSpPr>
              <a:spLocks noChangeArrowheads="1"/>
            </p:cNvSpPr>
            <p:nvPr/>
          </p:nvSpPr>
          <p:spPr bwMode="auto">
            <a:xfrm>
              <a:off x="5375" y="293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7" name="Oval 255"/>
            <p:cNvSpPr>
              <a:spLocks noChangeArrowheads="1"/>
            </p:cNvSpPr>
            <p:nvPr/>
          </p:nvSpPr>
          <p:spPr bwMode="auto">
            <a:xfrm>
              <a:off x="5420"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8" name="Oval 256"/>
            <p:cNvSpPr>
              <a:spLocks noChangeArrowheads="1"/>
            </p:cNvSpPr>
            <p:nvPr/>
          </p:nvSpPr>
          <p:spPr bwMode="auto">
            <a:xfrm>
              <a:off x="5375" y="274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89" name="Oval 257"/>
            <p:cNvSpPr>
              <a:spLocks noChangeArrowheads="1"/>
            </p:cNvSpPr>
            <p:nvPr/>
          </p:nvSpPr>
          <p:spPr bwMode="auto">
            <a:xfrm>
              <a:off x="5284" y="283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0" name="Oval 258"/>
            <p:cNvSpPr>
              <a:spLocks noChangeArrowheads="1"/>
            </p:cNvSpPr>
            <p:nvPr/>
          </p:nvSpPr>
          <p:spPr bwMode="auto">
            <a:xfrm>
              <a:off x="5284" y="265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1" name="Oval 259"/>
            <p:cNvSpPr>
              <a:spLocks noChangeArrowheads="1"/>
            </p:cNvSpPr>
            <p:nvPr/>
          </p:nvSpPr>
          <p:spPr bwMode="auto">
            <a:xfrm>
              <a:off x="5103"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2" name="Oval 260"/>
            <p:cNvSpPr>
              <a:spLocks noChangeArrowheads="1"/>
            </p:cNvSpPr>
            <p:nvPr/>
          </p:nvSpPr>
          <p:spPr bwMode="auto">
            <a:xfrm>
              <a:off x="5149"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3" name="Oval 261"/>
            <p:cNvSpPr>
              <a:spLocks noChangeArrowheads="1"/>
            </p:cNvSpPr>
            <p:nvPr/>
          </p:nvSpPr>
          <p:spPr bwMode="auto">
            <a:xfrm>
              <a:off x="5194" y="288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4" name="Oval 262"/>
            <p:cNvSpPr>
              <a:spLocks noChangeArrowheads="1"/>
            </p:cNvSpPr>
            <p:nvPr/>
          </p:nvSpPr>
          <p:spPr bwMode="auto">
            <a:xfrm>
              <a:off x="5149" y="279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5" name="Oval 263"/>
            <p:cNvSpPr>
              <a:spLocks noChangeArrowheads="1"/>
            </p:cNvSpPr>
            <p:nvPr/>
          </p:nvSpPr>
          <p:spPr bwMode="auto">
            <a:xfrm>
              <a:off x="4604"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6" name="Oval 264"/>
            <p:cNvSpPr>
              <a:spLocks noChangeArrowheads="1"/>
            </p:cNvSpPr>
            <p:nvPr/>
          </p:nvSpPr>
          <p:spPr bwMode="auto">
            <a:xfrm>
              <a:off x="4650" y="234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7" name="Oval 265"/>
            <p:cNvSpPr>
              <a:spLocks noChangeArrowheads="1"/>
            </p:cNvSpPr>
            <p:nvPr/>
          </p:nvSpPr>
          <p:spPr bwMode="auto">
            <a:xfrm>
              <a:off x="4695" y="225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8" name="Oval 266"/>
            <p:cNvSpPr>
              <a:spLocks noChangeArrowheads="1"/>
            </p:cNvSpPr>
            <p:nvPr/>
          </p:nvSpPr>
          <p:spPr bwMode="auto">
            <a:xfrm>
              <a:off x="4650" y="215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499" name="Oval 267"/>
            <p:cNvSpPr>
              <a:spLocks noChangeArrowheads="1"/>
            </p:cNvSpPr>
            <p:nvPr/>
          </p:nvSpPr>
          <p:spPr bwMode="auto">
            <a:xfrm>
              <a:off x="4785"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0" name="Oval 268"/>
            <p:cNvSpPr>
              <a:spLocks noChangeArrowheads="1"/>
            </p:cNvSpPr>
            <p:nvPr/>
          </p:nvSpPr>
          <p:spPr bwMode="auto">
            <a:xfrm>
              <a:off x="4922"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1" name="Oval 269"/>
            <p:cNvSpPr>
              <a:spLocks noChangeArrowheads="1"/>
            </p:cNvSpPr>
            <p:nvPr/>
          </p:nvSpPr>
          <p:spPr bwMode="auto">
            <a:xfrm>
              <a:off x="4922" y="216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2" name="Oval 270"/>
            <p:cNvSpPr>
              <a:spLocks noChangeArrowheads="1"/>
            </p:cNvSpPr>
            <p:nvPr/>
          </p:nvSpPr>
          <p:spPr bwMode="auto">
            <a:xfrm>
              <a:off x="5058" y="211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3" name="Oval 271"/>
            <p:cNvSpPr>
              <a:spLocks noChangeArrowheads="1"/>
            </p:cNvSpPr>
            <p:nvPr/>
          </p:nvSpPr>
          <p:spPr bwMode="auto">
            <a:xfrm>
              <a:off x="5329"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4" name="Oval 272"/>
            <p:cNvSpPr>
              <a:spLocks noChangeArrowheads="1"/>
            </p:cNvSpPr>
            <p:nvPr/>
          </p:nvSpPr>
          <p:spPr bwMode="auto">
            <a:xfrm>
              <a:off x="5085" y="254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5" name="Oval 273"/>
            <p:cNvSpPr>
              <a:spLocks noChangeArrowheads="1"/>
            </p:cNvSpPr>
            <p:nvPr/>
          </p:nvSpPr>
          <p:spPr bwMode="auto">
            <a:xfrm>
              <a:off x="5085" y="2640"/>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6" name="Oval 274"/>
            <p:cNvSpPr>
              <a:spLocks noChangeArrowheads="1"/>
            </p:cNvSpPr>
            <p:nvPr/>
          </p:nvSpPr>
          <p:spPr bwMode="auto">
            <a:xfrm>
              <a:off x="5221"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7" name="Oval 275"/>
            <p:cNvSpPr>
              <a:spLocks noChangeArrowheads="1"/>
            </p:cNvSpPr>
            <p:nvPr/>
          </p:nvSpPr>
          <p:spPr bwMode="auto">
            <a:xfrm>
              <a:off x="5221" y="26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8" name="Oval 276"/>
            <p:cNvSpPr>
              <a:spLocks noChangeArrowheads="1"/>
            </p:cNvSpPr>
            <p:nvPr/>
          </p:nvSpPr>
          <p:spPr bwMode="auto">
            <a:xfrm>
              <a:off x="5329"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09" name="Oval 277"/>
            <p:cNvSpPr>
              <a:spLocks noChangeArrowheads="1"/>
            </p:cNvSpPr>
            <p:nvPr/>
          </p:nvSpPr>
          <p:spPr bwMode="auto">
            <a:xfrm>
              <a:off x="5419"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0" name="Oval 278"/>
            <p:cNvSpPr>
              <a:spLocks noChangeArrowheads="1"/>
            </p:cNvSpPr>
            <p:nvPr/>
          </p:nvSpPr>
          <p:spPr bwMode="auto">
            <a:xfrm>
              <a:off x="5374" y="302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1" name="Oval 279"/>
            <p:cNvSpPr>
              <a:spLocks noChangeArrowheads="1"/>
            </p:cNvSpPr>
            <p:nvPr/>
          </p:nvSpPr>
          <p:spPr bwMode="auto">
            <a:xfrm>
              <a:off x="5102"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2" name="Oval 280"/>
            <p:cNvSpPr>
              <a:spLocks noChangeArrowheads="1"/>
            </p:cNvSpPr>
            <p:nvPr/>
          </p:nvSpPr>
          <p:spPr bwMode="auto">
            <a:xfrm>
              <a:off x="5284" y="306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3" name="Oval 281"/>
            <p:cNvSpPr>
              <a:spLocks noChangeArrowheads="1"/>
            </p:cNvSpPr>
            <p:nvPr/>
          </p:nvSpPr>
          <p:spPr bwMode="auto">
            <a:xfrm>
              <a:off x="5239" y="297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4" name="Oval 282"/>
            <p:cNvSpPr>
              <a:spLocks noChangeArrowheads="1"/>
            </p:cNvSpPr>
            <p:nvPr/>
          </p:nvSpPr>
          <p:spPr bwMode="auto">
            <a:xfrm>
              <a:off x="4558" y="270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5" name="Oval 283"/>
            <p:cNvSpPr>
              <a:spLocks noChangeArrowheads="1"/>
            </p:cNvSpPr>
            <p:nvPr/>
          </p:nvSpPr>
          <p:spPr bwMode="auto">
            <a:xfrm>
              <a:off x="4650" y="24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6" name="Oval 284"/>
            <p:cNvSpPr>
              <a:spLocks noChangeArrowheads="1"/>
            </p:cNvSpPr>
            <p:nvPr/>
          </p:nvSpPr>
          <p:spPr bwMode="auto">
            <a:xfrm>
              <a:off x="4921"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7" name="Oval 285"/>
            <p:cNvSpPr>
              <a:spLocks noChangeArrowheads="1"/>
            </p:cNvSpPr>
            <p:nvPr/>
          </p:nvSpPr>
          <p:spPr bwMode="auto">
            <a:xfrm>
              <a:off x="4740" y="243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8" name="Oval 286"/>
            <p:cNvSpPr>
              <a:spLocks noChangeArrowheads="1"/>
            </p:cNvSpPr>
            <p:nvPr/>
          </p:nvSpPr>
          <p:spPr bwMode="auto">
            <a:xfrm>
              <a:off x="4830" y="256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19" name="Oval 287"/>
            <p:cNvSpPr>
              <a:spLocks noChangeArrowheads="1"/>
            </p:cNvSpPr>
            <p:nvPr/>
          </p:nvSpPr>
          <p:spPr bwMode="auto">
            <a:xfrm>
              <a:off x="4876"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0" name="Oval 288"/>
            <p:cNvSpPr>
              <a:spLocks noChangeArrowheads="1"/>
            </p:cNvSpPr>
            <p:nvPr/>
          </p:nvSpPr>
          <p:spPr bwMode="auto">
            <a:xfrm>
              <a:off x="5057"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1" name="Oval 289"/>
            <p:cNvSpPr>
              <a:spLocks noChangeArrowheads="1"/>
            </p:cNvSpPr>
            <p:nvPr/>
          </p:nvSpPr>
          <p:spPr bwMode="auto">
            <a:xfrm>
              <a:off x="4966"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2" name="Oval 290"/>
            <p:cNvSpPr>
              <a:spLocks noChangeArrowheads="1"/>
            </p:cNvSpPr>
            <p:nvPr/>
          </p:nvSpPr>
          <p:spPr bwMode="auto">
            <a:xfrm>
              <a:off x="4966" y="238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3" name="Oval 291"/>
            <p:cNvSpPr>
              <a:spLocks noChangeArrowheads="1"/>
            </p:cNvSpPr>
            <p:nvPr/>
          </p:nvSpPr>
          <p:spPr bwMode="auto">
            <a:xfrm>
              <a:off x="4921" y="272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4" name="Oval 292"/>
            <p:cNvSpPr>
              <a:spLocks noChangeArrowheads="1"/>
            </p:cNvSpPr>
            <p:nvPr/>
          </p:nvSpPr>
          <p:spPr bwMode="auto">
            <a:xfrm>
              <a:off x="4830" y="234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5" name="Oval 293"/>
            <p:cNvSpPr>
              <a:spLocks noChangeArrowheads="1"/>
            </p:cNvSpPr>
            <p:nvPr/>
          </p:nvSpPr>
          <p:spPr bwMode="auto">
            <a:xfrm>
              <a:off x="4740" y="288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6" name="Oval 294"/>
            <p:cNvSpPr>
              <a:spLocks noChangeArrowheads="1"/>
            </p:cNvSpPr>
            <p:nvPr/>
          </p:nvSpPr>
          <p:spPr bwMode="auto">
            <a:xfrm>
              <a:off x="4921"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7" name="Oval 295"/>
            <p:cNvSpPr>
              <a:spLocks noChangeArrowheads="1"/>
            </p:cNvSpPr>
            <p:nvPr/>
          </p:nvSpPr>
          <p:spPr bwMode="auto">
            <a:xfrm>
              <a:off x="5102" y="274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8" name="Oval 296"/>
            <p:cNvSpPr>
              <a:spLocks noChangeArrowheads="1"/>
            </p:cNvSpPr>
            <p:nvPr/>
          </p:nvSpPr>
          <p:spPr bwMode="auto">
            <a:xfrm>
              <a:off x="5148" y="293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29" name="Oval 297"/>
            <p:cNvSpPr>
              <a:spLocks noChangeArrowheads="1"/>
            </p:cNvSpPr>
            <p:nvPr/>
          </p:nvSpPr>
          <p:spPr bwMode="auto">
            <a:xfrm>
              <a:off x="4677" y="282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0" name="Oval 298"/>
            <p:cNvSpPr>
              <a:spLocks noChangeArrowheads="1"/>
            </p:cNvSpPr>
            <p:nvPr/>
          </p:nvSpPr>
          <p:spPr bwMode="auto">
            <a:xfrm>
              <a:off x="4966" y="27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1" name="Oval 299"/>
            <p:cNvSpPr>
              <a:spLocks noChangeArrowheads="1"/>
            </p:cNvSpPr>
            <p:nvPr/>
          </p:nvSpPr>
          <p:spPr bwMode="auto">
            <a:xfrm>
              <a:off x="4813" y="2885"/>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2" name="Oval 300"/>
            <p:cNvSpPr>
              <a:spLocks noChangeArrowheads="1"/>
            </p:cNvSpPr>
            <p:nvPr/>
          </p:nvSpPr>
          <p:spPr bwMode="auto">
            <a:xfrm>
              <a:off x="4778" y="2781"/>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3" name="Oval 301"/>
            <p:cNvSpPr>
              <a:spLocks noChangeArrowheads="1"/>
            </p:cNvSpPr>
            <p:nvPr/>
          </p:nvSpPr>
          <p:spPr bwMode="auto">
            <a:xfrm>
              <a:off x="4785"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4" name="Oval 302"/>
            <p:cNvSpPr>
              <a:spLocks noChangeArrowheads="1"/>
            </p:cNvSpPr>
            <p:nvPr/>
          </p:nvSpPr>
          <p:spPr bwMode="auto">
            <a:xfrm>
              <a:off x="4851" y="278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5" name="Oval 303"/>
            <p:cNvSpPr>
              <a:spLocks noChangeArrowheads="1"/>
            </p:cNvSpPr>
            <p:nvPr/>
          </p:nvSpPr>
          <p:spPr bwMode="auto">
            <a:xfrm>
              <a:off x="4712"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6" name="Oval 304"/>
            <p:cNvSpPr>
              <a:spLocks noChangeArrowheads="1"/>
            </p:cNvSpPr>
            <p:nvPr/>
          </p:nvSpPr>
          <p:spPr bwMode="auto">
            <a:xfrm>
              <a:off x="4740" y="2594"/>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7" name="Oval 305"/>
            <p:cNvSpPr>
              <a:spLocks noChangeArrowheads="1"/>
            </p:cNvSpPr>
            <p:nvPr/>
          </p:nvSpPr>
          <p:spPr bwMode="auto">
            <a:xfrm>
              <a:off x="4604" y="2522"/>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8" name="Oval 306"/>
            <p:cNvSpPr>
              <a:spLocks noChangeArrowheads="1"/>
            </p:cNvSpPr>
            <p:nvPr/>
          </p:nvSpPr>
          <p:spPr bwMode="auto">
            <a:xfrm>
              <a:off x="4740" y="274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39" name="Oval 307"/>
            <p:cNvSpPr>
              <a:spLocks noChangeArrowheads="1"/>
            </p:cNvSpPr>
            <p:nvPr/>
          </p:nvSpPr>
          <p:spPr bwMode="auto">
            <a:xfrm>
              <a:off x="4649" y="2658"/>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0" name="Oval 308"/>
            <p:cNvSpPr>
              <a:spLocks noChangeArrowheads="1"/>
            </p:cNvSpPr>
            <p:nvPr/>
          </p:nvSpPr>
          <p:spPr bwMode="auto">
            <a:xfrm>
              <a:off x="4967"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1" name="Oval 309"/>
            <p:cNvSpPr>
              <a:spLocks noChangeArrowheads="1"/>
            </p:cNvSpPr>
            <p:nvPr/>
          </p:nvSpPr>
          <p:spPr bwMode="auto">
            <a:xfrm>
              <a:off x="5012" y="2989"/>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2" name="Oval 310"/>
            <p:cNvSpPr>
              <a:spLocks noChangeArrowheads="1"/>
            </p:cNvSpPr>
            <p:nvPr/>
          </p:nvSpPr>
          <p:spPr bwMode="auto">
            <a:xfrm>
              <a:off x="4859" y="3080"/>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3" name="Oval 311"/>
            <p:cNvSpPr>
              <a:spLocks noChangeArrowheads="1"/>
            </p:cNvSpPr>
            <p:nvPr/>
          </p:nvSpPr>
          <p:spPr bwMode="auto">
            <a:xfrm>
              <a:off x="4824" y="2976"/>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4" name="Oval 312"/>
            <p:cNvSpPr>
              <a:spLocks noChangeArrowheads="1"/>
            </p:cNvSpPr>
            <p:nvPr/>
          </p:nvSpPr>
          <p:spPr bwMode="auto">
            <a:xfrm>
              <a:off x="4897" y="2977"/>
              <a:ext cx="45" cy="46"/>
            </a:xfrm>
            <a:prstGeom prst="ellipse">
              <a:avLst/>
            </a:prstGeom>
            <a:solidFill>
              <a:srgbClr val="FF0000"/>
            </a:solidFill>
            <a:ln w="31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5" name="Oval 313"/>
            <p:cNvSpPr>
              <a:spLocks noChangeArrowheads="1"/>
            </p:cNvSpPr>
            <p:nvPr/>
          </p:nvSpPr>
          <p:spPr bwMode="auto">
            <a:xfrm>
              <a:off x="4513"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6" name="Oval 314"/>
            <p:cNvSpPr>
              <a:spLocks noChangeArrowheads="1"/>
            </p:cNvSpPr>
            <p:nvPr/>
          </p:nvSpPr>
          <p:spPr bwMode="auto">
            <a:xfrm>
              <a:off x="4513"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7" name="Oval 315"/>
            <p:cNvSpPr>
              <a:spLocks noChangeArrowheads="1"/>
            </p:cNvSpPr>
            <p:nvPr/>
          </p:nvSpPr>
          <p:spPr bwMode="auto">
            <a:xfrm>
              <a:off x="4332"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8" name="Oval 316"/>
            <p:cNvSpPr>
              <a:spLocks noChangeArrowheads="1"/>
            </p:cNvSpPr>
            <p:nvPr/>
          </p:nvSpPr>
          <p:spPr bwMode="auto">
            <a:xfrm>
              <a:off x="4378" y="2477"/>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49" name="Oval 317"/>
            <p:cNvSpPr>
              <a:spLocks noChangeArrowheads="1"/>
            </p:cNvSpPr>
            <p:nvPr/>
          </p:nvSpPr>
          <p:spPr bwMode="auto">
            <a:xfrm>
              <a:off x="4423" y="238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0" name="Oval 318"/>
            <p:cNvSpPr>
              <a:spLocks noChangeArrowheads="1"/>
            </p:cNvSpPr>
            <p:nvPr/>
          </p:nvSpPr>
          <p:spPr bwMode="auto">
            <a:xfrm>
              <a:off x="4378" y="2295"/>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1" name="Oval 319"/>
            <p:cNvSpPr>
              <a:spLocks noChangeArrowheads="1"/>
            </p:cNvSpPr>
            <p:nvPr/>
          </p:nvSpPr>
          <p:spPr bwMode="auto">
            <a:xfrm>
              <a:off x="4513" y="2296"/>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2" name="Oval 320"/>
            <p:cNvSpPr>
              <a:spLocks noChangeArrowheads="1"/>
            </p:cNvSpPr>
            <p:nvPr/>
          </p:nvSpPr>
          <p:spPr bwMode="auto">
            <a:xfrm>
              <a:off x="4523"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3" name="Oval 321"/>
            <p:cNvSpPr>
              <a:spLocks noChangeArrowheads="1"/>
            </p:cNvSpPr>
            <p:nvPr/>
          </p:nvSpPr>
          <p:spPr bwMode="auto">
            <a:xfrm>
              <a:off x="4523"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4" name="Oval 322"/>
            <p:cNvSpPr>
              <a:spLocks noChangeArrowheads="1"/>
            </p:cNvSpPr>
            <p:nvPr/>
          </p:nvSpPr>
          <p:spPr bwMode="auto">
            <a:xfrm>
              <a:off x="4342"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5" name="Oval 323"/>
            <p:cNvSpPr>
              <a:spLocks noChangeArrowheads="1"/>
            </p:cNvSpPr>
            <p:nvPr/>
          </p:nvSpPr>
          <p:spPr bwMode="auto">
            <a:xfrm>
              <a:off x="4388" y="2204"/>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6" name="Oval 324"/>
            <p:cNvSpPr>
              <a:spLocks noChangeArrowheads="1"/>
            </p:cNvSpPr>
            <p:nvPr/>
          </p:nvSpPr>
          <p:spPr bwMode="auto">
            <a:xfrm>
              <a:off x="4433" y="2113"/>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7" name="Oval 325"/>
            <p:cNvSpPr>
              <a:spLocks noChangeArrowheads="1"/>
            </p:cNvSpPr>
            <p:nvPr/>
          </p:nvSpPr>
          <p:spPr bwMode="auto">
            <a:xfrm>
              <a:off x="4388" y="20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8" name="Oval 326"/>
            <p:cNvSpPr>
              <a:spLocks noChangeArrowheads="1"/>
            </p:cNvSpPr>
            <p:nvPr/>
          </p:nvSpPr>
          <p:spPr bwMode="auto">
            <a:xfrm>
              <a:off x="4740" y="2069"/>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59" name="Oval 327"/>
            <p:cNvSpPr>
              <a:spLocks noChangeArrowheads="1"/>
            </p:cNvSpPr>
            <p:nvPr/>
          </p:nvSpPr>
          <p:spPr bwMode="auto">
            <a:xfrm>
              <a:off x="4286" y="2522"/>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60" name="Oval 328"/>
            <p:cNvSpPr>
              <a:spLocks noChangeArrowheads="1"/>
            </p:cNvSpPr>
            <p:nvPr/>
          </p:nvSpPr>
          <p:spPr bwMode="auto">
            <a:xfrm>
              <a:off x="4467" y="2568"/>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61" name="Oval 329"/>
            <p:cNvSpPr>
              <a:spLocks noChangeArrowheads="1"/>
            </p:cNvSpPr>
            <p:nvPr/>
          </p:nvSpPr>
          <p:spPr bwMode="auto">
            <a:xfrm>
              <a:off x="4241" y="2431"/>
              <a:ext cx="45" cy="46"/>
            </a:xfrm>
            <a:prstGeom prst="ellipse">
              <a:avLst/>
            </a:prstGeom>
            <a:solidFill>
              <a:srgbClr val="0000FF"/>
            </a:solidFill>
            <a:ln w="31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5562" name="Text Box 330"/>
            <p:cNvSpPr txBox="1">
              <a:spLocks noChangeArrowheads="1"/>
            </p:cNvSpPr>
            <p:nvPr/>
          </p:nvSpPr>
          <p:spPr bwMode="auto">
            <a:xfrm>
              <a:off x="5210" y="1993"/>
              <a:ext cx="221"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2000" b="1" i="1" smtClean="0">
                  <a:solidFill>
                    <a:srgbClr val="0000FF"/>
                  </a:solidFill>
                  <a:latin typeface="Arial" charset="0"/>
                </a:rPr>
                <a:t>S</a:t>
              </a:r>
              <a:endParaRPr lang="en-GB" sz="2000" b="1" baseline="-25000" smtClean="0">
                <a:solidFill>
                  <a:srgbClr val="0000FF"/>
                </a:solidFill>
                <a:latin typeface="Arial" charset="0"/>
              </a:endParaRPr>
            </a:p>
          </p:txBody>
        </p:sp>
        <p:sp>
          <p:nvSpPr>
            <p:cNvPr id="2015563" name="Text Box 331"/>
            <p:cNvSpPr txBox="1">
              <a:spLocks noChangeArrowheads="1"/>
            </p:cNvSpPr>
            <p:nvPr/>
          </p:nvSpPr>
          <p:spPr bwMode="auto">
            <a:xfrm>
              <a:off x="4393" y="2886"/>
              <a:ext cx="206"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1600" b="1" i="1" smtClean="0">
                  <a:solidFill>
                    <a:srgbClr val="FF0000"/>
                  </a:solidFill>
                  <a:latin typeface="Arial" charset="0"/>
                </a:rPr>
                <a:t>B</a:t>
              </a:r>
              <a:endParaRPr lang="en-GB" sz="1600" b="1" baseline="-25000" smtClean="0">
                <a:solidFill>
                  <a:srgbClr val="FF0000"/>
                </a:solidFill>
                <a:latin typeface="Arial" charset="0"/>
              </a:endParaRPr>
            </a:p>
          </p:txBody>
        </p:sp>
        <p:sp>
          <p:nvSpPr>
            <p:cNvPr id="2015564" name="Text Box 332"/>
            <p:cNvSpPr txBox="1">
              <a:spLocks noChangeArrowheads="1"/>
            </p:cNvSpPr>
            <p:nvPr/>
          </p:nvSpPr>
          <p:spPr bwMode="auto">
            <a:xfrm>
              <a:off x="5318" y="3294"/>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1</a:t>
              </a:r>
            </a:p>
          </p:txBody>
        </p:sp>
        <p:sp>
          <p:nvSpPr>
            <p:cNvPr id="2015565" name="Text Box 333"/>
            <p:cNvSpPr txBox="1">
              <a:spLocks noChangeArrowheads="1"/>
            </p:cNvSpPr>
            <p:nvPr/>
          </p:nvSpPr>
          <p:spPr bwMode="auto">
            <a:xfrm>
              <a:off x="3833" y="1933"/>
              <a:ext cx="227"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en-GB" sz="1600" i="1" smtClean="0">
                  <a:solidFill>
                    <a:srgbClr val="000000"/>
                  </a:solidFill>
                  <a:latin typeface="Arial" charset="0"/>
                </a:rPr>
                <a:t>x</a:t>
              </a:r>
              <a:r>
                <a:rPr lang="en-GB" sz="1600" baseline="-25000" smtClean="0">
                  <a:solidFill>
                    <a:srgbClr val="000000"/>
                  </a:solidFill>
                  <a:latin typeface="Arial" charset="0"/>
                </a:rPr>
                <a:t>2</a:t>
              </a:r>
            </a:p>
          </p:txBody>
        </p:sp>
      </p:grpSp>
      <p:sp>
        <p:nvSpPr>
          <p:cNvPr id="2015571" name="Text Box 339"/>
          <p:cNvSpPr txBox="1">
            <a:spLocks noChangeArrowheads="1"/>
          </p:cNvSpPr>
          <p:nvPr/>
        </p:nvSpPr>
        <p:spPr bwMode="auto">
          <a:xfrm>
            <a:off x="443503" y="1124744"/>
            <a:ext cx="7740301" cy="161800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lnSpc>
                <a:spcPct val="110000"/>
              </a:lnSpc>
              <a:buClr>
                <a:srgbClr val="FF0000"/>
              </a:buClr>
              <a:buSzPct val="135000"/>
            </a:pPr>
            <a:r>
              <a:rPr lang="en-GB" sz="1800" b="1" smtClean="0">
                <a:solidFill>
                  <a:srgbClr val="0000FF"/>
                </a:solidFill>
                <a:latin typeface="+mn-lt"/>
              </a:rPr>
              <a:t>Signal </a:t>
            </a:r>
            <a:r>
              <a:rPr lang="en-US" sz="1800" smtClean="0">
                <a:solidFill>
                  <a:srgbClr val="000000"/>
                </a:solidFill>
                <a:latin typeface="+mn-lt"/>
              </a:rPr>
              <a:t>and</a:t>
            </a:r>
            <a:r>
              <a:rPr lang="en-GB" sz="1800" b="1" smtClean="0">
                <a:solidFill>
                  <a:srgbClr val="0000FF"/>
                </a:solidFill>
                <a:latin typeface="+mn-lt"/>
              </a:rPr>
              <a:t> </a:t>
            </a:r>
            <a:r>
              <a:rPr lang="en-GB" sz="1800" b="1" smtClean="0">
                <a:solidFill>
                  <a:srgbClr val="FF0000"/>
                </a:solidFill>
                <a:latin typeface="+mn-lt"/>
              </a:rPr>
              <a:t>Background: </a:t>
            </a:r>
            <a:r>
              <a:rPr lang="en-GB" sz="1800">
                <a:latin typeface="+mn-lt"/>
              </a:rPr>
              <a:t>a</a:t>
            </a:r>
            <a:r>
              <a:rPr lang="en-GB" sz="1800" smtClean="0">
                <a:latin typeface="+mn-lt"/>
              </a:rPr>
              <a:t> common problem in many setups</a:t>
            </a:r>
          </a:p>
          <a:p>
            <a:pPr marL="0" indent="0" eaLnBrk="1" hangingPunct="1">
              <a:lnSpc>
                <a:spcPct val="110000"/>
              </a:lnSpc>
              <a:buClr>
                <a:srgbClr val="FF0000"/>
              </a:buClr>
              <a:buSzPct val="135000"/>
            </a:pPr>
            <a:endParaRPr lang="en-US" sz="1800" dirty="0" smtClean="0">
              <a:solidFill>
                <a:srgbClr val="000000"/>
              </a:solidFill>
              <a:latin typeface="+mn-lt"/>
            </a:endParaRPr>
          </a:p>
          <a:p>
            <a:pPr marL="0" indent="0" eaLnBrk="1" hangingPunct="1">
              <a:lnSpc>
                <a:spcPct val="110000"/>
              </a:lnSpc>
              <a:buClr>
                <a:srgbClr val="FF0000"/>
              </a:buClr>
              <a:buSzPct val="135000"/>
            </a:pPr>
            <a:r>
              <a:rPr lang="en-US" sz="1800" smtClean="0">
                <a:solidFill>
                  <a:srgbClr val="000000"/>
                </a:solidFill>
                <a:latin typeface="+mn-lt"/>
              </a:rPr>
              <a:t>Generally we know the characteristics of two classes of events, and we wish to use them to find the best possible distinction with a fixed rule </a:t>
            </a:r>
            <a:r>
              <a:rPr lang="en-US" sz="1800" smtClean="0">
                <a:solidFill>
                  <a:srgbClr val="000000"/>
                </a:solidFill>
                <a:latin typeface="+mn-lt"/>
                <a:sym typeface="Wingdings" panose="05000000000000000000" pitchFamily="2" charset="2"/>
              </a:rPr>
              <a:t> a "decision boundary" in the feature space of the event characteristics</a:t>
            </a:r>
            <a:endParaRPr lang="en-US" sz="1800" dirty="0" smtClean="0">
              <a:solidFill>
                <a:srgbClr val="000000"/>
              </a:solidFill>
              <a:latin typeface="+mn-lt"/>
            </a:endParaRPr>
          </a:p>
        </p:txBody>
      </p:sp>
      <p:sp>
        <p:nvSpPr>
          <p:cNvPr id="1304923" name="Text Box 347"/>
          <p:cNvSpPr txBox="1">
            <a:spLocks noChangeArrowheads="1"/>
          </p:cNvSpPr>
          <p:nvPr/>
        </p:nvSpPr>
        <p:spPr bwMode="auto">
          <a:xfrm>
            <a:off x="1259632" y="6287394"/>
            <a:ext cx="3145261"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0000" tIns="46800" rIns="90000" bIns="46800">
            <a:spAutoFit/>
          </a:bodyPr>
          <a:lstStyle>
            <a:lvl1pPr>
              <a:spcBef>
                <a:spcPct val="0"/>
              </a:spcBef>
              <a:defRPr sz="2400">
                <a:solidFill>
                  <a:schemeClr val="tx1"/>
                </a:solidFill>
                <a:latin typeface="Times New Roman" pitchFamily="18" charset="0"/>
              </a:defRPr>
            </a:lvl1pPr>
            <a:lvl2pPr marL="37931725" indent="-37474525">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eaLnBrk="1" hangingPunct="1"/>
            <a:r>
              <a:rPr lang="en-GB" sz="1400" smtClean="0">
                <a:latin typeface="+mn-lt"/>
                <a:ea typeface="ＭＳ Ｐゴシック" charset="-128"/>
              </a:rPr>
              <a:t>Low variance (stable), high bias methods</a:t>
            </a:r>
          </a:p>
        </p:txBody>
      </p:sp>
      <p:sp>
        <p:nvSpPr>
          <p:cNvPr id="1304925" name="Text Box 349"/>
          <p:cNvSpPr txBox="1">
            <a:spLocks noChangeArrowheads="1"/>
          </p:cNvSpPr>
          <p:nvPr/>
        </p:nvSpPr>
        <p:spPr bwMode="auto">
          <a:xfrm>
            <a:off x="6084888" y="6292552"/>
            <a:ext cx="2659616"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0000" tIns="46800" rIns="90000" bIns="46800">
            <a:spAutoFit/>
          </a:bodyPr>
          <a:lstStyle>
            <a:lvl1pPr>
              <a:spcBef>
                <a:spcPct val="0"/>
              </a:spcBef>
              <a:defRPr sz="2400">
                <a:solidFill>
                  <a:schemeClr val="tx1"/>
                </a:solidFill>
                <a:latin typeface="Times New Roman" pitchFamily="18" charset="0"/>
              </a:defRPr>
            </a:lvl1pPr>
            <a:lvl2pPr marL="37931725" indent="-37474525">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eaLnBrk="1" hangingPunct="1"/>
            <a:r>
              <a:rPr lang="en-GB" sz="1400" smtClean="0">
                <a:solidFill>
                  <a:srgbClr val="4D4D4D"/>
                </a:solidFill>
                <a:latin typeface="+mn-lt"/>
                <a:ea typeface="ＭＳ Ｐゴシック" charset="-128"/>
              </a:rPr>
              <a:t>High variance, small bias methods</a:t>
            </a:r>
          </a:p>
        </p:txBody>
      </p:sp>
      <p:sp>
        <p:nvSpPr>
          <p:cNvPr id="1304929" name="Freeform 353"/>
          <p:cNvSpPr>
            <a:spLocks/>
          </p:cNvSpPr>
          <p:nvPr/>
        </p:nvSpPr>
        <p:spPr bwMode="auto">
          <a:xfrm>
            <a:off x="7809706" y="4249734"/>
            <a:ext cx="212725" cy="398462"/>
          </a:xfrm>
          <a:custGeom>
            <a:avLst/>
            <a:gdLst>
              <a:gd name="T0" fmla="*/ 0 w 91"/>
              <a:gd name="T1" fmla="*/ 229335013 h 136"/>
              <a:gd name="T2" fmla="*/ 0 w 91"/>
              <a:gd name="T3" fmla="*/ 0 h 136"/>
              <a:gd name="T4" fmla="*/ 229335806 w 91"/>
              <a:gd name="T5" fmla="*/ 113407825 h 136"/>
              <a:gd name="T6" fmla="*/ 115927589 w 91"/>
              <a:gd name="T7" fmla="*/ 342741250 h 136"/>
              <a:gd name="T8" fmla="*/ 0 w 91"/>
              <a:gd name="T9" fmla="*/ 229335013 h 136"/>
              <a:gd name="T10" fmla="*/ 0 60000 65536"/>
              <a:gd name="T11" fmla="*/ 0 60000 65536"/>
              <a:gd name="T12" fmla="*/ 0 60000 65536"/>
              <a:gd name="T13" fmla="*/ 0 60000 65536"/>
              <a:gd name="T14" fmla="*/ 0 60000 65536"/>
              <a:gd name="T15" fmla="*/ 0 w 91"/>
              <a:gd name="T16" fmla="*/ 0 h 136"/>
              <a:gd name="T17" fmla="*/ 91 w 91"/>
              <a:gd name="T18" fmla="*/ 136 h 136"/>
            </a:gdLst>
            <a:ahLst/>
            <a:cxnLst>
              <a:cxn ang="T10">
                <a:pos x="T0" y="T1"/>
              </a:cxn>
              <a:cxn ang="T11">
                <a:pos x="T2" y="T3"/>
              </a:cxn>
              <a:cxn ang="T12">
                <a:pos x="T4" y="T5"/>
              </a:cxn>
              <a:cxn ang="T13">
                <a:pos x="T6" y="T7"/>
              </a:cxn>
              <a:cxn ang="T14">
                <a:pos x="T8" y="T9"/>
              </a:cxn>
            </a:cxnLst>
            <a:rect l="T15" t="T16" r="T17" b="T18"/>
            <a:pathLst>
              <a:path w="91" h="136">
                <a:moveTo>
                  <a:pt x="0" y="91"/>
                </a:moveTo>
                <a:lnTo>
                  <a:pt x="0" y="0"/>
                </a:lnTo>
                <a:lnTo>
                  <a:pt x="91" y="45"/>
                </a:lnTo>
                <a:lnTo>
                  <a:pt x="46" y="136"/>
                </a:lnTo>
                <a:lnTo>
                  <a:pt x="0" y="91"/>
                </a:lnTo>
                <a:close/>
              </a:path>
            </a:pathLst>
          </a:custGeom>
          <a:noFill/>
          <a:ln w="31750">
            <a:solidFill>
              <a:srgbClr val="008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algn="ctr" eaLnBrk="1" hangingPunct="1"/>
            <a:endParaRPr lang="en-GB" sz="1800" smtClean="0">
              <a:solidFill>
                <a:srgbClr val="000000"/>
              </a:solidFill>
              <a:latin typeface="Arial" charset="0"/>
              <a:ea typeface="ＭＳ Ｐゴシック" charset="-128"/>
            </a:endParaRPr>
          </a:p>
        </p:txBody>
      </p:sp>
      <p:sp>
        <p:nvSpPr>
          <p:cNvPr id="2015578" name="Freeform 346"/>
          <p:cNvSpPr>
            <a:spLocks/>
          </p:cNvSpPr>
          <p:nvPr/>
        </p:nvSpPr>
        <p:spPr bwMode="auto">
          <a:xfrm>
            <a:off x="6927738" y="4390033"/>
            <a:ext cx="1441450" cy="1344612"/>
          </a:xfrm>
          <a:custGeom>
            <a:avLst/>
            <a:gdLst>
              <a:gd name="T0" fmla="*/ 0 w 908"/>
              <a:gd name="T1" fmla="*/ 299 h 847"/>
              <a:gd name="T2" fmla="*/ 232 w 908"/>
              <a:gd name="T3" fmla="*/ 249 h 847"/>
              <a:gd name="T4" fmla="*/ 310 w 908"/>
              <a:gd name="T5" fmla="*/ 67 h 847"/>
              <a:gd name="T6" fmla="*/ 460 w 908"/>
              <a:gd name="T7" fmla="*/ 0 h 847"/>
              <a:gd name="T8" fmla="*/ 498 w 908"/>
              <a:gd name="T9" fmla="*/ 166 h 847"/>
              <a:gd name="T10" fmla="*/ 664 w 908"/>
              <a:gd name="T11" fmla="*/ 166 h 847"/>
              <a:gd name="T12" fmla="*/ 748 w 908"/>
              <a:gd name="T13" fmla="*/ 371 h 847"/>
              <a:gd name="T14" fmla="*/ 825 w 908"/>
              <a:gd name="T15" fmla="*/ 305 h 847"/>
              <a:gd name="T16" fmla="*/ 903 w 908"/>
              <a:gd name="T17" fmla="*/ 404 h 847"/>
              <a:gd name="T18" fmla="*/ 692 w 908"/>
              <a:gd name="T19" fmla="*/ 526 h 847"/>
              <a:gd name="T20" fmla="*/ 908 w 908"/>
              <a:gd name="T21" fmla="*/ 548 h 847"/>
              <a:gd name="T22" fmla="*/ 753 w 908"/>
              <a:gd name="T23" fmla="*/ 676 h 847"/>
              <a:gd name="T24" fmla="*/ 709 w 908"/>
              <a:gd name="T25" fmla="*/ 84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8" h="847">
                <a:moveTo>
                  <a:pt x="0" y="299"/>
                </a:moveTo>
                <a:lnTo>
                  <a:pt x="232" y="249"/>
                </a:lnTo>
                <a:lnTo>
                  <a:pt x="310" y="67"/>
                </a:lnTo>
                <a:lnTo>
                  <a:pt x="460" y="0"/>
                </a:lnTo>
                <a:lnTo>
                  <a:pt x="498" y="166"/>
                </a:lnTo>
                <a:lnTo>
                  <a:pt x="664" y="166"/>
                </a:lnTo>
                <a:lnTo>
                  <a:pt x="748" y="371"/>
                </a:lnTo>
                <a:lnTo>
                  <a:pt x="825" y="305"/>
                </a:lnTo>
                <a:lnTo>
                  <a:pt x="903" y="404"/>
                </a:lnTo>
                <a:lnTo>
                  <a:pt x="692" y="526"/>
                </a:lnTo>
                <a:lnTo>
                  <a:pt x="908" y="548"/>
                </a:lnTo>
                <a:lnTo>
                  <a:pt x="753" y="676"/>
                </a:lnTo>
                <a:lnTo>
                  <a:pt x="709" y="847"/>
                </a:lnTo>
              </a:path>
            </a:pathLst>
          </a:custGeom>
          <a:noFill/>
          <a:ln w="2857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Tree>
    <p:extLst>
      <p:ext uri="{BB962C8B-B14F-4D97-AF65-F5344CB8AC3E}">
        <p14:creationId xmlns:p14="http://schemas.microsoft.com/office/powerpoint/2010/main" val="1535859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5241"/>
                                        </p:tgtEl>
                                        <p:attrNameLst>
                                          <p:attrName>style.visibility</p:attrName>
                                        </p:attrNameLst>
                                      </p:cBhvr>
                                      <p:to>
                                        <p:strVal val="visible"/>
                                      </p:to>
                                    </p:set>
                                    <p:animEffect transition="in" filter="fade">
                                      <p:cBhvr>
                                        <p:cTn id="7" dur="200"/>
                                        <p:tgtEl>
                                          <p:spTgt spid="2015241"/>
                                        </p:tgtEl>
                                      </p:cBhvr>
                                    </p:animEffect>
                                  </p:childTnLst>
                                </p:cTn>
                              </p:par>
                            </p:childTnLst>
                          </p:cTn>
                        </p:par>
                        <p:par>
                          <p:cTn id="8" fill="hold" nodeType="afterGroup">
                            <p:stCondLst>
                              <p:cond delay="200"/>
                            </p:stCondLst>
                            <p:childTnLst>
                              <p:par>
                                <p:cTn id="9" presetID="10" presetClass="entr" presetSubtype="0" fill="hold" nodeType="afterEffect">
                                  <p:stCondLst>
                                    <p:cond delay="0"/>
                                  </p:stCondLst>
                                  <p:childTnLst>
                                    <p:set>
                                      <p:cBhvr>
                                        <p:cTn id="10" dur="1" fill="hold">
                                          <p:stCondLst>
                                            <p:cond delay="0"/>
                                          </p:stCondLst>
                                        </p:cTn>
                                        <p:tgtEl>
                                          <p:spTgt spid="2015242"/>
                                        </p:tgtEl>
                                        <p:attrNameLst>
                                          <p:attrName>style.visibility</p:attrName>
                                        </p:attrNameLst>
                                      </p:cBhvr>
                                      <p:to>
                                        <p:strVal val="visible"/>
                                      </p:to>
                                    </p:set>
                                    <p:animEffect transition="in" filter="fade">
                                      <p:cBhvr>
                                        <p:cTn id="11" dur="200"/>
                                        <p:tgtEl>
                                          <p:spTgt spid="2015242"/>
                                        </p:tgtEl>
                                      </p:cBhvr>
                                    </p:animEffect>
                                  </p:childTnLst>
                                </p:cTn>
                              </p:par>
                            </p:childTnLst>
                          </p:cTn>
                        </p:par>
                        <p:par>
                          <p:cTn id="12" fill="hold" nodeType="afterGroup">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2015239"/>
                                        </p:tgtEl>
                                        <p:attrNameLst>
                                          <p:attrName>style.visibility</p:attrName>
                                        </p:attrNameLst>
                                      </p:cBhvr>
                                      <p:to>
                                        <p:strVal val="visible"/>
                                      </p:to>
                                    </p:set>
                                    <p:animEffect transition="in" filter="wipe(left)">
                                      <p:cBhvr>
                                        <p:cTn id="15" dur="500"/>
                                        <p:tgtEl>
                                          <p:spTgt spid="2015239"/>
                                        </p:tgtEl>
                                      </p:cBhvr>
                                    </p:animEffect>
                                  </p:childTnLst>
                                </p:cTn>
                              </p:par>
                            </p:childTnLst>
                          </p:cTn>
                        </p:par>
                        <p:par>
                          <p:cTn id="16" fill="hold" nodeType="afterGroup">
                            <p:stCondLst>
                              <p:cond delay="900"/>
                            </p:stCondLst>
                            <p:childTnLst>
                              <p:par>
                                <p:cTn id="17" presetID="22" presetClass="entr" presetSubtype="4" fill="hold" grpId="0" nodeType="afterEffect">
                                  <p:stCondLst>
                                    <p:cond delay="0"/>
                                  </p:stCondLst>
                                  <p:childTnLst>
                                    <p:set>
                                      <p:cBhvr>
                                        <p:cTn id="18" dur="1" fill="hold">
                                          <p:stCondLst>
                                            <p:cond delay="0"/>
                                          </p:stCondLst>
                                        </p:cTn>
                                        <p:tgtEl>
                                          <p:spTgt spid="2015240"/>
                                        </p:tgtEl>
                                        <p:attrNameLst>
                                          <p:attrName>style.visibility</p:attrName>
                                        </p:attrNameLst>
                                      </p:cBhvr>
                                      <p:to>
                                        <p:strVal val="visible"/>
                                      </p:to>
                                    </p:set>
                                    <p:animEffect transition="in" filter="wipe(down)">
                                      <p:cBhvr>
                                        <p:cTn id="19" dur="500"/>
                                        <p:tgtEl>
                                          <p:spTgt spid="201524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015350"/>
                                        </p:tgtEl>
                                        <p:attrNameLst>
                                          <p:attrName>style.visibility</p:attrName>
                                        </p:attrNameLst>
                                      </p:cBhvr>
                                      <p:to>
                                        <p:strVal val="visible"/>
                                      </p:to>
                                    </p:set>
                                    <p:animEffect transition="in" filter="fade">
                                      <p:cBhvr>
                                        <p:cTn id="24" dur="200"/>
                                        <p:tgtEl>
                                          <p:spTgt spid="2015350"/>
                                        </p:tgtEl>
                                      </p:cBhvr>
                                    </p:animEffect>
                                  </p:childTnLst>
                                </p:cTn>
                              </p:par>
                            </p:childTnLst>
                          </p:cTn>
                        </p:par>
                        <p:par>
                          <p:cTn id="25" fill="hold" nodeType="afterGroup">
                            <p:stCondLst>
                              <p:cond delay="200"/>
                            </p:stCondLst>
                            <p:childTnLst>
                              <p:par>
                                <p:cTn id="26" presetID="10" presetClass="entr" presetSubtype="0" fill="hold" grpId="0" nodeType="afterEffect">
                                  <p:stCondLst>
                                    <p:cond delay="0"/>
                                  </p:stCondLst>
                                  <p:childTnLst>
                                    <p:set>
                                      <p:cBhvr>
                                        <p:cTn id="27" dur="1" fill="hold">
                                          <p:stCondLst>
                                            <p:cond delay="0"/>
                                          </p:stCondLst>
                                        </p:cTn>
                                        <p:tgtEl>
                                          <p:spTgt spid="2015237"/>
                                        </p:tgtEl>
                                        <p:attrNameLst>
                                          <p:attrName>style.visibility</p:attrName>
                                        </p:attrNameLst>
                                      </p:cBhvr>
                                      <p:to>
                                        <p:strVal val="visible"/>
                                      </p:to>
                                    </p:set>
                                    <p:animEffect transition="in" filter="fade">
                                      <p:cBhvr>
                                        <p:cTn id="28" dur="200"/>
                                        <p:tgtEl>
                                          <p:spTgt spid="2015237"/>
                                        </p:tgtEl>
                                      </p:cBhvr>
                                    </p:animEffect>
                                  </p:childTnLst>
                                </p:cTn>
                              </p:par>
                            </p:childTnLst>
                          </p:cTn>
                        </p:par>
                        <p:par>
                          <p:cTn id="29" fill="hold" nodeType="afterGroup">
                            <p:stCondLst>
                              <p:cond delay="400"/>
                            </p:stCondLst>
                            <p:childTnLst>
                              <p:par>
                                <p:cTn id="30" presetID="22" presetClass="entr" presetSubtype="8" fill="hold" grpId="0" nodeType="afterEffect">
                                  <p:stCondLst>
                                    <p:cond delay="0"/>
                                  </p:stCondLst>
                                  <p:childTnLst>
                                    <p:set>
                                      <p:cBhvr>
                                        <p:cTn id="31" dur="1" fill="hold">
                                          <p:stCondLst>
                                            <p:cond delay="0"/>
                                          </p:stCondLst>
                                        </p:cTn>
                                        <p:tgtEl>
                                          <p:spTgt spid="2015235"/>
                                        </p:tgtEl>
                                        <p:attrNameLst>
                                          <p:attrName>style.visibility</p:attrName>
                                        </p:attrNameLst>
                                      </p:cBhvr>
                                      <p:to>
                                        <p:strVal val="visible"/>
                                      </p:to>
                                    </p:set>
                                    <p:animEffect transition="in" filter="wipe(left)">
                                      <p:cBhvr>
                                        <p:cTn id="32" dur="500"/>
                                        <p:tgtEl>
                                          <p:spTgt spid="201523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15458"/>
                                        </p:tgtEl>
                                        <p:attrNameLst>
                                          <p:attrName>style.visibility</p:attrName>
                                        </p:attrNameLst>
                                      </p:cBhvr>
                                      <p:to>
                                        <p:strVal val="visible"/>
                                      </p:to>
                                    </p:set>
                                    <p:animEffect transition="in" filter="fade">
                                      <p:cBhvr>
                                        <p:cTn id="37" dur="200"/>
                                        <p:tgtEl>
                                          <p:spTgt spid="2015458"/>
                                        </p:tgtEl>
                                      </p:cBhvr>
                                    </p:animEffect>
                                  </p:childTnLst>
                                </p:cTn>
                              </p:par>
                            </p:childTnLst>
                          </p:cTn>
                        </p:par>
                        <p:par>
                          <p:cTn id="38" fill="hold" nodeType="afterGroup">
                            <p:stCondLst>
                              <p:cond delay="200"/>
                            </p:stCondLst>
                            <p:childTnLst>
                              <p:par>
                                <p:cTn id="39" presetID="10" presetClass="entr" presetSubtype="0" fill="hold" grpId="0" nodeType="afterEffect">
                                  <p:stCondLst>
                                    <p:cond delay="0"/>
                                  </p:stCondLst>
                                  <p:childTnLst>
                                    <p:set>
                                      <p:cBhvr>
                                        <p:cTn id="40" dur="1" fill="hold">
                                          <p:stCondLst>
                                            <p:cond delay="0"/>
                                          </p:stCondLst>
                                        </p:cTn>
                                        <p:tgtEl>
                                          <p:spTgt spid="2015238"/>
                                        </p:tgtEl>
                                        <p:attrNameLst>
                                          <p:attrName>style.visibility</p:attrName>
                                        </p:attrNameLst>
                                      </p:cBhvr>
                                      <p:to>
                                        <p:strVal val="visible"/>
                                      </p:to>
                                    </p:set>
                                    <p:animEffect transition="in" filter="fade">
                                      <p:cBhvr>
                                        <p:cTn id="41" dur="200"/>
                                        <p:tgtEl>
                                          <p:spTgt spid="2015238"/>
                                        </p:tgtEl>
                                      </p:cBhvr>
                                    </p:animEffect>
                                  </p:childTnLst>
                                </p:cTn>
                              </p:par>
                            </p:childTnLst>
                          </p:cTn>
                        </p:par>
                        <p:par>
                          <p:cTn id="42" fill="hold" nodeType="afterGroup">
                            <p:stCondLst>
                              <p:cond delay="400"/>
                            </p:stCondLst>
                            <p:childTnLst>
                              <p:par>
                                <p:cTn id="43" presetID="22" presetClass="entr" presetSubtype="8" fill="hold" grpId="0" nodeType="afterEffect">
                                  <p:stCondLst>
                                    <p:cond delay="0"/>
                                  </p:stCondLst>
                                  <p:childTnLst>
                                    <p:set>
                                      <p:cBhvr>
                                        <p:cTn id="44" dur="1" fill="hold">
                                          <p:stCondLst>
                                            <p:cond delay="0"/>
                                          </p:stCondLst>
                                        </p:cTn>
                                        <p:tgtEl>
                                          <p:spTgt spid="2015236"/>
                                        </p:tgtEl>
                                        <p:attrNameLst>
                                          <p:attrName>style.visibility</p:attrName>
                                        </p:attrNameLst>
                                      </p:cBhvr>
                                      <p:to>
                                        <p:strVal val="visible"/>
                                      </p:to>
                                    </p:set>
                                    <p:animEffect transition="in" filter="wipe(left)">
                                      <p:cBhvr>
                                        <p:cTn id="45" dur="500"/>
                                        <p:tgtEl>
                                          <p:spTgt spid="2015236"/>
                                        </p:tgtEl>
                                      </p:cBhvr>
                                    </p:animEffect>
                                  </p:childTnLst>
                                </p:cTn>
                              </p:par>
                            </p:childTnLst>
                          </p:cTn>
                        </p:par>
                        <p:par>
                          <p:cTn id="46" fill="hold" nodeType="afterGroup">
                            <p:stCondLst>
                              <p:cond delay="900"/>
                            </p:stCondLst>
                            <p:childTnLst>
                              <p:par>
                                <p:cTn id="47" presetID="22" presetClass="entr" presetSubtype="1" fill="hold" grpId="0" nodeType="afterEffect">
                                  <p:stCondLst>
                                    <p:cond delay="0"/>
                                  </p:stCondLst>
                                  <p:childTnLst>
                                    <p:set>
                                      <p:cBhvr>
                                        <p:cTn id="48" dur="1" fill="hold">
                                          <p:stCondLst>
                                            <p:cond delay="0"/>
                                          </p:stCondLst>
                                        </p:cTn>
                                        <p:tgtEl>
                                          <p:spTgt spid="1304923"/>
                                        </p:tgtEl>
                                        <p:attrNameLst>
                                          <p:attrName>style.visibility</p:attrName>
                                        </p:attrNameLst>
                                      </p:cBhvr>
                                      <p:to>
                                        <p:strVal val="visible"/>
                                      </p:to>
                                    </p:set>
                                    <p:animEffect transition="in" filter="wipe(up)">
                                      <p:cBhvr>
                                        <p:cTn id="49" dur="500"/>
                                        <p:tgtEl>
                                          <p:spTgt spid="1304923"/>
                                        </p:tgtEl>
                                      </p:cBhvr>
                                    </p:animEffect>
                                  </p:childTnLst>
                                </p:cTn>
                              </p:par>
                            </p:childTnLst>
                          </p:cTn>
                        </p:par>
                        <p:par>
                          <p:cTn id="50" fill="hold" nodeType="afterGroup">
                            <p:stCondLst>
                              <p:cond delay="1400"/>
                            </p:stCondLst>
                            <p:childTnLst>
                              <p:par>
                                <p:cTn id="51" presetID="22" presetClass="entr" presetSubtype="1" fill="hold" grpId="0" nodeType="afterEffect">
                                  <p:stCondLst>
                                    <p:cond delay="0"/>
                                  </p:stCondLst>
                                  <p:childTnLst>
                                    <p:set>
                                      <p:cBhvr>
                                        <p:cTn id="52" dur="1" fill="hold">
                                          <p:stCondLst>
                                            <p:cond delay="0"/>
                                          </p:stCondLst>
                                        </p:cTn>
                                        <p:tgtEl>
                                          <p:spTgt spid="1304925"/>
                                        </p:tgtEl>
                                        <p:attrNameLst>
                                          <p:attrName>style.visibility</p:attrName>
                                        </p:attrNameLst>
                                      </p:cBhvr>
                                      <p:to>
                                        <p:strVal val="visible"/>
                                      </p:to>
                                    </p:set>
                                    <p:animEffect transition="in" filter="wipe(up)">
                                      <p:cBhvr>
                                        <p:cTn id="53" dur="500"/>
                                        <p:tgtEl>
                                          <p:spTgt spid="130492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015578"/>
                                        </p:tgtEl>
                                        <p:attrNameLst>
                                          <p:attrName>style.visibility</p:attrName>
                                        </p:attrNameLst>
                                      </p:cBhvr>
                                      <p:to>
                                        <p:strVal val="visible"/>
                                      </p:to>
                                    </p:set>
                                  </p:childTnLst>
                                </p:cTn>
                              </p:par>
                            </p:childTnLst>
                          </p:cTn>
                        </p:par>
                        <p:par>
                          <p:cTn id="58" fill="hold">
                            <p:stCondLst>
                              <p:cond delay="0"/>
                            </p:stCondLst>
                            <p:childTnLst>
                              <p:par>
                                <p:cTn id="59" presetID="22" presetClass="entr" presetSubtype="8" fill="hold" grpId="0" nodeType="afterEffect">
                                  <p:stCondLst>
                                    <p:cond delay="0"/>
                                  </p:stCondLst>
                                  <p:childTnLst>
                                    <p:set>
                                      <p:cBhvr>
                                        <p:cTn id="60" dur="1" fill="hold">
                                          <p:stCondLst>
                                            <p:cond delay="0"/>
                                          </p:stCondLst>
                                        </p:cTn>
                                        <p:tgtEl>
                                          <p:spTgt spid="1304929"/>
                                        </p:tgtEl>
                                        <p:attrNameLst>
                                          <p:attrName>style.visibility</p:attrName>
                                        </p:attrNameLst>
                                      </p:cBhvr>
                                      <p:to>
                                        <p:strVal val="visible"/>
                                      </p:to>
                                    </p:set>
                                    <p:animEffect transition="in" filter="wipe(left)">
                                      <p:cBhvr>
                                        <p:cTn id="61" dur="200"/>
                                        <p:tgtEl>
                                          <p:spTgt spid="1304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5235" grpId="0" animBg="1"/>
      <p:bldP spid="2015236" grpId="0" animBg="1"/>
      <p:bldP spid="2015237" grpId="0" animBg="1"/>
      <p:bldP spid="2015238" grpId="0" animBg="1"/>
      <p:bldP spid="2015239" grpId="0" animBg="1"/>
      <p:bldP spid="2015240" grpId="0" animBg="1"/>
      <p:bldP spid="2015241" grpId="0" animBg="1"/>
      <p:bldP spid="1304923" grpId="0"/>
      <p:bldP spid="1304925" grpId="0"/>
      <p:bldP spid="1304929" grpId="0" animBg="1"/>
      <p:bldP spid="201557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306" name="Rectangle 2"/>
          <p:cNvSpPr>
            <a:spLocks noGrp="1" noChangeArrowheads="1"/>
          </p:cNvSpPr>
          <p:nvPr>
            <p:ph type="title"/>
          </p:nvPr>
        </p:nvSpPr>
        <p:spPr>
          <a:xfrm>
            <a:off x="854457" y="123355"/>
            <a:ext cx="7835769" cy="913482"/>
          </a:xfrm>
        </p:spPr>
        <p:txBody>
          <a:bodyPr>
            <a:normAutofit fontScale="90000"/>
          </a:bodyPr>
          <a:lstStyle/>
          <a:p>
            <a:r>
              <a:rPr lang="en-US" smtClean="0">
                <a:solidFill>
                  <a:srgbClr val="0070C0"/>
                </a:solidFill>
              </a:rPr>
              <a:t>Feature Space and </a:t>
            </a:r>
            <a:r>
              <a:rPr lang="en-US">
                <a:solidFill>
                  <a:srgbClr val="0070C0"/>
                </a:solidFill>
              </a:rPr>
              <a:t>O</a:t>
            </a:r>
            <a:r>
              <a:rPr lang="en-US" smtClean="0">
                <a:solidFill>
                  <a:srgbClr val="0070C0"/>
                </a:solidFill>
              </a:rPr>
              <a:t>utput </a:t>
            </a:r>
            <a:r>
              <a:rPr lang="en-US">
                <a:solidFill>
                  <a:srgbClr val="0070C0"/>
                </a:solidFill>
              </a:rPr>
              <a:t>F</a:t>
            </a:r>
            <a:r>
              <a:rPr lang="en-US" smtClean="0">
                <a:solidFill>
                  <a:srgbClr val="0070C0"/>
                </a:solidFill>
              </a:rPr>
              <a:t>unction</a:t>
            </a:r>
            <a:endParaRPr lang="en-US" dirty="0">
              <a:solidFill>
                <a:srgbClr val="0070C0"/>
              </a:solidFill>
            </a:endParaRPr>
          </a:p>
        </p:txBody>
      </p:sp>
      <p:sp>
        <p:nvSpPr>
          <p:cNvPr id="2018307" name="Text Box 3"/>
          <p:cNvSpPr txBox="1">
            <a:spLocks noChangeArrowheads="1"/>
          </p:cNvSpPr>
          <p:nvPr/>
        </p:nvSpPr>
        <p:spPr bwMode="auto">
          <a:xfrm>
            <a:off x="2771800" y="1324091"/>
            <a:ext cx="6378575" cy="36535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lnSpc>
                <a:spcPct val="110000"/>
              </a:lnSpc>
              <a:buClr>
                <a:srgbClr val="FF0000"/>
              </a:buClr>
              <a:buSzPct val="135000"/>
            </a:pPr>
            <a:r>
              <a:rPr lang="en-US" sz="1600" smtClean="0">
                <a:solidFill>
                  <a:srgbClr val="000000"/>
                </a:solidFill>
                <a:latin typeface="+mn-lt"/>
              </a:rPr>
              <a:t>Every </a:t>
            </a:r>
            <a:r>
              <a:rPr lang="en-US" sz="1600" smtClean="0">
                <a:solidFill>
                  <a:srgbClr val="3333CC"/>
                </a:solidFill>
                <a:latin typeface="+mn-lt"/>
              </a:rPr>
              <a:t>signal</a:t>
            </a:r>
            <a:r>
              <a:rPr lang="en-US" sz="1600" smtClean="0">
                <a:solidFill>
                  <a:srgbClr val="000000"/>
                </a:solidFill>
                <a:latin typeface="+mn-lt"/>
              </a:rPr>
              <a:t> or </a:t>
            </a:r>
            <a:r>
              <a:rPr lang="en-US" sz="1600">
                <a:solidFill>
                  <a:srgbClr val="FF3300"/>
                </a:solidFill>
                <a:latin typeface="+mn-lt"/>
              </a:rPr>
              <a:t>b</a:t>
            </a:r>
            <a:r>
              <a:rPr lang="en-US" sz="1600" smtClean="0">
                <a:solidFill>
                  <a:srgbClr val="FF3300"/>
                </a:solidFill>
                <a:latin typeface="+mn-lt"/>
              </a:rPr>
              <a:t>ackground</a:t>
            </a:r>
            <a:r>
              <a:rPr lang="en-US" sz="1600" smtClean="0">
                <a:solidFill>
                  <a:srgbClr val="000000"/>
                </a:solidFill>
                <a:latin typeface="+mn-lt"/>
              </a:rPr>
              <a:t> event has “D” measured variables</a:t>
            </a:r>
          </a:p>
        </p:txBody>
      </p:sp>
      <p:pic>
        <p:nvPicPr>
          <p:cNvPr id="2018308" name="Picture 4"/>
          <p:cNvPicPr>
            <a:picLocks noChangeAspect="1" noChangeArrowheads="1"/>
          </p:cNvPicPr>
          <p:nvPr/>
        </p:nvPicPr>
        <p:blipFill>
          <a:blip r:embed="rId3">
            <a:extLst>
              <a:ext uri="{28A0092B-C50C-407E-A947-70E740481C1C}">
                <a14:useLocalDpi xmlns:a14="http://schemas.microsoft.com/office/drawing/2010/main" val="0"/>
              </a:ext>
            </a:extLst>
          </a:blip>
          <a:srcRect l="31915" t="54604" r="37917" b="22810"/>
          <a:stretch>
            <a:fillRect/>
          </a:stretch>
        </p:blipFill>
        <p:spPr bwMode="auto">
          <a:xfrm>
            <a:off x="158750" y="1052736"/>
            <a:ext cx="1331913" cy="1411287"/>
          </a:xfrm>
          <a:prstGeom prst="rect">
            <a:avLst/>
          </a:prstGeom>
          <a:noFill/>
          <a:ln>
            <a:noFill/>
          </a:ln>
          <a:effectLst/>
          <a:extLst>
            <a:ext uri="{909E8E84-426E-40DD-AFC4-6F175D3DCCD1}">
              <a14:hiddenFill xmlns:a14="http://schemas.microsoft.com/office/drawing/2010/main">
                <a:solidFill>
                  <a:schemeClr val="bg2">
                    <a:alpha val="62000"/>
                  </a:schemeClr>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8309" name="Picture 5"/>
          <p:cNvPicPr>
            <a:picLocks noChangeAspect="1" noChangeArrowheads="1"/>
          </p:cNvPicPr>
          <p:nvPr/>
        </p:nvPicPr>
        <p:blipFill>
          <a:blip r:embed="rId3">
            <a:extLst>
              <a:ext uri="{28A0092B-C50C-407E-A947-70E740481C1C}">
                <a14:useLocalDpi xmlns:a14="http://schemas.microsoft.com/office/drawing/2010/main" val="0"/>
              </a:ext>
            </a:extLst>
          </a:blip>
          <a:srcRect l="63306" t="77412" r="6000"/>
          <a:stretch>
            <a:fillRect/>
          </a:stretch>
        </p:blipFill>
        <p:spPr bwMode="auto">
          <a:xfrm>
            <a:off x="123825" y="2521769"/>
            <a:ext cx="1354138" cy="1411287"/>
          </a:xfrm>
          <a:prstGeom prst="rect">
            <a:avLst/>
          </a:prstGeom>
          <a:noFill/>
          <a:ln>
            <a:noFill/>
          </a:ln>
          <a:effectLst/>
          <a:extLst>
            <a:ext uri="{909E8E84-426E-40DD-AFC4-6F175D3DCCD1}">
              <a14:hiddenFill xmlns:a14="http://schemas.microsoft.com/office/drawing/2010/main">
                <a:solidFill>
                  <a:schemeClr val="bg2">
                    <a:alpha val="62000"/>
                  </a:schemeClr>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8310" name="Picture 6"/>
          <p:cNvPicPr>
            <a:picLocks noChangeAspect="1" noChangeArrowheads="1"/>
          </p:cNvPicPr>
          <p:nvPr/>
        </p:nvPicPr>
        <p:blipFill>
          <a:blip r:embed="rId3">
            <a:extLst>
              <a:ext uri="{28A0092B-C50C-407E-A947-70E740481C1C}">
                <a14:useLocalDpi xmlns:a14="http://schemas.microsoft.com/office/drawing/2010/main" val="0"/>
              </a:ext>
            </a:extLst>
          </a:blip>
          <a:srcRect t="77412" r="69327"/>
          <a:stretch>
            <a:fillRect/>
          </a:stretch>
        </p:blipFill>
        <p:spPr bwMode="auto">
          <a:xfrm>
            <a:off x="128588" y="5373216"/>
            <a:ext cx="1354137" cy="1411288"/>
          </a:xfrm>
          <a:prstGeom prst="rect">
            <a:avLst/>
          </a:prstGeom>
          <a:noFill/>
          <a:ln>
            <a:noFill/>
          </a:ln>
          <a:effectLst/>
          <a:extLst>
            <a:ext uri="{909E8E84-426E-40DD-AFC4-6F175D3DCCD1}">
              <a14:hiddenFill xmlns:a14="http://schemas.microsoft.com/office/drawing/2010/main">
                <a:solidFill>
                  <a:schemeClr val="bg2">
                    <a:alpha val="62000"/>
                  </a:schemeClr>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8311" name="AutoShape 7"/>
          <p:cNvSpPr>
            <a:spLocks/>
          </p:cNvSpPr>
          <p:nvPr/>
        </p:nvSpPr>
        <p:spPr bwMode="auto">
          <a:xfrm>
            <a:off x="2066529" y="980693"/>
            <a:ext cx="596900" cy="5851525"/>
          </a:xfrm>
          <a:prstGeom prst="rightBrace">
            <a:avLst>
              <a:gd name="adj1" fmla="val 81693"/>
              <a:gd name="adj2" fmla="val 50000"/>
            </a:avLst>
          </a:prstGeom>
          <a:noFill/>
          <a:ln w="31750">
            <a:solidFill>
              <a:srgbClr val="FF0000"/>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8312" name="Text Box 8"/>
          <p:cNvSpPr txBox="1">
            <a:spLocks noChangeArrowheads="1"/>
          </p:cNvSpPr>
          <p:nvPr/>
        </p:nvSpPr>
        <p:spPr bwMode="auto">
          <a:xfrm>
            <a:off x="979365" y="4099628"/>
            <a:ext cx="1385614" cy="907044"/>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lnSpc>
                <a:spcPct val="110000"/>
              </a:lnSpc>
              <a:buClr>
                <a:srgbClr val="FF0000"/>
              </a:buClr>
              <a:buSzPct val="135000"/>
              <a:buFont typeface="Wingdings" pitchFamily="2" charset="2"/>
              <a:buNone/>
            </a:pPr>
            <a:r>
              <a:rPr lang="en-US" sz="1600" smtClean="0">
                <a:solidFill>
                  <a:srgbClr val="000000"/>
                </a:solidFill>
                <a:latin typeface="+mn-lt"/>
                <a:sym typeface="Euclid Math Two" pitchFamily="18" charset="2"/>
              </a:rPr>
              <a:t>D-dimensional</a:t>
            </a:r>
          </a:p>
          <a:p>
            <a:pPr eaLnBrk="1" hangingPunct="1">
              <a:lnSpc>
                <a:spcPct val="110000"/>
              </a:lnSpc>
              <a:buClr>
                <a:srgbClr val="FF0000"/>
              </a:buClr>
              <a:buSzPct val="135000"/>
              <a:buFont typeface="Wingdings" pitchFamily="2" charset="2"/>
              <a:buNone/>
            </a:pPr>
            <a:r>
              <a:rPr lang="en-US" sz="1600" smtClean="0">
                <a:solidFill>
                  <a:srgbClr val="000000"/>
                </a:solidFill>
                <a:latin typeface="+mn-lt"/>
                <a:sym typeface="Euclid Math Two" pitchFamily="18" charset="2"/>
              </a:rPr>
              <a:t>“feature</a:t>
            </a:r>
          </a:p>
          <a:p>
            <a:pPr eaLnBrk="1" hangingPunct="1">
              <a:lnSpc>
                <a:spcPct val="110000"/>
              </a:lnSpc>
              <a:buClr>
                <a:srgbClr val="FF0000"/>
              </a:buClr>
              <a:buSzPct val="135000"/>
              <a:buFont typeface="Wingdings" pitchFamily="2" charset="2"/>
              <a:buNone/>
            </a:pPr>
            <a:r>
              <a:rPr lang="en-US" sz="1600" smtClean="0">
                <a:solidFill>
                  <a:srgbClr val="000000"/>
                </a:solidFill>
                <a:latin typeface="+mn-lt"/>
                <a:sym typeface="Euclid Math Two" pitchFamily="18" charset="2"/>
              </a:rPr>
              <a:t> space”</a:t>
            </a:r>
          </a:p>
        </p:txBody>
      </p:sp>
      <p:graphicFrame>
        <p:nvGraphicFramePr>
          <p:cNvPr id="2018313" name="Object 9"/>
          <p:cNvGraphicFramePr>
            <a:graphicFrameLocks noChangeAspect="1"/>
          </p:cNvGraphicFramePr>
          <p:nvPr/>
        </p:nvGraphicFramePr>
        <p:xfrm>
          <a:off x="3943350" y="2667000"/>
          <a:ext cx="914400" cy="198438"/>
        </p:xfrm>
        <a:graphic>
          <a:graphicData uri="http://schemas.openxmlformats.org/presentationml/2006/ole">
            <mc:AlternateContent xmlns:mc="http://schemas.openxmlformats.org/markup-compatibility/2006">
              <mc:Choice xmlns:v="urn:schemas-microsoft-com:vml" Requires="v">
                <p:oleObj spid="_x0000_s3081" name="Equation" r:id="rId4" imgW="914400" imgH="198720" progId="Equation.DSMT4">
                  <p:embed/>
                </p:oleObj>
              </mc:Choice>
              <mc:Fallback>
                <p:oleObj name="Equation" r:id="rId4" imgW="914400" imgH="198720" progId="Equation.DSMT4">
                  <p:embed/>
                  <p:pic>
                    <p:nvPicPr>
                      <p:cNvPr id="201831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0" y="26670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18314" name="Line 10"/>
          <p:cNvSpPr>
            <a:spLocks noChangeShapeType="1"/>
          </p:cNvSpPr>
          <p:nvPr/>
        </p:nvSpPr>
        <p:spPr bwMode="auto">
          <a:xfrm>
            <a:off x="2699792" y="3906455"/>
            <a:ext cx="896938" cy="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grpSp>
        <p:nvGrpSpPr>
          <p:cNvPr id="2018315" name="Group 11"/>
          <p:cNvGrpSpPr>
            <a:grpSpLocks/>
          </p:cNvGrpSpPr>
          <p:nvPr/>
        </p:nvGrpSpPr>
        <p:grpSpPr bwMode="auto">
          <a:xfrm>
            <a:off x="5788025" y="4398963"/>
            <a:ext cx="3355975" cy="2370137"/>
            <a:chOff x="3434" y="930"/>
            <a:chExt cx="2114" cy="1493"/>
          </a:xfrm>
        </p:grpSpPr>
        <p:pic>
          <p:nvPicPr>
            <p:cNvPr id="2018316" name="Picture 12" descr="mva_MLP"/>
            <p:cNvPicPr>
              <a:picLocks noChangeAspect="1" noChangeArrowheads="1"/>
            </p:cNvPicPr>
            <p:nvPr/>
          </p:nvPicPr>
          <p:blipFill>
            <a:blip r:embed="rId6">
              <a:extLst>
                <a:ext uri="{28A0092B-C50C-407E-A947-70E740481C1C}">
                  <a14:useLocalDpi xmlns:a14="http://schemas.microsoft.com/office/drawing/2010/main" val="0"/>
                </a:ext>
              </a:extLst>
            </a:blip>
            <a:srcRect t="7254"/>
            <a:stretch>
              <a:fillRect/>
            </a:stretch>
          </p:blipFill>
          <p:spPr bwMode="auto">
            <a:xfrm>
              <a:off x="3434" y="930"/>
              <a:ext cx="2114" cy="144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018317" name="Rectangle 13"/>
            <p:cNvSpPr>
              <a:spLocks noChangeArrowheads="1"/>
            </p:cNvSpPr>
            <p:nvPr/>
          </p:nvSpPr>
          <p:spPr bwMode="auto">
            <a:xfrm>
              <a:off x="5219" y="2269"/>
              <a:ext cx="312" cy="106"/>
            </a:xfrm>
            <a:prstGeom prst="rect">
              <a:avLst/>
            </a:prstGeom>
            <a:solidFill>
              <a:srgbClr val="EEEEEE"/>
            </a:solidFill>
            <a:ln>
              <a:noFill/>
            </a:ln>
            <a:effectLst/>
            <a:extLs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8318" name="Text Box 14"/>
            <p:cNvSpPr txBox="1">
              <a:spLocks noChangeArrowheads="1"/>
            </p:cNvSpPr>
            <p:nvPr/>
          </p:nvSpPr>
          <p:spPr bwMode="auto">
            <a:xfrm>
              <a:off x="5122" y="2196"/>
              <a:ext cx="328" cy="22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lnSpc>
                  <a:spcPct val="110000"/>
                </a:lnSpc>
                <a:buClr>
                  <a:srgbClr val="FF0000"/>
                </a:buClr>
                <a:buSzPct val="135000"/>
                <a:buFont typeface="Wingdings" pitchFamily="2" charset="2"/>
                <a:buNone/>
              </a:pPr>
              <a:r>
                <a:rPr lang="en-US" sz="1600" smtClean="0">
                  <a:solidFill>
                    <a:srgbClr val="000000"/>
                  </a:solidFill>
                  <a:latin typeface="Arial" charset="0"/>
                </a:rPr>
                <a:t>y(x)</a:t>
              </a:r>
            </a:p>
          </p:txBody>
        </p:sp>
      </p:grpSp>
      <p:sp>
        <p:nvSpPr>
          <p:cNvPr id="2018321" name="Text Box 17"/>
          <p:cNvSpPr txBox="1">
            <a:spLocks noChangeArrowheads="1"/>
          </p:cNvSpPr>
          <p:nvPr/>
        </p:nvSpPr>
        <p:spPr bwMode="auto">
          <a:xfrm>
            <a:off x="2662466" y="1988840"/>
            <a:ext cx="2456611" cy="14487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lnSpc>
                <a:spcPct val="110000"/>
              </a:lnSpc>
              <a:buClr>
                <a:srgbClr val="FF0000"/>
              </a:buClr>
              <a:buSzPct val="135000"/>
              <a:buFont typeface="Wingdings" pitchFamily="2" charset="2"/>
              <a:buNone/>
            </a:pPr>
            <a:r>
              <a:rPr lang="en-US" sz="1600" dirty="0" smtClean="0">
                <a:solidFill>
                  <a:srgbClr val="000000"/>
                </a:solidFill>
                <a:latin typeface="+mn-lt"/>
              </a:rPr>
              <a:t>Test statistic:</a:t>
            </a:r>
          </a:p>
          <a:p>
            <a:pPr eaLnBrk="1" hangingPunct="1">
              <a:lnSpc>
                <a:spcPct val="110000"/>
              </a:lnSpc>
              <a:buClr>
                <a:srgbClr val="FF0000"/>
              </a:buClr>
              <a:buSzPct val="135000"/>
              <a:buFont typeface="Wingdings" pitchFamily="2" charset="2"/>
              <a:buNone/>
            </a:pPr>
            <a:r>
              <a:rPr lang="en-US" sz="1600" dirty="0" smtClean="0">
                <a:solidFill>
                  <a:srgbClr val="000000"/>
                </a:solidFill>
                <a:latin typeface="+mn-lt"/>
              </a:rPr>
              <a:t>y(x): R</a:t>
            </a:r>
            <a:r>
              <a:rPr lang="en-US" sz="1600" baseline="30000" dirty="0" smtClean="0">
                <a:solidFill>
                  <a:srgbClr val="000000"/>
                </a:solidFill>
                <a:latin typeface="+mn-lt"/>
              </a:rPr>
              <a:t>D</a:t>
            </a:r>
            <a:r>
              <a:rPr lang="en-US" sz="1600" dirty="0" smtClean="0">
                <a:solidFill>
                  <a:srgbClr val="000000"/>
                </a:solidFill>
                <a:latin typeface="+mn-lt"/>
                <a:sym typeface="Wingdings" pitchFamily="2" charset="2"/>
              </a:rPr>
              <a:t></a:t>
            </a:r>
            <a:r>
              <a:rPr lang="en-US" sz="1600" smtClean="0">
                <a:solidFill>
                  <a:srgbClr val="000000"/>
                </a:solidFill>
                <a:latin typeface="+mn-lt"/>
                <a:sym typeface="Wingdings" pitchFamily="2" charset="2"/>
              </a:rPr>
              <a:t>R:</a:t>
            </a:r>
            <a:endParaRPr lang="en-US" sz="1600">
              <a:solidFill>
                <a:srgbClr val="000000"/>
              </a:solidFill>
              <a:latin typeface="+mn-lt"/>
            </a:endParaRPr>
          </a:p>
          <a:p>
            <a:pPr>
              <a:lnSpc>
                <a:spcPct val="110000"/>
              </a:lnSpc>
              <a:buClr>
                <a:srgbClr val="FF0000"/>
              </a:buClr>
              <a:buSzPct val="135000"/>
            </a:pPr>
            <a:r>
              <a:rPr lang="en-US" sz="1600">
                <a:solidFill>
                  <a:srgbClr val="000000"/>
                </a:solidFill>
                <a:latin typeface="+mn-lt"/>
              </a:rPr>
              <a:t>y  = y(</a:t>
            </a:r>
            <a:r>
              <a:rPr lang="en-US" sz="1600" b="1">
                <a:solidFill>
                  <a:srgbClr val="000000"/>
                </a:solidFill>
                <a:latin typeface="+mn-lt"/>
              </a:rPr>
              <a:t>x</a:t>
            </a:r>
            <a:r>
              <a:rPr lang="en-US" sz="1600">
                <a:solidFill>
                  <a:srgbClr val="000000"/>
                </a:solidFill>
                <a:latin typeface="+mn-lt"/>
              </a:rPr>
              <a:t>);  </a:t>
            </a:r>
            <a:r>
              <a:rPr lang="en-US" sz="1600" b="1">
                <a:solidFill>
                  <a:srgbClr val="000000"/>
                </a:solidFill>
                <a:latin typeface="+mn-lt"/>
              </a:rPr>
              <a:t>x </a:t>
            </a:r>
            <a:r>
              <a:rPr lang="en-US" sz="1600" b="1">
                <a:solidFill>
                  <a:srgbClr val="000000"/>
                </a:solidFill>
                <a:latin typeface="+mn-lt"/>
                <a:sym typeface="Euclid Symbol" pitchFamily="18" charset="2"/>
              </a:rPr>
              <a:t> R</a:t>
            </a:r>
            <a:r>
              <a:rPr lang="en-US" sz="1600" b="1" baseline="30000">
                <a:solidFill>
                  <a:srgbClr val="000000"/>
                </a:solidFill>
                <a:latin typeface="+mn-lt"/>
                <a:sym typeface="Euclid Symbol" pitchFamily="18" charset="2"/>
              </a:rPr>
              <a:t>D</a:t>
            </a:r>
            <a:endParaRPr lang="en-US" sz="1600" baseline="30000">
              <a:solidFill>
                <a:srgbClr val="009999"/>
              </a:solidFill>
              <a:latin typeface="+mn-lt"/>
            </a:endParaRPr>
          </a:p>
          <a:p>
            <a:pPr>
              <a:lnSpc>
                <a:spcPct val="110000"/>
              </a:lnSpc>
              <a:buClr>
                <a:srgbClr val="FF0000"/>
              </a:buClr>
              <a:buSzPct val="135000"/>
            </a:pPr>
            <a:r>
              <a:rPr lang="en-US" sz="1600" b="1">
                <a:solidFill>
                  <a:srgbClr val="000000"/>
                </a:solidFill>
                <a:latin typeface="+mn-lt"/>
              </a:rPr>
              <a:t>x</a:t>
            </a:r>
            <a:r>
              <a:rPr lang="en-US" sz="1600">
                <a:solidFill>
                  <a:srgbClr val="000000"/>
                </a:solidFill>
                <a:latin typeface="+mn-lt"/>
              </a:rPr>
              <a:t>={x</a:t>
            </a:r>
            <a:r>
              <a:rPr lang="en-US" sz="1600" baseline="-25000">
                <a:solidFill>
                  <a:srgbClr val="000000"/>
                </a:solidFill>
                <a:latin typeface="+mn-lt"/>
              </a:rPr>
              <a:t>1</a:t>
            </a:r>
            <a:r>
              <a:rPr lang="en-US" sz="1600">
                <a:solidFill>
                  <a:srgbClr val="000000"/>
                </a:solidFill>
                <a:latin typeface="+mn-lt"/>
              </a:rPr>
              <a:t>,….,x</a:t>
            </a:r>
            <a:r>
              <a:rPr lang="en-US" sz="1600" baseline="-25000">
                <a:solidFill>
                  <a:srgbClr val="000000"/>
                </a:solidFill>
                <a:latin typeface="+mn-lt"/>
              </a:rPr>
              <a:t>D</a:t>
            </a:r>
            <a:r>
              <a:rPr lang="en-US" sz="1600">
                <a:solidFill>
                  <a:srgbClr val="000000"/>
                </a:solidFill>
                <a:latin typeface="+mn-lt"/>
              </a:rPr>
              <a:t>}: input variables</a:t>
            </a:r>
          </a:p>
          <a:p>
            <a:pPr eaLnBrk="1" hangingPunct="1">
              <a:lnSpc>
                <a:spcPct val="110000"/>
              </a:lnSpc>
              <a:buClr>
                <a:srgbClr val="FF0000"/>
              </a:buClr>
              <a:buSzPct val="135000"/>
              <a:buFont typeface="Wingdings" pitchFamily="2" charset="2"/>
              <a:buNone/>
            </a:pPr>
            <a:endParaRPr lang="en-US" sz="1600" dirty="0" smtClean="0">
              <a:solidFill>
                <a:srgbClr val="000000"/>
              </a:solidFill>
              <a:latin typeface="+mn-lt"/>
            </a:endParaRPr>
          </a:p>
        </p:txBody>
      </p:sp>
      <p:sp>
        <p:nvSpPr>
          <p:cNvPr id="2018322" name="Oval 18"/>
          <p:cNvSpPr>
            <a:spLocks noChangeArrowheads="1"/>
          </p:cNvSpPr>
          <p:nvPr/>
        </p:nvSpPr>
        <p:spPr bwMode="auto">
          <a:xfrm>
            <a:off x="685994" y="5142458"/>
            <a:ext cx="150812" cy="158750"/>
          </a:xfrm>
          <a:prstGeom prst="ellipse">
            <a:avLst/>
          </a:prstGeom>
          <a:solidFill>
            <a:schemeClr val="tx2">
              <a:lumMod val="40000"/>
              <a:lumOff val="60000"/>
              <a:alpha val="80000"/>
            </a:schemeClr>
          </a:solidFill>
          <a:ln>
            <a:noFill/>
          </a:ln>
          <a:effectLs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018328" name="Text Box 24"/>
          <p:cNvSpPr txBox="1">
            <a:spLocks noChangeArrowheads="1"/>
          </p:cNvSpPr>
          <p:nvPr/>
        </p:nvSpPr>
        <p:spPr bwMode="auto">
          <a:xfrm>
            <a:off x="2950058" y="5131724"/>
            <a:ext cx="2837967" cy="833178"/>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spcBef>
                <a:spcPct val="35000"/>
              </a:spcBef>
              <a:buClr>
                <a:srgbClr val="FF0000"/>
              </a:buClr>
              <a:buSzPct val="135000"/>
            </a:pPr>
            <a:r>
              <a:rPr lang="en-US" sz="1600" smtClean="0">
                <a:solidFill>
                  <a:srgbClr val="000000"/>
                </a:solidFill>
                <a:latin typeface="+mn-lt"/>
              </a:rPr>
              <a:t>One can construct a histogram of the resulting values of y(x) taken by </a:t>
            </a:r>
            <a:r>
              <a:rPr lang="en-US" sz="1600" b="1" smtClean="0">
                <a:solidFill>
                  <a:srgbClr val="0070C0"/>
                </a:solidFill>
                <a:latin typeface="+mn-lt"/>
              </a:rPr>
              <a:t>S</a:t>
            </a:r>
            <a:r>
              <a:rPr lang="en-US" sz="1600" smtClean="0">
                <a:solidFill>
                  <a:srgbClr val="000000"/>
                </a:solidFill>
                <a:latin typeface="+mn-lt"/>
              </a:rPr>
              <a:t> and </a:t>
            </a:r>
            <a:r>
              <a:rPr lang="en-US" sz="1600" b="1" smtClean="0">
                <a:solidFill>
                  <a:srgbClr val="FF0000"/>
                </a:solidFill>
                <a:latin typeface="+mn-lt"/>
              </a:rPr>
              <a:t>B</a:t>
            </a:r>
            <a:endParaRPr lang="en-US" sz="1600" b="1" dirty="0" smtClean="0">
              <a:solidFill>
                <a:srgbClr val="FF0000"/>
              </a:solidFill>
              <a:latin typeface="+mn-lt"/>
            </a:endParaRPr>
          </a:p>
        </p:txBody>
      </p:sp>
      <p:grpSp>
        <p:nvGrpSpPr>
          <p:cNvPr id="2018329" name="Group 25"/>
          <p:cNvGrpSpPr>
            <a:grpSpLocks/>
          </p:cNvGrpSpPr>
          <p:nvPr/>
        </p:nvGrpSpPr>
        <p:grpSpPr bwMode="auto">
          <a:xfrm>
            <a:off x="4644008" y="2620494"/>
            <a:ext cx="4374973" cy="1551343"/>
            <a:chOff x="1584" y="2021"/>
            <a:chExt cx="4131" cy="790"/>
          </a:xfrm>
        </p:grpSpPr>
        <p:sp>
          <p:nvSpPr>
            <p:cNvPr id="2018330" name="Text Box 26"/>
            <p:cNvSpPr txBox="1">
              <a:spLocks noChangeArrowheads="1"/>
            </p:cNvSpPr>
            <p:nvPr/>
          </p:nvSpPr>
          <p:spPr bwMode="auto">
            <a:xfrm>
              <a:off x="1584" y="2387"/>
              <a:ext cx="4131" cy="424"/>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spcBef>
                  <a:spcPct val="35000"/>
                </a:spcBef>
                <a:buClr>
                  <a:srgbClr val="FF0000"/>
                </a:buClr>
                <a:buSzPct val="135000"/>
              </a:pPr>
              <a:r>
                <a:rPr lang="en-US" sz="1600" smtClean="0">
                  <a:solidFill>
                    <a:srgbClr val="000000"/>
                  </a:solidFill>
                  <a:latin typeface="+mn-lt"/>
                </a:rPr>
                <a:t>One wishes to find a map of the multi-D space of features, into a real variable that separates in a pseudo-optimal way the two classes</a:t>
              </a:r>
              <a:endParaRPr lang="en-US" sz="1600" dirty="0" smtClean="0">
                <a:solidFill>
                  <a:srgbClr val="000000"/>
                </a:solidFill>
                <a:latin typeface="+mn-lt"/>
              </a:endParaRPr>
            </a:p>
          </p:txBody>
        </p:sp>
        <p:sp>
          <p:nvSpPr>
            <p:cNvPr id="2018331" name="Text Box 27"/>
            <p:cNvSpPr txBox="1">
              <a:spLocks noChangeArrowheads="1"/>
            </p:cNvSpPr>
            <p:nvPr/>
          </p:nvSpPr>
          <p:spPr bwMode="auto">
            <a:xfrm>
              <a:off x="1734" y="2021"/>
              <a:ext cx="1747" cy="420"/>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127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eaLnBrk="1" hangingPunct="1">
                <a:spcBef>
                  <a:spcPct val="35000"/>
                </a:spcBef>
                <a:buClr>
                  <a:srgbClr val="FF0000"/>
                </a:buClr>
                <a:buSzPct val="135000"/>
                <a:buFont typeface="Wingdings" pitchFamily="2" charset="2"/>
                <a:buNone/>
              </a:pPr>
              <a:endParaRPr lang="en-US" sz="1600" smtClean="0">
                <a:solidFill>
                  <a:srgbClr val="000000"/>
                </a:solidFill>
                <a:latin typeface="Arial" charset="0"/>
              </a:endParaRPr>
            </a:p>
            <a:p>
              <a:pPr eaLnBrk="1" hangingPunct="1">
                <a:spcBef>
                  <a:spcPct val="35000"/>
                </a:spcBef>
                <a:buClr>
                  <a:srgbClr val="FF0000"/>
                </a:buClr>
                <a:buSzPct val="135000"/>
                <a:buFont typeface="Wingdings" pitchFamily="2" charset="2"/>
                <a:buChar char="§"/>
              </a:pPr>
              <a:endParaRPr lang="en-US" sz="1600" smtClean="0">
                <a:solidFill>
                  <a:srgbClr val="000000"/>
                </a:solidFill>
                <a:latin typeface="Arial" charset="0"/>
              </a:endParaRPr>
            </a:p>
          </p:txBody>
        </p:sp>
      </p:grpSp>
      <p:sp>
        <p:nvSpPr>
          <p:cNvPr id="2" name="Freccia a destra 1"/>
          <p:cNvSpPr/>
          <p:nvPr/>
        </p:nvSpPr>
        <p:spPr>
          <a:xfrm>
            <a:off x="4180596" y="5805264"/>
            <a:ext cx="1183492" cy="60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8"/>
          <p:cNvSpPr>
            <a:spLocks noChangeArrowheads="1"/>
          </p:cNvSpPr>
          <p:nvPr/>
        </p:nvSpPr>
        <p:spPr bwMode="auto">
          <a:xfrm>
            <a:off x="685994" y="4020253"/>
            <a:ext cx="150812" cy="158750"/>
          </a:xfrm>
          <a:prstGeom prst="ellipse">
            <a:avLst/>
          </a:prstGeom>
          <a:solidFill>
            <a:schemeClr val="tx2">
              <a:lumMod val="40000"/>
              <a:lumOff val="60000"/>
              <a:alpha val="80000"/>
            </a:schemeClr>
          </a:solidFill>
          <a:ln>
            <a:noFill/>
          </a:ln>
          <a:effectLs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29" name="Oval 18"/>
          <p:cNvSpPr>
            <a:spLocks noChangeArrowheads="1"/>
          </p:cNvSpPr>
          <p:nvPr/>
        </p:nvSpPr>
        <p:spPr bwMode="auto">
          <a:xfrm>
            <a:off x="685994" y="4398963"/>
            <a:ext cx="150812" cy="158750"/>
          </a:xfrm>
          <a:prstGeom prst="ellipse">
            <a:avLst/>
          </a:prstGeom>
          <a:solidFill>
            <a:schemeClr val="tx2">
              <a:lumMod val="40000"/>
              <a:lumOff val="60000"/>
              <a:alpha val="80000"/>
            </a:schemeClr>
          </a:solidFill>
          <a:ln>
            <a:noFill/>
          </a:ln>
          <a:effectLs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
        <p:nvSpPr>
          <p:cNvPr id="30" name="Oval 18"/>
          <p:cNvSpPr>
            <a:spLocks noChangeArrowheads="1"/>
          </p:cNvSpPr>
          <p:nvPr/>
        </p:nvSpPr>
        <p:spPr bwMode="auto">
          <a:xfrm>
            <a:off x="685994" y="4767749"/>
            <a:ext cx="150812" cy="158750"/>
          </a:xfrm>
          <a:prstGeom prst="ellipse">
            <a:avLst/>
          </a:prstGeom>
          <a:solidFill>
            <a:schemeClr val="tx2">
              <a:lumMod val="40000"/>
              <a:lumOff val="60000"/>
              <a:alpha val="80000"/>
            </a:schemeClr>
          </a:solidFill>
          <a:ln>
            <a:noFill/>
          </a:ln>
          <a:effectLst/>
          <a:extLst/>
        </p:spPr>
        <p:txBody>
          <a:bodyPr lIns="90000" tIns="46800" rIns="90000" bIns="46800" anchor="ctr">
            <a:spAutoFit/>
          </a:bodyPr>
          <a:lstStyle/>
          <a:p>
            <a:pPr eaLnBrk="1" hangingPunct="1">
              <a:spcBef>
                <a:spcPct val="35000"/>
              </a:spcBef>
              <a:buClr>
                <a:srgbClr val="FF0000"/>
              </a:buClr>
              <a:buSzPct val="135000"/>
              <a:buFont typeface="Wingdings" pitchFamily="2" charset="2"/>
              <a:buChar char="§"/>
            </a:pPr>
            <a:endParaRPr lang="en-GB" sz="1600" smtClean="0">
              <a:solidFill>
                <a:srgbClr val="000000"/>
              </a:solidFill>
              <a:latin typeface="Arial" charset="0"/>
            </a:endParaRPr>
          </a:p>
        </p:txBody>
      </p:sp>
    </p:spTree>
    <p:extLst>
      <p:ext uri="{BB962C8B-B14F-4D97-AF65-F5344CB8AC3E}">
        <p14:creationId xmlns:p14="http://schemas.microsoft.com/office/powerpoint/2010/main" val="10894228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332656"/>
            <a:ext cx="8229600" cy="706090"/>
          </a:xfrm>
        </p:spPr>
        <p:txBody>
          <a:bodyPr>
            <a:normAutofit fontScale="90000"/>
          </a:bodyPr>
          <a:lstStyle/>
          <a:p>
            <a:r>
              <a:rPr lang="it-IT" smtClean="0">
                <a:solidFill>
                  <a:srgbClr val="0070C0"/>
                </a:solidFill>
              </a:rPr>
              <a:t>The "ROC" Curve  </a:t>
            </a:r>
            <a:endParaRPr lang="en-US">
              <a:solidFill>
                <a:srgbClr val="0070C0"/>
              </a:solidFill>
            </a:endParaRPr>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21" y="2204864"/>
            <a:ext cx="472440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2"/>
          <p:cNvGrpSpPr>
            <a:grpSpLocks/>
          </p:cNvGrpSpPr>
          <p:nvPr/>
        </p:nvGrpSpPr>
        <p:grpSpPr bwMode="auto">
          <a:xfrm>
            <a:off x="93958" y="2204864"/>
            <a:ext cx="3355975" cy="2370138"/>
            <a:chOff x="3434" y="930"/>
            <a:chExt cx="2114" cy="1493"/>
          </a:xfrm>
        </p:grpSpPr>
        <p:pic>
          <p:nvPicPr>
            <p:cNvPr id="5" name="Picture 3" descr="mva_MLP"/>
            <p:cNvPicPr>
              <a:picLocks noChangeAspect="1" noChangeArrowheads="1"/>
            </p:cNvPicPr>
            <p:nvPr/>
          </p:nvPicPr>
          <p:blipFill>
            <a:blip r:embed="rId3">
              <a:extLst>
                <a:ext uri="{28A0092B-C50C-407E-A947-70E740481C1C}">
                  <a14:useLocalDpi xmlns:a14="http://schemas.microsoft.com/office/drawing/2010/main" val="0"/>
                </a:ext>
              </a:extLst>
            </a:blip>
            <a:srcRect t="7254"/>
            <a:stretch>
              <a:fillRect/>
            </a:stretch>
          </p:blipFill>
          <p:spPr bwMode="auto">
            <a:xfrm>
              <a:off x="3434" y="930"/>
              <a:ext cx="2114" cy="144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219" y="2269"/>
              <a:ext cx="312" cy="106"/>
            </a:xfrm>
            <a:prstGeom prst="rect">
              <a:avLst/>
            </a:prstGeom>
            <a:solidFill>
              <a:srgbClr val="EEEEEE"/>
            </a:solidFill>
            <a:ln>
              <a:noFill/>
            </a:ln>
            <a:effectLst/>
            <a:extLs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7" name="Text Box 5"/>
            <p:cNvSpPr txBox="1">
              <a:spLocks noChangeArrowheads="1"/>
            </p:cNvSpPr>
            <p:nvPr/>
          </p:nvSpPr>
          <p:spPr bwMode="auto">
            <a:xfrm>
              <a:off x="5122" y="2196"/>
              <a:ext cx="328" cy="22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177800" indent="-1778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177800" marR="0" lvl="0" indent="-177800" defTabSz="914400" eaLnBrk="1" fontAlgn="auto" latinLnBrk="0" hangingPunct="1">
                <a:lnSpc>
                  <a:spcPct val="110000"/>
                </a:lnSpc>
                <a:spcBef>
                  <a:spcPct val="0"/>
                </a:spcBef>
                <a:spcAft>
                  <a:spcPts val="0"/>
                </a:spcAft>
                <a:buClrTx/>
                <a:buSzTx/>
                <a:buFont typeface="Wingdings" pitchFamily="2" charset="2"/>
                <a:buNone/>
                <a:tabLst/>
                <a:defRPr/>
              </a:pPr>
              <a:r>
                <a:rPr kumimoji="0" lang="en-US" sz="1600" b="0" i="0" u="none" strike="noStrike" kern="0" cap="none" spc="0" normalizeH="0" baseline="0" noProof="0" smtClean="0">
                  <a:ln>
                    <a:noFill/>
                  </a:ln>
                  <a:solidFill>
                    <a:srgbClr val="000000"/>
                  </a:solidFill>
                  <a:effectLst/>
                  <a:uLnTx/>
                  <a:uFillTx/>
                  <a:latin typeface="Arial" charset="0"/>
                </a:rPr>
                <a:t>y(x)</a:t>
              </a:r>
            </a:p>
          </p:txBody>
        </p:sp>
      </p:grpSp>
      <p:sp>
        <p:nvSpPr>
          <p:cNvPr id="3" name="Freccia a destra 2"/>
          <p:cNvSpPr/>
          <p:nvPr/>
        </p:nvSpPr>
        <p:spPr>
          <a:xfrm>
            <a:off x="539552" y="4653136"/>
            <a:ext cx="295232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Cutting harder on y(x)</a:t>
            </a:r>
            <a:endParaRPr lang="en-US"/>
          </a:p>
        </p:txBody>
      </p:sp>
      <p:sp>
        <p:nvSpPr>
          <p:cNvPr id="8" name="Freccia a sinistra 7"/>
          <p:cNvSpPr/>
          <p:nvPr/>
        </p:nvSpPr>
        <p:spPr>
          <a:xfrm>
            <a:off x="5589565" y="6237312"/>
            <a:ext cx="3204356"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Smaller selection efficiency</a:t>
            </a:r>
            <a:endParaRPr lang="en-US"/>
          </a:p>
        </p:txBody>
      </p:sp>
      <p:sp>
        <p:nvSpPr>
          <p:cNvPr id="10" name="Freccia a destra 9"/>
          <p:cNvSpPr/>
          <p:nvPr/>
        </p:nvSpPr>
        <p:spPr>
          <a:xfrm>
            <a:off x="7452320" y="3212976"/>
            <a:ext cx="2664296" cy="578482"/>
          </a:xfrm>
          <a:prstGeom prst="right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Higher purity</a:t>
            </a:r>
            <a:endParaRPr lang="en-US"/>
          </a:p>
        </p:txBody>
      </p:sp>
      <p:sp>
        <p:nvSpPr>
          <p:cNvPr id="9" name="CasellaDiTesto 8"/>
          <p:cNvSpPr txBox="1"/>
          <p:nvPr/>
        </p:nvSpPr>
        <p:spPr>
          <a:xfrm>
            <a:off x="467544" y="1404825"/>
            <a:ext cx="7832722" cy="646331"/>
          </a:xfrm>
          <a:prstGeom prst="rect">
            <a:avLst/>
          </a:prstGeom>
          <a:noFill/>
        </p:spPr>
        <p:txBody>
          <a:bodyPr wrap="none" rtlCol="0">
            <a:spAutoFit/>
          </a:bodyPr>
          <a:lstStyle/>
          <a:p>
            <a:r>
              <a:rPr lang="it-IT" smtClean="0"/>
              <a:t>The ROC curve (receiver operating characteristic) is a way to summarize how well </a:t>
            </a:r>
          </a:p>
          <a:p>
            <a:r>
              <a:rPr lang="it-IT" smtClean="0"/>
              <a:t>you are doing with your estimated y(x) in the classification problem</a:t>
            </a:r>
            <a:endParaRPr lang="en-US"/>
          </a:p>
        </p:txBody>
      </p:sp>
      <p:sp>
        <p:nvSpPr>
          <p:cNvPr id="11" name="CasellaDiTesto 10"/>
          <p:cNvSpPr txBox="1"/>
          <p:nvPr/>
        </p:nvSpPr>
        <p:spPr>
          <a:xfrm>
            <a:off x="395536" y="5661248"/>
            <a:ext cx="3185552" cy="1200329"/>
          </a:xfrm>
          <a:prstGeom prst="rect">
            <a:avLst/>
          </a:prstGeom>
          <a:noFill/>
        </p:spPr>
        <p:txBody>
          <a:bodyPr wrap="none" rtlCol="0">
            <a:spAutoFit/>
          </a:bodyPr>
          <a:lstStyle/>
          <a:p>
            <a:r>
              <a:rPr lang="it-IT" smtClean="0"/>
              <a:t>How to quantify ?</a:t>
            </a:r>
          </a:p>
          <a:p>
            <a:pPr marL="285750" indent="-285750">
              <a:buFontTx/>
              <a:buChar char="-"/>
            </a:pPr>
            <a:r>
              <a:rPr lang="it-IT" smtClean="0"/>
              <a:t>look at rejection at fixed eff</a:t>
            </a:r>
          </a:p>
          <a:p>
            <a:pPr marL="285750" indent="-285750">
              <a:buFontTx/>
              <a:buChar char="-"/>
            </a:pPr>
            <a:r>
              <a:rPr lang="it-IT" smtClean="0"/>
              <a:t>compute AUC</a:t>
            </a:r>
          </a:p>
          <a:p>
            <a:pPr marL="285750" indent="-285750">
              <a:buFontTx/>
              <a:buChar char="-"/>
            </a:pPr>
            <a:r>
              <a:rPr lang="it-IT" smtClean="0"/>
              <a:t>many other metrics available</a:t>
            </a:r>
            <a:endParaRPr lang="en-US"/>
          </a:p>
        </p:txBody>
      </p:sp>
    </p:spTree>
    <p:extLst>
      <p:ext uri="{BB962C8B-B14F-4D97-AF65-F5344CB8AC3E}">
        <p14:creationId xmlns:p14="http://schemas.microsoft.com/office/powerpoint/2010/main" val="17973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AUC metric</a:t>
            </a:r>
            <a:endParaRPr lang="en-US">
              <a:solidFill>
                <a:srgbClr val="0070C0"/>
              </a:solidFill>
            </a:endParaRPr>
          </a:p>
        </p:txBody>
      </p:sp>
      <p:sp>
        <p:nvSpPr>
          <p:cNvPr id="3" name="Segnaposto contenuto 2"/>
          <p:cNvSpPr>
            <a:spLocks noGrp="1"/>
          </p:cNvSpPr>
          <p:nvPr>
            <p:ph idx="1"/>
          </p:nvPr>
        </p:nvSpPr>
        <p:spPr>
          <a:xfrm>
            <a:off x="457200" y="1600200"/>
            <a:ext cx="5194920" cy="5141168"/>
          </a:xfrm>
        </p:spPr>
        <p:txBody>
          <a:bodyPr>
            <a:normAutofit fontScale="55000" lnSpcReduction="20000"/>
          </a:bodyPr>
          <a:lstStyle/>
          <a:p>
            <a:pPr marL="0" indent="0">
              <a:buNone/>
            </a:pPr>
            <a:r>
              <a:rPr lang="it-IT" smtClean="0"/>
              <a:t>In some cases it is not trivial to rank classifiers by their performance. </a:t>
            </a:r>
          </a:p>
          <a:p>
            <a:pPr marL="0" indent="0">
              <a:buNone/>
            </a:pPr>
            <a:endParaRPr lang="it-IT" smtClean="0"/>
          </a:p>
          <a:p>
            <a:pPr marL="0" indent="0">
              <a:buNone/>
            </a:pPr>
            <a:r>
              <a:rPr lang="it-IT" smtClean="0"/>
              <a:t>In particular </a:t>
            </a:r>
            <a:r>
              <a:rPr lang="it-IT" smtClean="0">
                <a:solidFill>
                  <a:srgbClr val="0070C0"/>
                </a:solidFill>
              </a:rPr>
              <a:t>if one does not (yet) have an estimate of the proportion of signal and background (class probabilities), one cannot decide</a:t>
            </a:r>
            <a:r>
              <a:rPr lang="it-IT" smtClean="0"/>
              <a:t>!</a:t>
            </a:r>
          </a:p>
          <a:p>
            <a:pPr marL="0" indent="0">
              <a:buNone/>
            </a:pPr>
            <a:endParaRPr lang="it-IT" smtClean="0"/>
          </a:p>
          <a:p>
            <a:pPr marL="0" indent="0">
              <a:buNone/>
            </a:pPr>
            <a:r>
              <a:rPr lang="it-IT" smtClean="0"/>
              <a:t>A simple criterion is to compute the </a:t>
            </a:r>
            <a:r>
              <a:rPr lang="it-IT" b="1" smtClean="0"/>
              <a:t>area under the ROC curve </a:t>
            </a:r>
            <a:r>
              <a:rPr lang="it-IT" smtClean="0"/>
              <a:t>(AUC).</a:t>
            </a:r>
          </a:p>
          <a:p>
            <a:pPr marL="0" indent="0">
              <a:buNone/>
            </a:pPr>
            <a:r>
              <a:rPr lang="it-IT" smtClean="0"/>
              <a:t>The AUC has a </a:t>
            </a:r>
            <a:r>
              <a:rPr lang="it-IT" smtClean="0">
                <a:solidFill>
                  <a:srgbClr val="FF0000"/>
                </a:solidFill>
              </a:rPr>
              <a:t>clean statistical interpretation</a:t>
            </a:r>
            <a:r>
              <a:rPr lang="it-IT" smtClean="0"/>
              <a:t>: taken two events at random, one from each of the two classes, AUC is the probability that the signal event has higher score than the background event.</a:t>
            </a:r>
          </a:p>
          <a:p>
            <a:pPr marL="0" indent="0">
              <a:buNone/>
            </a:pPr>
            <a:endParaRPr lang="it-IT" smtClean="0"/>
          </a:p>
          <a:p>
            <a:pPr marL="0" indent="0">
              <a:buNone/>
            </a:pPr>
            <a:r>
              <a:rPr lang="it-IT" smtClean="0">
                <a:solidFill>
                  <a:srgbClr val="FF0000"/>
                </a:solidFill>
              </a:rPr>
              <a:t>AUC is a coherent measure of predictive power of y(x) if we have no information on the relative misclassification cost</a:t>
            </a:r>
            <a:r>
              <a:rPr lang="it-IT" smtClean="0"/>
              <a:t> of the two classes – i.e. if we do not know the operating point. The more we know of that, the less useful AUC is. </a:t>
            </a:r>
            <a:endParaRPr lang="en-US"/>
          </a:p>
        </p:txBody>
      </p:sp>
      <p:pic>
        <p:nvPicPr>
          <p:cNvPr id="22530" name="Picture 2" descr="Image result for roc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592796"/>
            <a:ext cx="3043637" cy="295232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7740352" y="2924944"/>
            <a:ext cx="1243437"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p:cNvSpPr txBox="1"/>
          <p:nvPr/>
        </p:nvSpPr>
        <p:spPr>
          <a:xfrm>
            <a:off x="8100392" y="2852936"/>
            <a:ext cx="883397" cy="646331"/>
          </a:xfrm>
          <a:prstGeom prst="rect">
            <a:avLst/>
          </a:prstGeom>
          <a:solidFill>
            <a:srgbClr val="FFC000"/>
          </a:solidFill>
        </p:spPr>
        <p:txBody>
          <a:bodyPr wrap="square" rtlCol="0">
            <a:spAutoFit/>
          </a:bodyPr>
          <a:lstStyle/>
          <a:p>
            <a:r>
              <a:rPr lang="it-IT" smtClean="0"/>
              <a:t>Which is best?</a:t>
            </a:r>
            <a:endParaRPr lang="en-US"/>
          </a:p>
        </p:txBody>
      </p:sp>
      <p:grpSp>
        <p:nvGrpSpPr>
          <p:cNvPr id="11" name="Gruppo 10"/>
          <p:cNvGrpSpPr/>
          <p:nvPr/>
        </p:nvGrpSpPr>
        <p:grpSpPr>
          <a:xfrm>
            <a:off x="6660231" y="4653136"/>
            <a:ext cx="2323557" cy="2175434"/>
            <a:chOff x="5811917" y="1412776"/>
            <a:chExt cx="2917966" cy="2667393"/>
          </a:xfrm>
        </p:grpSpPr>
        <p:pic>
          <p:nvPicPr>
            <p:cNvPr id="12" name="Picture 2" descr="Image result for roc a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17" y="1412776"/>
              <a:ext cx="2917966" cy="2667393"/>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7270899" y="2913742"/>
              <a:ext cx="829492" cy="515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smtClean="0">
                  <a:solidFill>
                    <a:srgbClr val="FF0000"/>
                  </a:solidFill>
                </a:rPr>
                <a:t>AUC</a:t>
              </a:r>
              <a:endParaRPr lang="en-US" b="1">
                <a:solidFill>
                  <a:srgbClr val="FF0000"/>
                </a:solidFill>
              </a:endParaRPr>
            </a:p>
          </p:txBody>
        </p:sp>
      </p:grpSp>
    </p:spTree>
    <p:extLst>
      <p:ext uri="{BB962C8B-B14F-4D97-AF65-F5344CB8AC3E}">
        <p14:creationId xmlns:p14="http://schemas.microsoft.com/office/powerpoint/2010/main" val="28818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1143000"/>
          </a:xfrm>
        </p:spPr>
        <p:txBody>
          <a:bodyPr/>
          <a:lstStyle/>
          <a:p>
            <a:r>
              <a:rPr lang="it-IT" smtClean="0">
                <a:solidFill>
                  <a:srgbClr val="0070C0"/>
                </a:solidFill>
              </a:rPr>
              <a:t>The </a:t>
            </a:r>
            <a:r>
              <a:rPr lang="it-IT" smtClean="0">
                <a:solidFill>
                  <a:srgbClr val="0070C0"/>
                </a:solidFill>
              </a:rPr>
              <a:t>Neyman-Pearson Lemma</a:t>
            </a:r>
            <a:endParaRPr lang="en-US">
              <a:solidFill>
                <a:srgbClr val="0070C0"/>
              </a:solidFill>
            </a:endParaRPr>
          </a:p>
        </p:txBody>
      </p:sp>
      <p:sp>
        <p:nvSpPr>
          <p:cNvPr id="3" name="Segnaposto contenuto 2"/>
          <p:cNvSpPr>
            <a:spLocks noGrp="1"/>
          </p:cNvSpPr>
          <p:nvPr>
            <p:ph idx="1"/>
          </p:nvPr>
        </p:nvSpPr>
        <p:spPr>
          <a:xfrm>
            <a:off x="457200" y="1916832"/>
            <a:ext cx="8435280" cy="4824536"/>
          </a:xfrm>
        </p:spPr>
        <p:txBody>
          <a:bodyPr>
            <a:normAutofit fontScale="70000" lnSpcReduction="20000"/>
          </a:bodyPr>
          <a:lstStyle/>
          <a:p>
            <a:pPr marL="0" indent="0">
              <a:buNone/>
            </a:pPr>
            <a:r>
              <a:rPr lang="it-IT" smtClean="0"/>
              <a:t>In a 1932 paper by J. Neyman and E. S. Pearson, "</a:t>
            </a:r>
            <a:r>
              <a:rPr lang="it-IT" b="1" smtClean="0"/>
              <a:t>On the Problem of the most Efficient Tests of Statistical Hypotheses</a:t>
            </a:r>
            <a:r>
              <a:rPr lang="it-IT" smtClean="0"/>
              <a:t>", the following notable result is demonstrated:</a:t>
            </a:r>
          </a:p>
          <a:p>
            <a:pPr marL="0" indent="0">
              <a:buNone/>
            </a:pPr>
            <a:endParaRPr lang="it-IT"/>
          </a:p>
          <a:p>
            <a:pPr marL="0" indent="0">
              <a:buNone/>
            </a:pPr>
            <a:r>
              <a:rPr lang="it-IT" i="1" smtClean="0"/>
              <a:t>Given two simple hypotheses, parametrized by densities </a:t>
            </a:r>
            <a:r>
              <a:rPr lang="it-IT" smtClean="0"/>
              <a:t>p(x|</a:t>
            </a:r>
            <a:r>
              <a:rPr lang="el-GR" smtClean="0"/>
              <a:t>θ</a:t>
            </a:r>
            <a:r>
              <a:rPr lang="en-US" baseline="-25000" smtClean="0"/>
              <a:t>1</a:t>
            </a:r>
            <a:r>
              <a:rPr lang="it-IT" smtClean="0"/>
              <a:t>), p(x|</a:t>
            </a:r>
            <a:r>
              <a:rPr lang="el-GR" smtClean="0"/>
              <a:t>θ</a:t>
            </a:r>
            <a:r>
              <a:rPr lang="it-IT" baseline="-25000" smtClean="0"/>
              <a:t>0</a:t>
            </a:r>
            <a:r>
              <a:rPr lang="it-IT" smtClean="0"/>
              <a:t>) </a:t>
            </a:r>
            <a:r>
              <a:rPr lang="it-IT" i="1" smtClean="0"/>
              <a:t>that depend on specific values of a parameter, the likelihood ratio 	</a:t>
            </a:r>
          </a:p>
          <a:p>
            <a:pPr marL="0" indent="0">
              <a:buNone/>
            </a:pPr>
            <a:endParaRPr lang="it-IT" i="1" smtClean="0"/>
          </a:p>
          <a:p>
            <a:pPr marL="0" indent="0">
              <a:buNone/>
            </a:pPr>
            <a:r>
              <a:rPr lang="it-IT" i="1">
                <a:solidFill>
                  <a:srgbClr val="FF0000"/>
                </a:solidFill>
              </a:rPr>
              <a:t>	</a:t>
            </a:r>
            <a:r>
              <a:rPr lang="it-IT" smtClean="0">
                <a:solidFill>
                  <a:srgbClr val="FF0000"/>
                </a:solidFill>
              </a:rPr>
              <a:t>r(x|</a:t>
            </a:r>
            <a:r>
              <a:rPr lang="el-GR" smtClean="0">
                <a:solidFill>
                  <a:srgbClr val="FF0000"/>
                </a:solidFill>
              </a:rPr>
              <a:t>θ</a:t>
            </a:r>
            <a:r>
              <a:rPr lang="it-IT" baseline="-25000" smtClean="0">
                <a:solidFill>
                  <a:srgbClr val="FF0000"/>
                </a:solidFill>
              </a:rPr>
              <a:t>0</a:t>
            </a:r>
            <a:r>
              <a:rPr lang="it-IT" smtClean="0">
                <a:solidFill>
                  <a:srgbClr val="FF0000"/>
                </a:solidFill>
              </a:rPr>
              <a:t>,</a:t>
            </a:r>
            <a:r>
              <a:rPr lang="el-GR" smtClean="0">
                <a:solidFill>
                  <a:srgbClr val="FF0000"/>
                </a:solidFill>
              </a:rPr>
              <a:t>θ</a:t>
            </a:r>
            <a:r>
              <a:rPr lang="it-IT" baseline="-25000" smtClean="0">
                <a:solidFill>
                  <a:srgbClr val="FF0000"/>
                </a:solidFill>
              </a:rPr>
              <a:t>1</a:t>
            </a:r>
            <a:r>
              <a:rPr lang="it-IT" smtClean="0">
                <a:solidFill>
                  <a:srgbClr val="FF0000"/>
                </a:solidFill>
              </a:rPr>
              <a:t>) = p(x|</a:t>
            </a:r>
            <a:r>
              <a:rPr lang="el-GR" smtClean="0">
                <a:solidFill>
                  <a:srgbClr val="FF0000"/>
                </a:solidFill>
              </a:rPr>
              <a:t>θ</a:t>
            </a:r>
            <a:r>
              <a:rPr lang="it-IT" baseline="-25000" smtClean="0">
                <a:solidFill>
                  <a:srgbClr val="FF0000"/>
                </a:solidFill>
              </a:rPr>
              <a:t>1</a:t>
            </a:r>
            <a:r>
              <a:rPr lang="it-IT" smtClean="0">
                <a:solidFill>
                  <a:srgbClr val="FF0000"/>
                </a:solidFill>
              </a:rPr>
              <a:t>) / p(x|</a:t>
            </a:r>
            <a:r>
              <a:rPr lang="el-GR">
                <a:solidFill>
                  <a:srgbClr val="FF0000"/>
                </a:solidFill>
              </a:rPr>
              <a:t>θ</a:t>
            </a:r>
            <a:r>
              <a:rPr lang="it-IT" baseline="-25000">
                <a:solidFill>
                  <a:srgbClr val="FF0000"/>
                </a:solidFill>
              </a:rPr>
              <a:t>0</a:t>
            </a:r>
            <a:r>
              <a:rPr lang="it-IT" smtClean="0">
                <a:solidFill>
                  <a:srgbClr val="FF0000"/>
                </a:solidFill>
              </a:rPr>
              <a:t>) </a:t>
            </a:r>
          </a:p>
          <a:p>
            <a:pPr marL="0" indent="0">
              <a:buNone/>
            </a:pPr>
            <a:endParaRPr lang="it-IT" i="1" smtClean="0"/>
          </a:p>
          <a:p>
            <a:pPr marL="0" indent="0">
              <a:buNone/>
            </a:pPr>
            <a:r>
              <a:rPr lang="it-IT" i="1" smtClean="0"/>
              <a:t>is </a:t>
            </a:r>
            <a:r>
              <a:rPr lang="it-IT" i="1" smtClean="0">
                <a:solidFill>
                  <a:srgbClr val="0070C0"/>
                </a:solidFill>
              </a:rPr>
              <a:t>the most powerful test statistic </a:t>
            </a:r>
            <a:r>
              <a:rPr lang="it-IT" i="1" smtClean="0"/>
              <a:t>to discriminate between them.</a:t>
            </a:r>
          </a:p>
          <a:p>
            <a:pPr marL="0" indent="0">
              <a:buNone/>
            </a:pPr>
            <a:endParaRPr lang="it-IT" i="1"/>
          </a:p>
          <a:p>
            <a:pPr marL="0" indent="0">
              <a:buNone/>
            </a:pPr>
            <a:r>
              <a:rPr lang="it-IT" smtClean="0"/>
              <a:t>The importance of this lemma cannot be overstated – it is the ultimate weapon for solving inference problems.</a:t>
            </a:r>
          </a:p>
          <a:p>
            <a:pPr marL="0" indent="0">
              <a:buNone/>
            </a:pPr>
            <a:endParaRPr lang="it-IT"/>
          </a:p>
          <a:p>
            <a:pPr marL="0" indent="0">
              <a:buNone/>
            </a:pPr>
            <a:r>
              <a:rPr lang="it-IT" smtClean="0"/>
              <a:t>			</a:t>
            </a:r>
            <a:endParaRPr lang="en-US"/>
          </a:p>
        </p:txBody>
      </p:sp>
    </p:spTree>
    <p:extLst>
      <p:ext uri="{BB962C8B-B14F-4D97-AF65-F5344CB8AC3E}">
        <p14:creationId xmlns:p14="http://schemas.microsoft.com/office/powerpoint/2010/main" val="19216705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275"/>
            <a:ext cx="6624736" cy="1143000"/>
          </a:xfrm>
        </p:spPr>
        <p:txBody>
          <a:bodyPr>
            <a:normAutofit/>
          </a:bodyPr>
          <a:lstStyle/>
          <a:p>
            <a:r>
              <a:rPr lang="it-IT" smtClean="0">
                <a:solidFill>
                  <a:srgbClr val="0070C0"/>
                </a:solidFill>
              </a:rPr>
              <a:t>How </a:t>
            </a:r>
            <a:r>
              <a:rPr lang="it-IT" smtClean="0">
                <a:solidFill>
                  <a:srgbClr val="0070C0"/>
                </a:solidFill>
              </a:rPr>
              <a:t>to Build a Classifier</a:t>
            </a:r>
            <a:endParaRPr lang="en-US">
              <a:solidFill>
                <a:srgbClr val="0070C0"/>
              </a:solidFill>
            </a:endParaRPr>
          </a:p>
        </p:txBody>
      </p:sp>
      <mc:AlternateContent xmlns:mc="http://schemas.openxmlformats.org/markup-compatibility/2006">
        <mc:Choice xmlns:a14="http://schemas.microsoft.com/office/drawing/2010/main" Requires="a14">
          <p:sp>
            <p:nvSpPr>
              <p:cNvPr id="3" name="Text Box 3"/>
              <p:cNvSpPr txBox="1">
                <a:spLocks noChangeArrowheads="1"/>
              </p:cNvSpPr>
              <p:nvPr/>
            </p:nvSpPr>
            <p:spPr bwMode="auto">
              <a:xfrm>
                <a:off x="251520" y="1340768"/>
                <a:ext cx="8869680" cy="5373652"/>
              </a:xfrm>
              <a:prstGeom prst="rect">
                <a:avLst/>
              </a:prstGeom>
              <a:noFill/>
              <a:ln>
                <a:noFill/>
              </a:ln>
              <a:effectLst/>
              <a:extLst>
                <a:ext uri="{909E8E84-426E-40DD-AFC4-6F175D3DCCD1}">
                  <a14:hiddenFill>
                    <a:solidFill>
                      <a:srgbClr val="FFFF99"/>
                    </a:solidFill>
                  </a14:hiddenFill>
                </a:ext>
                <a:ext uri="{91240B29-F687-4F45-9708-019B960494DF}">
                  <a14:hiddenLine w="31750" algn="ctr">
                    <a:solidFill>
                      <a:srgbClr val="FF3B3B"/>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lIns="90000" tIns="46800" rIns="90000" bIns="46800">
                <a:spAutoFit/>
              </a:bodyPr>
              <a:lstStyle>
                <a:lvl1pPr marL="177800" indent="-177800">
                  <a:spcBef>
                    <a:spcPct val="0"/>
                  </a:spcBef>
                  <a:defRPr sz="2400">
                    <a:solidFill>
                      <a:schemeClr val="tx1"/>
                    </a:solidFill>
                    <a:latin typeface="Times New Roman" pitchFamily="18" charset="0"/>
                  </a:defRPr>
                </a:lvl1pPr>
                <a:lvl2pPr marL="541338" indent="-18415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eaLnBrk="1" hangingPunct="1">
                  <a:lnSpc>
                    <a:spcPct val="110000"/>
                  </a:lnSpc>
                  <a:buClr>
                    <a:srgbClr val="FF0000"/>
                  </a:buClr>
                  <a:buSzPct val="135000"/>
                </a:pPr>
                <a:r>
                  <a:rPr lang="en-US" sz="2000" smtClean="0">
                    <a:latin typeface="+mn-lt"/>
                  </a:rPr>
                  <a:t>Because of the Neyman-Pearsons lemma, t</a:t>
                </a:r>
                <a:r>
                  <a:rPr lang="en-US" sz="2000" smtClean="0">
                    <a:solidFill>
                      <a:schemeClr val="tx1"/>
                    </a:solidFill>
                    <a:latin typeface="+mn-lt"/>
                  </a:rPr>
                  <a:t>he </a:t>
                </a:r>
                <a:r>
                  <a:rPr lang="en-US" sz="2000" smtClean="0">
                    <a:solidFill>
                      <a:schemeClr val="tx1"/>
                    </a:solidFill>
                    <a:latin typeface="+mn-lt"/>
                  </a:rPr>
                  <a:t>function</a:t>
                </a:r>
              </a:p>
              <a:p>
                <a:pPr marL="0" indent="0" eaLnBrk="1" hangingPunct="1">
                  <a:lnSpc>
                    <a:spcPct val="110000"/>
                  </a:lnSpc>
                  <a:buClr>
                    <a:srgbClr val="FF0000"/>
                  </a:buClr>
                  <a:buSzPct val="135000"/>
                </a:pPr>
                <a:endParaRPr lang="en-US" sz="2000" b="1">
                  <a:latin typeface="+mn-lt"/>
                </a:endParaRPr>
              </a:p>
              <a:p>
                <a:pPr marL="0" indent="0" eaLnBrk="1" hangingPunct="1">
                  <a:lnSpc>
                    <a:spcPct val="110000"/>
                  </a:lnSpc>
                  <a:buClr>
                    <a:srgbClr val="FF0000"/>
                  </a:buClr>
                  <a:buSzPct val="135000"/>
                </a:pPr>
                <a:r>
                  <a:rPr lang="en-US" sz="2000" b="1" smtClean="0">
                    <a:solidFill>
                      <a:schemeClr val="tx1"/>
                    </a:solidFill>
                    <a:latin typeface="+mn-lt"/>
                  </a:rPr>
                  <a:t>			r</a:t>
                </a:r>
                <a14:m>
                  <m:oMath xmlns:m="http://schemas.openxmlformats.org/officeDocument/2006/math">
                    <m:d>
                      <m:dPr>
                        <m:ctrlPr>
                          <a:rPr lang="en-US" sz="2000" b="1" i="1" smtClean="0">
                            <a:solidFill>
                              <a:schemeClr val="tx1"/>
                            </a:solidFill>
                            <a:latin typeface="Cambria Math" panose="02040503050406030204" pitchFamily="18" charset="0"/>
                          </a:rPr>
                        </m:ctrlPr>
                      </m:dPr>
                      <m:e>
                        <m:r>
                          <a:rPr lang="en-US" sz="2000" b="1" i="1">
                            <a:solidFill>
                              <a:schemeClr val="tx1"/>
                            </a:solidFill>
                            <a:latin typeface="Cambria Math"/>
                          </a:rPr>
                          <m:t>𝒙</m:t>
                        </m:r>
                      </m:e>
                    </m:d>
                    <m:r>
                      <a:rPr lang="en-US" sz="2000" b="1" i="1">
                        <a:solidFill>
                          <a:schemeClr val="tx1"/>
                        </a:solidFill>
                        <a:latin typeface="Cambria Math"/>
                      </a:rPr>
                      <m:t>=</m:t>
                    </m:r>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a:rPr>
                          <m:t>𝑷𝑫𝑭</m:t>
                        </m:r>
                        <m:r>
                          <a:rPr lang="en-US" sz="2000" b="1" i="1">
                            <a:solidFill>
                              <a:schemeClr val="tx1"/>
                            </a:solidFill>
                            <a:latin typeface="Cambria Math"/>
                          </a:rPr>
                          <m:t>(</m:t>
                        </m:r>
                        <m:r>
                          <a:rPr lang="en-US" sz="2000" b="1" i="1">
                            <a:solidFill>
                              <a:schemeClr val="tx1"/>
                            </a:solidFill>
                            <a:latin typeface="Cambria Math"/>
                          </a:rPr>
                          <m:t>𝒙</m:t>
                        </m:r>
                        <m:r>
                          <a:rPr lang="en-US" sz="2000" b="1" i="1">
                            <a:solidFill>
                              <a:schemeClr val="tx1"/>
                            </a:solidFill>
                            <a:latin typeface="Cambria Math"/>
                          </a:rPr>
                          <m:t>|</m:t>
                        </m:r>
                        <m:r>
                          <a:rPr lang="en-US" sz="2000" b="1" i="1">
                            <a:solidFill>
                              <a:schemeClr val="tx1"/>
                            </a:solidFill>
                            <a:latin typeface="Cambria Math"/>
                          </a:rPr>
                          <m:t>𝑺</m:t>
                        </m:r>
                        <m:r>
                          <a:rPr lang="en-US" sz="2000" b="1" i="1">
                            <a:solidFill>
                              <a:schemeClr val="tx1"/>
                            </a:solidFill>
                            <a:latin typeface="Cambria Math"/>
                          </a:rPr>
                          <m:t>)</m:t>
                        </m:r>
                      </m:num>
                      <m:den>
                        <m:r>
                          <a:rPr lang="en-US" sz="2000" b="1" i="1">
                            <a:solidFill>
                              <a:schemeClr val="tx1"/>
                            </a:solidFill>
                            <a:latin typeface="Cambria Math"/>
                          </a:rPr>
                          <m:t>𝑷𝑫𝑭</m:t>
                        </m:r>
                        <m:r>
                          <a:rPr lang="en-US" sz="2000" b="1" i="1">
                            <a:solidFill>
                              <a:schemeClr val="tx1"/>
                            </a:solidFill>
                            <a:latin typeface="Cambria Math"/>
                          </a:rPr>
                          <m:t>(</m:t>
                        </m:r>
                        <m:r>
                          <a:rPr lang="en-US" sz="2000" b="1" i="1">
                            <a:solidFill>
                              <a:schemeClr val="tx1"/>
                            </a:solidFill>
                            <a:latin typeface="Cambria Math"/>
                          </a:rPr>
                          <m:t>𝒙</m:t>
                        </m:r>
                        <m:r>
                          <a:rPr lang="en-US" sz="2000" b="1" i="1">
                            <a:solidFill>
                              <a:schemeClr val="tx1"/>
                            </a:solidFill>
                            <a:latin typeface="Cambria Math"/>
                          </a:rPr>
                          <m:t>|</m:t>
                        </m:r>
                        <m:r>
                          <a:rPr lang="en-US" sz="2000" b="1" i="1">
                            <a:solidFill>
                              <a:schemeClr val="tx1"/>
                            </a:solidFill>
                            <a:latin typeface="Cambria Math"/>
                          </a:rPr>
                          <m:t>𝑩</m:t>
                        </m:r>
                        <m:r>
                          <a:rPr lang="en-US" sz="2000" b="1" i="1">
                            <a:solidFill>
                              <a:schemeClr val="tx1"/>
                            </a:solidFill>
                            <a:latin typeface="Cambria Math"/>
                          </a:rPr>
                          <m:t>)</m:t>
                        </m:r>
                      </m:den>
                    </m:f>
                  </m:oMath>
                </a14:m>
                <a:r>
                  <a:rPr lang="en-US" sz="2000" dirty="0" smtClean="0">
                    <a:solidFill>
                      <a:srgbClr val="000000"/>
                    </a:solidFill>
                    <a:latin typeface="+mn-lt"/>
                  </a:rPr>
                  <a:t>  </a:t>
                </a:r>
              </a:p>
              <a:p>
                <a:pPr marL="0" indent="0" eaLnBrk="1" hangingPunct="1">
                  <a:lnSpc>
                    <a:spcPct val="110000"/>
                  </a:lnSpc>
                  <a:buClr>
                    <a:srgbClr val="FF0000"/>
                  </a:buClr>
                  <a:buSzPct val="135000"/>
                </a:pPr>
                <a:endParaRPr lang="en-US" sz="2000" dirty="0" smtClean="0">
                  <a:solidFill>
                    <a:srgbClr val="000000"/>
                  </a:solidFill>
                  <a:latin typeface="+mn-lt"/>
                </a:endParaRPr>
              </a:p>
              <a:p>
                <a:pPr marL="0" indent="0" eaLnBrk="1" hangingPunct="1">
                  <a:lnSpc>
                    <a:spcPct val="110000"/>
                  </a:lnSpc>
                  <a:buClr>
                    <a:srgbClr val="FF0000"/>
                  </a:buClr>
                  <a:buSzPct val="135000"/>
                </a:pPr>
                <a:r>
                  <a:rPr lang="en-US" sz="2000" smtClean="0">
                    <a:solidFill>
                      <a:srgbClr val="000000"/>
                    </a:solidFill>
                    <a:latin typeface="+mn-lt"/>
                    <a:sym typeface="Wingdings" panose="05000000000000000000" pitchFamily="2" charset="2"/>
                  </a:rPr>
                  <a:t>is </a:t>
                </a:r>
                <a:r>
                  <a:rPr lang="en-US" sz="2000" smtClean="0">
                    <a:solidFill>
                      <a:srgbClr val="000000"/>
                    </a:solidFill>
                    <a:latin typeface="+mn-lt"/>
                    <a:sym typeface="Wingdings" panose="05000000000000000000" pitchFamily="2" charset="2"/>
                  </a:rPr>
                  <a:t>the best possible classifier of S versus B   </a:t>
                </a:r>
                <a:r>
                  <a:rPr lang="en-US" sz="2000" b="1" smtClean="0">
                    <a:solidFill>
                      <a:srgbClr val="FF0000"/>
                    </a:solidFill>
                    <a:latin typeface="+mn-lt"/>
                    <a:sym typeface="Wingdings" panose="05000000000000000000" pitchFamily="2" charset="2"/>
                  </a:rPr>
                  <a:t>PROBLEM SOLVED! ?</a:t>
                </a:r>
              </a:p>
              <a:p>
                <a:pPr marL="0" indent="0" eaLnBrk="1" hangingPunct="1">
                  <a:lnSpc>
                    <a:spcPct val="110000"/>
                  </a:lnSpc>
                  <a:buClr>
                    <a:srgbClr val="FF0000"/>
                  </a:buClr>
                  <a:buSzPct val="135000"/>
                </a:pPr>
                <a:endParaRPr lang="en-US" sz="2000" smtClean="0">
                  <a:solidFill>
                    <a:srgbClr val="000000"/>
                  </a:solidFill>
                  <a:latin typeface="+mn-lt"/>
                  <a:sym typeface="Wingdings" panose="05000000000000000000" pitchFamily="2" charset="2"/>
                </a:endParaRPr>
              </a:p>
              <a:p>
                <a:pPr marL="0" indent="0" eaLnBrk="1" hangingPunct="1">
                  <a:lnSpc>
                    <a:spcPct val="110000"/>
                  </a:lnSpc>
                  <a:buClr>
                    <a:srgbClr val="FF0000"/>
                  </a:buClr>
                  <a:buSzPct val="135000"/>
                </a:pPr>
                <a:r>
                  <a:rPr lang="en-US" sz="2000" smtClean="0">
                    <a:solidFill>
                      <a:srgbClr val="000000"/>
                    </a:solidFill>
                    <a:latin typeface="+mn-lt"/>
                    <a:sym typeface="Wingdings" panose="05000000000000000000" pitchFamily="2" charset="2"/>
                  </a:rPr>
                  <a:t>...</a:t>
                </a:r>
                <a:r>
                  <a:rPr lang="en-US" sz="2000" b="1" smtClean="0">
                    <a:solidFill>
                      <a:srgbClr val="000000"/>
                    </a:solidFill>
                    <a:latin typeface="+mn-lt"/>
                    <a:sym typeface="Wingdings" panose="05000000000000000000" pitchFamily="2" charset="2"/>
                  </a:rPr>
                  <a:t>NO</a:t>
                </a:r>
                <a:r>
                  <a:rPr lang="en-US" sz="2000" smtClean="0">
                    <a:solidFill>
                      <a:srgbClr val="000000"/>
                    </a:solidFill>
                    <a:latin typeface="+mn-lt"/>
                    <a:sym typeface="Wingdings" panose="05000000000000000000" pitchFamily="2" charset="2"/>
                  </a:rPr>
                  <a:t>:</a:t>
                </a:r>
              </a:p>
              <a:p>
                <a:pPr marL="0" indent="0" eaLnBrk="1" hangingPunct="1">
                  <a:lnSpc>
                    <a:spcPct val="110000"/>
                  </a:lnSpc>
                  <a:buClr>
                    <a:srgbClr val="FF0000"/>
                  </a:buClr>
                  <a:buSzPct val="135000"/>
                </a:pPr>
                <a:r>
                  <a:rPr lang="en-US" sz="2000" smtClean="0">
                    <a:solidFill>
                      <a:srgbClr val="000000"/>
                    </a:solidFill>
                    <a:latin typeface="+mn-lt"/>
                    <a:sym typeface="Wingdings" panose="05000000000000000000" pitchFamily="2" charset="2"/>
                  </a:rPr>
                  <a:t> </a:t>
                </a:r>
                <a:r>
                  <a:rPr lang="en-GB" sz="2000" smtClean="0">
                    <a:solidFill>
                      <a:srgbClr val="3333CC"/>
                    </a:solidFill>
                    <a:latin typeface="+mn-lt"/>
                    <a:sym typeface="Wingdings" pitchFamily="2" charset="2"/>
                  </a:rPr>
                  <a:t> </a:t>
                </a:r>
              </a:p>
              <a:p>
                <a:pPr marL="342900" indent="-342900" eaLnBrk="1" hangingPunct="1">
                  <a:lnSpc>
                    <a:spcPct val="110000"/>
                  </a:lnSpc>
                  <a:buClr>
                    <a:srgbClr val="FF0000"/>
                  </a:buClr>
                  <a:buSzPct val="135000"/>
                  <a:buFontTx/>
                  <a:buChar char="-"/>
                </a:pPr>
                <a:r>
                  <a:rPr lang="en-GB" sz="2000" smtClean="0">
                    <a:latin typeface="+mn-lt"/>
                    <a:sym typeface="Wingdings" pitchFamily="2" charset="2"/>
                  </a:rPr>
                  <a:t>p(x|S</a:t>
                </a:r>
                <a:r>
                  <a:rPr lang="en-GB" sz="2000" dirty="0">
                    <a:latin typeface="+mn-lt"/>
                    <a:sym typeface="Wingdings" pitchFamily="2" charset="2"/>
                  </a:rPr>
                  <a:t>), p(</a:t>
                </a:r>
                <a:r>
                  <a:rPr lang="en-GB" sz="2000" dirty="0" err="1">
                    <a:latin typeface="+mn-lt"/>
                    <a:sym typeface="Wingdings" pitchFamily="2" charset="2"/>
                  </a:rPr>
                  <a:t>x|B</a:t>
                </a:r>
                <a:r>
                  <a:rPr lang="en-GB" sz="2000">
                    <a:latin typeface="+mn-lt"/>
                    <a:sym typeface="Wingdings" pitchFamily="2" charset="2"/>
                  </a:rPr>
                  <a:t>) </a:t>
                </a:r>
                <a:r>
                  <a:rPr lang="en-GB" sz="2000" smtClean="0">
                    <a:latin typeface="+mn-lt"/>
                    <a:sym typeface="Wingdings" pitchFamily="2" charset="2"/>
                  </a:rPr>
                  <a:t>are usually not perfectly known; in typical cases of interest in HEP and astro-HEP they may be </a:t>
                </a:r>
                <a:r>
                  <a:rPr lang="en-GB" sz="2000" smtClean="0">
                    <a:solidFill>
                      <a:srgbClr val="FF0000"/>
                    </a:solidFill>
                    <a:latin typeface="+mn-lt"/>
                    <a:sym typeface="Wingdings" pitchFamily="2" charset="2"/>
                  </a:rPr>
                  <a:t>only estimated by forward simulation</a:t>
                </a:r>
                <a:r>
                  <a:rPr lang="en-GB" sz="2000" smtClean="0">
                    <a:latin typeface="+mn-lt"/>
                    <a:sym typeface="Wingdings" pitchFamily="2" charset="2"/>
                  </a:rPr>
                  <a:t>, affected by stochastic phenomena</a:t>
                </a:r>
              </a:p>
              <a:p>
                <a:pPr marL="342900" indent="-342900" eaLnBrk="1" hangingPunct="1">
                  <a:lnSpc>
                    <a:spcPct val="110000"/>
                  </a:lnSpc>
                  <a:buClr>
                    <a:srgbClr val="FF0000"/>
                  </a:buClr>
                  <a:buSzPct val="135000"/>
                  <a:buFontTx/>
                  <a:buChar char="-"/>
                </a:pPr>
                <a:endParaRPr lang="en-GB" sz="2000" smtClean="0">
                  <a:latin typeface="+mn-lt"/>
                  <a:sym typeface="Wingdings" pitchFamily="2" charset="2"/>
                </a:endParaRPr>
              </a:p>
              <a:p>
                <a:pPr marL="342900" indent="-342900" eaLnBrk="1" hangingPunct="1">
                  <a:lnSpc>
                    <a:spcPct val="110000"/>
                  </a:lnSpc>
                  <a:buClr>
                    <a:srgbClr val="FF0000"/>
                  </a:buClr>
                  <a:buSzPct val="135000"/>
                  <a:buFontTx/>
                  <a:buChar char="-"/>
                </a:pPr>
                <a:r>
                  <a:rPr lang="en-GB" sz="2000" smtClean="0">
                    <a:latin typeface="+mn-lt"/>
                    <a:sym typeface="Wingdings" pitchFamily="2" charset="2"/>
                  </a:rPr>
                  <a:t>hypotheses are not usually "simple vs simple" – </a:t>
                </a:r>
                <a:r>
                  <a:rPr lang="en-GB" sz="2000" smtClean="0">
                    <a:solidFill>
                      <a:srgbClr val="0070C0"/>
                    </a:solidFill>
                    <a:latin typeface="+mn-lt"/>
                    <a:sym typeface="Wingdings" pitchFamily="2" charset="2"/>
                  </a:rPr>
                  <a:t>nuisance parameters </a:t>
                </a:r>
                <a:r>
                  <a:rPr lang="en-GB" sz="2000" smtClean="0">
                    <a:latin typeface="+mn-lt"/>
                    <a:sym typeface="Wingdings" pitchFamily="2" charset="2"/>
                  </a:rPr>
                  <a:t>affect their determination</a:t>
                </a:r>
              </a:p>
              <a:p>
                <a:pPr marL="0" indent="0" eaLnBrk="1" hangingPunct="1">
                  <a:lnSpc>
                    <a:spcPct val="110000"/>
                  </a:lnSpc>
                  <a:buClr>
                    <a:srgbClr val="FF0000"/>
                  </a:buClr>
                  <a:buSzPct val="135000"/>
                </a:pPr>
                <a:r>
                  <a:rPr lang="en-GB" sz="2000" smtClean="0">
                    <a:latin typeface="+mn-lt"/>
                    <a:sym typeface="Wingdings" pitchFamily="2" charset="2"/>
                  </a:rPr>
                  <a:t>In general: One knows examples of S and B, but not their precise density</a:t>
                </a:r>
                <a:endParaRPr lang="en-GB" sz="2000" dirty="0" smtClean="0">
                  <a:latin typeface="+mn-lt"/>
                  <a:sym typeface="Wingdings" pitchFamily="2" charset="2"/>
                </a:endParaRPr>
              </a:p>
            </p:txBody>
          </p:sp>
        </mc:Choice>
        <mc:Fallback>
          <p:sp>
            <p:nvSpPr>
              <p:cNvPr id="3" name="Text Box 3"/>
              <p:cNvSpPr txBox="1">
                <a:spLocks noRot="1" noChangeAspect="1" noMove="1" noResize="1" noEditPoints="1" noAdjustHandles="1" noChangeArrowheads="1" noChangeShapeType="1" noTextEdit="1"/>
              </p:cNvSpPr>
              <p:nvPr/>
            </p:nvSpPr>
            <p:spPr bwMode="auto">
              <a:xfrm>
                <a:off x="251520" y="1340768"/>
                <a:ext cx="8869680" cy="5373652"/>
              </a:xfrm>
              <a:prstGeom prst="rect">
                <a:avLst/>
              </a:prstGeom>
              <a:blipFill>
                <a:blip r:embed="rId2"/>
                <a:stretch>
                  <a:fillRect l="-1306" t="-341" r="-962" b="-795"/>
                </a:stretch>
              </a:blip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3B3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pic>
        <p:nvPicPr>
          <p:cNvPr id="7170" name="Picture 2" descr="Image result for two density 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124744"/>
            <a:ext cx="2160455"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0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A </a:t>
            </a:r>
            <a:r>
              <a:rPr lang="it-IT" smtClean="0">
                <a:solidFill>
                  <a:srgbClr val="0070C0"/>
                </a:solidFill>
              </a:rPr>
              <a:t>relevant theorem</a:t>
            </a:r>
            <a:endParaRPr lang="en-US">
              <a:solidFill>
                <a:srgbClr val="0070C0"/>
              </a:solidFill>
            </a:endParaRPr>
          </a:p>
        </p:txBody>
      </p:sp>
      <mc:AlternateContent xmlns:mc="http://schemas.openxmlformats.org/markup-compatibility/2006">
        <mc:Choice xmlns:a14="http://schemas.microsoft.com/office/drawing/2010/main" Requires="a14">
          <p:sp>
            <p:nvSpPr>
              <p:cNvPr id="3" name="Segnaposto contenuto 2"/>
              <p:cNvSpPr>
                <a:spLocks noGrp="1"/>
              </p:cNvSpPr>
              <p:nvPr>
                <p:ph idx="1"/>
              </p:nvPr>
            </p:nvSpPr>
            <p:spPr/>
            <p:txBody>
              <a:bodyPr>
                <a:normAutofit fontScale="62500" lnSpcReduction="20000"/>
              </a:bodyPr>
              <a:lstStyle/>
              <a:p>
                <a:pPr marL="0" indent="0">
                  <a:buNone/>
                </a:pPr>
                <a:r>
                  <a:rPr lang="it-IT" smtClean="0"/>
                  <a:t>The Neyman-Pearson lemma can be used effectively in association with a </a:t>
                </a:r>
              </a:p>
              <a:p>
                <a:pPr marL="0" indent="0">
                  <a:buNone/>
                </a:pPr>
                <a:endParaRPr lang="it-IT" b="1" smtClean="0"/>
              </a:p>
              <a:p>
                <a:pPr marL="0" indent="0">
                  <a:buNone/>
                </a:pPr>
                <a:r>
                  <a:rPr lang="it-IT" b="1" smtClean="0"/>
                  <a:t>Theorem:</a:t>
                </a:r>
              </a:p>
              <a:p>
                <a:pPr marL="0" indent="0">
                  <a:buNone/>
                </a:pPr>
                <a:endParaRPr lang="it-IT" smtClean="0"/>
              </a:p>
              <a:p>
                <a:pPr marL="0" indent="0">
                  <a:buNone/>
                </a:pPr>
                <a:r>
                  <a:rPr lang="it-IT" smtClean="0"/>
                  <a:t>The likelihood ratio r(x) is invariant under a change of variable y = f(x), </a:t>
                </a:r>
                <a:r>
                  <a:rPr lang="it-IT" smtClean="0">
                    <a:solidFill>
                      <a:srgbClr val="0070C0"/>
                    </a:solidFill>
                  </a:rPr>
                  <a:t>provided f(x) is monotonic with r(x):</a:t>
                </a:r>
              </a:p>
              <a:p>
                <a:pPr marL="0" indent="0">
                  <a:buNone/>
                </a:pPr>
                <a:endParaRPr lang="it-IT" smtClean="0"/>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𝑟</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0</m:t>
                              </m:r>
                            </m:sub>
                          </m:sSub>
                          <m:r>
                            <a:rPr lang="el-GR"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1</m:t>
                              </m:r>
                            </m:sub>
                          </m:sSub>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𝑝</m:t>
                          </m:r>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0</m:t>
                              </m:r>
                            </m:sub>
                          </m:sSub>
                          <m:r>
                            <a:rPr lang="it-IT" b="0" i="1" smtClean="0">
                              <a:solidFill>
                                <a:srgbClr val="FF0000"/>
                              </a:solidFill>
                              <a:latin typeface="Cambria Math"/>
                            </a:rPr>
                            <m:t>)</m:t>
                          </m:r>
                        </m:num>
                        <m:den>
                          <m:r>
                            <a:rPr lang="it-IT" b="0" i="1" smtClean="0">
                              <a:solidFill>
                                <a:srgbClr val="FF0000"/>
                              </a:solidFill>
                              <a:latin typeface="Cambria Math"/>
                            </a:rPr>
                            <m:t>𝑝</m:t>
                          </m:r>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1</m:t>
                              </m:r>
                            </m:sub>
                          </m:sSub>
                          <m:r>
                            <a:rPr lang="it-IT" b="0" i="1" smtClean="0">
                              <a:solidFill>
                                <a:srgbClr val="FF0000"/>
                              </a:solidFill>
                              <a:latin typeface="Cambria Math"/>
                            </a:rPr>
                            <m:t>)</m:t>
                          </m:r>
                        </m:den>
                      </m:f>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𝑝</m:t>
                          </m:r>
                          <m:r>
                            <a:rPr lang="it-IT" b="0" i="1" smtClean="0">
                              <a:solidFill>
                                <a:srgbClr val="FF0000"/>
                              </a:solidFill>
                              <a:latin typeface="Cambria Math"/>
                            </a:rPr>
                            <m:t>(</m:t>
                          </m:r>
                          <m:r>
                            <a:rPr lang="it-IT" b="0" i="1" smtClean="0">
                              <a:solidFill>
                                <a:srgbClr val="FF0000"/>
                              </a:solidFill>
                              <a:latin typeface="Cambria Math"/>
                            </a:rPr>
                            <m:t>𝑓</m:t>
                          </m:r>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0</m:t>
                              </m:r>
                            </m:sub>
                          </m:sSub>
                          <m:r>
                            <a:rPr lang="it-IT" b="0" i="1" smtClean="0">
                              <a:solidFill>
                                <a:srgbClr val="FF0000"/>
                              </a:solidFill>
                              <a:latin typeface="Cambria Math"/>
                            </a:rPr>
                            <m:t>)</m:t>
                          </m:r>
                        </m:num>
                        <m:den>
                          <m:r>
                            <a:rPr lang="it-IT" b="0" i="1" smtClean="0">
                              <a:solidFill>
                                <a:srgbClr val="FF0000"/>
                              </a:solidFill>
                              <a:latin typeface="Cambria Math"/>
                            </a:rPr>
                            <m:t>𝑝</m:t>
                          </m:r>
                          <m:r>
                            <a:rPr lang="it-IT" b="0" i="1" smtClean="0">
                              <a:solidFill>
                                <a:srgbClr val="FF0000"/>
                              </a:solidFill>
                              <a:latin typeface="Cambria Math"/>
                            </a:rPr>
                            <m:t>(</m:t>
                          </m:r>
                          <m:r>
                            <a:rPr lang="it-IT" b="0" i="1" smtClean="0">
                              <a:solidFill>
                                <a:srgbClr val="FF0000"/>
                              </a:solidFill>
                              <a:latin typeface="Cambria Math"/>
                            </a:rPr>
                            <m:t>𝑓</m:t>
                          </m:r>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1</m:t>
                              </m:r>
                            </m:sub>
                          </m:sSub>
                          <m:r>
                            <a:rPr lang="it-IT" b="0" i="1" smtClean="0">
                              <a:solidFill>
                                <a:srgbClr val="FF0000"/>
                              </a:solidFill>
                              <a:latin typeface="Cambria Math"/>
                            </a:rPr>
                            <m:t>)</m:t>
                          </m:r>
                        </m:den>
                      </m:f>
                      <m:r>
                        <a:rPr lang="it-IT" b="0" i="1" smtClean="0">
                          <a:solidFill>
                            <a:srgbClr val="FF0000"/>
                          </a:solidFill>
                          <a:latin typeface="Cambria Math"/>
                        </a:rPr>
                        <m:t>=</m:t>
                      </m:r>
                      <m:r>
                        <a:rPr lang="it-IT" b="0" i="1" smtClean="0">
                          <a:solidFill>
                            <a:srgbClr val="FF0000"/>
                          </a:solidFill>
                          <a:latin typeface="Cambria Math"/>
                        </a:rPr>
                        <m:t>𝑟</m:t>
                      </m:r>
                      <m:r>
                        <a:rPr lang="it-IT" b="0" i="1" smtClean="0">
                          <a:solidFill>
                            <a:srgbClr val="FF0000"/>
                          </a:solidFill>
                          <a:latin typeface="Cambria Math"/>
                        </a:rPr>
                        <m:t>(</m:t>
                      </m:r>
                      <m:r>
                        <a:rPr lang="it-IT" b="0" i="1" smtClean="0">
                          <a:solidFill>
                            <a:srgbClr val="FF0000"/>
                          </a:solidFill>
                          <a:latin typeface="Cambria Math"/>
                        </a:rPr>
                        <m:t>𝑦</m:t>
                      </m:r>
                      <m:r>
                        <a:rPr lang="it-IT" b="0" i="1" smtClean="0">
                          <a:solidFill>
                            <a:srgbClr val="FF0000"/>
                          </a:solidFill>
                          <a:latin typeface="Cambria Math"/>
                        </a:rPr>
                        <m:t>|</m:t>
                      </m:r>
                      <m:sSub>
                        <m:sSubPr>
                          <m:ctrlPr>
                            <a:rPr lang="it-IT" i="1">
                              <a:solidFill>
                                <a:srgbClr val="FF0000"/>
                              </a:solidFill>
                              <a:latin typeface="Cambria Math" panose="02040503050406030204" pitchFamily="18" charset="0"/>
                            </a:rPr>
                          </m:ctrlPr>
                        </m:sSubPr>
                        <m:e>
                          <m:r>
                            <a:rPr lang="el-GR" i="1">
                              <a:solidFill>
                                <a:srgbClr val="FF0000"/>
                              </a:solidFill>
                              <a:latin typeface="Cambria Math"/>
                            </a:rPr>
                            <m:t>𝜃</m:t>
                          </m:r>
                        </m:e>
                        <m:sub>
                          <m:r>
                            <a:rPr lang="it-IT" i="1">
                              <a:solidFill>
                                <a:srgbClr val="FF0000"/>
                              </a:solidFill>
                              <a:latin typeface="Cambria Math"/>
                            </a:rPr>
                            <m:t>0</m:t>
                          </m:r>
                        </m:sub>
                      </m:sSub>
                      <m:r>
                        <a:rPr lang="el-GR" i="1">
                          <a:solidFill>
                            <a:srgbClr val="FF0000"/>
                          </a:solidFill>
                          <a:latin typeface="Cambria Math"/>
                        </a:rPr>
                        <m:t>,</m:t>
                      </m:r>
                      <m:sSub>
                        <m:sSubPr>
                          <m:ctrlPr>
                            <a:rPr lang="it-IT" i="1">
                              <a:solidFill>
                                <a:srgbClr val="FF0000"/>
                              </a:solidFill>
                              <a:latin typeface="Cambria Math" panose="02040503050406030204" pitchFamily="18" charset="0"/>
                            </a:rPr>
                          </m:ctrlPr>
                        </m:sSubPr>
                        <m:e>
                          <m:r>
                            <a:rPr lang="el-GR" i="1">
                              <a:solidFill>
                                <a:srgbClr val="FF0000"/>
                              </a:solidFill>
                              <a:latin typeface="Cambria Math"/>
                            </a:rPr>
                            <m:t>𝜃</m:t>
                          </m:r>
                        </m:e>
                        <m:sub>
                          <m:r>
                            <a:rPr lang="it-IT" i="1">
                              <a:solidFill>
                                <a:srgbClr val="FF0000"/>
                              </a:solidFill>
                              <a:latin typeface="Cambria Math"/>
                            </a:rPr>
                            <m:t>1</m:t>
                          </m:r>
                        </m:sub>
                      </m:sSub>
                      <m:r>
                        <a:rPr lang="it-IT" b="0" i="1" smtClean="0">
                          <a:solidFill>
                            <a:srgbClr val="FF0000"/>
                          </a:solidFill>
                          <a:latin typeface="Cambria Math"/>
                        </a:rPr>
                        <m:t>)</m:t>
                      </m:r>
                    </m:oMath>
                  </m:oMathPara>
                </a14:m>
                <a:endParaRPr lang="en-US" smtClean="0">
                  <a:solidFill>
                    <a:srgbClr val="FF0000"/>
                  </a:solidFill>
                </a:endParaRPr>
              </a:p>
              <a:p>
                <a:pPr marL="0" indent="0">
                  <a:buNone/>
                </a:pPr>
                <a:endParaRPr lang="it-IT" smtClean="0"/>
              </a:p>
              <a:p>
                <a:pPr marL="0" indent="0">
                  <a:buNone/>
                </a:pPr>
                <a:r>
                  <a:rPr lang="it-IT" smtClean="0"/>
                  <a:t>Note:</a:t>
                </a:r>
              </a:p>
              <a:p>
                <a:r>
                  <a:rPr lang="it-IT" smtClean="0"/>
                  <a:t>This is a strict equality, not an inequality. </a:t>
                </a:r>
              </a:p>
              <a:p>
                <a:r>
                  <a:rPr lang="it-IT" smtClean="0"/>
                  <a:t>The transformation does not squander information on the </a:t>
                </a:r>
                <a:r>
                  <a:rPr lang="it-IT" smtClean="0"/>
                  <a:t>ratio, while reducing the dimensionality and making the problem more tractable</a:t>
                </a:r>
                <a:endParaRPr lang="it-IT" smtClean="0"/>
              </a:p>
              <a:p>
                <a:r>
                  <a:rPr lang="it-IT" smtClean="0"/>
                  <a:t>But </a:t>
                </a:r>
                <a:r>
                  <a:rPr lang="it-IT" smtClean="0">
                    <a:solidFill>
                      <a:srgbClr val="0070C0"/>
                    </a:solidFill>
                  </a:rPr>
                  <a:t>information about x may be lost by f()</a:t>
                </a:r>
              </a:p>
              <a:p>
                <a:pPr marL="0" indent="0">
                  <a:buNone/>
                </a:pPr>
                <a:endParaRPr lang="it-IT"/>
              </a:p>
            </p:txBody>
          </p:sp>
        </mc:Choice>
        <mc:Fallback>
          <p:sp>
            <p:nvSpPr>
              <p:cNvPr id="3" name="Segnaposto contenuto 2"/>
              <p:cNvSpPr>
                <a:spLocks noGrp="1" noRot="1" noChangeAspect="1" noMove="1" noResize="1" noEditPoints="1" noAdjustHandles="1" noChangeArrowheads="1" noChangeShapeType="1" noTextEdit="1"/>
              </p:cNvSpPr>
              <p:nvPr>
                <p:ph idx="1"/>
              </p:nvPr>
            </p:nvSpPr>
            <p:spPr>
              <a:blipFill>
                <a:blip r:embed="rId2"/>
                <a:stretch>
                  <a:fillRect l="-741" t="-2022" b="-2022"/>
                </a:stretch>
              </a:blipFill>
            </p:spPr>
            <p:txBody>
              <a:bodyPr/>
              <a:lstStyle/>
              <a:p>
                <a:r>
                  <a:rPr lang="it-IT">
                    <a:noFill/>
                  </a:rPr>
                  <a:t> </a:t>
                </a:r>
              </a:p>
            </p:txBody>
          </p:sp>
        </mc:Fallback>
      </mc:AlternateContent>
    </p:spTree>
    <p:extLst>
      <p:ext uri="{BB962C8B-B14F-4D97-AF65-F5344CB8AC3E}">
        <p14:creationId xmlns:p14="http://schemas.microsoft.com/office/powerpoint/2010/main" val="2070526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 - 2</a:t>
            </a:r>
            <a:endParaRPr lang="en-US" b="1">
              <a:solidFill>
                <a:srgbClr val="C00000"/>
              </a:solidFill>
            </a:endParaRPr>
          </a:p>
        </p:txBody>
      </p:sp>
      <p:sp>
        <p:nvSpPr>
          <p:cNvPr id="3" name="Segnaposto contenuto 2"/>
          <p:cNvSpPr>
            <a:spLocks noGrp="1"/>
          </p:cNvSpPr>
          <p:nvPr>
            <p:ph idx="1"/>
          </p:nvPr>
        </p:nvSpPr>
        <p:spPr/>
        <p:txBody>
          <a:bodyPr>
            <a:normAutofit/>
          </a:bodyPr>
          <a:lstStyle/>
          <a:p>
            <a:pPr marL="0" indent="0">
              <a:buNone/>
            </a:pPr>
            <a:r>
              <a:rPr lang="it-IT" smtClean="0">
                <a:solidFill>
                  <a:srgbClr val="C00000"/>
                </a:solidFill>
              </a:rPr>
              <a:t>Part</a:t>
            </a:r>
            <a:r>
              <a:rPr lang="it-IT" smtClean="0">
                <a:solidFill>
                  <a:srgbClr val="C00000"/>
                </a:solidFill>
              </a:rPr>
              <a:t> </a:t>
            </a:r>
            <a:r>
              <a:rPr lang="it-IT" smtClean="0">
                <a:solidFill>
                  <a:srgbClr val="C00000"/>
                </a:solidFill>
              </a:rPr>
              <a:t>2: Classification and decision trees</a:t>
            </a:r>
          </a:p>
          <a:p>
            <a:pPr lvl="1"/>
            <a:r>
              <a:rPr lang="it-IT" smtClean="0"/>
              <a:t>Classification </a:t>
            </a:r>
          </a:p>
          <a:p>
            <a:pPr lvl="1"/>
            <a:r>
              <a:rPr lang="it-IT" smtClean="0"/>
              <a:t>Loss minimization</a:t>
            </a:r>
          </a:p>
          <a:p>
            <a:pPr lvl="1"/>
            <a:r>
              <a:rPr lang="it-IT" smtClean="0"/>
              <a:t>A </a:t>
            </a:r>
            <a:r>
              <a:rPr lang="it-IT" smtClean="0"/>
              <a:t>few </a:t>
            </a:r>
            <a:r>
              <a:rPr lang="it-IT" smtClean="0"/>
              <a:t>methods</a:t>
            </a:r>
          </a:p>
          <a:p>
            <a:pPr lvl="2"/>
            <a:r>
              <a:rPr lang="it-IT" smtClean="0"/>
              <a:t>Fisher linear </a:t>
            </a:r>
            <a:r>
              <a:rPr lang="it-IT" smtClean="0"/>
              <a:t>discriminants</a:t>
            </a:r>
            <a:endParaRPr lang="it-IT"/>
          </a:p>
          <a:p>
            <a:pPr lvl="2"/>
            <a:r>
              <a:rPr lang="it-IT" smtClean="0"/>
              <a:t>Decision </a:t>
            </a:r>
            <a:r>
              <a:rPr lang="it-IT" smtClean="0"/>
              <a:t>trees</a:t>
            </a:r>
          </a:p>
          <a:p>
            <a:pPr lvl="2"/>
            <a:r>
              <a:rPr lang="it-IT" smtClean="0"/>
              <a:t>random forests</a:t>
            </a:r>
          </a:p>
          <a:p>
            <a:pPr lvl="2"/>
            <a:r>
              <a:rPr lang="it-IT" smtClean="0"/>
              <a:t>boosting techniques</a:t>
            </a:r>
          </a:p>
          <a:p>
            <a:pPr lvl="1"/>
            <a:endParaRPr lang="it-IT" smtClean="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581128"/>
            <a:ext cx="3448497" cy="218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12"/>
          </p:nvPr>
        </p:nvSpPr>
        <p:spPr/>
        <p:txBody>
          <a:bodyPr/>
          <a:lstStyle/>
          <a:p>
            <a:fld id="{56029BB4-88B6-47BD-9965-86C3E8AE1DFC}" type="slidenum">
              <a:rPr lang="en-US" smtClean="0"/>
              <a:t>6</a:t>
            </a:fld>
            <a:endParaRPr lang="en-US"/>
          </a:p>
        </p:txBody>
      </p:sp>
    </p:spTree>
    <p:extLst>
      <p:ext uri="{BB962C8B-B14F-4D97-AF65-F5344CB8AC3E}">
        <p14:creationId xmlns:p14="http://schemas.microsoft.com/office/powerpoint/2010/main" val="4230823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How </a:t>
            </a:r>
            <a:r>
              <a:rPr lang="it-IT" smtClean="0">
                <a:solidFill>
                  <a:srgbClr val="0070C0"/>
                </a:solidFill>
              </a:rPr>
              <a:t>to construct f(x)</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23528" y="1484784"/>
                <a:ext cx="8291264" cy="5213176"/>
              </a:xfrm>
            </p:spPr>
            <p:txBody>
              <a:bodyPr>
                <a:normAutofit fontScale="47500" lnSpcReduction="20000"/>
              </a:bodyPr>
              <a:lstStyle/>
              <a:p>
                <a:pPr marL="0" indent="0">
                  <a:buNone/>
                </a:pPr>
                <a:r>
                  <a:rPr lang="it-IT" smtClean="0"/>
                  <a:t>With supervised learning we can get f(x) automagically!</a:t>
                </a:r>
              </a:p>
              <a:p>
                <a:pPr marL="0" indent="0">
                  <a:buNone/>
                </a:pPr>
                <a:endParaRPr lang="it-IT" smtClean="0"/>
              </a:p>
              <a:p>
                <a:pPr>
                  <a:buFontTx/>
                  <a:buChar char="-"/>
                </a:pPr>
                <a:r>
                  <a:rPr lang="it-IT" smtClean="0"/>
                  <a:t>we start with a binary classifier f* trained to distinguish x sampled from p(x|</a:t>
                </a:r>
                <a:r>
                  <a:rPr lang="el-GR" smtClean="0"/>
                  <a:t>θ</a:t>
                </a:r>
                <a:r>
                  <a:rPr lang="el-GR" baseline="-25000" smtClean="0"/>
                  <a:t>1</a:t>
                </a:r>
                <a:r>
                  <a:rPr lang="it-IT" smtClean="0"/>
                  <a:t>) from x sampled from p(x|</a:t>
                </a:r>
                <a:r>
                  <a:rPr lang="el-GR" smtClean="0"/>
                  <a:t>θ</a:t>
                </a:r>
                <a:r>
                  <a:rPr lang="it-IT" baseline="-25000" smtClean="0"/>
                  <a:t>0</a:t>
                </a:r>
                <a:r>
                  <a:rPr lang="it-IT" smtClean="0"/>
                  <a:t>): a Bernoulli process, modelled with Binomial pdf</a:t>
                </a:r>
              </a:p>
              <a:p>
                <a:pPr>
                  <a:buFontTx/>
                  <a:buChar char="-"/>
                </a:pPr>
                <a:endParaRPr lang="it-IT"/>
              </a:p>
              <a:p>
                <a:pPr marL="457200" lvl="1" indent="0">
                  <a:buNone/>
                </a:pPr>
                <a:endParaRPr lang="it-IT" smtClean="0"/>
              </a:p>
              <a:p>
                <a:pPr marL="457200" lvl="1" indent="0">
                  <a:buNone/>
                </a:pPr>
                <a:endParaRPr lang="it-IT"/>
              </a:p>
              <a:p>
                <a:pPr marL="457200" lvl="1" indent="0">
                  <a:buNone/>
                </a:pPr>
                <a:r>
                  <a:rPr lang="it-IT" smtClean="0"/>
                  <a:t>the training may be achieved by minimization of </a:t>
                </a:r>
                <a:r>
                  <a:rPr lang="it-IT" b="1" smtClean="0"/>
                  <a:t>cross-entropy</a:t>
                </a:r>
                <a:r>
                  <a:rPr lang="it-IT" smtClean="0"/>
                  <a:t>, e.g.</a:t>
                </a:r>
              </a:p>
              <a:p>
                <a:pPr marL="5715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𝐿</m:t>
                      </m:r>
                      <m:d>
                        <m:dPr>
                          <m:ctrlPr>
                            <a:rPr lang="it-IT" b="0" i="1" smtClean="0">
                              <a:solidFill>
                                <a:srgbClr val="FF0000"/>
                              </a:solidFill>
                              <a:latin typeface="Cambria Math" panose="02040503050406030204" pitchFamily="18" charset="0"/>
                            </a:rPr>
                          </m:ctrlPr>
                        </m:dPr>
                        <m:e>
                          <m:acc>
                            <m:accPr>
                              <m:chr m:val="̂"/>
                              <m:ctrlPr>
                                <a:rPr lang="it-IT" b="0"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e>
                      </m:d>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1" i="1" smtClean="0">
                              <a:solidFill>
                                <a:srgbClr val="FF0000"/>
                              </a:solidFill>
                              <a:latin typeface="Cambria Math"/>
                            </a:rPr>
                            <m:t>𝑬</m:t>
                          </m:r>
                        </m:e>
                        <m:sub>
                          <m:r>
                            <a:rPr lang="it-IT" b="0" i="1" smtClean="0">
                              <a:solidFill>
                                <a:srgbClr val="FF0000"/>
                              </a:solidFill>
                              <a:latin typeface="Cambria Math"/>
                            </a:rPr>
                            <m:t>𝑝</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r>
                                <a:rPr lang="el-GR" b="0" i="1" smtClean="0">
                                  <a:solidFill>
                                    <a:srgbClr val="FF0000"/>
                                  </a:solidFill>
                                  <a:latin typeface="Cambria Math"/>
                                </a:rPr>
                                <m:t>𝜃</m:t>
                              </m:r>
                            </m:e>
                          </m:d>
                          <m:r>
                            <a:rPr lang="el-GR" b="0" i="1" smtClean="0">
                              <a:solidFill>
                                <a:srgbClr val="FF0000"/>
                              </a:solidFill>
                              <a:latin typeface="Cambria Math"/>
                            </a:rPr>
                            <m:t>𝜋</m:t>
                          </m:r>
                          <m:d>
                            <m:dPr>
                              <m:ctrlPr>
                                <a:rPr lang="it-IT" b="0" i="1" smtClean="0">
                                  <a:solidFill>
                                    <a:srgbClr val="FF0000"/>
                                  </a:solidFill>
                                  <a:latin typeface="Cambria Math" panose="02040503050406030204" pitchFamily="18" charset="0"/>
                                </a:rPr>
                              </m:ctrlPr>
                            </m:dPr>
                            <m:e>
                              <m:r>
                                <a:rPr lang="el-GR" b="0" i="1" smtClean="0">
                                  <a:solidFill>
                                    <a:srgbClr val="FF0000"/>
                                  </a:solidFill>
                                  <a:latin typeface="Cambria Math"/>
                                </a:rPr>
                                <m:t>𝜃</m:t>
                              </m:r>
                            </m:e>
                          </m:d>
                        </m:sub>
                      </m:sSub>
                      <m:r>
                        <a:rPr lang="it-IT" b="0" i="1" smtClean="0">
                          <a:solidFill>
                            <a:srgbClr val="FF0000"/>
                          </a:solidFill>
                          <a:latin typeface="Cambria Math"/>
                        </a:rPr>
                        <m:t>[</m:t>
                      </m:r>
                      <m:r>
                        <a:rPr lang="it-IT" b="1" i="1" smtClean="0">
                          <a:solidFill>
                            <a:srgbClr val="FF0000"/>
                          </a:solidFill>
                          <a:latin typeface="Cambria Math"/>
                        </a:rPr>
                        <m:t>𝟏</m:t>
                      </m:r>
                      <m:d>
                        <m:dPr>
                          <m:ctrlPr>
                            <a:rPr lang="it-IT" b="0" i="1" smtClean="0">
                              <a:solidFill>
                                <a:srgbClr val="FF0000"/>
                              </a:solidFill>
                              <a:latin typeface="Cambria Math" panose="02040503050406030204" pitchFamily="18" charset="0"/>
                            </a:rPr>
                          </m:ctrlPr>
                        </m:dPr>
                        <m:e>
                          <m:r>
                            <a:rPr lang="el-GR" b="0" i="1" smtClean="0">
                              <a:solidFill>
                                <a:srgbClr val="FF0000"/>
                              </a:solidFill>
                              <a:latin typeface="Cambria Math"/>
                            </a:rPr>
                            <m:t>𝜃</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0</m:t>
                              </m:r>
                            </m:sub>
                          </m:sSub>
                        </m:e>
                      </m:d>
                      <m:r>
                        <a:rPr lang="it-IT" b="0" i="1" smtClean="0">
                          <a:solidFill>
                            <a:srgbClr val="FF0000"/>
                          </a:solidFill>
                          <a:latin typeface="Cambria Math"/>
                        </a:rPr>
                        <m:t>𝑙𝑜𝑔</m:t>
                      </m:r>
                      <m:acc>
                        <m:accPr>
                          <m:chr m:val="̂"/>
                          <m:ctrlPr>
                            <a:rPr lang="it-IT" b="0"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r>
                        <a:rPr lang="it-IT" b="0" i="1" smtClean="0">
                          <a:solidFill>
                            <a:srgbClr val="FF0000"/>
                          </a:solidFill>
                          <a:latin typeface="Cambria Math"/>
                        </a:rPr>
                        <m:t>+</m:t>
                      </m:r>
                      <m:r>
                        <a:rPr lang="it-IT" b="1" i="1" smtClean="0">
                          <a:solidFill>
                            <a:srgbClr val="FF0000"/>
                          </a:solidFill>
                          <a:latin typeface="Cambria Math"/>
                        </a:rPr>
                        <m:t>𝟏</m:t>
                      </m:r>
                      <m:d>
                        <m:dPr>
                          <m:ctrlPr>
                            <a:rPr lang="it-IT" b="0" i="1" smtClean="0">
                              <a:solidFill>
                                <a:srgbClr val="FF0000"/>
                              </a:solidFill>
                              <a:latin typeface="Cambria Math" panose="02040503050406030204" pitchFamily="18" charset="0"/>
                            </a:rPr>
                          </m:ctrlPr>
                        </m:dPr>
                        <m:e>
                          <m:r>
                            <a:rPr lang="el-GR" b="0" i="1" smtClean="0">
                              <a:solidFill>
                                <a:srgbClr val="FF0000"/>
                              </a:solidFill>
                              <a:latin typeface="Cambria Math"/>
                            </a:rPr>
                            <m:t>𝜃</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el-GR" b="0" i="1" smtClean="0">
                                  <a:solidFill>
                                    <a:srgbClr val="FF0000"/>
                                  </a:solidFill>
                                  <a:latin typeface="Cambria Math"/>
                                </a:rPr>
                                <m:t>1</m:t>
                              </m:r>
                            </m:sub>
                          </m:sSub>
                        </m:e>
                      </m:d>
                      <m:func>
                        <m:funcPr>
                          <m:ctrlPr>
                            <a:rPr lang="it-IT" b="0" i="1" smtClean="0">
                              <a:solidFill>
                                <a:srgbClr val="FF0000"/>
                              </a:solidFill>
                              <a:latin typeface="Cambria Math" panose="02040503050406030204" pitchFamily="18" charset="0"/>
                            </a:rPr>
                          </m:ctrlPr>
                        </m:funcPr>
                        <m:fName>
                          <m:r>
                            <m:rPr>
                              <m:sty m:val="p"/>
                            </m:rPr>
                            <a:rPr lang="it-IT" b="0" i="0" smtClean="0">
                              <a:solidFill>
                                <a:srgbClr val="FF0000"/>
                              </a:solidFill>
                              <a:latin typeface="Cambria Math"/>
                            </a:rPr>
                            <m:t>log</m:t>
                          </m:r>
                        </m:fName>
                        <m:e>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1−</m:t>
                              </m:r>
                              <m:acc>
                                <m:accPr>
                                  <m:chr m:val="̂"/>
                                  <m:ctrlPr>
                                    <a:rPr lang="it-IT" b="0"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e>
                          </m:d>
                        </m:e>
                      </m:func>
                      <m:r>
                        <a:rPr lang="it-IT" b="0" i="1" smtClean="0">
                          <a:solidFill>
                            <a:srgbClr val="FF0000"/>
                          </a:solidFill>
                          <a:latin typeface="Cambria Math"/>
                        </a:rPr>
                        <m:t>]</m:t>
                      </m:r>
                    </m:oMath>
                  </m:oMathPara>
                </a14:m>
                <a:endParaRPr lang="it-IT" smtClean="0">
                  <a:solidFill>
                    <a:srgbClr val="FF0000"/>
                  </a:solidFill>
                </a:endParaRPr>
              </a:p>
              <a:p>
                <a:pPr marL="57150" indent="0">
                  <a:buNone/>
                </a:pPr>
                <a:endParaRPr lang="el-GR" smtClean="0"/>
              </a:p>
              <a:p>
                <a:pPr marL="57150" indent="0">
                  <a:buNone/>
                </a:pPr>
                <a:r>
                  <a:rPr lang="it-IT" smtClean="0"/>
                  <a:t>The solution at minimum loss approximates the optimal classifier</a:t>
                </a:r>
              </a:p>
              <a:p>
                <a:pPr marL="57150" indent="0">
                  <a:buNone/>
                </a:pPr>
                <a14:m>
                  <m:oMathPara xmlns:m="http://schemas.openxmlformats.org/officeDocument/2006/math">
                    <m:oMathParaPr>
                      <m:jc m:val="centerGroup"/>
                    </m:oMathParaPr>
                    <m:oMath xmlns:m="http://schemas.openxmlformats.org/officeDocument/2006/math">
                      <m:acc>
                        <m:accPr>
                          <m:chr m:val="̂"/>
                          <m:ctrlPr>
                            <a:rPr lang="it-IT"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d>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𝑓</m:t>
                          </m:r>
                        </m:e>
                        <m:sup>
                          <m:r>
                            <a:rPr lang="it-IT" b="0" i="1" smtClean="0">
                              <a:solidFill>
                                <a:srgbClr val="FF0000"/>
                              </a:solidFill>
                              <a:latin typeface="Cambria Math"/>
                              <a:ea typeface="Cambria Math"/>
                            </a:rPr>
                            <m:t>∗</m:t>
                          </m:r>
                        </m:sup>
                      </m:sSup>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𝑥</m:t>
                          </m:r>
                        </m:e>
                      </m:d>
                      <m:r>
                        <a:rPr lang="it-IT" b="0" i="1" smtClean="0">
                          <a:solidFill>
                            <a:srgbClr val="FF0000"/>
                          </a:solidFill>
                          <a:latin typeface="Cambria Math"/>
                          <a:ea typeface="Cambria Math"/>
                        </a:rPr>
                        <m:t>=</m:t>
                      </m:r>
                      <m:f>
                        <m:fPr>
                          <m:ctrlPr>
                            <a:rPr lang="it-IT" b="0" i="1" smtClean="0">
                              <a:solidFill>
                                <a:srgbClr val="FF0000"/>
                              </a:solidFill>
                              <a:latin typeface="Cambria Math" panose="02040503050406030204" pitchFamily="18" charset="0"/>
                              <a:ea typeface="Cambria Math"/>
                            </a:rPr>
                          </m:ctrlPr>
                        </m:fPr>
                        <m:num>
                          <m:r>
                            <a:rPr lang="it-IT" b="0" i="1" smtClean="0">
                              <a:solidFill>
                                <a:srgbClr val="FF0000"/>
                              </a:solidFill>
                              <a:latin typeface="Cambria Math"/>
                              <a:ea typeface="Cambria Math"/>
                            </a:rPr>
                            <m:t>𝑝</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el-GR" i="1">
                                  <a:solidFill>
                                    <a:srgbClr val="FF0000"/>
                                  </a:solidFill>
                                  <a:latin typeface="Cambria Math"/>
                                  <a:ea typeface="Cambria Math"/>
                                </a:rPr>
                                <m:t>𝜃</m:t>
                              </m:r>
                            </m:e>
                            <m:sub>
                              <m:r>
                                <a:rPr lang="it-IT" b="0" i="1" smtClean="0">
                                  <a:solidFill>
                                    <a:srgbClr val="FF0000"/>
                                  </a:solidFill>
                                  <a:latin typeface="Cambria Math"/>
                                  <a:ea typeface="Cambria Math"/>
                                </a:rPr>
                                <m:t>1</m:t>
                              </m:r>
                            </m:sub>
                          </m:sSub>
                          <m:r>
                            <a:rPr lang="it-IT" b="0" i="1" smtClean="0">
                              <a:solidFill>
                                <a:srgbClr val="FF0000"/>
                              </a:solidFill>
                              <a:latin typeface="Cambria Math"/>
                              <a:ea typeface="Cambria Math"/>
                            </a:rPr>
                            <m:t>)</m:t>
                          </m:r>
                        </m:num>
                        <m:den>
                          <m:r>
                            <a:rPr lang="it-IT" b="0" i="1" smtClean="0">
                              <a:solidFill>
                                <a:srgbClr val="FF0000"/>
                              </a:solidFill>
                              <a:latin typeface="Cambria Math"/>
                              <a:ea typeface="Cambria Math"/>
                            </a:rPr>
                            <m:t>𝑝</m:t>
                          </m:r>
                          <m:d>
                            <m:dPr>
                              <m:ctrlPr>
                                <a:rPr lang="it-IT" b="0" i="1" smtClean="0">
                                  <a:solidFill>
                                    <a:srgbClr val="FF0000"/>
                                  </a:solidFill>
                                  <a:latin typeface="Cambria Math" panose="02040503050406030204" pitchFamily="18" charset="0"/>
                                  <a:ea typeface="Cambria Math"/>
                                </a:rPr>
                              </m:ctrlPr>
                            </m:dPr>
                            <m:e>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el-GR" b="0" i="1" smtClean="0">
                                      <a:solidFill>
                                        <a:srgbClr val="FF0000"/>
                                      </a:solidFill>
                                      <a:latin typeface="Cambria Math"/>
                                      <a:ea typeface="Cambria Math"/>
                                    </a:rPr>
                                    <m:t>𝜃</m:t>
                                  </m:r>
                                </m:e>
                                <m:sub>
                                  <m:r>
                                    <a:rPr lang="el-GR" b="0" i="1" smtClean="0">
                                      <a:solidFill>
                                        <a:srgbClr val="FF0000"/>
                                      </a:solidFill>
                                      <a:latin typeface="Cambria Math"/>
                                      <a:ea typeface="Cambria Math"/>
                                    </a:rPr>
                                    <m:t>0</m:t>
                                  </m:r>
                                </m:sub>
                              </m:sSub>
                            </m:e>
                          </m:d>
                          <m:r>
                            <a:rPr lang="it-IT" b="0" i="1" smtClean="0">
                              <a:solidFill>
                                <a:srgbClr val="FF0000"/>
                              </a:solidFill>
                              <a:latin typeface="Cambria Math"/>
                              <a:ea typeface="Cambria Math"/>
                            </a:rPr>
                            <m:t>+</m:t>
                          </m:r>
                          <m:r>
                            <a:rPr lang="it-IT" b="0" i="1" smtClean="0">
                              <a:solidFill>
                                <a:srgbClr val="FF0000"/>
                              </a:solidFill>
                              <a:latin typeface="Cambria Math"/>
                              <a:ea typeface="Cambria Math"/>
                            </a:rPr>
                            <m:t>𝑝</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𝑥</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el-GR" b="0" i="1" smtClean="0">
                                  <a:solidFill>
                                    <a:srgbClr val="FF0000"/>
                                  </a:solidFill>
                                  <a:latin typeface="Cambria Math"/>
                                  <a:ea typeface="Cambria Math"/>
                                </a:rPr>
                                <m:t>𝜃</m:t>
                              </m:r>
                            </m:e>
                            <m:sub>
                              <m:r>
                                <a:rPr lang="it-IT" b="0" i="1" smtClean="0">
                                  <a:solidFill>
                                    <a:srgbClr val="FF0000"/>
                                  </a:solidFill>
                                  <a:latin typeface="Cambria Math"/>
                                  <a:ea typeface="Cambria Math"/>
                                </a:rPr>
                                <m:t>1</m:t>
                              </m:r>
                            </m:sub>
                          </m:sSub>
                          <m:r>
                            <a:rPr lang="it-IT" b="0" i="1" smtClean="0">
                              <a:solidFill>
                                <a:srgbClr val="FF0000"/>
                              </a:solidFill>
                              <a:latin typeface="Cambria Math"/>
                              <a:ea typeface="Cambria Math"/>
                            </a:rPr>
                            <m:t>)</m:t>
                          </m:r>
                        </m:den>
                      </m:f>
                    </m:oMath>
                  </m:oMathPara>
                </a14:m>
                <a:endParaRPr lang="it-IT" smtClean="0">
                  <a:solidFill>
                    <a:srgbClr val="FF0000"/>
                  </a:solidFill>
                </a:endParaRPr>
              </a:p>
              <a:p>
                <a:pPr marL="57150" indent="0">
                  <a:buNone/>
                </a:pPr>
                <a:endParaRPr lang="it-IT" smtClean="0"/>
              </a:p>
              <a:p>
                <a:pPr marL="57150" indent="0">
                  <a:buNone/>
                </a:pPr>
                <a:r>
                  <a:rPr lang="it-IT" smtClean="0"/>
                  <a:t>which is monotonic with the likelihood ratio r, so</a:t>
                </a:r>
              </a:p>
              <a:p>
                <a:pPr marL="57150" indent="0">
                  <a:buNone/>
                </a:pPr>
                <a:endParaRPr lang="it-IT" smtClean="0"/>
              </a:p>
              <a:p>
                <a:pPr marL="5715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𝑟</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0</m:t>
                              </m:r>
                            </m:sub>
                          </m:sSub>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el-GR" b="0" i="1" smtClean="0">
                                  <a:solidFill>
                                    <a:srgbClr val="FF0000"/>
                                  </a:solidFill>
                                  <a:latin typeface="Cambria Math"/>
                                </a:rPr>
                                <m:t>𝜃</m:t>
                              </m:r>
                            </m:e>
                            <m:sub>
                              <m:r>
                                <a:rPr lang="it-IT" b="0" i="1" smtClean="0">
                                  <a:solidFill>
                                    <a:srgbClr val="FF0000"/>
                                  </a:solidFill>
                                  <a:latin typeface="Cambria Math"/>
                                </a:rPr>
                                <m:t>1</m:t>
                              </m:r>
                            </m:sub>
                          </m:sSub>
                        </m:e>
                      </m:d>
                      <m:r>
                        <a:rPr lang="it-IT" b="0" i="1" smtClean="0">
                          <a:solidFill>
                            <a:srgbClr val="FF0000"/>
                          </a:solidFill>
                          <a:latin typeface="Cambria Math"/>
                          <a:ea typeface="Cambria Math"/>
                        </a:rPr>
                        <m:t>~</m:t>
                      </m:r>
                      <m:acc>
                        <m:accPr>
                          <m:chr m:val="̂"/>
                          <m:ctrlPr>
                            <a:rPr lang="it-IT" b="0" i="1" smtClean="0">
                              <a:solidFill>
                                <a:srgbClr val="FF0000"/>
                              </a:solidFill>
                              <a:latin typeface="Cambria Math" panose="02040503050406030204" pitchFamily="18" charset="0"/>
                              <a:ea typeface="Cambria Math"/>
                            </a:rPr>
                          </m:ctrlPr>
                        </m:accPr>
                        <m:e>
                          <m:r>
                            <a:rPr lang="it-IT" b="0" i="1" smtClean="0">
                              <a:solidFill>
                                <a:srgbClr val="FF0000"/>
                              </a:solidFill>
                              <a:latin typeface="Cambria Math"/>
                              <a:ea typeface="Cambria Math"/>
                            </a:rPr>
                            <m:t>𝑟</m:t>
                          </m:r>
                        </m:e>
                      </m:acc>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a:rPr>
                            <m:t>𝑥</m:t>
                          </m:r>
                        </m:e>
                        <m:e>
                          <m:sSub>
                            <m:sSubPr>
                              <m:ctrlPr>
                                <a:rPr lang="it-IT" b="0" i="1" smtClean="0">
                                  <a:solidFill>
                                    <a:srgbClr val="FF0000"/>
                                  </a:solidFill>
                                  <a:latin typeface="Cambria Math" panose="02040503050406030204" pitchFamily="18" charset="0"/>
                                </a:rPr>
                              </m:ctrlPr>
                            </m:sSubPr>
                            <m:e>
                              <m:r>
                                <a:rPr lang="el-GR" i="1">
                                  <a:solidFill>
                                    <a:srgbClr val="FF0000"/>
                                  </a:solidFill>
                                  <a:latin typeface="Cambria Math"/>
                                </a:rPr>
                                <m:t>𝜃</m:t>
                              </m:r>
                            </m:e>
                            <m:sub>
                              <m:r>
                                <a:rPr lang="it-IT" b="0" i="1" smtClean="0">
                                  <a:solidFill>
                                    <a:srgbClr val="FF0000"/>
                                  </a:solidFill>
                                  <a:latin typeface="Cambria Math"/>
                                </a:rPr>
                                <m:t>0</m:t>
                              </m:r>
                            </m:sub>
                          </m:sSub>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m:t>
                              </m:r>
                              <m:r>
                                <a:rPr lang="el-GR" i="1">
                                  <a:solidFill>
                                    <a:srgbClr val="FF0000"/>
                                  </a:solidFill>
                                  <a:latin typeface="Cambria Math"/>
                                </a:rPr>
                                <m:t>𝜃</m:t>
                              </m:r>
                            </m:e>
                            <m:sub>
                              <m:r>
                                <a:rPr lang="it-IT" b="0" i="1" smtClean="0">
                                  <a:solidFill>
                                    <a:srgbClr val="FF0000"/>
                                  </a:solidFill>
                                  <a:latin typeface="Cambria Math"/>
                                </a:rPr>
                                <m:t>1</m:t>
                              </m:r>
                            </m:sub>
                          </m:sSub>
                        </m:e>
                      </m:d>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acc>
                            <m:accPr>
                              <m:chr m:val="̂"/>
                              <m:ctrlPr>
                                <a:rPr lang="it-IT" b="0"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num>
                        <m:den>
                          <m:acc>
                            <m:accPr>
                              <m:chr m:val="̂"/>
                              <m:ctrlPr>
                                <a:rPr lang="it-IT" b="0" i="1" smtClean="0">
                                  <a:solidFill>
                                    <a:srgbClr val="FF0000"/>
                                  </a:solidFill>
                                  <a:latin typeface="Cambria Math" panose="02040503050406030204" pitchFamily="18" charset="0"/>
                                </a:rPr>
                              </m:ctrlPr>
                            </m:accPr>
                            <m:e>
                              <m:r>
                                <a:rPr lang="it-IT" b="0" i="1" smtClean="0">
                                  <a:solidFill>
                                    <a:srgbClr val="FF0000"/>
                                  </a:solidFill>
                                  <a:latin typeface="Cambria Math"/>
                                </a:rPr>
                                <m:t>𝑓</m:t>
                              </m:r>
                            </m:e>
                          </m:acc>
                          <m:r>
                            <a:rPr lang="it-IT" b="0" i="1" smtClean="0">
                              <a:solidFill>
                                <a:srgbClr val="FF0000"/>
                              </a:solidFill>
                              <a:latin typeface="Cambria Math"/>
                            </a:rPr>
                            <m:t>(</m:t>
                          </m:r>
                          <m:r>
                            <a:rPr lang="it-IT" b="0" i="1" smtClean="0">
                              <a:solidFill>
                                <a:srgbClr val="FF0000"/>
                              </a:solidFill>
                              <a:latin typeface="Cambria Math"/>
                            </a:rPr>
                            <m:t>𝑥</m:t>
                          </m:r>
                          <m:r>
                            <a:rPr lang="it-IT" b="0" i="1" smtClean="0">
                              <a:solidFill>
                                <a:srgbClr val="FF0000"/>
                              </a:solidFill>
                              <a:latin typeface="Cambria Math"/>
                            </a:rPr>
                            <m:t>)</m:t>
                          </m:r>
                        </m:den>
                      </m:f>
                    </m:oMath>
                  </m:oMathPara>
                </a14:m>
                <a:endParaRPr lang="it-IT">
                  <a:solidFill>
                    <a:srgbClr val="FF0000"/>
                  </a:solidFill>
                </a:endParaRPr>
              </a:p>
              <a:p>
                <a:pPr marL="57150" indent="0">
                  <a:buNone/>
                </a:pPr>
                <a:endParaRPr lang="it-IT" smtClean="0"/>
              </a:p>
              <a:p>
                <a:pPr marL="57150" indent="0">
                  <a:buNone/>
                </a:pPr>
                <a:r>
                  <a:rPr lang="it-IT" smtClean="0"/>
                  <a:t>This proves that </a:t>
                </a:r>
                <a:r>
                  <a:rPr lang="it-IT" b="1" smtClean="0"/>
                  <a:t>supervised classification is equivalent to likelihood ratio estimation</a:t>
                </a:r>
                <a:r>
                  <a:rPr lang="it-IT" smtClean="0"/>
                  <a:t>, and can be effectively used for inference or discrimination</a:t>
                </a: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23528" y="1484784"/>
                <a:ext cx="8291264" cy="5213176"/>
              </a:xfrm>
              <a:blipFill rotWithShape="1">
                <a:blip r:embed="rId2"/>
                <a:stretch>
                  <a:fillRect l="-294" t="-936"/>
                </a:stretch>
              </a:blipFill>
            </p:spPr>
            <p:txBody>
              <a:bodyPr/>
              <a:lstStyle/>
              <a:p>
                <a:r>
                  <a:rPr lang="en-US">
                    <a:noFill/>
                  </a:rPr>
                  <a:t> </a:t>
                </a:r>
              </a:p>
            </p:txBody>
          </p:sp>
        </mc:Fallback>
      </mc:AlternateContent>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420888"/>
            <a:ext cx="4927079" cy="43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8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 calcmode="lin" valueType="num">
                                      <p:cBhvr additive="base">
                                        <p:cTn id="2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 calcmode="lin" valueType="num">
                                      <p:cBhvr additive="base">
                                        <p:cTn id="3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 calcmode="lin" valueType="num">
                                      <p:cBhvr additive="base">
                                        <p:cTn id="3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loss function</a:t>
            </a:r>
            <a:endParaRPr lang="en-US">
              <a:solidFill>
                <a:srgbClr val="0070C0"/>
              </a:solidFill>
            </a:endParaRPr>
          </a:p>
        </p:txBody>
      </p:sp>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457200" y="1600200"/>
                <a:ext cx="8291264" cy="5257800"/>
              </a:xfrm>
            </p:spPr>
            <p:txBody>
              <a:bodyPr>
                <a:normAutofit fontScale="62500" lnSpcReduction="20000"/>
              </a:bodyPr>
              <a:lstStyle/>
              <a:p>
                <a:pPr marL="0" indent="0">
                  <a:buNone/>
                </a:pPr>
                <a:r>
                  <a:rPr lang="it-IT" smtClean="0"/>
                  <a:t>The </a:t>
                </a:r>
                <a:r>
                  <a:rPr lang="it-IT" b="1" smtClean="0"/>
                  <a:t>mean squared error </a:t>
                </a:r>
                <a:r>
                  <a:rPr lang="it-IT" smtClean="0"/>
                  <a:t>is a sound measure of the model accuracy, but it is not necessarily the </a:t>
                </a:r>
                <a:r>
                  <a:rPr lang="it-IT" smtClean="0"/>
                  <a:t>most </a:t>
                </a:r>
                <a:r>
                  <a:rPr lang="it-IT" smtClean="0"/>
                  <a:t>appropriate </a:t>
                </a:r>
                <a:r>
                  <a:rPr lang="it-IT"/>
                  <a:t>metric for </a:t>
                </a:r>
                <a:r>
                  <a:rPr lang="it-IT" smtClean="0"/>
                  <a:t>our problem</a:t>
                </a:r>
              </a:p>
              <a:p>
                <a:pPr marL="400050" lvl="1"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In general, the quality of a predictive model can be quantified by constructing a function </a:t>
                </a:r>
                <a:r>
                  <a:rPr lang="it-IT">
                    <a:solidFill>
                      <a:srgbClr val="FF0000"/>
                    </a:solidFill>
                    <a:sym typeface="Wingdings" panose="05000000000000000000" pitchFamily="2" charset="2"/>
                  </a:rPr>
                  <a:t>l</a:t>
                </a:r>
                <a:r>
                  <a:rPr lang="it-IT" smtClean="0">
                    <a:solidFill>
                      <a:srgbClr val="FF0000"/>
                    </a:solidFill>
                    <a:sym typeface="Wingdings" panose="05000000000000000000" pitchFamily="2" charset="2"/>
                  </a:rPr>
                  <a:t>(y,f(x))</a:t>
                </a:r>
                <a:r>
                  <a:rPr lang="it-IT" smtClean="0">
                    <a:sym typeface="Wingdings" panose="05000000000000000000" pitchFamily="2" charset="2"/>
                  </a:rPr>
                  <a:t>, a measure of the distance between the true class label y and the predicted response f(x).</a:t>
                </a:r>
              </a:p>
              <a:p>
                <a:pPr marL="0" indent="0">
                  <a:buNone/>
                </a:pPr>
                <a:r>
                  <a:rPr lang="it-IT" smtClean="0">
                    <a:sym typeface="Wingdings" panose="05000000000000000000" pitchFamily="2" charset="2"/>
                  </a:rPr>
                  <a:t>One may then define the expected distance</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sym typeface="Wingdings" panose="05000000000000000000" pitchFamily="2" charset="2"/>
                        </a:rPr>
                        <m:t>𝐿</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𝑋</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𝑌</m:t>
                          </m:r>
                        </m:e>
                      </m:d>
                      <m:r>
                        <a:rPr lang="it-IT" b="0" i="1" smtClean="0">
                          <a:solidFill>
                            <a:srgbClr val="FF0000"/>
                          </a:solidFill>
                          <a:latin typeface="Cambria Math"/>
                          <a:sym typeface="Wingdings" panose="05000000000000000000" pitchFamily="2" charset="2"/>
                        </a:rPr>
                        <m:t>=</m:t>
                      </m:r>
                      <m:sSub>
                        <m:sSubPr>
                          <m:ctrlPr>
                            <a:rPr lang="it-IT" b="0" i="1" smtClean="0">
                              <a:solidFill>
                                <a:srgbClr val="FF0000"/>
                              </a:solidFill>
                              <a:latin typeface="Cambria Math" panose="02040503050406030204" pitchFamily="18" charset="0"/>
                              <a:sym typeface="Wingdings" panose="05000000000000000000" pitchFamily="2" charset="2"/>
                            </a:rPr>
                          </m:ctrlPr>
                        </m:sSubPr>
                        <m:e>
                          <m:r>
                            <a:rPr lang="it-IT" b="0" i="1" smtClean="0">
                              <a:solidFill>
                                <a:srgbClr val="FF0000"/>
                              </a:solidFill>
                              <a:latin typeface="Cambria Math"/>
                              <a:sym typeface="Wingdings" panose="05000000000000000000" pitchFamily="2" charset="2"/>
                            </a:rPr>
                            <m:t>𝐸</m:t>
                          </m:r>
                        </m:e>
                        <m:sub>
                          <m:r>
                            <a:rPr lang="it-IT" b="0" i="1" smtClean="0">
                              <a:solidFill>
                                <a:srgbClr val="FF0000"/>
                              </a:solidFill>
                              <a:latin typeface="Cambria Math"/>
                              <a:sym typeface="Wingdings" panose="05000000000000000000" pitchFamily="2" charset="2"/>
                            </a:rPr>
                            <m:t>𝑋</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𝑌</m:t>
                          </m:r>
                        </m:sub>
                      </m:sSub>
                      <m:r>
                        <a:rPr lang="it-IT" b="0" i="1" smtClean="0">
                          <a:solidFill>
                            <a:srgbClr val="FF0000"/>
                          </a:solidFill>
                          <a:latin typeface="Cambria Math"/>
                          <a:sym typeface="Wingdings" panose="05000000000000000000" pitchFamily="2" charset="2"/>
                        </a:rPr>
                        <m:t>𝑙</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𝑌</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𝑓</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𝑋</m:t>
                              </m:r>
                            </m:e>
                          </m:d>
                        </m:e>
                      </m:d>
                      <m:r>
                        <a:rPr lang="it-IT" b="0" i="1" smtClean="0">
                          <a:solidFill>
                            <a:srgbClr val="FF0000"/>
                          </a:solidFill>
                          <a:latin typeface="Cambria Math"/>
                          <a:sym typeface="Wingdings" panose="05000000000000000000" pitchFamily="2" charset="2"/>
                        </a:rPr>
                        <m:t>=</m:t>
                      </m:r>
                      <m:nary>
                        <m:naryPr>
                          <m:chr m:val="∑"/>
                          <m:supHide m:val="on"/>
                          <m:ctrlPr>
                            <a:rPr lang="it-IT" b="0" i="1" smtClean="0">
                              <a:solidFill>
                                <a:srgbClr val="FF0000"/>
                              </a:solidFill>
                              <a:latin typeface="Cambria Math" panose="02040503050406030204" pitchFamily="18" charset="0"/>
                              <a:sym typeface="Wingdings" panose="05000000000000000000" pitchFamily="2" charset="2"/>
                            </a:rPr>
                          </m:ctrlPr>
                        </m:naryPr>
                        <m:sub>
                          <m:r>
                            <m:rPr>
                              <m:brk m:alnAt="7"/>
                            </m:rPr>
                            <a:rPr lang="it-IT" b="0" i="1" smtClean="0">
                              <a:solidFill>
                                <a:srgbClr val="FF0000"/>
                              </a:solidFill>
                              <a:latin typeface="Cambria Math"/>
                              <a:sym typeface="Wingdings" panose="05000000000000000000" pitchFamily="2" charset="2"/>
                            </a:rPr>
                            <m:t>𝑦</m:t>
                          </m:r>
                          <m:r>
                            <a:rPr lang="it-IT" b="0" i="1" smtClean="0">
                              <a:solidFill>
                                <a:srgbClr val="FF0000"/>
                              </a:solidFill>
                              <a:latin typeface="Cambria Math"/>
                              <a:ea typeface="Cambria Math"/>
                              <a:sym typeface="Wingdings" panose="05000000000000000000" pitchFamily="2" charset="2"/>
                            </a:rPr>
                            <m:t>∈</m:t>
                          </m:r>
                          <m:r>
                            <a:rPr lang="it-IT" b="0" i="1" smtClean="0">
                              <a:solidFill>
                                <a:srgbClr val="FF0000"/>
                              </a:solidFill>
                              <a:latin typeface="Cambria Math"/>
                              <a:ea typeface="Cambria Math"/>
                              <a:sym typeface="Wingdings" panose="05000000000000000000" pitchFamily="2" charset="2"/>
                            </a:rPr>
                            <m:t>𝑌</m:t>
                          </m:r>
                        </m:sub>
                        <m:sup/>
                        <m:e>
                          <m:nary>
                            <m:naryPr>
                              <m:limLoc m:val="undOvr"/>
                              <m:ctrlPr>
                                <a:rPr lang="it-IT" b="0" i="1" smtClean="0">
                                  <a:solidFill>
                                    <a:srgbClr val="FF0000"/>
                                  </a:solidFill>
                                  <a:latin typeface="Cambria Math" panose="02040503050406030204" pitchFamily="18" charset="0"/>
                                  <a:sym typeface="Wingdings" panose="05000000000000000000" pitchFamily="2" charset="2"/>
                                </a:rPr>
                              </m:ctrlPr>
                            </m:naryPr>
                            <m:sub>
                              <m:r>
                                <m:rPr>
                                  <m:brk m:alnAt="24"/>
                                </m:rPr>
                                <a:rPr lang="it-IT" b="0" i="1" smtClean="0">
                                  <a:solidFill>
                                    <a:srgbClr val="FF0000"/>
                                  </a:solidFill>
                                  <a:latin typeface="Cambria Math"/>
                                  <a:sym typeface="Wingdings" panose="05000000000000000000" pitchFamily="2" charset="2"/>
                                </a:rPr>
                                <m:t>𝑋</m:t>
                              </m:r>
                            </m:sub>
                            <m:sup/>
                            <m:e>
                              <m:r>
                                <a:rPr lang="it-IT" b="0" i="1" smtClean="0">
                                  <a:solidFill>
                                    <a:srgbClr val="FF0000"/>
                                  </a:solidFill>
                                  <a:latin typeface="Cambria Math"/>
                                  <a:sym typeface="Wingdings" panose="05000000000000000000" pitchFamily="2" charset="2"/>
                                </a:rPr>
                                <m:t>𝑙</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𝑦</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𝑓</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e>
                                  </m:d>
                                </m:e>
                              </m:d>
                              <m:r>
                                <a:rPr lang="it-IT" b="0" i="1" smtClean="0">
                                  <a:solidFill>
                                    <a:srgbClr val="FF0000"/>
                                  </a:solidFill>
                                  <a:latin typeface="Cambria Math"/>
                                  <a:sym typeface="Wingdings" panose="05000000000000000000" pitchFamily="2" charset="2"/>
                                </a:rPr>
                                <m:t>𝑃</m:t>
                              </m:r>
                              <m:d>
                                <m:dPr>
                                  <m:ctrlPr>
                                    <a:rPr lang="it-IT" b="0" i="1" smtClean="0">
                                      <a:solidFill>
                                        <a:srgbClr val="FF0000"/>
                                      </a:solidFill>
                                      <a:latin typeface="Cambria Math" panose="02040503050406030204" pitchFamily="18" charset="0"/>
                                      <a:sym typeface="Wingdings" panose="05000000000000000000" pitchFamily="2" charset="2"/>
                                    </a:rPr>
                                  </m:ctrlPr>
                                </m:dPr>
                                <m:e>
                                  <m:r>
                                    <a:rPr lang="it-IT" b="0" i="1" smtClean="0">
                                      <a:solidFill>
                                        <a:srgbClr val="FF0000"/>
                                      </a:solidFill>
                                      <a:latin typeface="Cambria Math"/>
                                      <a:sym typeface="Wingdings" panose="05000000000000000000" pitchFamily="2" charset="2"/>
                                    </a:rPr>
                                    <m:t>𝑥</m:t>
                                  </m:r>
                                  <m:r>
                                    <a:rPr lang="it-IT" b="0" i="1" smtClean="0">
                                      <a:solidFill>
                                        <a:srgbClr val="FF0000"/>
                                      </a:solidFill>
                                      <a:latin typeface="Cambria Math"/>
                                      <a:sym typeface="Wingdings" panose="05000000000000000000" pitchFamily="2" charset="2"/>
                                    </a:rPr>
                                    <m:t>,</m:t>
                                  </m:r>
                                  <m:r>
                                    <a:rPr lang="it-IT" b="0" i="1" smtClean="0">
                                      <a:solidFill>
                                        <a:srgbClr val="FF0000"/>
                                      </a:solidFill>
                                      <a:latin typeface="Cambria Math"/>
                                      <a:sym typeface="Wingdings" panose="05000000000000000000" pitchFamily="2" charset="2"/>
                                    </a:rPr>
                                    <m:t>𝑦</m:t>
                                  </m:r>
                                </m:e>
                              </m:d>
                              <m:r>
                                <a:rPr lang="it-IT" b="0" i="1" smtClean="0">
                                  <a:solidFill>
                                    <a:srgbClr val="FF0000"/>
                                  </a:solidFill>
                                  <a:latin typeface="Cambria Math"/>
                                  <a:sym typeface="Wingdings" panose="05000000000000000000" pitchFamily="2" charset="2"/>
                                </a:rPr>
                                <m:t>𝑑𝑥</m:t>
                              </m:r>
                            </m:e>
                          </m:nary>
                        </m:e>
                      </m:nary>
                    </m:oMath>
                  </m:oMathPara>
                </a14:m>
                <a:endParaRPr lang="it-IT" smtClean="0">
                  <a:sym typeface="Wingdings" panose="05000000000000000000" pitchFamily="2" charset="2"/>
                </a:endParaRPr>
              </a:p>
              <a:p>
                <a:pPr marL="0" indent="0">
                  <a:buNone/>
                </a:pPr>
                <a:r>
                  <a:rPr lang="it-IT" smtClean="0">
                    <a:sym typeface="Wingdings" panose="05000000000000000000" pitchFamily="2" charset="2"/>
                  </a:rPr>
                  <a:t>over the full space of X and Y. This can be computed empirically, using labelled data drawn from the pdf p(x,y), by averaging l(y,f(x)):</a:t>
                </a:r>
              </a:p>
              <a:p>
                <a:pPr marL="0" indent="0">
                  <a:buNone/>
                </a:pPr>
                <a14:m>
                  <m:oMathPara xmlns:m="http://schemas.openxmlformats.org/officeDocument/2006/math">
                    <m:oMathParaPr>
                      <m:jc m:val="centerGroup"/>
                    </m:oMathParaPr>
                    <m:oMath xmlns:m="http://schemas.openxmlformats.org/officeDocument/2006/math">
                      <m:acc>
                        <m:accPr>
                          <m:chr m:val="̂"/>
                          <m:ctrlPr>
                            <a:rPr lang="it-IT" i="1" smtClean="0">
                              <a:solidFill>
                                <a:srgbClr val="FF0000"/>
                              </a:solidFill>
                              <a:latin typeface="Cambria Math" panose="02040503050406030204" pitchFamily="18" charset="0"/>
                            </a:rPr>
                          </m:ctrlPr>
                        </m:accPr>
                        <m:e>
                          <m:r>
                            <a:rPr lang="it-IT" b="0" i="1" smtClean="0">
                              <a:solidFill>
                                <a:srgbClr val="FF0000"/>
                              </a:solidFill>
                              <a:latin typeface="Cambria Math"/>
                            </a:rPr>
                            <m:t>𝐿</m:t>
                          </m:r>
                        </m:e>
                      </m:acc>
                      <m:r>
                        <a:rPr lang="it-IT" b="0" i="1" smtClean="0">
                          <a:solidFill>
                            <a:srgbClr val="FF0000"/>
                          </a:solidFill>
                          <a:latin typeface="Cambria Math"/>
                        </a:rPr>
                        <m:t>=</m:t>
                      </m:r>
                      <m:f>
                        <m:fPr>
                          <m:ctrlPr>
                            <a:rPr lang="it-IT" b="0" i="1" smtClean="0">
                              <a:solidFill>
                                <a:srgbClr val="FF0000"/>
                              </a:solidFill>
                              <a:latin typeface="Cambria Math" panose="02040503050406030204" pitchFamily="18" charset="0"/>
                            </a:rPr>
                          </m:ctrlPr>
                        </m:fPr>
                        <m:num>
                          <m:r>
                            <a:rPr lang="it-IT" b="0" i="1" smtClean="0">
                              <a:solidFill>
                                <a:srgbClr val="FF0000"/>
                              </a:solidFill>
                              <a:latin typeface="Cambria Math"/>
                            </a:rPr>
                            <m:t>1</m:t>
                          </m:r>
                        </m:num>
                        <m:den>
                          <m:r>
                            <a:rPr lang="it-IT" b="0" i="1" smtClean="0">
                              <a:solidFill>
                                <a:srgbClr val="FF0000"/>
                              </a:solidFill>
                              <a:latin typeface="Cambria Math"/>
                            </a:rPr>
                            <m:t>𝑁</m:t>
                          </m:r>
                        </m:den>
                      </m:f>
                      <m:nary>
                        <m:naryPr>
                          <m:chr m:val="∑"/>
                          <m:ctrlPr>
                            <a:rPr lang="it-IT" b="0" i="1" smtClean="0">
                              <a:solidFill>
                                <a:srgbClr val="FF0000"/>
                              </a:solidFill>
                              <a:latin typeface="Cambria Math" panose="02040503050406030204" pitchFamily="18" charset="0"/>
                            </a:rPr>
                          </m:ctrlPr>
                        </m:naryPr>
                        <m:sub>
                          <m:r>
                            <m:rPr>
                              <m:brk m:alnAt="23"/>
                            </m:rPr>
                            <a:rPr lang="it-IT" b="0" i="1" smtClean="0">
                              <a:solidFill>
                                <a:srgbClr val="FF0000"/>
                              </a:solidFill>
                              <a:latin typeface="Cambria Math"/>
                            </a:rPr>
                            <m:t>𝑛</m:t>
                          </m:r>
                          <m:r>
                            <a:rPr lang="it-IT" b="0" i="1" smtClean="0">
                              <a:solidFill>
                                <a:srgbClr val="FF0000"/>
                              </a:solidFill>
                              <a:latin typeface="Cambria Math"/>
                            </a:rPr>
                            <m:t>=1</m:t>
                          </m:r>
                        </m:sub>
                        <m:sup>
                          <m:r>
                            <a:rPr lang="it-IT" b="0" i="1" smtClean="0">
                              <a:solidFill>
                                <a:srgbClr val="FF0000"/>
                              </a:solidFill>
                              <a:latin typeface="Cambria Math"/>
                            </a:rPr>
                            <m:t>𝑁</m:t>
                          </m:r>
                        </m:sup>
                        <m:e>
                          <m:r>
                            <a:rPr lang="it-IT" b="0" i="1" smtClean="0">
                              <a:solidFill>
                                <a:srgbClr val="FF0000"/>
                              </a:solidFill>
                              <a:latin typeface="Cambria Math"/>
                            </a:rPr>
                            <m:t>𝑙</m:t>
                          </m:r>
                          <m:r>
                            <a:rPr lang="it-IT" b="0" i="1" smtClean="0">
                              <a:solidFill>
                                <a:srgbClr val="FF0000"/>
                              </a:solidFill>
                              <a:latin typeface="Cambria Math"/>
                            </a:rPr>
                            <m:t>(</m:t>
                          </m:r>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𝑦</m:t>
                              </m:r>
                            </m:e>
                            <m:sub>
                              <m:r>
                                <a:rPr lang="it-IT" b="0" i="1" smtClean="0">
                                  <a:solidFill>
                                    <a:srgbClr val="FF0000"/>
                                  </a:solidFill>
                                  <a:latin typeface="Cambria Math"/>
                                </a:rPr>
                                <m:t>𝑛</m:t>
                              </m:r>
                            </m:sub>
                          </m:sSub>
                          <m:r>
                            <a:rPr lang="it-IT" b="0" i="1" smtClean="0">
                              <a:solidFill>
                                <a:srgbClr val="FF0000"/>
                              </a:solidFill>
                              <a:latin typeface="Cambria Math"/>
                            </a:rPr>
                            <m:t>,</m:t>
                          </m:r>
                          <m:r>
                            <a:rPr lang="it-IT" b="0" i="1" smtClean="0">
                              <a:solidFill>
                                <a:srgbClr val="FF0000"/>
                              </a:solidFill>
                              <a:latin typeface="Cambria Math"/>
                            </a:rPr>
                            <m:t>𝑓</m:t>
                          </m:r>
                          <m:d>
                            <m:dPr>
                              <m:ctrlPr>
                                <a:rPr lang="it-IT" b="0" i="1" smtClean="0">
                                  <a:solidFill>
                                    <a:srgbClr val="FF0000"/>
                                  </a:solidFill>
                                  <a:latin typeface="Cambria Math" panose="02040503050406030204" pitchFamily="18" charset="0"/>
                                </a:rPr>
                              </m:ctrlPr>
                            </m:dPr>
                            <m:e>
                              <m:sSub>
                                <m:sSubPr>
                                  <m:ctrlPr>
                                    <a:rPr lang="it-IT" b="0" i="1" smtClean="0">
                                      <a:solidFill>
                                        <a:srgbClr val="FF0000"/>
                                      </a:solidFill>
                                      <a:latin typeface="Cambria Math" panose="02040503050406030204" pitchFamily="18" charset="0"/>
                                    </a:rPr>
                                  </m:ctrlPr>
                                </m:sSubPr>
                                <m:e>
                                  <m:r>
                                    <a:rPr lang="it-IT" b="0" i="1" smtClean="0">
                                      <a:solidFill>
                                        <a:srgbClr val="FF0000"/>
                                      </a:solidFill>
                                      <a:latin typeface="Cambria Math"/>
                                    </a:rPr>
                                    <m:t>𝑥</m:t>
                                  </m:r>
                                </m:e>
                                <m:sub>
                                  <m:r>
                                    <a:rPr lang="it-IT" b="0" i="1" smtClean="0">
                                      <a:solidFill>
                                        <a:srgbClr val="FF0000"/>
                                      </a:solidFill>
                                      <a:latin typeface="Cambria Math"/>
                                    </a:rPr>
                                    <m:t>𝑛</m:t>
                                  </m:r>
                                </m:sub>
                              </m:sSub>
                            </m:e>
                          </m:d>
                          <m:r>
                            <a:rPr lang="it-IT" b="0" i="1" smtClean="0">
                              <a:solidFill>
                                <a:srgbClr val="FF0000"/>
                              </a:solidFill>
                              <a:latin typeface="Cambria Math"/>
                            </a:rPr>
                            <m:t>)</m:t>
                          </m:r>
                        </m:e>
                      </m:nary>
                    </m:oMath>
                  </m:oMathPara>
                </a14:m>
                <a:endParaRPr lang="it-IT" smtClean="0">
                  <a:solidFill>
                    <a:srgbClr val="FF0000"/>
                  </a:solidFill>
                </a:endParaRPr>
              </a:p>
              <a:p>
                <a:pPr marL="0" indent="0">
                  <a:buNone/>
                </a:pPr>
                <a:endParaRPr lang="it-IT" smtClean="0"/>
              </a:p>
              <a:p>
                <a:pPr marL="0" indent="0">
                  <a:buNone/>
                </a:pPr>
                <a:r>
                  <a:rPr lang="it-IT" smtClean="0"/>
                  <a:t>Note: the empirical loss depends on the prior distribution of the two classes, P(y). This is not always what the analyzer </a:t>
                </a:r>
                <a:r>
                  <a:rPr lang="it-IT" smtClean="0"/>
                  <a:t>wants</a:t>
                </a:r>
                <a:endParaRPr lang="it-IT" smtClean="0"/>
              </a:p>
              <a:p>
                <a:pPr marL="0" indent="0">
                  <a:buNone/>
                </a:pPr>
                <a:endParaRPr lang="it-IT" smtClean="0"/>
              </a:p>
              <a:p>
                <a:pPr marL="0" indent="0">
                  <a:buNone/>
                </a:pPr>
                <a:endParaRPr lang="en-US"/>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457200" y="1600200"/>
                <a:ext cx="8291264" cy="5257800"/>
              </a:xfrm>
              <a:blipFill>
                <a:blip r:embed="rId2"/>
                <a:stretch>
                  <a:fillRect l="-735" t="-1740" r="-662" b="-232"/>
                </a:stretch>
              </a:blipFill>
            </p:spPr>
            <p:txBody>
              <a:bodyPr/>
              <a:lstStyle/>
              <a:p>
                <a:r>
                  <a:rPr lang="it-IT">
                    <a:noFill/>
                  </a:rPr>
                  <a:t> </a:t>
                </a:r>
              </a:p>
            </p:txBody>
          </p:sp>
        </mc:Fallback>
      </mc:AlternateContent>
    </p:spTree>
    <p:extLst>
      <p:ext uri="{BB962C8B-B14F-4D97-AF65-F5344CB8AC3E}">
        <p14:creationId xmlns:p14="http://schemas.microsoft.com/office/powerpoint/2010/main" val="219802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Binary Cross-Entropy</a:t>
            </a:r>
            <a:endParaRPr lang="en-US">
              <a:solidFill>
                <a:srgbClr val="0070C0"/>
              </a:solidFill>
            </a:endParaRPr>
          </a:p>
        </p:txBody>
      </p:sp>
      <p:sp>
        <p:nvSpPr>
          <p:cNvPr id="3" name="Segnaposto contenuto 2"/>
          <p:cNvSpPr>
            <a:spLocks noGrp="1"/>
          </p:cNvSpPr>
          <p:nvPr>
            <p:ph idx="1"/>
          </p:nvPr>
        </p:nvSpPr>
        <p:spPr>
          <a:xfrm>
            <a:off x="452289" y="1605929"/>
            <a:ext cx="8229600" cy="676671"/>
          </a:xfrm>
        </p:spPr>
        <p:txBody>
          <a:bodyPr>
            <a:normAutofit fontScale="70000" lnSpcReduction="20000"/>
          </a:bodyPr>
          <a:lstStyle/>
          <a:p>
            <a:pPr marL="0" indent="0">
              <a:buNone/>
            </a:pPr>
            <a:r>
              <a:rPr lang="it-IT" smtClean="0"/>
              <a:t>For binary classification, class assignment is modeled by a Bernoulli trial probability p following the </a:t>
            </a:r>
            <a:r>
              <a:rPr lang="it-IT"/>
              <a:t>B</a:t>
            </a:r>
            <a:r>
              <a:rPr lang="it-IT" smtClean="0"/>
              <a:t>inomial distribution</a:t>
            </a:r>
          </a:p>
          <a:p>
            <a:pPr marL="0" indent="0">
              <a:buNone/>
            </a:pPr>
            <a:endParaRPr lang="it-IT"/>
          </a:p>
          <a:p>
            <a:pPr marL="0" indent="0">
              <a:buNone/>
            </a:pPr>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990990"/>
            <a:ext cx="4397921" cy="363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contenuto 2"/>
          <p:cNvSpPr txBox="1">
            <a:spLocks/>
          </p:cNvSpPr>
          <p:nvPr/>
        </p:nvSpPr>
        <p:spPr>
          <a:xfrm>
            <a:off x="251520" y="2996952"/>
            <a:ext cx="3888432" cy="79208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a:t>A</a:t>
            </a:r>
            <a:r>
              <a:rPr lang="it-IT" smtClean="0"/>
              <a:t> </a:t>
            </a:r>
            <a:r>
              <a:rPr lang="it-IT"/>
              <a:t>commonly used loss function</a:t>
            </a:r>
          </a:p>
          <a:p>
            <a:pPr marL="0" indent="0">
              <a:buNone/>
            </a:pPr>
            <a:r>
              <a:rPr lang="it-IT"/>
              <a:t>is </a:t>
            </a:r>
            <a:r>
              <a:rPr lang="it-IT" smtClean="0"/>
              <a:t>correspondingly  defined </a:t>
            </a:r>
            <a:r>
              <a:rPr lang="it-IT"/>
              <a:t>as</a:t>
            </a:r>
          </a:p>
          <a:p>
            <a:pPr marL="0" indent="0">
              <a:buFont typeface="Arial" panose="020B0604020202020204" pitchFamily="34" charset="0"/>
              <a:buNone/>
            </a:pPr>
            <a:endParaRPr lang="en-US"/>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282600"/>
            <a:ext cx="5802263" cy="55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3105579" y="4581128"/>
            <a:ext cx="18722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883870" y="4119463"/>
            <a:ext cx="2623732" cy="923330"/>
          </a:xfrm>
          <a:prstGeom prst="rect">
            <a:avLst/>
          </a:prstGeom>
          <a:noFill/>
        </p:spPr>
        <p:txBody>
          <a:bodyPr wrap="none" rtlCol="0">
            <a:spAutoFit/>
          </a:bodyPr>
          <a:lstStyle/>
          <a:p>
            <a:r>
              <a:rPr lang="it-IT" smtClean="0"/>
              <a:t>High loss for events</a:t>
            </a:r>
          </a:p>
          <a:p>
            <a:r>
              <a:rPr lang="it-IT" smtClean="0"/>
              <a:t>with low probability</a:t>
            </a:r>
          </a:p>
          <a:p>
            <a:r>
              <a:rPr lang="it-IT" smtClean="0"/>
              <a:t>of being in predicted class</a:t>
            </a:r>
            <a:endParaRPr lang="en-US"/>
          </a:p>
        </p:txBody>
      </p:sp>
    </p:spTree>
    <p:extLst>
      <p:ext uri="{BB962C8B-B14F-4D97-AF65-F5344CB8AC3E}">
        <p14:creationId xmlns:p14="http://schemas.microsoft.com/office/powerpoint/2010/main" val="3472064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A </a:t>
            </a:r>
            <a:r>
              <a:rPr lang="it-IT" smtClean="0">
                <a:solidFill>
                  <a:srgbClr val="0070C0"/>
                </a:solidFill>
              </a:rPr>
              <a:t>comparison of loss functions</a:t>
            </a:r>
            <a:endParaRPr lang="en-US">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90" y="1268760"/>
            <a:ext cx="7842250" cy="54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75856" y="4365104"/>
            <a:ext cx="2465162" cy="369332"/>
          </a:xfrm>
          <a:prstGeom prst="rect">
            <a:avLst/>
          </a:prstGeom>
          <a:noFill/>
        </p:spPr>
        <p:txBody>
          <a:bodyPr wrap="none" rtlCol="0">
            <a:spAutoFit/>
          </a:bodyPr>
          <a:lstStyle/>
          <a:p>
            <a:r>
              <a:rPr lang="it-IT" smtClean="0"/>
              <a:t>Only penalizes values &lt;1</a:t>
            </a:r>
            <a:endParaRPr lang="en-US"/>
          </a:p>
        </p:txBody>
      </p:sp>
    </p:spTree>
    <p:extLst>
      <p:ext uri="{BB962C8B-B14F-4D97-AF65-F5344CB8AC3E}">
        <p14:creationId xmlns:p14="http://schemas.microsoft.com/office/powerpoint/2010/main" val="2133687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Underfitting and overfitting</a:t>
            </a:r>
            <a:endParaRPr lang="en-US">
              <a:solidFill>
                <a:srgbClr val="0070C0"/>
              </a:solidFill>
            </a:endParaRPr>
          </a:p>
        </p:txBody>
      </p:sp>
      <p:sp>
        <p:nvSpPr>
          <p:cNvPr id="3" name="Segnaposto contenuto 2"/>
          <p:cNvSpPr>
            <a:spLocks noGrp="1"/>
          </p:cNvSpPr>
          <p:nvPr>
            <p:ph idx="1"/>
          </p:nvPr>
        </p:nvSpPr>
        <p:spPr>
          <a:xfrm>
            <a:off x="251520" y="1340768"/>
            <a:ext cx="8568952" cy="2304256"/>
          </a:xfrm>
        </p:spPr>
        <p:txBody>
          <a:bodyPr>
            <a:normAutofit fontScale="62500" lnSpcReduction="20000"/>
          </a:bodyPr>
          <a:lstStyle/>
          <a:p>
            <a:pPr marL="0" indent="0">
              <a:buNone/>
            </a:pPr>
            <a:r>
              <a:rPr lang="it-IT" smtClean="0">
                <a:solidFill>
                  <a:srgbClr val="FF0000"/>
                </a:solidFill>
              </a:rPr>
              <a:t>D</a:t>
            </a:r>
            <a:r>
              <a:rPr lang="it-IT" smtClean="0">
                <a:solidFill>
                  <a:srgbClr val="FF0000"/>
                </a:solidFill>
              </a:rPr>
              <a:t>on't </a:t>
            </a:r>
            <a:r>
              <a:rPr lang="it-IT" smtClean="0">
                <a:solidFill>
                  <a:srgbClr val="FF0000"/>
                </a:solidFill>
              </a:rPr>
              <a:t>overfit</a:t>
            </a:r>
            <a:r>
              <a:rPr lang="it-IT" smtClean="0"/>
              <a:t>!</a:t>
            </a:r>
          </a:p>
          <a:p>
            <a:pPr marL="0" indent="0">
              <a:buNone/>
            </a:pPr>
            <a:r>
              <a:rPr lang="it-IT" smtClean="0"/>
              <a:t>We will discuss this issue further in the following.</a:t>
            </a:r>
          </a:p>
          <a:p>
            <a:pPr marL="0" indent="0">
              <a:buNone/>
            </a:pPr>
            <a:r>
              <a:rPr lang="it-IT" smtClean="0"/>
              <a:t>As the complexity of your model increases, you manage to capture more and more of the features of the data. However, one needs to stop somewhere... Your task is to </a:t>
            </a:r>
            <a:r>
              <a:rPr lang="it-IT" b="1" smtClean="0"/>
              <a:t>generalize</a:t>
            </a:r>
            <a:r>
              <a:rPr lang="it-IT" smtClean="0"/>
              <a:t>, not to interpret just the data you were given. </a:t>
            </a:r>
          </a:p>
          <a:p>
            <a:pPr marL="0" indent="0">
              <a:buNone/>
            </a:pPr>
            <a:endParaRPr lang="it-IT"/>
          </a:p>
          <a:p>
            <a:pPr marL="0" indent="0">
              <a:buNone/>
            </a:pPr>
            <a:r>
              <a:rPr lang="it-IT" smtClean="0"/>
              <a:t>Generalization fights against systematic uncertainties from the imperfections of the model (</a:t>
            </a:r>
            <a:r>
              <a:rPr lang="it-IT" b="1" smtClean="0">
                <a:solidFill>
                  <a:srgbClr val="FF0000"/>
                </a:solidFill>
              </a:rPr>
              <a:t>bias</a:t>
            </a:r>
            <a:r>
              <a:rPr lang="it-IT" smtClean="0"/>
              <a:t>) and against the sensitivity of the prediction (</a:t>
            </a:r>
            <a:r>
              <a:rPr lang="it-IT" b="1" smtClean="0">
                <a:solidFill>
                  <a:srgbClr val="FF0000"/>
                </a:solidFill>
              </a:rPr>
              <a:t>variance</a:t>
            </a:r>
            <a:r>
              <a:rPr lang="it-IT" smtClean="0"/>
              <a:t>) </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 y="3710384"/>
            <a:ext cx="772795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611150" y="6423719"/>
            <a:ext cx="2121158" cy="461665"/>
          </a:xfrm>
          <a:prstGeom prst="rect">
            <a:avLst/>
          </a:prstGeom>
          <a:noFill/>
        </p:spPr>
        <p:txBody>
          <a:bodyPr wrap="none" rtlCol="0">
            <a:spAutoFit/>
          </a:bodyPr>
          <a:lstStyle/>
          <a:p>
            <a:r>
              <a:rPr lang="it-IT" sz="2400" smtClean="0">
                <a:latin typeface="+mj-lt"/>
                <a:cs typeface="Arial" panose="020B0604020202020204" pitchFamily="34" charset="0"/>
              </a:rPr>
              <a:t>Just about right</a:t>
            </a:r>
            <a:endParaRPr lang="en-US" sz="2400">
              <a:latin typeface="+mj-lt"/>
              <a:cs typeface="Arial" panose="020B0604020202020204" pitchFamily="34" charset="0"/>
            </a:endParaRPr>
          </a:p>
        </p:txBody>
      </p:sp>
    </p:spTree>
    <p:extLst>
      <p:ext uri="{BB962C8B-B14F-4D97-AF65-F5344CB8AC3E}">
        <p14:creationId xmlns:p14="http://schemas.microsoft.com/office/powerpoint/2010/main" val="11334528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pains of generalization</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595933"/>
                <a:ext cx="8229600" cy="4713387"/>
              </a:xfrm>
            </p:spPr>
            <p:txBody>
              <a:bodyPr>
                <a:normAutofit fontScale="92500"/>
              </a:bodyPr>
              <a:lstStyle/>
              <a:p>
                <a:pPr marL="0" indent="0">
                  <a:buNone/>
                </a:pPr>
                <a:r>
                  <a:rPr lang="it-IT" sz="2200" smtClean="0"/>
                  <a:t>We can try to be a bit more formal, to investigate what is going on quantitatively. Suppose you have a model </a:t>
                </a:r>
                <a:r>
                  <a:rPr lang="it-IT" sz="2200" b="1" smtClean="0"/>
                  <a:t>f(x)</a:t>
                </a:r>
                <a:r>
                  <a:rPr lang="it-IT" sz="2200" smtClean="0"/>
                  <a:t> trained on data </a:t>
                </a:r>
                <a:r>
                  <a:rPr lang="it-IT" sz="2200" b="1" smtClean="0"/>
                  <a:t>x</a:t>
                </a:r>
                <a:r>
                  <a:rPr lang="it-IT" sz="2200" smtClean="0"/>
                  <a:t>, that approximates a random variable </a:t>
                </a:r>
                <a:r>
                  <a:rPr lang="it-IT" sz="2200" b="1" smtClean="0"/>
                  <a:t>t</a:t>
                </a:r>
                <a:r>
                  <a:rPr lang="it-IT" sz="2200" smtClean="0"/>
                  <a:t>. So this is a regression task.</a:t>
                </a:r>
              </a:p>
              <a:p>
                <a:pPr marL="0" indent="0">
                  <a:buNone/>
                </a:pPr>
                <a:r>
                  <a:rPr lang="it-IT" sz="2200" smtClean="0"/>
                  <a:t>In terms of expectation values you can write</a:t>
                </a:r>
              </a:p>
              <a:p>
                <a:pPr marL="0" indent="0">
                  <a:buNone/>
                </a:pPr>
                <a:r>
                  <a:rPr lang="it-IT" sz="2200" smtClean="0"/>
                  <a:t>	</a:t>
                </a:r>
                <a14:m>
                  <m:oMath xmlns:m="http://schemas.openxmlformats.org/officeDocument/2006/math">
                    <m:r>
                      <a:rPr lang="it-IT" sz="2200" b="0" i="1" smtClean="0">
                        <a:solidFill>
                          <a:srgbClr val="FF0000"/>
                        </a:solidFill>
                        <a:latin typeface="Cambria Math"/>
                      </a:rPr>
                      <m:t>𝐸</m:t>
                    </m:r>
                    <m:d>
                      <m:dPr>
                        <m:begChr m:val="["/>
                        <m:endChr m:val="]"/>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𝑡</m:t>
                        </m:r>
                      </m:e>
                    </m:d>
                    <m:r>
                      <a:rPr lang="it-IT" sz="2200" b="0" i="1" smtClean="0">
                        <a:solidFill>
                          <a:srgbClr val="FF0000"/>
                        </a:solidFill>
                        <a:latin typeface="Cambria Math"/>
                      </a:rPr>
                      <m:t>=</m:t>
                    </m:r>
                    <m:acc>
                      <m:accPr>
                        <m:chr m:val="̂"/>
                        <m:ctrlPr>
                          <a:rPr lang="it-IT" sz="2200" b="0" i="1" smtClean="0">
                            <a:solidFill>
                              <a:srgbClr val="FF0000"/>
                            </a:solidFill>
                            <a:latin typeface="Cambria Math" panose="02040503050406030204" pitchFamily="18" charset="0"/>
                          </a:rPr>
                        </m:ctrlPr>
                      </m:accPr>
                      <m:e>
                        <m:r>
                          <a:rPr lang="it-IT" sz="2200" b="0" i="1" smtClean="0">
                            <a:solidFill>
                              <a:srgbClr val="FF0000"/>
                            </a:solidFill>
                            <a:latin typeface="Cambria Math"/>
                          </a:rPr>
                          <m:t>𝑡</m:t>
                        </m:r>
                      </m:e>
                    </m:acc>
                  </m:oMath>
                </a14:m>
                <a:endParaRPr lang="it-IT" sz="2200" b="0" i="1" smtClean="0">
                  <a:solidFill>
                    <a:srgbClr val="FF0000"/>
                  </a:solidFill>
                  <a:latin typeface="Cambria Math"/>
                </a:endParaRPr>
              </a:p>
              <a:p>
                <a:pPr marL="0" indent="0">
                  <a:buNone/>
                </a:pPr>
                <a:r>
                  <a:rPr lang="it-IT" sz="2200" b="0" smtClean="0">
                    <a:solidFill>
                      <a:srgbClr val="FF0000"/>
                    </a:solidFill>
                  </a:rPr>
                  <a:t>	</a:t>
                </a:r>
                <a14:m>
                  <m:oMath xmlns:m="http://schemas.openxmlformats.org/officeDocument/2006/math">
                    <m:r>
                      <a:rPr lang="it-IT" sz="2200" b="0" i="1" smtClean="0">
                        <a:solidFill>
                          <a:srgbClr val="FF0000"/>
                        </a:solidFill>
                        <a:latin typeface="Cambria Math"/>
                      </a:rPr>
                      <m:t>𝐸</m:t>
                    </m:r>
                    <m:d>
                      <m:dPr>
                        <m:begChr m:val="["/>
                        <m:endChr m:val="]"/>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𝑓</m:t>
                        </m:r>
                        <m:d>
                          <m:dPr>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𝑥</m:t>
                            </m:r>
                          </m:e>
                        </m:d>
                      </m:e>
                    </m:d>
                    <m:r>
                      <a:rPr lang="it-IT" sz="2200" b="0" i="1" smtClean="0">
                        <a:solidFill>
                          <a:srgbClr val="FF0000"/>
                        </a:solidFill>
                        <a:latin typeface="Cambria Math"/>
                      </a:rPr>
                      <m:t>=</m:t>
                    </m:r>
                    <m:acc>
                      <m:accPr>
                        <m:chr m:val="̂"/>
                        <m:ctrlPr>
                          <a:rPr lang="it-IT" sz="2200" b="0" i="1" smtClean="0">
                            <a:solidFill>
                              <a:srgbClr val="FF0000"/>
                            </a:solidFill>
                            <a:latin typeface="Cambria Math" panose="02040503050406030204" pitchFamily="18" charset="0"/>
                          </a:rPr>
                        </m:ctrlPr>
                      </m:accPr>
                      <m:e>
                        <m:r>
                          <a:rPr lang="it-IT" sz="2200" b="0" i="1" smtClean="0">
                            <a:solidFill>
                              <a:srgbClr val="FF0000"/>
                            </a:solidFill>
                            <a:latin typeface="Cambria Math"/>
                          </a:rPr>
                          <m:t>𝑓</m:t>
                        </m:r>
                      </m:e>
                    </m:acc>
                    <m:d>
                      <m:dPr>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𝑥</m:t>
                        </m:r>
                      </m:e>
                    </m:d>
                  </m:oMath>
                </a14:m>
                <a:endParaRPr lang="it-IT" sz="2200" b="0" smtClean="0">
                  <a:solidFill>
                    <a:srgbClr val="FF0000"/>
                  </a:solidFill>
                </a:endParaRPr>
              </a:p>
              <a:p>
                <a:pPr marL="0" indent="0">
                  <a:buNone/>
                </a:pPr>
                <a:endParaRPr lang="it-IT" sz="2200" smtClean="0"/>
              </a:p>
              <a:p>
                <a:pPr marL="0" indent="0">
                  <a:buNone/>
                </a:pPr>
                <a:r>
                  <a:rPr lang="it-IT" sz="2200" smtClean="0"/>
                  <a:t> One can study the generalization error on </a:t>
                </a:r>
                <a:r>
                  <a:rPr lang="it-IT" sz="2200" b="1" smtClean="0"/>
                  <a:t>t</a:t>
                </a:r>
                <a:r>
                  <a:rPr lang="it-IT" sz="2200" smtClean="0"/>
                  <a:t> at any value </a:t>
                </a:r>
                <a:r>
                  <a:rPr lang="it-IT" sz="2200" b="1" smtClean="0"/>
                  <a:t>x</a:t>
                </a:r>
                <a:r>
                  <a:rPr lang="it-IT" sz="2200" smtClean="0"/>
                  <a:t> by expanding</a:t>
                </a:r>
              </a:p>
              <a:p>
                <a:pPr marL="0" indent="0">
                  <a:buNone/>
                </a:pPr>
                <a14:m>
                  <m:oMath xmlns:m="http://schemas.openxmlformats.org/officeDocument/2006/math">
                    <m:r>
                      <a:rPr lang="it-IT" sz="2200" b="0" i="1" smtClean="0">
                        <a:solidFill>
                          <a:srgbClr val="FF0000"/>
                        </a:solidFill>
                        <a:latin typeface="Cambria Math"/>
                      </a:rPr>
                      <m:t>𝐸</m:t>
                    </m:r>
                    <m:sSup>
                      <m:sSupPr>
                        <m:ctrlPr>
                          <a:rPr lang="it-IT" sz="2200" b="0" i="1" smtClean="0">
                            <a:solidFill>
                              <a:srgbClr val="FF0000"/>
                            </a:solidFill>
                            <a:latin typeface="Cambria Math" panose="02040503050406030204" pitchFamily="18" charset="0"/>
                          </a:rPr>
                        </m:ctrlPr>
                      </m:sSupPr>
                      <m:e>
                        <m:r>
                          <a:rPr lang="it-IT" sz="2200" i="1">
                            <a:solidFill>
                              <a:srgbClr val="FF0000"/>
                            </a:solidFill>
                            <a:latin typeface="Cambria Math"/>
                          </a:rPr>
                          <m:t>[</m:t>
                        </m:r>
                        <m:d>
                          <m:dPr>
                            <m:ctrlPr>
                              <a:rPr lang="it-IT" sz="2200" i="1">
                                <a:solidFill>
                                  <a:srgbClr val="FF0000"/>
                                </a:solidFill>
                                <a:latin typeface="Cambria Math" panose="02040503050406030204" pitchFamily="18" charset="0"/>
                              </a:rPr>
                            </m:ctrlPr>
                          </m:dPr>
                          <m:e>
                            <m:r>
                              <a:rPr lang="it-IT" sz="2200" i="1">
                                <a:solidFill>
                                  <a:srgbClr val="FF0000"/>
                                </a:solidFill>
                                <a:latin typeface="Cambria Math"/>
                              </a:rPr>
                              <m:t>𝑓</m:t>
                            </m:r>
                            <m:d>
                              <m:dPr>
                                <m:ctrlPr>
                                  <a:rPr lang="it-IT" sz="2200" i="1">
                                    <a:solidFill>
                                      <a:srgbClr val="FF0000"/>
                                    </a:solidFill>
                                    <a:latin typeface="Cambria Math" panose="02040503050406030204" pitchFamily="18" charset="0"/>
                                  </a:rPr>
                                </m:ctrlPr>
                              </m:dPr>
                              <m:e>
                                <m:r>
                                  <a:rPr lang="it-IT" sz="2200" i="1">
                                    <a:solidFill>
                                      <a:srgbClr val="FF0000"/>
                                    </a:solidFill>
                                    <a:latin typeface="Cambria Math"/>
                                  </a:rPr>
                                  <m:t>𝑥</m:t>
                                </m:r>
                              </m:e>
                            </m:d>
                            <m:r>
                              <a:rPr lang="it-IT" sz="2200" i="1">
                                <a:solidFill>
                                  <a:srgbClr val="FF0000"/>
                                </a:solidFill>
                                <a:latin typeface="Cambria Math"/>
                              </a:rPr>
                              <m:t>−</m:t>
                            </m:r>
                            <m:r>
                              <a:rPr lang="it-IT" sz="2200" i="1">
                                <a:solidFill>
                                  <a:srgbClr val="FF0000"/>
                                </a:solidFill>
                                <a:latin typeface="Cambria Math"/>
                              </a:rPr>
                              <m:t>𝑡</m:t>
                            </m:r>
                          </m:e>
                        </m:d>
                      </m:e>
                      <m:sup>
                        <m:r>
                          <a:rPr lang="it-IT" sz="2200" b="0" i="1" smtClean="0">
                            <a:solidFill>
                              <a:srgbClr val="FF0000"/>
                            </a:solidFill>
                            <a:latin typeface="Cambria Math"/>
                          </a:rPr>
                          <m:t>2</m:t>
                        </m:r>
                      </m:sup>
                    </m:sSup>
                    <m:r>
                      <a:rPr lang="it-IT" sz="2200" b="0" i="1" smtClean="0">
                        <a:solidFill>
                          <a:srgbClr val="FF0000"/>
                        </a:solidFill>
                        <a:latin typeface="Cambria Math"/>
                      </a:rPr>
                      <m:t>]</m:t>
                    </m:r>
                  </m:oMath>
                </a14:m>
                <a:r>
                  <a:rPr lang="en-US" sz="2200" smtClean="0">
                    <a:solidFill>
                      <a:srgbClr val="FF0000"/>
                    </a:solidFill>
                  </a:rPr>
                  <a:t>=</a:t>
                </a:r>
              </a:p>
              <a:p>
                <a:pPr marL="0" indent="0">
                  <a:buNone/>
                </a:pPr>
                <a14:m>
                  <m:oMathPara xmlns:m="http://schemas.openxmlformats.org/officeDocument/2006/math">
                    <m:oMathParaPr>
                      <m:jc m:val="centerGroup"/>
                    </m:oMathParaPr>
                    <m:oMath xmlns:m="http://schemas.openxmlformats.org/officeDocument/2006/math">
                      <m:r>
                        <a:rPr lang="it-IT" sz="2200" b="0" i="1" smtClean="0">
                          <a:solidFill>
                            <a:srgbClr val="FF0000"/>
                          </a:solidFill>
                          <a:latin typeface="Cambria Math"/>
                        </a:rPr>
                        <m:t>𝐸</m:t>
                      </m:r>
                      <m:d>
                        <m:dPr>
                          <m:begChr m:val="["/>
                          <m:endChr m:val="]"/>
                          <m:ctrlPr>
                            <a:rPr lang="it-IT" sz="2200" b="0" i="1" smtClean="0">
                              <a:solidFill>
                                <a:srgbClr val="FF0000"/>
                              </a:solidFill>
                              <a:latin typeface="Cambria Math" panose="02040503050406030204" pitchFamily="18" charset="0"/>
                            </a:rPr>
                          </m:ctrlPr>
                        </m:dPr>
                        <m:e>
                          <m:sSup>
                            <m:sSupPr>
                              <m:ctrlPr>
                                <a:rPr lang="it-IT" sz="2200" b="0" i="1" smtClean="0">
                                  <a:solidFill>
                                    <a:srgbClr val="FF0000"/>
                                  </a:solidFill>
                                  <a:latin typeface="Cambria Math" panose="02040503050406030204" pitchFamily="18" charset="0"/>
                                </a:rPr>
                              </m:ctrlPr>
                            </m:sSupPr>
                            <m:e>
                              <m:d>
                                <m:dPr>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𝑡</m:t>
                                  </m:r>
                                  <m:r>
                                    <a:rPr lang="it-IT" sz="2200" b="0" i="1" smtClean="0">
                                      <a:solidFill>
                                        <a:srgbClr val="FF0000"/>
                                      </a:solidFill>
                                      <a:latin typeface="Cambria Math"/>
                                    </a:rPr>
                                    <m:t>−</m:t>
                                  </m:r>
                                  <m:acc>
                                    <m:accPr>
                                      <m:chr m:val="̂"/>
                                      <m:ctrlPr>
                                        <a:rPr lang="it-IT" sz="2200" b="0" i="1" smtClean="0">
                                          <a:solidFill>
                                            <a:srgbClr val="FF0000"/>
                                          </a:solidFill>
                                          <a:latin typeface="Cambria Math" panose="02040503050406030204" pitchFamily="18" charset="0"/>
                                        </a:rPr>
                                      </m:ctrlPr>
                                    </m:accPr>
                                    <m:e>
                                      <m:r>
                                        <a:rPr lang="it-IT" sz="2200" b="0" i="1" smtClean="0">
                                          <a:solidFill>
                                            <a:srgbClr val="FF0000"/>
                                          </a:solidFill>
                                          <a:latin typeface="Cambria Math"/>
                                        </a:rPr>
                                        <m:t>𝑡</m:t>
                                      </m:r>
                                    </m:e>
                                  </m:acc>
                                </m:e>
                              </m:d>
                            </m:e>
                            <m:sup>
                              <m:r>
                                <a:rPr lang="it-IT" sz="2200" b="0" i="1" smtClean="0">
                                  <a:solidFill>
                                    <a:srgbClr val="FF0000"/>
                                  </a:solidFill>
                                  <a:latin typeface="Cambria Math"/>
                                </a:rPr>
                                <m:t>2</m:t>
                              </m:r>
                            </m:sup>
                          </m:sSup>
                        </m:e>
                      </m:d>
                      <m:r>
                        <a:rPr lang="it-IT" sz="2200" b="0" i="1" smtClean="0">
                          <a:solidFill>
                            <a:srgbClr val="FF0000"/>
                          </a:solidFill>
                          <a:latin typeface="Cambria Math"/>
                        </a:rPr>
                        <m:t>+</m:t>
                      </m:r>
                    </m:oMath>
                  </m:oMathPara>
                </a14:m>
                <a:endParaRPr lang="en-US" sz="2200" smtClean="0">
                  <a:solidFill>
                    <a:srgbClr val="FF0000"/>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sz="2200" i="1" smtClean="0">
                              <a:solidFill>
                                <a:srgbClr val="FF0000"/>
                              </a:solidFill>
                              <a:latin typeface="Cambria Math" panose="02040503050406030204" pitchFamily="18" charset="0"/>
                            </a:rPr>
                          </m:ctrlPr>
                        </m:sSupPr>
                        <m:e>
                          <m:d>
                            <m:dPr>
                              <m:ctrlPr>
                                <a:rPr lang="en-US" sz="2200" i="1" smtClean="0">
                                  <a:solidFill>
                                    <a:srgbClr val="FF0000"/>
                                  </a:solidFill>
                                  <a:latin typeface="Cambria Math" panose="02040503050406030204" pitchFamily="18" charset="0"/>
                                </a:rPr>
                              </m:ctrlPr>
                            </m:dPr>
                            <m:e>
                              <m:acc>
                                <m:accPr>
                                  <m:chr m:val="̂"/>
                                  <m:ctrlPr>
                                    <a:rPr lang="en-US" sz="2200" i="1" smtClean="0">
                                      <a:solidFill>
                                        <a:srgbClr val="FF0000"/>
                                      </a:solidFill>
                                      <a:latin typeface="Cambria Math" panose="02040503050406030204" pitchFamily="18" charset="0"/>
                                    </a:rPr>
                                  </m:ctrlPr>
                                </m:accPr>
                                <m:e>
                                  <m:r>
                                    <a:rPr lang="it-IT" sz="2200" b="0" i="1" smtClean="0">
                                      <a:solidFill>
                                        <a:srgbClr val="FF0000"/>
                                      </a:solidFill>
                                      <a:latin typeface="Cambria Math"/>
                                    </a:rPr>
                                    <m:t>𝑡</m:t>
                                  </m:r>
                                </m:e>
                              </m:acc>
                              <m:r>
                                <a:rPr lang="it-IT" sz="2200" b="0" i="1" smtClean="0">
                                  <a:solidFill>
                                    <a:srgbClr val="FF0000"/>
                                  </a:solidFill>
                                  <a:latin typeface="Cambria Math"/>
                                </a:rPr>
                                <m:t>−</m:t>
                              </m:r>
                              <m:acc>
                                <m:accPr>
                                  <m:chr m:val="̂"/>
                                  <m:ctrlPr>
                                    <a:rPr lang="it-IT" sz="2200" b="0" i="1" smtClean="0">
                                      <a:solidFill>
                                        <a:srgbClr val="FF0000"/>
                                      </a:solidFill>
                                      <a:latin typeface="Cambria Math" panose="02040503050406030204" pitchFamily="18" charset="0"/>
                                    </a:rPr>
                                  </m:ctrlPr>
                                </m:accPr>
                                <m:e>
                                  <m:r>
                                    <a:rPr lang="it-IT" sz="2200" b="0" i="1" smtClean="0">
                                      <a:solidFill>
                                        <a:srgbClr val="FF0000"/>
                                      </a:solidFill>
                                      <a:latin typeface="Cambria Math"/>
                                    </a:rPr>
                                    <m:t>𝑓</m:t>
                                  </m:r>
                                </m:e>
                              </m:acc>
                              <m:r>
                                <a:rPr lang="it-IT" sz="2200" b="0" i="1" smtClean="0">
                                  <a:solidFill>
                                    <a:srgbClr val="FF0000"/>
                                  </a:solidFill>
                                  <a:latin typeface="Cambria Math"/>
                                </a:rPr>
                                <m:t>(</m:t>
                              </m:r>
                              <m:r>
                                <a:rPr lang="it-IT" sz="2200" b="0" i="1" smtClean="0">
                                  <a:solidFill>
                                    <a:srgbClr val="FF0000"/>
                                  </a:solidFill>
                                  <a:latin typeface="Cambria Math"/>
                                </a:rPr>
                                <m:t>𝑥</m:t>
                              </m:r>
                              <m:r>
                                <a:rPr lang="it-IT" sz="2200" b="0" i="1" smtClean="0">
                                  <a:solidFill>
                                    <a:srgbClr val="FF0000"/>
                                  </a:solidFill>
                                  <a:latin typeface="Cambria Math"/>
                                </a:rPr>
                                <m:t>)</m:t>
                              </m:r>
                            </m:e>
                          </m:d>
                        </m:e>
                        <m:sup>
                          <m:r>
                            <a:rPr lang="it-IT" sz="2200" b="0" i="1" smtClean="0">
                              <a:solidFill>
                                <a:srgbClr val="FF0000"/>
                              </a:solidFill>
                              <a:latin typeface="Cambria Math"/>
                            </a:rPr>
                            <m:t>2</m:t>
                          </m:r>
                        </m:sup>
                      </m:sSup>
                      <m:r>
                        <a:rPr lang="it-IT" sz="2200" b="0" i="1" smtClean="0">
                          <a:solidFill>
                            <a:srgbClr val="FF0000"/>
                          </a:solidFill>
                          <a:latin typeface="Cambria Math"/>
                        </a:rPr>
                        <m:t>+</m:t>
                      </m:r>
                    </m:oMath>
                  </m:oMathPara>
                </a14:m>
                <a:endParaRPr lang="it-IT" sz="2200" b="0" smtClean="0">
                  <a:solidFill>
                    <a:srgbClr val="FF0000"/>
                  </a:solidFill>
                </a:endParaRPr>
              </a:p>
              <a:p>
                <a:pPr marL="0" indent="0">
                  <a:buNone/>
                </a:pPr>
                <a14:m>
                  <m:oMathPara xmlns:m="http://schemas.openxmlformats.org/officeDocument/2006/math">
                    <m:oMathParaPr>
                      <m:jc m:val="centerGroup"/>
                    </m:oMathParaPr>
                    <m:oMath xmlns:m="http://schemas.openxmlformats.org/officeDocument/2006/math">
                      <m:r>
                        <a:rPr lang="it-IT" sz="2200" b="0" i="1" smtClean="0">
                          <a:solidFill>
                            <a:srgbClr val="FF0000"/>
                          </a:solidFill>
                          <a:latin typeface="Cambria Math"/>
                        </a:rPr>
                        <m:t>𝐸</m:t>
                      </m:r>
                      <m:r>
                        <a:rPr lang="it-IT" sz="2200" b="0" i="1" smtClean="0">
                          <a:solidFill>
                            <a:srgbClr val="FF0000"/>
                          </a:solidFill>
                          <a:latin typeface="Cambria Math"/>
                        </a:rPr>
                        <m:t>[</m:t>
                      </m:r>
                      <m:sSup>
                        <m:sSupPr>
                          <m:ctrlPr>
                            <a:rPr lang="it-IT" sz="2200" b="0" i="1" smtClean="0">
                              <a:solidFill>
                                <a:srgbClr val="FF0000"/>
                              </a:solidFill>
                              <a:latin typeface="Cambria Math" panose="02040503050406030204" pitchFamily="18" charset="0"/>
                            </a:rPr>
                          </m:ctrlPr>
                        </m:sSupPr>
                        <m:e>
                          <m:d>
                            <m:dPr>
                              <m:ctrlPr>
                                <a:rPr lang="it-IT" sz="2200" b="0" i="1" smtClean="0">
                                  <a:solidFill>
                                    <a:srgbClr val="FF0000"/>
                                  </a:solidFill>
                                  <a:latin typeface="Cambria Math" panose="02040503050406030204" pitchFamily="18" charset="0"/>
                                </a:rPr>
                              </m:ctrlPr>
                            </m:dPr>
                            <m:e>
                              <m:r>
                                <a:rPr lang="it-IT" sz="2200" b="0" i="1" smtClean="0">
                                  <a:solidFill>
                                    <a:srgbClr val="FF0000"/>
                                  </a:solidFill>
                                  <a:latin typeface="Cambria Math"/>
                                </a:rPr>
                                <m:t>𝑓</m:t>
                              </m:r>
                              <m:r>
                                <a:rPr lang="it-IT" sz="2200" b="0" i="1" smtClean="0">
                                  <a:solidFill>
                                    <a:srgbClr val="FF0000"/>
                                  </a:solidFill>
                                  <a:latin typeface="Cambria Math"/>
                                </a:rPr>
                                <m:t>(</m:t>
                              </m:r>
                              <m:r>
                                <a:rPr lang="it-IT" sz="2200" b="0" i="1" smtClean="0">
                                  <a:solidFill>
                                    <a:srgbClr val="FF0000"/>
                                  </a:solidFill>
                                  <a:latin typeface="Cambria Math"/>
                                </a:rPr>
                                <m:t>𝑥</m:t>
                              </m:r>
                              <m:r>
                                <a:rPr lang="it-IT" sz="2200" b="0" i="1" smtClean="0">
                                  <a:solidFill>
                                    <a:srgbClr val="FF0000"/>
                                  </a:solidFill>
                                  <a:latin typeface="Cambria Math"/>
                                </a:rPr>
                                <m:t>)−</m:t>
                              </m:r>
                              <m:acc>
                                <m:accPr>
                                  <m:chr m:val="̂"/>
                                  <m:ctrlPr>
                                    <a:rPr lang="it-IT" sz="2200" b="0" i="1" smtClean="0">
                                      <a:solidFill>
                                        <a:srgbClr val="FF0000"/>
                                      </a:solidFill>
                                      <a:latin typeface="Cambria Math" panose="02040503050406030204" pitchFamily="18" charset="0"/>
                                    </a:rPr>
                                  </m:ctrlPr>
                                </m:accPr>
                                <m:e>
                                  <m:r>
                                    <a:rPr lang="it-IT" sz="2200" b="0" i="1" smtClean="0">
                                      <a:solidFill>
                                        <a:srgbClr val="FF0000"/>
                                      </a:solidFill>
                                      <a:latin typeface="Cambria Math"/>
                                    </a:rPr>
                                    <m:t>𝑓</m:t>
                                  </m:r>
                                </m:e>
                              </m:acc>
                              <m:r>
                                <a:rPr lang="it-IT" sz="2200" b="0" i="1" smtClean="0">
                                  <a:solidFill>
                                    <a:srgbClr val="FF0000"/>
                                  </a:solidFill>
                                  <a:latin typeface="Cambria Math"/>
                                </a:rPr>
                                <m:t>(</m:t>
                              </m:r>
                              <m:r>
                                <a:rPr lang="it-IT" sz="2200" b="0" i="1" smtClean="0">
                                  <a:solidFill>
                                    <a:srgbClr val="FF0000"/>
                                  </a:solidFill>
                                  <a:latin typeface="Cambria Math"/>
                                </a:rPr>
                                <m:t>𝑥</m:t>
                              </m:r>
                              <m:r>
                                <a:rPr lang="it-IT" sz="2200" b="0" i="1" smtClean="0">
                                  <a:solidFill>
                                    <a:srgbClr val="FF0000"/>
                                  </a:solidFill>
                                  <a:latin typeface="Cambria Math"/>
                                </a:rPr>
                                <m:t>)</m:t>
                              </m:r>
                            </m:e>
                          </m:d>
                        </m:e>
                        <m:sup>
                          <m:r>
                            <a:rPr lang="it-IT" sz="2200" b="0" i="1" smtClean="0">
                              <a:solidFill>
                                <a:srgbClr val="FF0000"/>
                              </a:solidFill>
                              <a:latin typeface="Cambria Math"/>
                            </a:rPr>
                            <m:t>2</m:t>
                          </m:r>
                        </m:sup>
                      </m:sSup>
                      <m:r>
                        <a:rPr lang="it-IT" sz="2200" b="0" i="1" smtClean="0">
                          <a:solidFill>
                            <a:srgbClr val="FF0000"/>
                          </a:solidFill>
                          <a:latin typeface="Cambria Math"/>
                        </a:rPr>
                        <m:t>]</m:t>
                      </m:r>
                    </m:oMath>
                  </m:oMathPara>
                </a14:m>
                <a:endParaRPr lang="en-US" sz="2200" smtClean="0">
                  <a:solidFill>
                    <a:srgbClr val="FF0000"/>
                  </a:solidFill>
                </a:endParaRPr>
              </a:p>
              <a:p>
                <a:pPr marL="0" indent="0">
                  <a:buNone/>
                </a:pPr>
                <a:endParaRPr lang="en-US" sz="220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595933"/>
                <a:ext cx="8229600" cy="4713387"/>
              </a:xfrm>
              <a:blipFill rotWithShape="1">
                <a:blip r:embed="rId2"/>
                <a:stretch>
                  <a:fillRect l="-741" t="-647"/>
                </a:stretch>
              </a:blipFill>
            </p:spPr>
            <p:txBody>
              <a:bodyPr/>
              <a:lstStyle/>
              <a:p>
                <a:r>
                  <a:rPr lang="en-US">
                    <a:noFill/>
                  </a:rPr>
                  <a:t> </a:t>
                </a:r>
              </a:p>
            </p:txBody>
          </p:sp>
        </mc:Fallback>
      </mc:AlternateContent>
      <p:sp>
        <p:nvSpPr>
          <p:cNvPr id="4" name="Freccia a destra 3"/>
          <p:cNvSpPr/>
          <p:nvPr/>
        </p:nvSpPr>
        <p:spPr>
          <a:xfrm>
            <a:off x="5520335" y="4653136"/>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p:cNvSpPr txBox="1"/>
          <p:nvPr/>
        </p:nvSpPr>
        <p:spPr>
          <a:xfrm>
            <a:off x="6444208" y="4585383"/>
            <a:ext cx="2482796" cy="646331"/>
          </a:xfrm>
          <a:prstGeom prst="rect">
            <a:avLst/>
          </a:prstGeom>
          <a:noFill/>
        </p:spPr>
        <p:txBody>
          <a:bodyPr wrap="none" rtlCol="0">
            <a:spAutoFit/>
          </a:bodyPr>
          <a:lstStyle/>
          <a:p>
            <a:r>
              <a:rPr lang="it-IT" smtClean="0"/>
              <a:t>Noise term – cannot be</a:t>
            </a:r>
          </a:p>
          <a:p>
            <a:r>
              <a:rPr lang="it-IT" smtClean="0"/>
              <a:t>improved with modeling</a:t>
            </a:r>
            <a:endParaRPr lang="en-US"/>
          </a:p>
        </p:txBody>
      </p:sp>
      <p:sp>
        <p:nvSpPr>
          <p:cNvPr id="6" name="Freccia a destra 5"/>
          <p:cNvSpPr/>
          <p:nvPr/>
        </p:nvSpPr>
        <p:spPr>
          <a:xfrm>
            <a:off x="5868144" y="5553236"/>
            <a:ext cx="6621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a sinistra 6"/>
          <p:cNvSpPr/>
          <p:nvPr/>
        </p:nvSpPr>
        <p:spPr>
          <a:xfrm>
            <a:off x="2699792" y="5042793"/>
            <a:ext cx="720080" cy="474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a:off x="251520" y="4881934"/>
            <a:ext cx="2880320" cy="923330"/>
          </a:xfrm>
          <a:prstGeom prst="rect">
            <a:avLst/>
          </a:prstGeom>
          <a:noFill/>
        </p:spPr>
        <p:txBody>
          <a:bodyPr wrap="square" rtlCol="0">
            <a:spAutoFit/>
          </a:bodyPr>
          <a:lstStyle/>
          <a:p>
            <a:r>
              <a:rPr lang="it-IT" smtClean="0"/>
              <a:t>Squared bias: this can be reduced with a more complex model</a:t>
            </a:r>
            <a:endParaRPr lang="en-US"/>
          </a:p>
        </p:txBody>
      </p:sp>
      <p:sp>
        <p:nvSpPr>
          <p:cNvPr id="9" name="CasellaDiTesto 8"/>
          <p:cNvSpPr txBox="1"/>
          <p:nvPr/>
        </p:nvSpPr>
        <p:spPr>
          <a:xfrm>
            <a:off x="6588224" y="5336048"/>
            <a:ext cx="2462308" cy="1477328"/>
          </a:xfrm>
          <a:prstGeom prst="rect">
            <a:avLst/>
          </a:prstGeom>
          <a:noFill/>
        </p:spPr>
        <p:txBody>
          <a:bodyPr wrap="square" rtlCol="0">
            <a:spAutoFit/>
          </a:bodyPr>
          <a:lstStyle/>
          <a:p>
            <a:r>
              <a:rPr lang="it-IT" smtClean="0"/>
              <a:t>Variance term: the more complex the model, the higher this term, as it tries to capture erratic behavior</a:t>
            </a:r>
            <a:endParaRPr lang="en-US"/>
          </a:p>
        </p:txBody>
      </p:sp>
    </p:spTree>
    <p:extLst>
      <p:ext uri="{BB962C8B-B14F-4D97-AF65-F5344CB8AC3E}">
        <p14:creationId xmlns:p14="http://schemas.microsoft.com/office/powerpoint/2010/main" val="1867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Bias-Variance Tradeoff</a:t>
            </a:r>
            <a:endParaRPr lang="en-US">
              <a:solidFill>
                <a:srgbClr val="0070C0"/>
              </a:solidFill>
            </a:endParaRPr>
          </a:p>
        </p:txBody>
      </p:sp>
      <p:sp>
        <p:nvSpPr>
          <p:cNvPr id="4" name="CasellaDiTesto 3"/>
          <p:cNvSpPr txBox="1"/>
          <p:nvPr/>
        </p:nvSpPr>
        <p:spPr>
          <a:xfrm>
            <a:off x="755576" y="6165304"/>
            <a:ext cx="7845096" cy="646331"/>
          </a:xfrm>
          <a:prstGeom prst="rect">
            <a:avLst/>
          </a:prstGeom>
          <a:noFill/>
        </p:spPr>
        <p:txBody>
          <a:bodyPr wrap="none" rtlCol="0">
            <a:spAutoFit/>
          </a:bodyPr>
          <a:lstStyle/>
          <a:p>
            <a:r>
              <a:rPr lang="it-IT" smtClean="0"/>
              <a:t>With larger amounts of data the model can become more complex (smaller bias), </a:t>
            </a:r>
          </a:p>
          <a:p>
            <a:r>
              <a:rPr lang="it-IT" smtClean="0"/>
              <a:t>because the variance diminishes. </a:t>
            </a:r>
            <a:endParaRPr lang="en-US"/>
          </a:p>
        </p:txBody>
      </p:sp>
      <p:cxnSp>
        <p:nvCxnSpPr>
          <p:cNvPr id="5" name="Connettore 2 4"/>
          <p:cNvCxnSpPr/>
          <p:nvPr/>
        </p:nvCxnSpPr>
        <p:spPr>
          <a:xfrm>
            <a:off x="1763688" y="5674839"/>
            <a:ext cx="57606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1763688" y="1556792"/>
            <a:ext cx="0" cy="41128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Figura a mano libera 7"/>
          <p:cNvSpPr/>
          <p:nvPr/>
        </p:nvSpPr>
        <p:spPr>
          <a:xfrm>
            <a:off x="2103930" y="2060848"/>
            <a:ext cx="5155554" cy="3240360"/>
          </a:xfrm>
          <a:custGeom>
            <a:avLst/>
            <a:gdLst>
              <a:gd name="connsiteX0" fmla="*/ 0 w 5227455"/>
              <a:gd name="connsiteY0" fmla="*/ 0 h 3511944"/>
              <a:gd name="connsiteX1" fmla="*/ 1189529 w 5227455"/>
              <a:gd name="connsiteY1" fmla="*/ 2540899 h 3511944"/>
              <a:gd name="connsiteX2" fmla="*/ 5227455 w 5227455"/>
              <a:gd name="connsiteY2" fmla="*/ 3511944 h 3511944"/>
            </a:gdLst>
            <a:ahLst/>
            <a:cxnLst>
              <a:cxn ang="0">
                <a:pos x="connsiteX0" y="connsiteY0"/>
              </a:cxn>
              <a:cxn ang="0">
                <a:pos x="connsiteX1" y="connsiteY1"/>
              </a:cxn>
              <a:cxn ang="0">
                <a:pos x="connsiteX2" y="connsiteY2"/>
              </a:cxn>
            </a:cxnLst>
            <a:rect l="l" t="t" r="r" b="b"/>
            <a:pathLst>
              <a:path w="5227455" h="3511944">
                <a:moveTo>
                  <a:pt x="0" y="0"/>
                </a:moveTo>
                <a:cubicBezTo>
                  <a:pt x="159143" y="977787"/>
                  <a:pt x="318287" y="1955575"/>
                  <a:pt x="1189529" y="2540899"/>
                </a:cubicBezTo>
                <a:cubicBezTo>
                  <a:pt x="2060771" y="3126223"/>
                  <a:pt x="3644113" y="3319083"/>
                  <a:pt x="5227455" y="35119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10"/>
          <p:cNvSpPr/>
          <p:nvPr/>
        </p:nvSpPr>
        <p:spPr>
          <a:xfrm>
            <a:off x="2096764" y="2816932"/>
            <a:ext cx="5162720" cy="2305782"/>
          </a:xfrm>
          <a:custGeom>
            <a:avLst/>
            <a:gdLst>
              <a:gd name="connsiteX0" fmla="*/ 0 w 5162719"/>
              <a:gd name="connsiteY0" fmla="*/ 2783661 h 2783661"/>
              <a:gd name="connsiteX1" fmla="*/ 1974457 w 5162719"/>
              <a:gd name="connsiteY1" fmla="*/ 2290046 h 2783661"/>
              <a:gd name="connsiteX2" fmla="*/ 5162719 w 5162719"/>
              <a:gd name="connsiteY2" fmla="*/ 0 h 2783661"/>
            </a:gdLst>
            <a:ahLst/>
            <a:cxnLst>
              <a:cxn ang="0">
                <a:pos x="connsiteX0" y="connsiteY0"/>
              </a:cxn>
              <a:cxn ang="0">
                <a:pos x="connsiteX1" y="connsiteY1"/>
              </a:cxn>
              <a:cxn ang="0">
                <a:pos x="connsiteX2" y="connsiteY2"/>
              </a:cxn>
            </a:cxnLst>
            <a:rect l="l" t="t" r="r" b="b"/>
            <a:pathLst>
              <a:path w="5162719" h="2783661">
                <a:moveTo>
                  <a:pt x="0" y="2783661"/>
                </a:moveTo>
                <a:cubicBezTo>
                  <a:pt x="557002" y="2768825"/>
                  <a:pt x="1114004" y="2753989"/>
                  <a:pt x="1974457" y="2290046"/>
                </a:cubicBezTo>
                <a:cubicBezTo>
                  <a:pt x="2834910" y="1826103"/>
                  <a:pt x="3998814" y="913051"/>
                  <a:pt x="516271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2096764" y="1877352"/>
            <a:ext cx="5154627" cy="2199720"/>
          </a:xfrm>
          <a:custGeom>
            <a:avLst/>
            <a:gdLst>
              <a:gd name="connsiteX0" fmla="*/ 0 w 5154627"/>
              <a:gd name="connsiteY0" fmla="*/ 0 h 2526929"/>
              <a:gd name="connsiteX1" fmla="*/ 882032 w 5154627"/>
              <a:gd name="connsiteY1" fmla="*/ 2265770 h 2526929"/>
              <a:gd name="connsiteX2" fmla="*/ 3002145 w 5154627"/>
              <a:gd name="connsiteY2" fmla="*/ 2338598 h 2526929"/>
              <a:gd name="connsiteX3" fmla="*/ 5154627 w 5154627"/>
              <a:gd name="connsiteY3" fmla="*/ 1011505 h 2526929"/>
            </a:gdLst>
            <a:ahLst/>
            <a:cxnLst>
              <a:cxn ang="0">
                <a:pos x="connsiteX0" y="connsiteY0"/>
              </a:cxn>
              <a:cxn ang="0">
                <a:pos x="connsiteX1" y="connsiteY1"/>
              </a:cxn>
              <a:cxn ang="0">
                <a:pos x="connsiteX2" y="connsiteY2"/>
              </a:cxn>
              <a:cxn ang="0">
                <a:pos x="connsiteX3" y="connsiteY3"/>
              </a:cxn>
            </a:cxnLst>
            <a:rect l="l" t="t" r="r" b="b"/>
            <a:pathLst>
              <a:path w="5154627" h="2526929">
                <a:moveTo>
                  <a:pt x="0" y="0"/>
                </a:moveTo>
                <a:cubicBezTo>
                  <a:pt x="190837" y="938002"/>
                  <a:pt x="381675" y="1876004"/>
                  <a:pt x="882032" y="2265770"/>
                </a:cubicBezTo>
                <a:cubicBezTo>
                  <a:pt x="1382390" y="2655536"/>
                  <a:pt x="2290046" y="2547642"/>
                  <a:pt x="3002145" y="2338598"/>
                </a:cubicBezTo>
                <a:cubicBezTo>
                  <a:pt x="3714244" y="2129554"/>
                  <a:pt x="4434435" y="1570529"/>
                  <a:pt x="5154627" y="101150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ttore 1 13"/>
          <p:cNvCxnSpPr/>
          <p:nvPr/>
        </p:nvCxnSpPr>
        <p:spPr>
          <a:xfrm>
            <a:off x="3851920" y="2780928"/>
            <a:ext cx="0" cy="290594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3311860" y="2169103"/>
            <a:ext cx="1080119" cy="646331"/>
          </a:xfrm>
          <a:prstGeom prst="rect">
            <a:avLst/>
          </a:prstGeom>
          <a:noFill/>
        </p:spPr>
        <p:txBody>
          <a:bodyPr wrap="square" rtlCol="0">
            <a:spAutoFit/>
          </a:bodyPr>
          <a:lstStyle/>
          <a:p>
            <a:r>
              <a:rPr lang="it-IT" b="1" smtClean="0">
                <a:solidFill>
                  <a:srgbClr val="FF0000"/>
                </a:solidFill>
              </a:rPr>
              <a:t>Optimal tradeoff</a:t>
            </a:r>
            <a:endParaRPr lang="en-US" b="1">
              <a:solidFill>
                <a:srgbClr val="FF0000"/>
              </a:solidFill>
            </a:endParaRPr>
          </a:p>
        </p:txBody>
      </p:sp>
      <p:sp>
        <p:nvSpPr>
          <p:cNvPr id="17" name="CasellaDiTesto 16"/>
          <p:cNvSpPr txBox="1"/>
          <p:nvPr/>
        </p:nvSpPr>
        <p:spPr>
          <a:xfrm>
            <a:off x="5436096" y="5765729"/>
            <a:ext cx="1906356" cy="369332"/>
          </a:xfrm>
          <a:prstGeom prst="rect">
            <a:avLst/>
          </a:prstGeom>
          <a:noFill/>
        </p:spPr>
        <p:txBody>
          <a:bodyPr wrap="none" rtlCol="0">
            <a:spAutoFit/>
          </a:bodyPr>
          <a:lstStyle/>
          <a:p>
            <a:r>
              <a:rPr lang="it-IT" b="1" smtClean="0"/>
              <a:t>Model complexity</a:t>
            </a:r>
            <a:endParaRPr lang="en-US" b="1"/>
          </a:p>
        </p:txBody>
      </p:sp>
      <p:sp>
        <p:nvSpPr>
          <p:cNvPr id="18" name="CasellaDiTesto 17"/>
          <p:cNvSpPr txBox="1"/>
          <p:nvPr/>
        </p:nvSpPr>
        <p:spPr>
          <a:xfrm>
            <a:off x="755576" y="1558533"/>
            <a:ext cx="1080120" cy="646331"/>
          </a:xfrm>
          <a:prstGeom prst="rect">
            <a:avLst/>
          </a:prstGeom>
          <a:noFill/>
        </p:spPr>
        <p:txBody>
          <a:bodyPr wrap="square" rtlCol="0">
            <a:spAutoFit/>
          </a:bodyPr>
          <a:lstStyle/>
          <a:p>
            <a:r>
              <a:rPr lang="it-IT" b="1" smtClean="0"/>
              <a:t>Squared error</a:t>
            </a:r>
            <a:endParaRPr lang="en-US" b="1"/>
          </a:p>
        </p:txBody>
      </p:sp>
      <p:sp>
        <p:nvSpPr>
          <p:cNvPr id="19" name="CasellaDiTesto 18"/>
          <p:cNvSpPr txBox="1"/>
          <p:nvPr/>
        </p:nvSpPr>
        <p:spPr>
          <a:xfrm>
            <a:off x="6270300" y="4859868"/>
            <a:ext cx="654346" cy="369332"/>
          </a:xfrm>
          <a:prstGeom prst="rect">
            <a:avLst/>
          </a:prstGeom>
          <a:noFill/>
        </p:spPr>
        <p:txBody>
          <a:bodyPr wrap="none" rtlCol="0">
            <a:spAutoFit/>
          </a:bodyPr>
          <a:lstStyle/>
          <a:p>
            <a:r>
              <a:rPr lang="it-IT" b="1" smtClean="0"/>
              <a:t>Bias</a:t>
            </a:r>
            <a:r>
              <a:rPr lang="it-IT" b="1" baseline="30000" smtClean="0"/>
              <a:t>2</a:t>
            </a:r>
            <a:endParaRPr lang="en-US" b="1" baseline="30000"/>
          </a:p>
        </p:txBody>
      </p:sp>
      <p:sp>
        <p:nvSpPr>
          <p:cNvPr id="20" name="CasellaDiTesto 19"/>
          <p:cNvSpPr txBox="1"/>
          <p:nvPr/>
        </p:nvSpPr>
        <p:spPr>
          <a:xfrm>
            <a:off x="6270300" y="3501008"/>
            <a:ext cx="1008674" cy="369332"/>
          </a:xfrm>
          <a:prstGeom prst="rect">
            <a:avLst/>
          </a:prstGeom>
          <a:noFill/>
        </p:spPr>
        <p:txBody>
          <a:bodyPr wrap="none" rtlCol="0">
            <a:spAutoFit/>
          </a:bodyPr>
          <a:lstStyle/>
          <a:p>
            <a:r>
              <a:rPr lang="it-IT" b="1" smtClean="0"/>
              <a:t>Variance</a:t>
            </a:r>
            <a:endParaRPr lang="en-US" b="1"/>
          </a:p>
        </p:txBody>
      </p:sp>
      <p:sp>
        <p:nvSpPr>
          <p:cNvPr id="21" name="CasellaDiTesto 20"/>
          <p:cNvSpPr txBox="1"/>
          <p:nvPr/>
        </p:nvSpPr>
        <p:spPr>
          <a:xfrm>
            <a:off x="6270300" y="2073622"/>
            <a:ext cx="954749" cy="923330"/>
          </a:xfrm>
          <a:prstGeom prst="rect">
            <a:avLst/>
          </a:prstGeom>
          <a:noFill/>
        </p:spPr>
        <p:txBody>
          <a:bodyPr wrap="none" rtlCol="0">
            <a:spAutoFit/>
          </a:bodyPr>
          <a:lstStyle/>
          <a:p>
            <a:r>
              <a:rPr lang="it-IT" b="1" smtClean="0">
                <a:solidFill>
                  <a:srgbClr val="00B050"/>
                </a:solidFill>
              </a:rPr>
              <a:t>Total </a:t>
            </a:r>
          </a:p>
          <a:p>
            <a:r>
              <a:rPr lang="it-IT" b="1" smtClean="0">
                <a:solidFill>
                  <a:srgbClr val="00B050"/>
                </a:solidFill>
              </a:rPr>
              <a:t>squared</a:t>
            </a:r>
          </a:p>
          <a:p>
            <a:r>
              <a:rPr lang="it-IT" b="1" smtClean="0">
                <a:solidFill>
                  <a:srgbClr val="00B050"/>
                </a:solidFill>
              </a:rPr>
              <a:t>error</a:t>
            </a:r>
            <a:endParaRPr lang="en-US" b="1">
              <a:solidFill>
                <a:srgbClr val="00B050"/>
              </a:solidFill>
            </a:endParaRPr>
          </a:p>
        </p:txBody>
      </p:sp>
    </p:spTree>
    <p:extLst>
      <p:ext uri="{BB962C8B-B14F-4D97-AF65-F5344CB8AC3E}">
        <p14:creationId xmlns:p14="http://schemas.microsoft.com/office/powerpoint/2010/main" val="26623440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44624"/>
            <a:ext cx="8229600" cy="1143000"/>
          </a:xfrm>
        </p:spPr>
        <p:txBody>
          <a:bodyPr/>
          <a:lstStyle/>
          <a:p>
            <a:r>
              <a:rPr lang="it-IT" smtClean="0">
                <a:solidFill>
                  <a:srgbClr val="0070C0"/>
                </a:solidFill>
              </a:rPr>
              <a:t>Training and testing</a:t>
            </a:r>
            <a:endParaRPr lang="en-US">
              <a:solidFill>
                <a:srgbClr val="00B0F0"/>
              </a:solidFill>
            </a:endParaRPr>
          </a:p>
        </p:txBody>
      </p:sp>
      <p:sp>
        <p:nvSpPr>
          <p:cNvPr id="3" name="CasellaDiTesto 2"/>
          <p:cNvSpPr txBox="1"/>
          <p:nvPr/>
        </p:nvSpPr>
        <p:spPr>
          <a:xfrm>
            <a:off x="179512" y="1268760"/>
            <a:ext cx="8424936" cy="923330"/>
          </a:xfrm>
          <a:prstGeom prst="rect">
            <a:avLst/>
          </a:prstGeom>
          <a:noFill/>
        </p:spPr>
        <p:txBody>
          <a:bodyPr wrap="square" rtlCol="0">
            <a:spAutoFit/>
          </a:bodyPr>
          <a:lstStyle/>
          <a:p>
            <a:r>
              <a:rPr lang="it-IT" smtClean="0"/>
              <a:t>In order to construct and study a classifier built with a supervised algorithm – e.g. a decision tree, one needs labelled data from the two classes. </a:t>
            </a:r>
            <a:r>
              <a:rPr lang="it-IT" smtClean="0">
                <a:solidFill>
                  <a:srgbClr val="0070C0"/>
                </a:solidFill>
              </a:rPr>
              <a:t>The more data, the better!</a:t>
            </a:r>
          </a:p>
          <a:p>
            <a:endParaRPr lang="it-IT"/>
          </a:p>
        </p:txBody>
      </p:sp>
      <p:pic>
        <p:nvPicPr>
          <p:cNvPr id="4098" name="Picture 2" descr="Image result for overfitting validation 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373414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9512" y="2471985"/>
            <a:ext cx="6624736" cy="3970318"/>
          </a:xfrm>
          <a:prstGeom prst="rect">
            <a:avLst/>
          </a:prstGeom>
          <a:noFill/>
        </p:spPr>
        <p:txBody>
          <a:bodyPr wrap="square" rtlCol="0">
            <a:spAutoFit/>
          </a:bodyPr>
          <a:lstStyle/>
          <a:p>
            <a:r>
              <a:rPr lang="it-IT" smtClean="0"/>
              <a:t>One must decide how to use the available labeled data in the construction of the classifier or regressor. </a:t>
            </a:r>
            <a:r>
              <a:rPr lang="it-IT" smtClean="0">
                <a:solidFill>
                  <a:srgbClr val="FF0000"/>
                </a:solidFill>
              </a:rPr>
              <a:t>Can we use the same data for both training and testing?</a:t>
            </a:r>
          </a:p>
          <a:p>
            <a:r>
              <a:rPr lang="it-IT">
                <a:solidFill>
                  <a:srgbClr val="FF0000"/>
                </a:solidFill>
              </a:rPr>
              <a:t>A</a:t>
            </a:r>
            <a:r>
              <a:rPr lang="it-IT" smtClean="0">
                <a:solidFill>
                  <a:srgbClr val="FF0000"/>
                </a:solidFill>
              </a:rPr>
              <a:t>nswer: No </a:t>
            </a:r>
            <a:r>
              <a:rPr lang="it-IT" smtClean="0"/>
              <a:t>– the error estimated in the training phase ("</a:t>
            </a:r>
            <a:r>
              <a:rPr lang="it-IT" smtClean="0">
                <a:solidFill>
                  <a:srgbClr val="0070C0"/>
                </a:solidFill>
              </a:rPr>
              <a:t>resubstitution error</a:t>
            </a:r>
            <a:r>
              <a:rPr lang="it-IT" smtClean="0"/>
              <a:t>") is optimistic: this is the phenomenon called </a:t>
            </a:r>
            <a:r>
              <a:rPr lang="it-IT" b="1" smtClean="0"/>
              <a:t>over-training</a:t>
            </a:r>
          </a:p>
          <a:p>
            <a:endParaRPr lang="it-IT"/>
          </a:p>
          <a:p>
            <a:r>
              <a:rPr lang="it-IT" smtClean="0"/>
              <a:t>During training, the model attempts to learn the features of the joint distribution p(x,y) of data x and labels (or values, in regression) y</a:t>
            </a:r>
          </a:p>
          <a:p>
            <a:endParaRPr lang="it-IT" smtClean="0"/>
          </a:p>
          <a:p>
            <a:r>
              <a:rPr lang="it-IT" smtClean="0"/>
              <a:t>But </a:t>
            </a:r>
            <a:r>
              <a:rPr lang="it-IT" smtClean="0">
                <a:solidFill>
                  <a:srgbClr val="FF0000"/>
                </a:solidFill>
              </a:rPr>
              <a:t>training data carries </a:t>
            </a:r>
            <a:r>
              <a:rPr lang="it-IT" b="1" smtClean="0">
                <a:solidFill>
                  <a:srgbClr val="FF0000"/>
                </a:solidFill>
              </a:rPr>
              <a:t>noise</a:t>
            </a:r>
            <a:r>
              <a:rPr lang="it-IT" smtClean="0">
                <a:solidFill>
                  <a:srgbClr val="FF0000"/>
                </a:solidFill>
              </a:rPr>
              <a:t> with it</a:t>
            </a:r>
            <a:r>
              <a:rPr lang="it-IT" smtClean="0"/>
              <a:t> – and this component will be learned by a flexible model too, deteriorating the accuracy on data not seen in the training phase</a:t>
            </a:r>
          </a:p>
          <a:p>
            <a:r>
              <a:rPr lang="it-IT" smtClean="0"/>
              <a:t> </a:t>
            </a:r>
            <a:endParaRPr lang="it-IT"/>
          </a:p>
        </p:txBody>
      </p:sp>
    </p:spTree>
    <p:extLst>
      <p:ext uri="{BB962C8B-B14F-4D97-AF65-F5344CB8AC3E}">
        <p14:creationId xmlns:p14="http://schemas.microsoft.com/office/powerpoint/2010/main" val="1578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Arrow Connector 57"/>
          <p:cNvCxnSpPr/>
          <p:nvPr/>
        </p:nvCxnSpPr>
        <p:spPr bwMode="auto">
          <a:xfrm>
            <a:off x="2104926" y="5618962"/>
            <a:ext cx="51245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46"/>
          <p:cNvSpPr txBox="1">
            <a:spLocks noChangeArrowheads="1"/>
          </p:cNvSpPr>
          <p:nvPr/>
        </p:nvSpPr>
        <p:spPr bwMode="auto">
          <a:xfrm>
            <a:off x="3757336" y="5763959"/>
            <a:ext cx="18197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1</a:t>
            </a:r>
          </a:p>
        </p:txBody>
      </p:sp>
      <p:sp>
        <p:nvSpPr>
          <p:cNvPr id="61" name="TextBox 147"/>
          <p:cNvSpPr txBox="1">
            <a:spLocks noChangeArrowheads="1"/>
          </p:cNvSpPr>
          <p:nvPr/>
        </p:nvSpPr>
        <p:spPr bwMode="auto">
          <a:xfrm rot="16200000">
            <a:off x="1146898" y="3142475"/>
            <a:ext cx="18197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2</a:t>
            </a:r>
          </a:p>
        </p:txBody>
      </p:sp>
      <p:pic>
        <p:nvPicPr>
          <p:cNvPr id="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389" y="494638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563" y="503821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706" y="45353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583" y="476813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628" y="50039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078" y="424893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358" y="29552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463" y="393949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78" y="345140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228" y="38740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591" y="355258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983" y="512467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714" y="43614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375" y="393888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209" y="43614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483" y="472842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445" y="338664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3877" y="30888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944" y="2751323"/>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062" y="243984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456" y="457054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714" y="20914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4854" y="292902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974" y="17599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1829" y="251881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0844" y="1391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027" y="213586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788" y="29221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4486" y="161087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8286" y="2295891"/>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0702" y="195537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097" y="157619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8548" y="31388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723" y="221651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576" y="387402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41" y="38814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884" y="33785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806" y="384716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256" y="309216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296" y="2285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547" y="279390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218" y="4478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278" y="13031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361" y="138564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733" y="368885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343" y="236175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618" y="15587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2139" y="279668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9576" y="211298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662" y="149883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79" y="12092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851" y="183089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0607" y="140460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001" y="1025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412" y="3521083"/>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364" y="173464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9849" y="4248934"/>
            <a:ext cx="205740" cy="274320"/>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p:cNvCxnSpPr/>
          <p:nvPr/>
        </p:nvCxnSpPr>
        <p:spPr bwMode="auto">
          <a:xfrm flipH="1" flipV="1">
            <a:off x="2333889" y="714745"/>
            <a:ext cx="0" cy="515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 2018 The MathWorks Inc.</a:t>
            </a:r>
            <a:endParaRPr lang="en-US" dirty="0"/>
          </a:p>
        </p:txBody>
      </p:sp>
    </p:spTree>
    <p:extLst>
      <p:ext uri="{BB962C8B-B14F-4D97-AF65-F5344CB8AC3E}">
        <p14:creationId xmlns:p14="http://schemas.microsoft.com/office/powerpoint/2010/main" val="235757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Isosceles Triangle 64"/>
          <p:cNvSpPr/>
          <p:nvPr/>
        </p:nvSpPr>
        <p:spPr>
          <a:xfrm flipH="1" flipV="1">
            <a:off x="2104926" y="335757"/>
            <a:ext cx="5124549" cy="5534530"/>
          </a:xfrm>
          <a:prstGeom prst="triangle">
            <a:avLst>
              <a:gd name="adj" fmla="val 10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104926" y="335757"/>
            <a:ext cx="5124549" cy="5534530"/>
          </a:xfrm>
          <a:prstGeom prst="triangle">
            <a:avLst>
              <a:gd name="adj" fmla="val 10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stCxn id="66" idx="2"/>
            <a:endCxn id="66" idx="0"/>
          </p:cNvCxnSpPr>
          <p:nvPr/>
        </p:nvCxnSpPr>
        <p:spPr>
          <a:xfrm flipV="1">
            <a:off x="2104926" y="335757"/>
            <a:ext cx="5124549" cy="553453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a:off x="2104926" y="5618962"/>
            <a:ext cx="51245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46"/>
          <p:cNvSpPr txBox="1">
            <a:spLocks noChangeArrowheads="1"/>
          </p:cNvSpPr>
          <p:nvPr/>
        </p:nvSpPr>
        <p:spPr bwMode="auto">
          <a:xfrm>
            <a:off x="3757336" y="5763959"/>
            <a:ext cx="18197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1</a:t>
            </a:r>
          </a:p>
        </p:txBody>
      </p:sp>
      <p:sp>
        <p:nvSpPr>
          <p:cNvPr id="61" name="TextBox 147"/>
          <p:cNvSpPr txBox="1">
            <a:spLocks noChangeArrowheads="1"/>
          </p:cNvSpPr>
          <p:nvPr/>
        </p:nvSpPr>
        <p:spPr bwMode="auto">
          <a:xfrm rot="16200000">
            <a:off x="1146898" y="3142475"/>
            <a:ext cx="18197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2</a:t>
            </a:r>
          </a:p>
        </p:txBody>
      </p:sp>
      <p:pic>
        <p:nvPicPr>
          <p:cNvPr id="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389" y="494638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563" y="503821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706" y="45353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583" y="476813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078" y="424893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463" y="393949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78" y="345140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591" y="355258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983" y="512467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714" y="43614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375" y="393888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4237" y="43706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445" y="338664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944" y="2751323"/>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062" y="243984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456" y="457054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4854" y="292902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974" y="17599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1829" y="251881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0844" y="1391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027" y="213586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788" y="29221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8286" y="2295891"/>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097" y="157619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8548" y="31388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723" y="221651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576" y="387402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806" y="384716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256" y="309216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296" y="2285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218" y="4478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278" y="13031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361" y="138564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733" y="368885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618" y="15587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2139" y="279668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9576" y="211298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662" y="149883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79" y="12092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851" y="183089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001" y="1025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412" y="3521083"/>
            <a:ext cx="205740" cy="274320"/>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p:cNvCxnSpPr/>
          <p:nvPr/>
        </p:nvCxnSpPr>
        <p:spPr bwMode="auto">
          <a:xfrm flipH="1" flipV="1">
            <a:off x="2333889" y="714745"/>
            <a:ext cx="0" cy="515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218" y="447813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6294" y="368818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9361" y="138564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6618" y="155657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2412" y="351569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2139" y="279313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http://inside-files/dev/tools/resources/IconExperience/v_collections_png/basic_foundation/256x256/shadow/de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851" y="4570547"/>
            <a:ext cx="205740" cy="27432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6540284" y="4719284"/>
            <a:ext cx="1981166" cy="646331"/>
          </a:xfrm>
          <a:prstGeom prst="rect">
            <a:avLst/>
          </a:prstGeom>
          <a:solidFill>
            <a:schemeClr val="bg2"/>
          </a:solidFill>
        </p:spPr>
        <p:txBody>
          <a:bodyPr wrap="square" rtlCol="0">
            <a:spAutoFit/>
          </a:bodyPr>
          <a:lstStyle/>
          <a:p>
            <a:pPr algn="ctr"/>
            <a:r>
              <a:rPr lang="en-US" dirty="0">
                <a:latin typeface="Futura Std Medium" panose="020B0502020204020303" pitchFamily="34" charset="0"/>
              </a:rPr>
              <a:t>Training error:</a:t>
            </a:r>
          </a:p>
          <a:p>
            <a:pPr algn="ctr"/>
            <a:r>
              <a:rPr lang="en-US" dirty="0">
                <a:latin typeface="Futura Std Medium" panose="020B0502020204020303" pitchFamily="34" charset="0"/>
              </a:rPr>
              <a:t>7/42 = 16.7%</a:t>
            </a:r>
          </a:p>
        </p:txBody>
      </p:sp>
      <p:sp>
        <p:nvSpPr>
          <p:cNvPr id="3" name="Footer Placeholder 2"/>
          <p:cNvSpPr>
            <a:spLocks noGrp="1"/>
          </p:cNvSpPr>
          <p:nvPr>
            <p:ph type="ftr" sz="quarter" idx="10"/>
          </p:nvPr>
        </p:nvSpPr>
        <p:spPr/>
        <p:txBody>
          <a:bodyPr/>
          <a:lstStyle/>
          <a:p>
            <a:r>
              <a:rPr lang="en-US"/>
              <a:t>© 2018 The MathWorks Inc.</a:t>
            </a:r>
            <a:endParaRPr lang="en-US" dirty="0"/>
          </a:p>
        </p:txBody>
      </p:sp>
    </p:spTree>
    <p:extLst>
      <p:ext uri="{BB962C8B-B14F-4D97-AF65-F5344CB8AC3E}">
        <p14:creationId xmlns:p14="http://schemas.microsoft.com/office/powerpoint/2010/main" val="27448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 - 3</a:t>
            </a:r>
            <a:endParaRPr lang="en-US" b="1">
              <a:solidFill>
                <a:srgbClr val="C00000"/>
              </a:solidFill>
            </a:endParaRPr>
          </a:p>
        </p:txBody>
      </p:sp>
      <p:sp>
        <p:nvSpPr>
          <p:cNvPr id="3" name="Segnaposto contenuto 2"/>
          <p:cNvSpPr>
            <a:spLocks noGrp="1"/>
          </p:cNvSpPr>
          <p:nvPr>
            <p:ph idx="1"/>
          </p:nvPr>
        </p:nvSpPr>
        <p:spPr>
          <a:xfrm>
            <a:off x="457200" y="1600200"/>
            <a:ext cx="8291264" cy="5069160"/>
          </a:xfrm>
        </p:spPr>
        <p:txBody>
          <a:bodyPr>
            <a:normAutofit fontScale="85000" lnSpcReduction="20000"/>
          </a:bodyPr>
          <a:lstStyle/>
          <a:p>
            <a:pPr marL="0" indent="0">
              <a:buNone/>
            </a:pPr>
            <a:r>
              <a:rPr lang="it-IT" smtClean="0">
                <a:solidFill>
                  <a:srgbClr val="C00000"/>
                </a:solidFill>
              </a:rPr>
              <a:t>Part </a:t>
            </a:r>
            <a:r>
              <a:rPr lang="it-IT" smtClean="0">
                <a:solidFill>
                  <a:srgbClr val="C00000"/>
                </a:solidFill>
              </a:rPr>
              <a:t>3</a:t>
            </a:r>
            <a:r>
              <a:rPr lang="it-IT" smtClean="0">
                <a:solidFill>
                  <a:srgbClr val="C00000"/>
                </a:solidFill>
              </a:rPr>
              <a:t>: NNs and HEP applications</a:t>
            </a:r>
          </a:p>
          <a:p>
            <a:pPr lvl="1"/>
            <a:r>
              <a:rPr lang="it-IT" smtClean="0"/>
              <a:t>Neural networks</a:t>
            </a:r>
          </a:p>
          <a:p>
            <a:pPr lvl="1"/>
            <a:r>
              <a:rPr lang="it-IT" smtClean="0"/>
              <a:t>Playing with NNs</a:t>
            </a:r>
          </a:p>
          <a:p>
            <a:pPr lvl="1"/>
            <a:r>
              <a:rPr lang="it-IT" smtClean="0"/>
              <a:t>Advanced techniques</a:t>
            </a:r>
          </a:p>
          <a:p>
            <a:pPr lvl="2"/>
            <a:r>
              <a:rPr lang="it-IT" smtClean="0"/>
              <a:t>INFERNO</a:t>
            </a:r>
          </a:p>
          <a:p>
            <a:pPr lvl="2"/>
            <a:r>
              <a:rPr lang="it-IT" smtClean="0"/>
              <a:t>DNNs</a:t>
            </a:r>
          </a:p>
          <a:p>
            <a:pPr lvl="2"/>
            <a:r>
              <a:rPr lang="it-IT" smtClean="0"/>
              <a:t>Convolutional NNs</a:t>
            </a:r>
          </a:p>
          <a:p>
            <a:pPr lvl="2"/>
            <a:r>
              <a:rPr lang="it-IT" smtClean="0"/>
              <a:t>Genetic algorithms</a:t>
            </a:r>
          </a:p>
          <a:p>
            <a:pPr lvl="1"/>
            <a:r>
              <a:rPr lang="it-IT" smtClean="0"/>
              <a:t>Practical tips</a:t>
            </a:r>
          </a:p>
          <a:p>
            <a:pPr lvl="1"/>
            <a:r>
              <a:rPr lang="it-IT" smtClean="0"/>
              <a:t>Machine Learning in </a:t>
            </a:r>
            <a:r>
              <a:rPr lang="it-IT" smtClean="0"/>
              <a:t>HEP: other examples</a:t>
            </a:r>
            <a:endParaRPr lang="it-IT" smtClean="0"/>
          </a:p>
          <a:p>
            <a:pPr lvl="2"/>
            <a:r>
              <a:rPr lang="it-IT" smtClean="0"/>
              <a:t>Generalities</a:t>
            </a:r>
          </a:p>
          <a:p>
            <a:pPr lvl="2"/>
            <a:r>
              <a:rPr lang="it-IT" smtClean="0"/>
              <a:t>kNN for H</a:t>
            </a:r>
            <a:r>
              <a:rPr lang="it-IT" smtClean="0">
                <a:sym typeface="Wingdings" panose="05000000000000000000" pitchFamily="2" charset="2"/>
              </a:rPr>
              <a:t>bb</a:t>
            </a:r>
          </a:p>
          <a:p>
            <a:pPr lvl="2"/>
            <a:r>
              <a:rPr lang="it-IT" smtClean="0">
                <a:sym typeface="Wingdings" panose="05000000000000000000" pitchFamily="2" charset="2"/>
              </a:rPr>
              <a:t>Clustering for HH theory space benchmarking</a:t>
            </a:r>
          </a:p>
          <a:p>
            <a:pPr lvl="2"/>
            <a:r>
              <a:rPr lang="it-IT" smtClean="0">
                <a:sym typeface="Wingdings" panose="05000000000000000000" pitchFamily="2" charset="2"/>
              </a:rPr>
              <a:t>Higgs Kaggle challenge</a:t>
            </a:r>
            <a:endParaRPr lang="it-IT" smtClean="0"/>
          </a:p>
          <a:p>
            <a:pPr lvl="1"/>
            <a:r>
              <a:rPr lang="it-IT" smtClean="0"/>
              <a:t>Conclusions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539" y="2708920"/>
            <a:ext cx="4770197" cy="182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12"/>
          </p:nvPr>
        </p:nvSpPr>
        <p:spPr/>
        <p:txBody>
          <a:bodyPr/>
          <a:lstStyle/>
          <a:p>
            <a:fld id="{56029BB4-88B6-47BD-9965-86C3E8AE1DFC}" type="slidenum">
              <a:rPr lang="en-US" smtClean="0"/>
              <a:t>7</a:t>
            </a:fld>
            <a:endParaRPr lang="en-US"/>
          </a:p>
        </p:txBody>
      </p:sp>
    </p:spTree>
    <p:extLst>
      <p:ext uri="{BB962C8B-B14F-4D97-AF65-F5344CB8AC3E}">
        <p14:creationId xmlns:p14="http://schemas.microsoft.com/office/powerpoint/2010/main" val="18203202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Isosceles Triangle 64"/>
          <p:cNvSpPr/>
          <p:nvPr/>
        </p:nvSpPr>
        <p:spPr>
          <a:xfrm flipH="1" flipV="1">
            <a:off x="2104926" y="335757"/>
            <a:ext cx="5124549" cy="5534530"/>
          </a:xfrm>
          <a:prstGeom prst="triangle">
            <a:avLst>
              <a:gd name="adj" fmla="val 10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104926" y="335757"/>
            <a:ext cx="5124549" cy="5534530"/>
          </a:xfrm>
          <a:prstGeom prst="triangle">
            <a:avLst>
              <a:gd name="adj" fmla="val 10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stCxn id="66" idx="2"/>
            <a:endCxn id="66" idx="0"/>
          </p:cNvCxnSpPr>
          <p:nvPr/>
        </p:nvCxnSpPr>
        <p:spPr>
          <a:xfrm flipV="1">
            <a:off x="2104926" y="335757"/>
            <a:ext cx="5124549" cy="553453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a:off x="2104926" y="5618962"/>
            <a:ext cx="51245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46"/>
          <p:cNvSpPr txBox="1">
            <a:spLocks noChangeArrowheads="1"/>
          </p:cNvSpPr>
          <p:nvPr/>
        </p:nvSpPr>
        <p:spPr bwMode="auto">
          <a:xfrm>
            <a:off x="3757336" y="5763959"/>
            <a:ext cx="18197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1</a:t>
            </a:r>
          </a:p>
        </p:txBody>
      </p:sp>
      <p:sp>
        <p:nvSpPr>
          <p:cNvPr id="61" name="TextBox 147"/>
          <p:cNvSpPr txBox="1">
            <a:spLocks noChangeArrowheads="1"/>
          </p:cNvSpPr>
          <p:nvPr/>
        </p:nvSpPr>
        <p:spPr bwMode="auto">
          <a:xfrm rot="16200000">
            <a:off x="1146898" y="3142475"/>
            <a:ext cx="18197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2</a:t>
            </a:r>
          </a:p>
        </p:txBody>
      </p:sp>
      <p:pic>
        <p:nvPicPr>
          <p:cNvPr id="7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628" y="50039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358" y="29552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228" y="38740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483" y="472842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3877" y="30888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714" y="20914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4486" y="161087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702" y="195537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41" y="38814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884" y="33785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547" y="279390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343" y="236175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0607" y="140460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364" y="173464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849" y="4248934"/>
            <a:ext cx="205740" cy="274320"/>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p:cNvCxnSpPr/>
          <p:nvPr/>
        </p:nvCxnSpPr>
        <p:spPr bwMode="auto">
          <a:xfrm flipH="1" flipV="1">
            <a:off x="2333889" y="714745"/>
            <a:ext cx="0" cy="515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2167" y="236174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364" y="1734796"/>
            <a:ext cx="205740" cy="27432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525408" y="4202381"/>
            <a:ext cx="1981166" cy="1200329"/>
          </a:xfrm>
          <a:prstGeom prst="rect">
            <a:avLst/>
          </a:prstGeom>
          <a:solidFill>
            <a:schemeClr val="bg2"/>
          </a:solidFill>
        </p:spPr>
        <p:txBody>
          <a:bodyPr wrap="square" rtlCol="0">
            <a:spAutoFit/>
          </a:bodyPr>
          <a:lstStyle/>
          <a:p>
            <a:pPr algn="ctr"/>
            <a:r>
              <a:rPr lang="en-US" dirty="0">
                <a:latin typeface="Futura Std Medium" panose="020B0502020204020303" pitchFamily="34" charset="0"/>
              </a:rPr>
              <a:t>Testing (validation) error:</a:t>
            </a:r>
          </a:p>
          <a:p>
            <a:pPr algn="ctr"/>
            <a:r>
              <a:rPr lang="en-US" dirty="0">
                <a:latin typeface="Futura Std Medium" panose="020B0502020204020303" pitchFamily="34" charset="0"/>
              </a:rPr>
              <a:t>2/15 = 13.3%</a:t>
            </a:r>
          </a:p>
        </p:txBody>
      </p:sp>
      <p:sp>
        <p:nvSpPr>
          <p:cNvPr id="3" name="Footer Placeholder 2"/>
          <p:cNvSpPr>
            <a:spLocks noGrp="1"/>
          </p:cNvSpPr>
          <p:nvPr>
            <p:ph type="ftr" sz="quarter" idx="10"/>
          </p:nvPr>
        </p:nvSpPr>
        <p:spPr/>
        <p:txBody>
          <a:bodyPr/>
          <a:lstStyle/>
          <a:p>
            <a:r>
              <a:rPr lang="en-US"/>
              <a:t>© 2018 The MathWorks Inc.</a:t>
            </a:r>
            <a:endParaRPr lang="en-US" dirty="0"/>
          </a:p>
        </p:txBody>
      </p:sp>
    </p:spTree>
    <p:extLst>
      <p:ext uri="{BB962C8B-B14F-4D97-AF65-F5344CB8AC3E}">
        <p14:creationId xmlns:p14="http://schemas.microsoft.com/office/powerpoint/2010/main" val="365829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2336761" y="628652"/>
            <a:ext cx="4924862" cy="5000625"/>
            <a:chOff x="1591681" y="628650"/>
            <a:chExt cx="6566482" cy="5000625"/>
          </a:xfrm>
        </p:grpSpPr>
        <p:sp>
          <p:nvSpPr>
            <p:cNvPr id="74" name="Rectangle 73"/>
            <p:cNvSpPr/>
            <p:nvPr/>
          </p:nvSpPr>
          <p:spPr>
            <a:xfrm>
              <a:off x="1591681" y="628651"/>
              <a:ext cx="6002125" cy="50006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1593056" y="628650"/>
              <a:ext cx="6565107" cy="4993481"/>
            </a:xfrm>
            <a:custGeom>
              <a:avLst/>
              <a:gdLst>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2507457 w 6565107"/>
                <a:gd name="connsiteY17" fmla="*/ 1857375 h 4993481"/>
                <a:gd name="connsiteX18" fmla="*/ 2936082 w 6565107"/>
                <a:gd name="connsiteY18" fmla="*/ 1600200 h 4993481"/>
                <a:gd name="connsiteX19" fmla="*/ 4236244 w 6565107"/>
                <a:gd name="connsiteY19" fmla="*/ 1885950 h 4993481"/>
                <a:gd name="connsiteX20" fmla="*/ 4279107 w 6565107"/>
                <a:gd name="connsiteY20" fmla="*/ 1493044 h 4993481"/>
                <a:gd name="connsiteX21" fmla="*/ 3293269 w 6565107"/>
                <a:gd name="connsiteY21" fmla="*/ 1135856 h 4993481"/>
                <a:gd name="connsiteX22" fmla="*/ 2671763 w 6565107"/>
                <a:gd name="connsiteY22" fmla="*/ 1121569 h 4993481"/>
                <a:gd name="connsiteX23" fmla="*/ 2771775 w 6565107"/>
                <a:gd name="connsiteY23" fmla="*/ 678656 h 4993481"/>
                <a:gd name="connsiteX24" fmla="*/ 3314700 w 6565107"/>
                <a:gd name="connsiteY24" fmla="*/ 750094 h 4993481"/>
                <a:gd name="connsiteX25" fmla="*/ 3350419 w 6565107"/>
                <a:gd name="connsiteY25" fmla="*/ 1057275 h 4993481"/>
                <a:gd name="connsiteX26" fmla="*/ 3700463 w 6565107"/>
                <a:gd name="connsiteY26" fmla="*/ 1092994 h 4993481"/>
                <a:gd name="connsiteX27" fmla="*/ 3864769 w 6565107"/>
                <a:gd name="connsiteY27" fmla="*/ 878681 h 4993481"/>
                <a:gd name="connsiteX28" fmla="*/ 4336257 w 6565107"/>
                <a:gd name="connsiteY28" fmla="*/ 914400 h 4993481"/>
                <a:gd name="connsiteX29" fmla="*/ 4679157 w 6565107"/>
                <a:gd name="connsiteY29" fmla="*/ 1428750 h 4993481"/>
                <a:gd name="connsiteX30" fmla="*/ 6007894 w 6565107"/>
                <a:gd name="connsiteY30" fmla="*/ 1485900 h 4993481"/>
                <a:gd name="connsiteX31" fmla="*/ 5965032 w 6565107"/>
                <a:gd name="connsiteY31" fmla="*/ 1100138 h 4993481"/>
                <a:gd name="connsiteX32" fmla="*/ 5272088 w 6565107"/>
                <a:gd name="connsiteY32" fmla="*/ 0 h 4993481"/>
                <a:gd name="connsiteX33" fmla="*/ 6565107 w 6565107"/>
                <a:gd name="connsiteY33" fmla="*/ 0 h 4993481"/>
                <a:gd name="connsiteX34" fmla="*/ 6565107 w 6565107"/>
                <a:gd name="connsiteY34" fmla="*/ 4993481 h 4993481"/>
                <a:gd name="connsiteX35" fmla="*/ 0 w 6565107"/>
                <a:gd name="connsiteY35"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2507457 w 6565107"/>
                <a:gd name="connsiteY17" fmla="*/ 1857375 h 4993481"/>
                <a:gd name="connsiteX18" fmla="*/ 4236244 w 6565107"/>
                <a:gd name="connsiteY18" fmla="*/ 1885950 h 4993481"/>
                <a:gd name="connsiteX19" fmla="*/ 4279107 w 6565107"/>
                <a:gd name="connsiteY19" fmla="*/ 1493044 h 4993481"/>
                <a:gd name="connsiteX20" fmla="*/ 3293269 w 6565107"/>
                <a:gd name="connsiteY20" fmla="*/ 1135856 h 4993481"/>
                <a:gd name="connsiteX21" fmla="*/ 2671763 w 6565107"/>
                <a:gd name="connsiteY21" fmla="*/ 1121569 h 4993481"/>
                <a:gd name="connsiteX22" fmla="*/ 2771775 w 6565107"/>
                <a:gd name="connsiteY22" fmla="*/ 678656 h 4993481"/>
                <a:gd name="connsiteX23" fmla="*/ 3314700 w 6565107"/>
                <a:gd name="connsiteY23" fmla="*/ 750094 h 4993481"/>
                <a:gd name="connsiteX24" fmla="*/ 3350419 w 6565107"/>
                <a:gd name="connsiteY24" fmla="*/ 1057275 h 4993481"/>
                <a:gd name="connsiteX25" fmla="*/ 3700463 w 6565107"/>
                <a:gd name="connsiteY25" fmla="*/ 1092994 h 4993481"/>
                <a:gd name="connsiteX26" fmla="*/ 3864769 w 6565107"/>
                <a:gd name="connsiteY26" fmla="*/ 878681 h 4993481"/>
                <a:gd name="connsiteX27" fmla="*/ 4336257 w 6565107"/>
                <a:gd name="connsiteY27" fmla="*/ 914400 h 4993481"/>
                <a:gd name="connsiteX28" fmla="*/ 4679157 w 6565107"/>
                <a:gd name="connsiteY28" fmla="*/ 1428750 h 4993481"/>
                <a:gd name="connsiteX29" fmla="*/ 6007894 w 6565107"/>
                <a:gd name="connsiteY29" fmla="*/ 1485900 h 4993481"/>
                <a:gd name="connsiteX30" fmla="*/ 5965032 w 6565107"/>
                <a:gd name="connsiteY30" fmla="*/ 1100138 h 4993481"/>
                <a:gd name="connsiteX31" fmla="*/ 5272088 w 6565107"/>
                <a:gd name="connsiteY31" fmla="*/ 0 h 4993481"/>
                <a:gd name="connsiteX32" fmla="*/ 6565107 w 6565107"/>
                <a:gd name="connsiteY32" fmla="*/ 0 h 4993481"/>
                <a:gd name="connsiteX33" fmla="*/ 6565107 w 6565107"/>
                <a:gd name="connsiteY33" fmla="*/ 4993481 h 4993481"/>
                <a:gd name="connsiteX34" fmla="*/ 0 w 6565107"/>
                <a:gd name="connsiteY34"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4236244 w 6565107"/>
                <a:gd name="connsiteY17" fmla="*/ 1885950 h 4993481"/>
                <a:gd name="connsiteX18" fmla="*/ 4279107 w 6565107"/>
                <a:gd name="connsiteY18" fmla="*/ 1493044 h 4993481"/>
                <a:gd name="connsiteX19" fmla="*/ 3293269 w 6565107"/>
                <a:gd name="connsiteY19" fmla="*/ 1135856 h 4993481"/>
                <a:gd name="connsiteX20" fmla="*/ 2671763 w 6565107"/>
                <a:gd name="connsiteY20" fmla="*/ 1121569 h 4993481"/>
                <a:gd name="connsiteX21" fmla="*/ 2771775 w 6565107"/>
                <a:gd name="connsiteY21" fmla="*/ 678656 h 4993481"/>
                <a:gd name="connsiteX22" fmla="*/ 3314700 w 6565107"/>
                <a:gd name="connsiteY22" fmla="*/ 750094 h 4993481"/>
                <a:gd name="connsiteX23" fmla="*/ 3350419 w 6565107"/>
                <a:gd name="connsiteY23" fmla="*/ 1057275 h 4993481"/>
                <a:gd name="connsiteX24" fmla="*/ 3700463 w 6565107"/>
                <a:gd name="connsiteY24" fmla="*/ 1092994 h 4993481"/>
                <a:gd name="connsiteX25" fmla="*/ 3864769 w 6565107"/>
                <a:gd name="connsiteY25" fmla="*/ 878681 h 4993481"/>
                <a:gd name="connsiteX26" fmla="*/ 4336257 w 6565107"/>
                <a:gd name="connsiteY26" fmla="*/ 914400 h 4993481"/>
                <a:gd name="connsiteX27" fmla="*/ 4679157 w 6565107"/>
                <a:gd name="connsiteY27" fmla="*/ 1428750 h 4993481"/>
                <a:gd name="connsiteX28" fmla="*/ 6007894 w 6565107"/>
                <a:gd name="connsiteY28" fmla="*/ 1485900 h 4993481"/>
                <a:gd name="connsiteX29" fmla="*/ 5965032 w 6565107"/>
                <a:gd name="connsiteY29" fmla="*/ 1100138 h 4993481"/>
                <a:gd name="connsiteX30" fmla="*/ 5272088 w 6565107"/>
                <a:gd name="connsiteY30" fmla="*/ 0 h 4993481"/>
                <a:gd name="connsiteX31" fmla="*/ 6565107 w 6565107"/>
                <a:gd name="connsiteY31" fmla="*/ 0 h 4993481"/>
                <a:gd name="connsiteX32" fmla="*/ 6565107 w 6565107"/>
                <a:gd name="connsiteY32" fmla="*/ 4993481 h 4993481"/>
                <a:gd name="connsiteX33" fmla="*/ 0 w 6565107"/>
                <a:gd name="connsiteY33"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4236244 w 6565107"/>
                <a:gd name="connsiteY16" fmla="*/ 1885950 h 4993481"/>
                <a:gd name="connsiteX17" fmla="*/ 4279107 w 6565107"/>
                <a:gd name="connsiteY17" fmla="*/ 1493044 h 4993481"/>
                <a:gd name="connsiteX18" fmla="*/ 3293269 w 6565107"/>
                <a:gd name="connsiteY18" fmla="*/ 1135856 h 4993481"/>
                <a:gd name="connsiteX19" fmla="*/ 2671763 w 6565107"/>
                <a:gd name="connsiteY19" fmla="*/ 1121569 h 4993481"/>
                <a:gd name="connsiteX20" fmla="*/ 2771775 w 6565107"/>
                <a:gd name="connsiteY20" fmla="*/ 678656 h 4993481"/>
                <a:gd name="connsiteX21" fmla="*/ 3314700 w 6565107"/>
                <a:gd name="connsiteY21" fmla="*/ 750094 h 4993481"/>
                <a:gd name="connsiteX22" fmla="*/ 3350419 w 6565107"/>
                <a:gd name="connsiteY22" fmla="*/ 1057275 h 4993481"/>
                <a:gd name="connsiteX23" fmla="*/ 3700463 w 6565107"/>
                <a:gd name="connsiteY23" fmla="*/ 1092994 h 4993481"/>
                <a:gd name="connsiteX24" fmla="*/ 3864769 w 6565107"/>
                <a:gd name="connsiteY24" fmla="*/ 878681 h 4993481"/>
                <a:gd name="connsiteX25" fmla="*/ 4336257 w 6565107"/>
                <a:gd name="connsiteY25" fmla="*/ 914400 h 4993481"/>
                <a:gd name="connsiteX26" fmla="*/ 4679157 w 6565107"/>
                <a:gd name="connsiteY26" fmla="*/ 1428750 h 4993481"/>
                <a:gd name="connsiteX27" fmla="*/ 6007894 w 6565107"/>
                <a:gd name="connsiteY27" fmla="*/ 1485900 h 4993481"/>
                <a:gd name="connsiteX28" fmla="*/ 5965032 w 6565107"/>
                <a:gd name="connsiteY28" fmla="*/ 1100138 h 4993481"/>
                <a:gd name="connsiteX29" fmla="*/ 5272088 w 6565107"/>
                <a:gd name="connsiteY29" fmla="*/ 0 h 4993481"/>
                <a:gd name="connsiteX30" fmla="*/ 6565107 w 6565107"/>
                <a:gd name="connsiteY30" fmla="*/ 0 h 4993481"/>
                <a:gd name="connsiteX31" fmla="*/ 6565107 w 6565107"/>
                <a:gd name="connsiteY31" fmla="*/ 4993481 h 4993481"/>
                <a:gd name="connsiteX32" fmla="*/ 0 w 6565107"/>
                <a:gd name="connsiteY32"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336257 w 6565107"/>
                <a:gd name="connsiteY14" fmla="*/ 2350294 h 4993481"/>
                <a:gd name="connsiteX15" fmla="*/ 3857625 w 6565107"/>
                <a:gd name="connsiteY15" fmla="*/ 1971675 h 4993481"/>
                <a:gd name="connsiteX16" fmla="*/ 4236244 w 6565107"/>
                <a:gd name="connsiteY16" fmla="*/ 1885950 h 4993481"/>
                <a:gd name="connsiteX17" fmla="*/ 4279107 w 6565107"/>
                <a:gd name="connsiteY17" fmla="*/ 1493044 h 4993481"/>
                <a:gd name="connsiteX18" fmla="*/ 3293269 w 6565107"/>
                <a:gd name="connsiteY18" fmla="*/ 1135856 h 4993481"/>
                <a:gd name="connsiteX19" fmla="*/ 2671763 w 6565107"/>
                <a:gd name="connsiteY19" fmla="*/ 1121569 h 4993481"/>
                <a:gd name="connsiteX20" fmla="*/ 2771775 w 6565107"/>
                <a:gd name="connsiteY20" fmla="*/ 678656 h 4993481"/>
                <a:gd name="connsiteX21" fmla="*/ 3314700 w 6565107"/>
                <a:gd name="connsiteY21" fmla="*/ 750094 h 4993481"/>
                <a:gd name="connsiteX22" fmla="*/ 3350419 w 6565107"/>
                <a:gd name="connsiteY22" fmla="*/ 1057275 h 4993481"/>
                <a:gd name="connsiteX23" fmla="*/ 3700463 w 6565107"/>
                <a:gd name="connsiteY23" fmla="*/ 1092994 h 4993481"/>
                <a:gd name="connsiteX24" fmla="*/ 3864769 w 6565107"/>
                <a:gd name="connsiteY24" fmla="*/ 878681 h 4993481"/>
                <a:gd name="connsiteX25" fmla="*/ 4336257 w 6565107"/>
                <a:gd name="connsiteY25" fmla="*/ 914400 h 4993481"/>
                <a:gd name="connsiteX26" fmla="*/ 4679157 w 6565107"/>
                <a:gd name="connsiteY26" fmla="*/ 1428750 h 4993481"/>
                <a:gd name="connsiteX27" fmla="*/ 6007894 w 6565107"/>
                <a:gd name="connsiteY27" fmla="*/ 1485900 h 4993481"/>
                <a:gd name="connsiteX28" fmla="*/ 5965032 w 6565107"/>
                <a:gd name="connsiteY28" fmla="*/ 1100138 h 4993481"/>
                <a:gd name="connsiteX29" fmla="*/ 5272088 w 6565107"/>
                <a:gd name="connsiteY29" fmla="*/ 0 h 4993481"/>
                <a:gd name="connsiteX30" fmla="*/ 6565107 w 6565107"/>
                <a:gd name="connsiteY30" fmla="*/ 0 h 4993481"/>
                <a:gd name="connsiteX31" fmla="*/ 6565107 w 6565107"/>
                <a:gd name="connsiteY31" fmla="*/ 4993481 h 4993481"/>
                <a:gd name="connsiteX32" fmla="*/ 0 w 6565107"/>
                <a:gd name="connsiteY32"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3857625 w 6565107"/>
                <a:gd name="connsiteY14" fmla="*/ 1971675 h 4993481"/>
                <a:gd name="connsiteX15" fmla="*/ 4236244 w 6565107"/>
                <a:gd name="connsiteY15" fmla="*/ 1885950 h 4993481"/>
                <a:gd name="connsiteX16" fmla="*/ 4279107 w 6565107"/>
                <a:gd name="connsiteY16" fmla="*/ 1493044 h 4993481"/>
                <a:gd name="connsiteX17" fmla="*/ 3293269 w 6565107"/>
                <a:gd name="connsiteY17" fmla="*/ 1135856 h 4993481"/>
                <a:gd name="connsiteX18" fmla="*/ 2671763 w 6565107"/>
                <a:gd name="connsiteY18" fmla="*/ 1121569 h 4993481"/>
                <a:gd name="connsiteX19" fmla="*/ 2771775 w 6565107"/>
                <a:gd name="connsiteY19" fmla="*/ 678656 h 4993481"/>
                <a:gd name="connsiteX20" fmla="*/ 3314700 w 6565107"/>
                <a:gd name="connsiteY20" fmla="*/ 750094 h 4993481"/>
                <a:gd name="connsiteX21" fmla="*/ 3350419 w 6565107"/>
                <a:gd name="connsiteY21" fmla="*/ 1057275 h 4993481"/>
                <a:gd name="connsiteX22" fmla="*/ 3700463 w 6565107"/>
                <a:gd name="connsiteY22" fmla="*/ 1092994 h 4993481"/>
                <a:gd name="connsiteX23" fmla="*/ 3864769 w 6565107"/>
                <a:gd name="connsiteY23" fmla="*/ 878681 h 4993481"/>
                <a:gd name="connsiteX24" fmla="*/ 4336257 w 6565107"/>
                <a:gd name="connsiteY24" fmla="*/ 914400 h 4993481"/>
                <a:gd name="connsiteX25" fmla="*/ 4679157 w 6565107"/>
                <a:gd name="connsiteY25" fmla="*/ 1428750 h 4993481"/>
                <a:gd name="connsiteX26" fmla="*/ 6007894 w 6565107"/>
                <a:gd name="connsiteY26" fmla="*/ 1485900 h 4993481"/>
                <a:gd name="connsiteX27" fmla="*/ 5965032 w 6565107"/>
                <a:gd name="connsiteY27" fmla="*/ 1100138 h 4993481"/>
                <a:gd name="connsiteX28" fmla="*/ 5272088 w 6565107"/>
                <a:gd name="connsiteY28" fmla="*/ 0 h 4993481"/>
                <a:gd name="connsiteX29" fmla="*/ 6565107 w 6565107"/>
                <a:gd name="connsiteY29" fmla="*/ 0 h 4993481"/>
                <a:gd name="connsiteX30" fmla="*/ 6565107 w 6565107"/>
                <a:gd name="connsiteY30" fmla="*/ 4993481 h 4993481"/>
                <a:gd name="connsiteX31" fmla="*/ 0 w 6565107"/>
                <a:gd name="connsiteY31"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6007894 w 6565107"/>
                <a:gd name="connsiteY25" fmla="*/ 1485900 h 4993481"/>
                <a:gd name="connsiteX26" fmla="*/ 5965032 w 6565107"/>
                <a:gd name="connsiteY26" fmla="*/ 1100138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164931 w 6565107"/>
                <a:gd name="connsiteY25" fmla="*/ 1343025 h 4993481"/>
                <a:gd name="connsiteX26" fmla="*/ 5965032 w 6565107"/>
                <a:gd name="connsiteY26" fmla="*/ 1100138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164931 w 6565107"/>
                <a:gd name="connsiteY25" fmla="*/ 1343025 h 4993481"/>
                <a:gd name="connsiteX26" fmla="*/ 5650707 w 6565107"/>
                <a:gd name="connsiteY26" fmla="*/ 1028700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057775 w 6565107"/>
                <a:gd name="connsiteY25" fmla="*/ 1050131 h 4993481"/>
                <a:gd name="connsiteX26" fmla="*/ 5650707 w 6565107"/>
                <a:gd name="connsiteY26" fmla="*/ 1028700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057775 w 6565107"/>
                <a:gd name="connsiteY25" fmla="*/ 1050131 h 4993481"/>
                <a:gd name="connsiteX26" fmla="*/ 5086351 w 6565107"/>
                <a:gd name="connsiteY26" fmla="*/ 435769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00575 w 6565107"/>
                <a:gd name="connsiteY24" fmla="*/ 1250157 h 4993481"/>
                <a:gd name="connsiteX25" fmla="*/ 5057775 w 6565107"/>
                <a:gd name="connsiteY25" fmla="*/ 1050131 h 4993481"/>
                <a:gd name="connsiteX26" fmla="*/ 5086351 w 6565107"/>
                <a:gd name="connsiteY26" fmla="*/ 435769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00575 w 6565107"/>
                <a:gd name="connsiteY24" fmla="*/ 1250157 h 4993481"/>
                <a:gd name="connsiteX25" fmla="*/ 5057775 w 6565107"/>
                <a:gd name="connsiteY25" fmla="*/ 1050131 h 4993481"/>
                <a:gd name="connsiteX26" fmla="*/ 5272088 w 6565107"/>
                <a:gd name="connsiteY26" fmla="*/ 0 h 4993481"/>
                <a:gd name="connsiteX27" fmla="*/ 6565107 w 6565107"/>
                <a:gd name="connsiteY27" fmla="*/ 0 h 4993481"/>
                <a:gd name="connsiteX28" fmla="*/ 6565107 w 6565107"/>
                <a:gd name="connsiteY28" fmla="*/ 4993481 h 4993481"/>
                <a:gd name="connsiteX29" fmla="*/ 0 w 6565107"/>
                <a:gd name="connsiteY29"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700463 w 6565107"/>
                <a:gd name="connsiteY20" fmla="*/ 1092994 h 4993481"/>
                <a:gd name="connsiteX21" fmla="*/ 3864769 w 6565107"/>
                <a:gd name="connsiteY21" fmla="*/ 878681 h 4993481"/>
                <a:gd name="connsiteX22" fmla="*/ 4336257 w 6565107"/>
                <a:gd name="connsiteY22" fmla="*/ 914400 h 4993481"/>
                <a:gd name="connsiteX23" fmla="*/ 4600575 w 6565107"/>
                <a:gd name="connsiteY23" fmla="*/ 1250157 h 4993481"/>
                <a:gd name="connsiteX24" fmla="*/ 5057775 w 6565107"/>
                <a:gd name="connsiteY24" fmla="*/ 1050131 h 4993481"/>
                <a:gd name="connsiteX25" fmla="*/ 5272088 w 6565107"/>
                <a:gd name="connsiteY25" fmla="*/ 0 h 4993481"/>
                <a:gd name="connsiteX26" fmla="*/ 6565107 w 6565107"/>
                <a:gd name="connsiteY26" fmla="*/ 0 h 4993481"/>
                <a:gd name="connsiteX27" fmla="*/ 6565107 w 6565107"/>
                <a:gd name="connsiteY27" fmla="*/ 4993481 h 4993481"/>
                <a:gd name="connsiteX28" fmla="*/ 0 w 6565107"/>
                <a:gd name="connsiteY28"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864769 w 6565107"/>
                <a:gd name="connsiteY20" fmla="*/ 878681 h 4993481"/>
                <a:gd name="connsiteX21" fmla="*/ 4336257 w 6565107"/>
                <a:gd name="connsiteY21" fmla="*/ 914400 h 4993481"/>
                <a:gd name="connsiteX22" fmla="*/ 4600575 w 6565107"/>
                <a:gd name="connsiteY22" fmla="*/ 1250157 h 4993481"/>
                <a:gd name="connsiteX23" fmla="*/ 5057775 w 6565107"/>
                <a:gd name="connsiteY23" fmla="*/ 1050131 h 4993481"/>
                <a:gd name="connsiteX24" fmla="*/ 5272088 w 6565107"/>
                <a:gd name="connsiteY24" fmla="*/ 0 h 4993481"/>
                <a:gd name="connsiteX25" fmla="*/ 6565107 w 6565107"/>
                <a:gd name="connsiteY25" fmla="*/ 0 h 4993481"/>
                <a:gd name="connsiteX26" fmla="*/ 6565107 w 6565107"/>
                <a:gd name="connsiteY26" fmla="*/ 4993481 h 4993481"/>
                <a:gd name="connsiteX27" fmla="*/ 0 w 6565107"/>
                <a:gd name="connsiteY27"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864769 w 6565107"/>
                <a:gd name="connsiteY19" fmla="*/ 878681 h 4993481"/>
                <a:gd name="connsiteX20" fmla="*/ 4336257 w 6565107"/>
                <a:gd name="connsiteY20" fmla="*/ 914400 h 4993481"/>
                <a:gd name="connsiteX21" fmla="*/ 4600575 w 6565107"/>
                <a:gd name="connsiteY21" fmla="*/ 1250157 h 4993481"/>
                <a:gd name="connsiteX22" fmla="*/ 5057775 w 6565107"/>
                <a:gd name="connsiteY22" fmla="*/ 1050131 h 4993481"/>
                <a:gd name="connsiteX23" fmla="*/ 5272088 w 6565107"/>
                <a:gd name="connsiteY23" fmla="*/ 0 h 4993481"/>
                <a:gd name="connsiteX24" fmla="*/ 6565107 w 6565107"/>
                <a:gd name="connsiteY24" fmla="*/ 0 h 4993481"/>
                <a:gd name="connsiteX25" fmla="*/ 6565107 w 6565107"/>
                <a:gd name="connsiteY25" fmla="*/ 4993481 h 4993481"/>
                <a:gd name="connsiteX26" fmla="*/ 0 w 6565107"/>
                <a:gd name="connsiteY26"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627377 w 6565107"/>
                <a:gd name="connsiteY19" fmla="*/ 861097 h 4993481"/>
                <a:gd name="connsiteX20" fmla="*/ 4336257 w 6565107"/>
                <a:gd name="connsiteY20" fmla="*/ 914400 h 4993481"/>
                <a:gd name="connsiteX21" fmla="*/ 4600575 w 6565107"/>
                <a:gd name="connsiteY21" fmla="*/ 1250157 h 4993481"/>
                <a:gd name="connsiteX22" fmla="*/ 5057775 w 6565107"/>
                <a:gd name="connsiteY22" fmla="*/ 1050131 h 4993481"/>
                <a:gd name="connsiteX23" fmla="*/ 5272088 w 6565107"/>
                <a:gd name="connsiteY23" fmla="*/ 0 h 4993481"/>
                <a:gd name="connsiteX24" fmla="*/ 6565107 w 6565107"/>
                <a:gd name="connsiteY24" fmla="*/ 0 h 4993481"/>
                <a:gd name="connsiteX25" fmla="*/ 6565107 w 6565107"/>
                <a:gd name="connsiteY25" fmla="*/ 4993481 h 4993481"/>
                <a:gd name="connsiteX26" fmla="*/ 0 w 6565107"/>
                <a:gd name="connsiteY26"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4336257 w 6565107"/>
                <a:gd name="connsiteY19" fmla="*/ 914400 h 4993481"/>
                <a:gd name="connsiteX20" fmla="*/ 4600575 w 6565107"/>
                <a:gd name="connsiteY20" fmla="*/ 1250157 h 4993481"/>
                <a:gd name="connsiteX21" fmla="*/ 5057775 w 6565107"/>
                <a:gd name="connsiteY21" fmla="*/ 1050131 h 4993481"/>
                <a:gd name="connsiteX22" fmla="*/ 5272088 w 6565107"/>
                <a:gd name="connsiteY22" fmla="*/ 0 h 4993481"/>
                <a:gd name="connsiteX23" fmla="*/ 6565107 w 6565107"/>
                <a:gd name="connsiteY23" fmla="*/ 0 h 4993481"/>
                <a:gd name="connsiteX24" fmla="*/ 6565107 w 6565107"/>
                <a:gd name="connsiteY24" fmla="*/ 4993481 h 4993481"/>
                <a:gd name="connsiteX25" fmla="*/ 0 w 6565107"/>
                <a:gd name="connsiteY25"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4177995 w 6565107"/>
                <a:gd name="connsiteY19" fmla="*/ 931984 h 4993481"/>
                <a:gd name="connsiteX20" fmla="*/ 4600575 w 6565107"/>
                <a:gd name="connsiteY20" fmla="*/ 1250157 h 4993481"/>
                <a:gd name="connsiteX21" fmla="*/ 5057775 w 6565107"/>
                <a:gd name="connsiteY21" fmla="*/ 1050131 h 4993481"/>
                <a:gd name="connsiteX22" fmla="*/ 5272088 w 6565107"/>
                <a:gd name="connsiteY22" fmla="*/ 0 h 4993481"/>
                <a:gd name="connsiteX23" fmla="*/ 6565107 w 6565107"/>
                <a:gd name="connsiteY23" fmla="*/ 0 h 4993481"/>
                <a:gd name="connsiteX24" fmla="*/ 6565107 w 6565107"/>
                <a:gd name="connsiteY24" fmla="*/ 4993481 h 4993481"/>
                <a:gd name="connsiteX25" fmla="*/ 0 w 6565107"/>
                <a:gd name="connsiteY25" fmla="*/ 4986338 h 49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65107" h="4993481">
                  <a:moveTo>
                    <a:pt x="0" y="4986338"/>
                  </a:moveTo>
                  <a:lnTo>
                    <a:pt x="571500" y="3657600"/>
                  </a:lnTo>
                  <a:lnTo>
                    <a:pt x="1464469" y="4200525"/>
                  </a:lnTo>
                  <a:lnTo>
                    <a:pt x="1835944" y="4329113"/>
                  </a:lnTo>
                  <a:lnTo>
                    <a:pt x="1993107" y="4021931"/>
                  </a:lnTo>
                  <a:lnTo>
                    <a:pt x="992982" y="3164681"/>
                  </a:lnTo>
                  <a:lnTo>
                    <a:pt x="1564482" y="2886075"/>
                  </a:lnTo>
                  <a:lnTo>
                    <a:pt x="2114550" y="3171825"/>
                  </a:lnTo>
                  <a:lnTo>
                    <a:pt x="2750344" y="2678906"/>
                  </a:lnTo>
                  <a:lnTo>
                    <a:pt x="3479007" y="2486025"/>
                  </a:lnTo>
                  <a:lnTo>
                    <a:pt x="3971925" y="2486025"/>
                  </a:lnTo>
                  <a:lnTo>
                    <a:pt x="4136232" y="3178969"/>
                  </a:lnTo>
                  <a:lnTo>
                    <a:pt x="4636294" y="3186113"/>
                  </a:lnTo>
                  <a:lnTo>
                    <a:pt x="4607719" y="2843213"/>
                  </a:lnTo>
                  <a:lnTo>
                    <a:pt x="4236244" y="1885950"/>
                  </a:lnTo>
                  <a:lnTo>
                    <a:pt x="4279107" y="1493044"/>
                  </a:lnTo>
                  <a:lnTo>
                    <a:pt x="3293269" y="1135856"/>
                  </a:lnTo>
                  <a:lnTo>
                    <a:pt x="2671763" y="1121569"/>
                  </a:lnTo>
                  <a:lnTo>
                    <a:pt x="2771775" y="678656"/>
                  </a:lnTo>
                  <a:lnTo>
                    <a:pt x="4177995" y="931984"/>
                  </a:lnTo>
                  <a:lnTo>
                    <a:pt x="4600575" y="1250157"/>
                  </a:lnTo>
                  <a:lnTo>
                    <a:pt x="5057775" y="1050131"/>
                  </a:lnTo>
                  <a:lnTo>
                    <a:pt x="5272088" y="0"/>
                  </a:lnTo>
                  <a:lnTo>
                    <a:pt x="6565107" y="0"/>
                  </a:lnTo>
                  <a:lnTo>
                    <a:pt x="6565107" y="4993481"/>
                  </a:lnTo>
                  <a:lnTo>
                    <a:pt x="0" y="498633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a:stCxn id="72" idx="9"/>
              <a:endCxn id="72" idx="10"/>
            </p:cNvCxnSpPr>
            <p:nvPr/>
          </p:nvCxnSpPr>
          <p:spPr>
            <a:xfrm>
              <a:off x="5072063" y="3114675"/>
              <a:ext cx="492918"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72" idx="15"/>
              <a:endCxn id="72" idx="16"/>
            </p:cNvCxnSpPr>
            <p:nvPr/>
          </p:nvCxnSpPr>
          <p:spPr>
            <a:xfrm flipH="1" flipV="1">
              <a:off x="4886325" y="1764506"/>
              <a:ext cx="985838" cy="35718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72" idx="4"/>
              <a:endCxn id="72" idx="5"/>
            </p:cNvCxnSpPr>
            <p:nvPr/>
          </p:nvCxnSpPr>
          <p:spPr>
            <a:xfrm flipH="1" flipV="1">
              <a:off x="2586038" y="3793331"/>
              <a:ext cx="1000125" cy="85725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72" idx="2"/>
              <a:endCxn id="72" idx="1"/>
            </p:cNvCxnSpPr>
            <p:nvPr/>
          </p:nvCxnSpPr>
          <p:spPr>
            <a:xfrm flipH="1" flipV="1">
              <a:off x="2164556" y="4286250"/>
              <a:ext cx="892969" cy="542925"/>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72" idx="3"/>
              <a:endCxn id="72" idx="2"/>
            </p:cNvCxnSpPr>
            <p:nvPr/>
          </p:nvCxnSpPr>
          <p:spPr>
            <a:xfrm flipH="1" flipV="1">
              <a:off x="3057525" y="4829175"/>
              <a:ext cx="371475" cy="12858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72" idx="17"/>
              <a:endCxn id="72" idx="16"/>
            </p:cNvCxnSpPr>
            <p:nvPr/>
          </p:nvCxnSpPr>
          <p:spPr>
            <a:xfrm>
              <a:off x="4264819" y="1750219"/>
              <a:ext cx="621506" cy="14287"/>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593056" y="4300538"/>
              <a:ext cx="571500" cy="1328737"/>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72" idx="5"/>
              <a:endCxn id="72" idx="6"/>
            </p:cNvCxnSpPr>
            <p:nvPr/>
          </p:nvCxnSpPr>
          <p:spPr>
            <a:xfrm flipV="1">
              <a:off x="2586038" y="3514725"/>
              <a:ext cx="571500" cy="27860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72" idx="11"/>
              <a:endCxn id="72" idx="10"/>
            </p:cNvCxnSpPr>
            <p:nvPr/>
          </p:nvCxnSpPr>
          <p:spPr>
            <a:xfrm flipH="1" flipV="1">
              <a:off x="5564981" y="3114675"/>
              <a:ext cx="164307" cy="692944"/>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72" idx="6"/>
              <a:endCxn id="72" idx="7"/>
            </p:cNvCxnSpPr>
            <p:nvPr/>
          </p:nvCxnSpPr>
          <p:spPr>
            <a:xfrm>
              <a:off x="3157538" y="3514725"/>
              <a:ext cx="550068" cy="28575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72" idx="7"/>
              <a:endCxn id="72" idx="8"/>
            </p:cNvCxnSpPr>
            <p:nvPr/>
          </p:nvCxnSpPr>
          <p:spPr>
            <a:xfrm flipV="1">
              <a:off x="3707606" y="3307556"/>
              <a:ext cx="635794" cy="492919"/>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72" idx="8"/>
              <a:endCxn id="72" idx="9"/>
            </p:cNvCxnSpPr>
            <p:nvPr/>
          </p:nvCxnSpPr>
          <p:spPr>
            <a:xfrm flipV="1">
              <a:off x="4343400" y="3114675"/>
              <a:ext cx="728663" cy="19288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72" idx="3"/>
              <a:endCxn id="72" idx="4"/>
            </p:cNvCxnSpPr>
            <p:nvPr/>
          </p:nvCxnSpPr>
          <p:spPr>
            <a:xfrm flipV="1">
              <a:off x="3429000" y="4650581"/>
              <a:ext cx="157163" cy="307182"/>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72" idx="11"/>
              <a:endCxn id="72" idx="12"/>
            </p:cNvCxnSpPr>
            <p:nvPr/>
          </p:nvCxnSpPr>
          <p:spPr>
            <a:xfrm>
              <a:off x="5729288" y="3807619"/>
              <a:ext cx="500062" cy="7144"/>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72" idx="13"/>
              <a:endCxn id="72" idx="12"/>
            </p:cNvCxnSpPr>
            <p:nvPr/>
          </p:nvCxnSpPr>
          <p:spPr>
            <a:xfrm>
              <a:off x="6200775" y="3471863"/>
              <a:ext cx="28575" cy="34290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72" idx="14"/>
              <a:endCxn id="72" idx="13"/>
            </p:cNvCxnSpPr>
            <p:nvPr/>
          </p:nvCxnSpPr>
          <p:spPr>
            <a:xfrm>
              <a:off x="5829300" y="2514600"/>
              <a:ext cx="371475" cy="95726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72" idx="14"/>
              <a:endCxn id="72" idx="15"/>
            </p:cNvCxnSpPr>
            <p:nvPr/>
          </p:nvCxnSpPr>
          <p:spPr>
            <a:xfrm flipV="1">
              <a:off x="5829300" y="2121694"/>
              <a:ext cx="42863" cy="39290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72" idx="17"/>
              <a:endCxn id="72" idx="18"/>
            </p:cNvCxnSpPr>
            <p:nvPr/>
          </p:nvCxnSpPr>
          <p:spPr>
            <a:xfrm flipV="1">
              <a:off x="4264819" y="1307306"/>
              <a:ext cx="100012" cy="44291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72" idx="18"/>
              <a:endCxn id="72" idx="19"/>
            </p:cNvCxnSpPr>
            <p:nvPr/>
          </p:nvCxnSpPr>
          <p:spPr>
            <a:xfrm>
              <a:off x="4364831" y="1307306"/>
              <a:ext cx="1406220" cy="25332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72" idx="20"/>
              <a:endCxn id="72" idx="21"/>
            </p:cNvCxnSpPr>
            <p:nvPr/>
          </p:nvCxnSpPr>
          <p:spPr>
            <a:xfrm flipV="1">
              <a:off x="6193631" y="1678781"/>
              <a:ext cx="457200" cy="20002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72" idx="20"/>
              <a:endCxn id="72" idx="19"/>
            </p:cNvCxnSpPr>
            <p:nvPr/>
          </p:nvCxnSpPr>
          <p:spPr>
            <a:xfrm flipH="1" flipV="1">
              <a:off x="5771051" y="1560634"/>
              <a:ext cx="422580" cy="31817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72" idx="21"/>
              <a:endCxn id="72" idx="22"/>
            </p:cNvCxnSpPr>
            <p:nvPr/>
          </p:nvCxnSpPr>
          <p:spPr>
            <a:xfrm flipV="1">
              <a:off x="6650831" y="628650"/>
              <a:ext cx="214313" cy="105013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bwMode="auto">
          <a:xfrm>
            <a:off x="2104926" y="5618962"/>
            <a:ext cx="51245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46"/>
          <p:cNvSpPr txBox="1">
            <a:spLocks noChangeArrowheads="1"/>
          </p:cNvSpPr>
          <p:nvPr/>
        </p:nvSpPr>
        <p:spPr bwMode="auto">
          <a:xfrm>
            <a:off x="3757336" y="5763959"/>
            <a:ext cx="18197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1</a:t>
            </a:r>
          </a:p>
        </p:txBody>
      </p:sp>
      <p:sp>
        <p:nvSpPr>
          <p:cNvPr id="61" name="TextBox 147"/>
          <p:cNvSpPr txBox="1">
            <a:spLocks noChangeArrowheads="1"/>
          </p:cNvSpPr>
          <p:nvPr/>
        </p:nvSpPr>
        <p:spPr bwMode="auto">
          <a:xfrm rot="16200000">
            <a:off x="1146898" y="3142475"/>
            <a:ext cx="18197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2</a:t>
            </a:r>
          </a:p>
        </p:txBody>
      </p:sp>
      <p:pic>
        <p:nvPicPr>
          <p:cNvPr id="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4389" y="494638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563" y="503821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706" y="45353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583" y="476813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078" y="424893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463" y="393949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78" y="345140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591" y="355258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983" y="5124676"/>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714" y="43614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375" y="393888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209" y="436140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445" y="338664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944" y="2751323"/>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6062" y="243984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456" y="457054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4854" y="292902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974" y="17599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1829" y="251881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0844" y="1391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027" y="213586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788" y="29221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8286" y="2295891"/>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097" y="157619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8548" y="31388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723" y="221651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576" y="3874025"/>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806" y="384716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256" y="309216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296" y="2285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218" y="44781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278" y="130311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361" y="1385644"/>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733" y="3688859"/>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618" y="15587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2139" y="2796684"/>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9576" y="211298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662" y="149883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79" y="12092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8851" y="1830892"/>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001" y="102542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8" descr="http://inside-files/dev/tools/resources/IconExperience/v_collections_png/software_graphics_media/256x256/shadow/cube_yell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412" y="3521083"/>
            <a:ext cx="205740" cy="274320"/>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p:cNvCxnSpPr/>
          <p:nvPr/>
        </p:nvCxnSpPr>
        <p:spPr bwMode="auto">
          <a:xfrm flipH="1" flipV="1">
            <a:off x="2333889" y="714745"/>
            <a:ext cx="0" cy="515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6444208" y="4672470"/>
            <a:ext cx="1981166" cy="646331"/>
          </a:xfrm>
          <a:prstGeom prst="rect">
            <a:avLst/>
          </a:prstGeom>
          <a:solidFill>
            <a:schemeClr val="bg2"/>
          </a:solidFill>
        </p:spPr>
        <p:txBody>
          <a:bodyPr wrap="square" rtlCol="0">
            <a:spAutoFit/>
          </a:bodyPr>
          <a:lstStyle/>
          <a:p>
            <a:pPr algn="ctr"/>
            <a:r>
              <a:rPr lang="en-US" dirty="0">
                <a:latin typeface="Futura Std Medium" panose="020B0502020204020303" pitchFamily="34" charset="0"/>
              </a:rPr>
              <a:t>Training error:</a:t>
            </a:r>
          </a:p>
          <a:p>
            <a:pPr algn="ctr"/>
            <a:r>
              <a:rPr lang="en-US" dirty="0">
                <a:latin typeface="Futura Std Medium" panose="020B0502020204020303" pitchFamily="34" charset="0"/>
              </a:rPr>
              <a:t>0/42 = 0%</a:t>
            </a:r>
          </a:p>
        </p:txBody>
      </p:sp>
      <p:sp>
        <p:nvSpPr>
          <p:cNvPr id="3" name="Footer Placeholder 2"/>
          <p:cNvSpPr>
            <a:spLocks noGrp="1"/>
          </p:cNvSpPr>
          <p:nvPr>
            <p:ph type="ftr" sz="quarter" idx="10"/>
          </p:nvPr>
        </p:nvSpPr>
        <p:spPr/>
        <p:txBody>
          <a:bodyPr/>
          <a:lstStyle/>
          <a:p>
            <a:r>
              <a:rPr lang="en-US"/>
              <a:t>© 2018 The MathWorks Inc.</a:t>
            </a:r>
            <a:endParaRPr lang="en-US" dirty="0"/>
          </a:p>
        </p:txBody>
      </p:sp>
    </p:spTree>
    <p:extLst>
      <p:ext uri="{BB962C8B-B14F-4D97-AF65-F5344CB8AC3E}">
        <p14:creationId xmlns:p14="http://schemas.microsoft.com/office/powerpoint/2010/main" val="12827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2336761" y="628652"/>
            <a:ext cx="4924862" cy="5000625"/>
            <a:chOff x="1591681" y="628650"/>
            <a:chExt cx="6566482" cy="5000625"/>
          </a:xfrm>
        </p:grpSpPr>
        <p:sp>
          <p:nvSpPr>
            <p:cNvPr id="70" name="Rectangle 69"/>
            <p:cNvSpPr/>
            <p:nvPr/>
          </p:nvSpPr>
          <p:spPr>
            <a:xfrm>
              <a:off x="1591681" y="628651"/>
              <a:ext cx="6002125" cy="50006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1593056" y="628650"/>
              <a:ext cx="6565107" cy="4993481"/>
            </a:xfrm>
            <a:custGeom>
              <a:avLst/>
              <a:gdLst>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2507457 w 6565107"/>
                <a:gd name="connsiteY17" fmla="*/ 1857375 h 4993481"/>
                <a:gd name="connsiteX18" fmla="*/ 2936082 w 6565107"/>
                <a:gd name="connsiteY18" fmla="*/ 1600200 h 4993481"/>
                <a:gd name="connsiteX19" fmla="*/ 4236244 w 6565107"/>
                <a:gd name="connsiteY19" fmla="*/ 1885950 h 4993481"/>
                <a:gd name="connsiteX20" fmla="*/ 4279107 w 6565107"/>
                <a:gd name="connsiteY20" fmla="*/ 1493044 h 4993481"/>
                <a:gd name="connsiteX21" fmla="*/ 3293269 w 6565107"/>
                <a:gd name="connsiteY21" fmla="*/ 1135856 h 4993481"/>
                <a:gd name="connsiteX22" fmla="*/ 2671763 w 6565107"/>
                <a:gd name="connsiteY22" fmla="*/ 1121569 h 4993481"/>
                <a:gd name="connsiteX23" fmla="*/ 2771775 w 6565107"/>
                <a:gd name="connsiteY23" fmla="*/ 678656 h 4993481"/>
                <a:gd name="connsiteX24" fmla="*/ 3314700 w 6565107"/>
                <a:gd name="connsiteY24" fmla="*/ 750094 h 4993481"/>
                <a:gd name="connsiteX25" fmla="*/ 3350419 w 6565107"/>
                <a:gd name="connsiteY25" fmla="*/ 1057275 h 4993481"/>
                <a:gd name="connsiteX26" fmla="*/ 3700463 w 6565107"/>
                <a:gd name="connsiteY26" fmla="*/ 1092994 h 4993481"/>
                <a:gd name="connsiteX27" fmla="*/ 3864769 w 6565107"/>
                <a:gd name="connsiteY27" fmla="*/ 878681 h 4993481"/>
                <a:gd name="connsiteX28" fmla="*/ 4336257 w 6565107"/>
                <a:gd name="connsiteY28" fmla="*/ 914400 h 4993481"/>
                <a:gd name="connsiteX29" fmla="*/ 4679157 w 6565107"/>
                <a:gd name="connsiteY29" fmla="*/ 1428750 h 4993481"/>
                <a:gd name="connsiteX30" fmla="*/ 6007894 w 6565107"/>
                <a:gd name="connsiteY30" fmla="*/ 1485900 h 4993481"/>
                <a:gd name="connsiteX31" fmla="*/ 5965032 w 6565107"/>
                <a:gd name="connsiteY31" fmla="*/ 1100138 h 4993481"/>
                <a:gd name="connsiteX32" fmla="*/ 5272088 w 6565107"/>
                <a:gd name="connsiteY32" fmla="*/ 0 h 4993481"/>
                <a:gd name="connsiteX33" fmla="*/ 6565107 w 6565107"/>
                <a:gd name="connsiteY33" fmla="*/ 0 h 4993481"/>
                <a:gd name="connsiteX34" fmla="*/ 6565107 w 6565107"/>
                <a:gd name="connsiteY34" fmla="*/ 4993481 h 4993481"/>
                <a:gd name="connsiteX35" fmla="*/ 0 w 6565107"/>
                <a:gd name="connsiteY35"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2507457 w 6565107"/>
                <a:gd name="connsiteY17" fmla="*/ 1857375 h 4993481"/>
                <a:gd name="connsiteX18" fmla="*/ 4236244 w 6565107"/>
                <a:gd name="connsiteY18" fmla="*/ 1885950 h 4993481"/>
                <a:gd name="connsiteX19" fmla="*/ 4279107 w 6565107"/>
                <a:gd name="connsiteY19" fmla="*/ 1493044 h 4993481"/>
                <a:gd name="connsiteX20" fmla="*/ 3293269 w 6565107"/>
                <a:gd name="connsiteY20" fmla="*/ 1135856 h 4993481"/>
                <a:gd name="connsiteX21" fmla="*/ 2671763 w 6565107"/>
                <a:gd name="connsiteY21" fmla="*/ 1121569 h 4993481"/>
                <a:gd name="connsiteX22" fmla="*/ 2771775 w 6565107"/>
                <a:gd name="connsiteY22" fmla="*/ 678656 h 4993481"/>
                <a:gd name="connsiteX23" fmla="*/ 3314700 w 6565107"/>
                <a:gd name="connsiteY23" fmla="*/ 750094 h 4993481"/>
                <a:gd name="connsiteX24" fmla="*/ 3350419 w 6565107"/>
                <a:gd name="connsiteY24" fmla="*/ 1057275 h 4993481"/>
                <a:gd name="connsiteX25" fmla="*/ 3700463 w 6565107"/>
                <a:gd name="connsiteY25" fmla="*/ 1092994 h 4993481"/>
                <a:gd name="connsiteX26" fmla="*/ 3864769 w 6565107"/>
                <a:gd name="connsiteY26" fmla="*/ 878681 h 4993481"/>
                <a:gd name="connsiteX27" fmla="*/ 4336257 w 6565107"/>
                <a:gd name="connsiteY27" fmla="*/ 914400 h 4993481"/>
                <a:gd name="connsiteX28" fmla="*/ 4679157 w 6565107"/>
                <a:gd name="connsiteY28" fmla="*/ 1428750 h 4993481"/>
                <a:gd name="connsiteX29" fmla="*/ 6007894 w 6565107"/>
                <a:gd name="connsiteY29" fmla="*/ 1485900 h 4993481"/>
                <a:gd name="connsiteX30" fmla="*/ 5965032 w 6565107"/>
                <a:gd name="connsiteY30" fmla="*/ 1100138 h 4993481"/>
                <a:gd name="connsiteX31" fmla="*/ 5272088 w 6565107"/>
                <a:gd name="connsiteY31" fmla="*/ 0 h 4993481"/>
                <a:gd name="connsiteX32" fmla="*/ 6565107 w 6565107"/>
                <a:gd name="connsiteY32" fmla="*/ 0 h 4993481"/>
                <a:gd name="connsiteX33" fmla="*/ 6565107 w 6565107"/>
                <a:gd name="connsiteY33" fmla="*/ 4993481 h 4993481"/>
                <a:gd name="connsiteX34" fmla="*/ 0 w 6565107"/>
                <a:gd name="connsiteY34"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2578894 w 6565107"/>
                <a:gd name="connsiteY16" fmla="*/ 2050256 h 4993481"/>
                <a:gd name="connsiteX17" fmla="*/ 4236244 w 6565107"/>
                <a:gd name="connsiteY17" fmla="*/ 1885950 h 4993481"/>
                <a:gd name="connsiteX18" fmla="*/ 4279107 w 6565107"/>
                <a:gd name="connsiteY18" fmla="*/ 1493044 h 4993481"/>
                <a:gd name="connsiteX19" fmla="*/ 3293269 w 6565107"/>
                <a:gd name="connsiteY19" fmla="*/ 1135856 h 4993481"/>
                <a:gd name="connsiteX20" fmla="*/ 2671763 w 6565107"/>
                <a:gd name="connsiteY20" fmla="*/ 1121569 h 4993481"/>
                <a:gd name="connsiteX21" fmla="*/ 2771775 w 6565107"/>
                <a:gd name="connsiteY21" fmla="*/ 678656 h 4993481"/>
                <a:gd name="connsiteX22" fmla="*/ 3314700 w 6565107"/>
                <a:gd name="connsiteY22" fmla="*/ 750094 h 4993481"/>
                <a:gd name="connsiteX23" fmla="*/ 3350419 w 6565107"/>
                <a:gd name="connsiteY23" fmla="*/ 1057275 h 4993481"/>
                <a:gd name="connsiteX24" fmla="*/ 3700463 w 6565107"/>
                <a:gd name="connsiteY24" fmla="*/ 1092994 h 4993481"/>
                <a:gd name="connsiteX25" fmla="*/ 3864769 w 6565107"/>
                <a:gd name="connsiteY25" fmla="*/ 878681 h 4993481"/>
                <a:gd name="connsiteX26" fmla="*/ 4336257 w 6565107"/>
                <a:gd name="connsiteY26" fmla="*/ 914400 h 4993481"/>
                <a:gd name="connsiteX27" fmla="*/ 4679157 w 6565107"/>
                <a:gd name="connsiteY27" fmla="*/ 1428750 h 4993481"/>
                <a:gd name="connsiteX28" fmla="*/ 6007894 w 6565107"/>
                <a:gd name="connsiteY28" fmla="*/ 1485900 h 4993481"/>
                <a:gd name="connsiteX29" fmla="*/ 5965032 w 6565107"/>
                <a:gd name="connsiteY29" fmla="*/ 1100138 h 4993481"/>
                <a:gd name="connsiteX30" fmla="*/ 5272088 w 6565107"/>
                <a:gd name="connsiteY30" fmla="*/ 0 h 4993481"/>
                <a:gd name="connsiteX31" fmla="*/ 6565107 w 6565107"/>
                <a:gd name="connsiteY31" fmla="*/ 0 h 4993481"/>
                <a:gd name="connsiteX32" fmla="*/ 6565107 w 6565107"/>
                <a:gd name="connsiteY32" fmla="*/ 4993481 h 4993481"/>
                <a:gd name="connsiteX33" fmla="*/ 0 w 6565107"/>
                <a:gd name="connsiteY33"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107657 w 6565107"/>
                <a:gd name="connsiteY14" fmla="*/ 2636044 h 4993481"/>
                <a:gd name="connsiteX15" fmla="*/ 3857625 w 6565107"/>
                <a:gd name="connsiteY15" fmla="*/ 1971675 h 4993481"/>
                <a:gd name="connsiteX16" fmla="*/ 4236244 w 6565107"/>
                <a:gd name="connsiteY16" fmla="*/ 1885950 h 4993481"/>
                <a:gd name="connsiteX17" fmla="*/ 4279107 w 6565107"/>
                <a:gd name="connsiteY17" fmla="*/ 1493044 h 4993481"/>
                <a:gd name="connsiteX18" fmla="*/ 3293269 w 6565107"/>
                <a:gd name="connsiteY18" fmla="*/ 1135856 h 4993481"/>
                <a:gd name="connsiteX19" fmla="*/ 2671763 w 6565107"/>
                <a:gd name="connsiteY19" fmla="*/ 1121569 h 4993481"/>
                <a:gd name="connsiteX20" fmla="*/ 2771775 w 6565107"/>
                <a:gd name="connsiteY20" fmla="*/ 678656 h 4993481"/>
                <a:gd name="connsiteX21" fmla="*/ 3314700 w 6565107"/>
                <a:gd name="connsiteY21" fmla="*/ 750094 h 4993481"/>
                <a:gd name="connsiteX22" fmla="*/ 3350419 w 6565107"/>
                <a:gd name="connsiteY22" fmla="*/ 1057275 h 4993481"/>
                <a:gd name="connsiteX23" fmla="*/ 3700463 w 6565107"/>
                <a:gd name="connsiteY23" fmla="*/ 1092994 h 4993481"/>
                <a:gd name="connsiteX24" fmla="*/ 3864769 w 6565107"/>
                <a:gd name="connsiteY24" fmla="*/ 878681 h 4993481"/>
                <a:gd name="connsiteX25" fmla="*/ 4336257 w 6565107"/>
                <a:gd name="connsiteY25" fmla="*/ 914400 h 4993481"/>
                <a:gd name="connsiteX26" fmla="*/ 4679157 w 6565107"/>
                <a:gd name="connsiteY26" fmla="*/ 1428750 h 4993481"/>
                <a:gd name="connsiteX27" fmla="*/ 6007894 w 6565107"/>
                <a:gd name="connsiteY27" fmla="*/ 1485900 h 4993481"/>
                <a:gd name="connsiteX28" fmla="*/ 5965032 w 6565107"/>
                <a:gd name="connsiteY28" fmla="*/ 1100138 h 4993481"/>
                <a:gd name="connsiteX29" fmla="*/ 5272088 w 6565107"/>
                <a:gd name="connsiteY29" fmla="*/ 0 h 4993481"/>
                <a:gd name="connsiteX30" fmla="*/ 6565107 w 6565107"/>
                <a:gd name="connsiteY30" fmla="*/ 0 h 4993481"/>
                <a:gd name="connsiteX31" fmla="*/ 6565107 w 6565107"/>
                <a:gd name="connsiteY31" fmla="*/ 4993481 h 4993481"/>
                <a:gd name="connsiteX32" fmla="*/ 0 w 6565107"/>
                <a:gd name="connsiteY32"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336257 w 6565107"/>
                <a:gd name="connsiteY14" fmla="*/ 2350294 h 4993481"/>
                <a:gd name="connsiteX15" fmla="*/ 3857625 w 6565107"/>
                <a:gd name="connsiteY15" fmla="*/ 1971675 h 4993481"/>
                <a:gd name="connsiteX16" fmla="*/ 4236244 w 6565107"/>
                <a:gd name="connsiteY16" fmla="*/ 1885950 h 4993481"/>
                <a:gd name="connsiteX17" fmla="*/ 4279107 w 6565107"/>
                <a:gd name="connsiteY17" fmla="*/ 1493044 h 4993481"/>
                <a:gd name="connsiteX18" fmla="*/ 3293269 w 6565107"/>
                <a:gd name="connsiteY18" fmla="*/ 1135856 h 4993481"/>
                <a:gd name="connsiteX19" fmla="*/ 2671763 w 6565107"/>
                <a:gd name="connsiteY19" fmla="*/ 1121569 h 4993481"/>
                <a:gd name="connsiteX20" fmla="*/ 2771775 w 6565107"/>
                <a:gd name="connsiteY20" fmla="*/ 678656 h 4993481"/>
                <a:gd name="connsiteX21" fmla="*/ 3314700 w 6565107"/>
                <a:gd name="connsiteY21" fmla="*/ 750094 h 4993481"/>
                <a:gd name="connsiteX22" fmla="*/ 3350419 w 6565107"/>
                <a:gd name="connsiteY22" fmla="*/ 1057275 h 4993481"/>
                <a:gd name="connsiteX23" fmla="*/ 3700463 w 6565107"/>
                <a:gd name="connsiteY23" fmla="*/ 1092994 h 4993481"/>
                <a:gd name="connsiteX24" fmla="*/ 3864769 w 6565107"/>
                <a:gd name="connsiteY24" fmla="*/ 878681 h 4993481"/>
                <a:gd name="connsiteX25" fmla="*/ 4336257 w 6565107"/>
                <a:gd name="connsiteY25" fmla="*/ 914400 h 4993481"/>
                <a:gd name="connsiteX26" fmla="*/ 4679157 w 6565107"/>
                <a:gd name="connsiteY26" fmla="*/ 1428750 h 4993481"/>
                <a:gd name="connsiteX27" fmla="*/ 6007894 w 6565107"/>
                <a:gd name="connsiteY27" fmla="*/ 1485900 h 4993481"/>
                <a:gd name="connsiteX28" fmla="*/ 5965032 w 6565107"/>
                <a:gd name="connsiteY28" fmla="*/ 1100138 h 4993481"/>
                <a:gd name="connsiteX29" fmla="*/ 5272088 w 6565107"/>
                <a:gd name="connsiteY29" fmla="*/ 0 h 4993481"/>
                <a:gd name="connsiteX30" fmla="*/ 6565107 w 6565107"/>
                <a:gd name="connsiteY30" fmla="*/ 0 h 4993481"/>
                <a:gd name="connsiteX31" fmla="*/ 6565107 w 6565107"/>
                <a:gd name="connsiteY31" fmla="*/ 4993481 h 4993481"/>
                <a:gd name="connsiteX32" fmla="*/ 0 w 6565107"/>
                <a:gd name="connsiteY32"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3857625 w 6565107"/>
                <a:gd name="connsiteY14" fmla="*/ 1971675 h 4993481"/>
                <a:gd name="connsiteX15" fmla="*/ 4236244 w 6565107"/>
                <a:gd name="connsiteY15" fmla="*/ 1885950 h 4993481"/>
                <a:gd name="connsiteX16" fmla="*/ 4279107 w 6565107"/>
                <a:gd name="connsiteY16" fmla="*/ 1493044 h 4993481"/>
                <a:gd name="connsiteX17" fmla="*/ 3293269 w 6565107"/>
                <a:gd name="connsiteY17" fmla="*/ 1135856 h 4993481"/>
                <a:gd name="connsiteX18" fmla="*/ 2671763 w 6565107"/>
                <a:gd name="connsiteY18" fmla="*/ 1121569 h 4993481"/>
                <a:gd name="connsiteX19" fmla="*/ 2771775 w 6565107"/>
                <a:gd name="connsiteY19" fmla="*/ 678656 h 4993481"/>
                <a:gd name="connsiteX20" fmla="*/ 3314700 w 6565107"/>
                <a:gd name="connsiteY20" fmla="*/ 750094 h 4993481"/>
                <a:gd name="connsiteX21" fmla="*/ 3350419 w 6565107"/>
                <a:gd name="connsiteY21" fmla="*/ 1057275 h 4993481"/>
                <a:gd name="connsiteX22" fmla="*/ 3700463 w 6565107"/>
                <a:gd name="connsiteY22" fmla="*/ 1092994 h 4993481"/>
                <a:gd name="connsiteX23" fmla="*/ 3864769 w 6565107"/>
                <a:gd name="connsiteY23" fmla="*/ 878681 h 4993481"/>
                <a:gd name="connsiteX24" fmla="*/ 4336257 w 6565107"/>
                <a:gd name="connsiteY24" fmla="*/ 914400 h 4993481"/>
                <a:gd name="connsiteX25" fmla="*/ 4679157 w 6565107"/>
                <a:gd name="connsiteY25" fmla="*/ 1428750 h 4993481"/>
                <a:gd name="connsiteX26" fmla="*/ 6007894 w 6565107"/>
                <a:gd name="connsiteY26" fmla="*/ 1485900 h 4993481"/>
                <a:gd name="connsiteX27" fmla="*/ 5965032 w 6565107"/>
                <a:gd name="connsiteY27" fmla="*/ 1100138 h 4993481"/>
                <a:gd name="connsiteX28" fmla="*/ 5272088 w 6565107"/>
                <a:gd name="connsiteY28" fmla="*/ 0 h 4993481"/>
                <a:gd name="connsiteX29" fmla="*/ 6565107 w 6565107"/>
                <a:gd name="connsiteY29" fmla="*/ 0 h 4993481"/>
                <a:gd name="connsiteX30" fmla="*/ 6565107 w 6565107"/>
                <a:gd name="connsiteY30" fmla="*/ 4993481 h 4993481"/>
                <a:gd name="connsiteX31" fmla="*/ 0 w 6565107"/>
                <a:gd name="connsiteY31"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6007894 w 6565107"/>
                <a:gd name="connsiteY25" fmla="*/ 1485900 h 4993481"/>
                <a:gd name="connsiteX26" fmla="*/ 5965032 w 6565107"/>
                <a:gd name="connsiteY26" fmla="*/ 1100138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164931 w 6565107"/>
                <a:gd name="connsiteY25" fmla="*/ 1343025 h 4993481"/>
                <a:gd name="connsiteX26" fmla="*/ 5965032 w 6565107"/>
                <a:gd name="connsiteY26" fmla="*/ 1100138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164931 w 6565107"/>
                <a:gd name="connsiteY25" fmla="*/ 1343025 h 4993481"/>
                <a:gd name="connsiteX26" fmla="*/ 5650707 w 6565107"/>
                <a:gd name="connsiteY26" fmla="*/ 1028700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057775 w 6565107"/>
                <a:gd name="connsiteY25" fmla="*/ 1050131 h 4993481"/>
                <a:gd name="connsiteX26" fmla="*/ 5650707 w 6565107"/>
                <a:gd name="connsiteY26" fmla="*/ 1028700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79157 w 6565107"/>
                <a:gd name="connsiteY24" fmla="*/ 1428750 h 4993481"/>
                <a:gd name="connsiteX25" fmla="*/ 5057775 w 6565107"/>
                <a:gd name="connsiteY25" fmla="*/ 1050131 h 4993481"/>
                <a:gd name="connsiteX26" fmla="*/ 5086351 w 6565107"/>
                <a:gd name="connsiteY26" fmla="*/ 435769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00575 w 6565107"/>
                <a:gd name="connsiteY24" fmla="*/ 1250157 h 4993481"/>
                <a:gd name="connsiteX25" fmla="*/ 5057775 w 6565107"/>
                <a:gd name="connsiteY25" fmla="*/ 1050131 h 4993481"/>
                <a:gd name="connsiteX26" fmla="*/ 5086351 w 6565107"/>
                <a:gd name="connsiteY26" fmla="*/ 435769 h 4993481"/>
                <a:gd name="connsiteX27" fmla="*/ 5272088 w 6565107"/>
                <a:gd name="connsiteY27" fmla="*/ 0 h 4993481"/>
                <a:gd name="connsiteX28" fmla="*/ 6565107 w 6565107"/>
                <a:gd name="connsiteY28" fmla="*/ 0 h 4993481"/>
                <a:gd name="connsiteX29" fmla="*/ 6565107 w 6565107"/>
                <a:gd name="connsiteY29" fmla="*/ 4993481 h 4993481"/>
                <a:gd name="connsiteX30" fmla="*/ 0 w 6565107"/>
                <a:gd name="connsiteY30"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350419 w 6565107"/>
                <a:gd name="connsiteY20" fmla="*/ 1057275 h 4993481"/>
                <a:gd name="connsiteX21" fmla="*/ 3700463 w 6565107"/>
                <a:gd name="connsiteY21" fmla="*/ 1092994 h 4993481"/>
                <a:gd name="connsiteX22" fmla="*/ 3864769 w 6565107"/>
                <a:gd name="connsiteY22" fmla="*/ 878681 h 4993481"/>
                <a:gd name="connsiteX23" fmla="*/ 4336257 w 6565107"/>
                <a:gd name="connsiteY23" fmla="*/ 914400 h 4993481"/>
                <a:gd name="connsiteX24" fmla="*/ 4600575 w 6565107"/>
                <a:gd name="connsiteY24" fmla="*/ 1250157 h 4993481"/>
                <a:gd name="connsiteX25" fmla="*/ 5057775 w 6565107"/>
                <a:gd name="connsiteY25" fmla="*/ 1050131 h 4993481"/>
                <a:gd name="connsiteX26" fmla="*/ 5272088 w 6565107"/>
                <a:gd name="connsiteY26" fmla="*/ 0 h 4993481"/>
                <a:gd name="connsiteX27" fmla="*/ 6565107 w 6565107"/>
                <a:gd name="connsiteY27" fmla="*/ 0 h 4993481"/>
                <a:gd name="connsiteX28" fmla="*/ 6565107 w 6565107"/>
                <a:gd name="connsiteY28" fmla="*/ 4993481 h 4993481"/>
                <a:gd name="connsiteX29" fmla="*/ 0 w 6565107"/>
                <a:gd name="connsiteY29"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700463 w 6565107"/>
                <a:gd name="connsiteY20" fmla="*/ 1092994 h 4993481"/>
                <a:gd name="connsiteX21" fmla="*/ 3864769 w 6565107"/>
                <a:gd name="connsiteY21" fmla="*/ 878681 h 4993481"/>
                <a:gd name="connsiteX22" fmla="*/ 4336257 w 6565107"/>
                <a:gd name="connsiteY22" fmla="*/ 914400 h 4993481"/>
                <a:gd name="connsiteX23" fmla="*/ 4600575 w 6565107"/>
                <a:gd name="connsiteY23" fmla="*/ 1250157 h 4993481"/>
                <a:gd name="connsiteX24" fmla="*/ 5057775 w 6565107"/>
                <a:gd name="connsiteY24" fmla="*/ 1050131 h 4993481"/>
                <a:gd name="connsiteX25" fmla="*/ 5272088 w 6565107"/>
                <a:gd name="connsiteY25" fmla="*/ 0 h 4993481"/>
                <a:gd name="connsiteX26" fmla="*/ 6565107 w 6565107"/>
                <a:gd name="connsiteY26" fmla="*/ 0 h 4993481"/>
                <a:gd name="connsiteX27" fmla="*/ 6565107 w 6565107"/>
                <a:gd name="connsiteY27" fmla="*/ 4993481 h 4993481"/>
                <a:gd name="connsiteX28" fmla="*/ 0 w 6565107"/>
                <a:gd name="connsiteY28"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314700 w 6565107"/>
                <a:gd name="connsiteY19" fmla="*/ 750094 h 4993481"/>
                <a:gd name="connsiteX20" fmla="*/ 3864769 w 6565107"/>
                <a:gd name="connsiteY20" fmla="*/ 878681 h 4993481"/>
                <a:gd name="connsiteX21" fmla="*/ 4336257 w 6565107"/>
                <a:gd name="connsiteY21" fmla="*/ 914400 h 4993481"/>
                <a:gd name="connsiteX22" fmla="*/ 4600575 w 6565107"/>
                <a:gd name="connsiteY22" fmla="*/ 1250157 h 4993481"/>
                <a:gd name="connsiteX23" fmla="*/ 5057775 w 6565107"/>
                <a:gd name="connsiteY23" fmla="*/ 1050131 h 4993481"/>
                <a:gd name="connsiteX24" fmla="*/ 5272088 w 6565107"/>
                <a:gd name="connsiteY24" fmla="*/ 0 h 4993481"/>
                <a:gd name="connsiteX25" fmla="*/ 6565107 w 6565107"/>
                <a:gd name="connsiteY25" fmla="*/ 0 h 4993481"/>
                <a:gd name="connsiteX26" fmla="*/ 6565107 w 6565107"/>
                <a:gd name="connsiteY26" fmla="*/ 4993481 h 4993481"/>
                <a:gd name="connsiteX27" fmla="*/ 0 w 6565107"/>
                <a:gd name="connsiteY27"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864769 w 6565107"/>
                <a:gd name="connsiteY19" fmla="*/ 878681 h 4993481"/>
                <a:gd name="connsiteX20" fmla="*/ 4336257 w 6565107"/>
                <a:gd name="connsiteY20" fmla="*/ 914400 h 4993481"/>
                <a:gd name="connsiteX21" fmla="*/ 4600575 w 6565107"/>
                <a:gd name="connsiteY21" fmla="*/ 1250157 h 4993481"/>
                <a:gd name="connsiteX22" fmla="*/ 5057775 w 6565107"/>
                <a:gd name="connsiteY22" fmla="*/ 1050131 h 4993481"/>
                <a:gd name="connsiteX23" fmla="*/ 5272088 w 6565107"/>
                <a:gd name="connsiteY23" fmla="*/ 0 h 4993481"/>
                <a:gd name="connsiteX24" fmla="*/ 6565107 w 6565107"/>
                <a:gd name="connsiteY24" fmla="*/ 0 h 4993481"/>
                <a:gd name="connsiteX25" fmla="*/ 6565107 w 6565107"/>
                <a:gd name="connsiteY25" fmla="*/ 4993481 h 4993481"/>
                <a:gd name="connsiteX26" fmla="*/ 0 w 6565107"/>
                <a:gd name="connsiteY26"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3627377 w 6565107"/>
                <a:gd name="connsiteY19" fmla="*/ 861097 h 4993481"/>
                <a:gd name="connsiteX20" fmla="*/ 4336257 w 6565107"/>
                <a:gd name="connsiteY20" fmla="*/ 914400 h 4993481"/>
                <a:gd name="connsiteX21" fmla="*/ 4600575 w 6565107"/>
                <a:gd name="connsiteY21" fmla="*/ 1250157 h 4993481"/>
                <a:gd name="connsiteX22" fmla="*/ 5057775 w 6565107"/>
                <a:gd name="connsiteY22" fmla="*/ 1050131 h 4993481"/>
                <a:gd name="connsiteX23" fmla="*/ 5272088 w 6565107"/>
                <a:gd name="connsiteY23" fmla="*/ 0 h 4993481"/>
                <a:gd name="connsiteX24" fmla="*/ 6565107 w 6565107"/>
                <a:gd name="connsiteY24" fmla="*/ 0 h 4993481"/>
                <a:gd name="connsiteX25" fmla="*/ 6565107 w 6565107"/>
                <a:gd name="connsiteY25" fmla="*/ 4993481 h 4993481"/>
                <a:gd name="connsiteX26" fmla="*/ 0 w 6565107"/>
                <a:gd name="connsiteY26"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4336257 w 6565107"/>
                <a:gd name="connsiteY19" fmla="*/ 914400 h 4993481"/>
                <a:gd name="connsiteX20" fmla="*/ 4600575 w 6565107"/>
                <a:gd name="connsiteY20" fmla="*/ 1250157 h 4993481"/>
                <a:gd name="connsiteX21" fmla="*/ 5057775 w 6565107"/>
                <a:gd name="connsiteY21" fmla="*/ 1050131 h 4993481"/>
                <a:gd name="connsiteX22" fmla="*/ 5272088 w 6565107"/>
                <a:gd name="connsiteY22" fmla="*/ 0 h 4993481"/>
                <a:gd name="connsiteX23" fmla="*/ 6565107 w 6565107"/>
                <a:gd name="connsiteY23" fmla="*/ 0 h 4993481"/>
                <a:gd name="connsiteX24" fmla="*/ 6565107 w 6565107"/>
                <a:gd name="connsiteY24" fmla="*/ 4993481 h 4993481"/>
                <a:gd name="connsiteX25" fmla="*/ 0 w 6565107"/>
                <a:gd name="connsiteY25" fmla="*/ 4986338 h 4993481"/>
                <a:gd name="connsiteX0" fmla="*/ 0 w 6565107"/>
                <a:gd name="connsiteY0" fmla="*/ 4986338 h 4993481"/>
                <a:gd name="connsiteX1" fmla="*/ 571500 w 6565107"/>
                <a:gd name="connsiteY1" fmla="*/ 3657600 h 4993481"/>
                <a:gd name="connsiteX2" fmla="*/ 1464469 w 6565107"/>
                <a:gd name="connsiteY2" fmla="*/ 4200525 h 4993481"/>
                <a:gd name="connsiteX3" fmla="*/ 1835944 w 6565107"/>
                <a:gd name="connsiteY3" fmla="*/ 4329113 h 4993481"/>
                <a:gd name="connsiteX4" fmla="*/ 1993107 w 6565107"/>
                <a:gd name="connsiteY4" fmla="*/ 4021931 h 4993481"/>
                <a:gd name="connsiteX5" fmla="*/ 992982 w 6565107"/>
                <a:gd name="connsiteY5" fmla="*/ 3164681 h 4993481"/>
                <a:gd name="connsiteX6" fmla="*/ 1564482 w 6565107"/>
                <a:gd name="connsiteY6" fmla="*/ 2886075 h 4993481"/>
                <a:gd name="connsiteX7" fmla="*/ 2114550 w 6565107"/>
                <a:gd name="connsiteY7" fmla="*/ 3171825 h 4993481"/>
                <a:gd name="connsiteX8" fmla="*/ 2750344 w 6565107"/>
                <a:gd name="connsiteY8" fmla="*/ 2678906 h 4993481"/>
                <a:gd name="connsiteX9" fmla="*/ 3479007 w 6565107"/>
                <a:gd name="connsiteY9" fmla="*/ 2486025 h 4993481"/>
                <a:gd name="connsiteX10" fmla="*/ 3971925 w 6565107"/>
                <a:gd name="connsiteY10" fmla="*/ 2486025 h 4993481"/>
                <a:gd name="connsiteX11" fmla="*/ 4136232 w 6565107"/>
                <a:gd name="connsiteY11" fmla="*/ 3178969 h 4993481"/>
                <a:gd name="connsiteX12" fmla="*/ 4636294 w 6565107"/>
                <a:gd name="connsiteY12" fmla="*/ 3186113 h 4993481"/>
                <a:gd name="connsiteX13" fmla="*/ 4607719 w 6565107"/>
                <a:gd name="connsiteY13" fmla="*/ 2843213 h 4993481"/>
                <a:gd name="connsiteX14" fmla="*/ 4236244 w 6565107"/>
                <a:gd name="connsiteY14" fmla="*/ 1885950 h 4993481"/>
                <a:gd name="connsiteX15" fmla="*/ 4279107 w 6565107"/>
                <a:gd name="connsiteY15" fmla="*/ 1493044 h 4993481"/>
                <a:gd name="connsiteX16" fmla="*/ 3293269 w 6565107"/>
                <a:gd name="connsiteY16" fmla="*/ 1135856 h 4993481"/>
                <a:gd name="connsiteX17" fmla="*/ 2671763 w 6565107"/>
                <a:gd name="connsiteY17" fmla="*/ 1121569 h 4993481"/>
                <a:gd name="connsiteX18" fmla="*/ 2771775 w 6565107"/>
                <a:gd name="connsiteY18" fmla="*/ 678656 h 4993481"/>
                <a:gd name="connsiteX19" fmla="*/ 4177995 w 6565107"/>
                <a:gd name="connsiteY19" fmla="*/ 931984 h 4993481"/>
                <a:gd name="connsiteX20" fmla="*/ 4600575 w 6565107"/>
                <a:gd name="connsiteY20" fmla="*/ 1250157 h 4993481"/>
                <a:gd name="connsiteX21" fmla="*/ 5057775 w 6565107"/>
                <a:gd name="connsiteY21" fmla="*/ 1050131 h 4993481"/>
                <a:gd name="connsiteX22" fmla="*/ 5272088 w 6565107"/>
                <a:gd name="connsiteY22" fmla="*/ 0 h 4993481"/>
                <a:gd name="connsiteX23" fmla="*/ 6565107 w 6565107"/>
                <a:gd name="connsiteY23" fmla="*/ 0 h 4993481"/>
                <a:gd name="connsiteX24" fmla="*/ 6565107 w 6565107"/>
                <a:gd name="connsiteY24" fmla="*/ 4993481 h 4993481"/>
                <a:gd name="connsiteX25" fmla="*/ 0 w 6565107"/>
                <a:gd name="connsiteY25" fmla="*/ 4986338 h 49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65107" h="4993481">
                  <a:moveTo>
                    <a:pt x="0" y="4986338"/>
                  </a:moveTo>
                  <a:lnTo>
                    <a:pt x="571500" y="3657600"/>
                  </a:lnTo>
                  <a:lnTo>
                    <a:pt x="1464469" y="4200525"/>
                  </a:lnTo>
                  <a:lnTo>
                    <a:pt x="1835944" y="4329113"/>
                  </a:lnTo>
                  <a:lnTo>
                    <a:pt x="1993107" y="4021931"/>
                  </a:lnTo>
                  <a:lnTo>
                    <a:pt x="992982" y="3164681"/>
                  </a:lnTo>
                  <a:lnTo>
                    <a:pt x="1564482" y="2886075"/>
                  </a:lnTo>
                  <a:lnTo>
                    <a:pt x="2114550" y="3171825"/>
                  </a:lnTo>
                  <a:lnTo>
                    <a:pt x="2750344" y="2678906"/>
                  </a:lnTo>
                  <a:lnTo>
                    <a:pt x="3479007" y="2486025"/>
                  </a:lnTo>
                  <a:lnTo>
                    <a:pt x="3971925" y="2486025"/>
                  </a:lnTo>
                  <a:lnTo>
                    <a:pt x="4136232" y="3178969"/>
                  </a:lnTo>
                  <a:lnTo>
                    <a:pt x="4636294" y="3186113"/>
                  </a:lnTo>
                  <a:lnTo>
                    <a:pt x="4607719" y="2843213"/>
                  </a:lnTo>
                  <a:lnTo>
                    <a:pt x="4236244" y="1885950"/>
                  </a:lnTo>
                  <a:lnTo>
                    <a:pt x="4279107" y="1493044"/>
                  </a:lnTo>
                  <a:lnTo>
                    <a:pt x="3293269" y="1135856"/>
                  </a:lnTo>
                  <a:lnTo>
                    <a:pt x="2671763" y="1121569"/>
                  </a:lnTo>
                  <a:lnTo>
                    <a:pt x="2771775" y="678656"/>
                  </a:lnTo>
                  <a:lnTo>
                    <a:pt x="4177995" y="931984"/>
                  </a:lnTo>
                  <a:lnTo>
                    <a:pt x="4600575" y="1250157"/>
                  </a:lnTo>
                  <a:lnTo>
                    <a:pt x="5057775" y="1050131"/>
                  </a:lnTo>
                  <a:lnTo>
                    <a:pt x="5272088" y="0"/>
                  </a:lnTo>
                  <a:lnTo>
                    <a:pt x="6565107" y="0"/>
                  </a:lnTo>
                  <a:lnTo>
                    <a:pt x="6565107" y="4993481"/>
                  </a:lnTo>
                  <a:lnTo>
                    <a:pt x="0" y="498633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stCxn id="71" idx="9"/>
              <a:endCxn id="71" idx="10"/>
            </p:cNvCxnSpPr>
            <p:nvPr/>
          </p:nvCxnSpPr>
          <p:spPr>
            <a:xfrm>
              <a:off x="5072063" y="3114675"/>
              <a:ext cx="492918"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1" idx="15"/>
              <a:endCxn id="71" idx="16"/>
            </p:cNvCxnSpPr>
            <p:nvPr/>
          </p:nvCxnSpPr>
          <p:spPr>
            <a:xfrm flipH="1" flipV="1">
              <a:off x="4886325" y="1764506"/>
              <a:ext cx="985838" cy="35718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1" idx="4"/>
              <a:endCxn id="71" idx="5"/>
            </p:cNvCxnSpPr>
            <p:nvPr/>
          </p:nvCxnSpPr>
          <p:spPr>
            <a:xfrm flipH="1" flipV="1">
              <a:off x="2586038" y="3793331"/>
              <a:ext cx="1000125" cy="85725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1" idx="2"/>
              <a:endCxn id="71" idx="1"/>
            </p:cNvCxnSpPr>
            <p:nvPr/>
          </p:nvCxnSpPr>
          <p:spPr>
            <a:xfrm flipH="1" flipV="1">
              <a:off x="2164556" y="4286250"/>
              <a:ext cx="892969" cy="542925"/>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3"/>
              <a:endCxn id="71" idx="2"/>
            </p:cNvCxnSpPr>
            <p:nvPr/>
          </p:nvCxnSpPr>
          <p:spPr>
            <a:xfrm flipH="1" flipV="1">
              <a:off x="3057525" y="4829175"/>
              <a:ext cx="371475" cy="12858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1" idx="17"/>
              <a:endCxn id="71" idx="16"/>
            </p:cNvCxnSpPr>
            <p:nvPr/>
          </p:nvCxnSpPr>
          <p:spPr>
            <a:xfrm>
              <a:off x="4264819" y="1750219"/>
              <a:ext cx="621506" cy="14287"/>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1593056" y="4300538"/>
              <a:ext cx="571500" cy="1328737"/>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1" idx="5"/>
              <a:endCxn id="71" idx="6"/>
            </p:cNvCxnSpPr>
            <p:nvPr/>
          </p:nvCxnSpPr>
          <p:spPr>
            <a:xfrm flipV="1">
              <a:off x="2586038" y="3514725"/>
              <a:ext cx="571500" cy="27860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1" idx="11"/>
              <a:endCxn id="71" idx="10"/>
            </p:cNvCxnSpPr>
            <p:nvPr/>
          </p:nvCxnSpPr>
          <p:spPr>
            <a:xfrm flipH="1" flipV="1">
              <a:off x="5564981" y="3114675"/>
              <a:ext cx="164307" cy="692944"/>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1" idx="6"/>
              <a:endCxn id="71" idx="7"/>
            </p:cNvCxnSpPr>
            <p:nvPr/>
          </p:nvCxnSpPr>
          <p:spPr>
            <a:xfrm>
              <a:off x="3157538" y="3514725"/>
              <a:ext cx="550068" cy="28575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71" idx="7"/>
              <a:endCxn id="71" idx="8"/>
            </p:cNvCxnSpPr>
            <p:nvPr/>
          </p:nvCxnSpPr>
          <p:spPr>
            <a:xfrm flipV="1">
              <a:off x="3707606" y="3307556"/>
              <a:ext cx="635794" cy="492919"/>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1" idx="8"/>
              <a:endCxn id="71" idx="9"/>
            </p:cNvCxnSpPr>
            <p:nvPr/>
          </p:nvCxnSpPr>
          <p:spPr>
            <a:xfrm flipV="1">
              <a:off x="4343400" y="3114675"/>
              <a:ext cx="728663" cy="19288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1" idx="3"/>
              <a:endCxn id="71" idx="4"/>
            </p:cNvCxnSpPr>
            <p:nvPr/>
          </p:nvCxnSpPr>
          <p:spPr>
            <a:xfrm flipV="1">
              <a:off x="3429000" y="4650581"/>
              <a:ext cx="157163" cy="307182"/>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1" idx="11"/>
              <a:endCxn id="71" idx="12"/>
            </p:cNvCxnSpPr>
            <p:nvPr/>
          </p:nvCxnSpPr>
          <p:spPr>
            <a:xfrm>
              <a:off x="5729288" y="3807619"/>
              <a:ext cx="500062" cy="7144"/>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1" idx="13"/>
              <a:endCxn id="71" idx="12"/>
            </p:cNvCxnSpPr>
            <p:nvPr/>
          </p:nvCxnSpPr>
          <p:spPr>
            <a:xfrm>
              <a:off x="6200775" y="3471863"/>
              <a:ext cx="28575" cy="34290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71" idx="14"/>
              <a:endCxn id="71" idx="13"/>
            </p:cNvCxnSpPr>
            <p:nvPr/>
          </p:nvCxnSpPr>
          <p:spPr>
            <a:xfrm>
              <a:off x="5829300" y="2514600"/>
              <a:ext cx="371475" cy="95726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1" idx="14"/>
              <a:endCxn id="71" idx="15"/>
            </p:cNvCxnSpPr>
            <p:nvPr/>
          </p:nvCxnSpPr>
          <p:spPr>
            <a:xfrm flipV="1">
              <a:off x="5829300" y="2121694"/>
              <a:ext cx="42863" cy="39290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71" idx="17"/>
              <a:endCxn id="71" idx="18"/>
            </p:cNvCxnSpPr>
            <p:nvPr/>
          </p:nvCxnSpPr>
          <p:spPr>
            <a:xfrm flipV="1">
              <a:off x="4264819" y="1307306"/>
              <a:ext cx="100012" cy="44291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71" idx="18"/>
              <a:endCxn id="71" idx="19"/>
            </p:cNvCxnSpPr>
            <p:nvPr/>
          </p:nvCxnSpPr>
          <p:spPr>
            <a:xfrm>
              <a:off x="4364831" y="1307306"/>
              <a:ext cx="1406220" cy="25332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1" idx="20"/>
              <a:endCxn id="71" idx="21"/>
            </p:cNvCxnSpPr>
            <p:nvPr/>
          </p:nvCxnSpPr>
          <p:spPr>
            <a:xfrm flipV="1">
              <a:off x="6193631" y="1678781"/>
              <a:ext cx="457200" cy="200026"/>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71" idx="20"/>
              <a:endCxn id="71" idx="19"/>
            </p:cNvCxnSpPr>
            <p:nvPr/>
          </p:nvCxnSpPr>
          <p:spPr>
            <a:xfrm flipH="1" flipV="1">
              <a:off x="5771051" y="1560634"/>
              <a:ext cx="422580" cy="31817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1" idx="21"/>
              <a:endCxn id="71" idx="22"/>
            </p:cNvCxnSpPr>
            <p:nvPr/>
          </p:nvCxnSpPr>
          <p:spPr>
            <a:xfrm flipV="1">
              <a:off x="6650831" y="628650"/>
              <a:ext cx="214313" cy="105013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bwMode="auto">
          <a:xfrm>
            <a:off x="2104926" y="5618962"/>
            <a:ext cx="51245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146"/>
          <p:cNvSpPr txBox="1">
            <a:spLocks noChangeArrowheads="1"/>
          </p:cNvSpPr>
          <p:nvPr/>
        </p:nvSpPr>
        <p:spPr bwMode="auto">
          <a:xfrm>
            <a:off x="3757336" y="5763959"/>
            <a:ext cx="18197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1</a:t>
            </a:r>
          </a:p>
        </p:txBody>
      </p:sp>
      <p:sp>
        <p:nvSpPr>
          <p:cNvPr id="61" name="TextBox 147"/>
          <p:cNvSpPr txBox="1">
            <a:spLocks noChangeArrowheads="1"/>
          </p:cNvSpPr>
          <p:nvPr/>
        </p:nvSpPr>
        <p:spPr bwMode="auto">
          <a:xfrm rot="16200000">
            <a:off x="1146898" y="3142475"/>
            <a:ext cx="18197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350" dirty="0">
                <a:latin typeface="Futura Std Medium" panose="020B0502020204020303" pitchFamily="34" charset="0"/>
              </a:rPr>
              <a:t>Predictor variable 2</a:t>
            </a:r>
          </a:p>
        </p:txBody>
      </p:sp>
      <p:pic>
        <p:nvPicPr>
          <p:cNvPr id="72"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628" y="50039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358" y="29552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228" y="3874023"/>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483" y="472842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3877" y="30888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714" y="2091430"/>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4486" y="1610877"/>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702" y="1955375"/>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41" y="3881441"/>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884" y="3378538"/>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547" y="279390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6" descr="http://inside-files/dev/tools/resources/IconExperience/v_collections_png/software_graphics_media/256x256/shadow/cu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343" y="2361750"/>
            <a:ext cx="205740" cy="27431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0607" y="1404609"/>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364" y="173464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8" descr="http://inside-files/dev/tools/resources/IconExperience/v_collections_png/software_graphics_media/256x256/shadow/cube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849" y="4248934"/>
            <a:ext cx="205740" cy="274320"/>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p:cNvCxnSpPr/>
          <p:nvPr/>
        </p:nvCxnSpPr>
        <p:spPr bwMode="auto">
          <a:xfrm flipH="1" flipV="1">
            <a:off x="2333889" y="714745"/>
            <a:ext cx="0" cy="515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2167" y="2361748"/>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364" y="1734796"/>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8178" y="2943721"/>
            <a:ext cx="205740" cy="2743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inside-files/dev/tools/resources/IconExperience/v_collections_png/basic_foundation/256x256/shadow/dele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3467" y="1397465"/>
            <a:ext cx="205740" cy="274320"/>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p:cNvSpPr txBox="1"/>
          <p:nvPr/>
        </p:nvSpPr>
        <p:spPr>
          <a:xfrm>
            <a:off x="6329624" y="4077931"/>
            <a:ext cx="1981166" cy="1200329"/>
          </a:xfrm>
          <a:prstGeom prst="rect">
            <a:avLst/>
          </a:prstGeom>
          <a:solidFill>
            <a:schemeClr val="bg2"/>
          </a:solidFill>
        </p:spPr>
        <p:txBody>
          <a:bodyPr wrap="square" rtlCol="0">
            <a:spAutoFit/>
          </a:bodyPr>
          <a:lstStyle/>
          <a:p>
            <a:pPr algn="ctr"/>
            <a:r>
              <a:rPr lang="en-US" dirty="0">
                <a:latin typeface="Futura Std Medium" panose="020B0502020204020303" pitchFamily="34" charset="0"/>
              </a:rPr>
              <a:t>Testing (validation) error:</a:t>
            </a:r>
          </a:p>
          <a:p>
            <a:pPr algn="ctr"/>
            <a:r>
              <a:rPr lang="en-US" dirty="0">
                <a:latin typeface="Futura Std Medium" panose="020B0502020204020303" pitchFamily="34" charset="0"/>
              </a:rPr>
              <a:t>4/15 = 26.7%</a:t>
            </a:r>
          </a:p>
        </p:txBody>
      </p:sp>
      <p:sp>
        <p:nvSpPr>
          <p:cNvPr id="3" name="Footer Placeholder 2"/>
          <p:cNvSpPr>
            <a:spLocks noGrp="1"/>
          </p:cNvSpPr>
          <p:nvPr>
            <p:ph type="ftr" sz="quarter" idx="10"/>
          </p:nvPr>
        </p:nvSpPr>
        <p:spPr/>
        <p:txBody>
          <a:bodyPr/>
          <a:lstStyle/>
          <a:p>
            <a:r>
              <a:rPr lang="en-US"/>
              <a:t>© 2018 The MathWorks Inc.</a:t>
            </a:r>
            <a:endParaRPr lang="en-US" dirty="0"/>
          </a:p>
        </p:txBody>
      </p:sp>
    </p:spTree>
    <p:extLst>
      <p:ext uri="{BB962C8B-B14F-4D97-AF65-F5344CB8AC3E}">
        <p14:creationId xmlns:p14="http://schemas.microsoft.com/office/powerpoint/2010/main" val="375612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One </a:t>
            </a:r>
            <a:r>
              <a:rPr lang="it-IT" smtClean="0">
                <a:solidFill>
                  <a:srgbClr val="0070C0"/>
                </a:solidFill>
              </a:rPr>
              <a:t>fitting example</a:t>
            </a:r>
            <a:endParaRPr lang="en-US">
              <a:solidFill>
                <a:srgbClr val="0070C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2"/>
            <a:ext cx="4697222" cy="524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184198" y="1708820"/>
            <a:ext cx="3959802" cy="4801314"/>
          </a:xfrm>
          <a:prstGeom prst="rect">
            <a:avLst/>
          </a:prstGeom>
          <a:noFill/>
        </p:spPr>
        <p:txBody>
          <a:bodyPr wrap="none" rtlCol="0">
            <a:spAutoFit/>
          </a:bodyPr>
          <a:lstStyle/>
          <a:p>
            <a:r>
              <a:rPr lang="it-IT" smtClean="0"/>
              <a:t>Here we have training data (blue </a:t>
            </a:r>
          </a:p>
          <a:p>
            <a:r>
              <a:rPr lang="it-IT" smtClean="0"/>
              <a:t>crosses) and a few polynomial models</a:t>
            </a:r>
          </a:p>
          <a:p>
            <a:r>
              <a:rPr lang="it-IT" smtClean="0"/>
              <a:t>that try to capture their variation (y)</a:t>
            </a:r>
          </a:p>
          <a:p>
            <a:r>
              <a:rPr lang="it-IT" smtClean="0"/>
              <a:t>by minimizing the mean square error</a:t>
            </a:r>
          </a:p>
          <a:p>
            <a:endParaRPr lang="it-IT"/>
          </a:p>
          <a:p>
            <a:r>
              <a:rPr lang="it-IT" smtClean="0"/>
              <a:t>Validation data (red points, call it test</a:t>
            </a:r>
          </a:p>
          <a:p>
            <a:r>
              <a:rPr lang="it-IT" smtClean="0"/>
              <a:t>data here for now) also shown</a:t>
            </a:r>
          </a:p>
          <a:p>
            <a:endParaRPr lang="it-IT" smtClean="0"/>
          </a:p>
          <a:p>
            <a:r>
              <a:rPr lang="it-IT" smtClean="0"/>
              <a:t>The problem cannot be "solved" by</a:t>
            </a:r>
          </a:p>
          <a:p>
            <a:r>
              <a:rPr lang="it-IT" smtClean="0"/>
              <a:t>training data alone, as a more complex</a:t>
            </a:r>
          </a:p>
          <a:p>
            <a:r>
              <a:rPr lang="it-IT" smtClean="0"/>
              <a:t>model would always seem to work</a:t>
            </a:r>
          </a:p>
          <a:p>
            <a:r>
              <a:rPr lang="it-IT" smtClean="0"/>
              <a:t>better than a simpler one</a:t>
            </a:r>
          </a:p>
          <a:p>
            <a:endParaRPr lang="it-IT"/>
          </a:p>
          <a:p>
            <a:r>
              <a:rPr lang="it-IT" smtClean="0"/>
              <a:t>A graph of the MSE vs model complexity</a:t>
            </a:r>
          </a:p>
          <a:p>
            <a:r>
              <a:rPr lang="it-IT" smtClean="0"/>
              <a:t>is all that is needed to see what </a:t>
            </a:r>
          </a:p>
          <a:p>
            <a:r>
              <a:rPr lang="it-IT" smtClean="0"/>
              <a:t>model complexity is appropriate.</a:t>
            </a:r>
          </a:p>
          <a:p>
            <a:r>
              <a:rPr lang="it-IT" smtClean="0"/>
              <a:t>But </a:t>
            </a:r>
            <a:r>
              <a:rPr lang="it-IT" b="1" smtClean="0"/>
              <a:t>we use test data for that</a:t>
            </a:r>
            <a:r>
              <a:rPr lang="it-IT" smtClean="0"/>
              <a:t>!</a:t>
            </a:r>
          </a:p>
        </p:txBody>
      </p:sp>
      <p:sp>
        <p:nvSpPr>
          <p:cNvPr id="4" name="Rettangolo 3"/>
          <p:cNvSpPr/>
          <p:nvPr/>
        </p:nvSpPr>
        <p:spPr>
          <a:xfrm>
            <a:off x="323528" y="4109477"/>
            <a:ext cx="4464496" cy="2559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4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 calcmode="lin" valueType="num">
                                      <p:cBhvr additive="base">
                                        <p:cTn id="2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anim calcmode="lin" valueType="num">
                                      <p:cBhvr additive="base">
                                        <p:cTn id="2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 calcmode="lin" valueType="num">
                                      <p:cBhvr additive="base">
                                        <p:cTn id="3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anim calcmode="lin" valueType="num">
                                      <p:cBhvr additive="base">
                                        <p:cTn id="3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37" presetID="2" presetClass="exit" presetSubtype="4" fill="hold" grpId="0" nodeType="with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44624"/>
            <a:ext cx="8229600" cy="1143000"/>
          </a:xfrm>
        </p:spPr>
        <p:txBody>
          <a:bodyPr/>
          <a:lstStyle/>
          <a:p>
            <a:r>
              <a:rPr lang="it-IT" smtClean="0">
                <a:solidFill>
                  <a:srgbClr val="0070C0"/>
                </a:solidFill>
              </a:rPr>
              <a:t>Training, Validation, Testing</a:t>
            </a:r>
            <a:endParaRPr lang="en-US">
              <a:solidFill>
                <a:srgbClr val="0070C0"/>
              </a:solidFill>
            </a:endParaRPr>
          </a:p>
        </p:txBody>
      </p:sp>
      <p:sp>
        <p:nvSpPr>
          <p:cNvPr id="3" name="CasellaDiTesto 2"/>
          <p:cNvSpPr txBox="1"/>
          <p:nvPr/>
        </p:nvSpPr>
        <p:spPr>
          <a:xfrm>
            <a:off x="179512" y="1268760"/>
            <a:ext cx="8424936" cy="1754326"/>
          </a:xfrm>
          <a:prstGeom prst="rect">
            <a:avLst/>
          </a:prstGeom>
          <a:noFill/>
        </p:spPr>
        <p:txBody>
          <a:bodyPr wrap="square" rtlCol="0">
            <a:spAutoFit/>
          </a:bodyPr>
          <a:lstStyle/>
          <a:p>
            <a:r>
              <a:rPr lang="it-IT" smtClean="0"/>
              <a:t>In order to construct and study a classifier built with a supervised algorithm – e.g. a BDT (see below), one needs labelled data from the two classes. </a:t>
            </a:r>
            <a:r>
              <a:rPr lang="it-IT" smtClean="0">
                <a:solidFill>
                  <a:srgbClr val="0070C0"/>
                </a:solidFill>
              </a:rPr>
              <a:t>The more data, the better!</a:t>
            </a:r>
          </a:p>
          <a:p>
            <a:endParaRPr lang="it-IT"/>
          </a:p>
          <a:p>
            <a:r>
              <a:rPr lang="it-IT" smtClean="0"/>
              <a:t>Be given a sample of N</a:t>
            </a:r>
            <a:r>
              <a:rPr lang="it-IT" baseline="-25000" smtClean="0"/>
              <a:t>S</a:t>
            </a:r>
            <a:r>
              <a:rPr lang="it-IT" smtClean="0"/>
              <a:t> signal events and N</a:t>
            </a:r>
            <a:r>
              <a:rPr lang="it-IT" baseline="-25000" smtClean="0"/>
              <a:t>B</a:t>
            </a:r>
            <a:r>
              <a:rPr lang="it-IT" smtClean="0"/>
              <a:t> background events, one usually separates these sets in three parts:</a:t>
            </a:r>
          </a:p>
          <a:p>
            <a:endParaRPr lang="it-IT"/>
          </a:p>
        </p:txBody>
      </p:sp>
      <p:pic>
        <p:nvPicPr>
          <p:cNvPr id="4098" name="Picture 2" descr="Image result for overfitting validation 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373414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9512" y="2852936"/>
            <a:ext cx="6480720" cy="3970318"/>
          </a:xfrm>
          <a:prstGeom prst="rect">
            <a:avLst/>
          </a:prstGeom>
          <a:noFill/>
        </p:spPr>
        <p:txBody>
          <a:bodyPr wrap="square" rtlCol="0">
            <a:spAutoFit/>
          </a:bodyPr>
          <a:lstStyle/>
          <a:p>
            <a:r>
              <a:rPr lang="it-IT" b="1"/>
              <a:t>Training set</a:t>
            </a:r>
            <a:r>
              <a:rPr lang="it-IT"/>
              <a:t>: </a:t>
            </a:r>
            <a:r>
              <a:rPr lang="it-IT" smtClean="0"/>
              <a:t>events used to build the classifier. The algorithm employs them to estimate the prior densities of S and B, or directly the likelihood ratio or a monotonous function of it</a:t>
            </a:r>
            <a:endParaRPr lang="it-IT"/>
          </a:p>
          <a:p>
            <a:r>
              <a:rPr lang="it-IT" b="1"/>
              <a:t>Validation set</a:t>
            </a:r>
            <a:r>
              <a:rPr lang="it-IT"/>
              <a:t>: </a:t>
            </a:r>
            <a:r>
              <a:rPr lang="it-IT" smtClean="0"/>
              <a:t>this is used to understand whether the training was too aggressive (overfitting), and to tune the algorithm parameters for best results</a:t>
            </a:r>
            <a:endParaRPr lang="it-IT"/>
          </a:p>
          <a:p>
            <a:r>
              <a:rPr lang="it-IT" b="1"/>
              <a:t>Test set</a:t>
            </a:r>
            <a:r>
              <a:rPr lang="it-IT"/>
              <a:t>: </a:t>
            </a:r>
            <a:r>
              <a:rPr lang="it-IT" smtClean="0"/>
              <a:t>this sample is </a:t>
            </a:r>
            <a:r>
              <a:rPr lang="it-IT" smtClean="0">
                <a:solidFill>
                  <a:srgbClr val="FF0000"/>
                </a:solidFill>
              </a:rPr>
              <a:t>totally independent from the former two</a:t>
            </a:r>
            <a:r>
              <a:rPr lang="it-IT" smtClean="0"/>
              <a:t>, and it is used to obtain a unbiased estimate of the final performance of the model, previously learned, validated and optimized.</a:t>
            </a:r>
          </a:p>
          <a:p>
            <a:endParaRPr lang="it-IT" smtClean="0"/>
          </a:p>
          <a:p>
            <a:r>
              <a:rPr lang="it-IT" smtClean="0"/>
              <a:t>The quality of the generalization can be further studied by more</a:t>
            </a:r>
          </a:p>
          <a:p>
            <a:r>
              <a:rPr lang="it-IT" smtClean="0"/>
              <a:t>advanced partitions and resampling techniques. A common one is </a:t>
            </a:r>
            <a:r>
              <a:rPr lang="it-IT" smtClean="0">
                <a:solidFill>
                  <a:srgbClr val="FF0000"/>
                </a:solidFill>
              </a:rPr>
              <a:t>k-fold cross validation </a:t>
            </a:r>
            <a:r>
              <a:rPr lang="it-IT" smtClean="0"/>
              <a:t>(see below). </a:t>
            </a:r>
            <a:endParaRPr lang="it-IT"/>
          </a:p>
        </p:txBody>
      </p:sp>
    </p:spTree>
    <p:extLst>
      <p:ext uri="{BB962C8B-B14F-4D97-AF65-F5344CB8AC3E}">
        <p14:creationId xmlns:p14="http://schemas.microsoft.com/office/powerpoint/2010/main" val="252192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Leave-one-out </a:t>
            </a:r>
            <a:r>
              <a:rPr lang="it-IT" smtClean="0">
                <a:solidFill>
                  <a:srgbClr val="0070C0"/>
                </a:solidFill>
              </a:rPr>
              <a:t>Cross Validation</a:t>
            </a:r>
            <a:endParaRPr lang="en-US">
              <a:solidFill>
                <a:srgbClr val="0070C0"/>
              </a:solidFill>
            </a:endParaRPr>
          </a:p>
        </p:txBody>
      </p:sp>
      <p:sp>
        <p:nvSpPr>
          <p:cNvPr id="3" name="Segnaposto contenuto 2"/>
          <p:cNvSpPr>
            <a:spLocks noGrp="1"/>
          </p:cNvSpPr>
          <p:nvPr>
            <p:ph idx="1"/>
          </p:nvPr>
        </p:nvSpPr>
        <p:spPr>
          <a:xfrm>
            <a:off x="478820" y="3356992"/>
            <a:ext cx="8229600" cy="3368689"/>
          </a:xfrm>
        </p:spPr>
        <p:txBody>
          <a:bodyPr>
            <a:normAutofit fontScale="62500" lnSpcReduction="20000"/>
          </a:bodyPr>
          <a:lstStyle/>
          <a:p>
            <a:pPr marL="0" indent="0">
              <a:buNone/>
            </a:pPr>
            <a:r>
              <a:rPr lang="it-IT" smtClean="0"/>
              <a:t>You can come up with the idea of removing just one event from the set. Train the learner on N-1 events, and test it on the N</a:t>
            </a:r>
            <a:r>
              <a:rPr lang="it-IT" baseline="30000" smtClean="0"/>
              <a:t>th</a:t>
            </a:r>
            <a:r>
              <a:rPr lang="it-IT" smtClean="0"/>
              <a:t> one:</a:t>
            </a:r>
          </a:p>
          <a:p>
            <a:pPr marL="0" indent="0">
              <a:buNone/>
            </a:pPr>
            <a:r>
              <a:rPr lang="it-IT">
                <a:sym typeface="Wingdings" panose="05000000000000000000" pitchFamily="2" charset="2"/>
              </a:rPr>
              <a:t>	</a:t>
            </a:r>
            <a:r>
              <a:rPr lang="it-IT" smtClean="0">
                <a:solidFill>
                  <a:srgbClr val="FF0000"/>
                </a:solidFill>
                <a:sym typeface="Wingdings" panose="05000000000000000000" pitchFamily="2" charset="2"/>
              </a:rPr>
              <a:t>MSE</a:t>
            </a:r>
            <a:r>
              <a:rPr lang="it-IT" baseline="-25000" smtClean="0">
                <a:solidFill>
                  <a:srgbClr val="FF0000"/>
                </a:solidFill>
                <a:sym typeface="Wingdings" panose="05000000000000000000" pitchFamily="2" charset="2"/>
              </a:rPr>
              <a:t>N</a:t>
            </a:r>
            <a:r>
              <a:rPr lang="it-IT" smtClean="0">
                <a:solidFill>
                  <a:srgbClr val="FF0000"/>
                </a:solidFill>
                <a:sym typeface="Wingdings" panose="05000000000000000000" pitchFamily="2" charset="2"/>
              </a:rPr>
              <a:t> = (y</a:t>
            </a:r>
            <a:r>
              <a:rPr lang="it-IT" baseline="-25000" smtClean="0">
                <a:solidFill>
                  <a:srgbClr val="FF0000"/>
                </a:solidFill>
                <a:sym typeface="Wingdings" panose="05000000000000000000" pitchFamily="2" charset="2"/>
              </a:rPr>
              <a:t>N</a:t>
            </a:r>
            <a:r>
              <a:rPr lang="it-IT" smtClean="0">
                <a:solidFill>
                  <a:srgbClr val="FF0000"/>
                </a:solidFill>
                <a:sym typeface="Wingdings" panose="05000000000000000000" pitchFamily="2" charset="2"/>
              </a:rPr>
              <a:t>-y*)</a:t>
            </a:r>
            <a:r>
              <a:rPr lang="it-IT" baseline="30000" smtClean="0">
                <a:solidFill>
                  <a:srgbClr val="FF0000"/>
                </a:solidFill>
                <a:sym typeface="Wingdings" panose="05000000000000000000" pitchFamily="2" charset="2"/>
              </a:rPr>
              <a:t>2</a:t>
            </a:r>
          </a:p>
          <a:p>
            <a:pPr marL="0" indent="0">
              <a:buNone/>
            </a:pPr>
            <a:r>
              <a:rPr lang="it-IT" smtClean="0">
                <a:solidFill>
                  <a:srgbClr val="0070C0"/>
                </a:solidFill>
                <a:sym typeface="Wingdings" panose="05000000000000000000" pitchFamily="2" charset="2"/>
              </a:rPr>
              <a:t>That is a very rough estimate! </a:t>
            </a:r>
            <a:r>
              <a:rPr lang="it-IT" smtClean="0">
                <a:sym typeface="Wingdings" panose="05000000000000000000" pitchFamily="2" charset="2"/>
              </a:rPr>
              <a:t>But we can iterate on all N and take the mean:</a:t>
            </a:r>
          </a:p>
          <a:p>
            <a:pPr marL="0" indent="0">
              <a:buNone/>
            </a:pPr>
            <a:r>
              <a:rPr lang="it-IT" smtClean="0">
                <a:sym typeface="Wingdings" panose="05000000000000000000" pitchFamily="2" charset="2"/>
              </a:rPr>
              <a:t>	</a:t>
            </a:r>
            <a:r>
              <a:rPr lang="it-IT" smtClean="0">
                <a:solidFill>
                  <a:srgbClr val="FF0000"/>
                </a:solidFill>
                <a:sym typeface="Wingdings" panose="05000000000000000000" pitchFamily="2" charset="2"/>
              </a:rPr>
              <a:t>&lt;MSE&gt; = 1/N Sum</a:t>
            </a:r>
            <a:r>
              <a:rPr lang="it-IT" baseline="-25000" smtClean="0">
                <a:solidFill>
                  <a:srgbClr val="FF0000"/>
                </a:solidFill>
                <a:sym typeface="Wingdings" panose="05000000000000000000" pitchFamily="2" charset="2"/>
              </a:rPr>
              <a:t>i</a:t>
            </a:r>
            <a:r>
              <a:rPr lang="it-IT" smtClean="0">
                <a:solidFill>
                  <a:srgbClr val="FF0000"/>
                </a:solidFill>
                <a:sym typeface="Wingdings" panose="05000000000000000000" pitchFamily="2" charset="2"/>
              </a:rPr>
              <a:t> (MSE</a:t>
            </a:r>
            <a:r>
              <a:rPr lang="it-IT" baseline="-25000" smtClean="0">
                <a:solidFill>
                  <a:srgbClr val="FF0000"/>
                </a:solidFill>
                <a:sym typeface="Wingdings" panose="05000000000000000000" pitchFamily="2" charset="2"/>
              </a:rPr>
              <a:t>i</a:t>
            </a:r>
            <a:r>
              <a:rPr lang="it-IT" smtClean="0">
                <a:solidFill>
                  <a:srgbClr val="FF0000"/>
                </a:solidFill>
                <a:sym typeface="Wingdings" panose="05000000000000000000" pitchFamily="2" charset="2"/>
              </a:rPr>
              <a:t>)</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You are using almost all data for training, so the returned answer is stable </a:t>
            </a:r>
            <a:r>
              <a:rPr lang="it-IT">
                <a:sym typeface="Wingdings" panose="05000000000000000000" pitchFamily="2" charset="2"/>
              </a:rPr>
              <a:t>and has low </a:t>
            </a:r>
            <a:r>
              <a:rPr lang="it-IT" smtClean="0">
                <a:sym typeface="Wingdings" panose="05000000000000000000" pitchFamily="2" charset="2"/>
              </a:rPr>
              <a:t>variance; plus, the method is deterministic.</a:t>
            </a:r>
          </a:p>
          <a:p>
            <a:pPr marL="0" indent="0">
              <a:buNone/>
            </a:pPr>
            <a:endParaRPr lang="it-IT">
              <a:sym typeface="Wingdings" panose="05000000000000000000" pitchFamily="2" charset="2"/>
            </a:endParaRPr>
          </a:p>
          <a:p>
            <a:pPr marL="0" indent="0">
              <a:buNone/>
            </a:pPr>
            <a:r>
              <a:rPr lang="it-IT" smtClean="0">
                <a:sym typeface="Wingdings" panose="05000000000000000000" pitchFamily="2" charset="2"/>
              </a:rPr>
              <a:t>LOOCV is good, but can be </a:t>
            </a:r>
            <a:r>
              <a:rPr lang="it-IT" b="1" smtClean="0">
                <a:sym typeface="Wingdings" panose="05000000000000000000" pitchFamily="2" charset="2"/>
              </a:rPr>
              <a:t>very CPU consuming</a:t>
            </a:r>
            <a:r>
              <a:rPr lang="it-IT" smtClean="0">
                <a:sym typeface="Wingdings" panose="05000000000000000000" pitchFamily="2" charset="2"/>
              </a:rPr>
              <a:t> for large samples  use it only for very small data sizes.</a:t>
            </a:r>
            <a:endParaRPr lang="en-US"/>
          </a:p>
        </p:txBody>
      </p:sp>
      <p:sp>
        <p:nvSpPr>
          <p:cNvPr id="4" name="Segnaposto contenuto 2"/>
          <p:cNvSpPr txBox="1">
            <a:spLocks/>
          </p:cNvSpPr>
          <p:nvPr/>
        </p:nvSpPr>
        <p:spPr>
          <a:xfrm>
            <a:off x="478820" y="1484785"/>
            <a:ext cx="8291264" cy="158417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smtClean="0"/>
              <a:t>Data is costly! So, </a:t>
            </a:r>
            <a:r>
              <a:rPr lang="it-IT" b="1" smtClean="0"/>
              <a:t>often it is impractical to keep large holdout samples</a:t>
            </a:r>
            <a:r>
              <a:rPr lang="it-IT" smtClean="0"/>
              <a:t> for validation.</a:t>
            </a:r>
          </a:p>
          <a:p>
            <a:pPr marL="0" indent="0">
              <a:buFont typeface="Arial" panose="020B0604020202020204" pitchFamily="34" charset="0"/>
              <a:buNone/>
            </a:pPr>
            <a:endParaRPr lang="it-IT" smtClean="0"/>
          </a:p>
          <a:p>
            <a:pPr marL="0" indent="0">
              <a:buFont typeface="Arial" panose="020B0604020202020204" pitchFamily="34" charset="0"/>
              <a:buNone/>
            </a:pPr>
            <a:r>
              <a:rPr lang="it-IT" smtClean="0"/>
              <a:t>Imagine you want to optimize a hyperparameter </a:t>
            </a:r>
            <a:r>
              <a:rPr lang="it-IT" b="1" smtClean="0"/>
              <a:t>s</a:t>
            </a:r>
            <a:r>
              <a:rPr lang="it-IT" smtClean="0"/>
              <a:t> affecting the precision of your model. How to proceed?</a:t>
            </a:r>
          </a:p>
          <a:p>
            <a:pPr marL="0" indent="0">
              <a:buFont typeface="Arial" panose="020B0604020202020204" pitchFamily="34" charset="0"/>
              <a:buNone/>
            </a:pPr>
            <a:endParaRPr lang="it-IT" smtClean="0"/>
          </a:p>
        </p:txBody>
      </p:sp>
    </p:spTree>
    <p:extLst>
      <p:ext uri="{BB962C8B-B14F-4D97-AF65-F5344CB8AC3E}">
        <p14:creationId xmlns:p14="http://schemas.microsoft.com/office/powerpoint/2010/main" val="18641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k-Fold Cross Validation</a:t>
            </a:r>
            <a:endParaRPr lang="en-US">
              <a:solidFill>
                <a:srgbClr val="0070C0"/>
              </a:solidFill>
            </a:endParaRPr>
          </a:p>
        </p:txBody>
      </p:sp>
      <p:sp>
        <p:nvSpPr>
          <p:cNvPr id="17" name="CasellaDiTesto 16"/>
          <p:cNvSpPr txBox="1"/>
          <p:nvPr/>
        </p:nvSpPr>
        <p:spPr>
          <a:xfrm>
            <a:off x="444256" y="2757474"/>
            <a:ext cx="3983728" cy="4524315"/>
          </a:xfrm>
          <a:prstGeom prst="rect">
            <a:avLst/>
          </a:prstGeom>
          <a:noFill/>
        </p:spPr>
        <p:txBody>
          <a:bodyPr wrap="square" rtlCol="0">
            <a:spAutoFit/>
          </a:bodyPr>
          <a:lstStyle/>
          <a:p>
            <a:r>
              <a:rPr lang="it-IT" b="1" smtClean="0"/>
              <a:t>Recipe:</a:t>
            </a:r>
          </a:p>
          <a:p>
            <a:pPr marL="285750" indent="-285750">
              <a:buFont typeface="Arial" panose="020B0604020202020204" pitchFamily="34" charset="0"/>
              <a:buChar char="•"/>
            </a:pPr>
            <a:endParaRPr lang="it-IT" smtClean="0"/>
          </a:p>
          <a:p>
            <a:pPr marL="285750" indent="-285750">
              <a:buFont typeface="Arial" panose="020B0604020202020204" pitchFamily="34" charset="0"/>
              <a:buChar char="•"/>
            </a:pPr>
            <a:r>
              <a:rPr lang="it-IT" smtClean="0"/>
              <a:t>Divide </a:t>
            </a:r>
            <a:r>
              <a:rPr lang="it-IT"/>
              <a:t>training data into N equally sized subsets (N=5-10 is </a:t>
            </a:r>
            <a:r>
              <a:rPr lang="it-IT" smtClean="0"/>
              <a:t>typical)</a:t>
            </a:r>
          </a:p>
          <a:p>
            <a:pPr marL="285750" indent="-285750">
              <a:buFont typeface="Arial" panose="020B0604020202020204" pitchFamily="34" charset="0"/>
              <a:buChar char="•"/>
            </a:pPr>
            <a:r>
              <a:rPr lang="it-IT" smtClean="0"/>
              <a:t>For </a:t>
            </a:r>
            <a:r>
              <a:rPr lang="it-IT"/>
              <a:t>each k=1...N, train </a:t>
            </a:r>
            <a:r>
              <a:rPr lang="it-IT" smtClean="0"/>
              <a:t>a classifier, </a:t>
            </a:r>
            <a:r>
              <a:rPr lang="it-IT"/>
              <a:t>or fit data with k-th sample as hold-out; apply to k-th subset and obtain error (or loss) </a:t>
            </a:r>
            <a:r>
              <a:rPr lang="it-IT" smtClean="0"/>
              <a:t>E</a:t>
            </a:r>
            <a:r>
              <a:rPr lang="it-IT" baseline="-25000" smtClean="0"/>
              <a:t>k</a:t>
            </a:r>
            <a:r>
              <a:rPr lang="it-IT" smtClean="0"/>
              <a:t>(s)</a:t>
            </a:r>
            <a:endParaRPr lang="it-IT" baseline="30000" smtClean="0"/>
          </a:p>
          <a:p>
            <a:pPr marL="285750" indent="-285750">
              <a:buFont typeface="Arial" panose="020B0604020202020204" pitchFamily="34" charset="0"/>
              <a:buChar char="•"/>
            </a:pPr>
            <a:r>
              <a:rPr lang="it-IT" smtClean="0"/>
              <a:t>Obtain </a:t>
            </a:r>
            <a:r>
              <a:rPr lang="it-IT"/>
              <a:t>CV error by averaging: </a:t>
            </a:r>
            <a:endParaRPr lang="it-IT" smtClean="0"/>
          </a:p>
          <a:p>
            <a:r>
              <a:rPr lang="it-IT"/>
              <a:t>	</a:t>
            </a:r>
            <a:r>
              <a:rPr lang="it-IT" smtClean="0">
                <a:solidFill>
                  <a:srgbClr val="FF0000"/>
                </a:solidFill>
              </a:rPr>
              <a:t>CVE(s</a:t>
            </a:r>
            <a:r>
              <a:rPr lang="it-IT">
                <a:solidFill>
                  <a:srgbClr val="FF0000"/>
                </a:solidFill>
              </a:rPr>
              <a:t>) = 1/N Sum(E</a:t>
            </a:r>
            <a:r>
              <a:rPr lang="it-IT" baseline="-25000">
                <a:solidFill>
                  <a:srgbClr val="FF0000"/>
                </a:solidFill>
              </a:rPr>
              <a:t>k</a:t>
            </a:r>
            <a:r>
              <a:rPr lang="it-IT">
                <a:solidFill>
                  <a:srgbClr val="FF0000"/>
                </a:solidFill>
              </a:rPr>
              <a:t>(s</a:t>
            </a:r>
            <a:r>
              <a:rPr lang="it-IT" smtClean="0">
                <a:solidFill>
                  <a:srgbClr val="FF0000"/>
                </a:solidFill>
              </a:rPr>
              <a:t>))</a:t>
            </a:r>
          </a:p>
          <a:p>
            <a:endParaRPr lang="it-IT" smtClean="0">
              <a:solidFill>
                <a:srgbClr val="FF0000"/>
              </a:solidFill>
            </a:endParaRPr>
          </a:p>
          <a:p>
            <a:pPr marL="285750" indent="-285750">
              <a:buFont typeface="Arial" panose="020B0604020202020204" pitchFamily="34" charset="0"/>
              <a:buChar char="•"/>
            </a:pPr>
            <a:r>
              <a:rPr lang="it-IT" smtClean="0"/>
              <a:t>Pick </a:t>
            </a:r>
            <a:r>
              <a:rPr lang="it-IT" b="1"/>
              <a:t>s</a:t>
            </a:r>
            <a:r>
              <a:rPr lang="it-IT"/>
              <a:t> such that CVE is </a:t>
            </a:r>
            <a:r>
              <a:rPr lang="it-IT" smtClean="0"/>
              <a:t>minimum</a:t>
            </a:r>
          </a:p>
          <a:p>
            <a:pPr marL="285750" indent="-285750">
              <a:buFont typeface="Arial" panose="020B0604020202020204" pitchFamily="34" charset="0"/>
              <a:buChar char="•"/>
            </a:pPr>
            <a:endParaRPr lang="it-IT"/>
          </a:p>
          <a:p>
            <a:r>
              <a:rPr lang="it-IT" smtClean="0"/>
              <a:t>Narsky advises N=10 for most problems.</a:t>
            </a:r>
            <a:endParaRPr lang="it-IT"/>
          </a:p>
          <a:p>
            <a:endParaRPr lang="en-US"/>
          </a:p>
          <a:p>
            <a:endParaRPr lang="en-US"/>
          </a:p>
        </p:txBody>
      </p:sp>
      <p:grpSp>
        <p:nvGrpSpPr>
          <p:cNvPr id="39" name="Gruppo 38"/>
          <p:cNvGrpSpPr/>
          <p:nvPr/>
        </p:nvGrpSpPr>
        <p:grpSpPr>
          <a:xfrm>
            <a:off x="5004048" y="3372350"/>
            <a:ext cx="3744416" cy="2740565"/>
            <a:chOff x="5004048" y="2565289"/>
            <a:chExt cx="3744416" cy="2740565"/>
          </a:xfrm>
        </p:grpSpPr>
        <p:sp>
          <p:nvSpPr>
            <p:cNvPr id="4" name="Rettangolo 3"/>
            <p:cNvSpPr/>
            <p:nvPr/>
          </p:nvSpPr>
          <p:spPr>
            <a:xfrm>
              <a:off x="5868144" y="2565289"/>
              <a:ext cx="288032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Training sample</a:t>
              </a:r>
              <a:endParaRPr lang="en-US"/>
            </a:p>
          </p:txBody>
        </p:sp>
        <p:sp>
          <p:nvSpPr>
            <p:cNvPr id="8" name="Rettangolo 7"/>
            <p:cNvSpPr/>
            <p:nvPr/>
          </p:nvSpPr>
          <p:spPr>
            <a:xfrm>
              <a:off x="8172400" y="2996952"/>
              <a:ext cx="576064"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V</a:t>
              </a:r>
              <a:endParaRPr lang="en-US"/>
            </a:p>
          </p:txBody>
        </p:sp>
        <p:sp>
          <p:nvSpPr>
            <p:cNvPr id="9" name="Rettangolo 8"/>
            <p:cNvSpPr/>
            <p:nvPr/>
          </p:nvSpPr>
          <p:spPr>
            <a:xfrm>
              <a:off x="5868144" y="2996952"/>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10" name="Rettangolo 9"/>
            <p:cNvSpPr/>
            <p:nvPr/>
          </p:nvSpPr>
          <p:spPr>
            <a:xfrm>
              <a:off x="7020272" y="2996952"/>
              <a:ext cx="57606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11" name="Rettangolo 10"/>
            <p:cNvSpPr/>
            <p:nvPr/>
          </p:nvSpPr>
          <p:spPr>
            <a:xfrm>
              <a:off x="7596336" y="2996952"/>
              <a:ext cx="57606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12" name="Rettangolo 11"/>
            <p:cNvSpPr/>
            <p:nvPr/>
          </p:nvSpPr>
          <p:spPr>
            <a:xfrm>
              <a:off x="6444208" y="2996952"/>
              <a:ext cx="57606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13" name="Rettangolo 12"/>
            <p:cNvSpPr/>
            <p:nvPr/>
          </p:nvSpPr>
          <p:spPr>
            <a:xfrm>
              <a:off x="7596336" y="3501008"/>
              <a:ext cx="576064"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V</a:t>
              </a:r>
              <a:endParaRPr lang="en-US"/>
            </a:p>
          </p:txBody>
        </p:sp>
        <p:sp>
          <p:nvSpPr>
            <p:cNvPr id="14" name="Rettangolo 13"/>
            <p:cNvSpPr/>
            <p:nvPr/>
          </p:nvSpPr>
          <p:spPr>
            <a:xfrm>
              <a:off x="7020272" y="4005064"/>
              <a:ext cx="576064"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V</a:t>
              </a:r>
              <a:endParaRPr lang="en-US"/>
            </a:p>
          </p:txBody>
        </p:sp>
        <p:sp>
          <p:nvSpPr>
            <p:cNvPr id="15" name="Rettangolo 14"/>
            <p:cNvSpPr/>
            <p:nvPr/>
          </p:nvSpPr>
          <p:spPr>
            <a:xfrm>
              <a:off x="6444208" y="4509120"/>
              <a:ext cx="576064"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V</a:t>
              </a:r>
              <a:endParaRPr lang="en-US"/>
            </a:p>
          </p:txBody>
        </p:sp>
        <p:sp>
          <p:nvSpPr>
            <p:cNvPr id="16" name="Rettangolo 15"/>
            <p:cNvSpPr/>
            <p:nvPr/>
          </p:nvSpPr>
          <p:spPr>
            <a:xfrm>
              <a:off x="5868144" y="5013176"/>
              <a:ext cx="576064"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V</a:t>
              </a:r>
              <a:endParaRPr lang="en-US"/>
            </a:p>
          </p:txBody>
        </p:sp>
        <p:sp>
          <p:nvSpPr>
            <p:cNvPr id="18" name="Rettangolo 17"/>
            <p:cNvSpPr/>
            <p:nvPr/>
          </p:nvSpPr>
          <p:spPr>
            <a:xfrm>
              <a:off x="5868144" y="3501008"/>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19" name="Rettangolo 18"/>
            <p:cNvSpPr/>
            <p:nvPr/>
          </p:nvSpPr>
          <p:spPr>
            <a:xfrm>
              <a:off x="5868144" y="4005064"/>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0" name="Rettangolo 19"/>
            <p:cNvSpPr/>
            <p:nvPr/>
          </p:nvSpPr>
          <p:spPr>
            <a:xfrm>
              <a:off x="5868144" y="4506449"/>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1" name="Rettangolo 20"/>
            <p:cNvSpPr/>
            <p:nvPr/>
          </p:nvSpPr>
          <p:spPr>
            <a:xfrm>
              <a:off x="6444208" y="5013176"/>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2" name="Rettangolo 21"/>
            <p:cNvSpPr/>
            <p:nvPr/>
          </p:nvSpPr>
          <p:spPr>
            <a:xfrm>
              <a:off x="7020272" y="5013176"/>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3" name="Rettangolo 22"/>
            <p:cNvSpPr/>
            <p:nvPr/>
          </p:nvSpPr>
          <p:spPr>
            <a:xfrm>
              <a:off x="7596336" y="5013176"/>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4" name="Rettangolo 23"/>
            <p:cNvSpPr/>
            <p:nvPr/>
          </p:nvSpPr>
          <p:spPr>
            <a:xfrm>
              <a:off x="8172400" y="5013176"/>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5" name="Rettangolo 24"/>
            <p:cNvSpPr/>
            <p:nvPr/>
          </p:nvSpPr>
          <p:spPr>
            <a:xfrm>
              <a:off x="6444208" y="3501008"/>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6" name="Rettangolo 25"/>
            <p:cNvSpPr/>
            <p:nvPr/>
          </p:nvSpPr>
          <p:spPr>
            <a:xfrm>
              <a:off x="7020272" y="3501008"/>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7" name="Rettangolo 26"/>
            <p:cNvSpPr/>
            <p:nvPr/>
          </p:nvSpPr>
          <p:spPr>
            <a:xfrm>
              <a:off x="8172400" y="3501008"/>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8" name="Rettangolo 27"/>
            <p:cNvSpPr/>
            <p:nvPr/>
          </p:nvSpPr>
          <p:spPr>
            <a:xfrm>
              <a:off x="6444208" y="4005064"/>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29" name="Rettangolo 28"/>
            <p:cNvSpPr/>
            <p:nvPr/>
          </p:nvSpPr>
          <p:spPr>
            <a:xfrm>
              <a:off x="7596336" y="4005064"/>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30" name="Rettangolo 29"/>
            <p:cNvSpPr/>
            <p:nvPr/>
          </p:nvSpPr>
          <p:spPr>
            <a:xfrm>
              <a:off x="8172400" y="4005064"/>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31" name="Rettangolo 30"/>
            <p:cNvSpPr/>
            <p:nvPr/>
          </p:nvSpPr>
          <p:spPr>
            <a:xfrm>
              <a:off x="7020272" y="4509120"/>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32" name="Rettangolo 31"/>
            <p:cNvSpPr/>
            <p:nvPr/>
          </p:nvSpPr>
          <p:spPr>
            <a:xfrm>
              <a:off x="7596336" y="4509120"/>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33" name="Rettangolo 32"/>
            <p:cNvSpPr/>
            <p:nvPr/>
          </p:nvSpPr>
          <p:spPr>
            <a:xfrm>
              <a:off x="8172400" y="4509120"/>
              <a:ext cx="576064" cy="216024"/>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T</a:t>
              </a:r>
              <a:endParaRPr lang="en-US"/>
            </a:p>
          </p:txBody>
        </p:sp>
        <p:sp>
          <p:nvSpPr>
            <p:cNvPr id="34" name="CasellaDiTesto 33"/>
            <p:cNvSpPr txBox="1"/>
            <p:nvPr/>
          </p:nvSpPr>
          <p:spPr>
            <a:xfrm>
              <a:off x="5004048" y="2920298"/>
              <a:ext cx="606256" cy="369332"/>
            </a:xfrm>
            <a:prstGeom prst="rect">
              <a:avLst/>
            </a:prstGeom>
            <a:noFill/>
          </p:spPr>
          <p:txBody>
            <a:bodyPr wrap="none" rtlCol="0">
              <a:spAutoFit/>
            </a:bodyPr>
            <a:lstStyle/>
            <a:p>
              <a:r>
                <a:rPr lang="it-IT" smtClean="0"/>
                <a:t>E</a:t>
              </a:r>
              <a:r>
                <a:rPr lang="it-IT" baseline="-25000" smtClean="0"/>
                <a:t>1</a:t>
              </a:r>
              <a:r>
                <a:rPr lang="it-IT" smtClean="0"/>
                <a:t>(s)</a:t>
              </a:r>
              <a:endParaRPr lang="en-US"/>
            </a:p>
          </p:txBody>
        </p:sp>
        <p:sp>
          <p:nvSpPr>
            <p:cNvPr id="35" name="CasellaDiTesto 34"/>
            <p:cNvSpPr txBox="1"/>
            <p:nvPr/>
          </p:nvSpPr>
          <p:spPr>
            <a:xfrm>
              <a:off x="5004048" y="3424354"/>
              <a:ext cx="606256" cy="369332"/>
            </a:xfrm>
            <a:prstGeom prst="rect">
              <a:avLst/>
            </a:prstGeom>
            <a:noFill/>
          </p:spPr>
          <p:txBody>
            <a:bodyPr wrap="none" rtlCol="0">
              <a:spAutoFit/>
            </a:bodyPr>
            <a:lstStyle/>
            <a:p>
              <a:r>
                <a:rPr lang="it-IT" smtClean="0"/>
                <a:t>E</a:t>
              </a:r>
              <a:r>
                <a:rPr lang="it-IT" baseline="-25000"/>
                <a:t>2</a:t>
              </a:r>
              <a:r>
                <a:rPr lang="it-IT" smtClean="0"/>
                <a:t>(s)</a:t>
              </a:r>
              <a:endParaRPr lang="en-US"/>
            </a:p>
          </p:txBody>
        </p:sp>
        <p:sp>
          <p:nvSpPr>
            <p:cNvPr id="36" name="CasellaDiTesto 35"/>
            <p:cNvSpPr txBox="1"/>
            <p:nvPr/>
          </p:nvSpPr>
          <p:spPr>
            <a:xfrm>
              <a:off x="5004048" y="3928410"/>
              <a:ext cx="606256" cy="369332"/>
            </a:xfrm>
            <a:prstGeom prst="rect">
              <a:avLst/>
            </a:prstGeom>
            <a:noFill/>
          </p:spPr>
          <p:txBody>
            <a:bodyPr wrap="none" rtlCol="0">
              <a:spAutoFit/>
            </a:bodyPr>
            <a:lstStyle/>
            <a:p>
              <a:r>
                <a:rPr lang="it-IT" smtClean="0"/>
                <a:t>E</a:t>
              </a:r>
              <a:r>
                <a:rPr lang="it-IT" baseline="-25000"/>
                <a:t>3</a:t>
              </a:r>
              <a:r>
                <a:rPr lang="it-IT" smtClean="0"/>
                <a:t>(s)</a:t>
              </a:r>
              <a:endParaRPr lang="en-US"/>
            </a:p>
          </p:txBody>
        </p:sp>
        <p:sp>
          <p:nvSpPr>
            <p:cNvPr id="37" name="CasellaDiTesto 36"/>
            <p:cNvSpPr txBox="1"/>
            <p:nvPr/>
          </p:nvSpPr>
          <p:spPr>
            <a:xfrm>
              <a:off x="5004048" y="4432466"/>
              <a:ext cx="606256" cy="369332"/>
            </a:xfrm>
            <a:prstGeom prst="rect">
              <a:avLst/>
            </a:prstGeom>
            <a:noFill/>
          </p:spPr>
          <p:txBody>
            <a:bodyPr wrap="none" rtlCol="0">
              <a:spAutoFit/>
            </a:bodyPr>
            <a:lstStyle/>
            <a:p>
              <a:r>
                <a:rPr lang="it-IT" smtClean="0"/>
                <a:t>E</a:t>
              </a:r>
              <a:r>
                <a:rPr lang="it-IT" baseline="-25000"/>
                <a:t>4</a:t>
              </a:r>
              <a:r>
                <a:rPr lang="it-IT" smtClean="0"/>
                <a:t>(s)</a:t>
              </a:r>
              <a:endParaRPr lang="en-US"/>
            </a:p>
          </p:txBody>
        </p:sp>
        <p:sp>
          <p:nvSpPr>
            <p:cNvPr id="38" name="CasellaDiTesto 37"/>
            <p:cNvSpPr txBox="1"/>
            <p:nvPr/>
          </p:nvSpPr>
          <p:spPr>
            <a:xfrm>
              <a:off x="5004048" y="4936522"/>
              <a:ext cx="606256" cy="369332"/>
            </a:xfrm>
            <a:prstGeom prst="rect">
              <a:avLst/>
            </a:prstGeom>
            <a:noFill/>
          </p:spPr>
          <p:txBody>
            <a:bodyPr wrap="none" rtlCol="0">
              <a:spAutoFit/>
            </a:bodyPr>
            <a:lstStyle/>
            <a:p>
              <a:r>
                <a:rPr lang="it-IT" smtClean="0"/>
                <a:t>E</a:t>
              </a:r>
              <a:r>
                <a:rPr lang="it-IT" baseline="-25000"/>
                <a:t>5</a:t>
              </a:r>
              <a:r>
                <a:rPr lang="it-IT" smtClean="0"/>
                <a:t>(s)</a:t>
              </a:r>
              <a:endParaRPr lang="en-US"/>
            </a:p>
          </p:txBody>
        </p:sp>
      </p:grpSp>
      <p:sp>
        <p:nvSpPr>
          <p:cNvPr id="5" name="Segnaposto contenuto 4"/>
          <p:cNvSpPr>
            <a:spLocks noGrp="1"/>
          </p:cNvSpPr>
          <p:nvPr>
            <p:ph idx="1"/>
          </p:nvPr>
        </p:nvSpPr>
        <p:spPr>
          <a:xfrm>
            <a:off x="457200" y="1600201"/>
            <a:ext cx="8075240" cy="1180728"/>
          </a:xfrm>
        </p:spPr>
        <p:txBody>
          <a:bodyPr>
            <a:normAutofit fontScale="62500" lnSpcReduction="20000"/>
          </a:bodyPr>
          <a:lstStyle/>
          <a:p>
            <a:pPr marL="0" indent="0">
              <a:buNone/>
            </a:pPr>
            <a:r>
              <a:rPr lang="it-IT" smtClean="0"/>
              <a:t>Leave-one-out cross validation can be generalized by leaving out 1/k</a:t>
            </a:r>
            <a:r>
              <a:rPr lang="it-IT" baseline="30000" smtClean="0"/>
              <a:t>th</a:t>
            </a:r>
            <a:r>
              <a:rPr lang="it-IT" smtClean="0"/>
              <a:t> of the data</a:t>
            </a:r>
          </a:p>
          <a:p>
            <a:pPr marL="0" indent="0">
              <a:buNone/>
            </a:pPr>
            <a:r>
              <a:rPr lang="it-IT" smtClean="0"/>
              <a:t>If k is &gt;4, the training accuracy is not affected significantly, and we still get a reasonable estimate of the uncertainty.</a:t>
            </a:r>
          </a:p>
          <a:p>
            <a:pPr marL="0" indent="0">
              <a:buNone/>
            </a:pPr>
            <a:endParaRPr lang="en-US"/>
          </a:p>
        </p:txBody>
      </p:sp>
    </p:spTree>
    <p:extLst>
      <p:ext uri="{BB962C8B-B14F-4D97-AF65-F5344CB8AC3E}">
        <p14:creationId xmlns:p14="http://schemas.microsoft.com/office/powerpoint/2010/main" val="14852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 calcmode="lin" valueType="num">
                                      <p:cBhvr additive="base">
                                        <p:cTn id="1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 calcmode="lin" valueType="num">
                                      <p:cBhvr additive="base">
                                        <p:cTn id="1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 calcmode="lin" valueType="num">
                                      <p:cBhvr additive="base">
                                        <p:cTn id="19"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anim calcmode="lin" valueType="num">
                                      <p:cBhvr additive="base">
                                        <p:cTn id="23"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 calcmode="lin" valueType="num">
                                      <p:cBhvr additive="base">
                                        <p:cTn id="27"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xEl>
                                              <p:pRg st="9" end="9"/>
                                            </p:txEl>
                                          </p:spTgt>
                                        </p:tgtEl>
                                        <p:attrNameLst>
                                          <p:attrName>style.visibility</p:attrName>
                                        </p:attrNameLst>
                                      </p:cBhvr>
                                      <p:to>
                                        <p:strVal val="visible"/>
                                      </p:to>
                                    </p:set>
                                    <p:anim calcmode="lin" valueType="num">
                                      <p:cBhvr additive="base">
                                        <p:cTn id="31" dur="500" fill="hold"/>
                                        <p:tgtEl>
                                          <p:spTgt spid="1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LOSS MINIMIZATION</a:t>
            </a:r>
            <a:endParaRPr lang="en-US" b="1">
              <a:solidFill>
                <a:srgbClr val="C00000"/>
              </a:solidFill>
            </a:endParaRPr>
          </a:p>
        </p:txBody>
      </p:sp>
      <p:pic>
        <p:nvPicPr>
          <p:cNvPr id="13316" name="Picture 4" descr="Image result for blackj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26232"/>
            <a:ext cx="6652284" cy="451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111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mtClean="0">
                <a:solidFill>
                  <a:srgbClr val="0070C0"/>
                </a:solidFill>
              </a:rPr>
              <a:t>* Behind </a:t>
            </a:r>
            <a:r>
              <a:rPr lang="it-IT" smtClean="0">
                <a:solidFill>
                  <a:srgbClr val="0070C0"/>
                </a:solidFill>
              </a:rPr>
              <a:t>the scene of the picture</a:t>
            </a:r>
            <a:endParaRPr lang="en-US">
              <a:solidFill>
                <a:srgbClr val="0070C0"/>
              </a:solidFill>
            </a:endParaRPr>
          </a:p>
        </p:txBody>
      </p:sp>
      <p:sp>
        <p:nvSpPr>
          <p:cNvPr id="3" name="Segnaposto contenuto 2"/>
          <p:cNvSpPr>
            <a:spLocks noGrp="1"/>
          </p:cNvSpPr>
          <p:nvPr>
            <p:ph idx="1"/>
          </p:nvPr>
        </p:nvSpPr>
        <p:spPr>
          <a:xfrm>
            <a:off x="251520" y="1600200"/>
            <a:ext cx="5122912" cy="5257800"/>
          </a:xfrm>
        </p:spPr>
        <p:txBody>
          <a:bodyPr>
            <a:normAutofit fontScale="55000" lnSpcReduction="20000"/>
          </a:bodyPr>
          <a:lstStyle/>
          <a:p>
            <a:pPr marL="0" indent="0">
              <a:buNone/>
            </a:pPr>
            <a:r>
              <a:rPr lang="it-IT" smtClean="0"/>
              <a:t>In the pictured situation, there are two possible outcomes:</a:t>
            </a:r>
          </a:p>
          <a:p>
            <a:r>
              <a:rPr lang="it-IT" smtClean="0"/>
              <a:t>the dealer has 21 (p=4/13) </a:t>
            </a:r>
            <a:r>
              <a:rPr lang="it-IT" smtClean="0">
                <a:sym typeface="Wingdings" panose="05000000000000000000" pitchFamily="2" charset="2"/>
              </a:rPr>
              <a:t> you break even</a:t>
            </a:r>
            <a:endParaRPr lang="it-IT">
              <a:sym typeface="Wingdings" panose="05000000000000000000" pitchFamily="2" charset="2"/>
            </a:endParaRPr>
          </a:p>
          <a:p>
            <a:r>
              <a:rPr lang="it-IT" smtClean="0"/>
              <a:t>the dealer does not (p=9/13) </a:t>
            </a:r>
            <a:r>
              <a:rPr lang="it-IT" smtClean="0">
                <a:sym typeface="Wingdings" panose="05000000000000000000" pitchFamily="2" charset="2"/>
              </a:rPr>
              <a:t> you win 1.5 times your bet</a:t>
            </a:r>
          </a:p>
          <a:p>
            <a:pPr marL="0" indent="0">
              <a:buNone/>
            </a:pPr>
            <a:r>
              <a:rPr lang="it-IT" smtClean="0">
                <a:sym typeface="Wingdings" panose="05000000000000000000" pitchFamily="2" charset="2"/>
              </a:rPr>
              <a:t>E(win) = 1.5*9/13 = </a:t>
            </a:r>
            <a:r>
              <a:rPr lang="it-IT" b="1" smtClean="0">
                <a:sym typeface="Wingdings" panose="05000000000000000000" pitchFamily="2" charset="2"/>
              </a:rPr>
              <a:t>1.038</a:t>
            </a:r>
            <a:r>
              <a:rPr lang="it-IT" smtClean="0">
                <a:sym typeface="Wingdings" panose="05000000000000000000" pitchFamily="2" charset="2"/>
              </a:rPr>
              <a:t> (in initial bet units)</a:t>
            </a:r>
          </a:p>
          <a:p>
            <a:pPr marL="0" indent="0">
              <a:buNone/>
            </a:pPr>
            <a:r>
              <a:rPr lang="it-IT" smtClean="0">
                <a:sym typeface="Wingdings" panose="05000000000000000000" pitchFamily="2" charset="2"/>
              </a:rPr>
              <a:t>It's looking good! However, you might end up not winning anything... max loss = - min win = 0.</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If you however place an insurance bet of X units (on the dealer having blackjack), </a:t>
            </a:r>
          </a:p>
          <a:p>
            <a:pPr marL="0" indent="0">
              <a:buNone/>
            </a:pPr>
            <a:r>
              <a:rPr lang="it-IT" smtClean="0">
                <a:sym typeface="Wingdings" panose="05000000000000000000" pitchFamily="2" charset="2"/>
              </a:rPr>
              <a:t>E(win) = (1.5-X)*9/13 +2X*4/13 = </a:t>
            </a:r>
            <a:r>
              <a:rPr lang="it-IT" b="1" smtClean="0">
                <a:sym typeface="Wingdings" panose="05000000000000000000" pitchFamily="2" charset="2"/>
              </a:rPr>
              <a:t>1.038 - X/13</a:t>
            </a:r>
            <a:r>
              <a:rPr lang="it-IT" smtClean="0">
                <a:sym typeface="Wingdings" panose="05000000000000000000" pitchFamily="2" charset="2"/>
              </a:rPr>
              <a:t>; </a:t>
            </a:r>
          </a:p>
          <a:p>
            <a:pPr marL="0" indent="0">
              <a:buNone/>
            </a:pPr>
            <a:r>
              <a:rPr lang="it-IT" smtClean="0">
                <a:sym typeface="Wingdings" panose="05000000000000000000" pitchFamily="2" charset="2"/>
              </a:rPr>
              <a:t>So the insurance isn't doing any good to your expectation... But OTOH, now</a:t>
            </a:r>
          </a:p>
          <a:p>
            <a:pPr marL="0" indent="0">
              <a:buNone/>
            </a:pPr>
            <a:r>
              <a:rPr lang="it-IT" smtClean="0">
                <a:solidFill>
                  <a:srgbClr val="FF0000"/>
                </a:solidFill>
                <a:sym typeface="Wingdings" panose="05000000000000000000" pitchFamily="2" charset="2"/>
              </a:rPr>
              <a:t>max loss = -min [1.5-X,2*X]</a:t>
            </a:r>
          </a:p>
          <a:p>
            <a:pPr>
              <a:buFont typeface="Wingdings" pitchFamily="2" charset="2"/>
              <a:buChar char="à"/>
            </a:pPr>
            <a:r>
              <a:rPr lang="it-IT" smtClean="0">
                <a:sym typeface="Wingdings" panose="05000000000000000000" pitchFamily="2" charset="2"/>
              </a:rPr>
              <a:t>by taking an insurance bet you decrease your expected win, but with X=0.5 you minimize your max loss (i.e. maximize your minimum win)</a:t>
            </a:r>
          </a:p>
          <a:p>
            <a:pPr marL="0" indent="0">
              <a:buNone/>
            </a:pPr>
            <a:r>
              <a:rPr lang="it-IT" smtClean="0">
                <a:sym typeface="Wingdings" panose="05000000000000000000" pitchFamily="2" charset="2"/>
              </a:rPr>
              <a:t>(</a:t>
            </a:r>
            <a:r>
              <a:rPr lang="it-IT" b="1" smtClean="0">
                <a:sym typeface="Wingdings" panose="05000000000000000000" pitchFamily="2" charset="2"/>
              </a:rPr>
              <a:t>at Casinos, max X allowed is 0.5 anyway</a:t>
            </a:r>
            <a:r>
              <a:rPr lang="it-IT" smtClean="0">
                <a:sym typeface="Wingdings" panose="05000000000000000000" pitchFamily="2" charset="2"/>
              </a:rPr>
              <a:t>) </a:t>
            </a:r>
            <a:endParaRPr lang="en-US"/>
          </a:p>
        </p:txBody>
      </p:sp>
      <p:pic>
        <p:nvPicPr>
          <p:cNvPr id="38" name="Picture 4" descr="Image result for blackj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6621" y="1412776"/>
            <a:ext cx="2436346" cy="16521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p:cNvGrpSpPr/>
          <p:nvPr/>
        </p:nvGrpSpPr>
        <p:grpSpPr>
          <a:xfrm>
            <a:off x="5484387" y="3205091"/>
            <a:ext cx="3542046" cy="3593913"/>
            <a:chOff x="5484387" y="3205091"/>
            <a:chExt cx="3542046" cy="3593913"/>
          </a:xfrm>
        </p:grpSpPr>
        <p:cxnSp>
          <p:nvCxnSpPr>
            <p:cNvPr id="5" name="Connettore 2 4"/>
            <p:cNvCxnSpPr/>
            <p:nvPr/>
          </p:nvCxnSpPr>
          <p:spPr>
            <a:xfrm>
              <a:off x="5786073" y="5158599"/>
              <a:ext cx="324036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5779133" y="3574423"/>
              <a:ext cx="7990" cy="31669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5787123" y="5156101"/>
              <a:ext cx="519273" cy="1009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6306396" y="4003973"/>
              <a:ext cx="2361625" cy="21613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8668021" y="5182289"/>
              <a:ext cx="304892" cy="369332"/>
            </a:xfrm>
            <a:prstGeom prst="rect">
              <a:avLst/>
            </a:prstGeom>
            <a:noFill/>
          </p:spPr>
          <p:txBody>
            <a:bodyPr wrap="none" rtlCol="0">
              <a:spAutoFit/>
            </a:bodyPr>
            <a:lstStyle/>
            <a:p>
              <a:r>
                <a:rPr lang="it-IT" smtClean="0"/>
                <a:t>X</a:t>
              </a:r>
              <a:endParaRPr lang="en-US"/>
            </a:p>
          </p:txBody>
        </p:sp>
        <p:sp>
          <p:nvSpPr>
            <p:cNvPr id="22" name="CasellaDiTesto 21"/>
            <p:cNvSpPr txBox="1"/>
            <p:nvPr/>
          </p:nvSpPr>
          <p:spPr>
            <a:xfrm>
              <a:off x="6074105" y="5157192"/>
              <a:ext cx="1747594" cy="369332"/>
            </a:xfrm>
            <a:prstGeom prst="rect">
              <a:avLst/>
            </a:prstGeom>
            <a:noFill/>
          </p:spPr>
          <p:txBody>
            <a:bodyPr wrap="none" rtlCol="0">
              <a:spAutoFit/>
            </a:bodyPr>
            <a:lstStyle/>
            <a:p>
              <a:r>
                <a:rPr lang="it-IT" smtClean="0"/>
                <a:t>0.5     1.0     1.5   </a:t>
              </a:r>
              <a:endParaRPr lang="en-US"/>
            </a:p>
          </p:txBody>
        </p:sp>
        <p:cxnSp>
          <p:nvCxnSpPr>
            <p:cNvPr id="24" name="Connettore 1 23"/>
            <p:cNvCxnSpPr/>
            <p:nvPr/>
          </p:nvCxnSpPr>
          <p:spPr>
            <a:xfrm>
              <a:off x="6290129" y="4003973"/>
              <a:ext cx="32534" cy="23042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5669831" y="3205091"/>
              <a:ext cx="996876" cy="369332"/>
            </a:xfrm>
            <a:prstGeom prst="rect">
              <a:avLst/>
            </a:prstGeom>
            <a:noFill/>
          </p:spPr>
          <p:txBody>
            <a:bodyPr wrap="none" rtlCol="0">
              <a:spAutoFit/>
            </a:bodyPr>
            <a:lstStyle/>
            <a:p>
              <a:r>
                <a:rPr lang="it-IT" smtClean="0"/>
                <a:t>Max loss</a:t>
              </a:r>
              <a:endParaRPr lang="en-US"/>
            </a:p>
          </p:txBody>
        </p:sp>
        <p:cxnSp>
          <p:nvCxnSpPr>
            <p:cNvPr id="29" name="Connettore 1 28"/>
            <p:cNvCxnSpPr/>
            <p:nvPr/>
          </p:nvCxnSpPr>
          <p:spPr>
            <a:xfrm>
              <a:off x="5799727" y="5161317"/>
              <a:ext cx="317529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5518988" y="4971435"/>
              <a:ext cx="301686" cy="369332"/>
            </a:xfrm>
            <a:prstGeom prst="rect">
              <a:avLst/>
            </a:prstGeom>
            <a:noFill/>
          </p:spPr>
          <p:txBody>
            <a:bodyPr wrap="none" rtlCol="0">
              <a:spAutoFit/>
            </a:bodyPr>
            <a:lstStyle/>
            <a:p>
              <a:r>
                <a:rPr lang="it-IT" smtClean="0"/>
                <a:t>0</a:t>
              </a:r>
              <a:endParaRPr lang="en-US"/>
            </a:p>
          </p:txBody>
        </p:sp>
        <p:sp>
          <p:nvSpPr>
            <p:cNvPr id="34" name="CasellaDiTesto 33"/>
            <p:cNvSpPr txBox="1"/>
            <p:nvPr/>
          </p:nvSpPr>
          <p:spPr>
            <a:xfrm>
              <a:off x="5484387" y="5877272"/>
              <a:ext cx="372218" cy="369332"/>
            </a:xfrm>
            <a:prstGeom prst="rect">
              <a:avLst/>
            </a:prstGeom>
            <a:noFill/>
          </p:spPr>
          <p:txBody>
            <a:bodyPr wrap="none" rtlCol="0">
              <a:spAutoFit/>
            </a:bodyPr>
            <a:lstStyle/>
            <a:p>
              <a:r>
                <a:rPr lang="it-IT" smtClean="0"/>
                <a:t>-1</a:t>
              </a:r>
              <a:endParaRPr lang="en-US"/>
            </a:p>
          </p:txBody>
        </p:sp>
        <p:cxnSp>
          <p:nvCxnSpPr>
            <p:cNvPr id="43" name="Connettore 2 42"/>
            <p:cNvCxnSpPr/>
            <p:nvPr/>
          </p:nvCxnSpPr>
          <p:spPr>
            <a:xfrm flipH="1" flipV="1">
              <a:off x="6444208" y="6165304"/>
              <a:ext cx="576064"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7020272" y="6429672"/>
              <a:ext cx="1796774" cy="369332"/>
            </a:xfrm>
            <a:prstGeom prst="rect">
              <a:avLst/>
            </a:prstGeom>
            <a:noFill/>
          </p:spPr>
          <p:txBody>
            <a:bodyPr wrap="none" rtlCol="0">
              <a:spAutoFit/>
            </a:bodyPr>
            <a:lstStyle/>
            <a:p>
              <a:r>
                <a:rPr lang="it-IT" smtClean="0"/>
                <a:t>minimal max loss</a:t>
              </a:r>
              <a:endParaRPr lang="en-US"/>
            </a:p>
          </p:txBody>
        </p:sp>
        <p:cxnSp>
          <p:nvCxnSpPr>
            <p:cNvPr id="45" name="Connettore 2 44"/>
            <p:cNvCxnSpPr/>
            <p:nvPr/>
          </p:nvCxnSpPr>
          <p:spPr>
            <a:xfrm flipH="1">
              <a:off x="6601174" y="4437112"/>
              <a:ext cx="432410" cy="65851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7" name="CasellaDiTesto 46"/>
            <p:cNvSpPr txBox="1"/>
            <p:nvPr/>
          </p:nvSpPr>
          <p:spPr>
            <a:xfrm>
              <a:off x="6449745" y="3861048"/>
              <a:ext cx="1506631" cy="646331"/>
            </a:xfrm>
            <a:prstGeom prst="rect">
              <a:avLst/>
            </a:prstGeom>
            <a:noFill/>
          </p:spPr>
          <p:txBody>
            <a:bodyPr wrap="none" rtlCol="0">
              <a:spAutoFit/>
            </a:bodyPr>
            <a:lstStyle/>
            <a:p>
              <a:r>
                <a:rPr lang="it-IT" smtClean="0"/>
                <a:t>max loss with </a:t>
              </a:r>
            </a:p>
            <a:p>
              <a:r>
                <a:rPr lang="it-IT" smtClean="0"/>
                <a:t>no insurance</a:t>
              </a:r>
              <a:endParaRPr lang="en-US"/>
            </a:p>
          </p:txBody>
        </p:sp>
      </p:grpSp>
    </p:spTree>
    <p:extLst>
      <p:ext uri="{BB962C8B-B14F-4D97-AF65-F5344CB8AC3E}">
        <p14:creationId xmlns:p14="http://schemas.microsoft.com/office/powerpoint/2010/main" val="26816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Gradient Descent</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70000" lnSpcReduction="20000"/>
              </a:bodyPr>
              <a:lstStyle/>
              <a:p>
                <a:pPr marL="0" indent="0">
                  <a:buNone/>
                </a:pPr>
                <a:r>
                  <a:rPr lang="it-IT" smtClean="0"/>
                  <a:t>To minimize –log L and find optimal value of model parameters, in the absence of an analytical description, we "descend" toward the minimum by approximating the shortest route with local information:</a:t>
                </a:r>
              </a:p>
              <a:p>
                <a:pPr marL="0" indent="0">
                  <a:buNone/>
                </a:pPr>
                <a:endParaRPr lang="it-IT" smtClean="0"/>
              </a:p>
              <a:p>
                <a:pPr marL="514350" indent="-514350">
                  <a:buAutoNum type="arabicParenR"/>
                </a:pPr>
                <a:r>
                  <a:rPr lang="it-IT" smtClean="0"/>
                  <a:t>find gradient of L w.r.t. parameters w:   </a:t>
                </a:r>
                <a14:m>
                  <m:oMath xmlns:m="http://schemas.openxmlformats.org/officeDocument/2006/math">
                    <m:f>
                      <m:fPr>
                        <m:ctrlPr>
                          <a:rPr lang="it-IT" i="1" smtClean="0">
                            <a:solidFill>
                              <a:srgbClr val="FF0000"/>
                            </a:solidFill>
                            <a:latin typeface="Cambria Math" panose="02040503050406030204" pitchFamily="18" charset="0"/>
                          </a:rPr>
                        </m:ctrlPr>
                      </m:fPr>
                      <m:num>
                        <m:r>
                          <a:rPr lang="it-IT" i="1" smtClean="0">
                            <a:solidFill>
                              <a:srgbClr val="FF0000"/>
                            </a:solidFill>
                            <a:latin typeface="Cambria Math"/>
                            <a:ea typeface="Cambria Math"/>
                          </a:rPr>
                          <m:t>𝜕</m:t>
                        </m:r>
                        <m:r>
                          <a:rPr lang="it-IT" b="0" i="1" smtClean="0">
                            <a:solidFill>
                              <a:srgbClr val="FF0000"/>
                            </a:solidFill>
                            <a:latin typeface="Cambria Math"/>
                            <a:ea typeface="Cambria Math"/>
                          </a:rPr>
                          <m:t>𝐿</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𝑤</m:t>
                        </m:r>
                        <m:r>
                          <a:rPr lang="it-IT" b="0" i="1" smtClean="0">
                            <a:solidFill>
                              <a:srgbClr val="FF0000"/>
                            </a:solidFill>
                            <a:latin typeface="Cambria Math"/>
                            <a:ea typeface="Cambria Math"/>
                          </a:rPr>
                          <m:t>)</m:t>
                        </m:r>
                      </m:num>
                      <m:den>
                        <m:r>
                          <a:rPr lang="it-IT" i="1" smtClean="0">
                            <a:solidFill>
                              <a:srgbClr val="FF0000"/>
                            </a:solidFill>
                            <a:latin typeface="Cambria Math"/>
                            <a:ea typeface="Cambria Math"/>
                          </a:rPr>
                          <m:t>𝜕</m:t>
                        </m:r>
                        <m:r>
                          <a:rPr lang="it-IT" b="0" i="1" smtClean="0">
                            <a:solidFill>
                              <a:srgbClr val="FF0000"/>
                            </a:solidFill>
                            <a:latin typeface="Cambria Math"/>
                            <a:ea typeface="Cambria Math"/>
                          </a:rPr>
                          <m:t>𝑤</m:t>
                        </m:r>
                      </m:den>
                    </m:f>
                  </m:oMath>
                </a14:m>
                <a:endParaRPr lang="it-IT" smtClean="0"/>
              </a:p>
              <a:p>
                <a:pPr marL="514350" indent="-514350">
                  <a:buAutoNum type="arabicParenR"/>
                </a:pPr>
                <a:r>
                  <a:rPr lang="it-IT" smtClean="0"/>
                  <a:t>update parameters:</a:t>
                </a:r>
              </a:p>
              <a:p>
                <a:pPr marL="0" indent="0">
                  <a:buNone/>
                </a:pPr>
                <a:r>
                  <a:rPr lang="it-IT"/>
                  <a:t>	</a:t>
                </a:r>
                <a14:m>
                  <m:oMath xmlns:m="http://schemas.openxmlformats.org/officeDocument/2006/math">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a:rPr>
                          <m:t>𝑤</m:t>
                        </m:r>
                      </m:e>
                      <m:sup>
                        <m:r>
                          <a:rPr lang="it-IT" b="0" i="1" smtClean="0">
                            <a:solidFill>
                              <a:srgbClr val="FF0000"/>
                            </a:solidFill>
                            <a:latin typeface="Cambria Math"/>
                          </a:rPr>
                          <m:t>′</m:t>
                        </m:r>
                      </m:sup>
                    </m:sSup>
                    <m:r>
                      <a:rPr lang="it-IT" b="0" i="1" smtClean="0">
                        <a:solidFill>
                          <a:srgbClr val="FF0000"/>
                        </a:solidFill>
                        <a:latin typeface="Cambria Math"/>
                        <a:ea typeface="Cambria Math"/>
                      </a:rPr>
                      <m:t>←</m:t>
                    </m:r>
                    <m:r>
                      <a:rPr lang="it-IT" b="0" i="1" smtClean="0">
                        <a:solidFill>
                          <a:srgbClr val="FF0000"/>
                        </a:solidFill>
                        <a:latin typeface="Cambria Math"/>
                        <a:ea typeface="Cambria Math"/>
                      </a:rPr>
                      <m:t>𝑤</m:t>
                    </m:r>
                    <m:r>
                      <a:rPr lang="it-IT" b="0" i="1" smtClean="0">
                        <a:solidFill>
                          <a:srgbClr val="FF0000"/>
                        </a:solidFill>
                        <a:latin typeface="Cambria Math"/>
                        <a:ea typeface="Cambria Math"/>
                      </a:rPr>
                      <m:t>−</m:t>
                    </m:r>
                    <m:r>
                      <a:rPr lang="el-GR" b="0" i="1" smtClean="0">
                        <a:solidFill>
                          <a:srgbClr val="FF0000"/>
                        </a:solidFill>
                        <a:latin typeface="Cambria Math"/>
                        <a:ea typeface="Cambria Math"/>
                      </a:rPr>
                      <m:t>𝜂</m:t>
                    </m:r>
                    <m:f>
                      <m:fPr>
                        <m:ctrlPr>
                          <a:rPr lang="it-IT" i="1">
                            <a:solidFill>
                              <a:srgbClr val="FF0000"/>
                            </a:solidFill>
                            <a:latin typeface="Cambria Math" panose="02040503050406030204" pitchFamily="18" charset="0"/>
                          </a:rPr>
                        </m:ctrlPr>
                      </m:fPr>
                      <m:num>
                        <m:r>
                          <a:rPr lang="it-IT" i="1">
                            <a:solidFill>
                              <a:srgbClr val="FF0000"/>
                            </a:solidFill>
                            <a:latin typeface="Cambria Math"/>
                            <a:ea typeface="Cambria Math"/>
                          </a:rPr>
                          <m:t>𝜕</m:t>
                        </m:r>
                        <m:r>
                          <a:rPr lang="it-IT" i="1">
                            <a:solidFill>
                              <a:srgbClr val="FF0000"/>
                            </a:solidFill>
                            <a:latin typeface="Cambria Math"/>
                            <a:ea typeface="Cambria Math"/>
                          </a:rPr>
                          <m:t>𝐿</m:t>
                        </m:r>
                        <m:r>
                          <a:rPr lang="it-IT" i="1">
                            <a:solidFill>
                              <a:srgbClr val="FF0000"/>
                            </a:solidFill>
                            <a:latin typeface="Cambria Math"/>
                            <a:ea typeface="Cambria Math"/>
                          </a:rPr>
                          <m:t>(</m:t>
                        </m:r>
                        <m:r>
                          <a:rPr lang="it-IT" i="1">
                            <a:solidFill>
                              <a:srgbClr val="FF0000"/>
                            </a:solidFill>
                            <a:latin typeface="Cambria Math"/>
                            <a:ea typeface="Cambria Math"/>
                          </a:rPr>
                          <m:t>𝑤</m:t>
                        </m:r>
                        <m:r>
                          <a:rPr lang="it-IT" i="1">
                            <a:solidFill>
                              <a:srgbClr val="FF0000"/>
                            </a:solidFill>
                            <a:latin typeface="Cambria Math"/>
                            <a:ea typeface="Cambria Math"/>
                          </a:rPr>
                          <m:t>)</m:t>
                        </m:r>
                      </m:num>
                      <m:den>
                        <m:r>
                          <a:rPr lang="it-IT" i="1">
                            <a:solidFill>
                              <a:srgbClr val="FF0000"/>
                            </a:solidFill>
                            <a:latin typeface="Cambria Math"/>
                            <a:ea typeface="Cambria Math"/>
                          </a:rPr>
                          <m:t>𝜕</m:t>
                        </m:r>
                        <m:r>
                          <a:rPr lang="it-IT" i="1">
                            <a:solidFill>
                              <a:srgbClr val="FF0000"/>
                            </a:solidFill>
                            <a:latin typeface="Cambria Math"/>
                            <a:ea typeface="Cambria Math"/>
                          </a:rPr>
                          <m:t>𝑤</m:t>
                        </m:r>
                      </m:den>
                    </m:f>
                  </m:oMath>
                </a14:m>
                <a:endParaRPr lang="it-IT" smtClean="0"/>
              </a:p>
              <a:p>
                <a:pPr marL="0" indent="0">
                  <a:buNone/>
                </a:pPr>
                <a:endParaRPr lang="it-IT" smtClean="0"/>
              </a:p>
              <a:p>
                <a:pPr marL="0" indent="0">
                  <a:buNone/>
                </a:pPr>
                <a:r>
                  <a:rPr lang="it-IT" smtClean="0"/>
                  <a:t>and iterate.</a:t>
                </a:r>
                <a:r>
                  <a:rPr lang="it-IT"/>
                  <a:t>	</a:t>
                </a:r>
              </a:p>
              <a:p>
                <a:pPr marL="0" indent="0">
                  <a:buNone/>
                </a:pPr>
                <a:endParaRPr lang="it-IT" smtClean="0"/>
              </a:p>
              <a:p>
                <a:pPr marL="0" indent="0">
                  <a:buNone/>
                </a:pPr>
                <a:r>
                  <a:rPr lang="it-IT" smtClean="0"/>
                  <a:t>Success depends on how fast you </a:t>
                </a:r>
              </a:p>
              <a:p>
                <a:pPr marL="0" indent="0">
                  <a:buNone/>
                </a:pPr>
                <a:r>
                  <a:rPr lang="it-IT" smtClean="0"/>
                  <a:t>descend, moduled by "learning rate" </a:t>
                </a:r>
                <a:r>
                  <a:rPr lang="el-GR" smtClean="0"/>
                  <a:t>η</a:t>
                </a:r>
                <a:r>
                  <a:rPr lang="it-IT" smtClean="0"/>
                  <a:t>.</a:t>
                </a:r>
              </a:p>
              <a:p>
                <a:pPr marL="0" indent="0">
                  <a:buNone/>
                </a:pPr>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963" t="-2156"/>
                </a:stretch>
              </a:blipFill>
            </p:spPr>
            <p:txBody>
              <a:bodyPr/>
              <a:lstStyle/>
              <a:p>
                <a:r>
                  <a:rPr lang="en-US">
                    <a:noFill/>
                  </a:rPr>
                  <a:t> </a:t>
                </a:r>
              </a:p>
            </p:txBody>
          </p:sp>
        </mc:Fallback>
      </mc:AlternateContent>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180" y="3933056"/>
            <a:ext cx="2715698" cy="2847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717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332656"/>
            <a:ext cx="8206680" cy="1470025"/>
          </a:xfrm>
        </p:spPr>
        <p:txBody>
          <a:bodyPr>
            <a:normAutofit fontScale="90000"/>
          </a:bodyPr>
          <a:lstStyle/>
          <a:p>
            <a:r>
              <a:rPr lang="it-IT" b="1" smtClean="0">
                <a:solidFill>
                  <a:srgbClr val="C00000"/>
                </a:solidFill>
              </a:rPr>
              <a:t>Part</a:t>
            </a:r>
            <a:r>
              <a:rPr lang="it-IT" b="1" smtClean="0">
                <a:solidFill>
                  <a:srgbClr val="C00000"/>
                </a:solidFill>
              </a:rPr>
              <a:t> </a:t>
            </a:r>
            <a:r>
              <a:rPr lang="it-IT" b="1" smtClean="0">
                <a:solidFill>
                  <a:srgbClr val="C00000"/>
                </a:solidFill>
              </a:rPr>
              <a:t>1</a:t>
            </a:r>
            <a:br>
              <a:rPr lang="it-IT" b="1" smtClean="0">
                <a:solidFill>
                  <a:srgbClr val="C00000"/>
                </a:solidFill>
              </a:rPr>
            </a:br>
            <a:r>
              <a:rPr lang="it-IT" b="1" smtClean="0">
                <a:solidFill>
                  <a:srgbClr val="C00000"/>
                </a:solidFill>
              </a:rPr>
              <a:t>An introduction to Machine Learning</a:t>
            </a:r>
            <a:endParaRPr lang="en-US" b="1">
              <a:solidFill>
                <a:srgbClr val="C00000"/>
              </a:solidFill>
            </a:endParaRPr>
          </a:p>
        </p:txBody>
      </p:sp>
      <p:pic>
        <p:nvPicPr>
          <p:cNvPr id="3" name="Picture 2" descr="Image result for higgs kaggle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835992"/>
            <a:ext cx="3762375" cy="4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977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Stochastic Gradient Descent</a:t>
            </a:r>
            <a:endParaRPr lang="en-US">
              <a:solidFill>
                <a:srgbClr val="0070C0"/>
              </a:solidFill>
            </a:endParaRPr>
          </a:p>
        </p:txBody>
      </p:sp>
      <p:sp>
        <p:nvSpPr>
          <p:cNvPr id="3" name="Segnaposto contenuto 2"/>
          <p:cNvSpPr>
            <a:spLocks noGrp="1"/>
          </p:cNvSpPr>
          <p:nvPr>
            <p:ph idx="1"/>
          </p:nvPr>
        </p:nvSpPr>
        <p:spPr>
          <a:xfrm>
            <a:off x="323528" y="1412776"/>
            <a:ext cx="8568952" cy="2088232"/>
          </a:xfrm>
        </p:spPr>
        <p:txBody>
          <a:bodyPr>
            <a:normAutofit fontScale="55000" lnSpcReduction="20000"/>
          </a:bodyPr>
          <a:lstStyle/>
          <a:p>
            <a:pPr marL="0" indent="0">
              <a:buNone/>
            </a:pPr>
            <a:r>
              <a:rPr lang="it-IT" smtClean="0"/>
              <a:t>Computing the gradient over the whole training set at each step is sub-optimal:</a:t>
            </a:r>
          </a:p>
          <a:p>
            <a:r>
              <a:rPr lang="it-IT" smtClean="0"/>
              <a:t>CPU-intensive (must pass all dataset)</a:t>
            </a:r>
          </a:p>
          <a:p>
            <a:r>
              <a:rPr lang="it-IT" smtClean="0"/>
              <a:t>large memory use, intractable if too large datasets</a:t>
            </a:r>
          </a:p>
          <a:p>
            <a:r>
              <a:rPr lang="it-IT" smtClean="0"/>
              <a:t>does not allow updates on-the-fly (adding data online)</a:t>
            </a:r>
          </a:p>
          <a:p>
            <a:pPr marL="0" indent="0">
              <a:buNone/>
            </a:pPr>
            <a:r>
              <a:rPr lang="it-IT" smtClean="0"/>
              <a:t>Also, it can become ineffective, as risk of getting stuck in local minima is large in multi-D</a:t>
            </a:r>
          </a:p>
          <a:p>
            <a:pPr marL="0" indent="0">
              <a:buNone/>
            </a:pPr>
            <a:r>
              <a:rPr lang="it-IT" smtClean="0"/>
              <a:t>Most modern deep ML methods employ "stochastic" techniques to find the optimal working point / parameter values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998313"/>
            <a:ext cx="3614192" cy="276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46584" y="3573016"/>
            <a:ext cx="4824536" cy="2554545"/>
          </a:xfrm>
          <a:prstGeom prst="rect">
            <a:avLst/>
          </a:prstGeom>
          <a:noFill/>
        </p:spPr>
        <p:txBody>
          <a:bodyPr wrap="square" rtlCol="0">
            <a:spAutoFit/>
          </a:bodyPr>
          <a:lstStyle/>
          <a:p>
            <a:r>
              <a:rPr lang="it-IT" sz="2000"/>
              <a:t>This relies on the possibility to </a:t>
            </a:r>
            <a:r>
              <a:rPr lang="it-IT" sz="2000">
                <a:solidFill>
                  <a:srgbClr val="FF0000"/>
                </a:solidFill>
              </a:rPr>
              <a:t>decompose the loss function into the sum of per-example losses</a:t>
            </a:r>
            <a:r>
              <a:rPr lang="it-IT" sz="2000" smtClean="0"/>
              <a:t>.</a:t>
            </a:r>
          </a:p>
          <a:p>
            <a:r>
              <a:rPr lang="it-IT" sz="2000" smtClean="0"/>
              <a:t>SGD updates parameters on a per-event basis </a:t>
            </a:r>
            <a:r>
              <a:rPr lang="it-IT" sz="2000" smtClean="0">
                <a:sym typeface="Wingdings" panose="05000000000000000000" pitchFamily="2" charset="2"/>
              </a:rPr>
              <a:t> objective function becomes noisy, but this has merits (can jump out of local minima)</a:t>
            </a:r>
          </a:p>
          <a:p>
            <a:endParaRPr lang="it-IT" sz="2000" smtClean="0"/>
          </a:p>
        </p:txBody>
      </p:sp>
    </p:spTree>
    <p:extLst>
      <p:ext uri="{BB962C8B-B14F-4D97-AF65-F5344CB8AC3E}">
        <p14:creationId xmlns:p14="http://schemas.microsoft.com/office/powerpoint/2010/main" val="34469256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Mini-batch SGD</a:t>
            </a:r>
            <a:endParaRPr lang="en-US">
              <a:solidFill>
                <a:srgbClr val="0070C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57200" y="1988840"/>
                <a:ext cx="8291264" cy="4608512"/>
              </a:xfrm>
            </p:spPr>
            <p:txBody>
              <a:bodyPr>
                <a:normAutofit fontScale="77500" lnSpcReduction="20000"/>
              </a:bodyPr>
              <a:lstStyle/>
              <a:p>
                <a:pPr marL="0" indent="0">
                  <a:buNone/>
                </a:pPr>
                <a:r>
                  <a:rPr lang="it-IT" smtClean="0"/>
                  <a:t>One may improve </a:t>
                </a:r>
                <a:r>
                  <a:rPr lang="it-IT"/>
                  <a:t>on </a:t>
                </a:r>
                <a:r>
                  <a:rPr lang="it-IT" smtClean="0"/>
                  <a:t>per-event SGD updating by </a:t>
                </a:r>
                <a:r>
                  <a:rPr lang="it-IT"/>
                  <a:t>computing the gradient over small batches of training </a:t>
                </a:r>
                <a:r>
                  <a:rPr lang="it-IT" smtClean="0"/>
                  <a:t>data</a:t>
                </a:r>
              </a:p>
              <a:p>
                <a:pPr marL="0" indent="0">
                  <a:buNone/>
                </a:pPr>
                <a:endParaRPr lang="it-IT" smtClean="0"/>
              </a:p>
              <a:p>
                <a:pPr marL="857250" lvl="1" indent="-457200">
                  <a:buFont typeface="Wingdings"/>
                  <a:buChar char="à"/>
                </a:pPr>
                <a:r>
                  <a:rPr lang="it-IT" smtClean="0">
                    <a:sym typeface="Wingdings" panose="05000000000000000000" pitchFamily="2" charset="2"/>
                  </a:rPr>
                  <a:t>get the best of both worlds: </a:t>
                </a:r>
              </a:p>
              <a:p>
                <a:pPr lvl="2" indent="-342900">
                  <a:buFontTx/>
                  <a:buChar char="-"/>
                </a:pPr>
                <a:r>
                  <a:rPr lang="it-IT" smtClean="0">
                    <a:sym typeface="Wingdings" panose="05000000000000000000" pitchFamily="2" charset="2"/>
                  </a:rPr>
                  <a:t>fast </a:t>
                </a:r>
              </a:p>
              <a:p>
                <a:pPr lvl="2" indent="-342900">
                  <a:buFontTx/>
                  <a:buChar char="-"/>
                </a:pPr>
                <a:r>
                  <a:rPr lang="it-IT" smtClean="0">
                    <a:sym typeface="Wingdings" panose="05000000000000000000" pitchFamily="2" charset="2"/>
                  </a:rPr>
                  <a:t>no memory issues </a:t>
                </a:r>
              </a:p>
              <a:p>
                <a:pPr lvl="2" indent="-342900">
                  <a:buFontTx/>
                  <a:buChar char="-"/>
                </a:pPr>
                <a:r>
                  <a:rPr lang="it-IT" smtClean="0">
                    <a:sym typeface="Wingdings" panose="05000000000000000000" pitchFamily="2" charset="2"/>
                  </a:rPr>
                  <a:t>scales well with data size</a:t>
                </a:r>
              </a:p>
              <a:p>
                <a:pPr lvl="2" indent="-342900">
                  <a:buFontTx/>
                  <a:buChar char="-"/>
                </a:pPr>
                <a:r>
                  <a:rPr lang="it-IT" smtClean="0">
                    <a:sym typeface="Wingdings" panose="05000000000000000000" pitchFamily="2" charset="2"/>
                  </a:rPr>
                  <a:t>still can jump out of local minima </a:t>
                </a:r>
              </a:p>
              <a:p>
                <a:pPr lvl="2" indent="-342900">
                  <a:buFontTx/>
                  <a:buChar char="-"/>
                </a:pPr>
                <a:r>
                  <a:rPr lang="it-IT" smtClean="0">
                    <a:sym typeface="Wingdings" panose="05000000000000000000" pitchFamily="2" charset="2"/>
                  </a:rPr>
                  <a:t>noise averages out a bit</a:t>
                </a:r>
              </a:p>
              <a:p>
                <a:pPr marL="0" indent="0">
                  <a:buNone/>
                </a:pPr>
                <a:r>
                  <a:rPr lang="it-IT" smtClean="0">
                    <a:sym typeface="Wingdings" panose="05000000000000000000" pitchFamily="2" charset="2"/>
                  </a:rPr>
                  <a:t>Recipe:</a:t>
                </a:r>
              </a:p>
              <a:p>
                <a:pPr marL="0" indent="0">
                  <a:buNone/>
                </a:pPr>
                <a14:m>
                  <m:oMathPara xmlns:m="http://schemas.openxmlformats.org/officeDocument/2006/math">
                    <m:oMathParaPr>
                      <m:jc m:val="centerGroup"/>
                    </m:oMathParaPr>
                    <m:oMath xmlns:m="http://schemas.openxmlformats.org/officeDocument/2006/math">
                      <m:r>
                        <a:rPr lang="it-IT" b="0" i="1" smtClean="0">
                          <a:solidFill>
                            <a:srgbClr val="FF0000"/>
                          </a:solidFill>
                          <a:latin typeface="Cambria Math"/>
                        </a:rPr>
                        <m:t>𝑤</m:t>
                      </m:r>
                      <m:r>
                        <a:rPr lang="it-IT" b="0" i="1" smtClean="0">
                          <a:solidFill>
                            <a:srgbClr val="FF0000"/>
                          </a:solidFill>
                          <a:latin typeface="Cambria Math"/>
                        </a:rPr>
                        <m:t> ←</m:t>
                      </m:r>
                      <m:r>
                        <a:rPr lang="it-IT" b="0" i="1" smtClean="0">
                          <a:solidFill>
                            <a:srgbClr val="FF0000"/>
                          </a:solidFill>
                          <a:latin typeface="Cambria Math"/>
                          <a:ea typeface="Cambria Math"/>
                        </a:rPr>
                        <m:t>𝑤</m:t>
                      </m:r>
                      <m:r>
                        <a:rPr lang="it-IT" b="0" i="1" smtClean="0">
                          <a:solidFill>
                            <a:srgbClr val="FF0000"/>
                          </a:solidFill>
                          <a:latin typeface="Cambria Math"/>
                          <a:ea typeface="Cambria Math"/>
                        </a:rPr>
                        <m:t>−</m:t>
                      </m:r>
                      <m:r>
                        <a:rPr lang="el-GR" b="0" i="1" smtClean="0">
                          <a:solidFill>
                            <a:srgbClr val="FF0000"/>
                          </a:solidFill>
                          <a:latin typeface="Cambria Math"/>
                          <a:ea typeface="Cambria Math"/>
                        </a:rPr>
                        <m:t>𝜂</m:t>
                      </m:r>
                      <m:r>
                        <a:rPr lang="it-IT" b="0" i="1" smtClean="0">
                          <a:solidFill>
                            <a:srgbClr val="FF0000"/>
                          </a:solidFill>
                          <a:latin typeface="Cambria Math"/>
                          <a:ea typeface="Cambria Math"/>
                        </a:rPr>
                        <m:t>∙</m:t>
                      </m:r>
                      <m:sSub>
                        <m:sSubPr>
                          <m:ctrlPr>
                            <a:rPr lang="it-IT" b="0" i="1" smtClean="0">
                              <a:solidFill>
                                <a:srgbClr val="FF0000"/>
                              </a:solidFill>
                              <a:latin typeface="Cambria Math" panose="02040503050406030204" pitchFamily="18" charset="0"/>
                              <a:ea typeface="Cambria Math"/>
                            </a:rPr>
                          </m:ctrlPr>
                        </m:sSubPr>
                        <m:e>
                          <m:r>
                            <a:rPr lang="it-IT" b="0" i="1" smtClean="0">
                              <a:solidFill>
                                <a:srgbClr val="FF0000"/>
                              </a:solidFill>
                              <a:latin typeface="Cambria Math"/>
                              <a:ea typeface="Cambria Math"/>
                            </a:rPr>
                            <m:t>𝛻</m:t>
                          </m:r>
                        </m:e>
                        <m:sub>
                          <m:r>
                            <a:rPr lang="it-IT" b="0" i="1" smtClean="0">
                              <a:solidFill>
                                <a:srgbClr val="FF0000"/>
                              </a:solidFill>
                              <a:latin typeface="Cambria Math"/>
                              <a:ea typeface="Cambria Math"/>
                            </a:rPr>
                            <m:t>𝑤</m:t>
                          </m:r>
                        </m:sub>
                      </m:sSub>
                      <m:r>
                        <m:rPr>
                          <m:sty m:val="p"/>
                        </m:rPr>
                        <a:rPr lang="it-IT" b="0" i="0" smtClean="0">
                          <a:solidFill>
                            <a:srgbClr val="FF0000"/>
                          </a:solidFill>
                          <a:latin typeface="Cambria Math"/>
                          <a:ea typeface="Cambria Math"/>
                        </a:rPr>
                        <m:t>L</m:t>
                      </m:r>
                      <m:r>
                        <a:rPr lang="it-IT" b="0" i="0" smtClean="0">
                          <a:solidFill>
                            <a:srgbClr val="FF0000"/>
                          </a:solidFill>
                          <a:latin typeface="Cambria Math"/>
                          <a:ea typeface="Cambria Math"/>
                        </a:rPr>
                        <m:t>(</m:t>
                      </m:r>
                      <m:r>
                        <m:rPr>
                          <m:sty m:val="p"/>
                        </m:rPr>
                        <a:rPr lang="it-IT" b="0" i="0" smtClean="0">
                          <a:solidFill>
                            <a:srgbClr val="FF0000"/>
                          </a:solidFill>
                          <a:latin typeface="Cambria Math"/>
                          <a:ea typeface="Cambria Math"/>
                        </a:rPr>
                        <m:t>w</m:t>
                      </m:r>
                      <m:r>
                        <a:rPr lang="it-IT" b="0" i="0"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𝑥</m:t>
                          </m:r>
                        </m:e>
                        <m:sup>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𝑀</m:t>
                          </m:r>
                        </m:sup>
                      </m:sSup>
                      <m:r>
                        <a:rPr lang="it-IT" b="0" i="1" smtClean="0">
                          <a:solidFill>
                            <a:srgbClr val="FF0000"/>
                          </a:solidFill>
                          <a:latin typeface="Cambria Math"/>
                          <a:ea typeface="Cambria Math"/>
                        </a:rPr>
                        <m:t>,</m:t>
                      </m:r>
                      <m:sSup>
                        <m:sSupPr>
                          <m:ctrlPr>
                            <a:rPr lang="it-IT" b="0" i="1" smtClean="0">
                              <a:solidFill>
                                <a:srgbClr val="FF0000"/>
                              </a:solidFill>
                              <a:latin typeface="Cambria Math" panose="02040503050406030204" pitchFamily="18" charset="0"/>
                              <a:ea typeface="Cambria Math"/>
                            </a:rPr>
                          </m:ctrlPr>
                        </m:sSupPr>
                        <m:e>
                          <m:r>
                            <a:rPr lang="it-IT" b="0" i="1" smtClean="0">
                              <a:solidFill>
                                <a:srgbClr val="FF0000"/>
                              </a:solidFill>
                              <a:latin typeface="Cambria Math"/>
                              <a:ea typeface="Cambria Math"/>
                            </a:rPr>
                            <m:t>𝑦</m:t>
                          </m:r>
                        </m:e>
                        <m:sup>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𝑖</m:t>
                          </m:r>
                          <m:r>
                            <a:rPr lang="it-IT" b="0" i="1" smtClean="0">
                              <a:solidFill>
                                <a:srgbClr val="FF0000"/>
                              </a:solidFill>
                              <a:latin typeface="Cambria Math"/>
                              <a:ea typeface="Cambria Math"/>
                            </a:rPr>
                            <m:t>+</m:t>
                          </m:r>
                          <m:r>
                            <a:rPr lang="it-IT" b="0" i="1" smtClean="0">
                              <a:solidFill>
                                <a:srgbClr val="FF0000"/>
                              </a:solidFill>
                              <a:latin typeface="Cambria Math"/>
                              <a:ea typeface="Cambria Math"/>
                            </a:rPr>
                            <m:t>𝑀</m:t>
                          </m:r>
                        </m:sup>
                      </m:sSup>
                      <m:r>
                        <a:rPr lang="it-IT" b="0" i="1" smtClean="0">
                          <a:solidFill>
                            <a:srgbClr val="FF0000"/>
                          </a:solidFill>
                          <a:latin typeface="Cambria Math"/>
                          <a:ea typeface="Cambria Math"/>
                        </a:rPr>
                        <m:t>)</m:t>
                      </m:r>
                    </m:oMath>
                  </m:oMathPara>
                </a14:m>
                <a:endParaRPr lang="it-IT" smtClean="0">
                  <a:solidFill>
                    <a:srgbClr val="FF0000"/>
                  </a:solidFill>
                </a:endParaRPr>
              </a:p>
              <a:p>
                <a:pPr marL="0" indent="0">
                  <a:buNone/>
                </a:pPr>
                <a:r>
                  <a:rPr lang="it-IT" smtClean="0"/>
                  <a:t> </a:t>
                </a:r>
              </a:p>
              <a:p>
                <a:pPr marL="0" indent="0">
                  <a:buNone/>
                </a:pPr>
                <a:endParaRPr lang="it-IT"/>
              </a:p>
              <a:p>
                <a:endParaRPr lang="en-US"/>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57200" y="1988840"/>
                <a:ext cx="8291264" cy="4608512"/>
              </a:xfrm>
              <a:blipFill rotWithShape="1">
                <a:blip r:embed="rId2"/>
                <a:stretch>
                  <a:fillRect l="-1176" t="-2381"/>
                </a:stretch>
              </a:blipFill>
            </p:spPr>
            <p:txBody>
              <a:bodyPr/>
              <a:lstStyle/>
              <a:p>
                <a:r>
                  <a:rPr lang="en-US">
                    <a:noFill/>
                  </a:rPr>
                  <a:t> </a:t>
                </a:r>
              </a:p>
            </p:txBody>
          </p:sp>
        </mc:Fallback>
      </mc:AlternateContent>
    </p:spTree>
    <p:extLst>
      <p:ext uri="{BB962C8B-B14F-4D97-AF65-F5344CB8AC3E}">
        <p14:creationId xmlns:p14="http://schemas.microsoft.com/office/powerpoint/2010/main" val="34159613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Advanced descent strategies</a:t>
            </a:r>
            <a:endParaRPr lang="en-US">
              <a:solidFill>
                <a:srgbClr val="0070C0"/>
              </a:solidFill>
            </a:endParaRPr>
          </a:p>
        </p:txBody>
      </p:sp>
      <p:sp>
        <p:nvSpPr>
          <p:cNvPr id="3" name="Segnaposto contenuto 2"/>
          <p:cNvSpPr>
            <a:spLocks noGrp="1"/>
          </p:cNvSpPr>
          <p:nvPr>
            <p:ph idx="1"/>
          </p:nvPr>
        </p:nvSpPr>
        <p:spPr>
          <a:xfrm>
            <a:off x="179512" y="1628801"/>
            <a:ext cx="4320480" cy="5688631"/>
          </a:xfrm>
        </p:spPr>
        <p:txBody>
          <a:bodyPr>
            <a:normAutofit fontScale="55000" lnSpcReduction="20000"/>
          </a:bodyPr>
          <a:lstStyle/>
          <a:p>
            <a:pPr marL="0" indent="0">
              <a:buNone/>
            </a:pPr>
            <a:r>
              <a:rPr lang="it-IT" smtClean="0"/>
              <a:t>Finding the real, absolute minimum of a function with many parameters in a multi-D space can be </a:t>
            </a:r>
            <a:r>
              <a:rPr lang="it-IT" i="1" smtClean="0">
                <a:solidFill>
                  <a:srgbClr val="FF0000"/>
                </a:solidFill>
              </a:rPr>
              <a:t>very</a:t>
            </a:r>
            <a:r>
              <a:rPr lang="it-IT" smtClean="0"/>
              <a:t> tricky, and take a lot of time</a:t>
            </a:r>
          </a:p>
          <a:p>
            <a:pPr marL="0" indent="0">
              <a:buNone/>
            </a:pPr>
            <a:endParaRPr lang="it-IT" smtClean="0"/>
          </a:p>
          <a:p>
            <a:pPr marL="0" indent="0">
              <a:buNone/>
            </a:pPr>
            <a:r>
              <a:rPr lang="it-IT" smtClean="0"/>
              <a:t>A number of variants of mini-batch SGD exist on the market:</a:t>
            </a:r>
          </a:p>
          <a:p>
            <a:r>
              <a:rPr lang="it-IT" smtClean="0"/>
              <a:t>momentum descent</a:t>
            </a:r>
          </a:p>
          <a:p>
            <a:r>
              <a:rPr lang="it-IT" smtClean="0"/>
              <a:t>ADA gradient</a:t>
            </a:r>
          </a:p>
          <a:p>
            <a:r>
              <a:rPr lang="it-IT" smtClean="0"/>
              <a:t>ADAM</a:t>
            </a:r>
          </a:p>
          <a:p>
            <a:r>
              <a:rPr lang="it-IT" smtClean="0"/>
              <a:t>Nesterov accelerated gradient (NAG)</a:t>
            </a:r>
          </a:p>
          <a:p>
            <a:r>
              <a:rPr lang="it-IT" smtClean="0"/>
              <a:t>and others</a:t>
            </a:r>
          </a:p>
          <a:p>
            <a:endParaRPr lang="it-IT"/>
          </a:p>
          <a:p>
            <a:pPr marL="0" indent="0">
              <a:buNone/>
            </a:pPr>
            <a:r>
              <a:rPr lang="it-IT" smtClean="0"/>
              <a:t>Their performance depends on the specific problem, the data size, sparsity, etcetera</a:t>
            </a:r>
          </a:p>
          <a:p>
            <a:pPr marL="0" indent="0">
              <a:buNone/>
            </a:pPr>
            <a:endParaRPr lang="it-IT"/>
          </a:p>
          <a:p>
            <a:pPr marL="0" indent="0">
              <a:buNone/>
            </a:pPr>
            <a:r>
              <a:rPr lang="it-IT" smtClean="0"/>
              <a:t>Take-home bit: don't just pick the first off the shelf. </a:t>
            </a:r>
            <a:r>
              <a:rPr lang="it-IT" smtClean="0">
                <a:solidFill>
                  <a:srgbClr val="0070C0"/>
                </a:solidFill>
              </a:rPr>
              <a:t>Experiment with different methods, try to understand what is best for your case</a:t>
            </a:r>
          </a:p>
          <a:p>
            <a:pPr marL="0" indent="0">
              <a:buNone/>
            </a:pPr>
            <a:endParaRPr lang="it-IT" smtClean="0"/>
          </a:p>
          <a:p>
            <a:pPr marL="0" indent="0">
              <a:buNone/>
            </a:pPr>
            <a:r>
              <a:rPr lang="it-IT" smtClean="0"/>
              <a:t> </a:t>
            </a:r>
            <a:endParaRPr lang="en-US"/>
          </a:p>
        </p:txBody>
      </p:sp>
      <p:pic>
        <p:nvPicPr>
          <p:cNvPr id="30724" name="Picture 4" descr="http://i.imgur.com/s25RsO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060848"/>
            <a:ext cx="4196828" cy="418864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620624" y="6396335"/>
            <a:ext cx="4572000" cy="461665"/>
          </a:xfrm>
          <a:prstGeom prst="rect">
            <a:avLst/>
          </a:prstGeom>
        </p:spPr>
        <p:txBody>
          <a:bodyPr>
            <a:spAutoFit/>
          </a:bodyPr>
          <a:lstStyle/>
          <a:p>
            <a:r>
              <a:rPr lang="en-US" sz="1200"/>
              <a:t>http://danielnouri.org/notes/category/deep-learning/#changing-learning-rate-and-momentum-over-time</a:t>
            </a:r>
          </a:p>
        </p:txBody>
      </p:sp>
    </p:spTree>
    <p:extLst>
      <p:ext uri="{BB962C8B-B14F-4D97-AF65-F5344CB8AC3E}">
        <p14:creationId xmlns:p14="http://schemas.microsoft.com/office/powerpoint/2010/main" val="3164752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Escaping saddles</a:t>
            </a:r>
            <a:endParaRPr lang="en-US">
              <a:solidFill>
                <a:srgbClr val="0070C0"/>
              </a:solidFill>
            </a:endParaRPr>
          </a:p>
        </p:txBody>
      </p:sp>
      <p:sp>
        <p:nvSpPr>
          <p:cNvPr id="3" name="Segnaposto contenuto 2"/>
          <p:cNvSpPr>
            <a:spLocks noGrp="1"/>
          </p:cNvSpPr>
          <p:nvPr>
            <p:ph idx="1"/>
          </p:nvPr>
        </p:nvSpPr>
        <p:spPr>
          <a:xfrm>
            <a:off x="539552" y="1484784"/>
            <a:ext cx="8147248" cy="3412976"/>
          </a:xfrm>
        </p:spPr>
        <p:txBody>
          <a:bodyPr>
            <a:normAutofit fontScale="55000" lnSpcReduction="20000"/>
          </a:bodyPr>
          <a:lstStyle/>
          <a:p>
            <a:pPr marL="0" indent="0">
              <a:buNone/>
            </a:pPr>
            <a:r>
              <a:rPr lang="it-IT" smtClean="0"/>
              <a:t>It has been shown that the most challenging issue of SDG is that it tends to get trapped in saddle points, rather than local minima </a:t>
            </a:r>
          </a:p>
          <a:p>
            <a:pPr marL="0" indent="0">
              <a:buNone/>
            </a:pPr>
            <a:r>
              <a:rPr lang="it-IT" smtClean="0"/>
              <a:t>Also, </a:t>
            </a:r>
            <a:r>
              <a:rPr lang="it-IT" smtClean="0">
                <a:solidFill>
                  <a:srgbClr val="FF0000"/>
                </a:solidFill>
              </a:rPr>
              <a:t>saddles are way more common!</a:t>
            </a:r>
          </a:p>
          <a:p>
            <a:r>
              <a:rPr lang="it-IT" smtClean="0"/>
              <a:t>Easy to understand: as number of dimensions grow, </a:t>
            </a:r>
            <a:r>
              <a:rPr lang="it-IT" smtClean="0">
                <a:solidFill>
                  <a:srgbClr val="0070C0"/>
                </a:solidFill>
              </a:rPr>
              <a:t>probability that a point which has zero local gradient is a minimum in all directions goes to zero</a:t>
            </a:r>
          </a:p>
          <a:p>
            <a:pPr marL="0" indent="0">
              <a:buNone/>
            </a:pPr>
            <a:endParaRPr lang="it-IT" smtClean="0"/>
          </a:p>
          <a:p>
            <a:pPr marL="0" indent="0">
              <a:buNone/>
            </a:pPr>
            <a:r>
              <a:rPr lang="it-IT" smtClean="0"/>
              <a:t>Variants of SGD try to address this in creative ways</a:t>
            </a:r>
          </a:p>
          <a:p>
            <a:pPr>
              <a:buFontTx/>
              <a:buChar char="-"/>
            </a:pPr>
            <a:r>
              <a:rPr lang="it-IT" smtClean="0"/>
              <a:t>decrease </a:t>
            </a:r>
            <a:r>
              <a:rPr lang="el-GR" smtClean="0"/>
              <a:t>η</a:t>
            </a:r>
            <a:r>
              <a:rPr lang="it-IT" smtClean="0"/>
              <a:t> according to some schedule</a:t>
            </a:r>
          </a:p>
          <a:p>
            <a:pPr>
              <a:buFontTx/>
              <a:buChar char="-"/>
            </a:pPr>
            <a:r>
              <a:rPr lang="it-IT" smtClean="0"/>
              <a:t>emulate physical rolling down </a:t>
            </a:r>
          </a:p>
          <a:p>
            <a:pPr>
              <a:buFontTx/>
              <a:buChar char="-"/>
            </a:pPr>
            <a:r>
              <a:rPr lang="it-IT" smtClean="0"/>
              <a:t>etcetera</a:t>
            </a:r>
          </a:p>
          <a:p>
            <a:pPr marL="0" indent="0">
              <a:buNone/>
            </a:pPr>
            <a:r>
              <a:rPr lang="it-IT" smtClean="0"/>
              <a:t>E.g. Momentum: leverages "memory" of which gradient component consistently show decrease in loss to increase shift in relative direction</a:t>
            </a:r>
            <a:endParaRPr lang="en-US"/>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04056"/>
            <a:ext cx="5455816" cy="206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2885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Escaping the saddle/2</a:t>
            </a:r>
            <a:endParaRPr lang="en-US">
              <a:solidFill>
                <a:srgbClr val="0070C0"/>
              </a:solidFill>
            </a:endParaRPr>
          </a:p>
        </p:txBody>
      </p:sp>
      <p:sp>
        <p:nvSpPr>
          <p:cNvPr id="3" name="Segnaposto contenuto 2"/>
          <p:cNvSpPr>
            <a:spLocks noGrp="1"/>
          </p:cNvSpPr>
          <p:nvPr>
            <p:ph idx="1"/>
          </p:nvPr>
        </p:nvSpPr>
        <p:spPr>
          <a:xfrm>
            <a:off x="107504" y="1600200"/>
            <a:ext cx="2808312" cy="5257800"/>
          </a:xfrm>
        </p:spPr>
        <p:txBody>
          <a:bodyPr>
            <a:normAutofit fontScale="55000" lnSpcReduction="20000"/>
          </a:bodyPr>
          <a:lstStyle/>
          <a:p>
            <a:pPr marL="0" indent="0">
              <a:buNone/>
            </a:pPr>
            <a:r>
              <a:rPr lang="it-IT" smtClean="0"/>
              <a:t>Another nice animation shows how different SGD strategies perform on a complex surface</a:t>
            </a:r>
          </a:p>
          <a:p>
            <a:pPr marL="0" indent="0">
              <a:buNone/>
            </a:pPr>
            <a:endParaRPr lang="el-GR" smtClean="0"/>
          </a:p>
          <a:p>
            <a:pPr marL="0" indent="0">
              <a:buNone/>
            </a:pPr>
            <a:r>
              <a:rPr lang="it-IT" smtClean="0"/>
              <a:t>Methods that adapt the learning rate to the situation at hand, and explore the gradient components (ADA, RMSprop, ADAM) are faster in escaping saddles and progressing toward the real minimum</a:t>
            </a:r>
          </a:p>
          <a:p>
            <a:pPr marL="0" indent="0">
              <a:buNone/>
            </a:pPr>
            <a:endParaRPr lang="it-IT"/>
          </a:p>
          <a:p>
            <a:pPr marL="0" indent="0">
              <a:buNone/>
            </a:pPr>
            <a:r>
              <a:rPr lang="it-IT" smtClean="0"/>
              <a:t>Funny to see how their trajectories look longer and less meaningful – their strength is in the speed here</a:t>
            </a:r>
          </a:p>
          <a:p>
            <a:pPr marL="0" indent="0">
              <a:buNone/>
            </a:pPr>
            <a:endParaRPr lang="en-US"/>
          </a:p>
        </p:txBody>
      </p:sp>
      <p:pic>
        <p:nvPicPr>
          <p:cNvPr id="4" name="Picture 2" descr="http://ruder.io/content/images/2016/09/contours_evaluation_optimize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59055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453710" y="6309320"/>
            <a:ext cx="4367606" cy="369332"/>
          </a:xfrm>
          <a:prstGeom prst="rect">
            <a:avLst/>
          </a:prstGeom>
        </p:spPr>
        <p:txBody>
          <a:bodyPr wrap="none">
            <a:spAutoFit/>
          </a:bodyPr>
          <a:lstStyle/>
          <a:p>
            <a:r>
              <a:rPr lang="en-US"/>
              <a:t>http://ruder.io/optimizing-gradient-descent/</a:t>
            </a:r>
          </a:p>
        </p:txBody>
      </p:sp>
    </p:spTree>
    <p:extLst>
      <p:ext uri="{BB962C8B-B14F-4D97-AF65-F5344CB8AC3E}">
        <p14:creationId xmlns:p14="http://schemas.microsoft.com/office/powerpoint/2010/main" val="18451466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Escaping the saddle / 3</a:t>
            </a:r>
            <a:endParaRPr lang="en-US">
              <a:solidFill>
                <a:srgbClr val="0070C0"/>
              </a:solidFill>
            </a:endParaRPr>
          </a:p>
        </p:txBody>
      </p:sp>
      <p:sp>
        <p:nvSpPr>
          <p:cNvPr id="3" name="Segnaposto contenuto 2"/>
          <p:cNvSpPr>
            <a:spLocks noGrp="1"/>
          </p:cNvSpPr>
          <p:nvPr>
            <p:ph idx="1"/>
          </p:nvPr>
        </p:nvSpPr>
        <p:spPr>
          <a:xfrm>
            <a:off x="395536" y="1772816"/>
            <a:ext cx="2530624" cy="1707307"/>
          </a:xfrm>
        </p:spPr>
        <p:txBody>
          <a:bodyPr>
            <a:normAutofit fontScale="77500" lnSpcReduction="20000"/>
          </a:bodyPr>
          <a:lstStyle/>
          <a:p>
            <a:pPr marL="0" indent="0">
              <a:buNone/>
            </a:pPr>
            <a:r>
              <a:rPr lang="it-IT" smtClean="0"/>
              <a:t>In this example one may more clearly see the risk SGD runs in saddle points</a:t>
            </a:r>
            <a:endParaRPr lang="en-US"/>
          </a:p>
        </p:txBody>
      </p:sp>
      <p:pic>
        <p:nvPicPr>
          <p:cNvPr id="32770" name="Picture 2" descr="http://ruder.io/content/images/2016/09/saddle_point_evaluation_optimize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785" y="1852404"/>
            <a:ext cx="6277541" cy="486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908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Escaping the saddle / 4</a:t>
            </a:r>
            <a:endParaRPr lang="en-US">
              <a:solidFill>
                <a:srgbClr val="0070C0"/>
              </a:solidFill>
            </a:endParaRPr>
          </a:p>
        </p:txBody>
      </p:sp>
      <p:sp>
        <p:nvSpPr>
          <p:cNvPr id="3" name="Segnaposto contenuto 2"/>
          <p:cNvSpPr>
            <a:spLocks noGrp="1"/>
          </p:cNvSpPr>
          <p:nvPr>
            <p:ph idx="1"/>
          </p:nvPr>
        </p:nvSpPr>
        <p:spPr>
          <a:xfrm>
            <a:off x="323528" y="2132856"/>
            <a:ext cx="2530624" cy="4536504"/>
          </a:xfrm>
        </p:spPr>
        <p:txBody>
          <a:bodyPr>
            <a:normAutofit fontScale="70000" lnSpcReduction="20000"/>
          </a:bodyPr>
          <a:lstStyle/>
          <a:p>
            <a:pPr marL="0" indent="0">
              <a:buNone/>
            </a:pPr>
            <a:r>
              <a:rPr lang="it-IT" smtClean="0"/>
              <a:t>Here the oscillation of the SGD solution is not perfectly aligned with the direction of zero gradient, so it also ultimately escapes, but computationally the shortcomings are evident with respect to more advanced methods</a:t>
            </a:r>
            <a:endParaRPr lang="en-US"/>
          </a:p>
        </p:txBody>
      </p:sp>
      <p:pic>
        <p:nvPicPr>
          <p:cNvPr id="34818"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29294" y="1988840"/>
            <a:ext cx="6184531" cy="4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6509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DECISION TREES</a:t>
            </a:r>
            <a:endParaRPr lang="en-US" b="1">
              <a:solidFill>
                <a:srgbClr val="C00000"/>
              </a:solidFill>
            </a:endParaRP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40768"/>
            <a:ext cx="4040011"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965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33711"/>
            <a:ext cx="8229600" cy="1143000"/>
          </a:xfrm>
        </p:spPr>
        <p:txBody>
          <a:bodyPr/>
          <a:lstStyle/>
          <a:p>
            <a:r>
              <a:rPr lang="it-IT" smtClean="0">
                <a:solidFill>
                  <a:srgbClr val="0070C0"/>
                </a:solidFill>
              </a:rPr>
              <a:t>Decision Trees</a:t>
            </a:r>
            <a:endParaRPr lang="en-US">
              <a:solidFill>
                <a:srgbClr val="0070C0"/>
              </a:solidFill>
            </a:endParaRPr>
          </a:p>
        </p:txBody>
      </p:sp>
      <p:sp>
        <p:nvSpPr>
          <p:cNvPr id="3" name="CasellaDiTesto 2"/>
          <p:cNvSpPr txBox="1"/>
          <p:nvPr/>
        </p:nvSpPr>
        <p:spPr>
          <a:xfrm>
            <a:off x="230534" y="1268760"/>
            <a:ext cx="8289449" cy="5355312"/>
          </a:xfrm>
          <a:prstGeom prst="rect">
            <a:avLst/>
          </a:prstGeom>
          <a:noFill/>
        </p:spPr>
        <p:txBody>
          <a:bodyPr wrap="none" rtlCol="0">
            <a:spAutoFit/>
          </a:bodyPr>
          <a:lstStyle/>
          <a:p>
            <a:r>
              <a:rPr lang="it-IT"/>
              <a:t>A</a:t>
            </a:r>
            <a:r>
              <a:rPr lang="it-IT" smtClean="0"/>
              <a:t> "decision tree" is a tree constructed by "leaves" that are rules to split the data in</a:t>
            </a:r>
          </a:p>
          <a:p>
            <a:r>
              <a:rPr lang="it-IT" smtClean="0"/>
              <a:t>the different classes, based on the data features.</a:t>
            </a:r>
            <a:endParaRPr lang="it-IT"/>
          </a:p>
          <a:p>
            <a:endParaRPr lang="it-IT" smtClean="0"/>
          </a:p>
          <a:p>
            <a:r>
              <a:rPr lang="it-IT" smtClean="0"/>
              <a:t>If each event to be classified has variables x</a:t>
            </a:r>
            <a:r>
              <a:rPr lang="it-IT" baseline="-25000" smtClean="0"/>
              <a:t>1</a:t>
            </a:r>
            <a:r>
              <a:rPr lang="it-IT" smtClean="0"/>
              <a:t>, x</a:t>
            </a:r>
            <a:r>
              <a:rPr lang="it-IT" baseline="-25000" smtClean="0"/>
              <a:t>2</a:t>
            </a:r>
            <a:r>
              <a:rPr lang="it-IT" smtClean="0"/>
              <a:t>, x</a:t>
            </a:r>
            <a:r>
              <a:rPr lang="it-IT" baseline="-25000" smtClean="0"/>
              <a:t>3</a:t>
            </a:r>
            <a:r>
              <a:rPr lang="it-IT" smtClean="0"/>
              <a:t>, x</a:t>
            </a:r>
            <a:r>
              <a:rPr lang="it-IT" baseline="-25000" smtClean="0"/>
              <a:t>4</a:t>
            </a:r>
            <a:r>
              <a:rPr lang="it-IT" smtClean="0"/>
              <a:t> ...., I may create a tree by posing</a:t>
            </a:r>
          </a:p>
          <a:p>
            <a:r>
              <a:rPr lang="it-IT" smtClean="0"/>
              <a:t>conditions on each variable, in a chain</a:t>
            </a:r>
          </a:p>
          <a:p>
            <a:endParaRPr lang="it-IT"/>
          </a:p>
          <a:p>
            <a:r>
              <a:rPr lang="it-IT" smtClean="0"/>
              <a:t>A decision tree is not generally</a:t>
            </a:r>
          </a:p>
          <a:p>
            <a:r>
              <a:rPr lang="it-IT" smtClean="0"/>
              <a:t>restricted to two possible decisions,</a:t>
            </a:r>
          </a:p>
          <a:p>
            <a:r>
              <a:rPr lang="it-IT" smtClean="0"/>
              <a:t>but the most simple problems lend</a:t>
            </a:r>
          </a:p>
          <a:p>
            <a:r>
              <a:rPr lang="it-IT" smtClean="0"/>
              <a:t>themselves to this form</a:t>
            </a:r>
          </a:p>
          <a:p>
            <a:endParaRPr lang="it-IT" smtClean="0"/>
          </a:p>
          <a:p>
            <a:r>
              <a:rPr lang="it-IT" smtClean="0"/>
              <a:t>What the tree does for you is to </a:t>
            </a:r>
            <a:r>
              <a:rPr lang="it-IT" smtClean="0">
                <a:solidFill>
                  <a:srgbClr val="FF0000"/>
                </a:solidFill>
              </a:rPr>
              <a:t>partition</a:t>
            </a:r>
          </a:p>
          <a:p>
            <a:r>
              <a:rPr lang="it-IT" smtClean="0">
                <a:solidFill>
                  <a:srgbClr val="FF0000"/>
                </a:solidFill>
              </a:rPr>
              <a:t>the multi-D space describing the possible</a:t>
            </a:r>
          </a:p>
          <a:p>
            <a:r>
              <a:rPr lang="it-IT" smtClean="0">
                <a:solidFill>
                  <a:srgbClr val="FF0000"/>
                </a:solidFill>
              </a:rPr>
              <a:t>states of an observation </a:t>
            </a:r>
            <a:r>
              <a:rPr lang="it-IT" smtClean="0"/>
              <a:t>(right: atmospheric </a:t>
            </a:r>
          </a:p>
          <a:p>
            <a:r>
              <a:rPr lang="it-IT" smtClean="0"/>
              <a:t>weather used to decide whether to play</a:t>
            </a:r>
          </a:p>
          <a:p>
            <a:r>
              <a:rPr lang="it-IT" smtClean="0"/>
              <a:t>Tennis) </a:t>
            </a:r>
            <a:r>
              <a:rPr lang="it-IT" smtClean="0">
                <a:solidFill>
                  <a:srgbClr val="FF0000"/>
                </a:solidFill>
              </a:rPr>
              <a:t>in hypercubes </a:t>
            </a:r>
            <a:r>
              <a:rPr lang="it-IT" smtClean="0"/>
              <a:t>where the decision</a:t>
            </a:r>
          </a:p>
          <a:p>
            <a:r>
              <a:rPr lang="it-IT" smtClean="0">
                <a:solidFill>
                  <a:srgbClr val="0070C0"/>
                </a:solidFill>
              </a:rPr>
              <a:t>optimizes some quantity of our interest</a:t>
            </a:r>
          </a:p>
          <a:p>
            <a:r>
              <a:rPr lang="it-IT" smtClean="0"/>
              <a:t>(in this case the satisfaction of playing)</a:t>
            </a:r>
          </a:p>
          <a:p>
            <a:endParaRPr lang="it-IT"/>
          </a:p>
        </p:txBody>
      </p:sp>
      <p:pic>
        <p:nvPicPr>
          <p:cNvPr id="6146" name="Picture 2" descr="Image result for decision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665" y="3140968"/>
            <a:ext cx="4379911" cy="3284933"/>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788024" y="6237312"/>
            <a:ext cx="4348552" cy="188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anim calcmode="lin" valueType="num">
                                      <p:cBhvr additive="base">
                                        <p:cTn id="1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anim calcmode="lin" valueType="num">
                                      <p:cBhvr additive="base">
                                        <p:cTn id="1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anim calcmode="lin" valueType="num">
                                      <p:cBhvr additive="base">
                                        <p:cTn id="2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anim calcmode="lin" valueType="num">
                                      <p:cBhvr additive="base">
                                        <p:cTn id="2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anim calcmode="lin" valueType="num">
                                      <p:cBhvr additive="base">
                                        <p:cTn id="31"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lstStyle/>
          <a:p>
            <a:r>
              <a:rPr lang="it-IT" smtClean="0">
                <a:solidFill>
                  <a:srgbClr val="0070C0"/>
                </a:solidFill>
              </a:rPr>
              <a:t>Two-Variable Example</a:t>
            </a:r>
            <a:endParaRPr lang="en-US">
              <a:solidFill>
                <a:srgbClr val="0070C0"/>
              </a:solidFill>
            </a:endParaRPr>
          </a:p>
        </p:txBody>
      </p:sp>
      <p:sp>
        <p:nvSpPr>
          <p:cNvPr id="3" name="CasellaDiTesto 2"/>
          <p:cNvSpPr txBox="1"/>
          <p:nvPr/>
        </p:nvSpPr>
        <p:spPr>
          <a:xfrm>
            <a:off x="755576" y="1556792"/>
            <a:ext cx="7821115" cy="1477328"/>
          </a:xfrm>
          <a:prstGeom prst="rect">
            <a:avLst/>
          </a:prstGeom>
          <a:noFill/>
        </p:spPr>
        <p:txBody>
          <a:bodyPr wrap="none" rtlCol="0">
            <a:spAutoFit/>
          </a:bodyPr>
          <a:lstStyle/>
          <a:p>
            <a:r>
              <a:rPr lang="it-IT" smtClean="0"/>
              <a:t>The graph shows how the decision space of two variables could be partitioned</a:t>
            </a:r>
          </a:p>
          <a:p>
            <a:r>
              <a:rPr lang="it-IT" smtClean="0"/>
              <a:t>by a decision tree with a large number of "splits".</a:t>
            </a:r>
          </a:p>
          <a:p>
            <a:endParaRPr lang="it-IT" smtClean="0"/>
          </a:p>
          <a:p>
            <a:r>
              <a:rPr lang="it-IT" smtClean="0"/>
              <a:t>The tree operates "linear cuts" (such as x&lt;x* or similar). Yet, due to the branching</a:t>
            </a:r>
          </a:p>
          <a:p>
            <a:r>
              <a:rPr lang="it-IT" smtClean="0"/>
              <a:t>nature of the structure, very </a:t>
            </a:r>
            <a:r>
              <a:rPr lang="it-IT" smtClean="0">
                <a:solidFill>
                  <a:srgbClr val="FF0000"/>
                </a:solidFill>
              </a:rPr>
              <a:t>complex decision boundaries may be created</a:t>
            </a:r>
          </a:p>
        </p:txBody>
      </p:sp>
      <p:pic>
        <p:nvPicPr>
          <p:cNvPr id="7170" name="Picture 2" descr="Image result for decision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93" y="3363442"/>
            <a:ext cx="5038725" cy="326707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084168" y="4077072"/>
            <a:ext cx="2954893" cy="2031325"/>
          </a:xfrm>
          <a:prstGeom prst="rect">
            <a:avLst/>
          </a:prstGeom>
          <a:noFill/>
        </p:spPr>
        <p:txBody>
          <a:bodyPr wrap="square" rtlCol="0">
            <a:spAutoFit/>
          </a:bodyPr>
          <a:lstStyle/>
          <a:p>
            <a:r>
              <a:rPr lang="it-IT" smtClean="0"/>
              <a:t>Due to their simplicity, and the absence of variable transformations,</a:t>
            </a:r>
          </a:p>
          <a:p>
            <a:r>
              <a:rPr lang="it-IT" smtClean="0">
                <a:solidFill>
                  <a:srgbClr val="FF0000"/>
                </a:solidFill>
              </a:rPr>
              <a:t>DTs were among the first</a:t>
            </a:r>
          </a:p>
          <a:p>
            <a:r>
              <a:rPr lang="it-IT" smtClean="0">
                <a:solidFill>
                  <a:srgbClr val="FF0000"/>
                </a:solidFill>
              </a:rPr>
              <a:t>MVA algorithms adopted for</a:t>
            </a:r>
          </a:p>
          <a:p>
            <a:r>
              <a:rPr lang="it-IT" smtClean="0">
                <a:solidFill>
                  <a:srgbClr val="FF0000"/>
                </a:solidFill>
              </a:rPr>
              <a:t>HEP S/B discrimination problems.</a:t>
            </a:r>
            <a:endParaRPr lang="en-US">
              <a:solidFill>
                <a:srgbClr val="FF0000"/>
              </a:solidFill>
            </a:endParaRPr>
          </a:p>
        </p:txBody>
      </p:sp>
    </p:spTree>
    <p:extLst>
      <p:ext uri="{BB962C8B-B14F-4D97-AF65-F5344CB8AC3E}">
        <p14:creationId xmlns:p14="http://schemas.microsoft.com/office/powerpoint/2010/main" val="692137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7922" t="-8085" r="-7922" b="35458"/>
          <a:stretch/>
        </p:blipFill>
        <p:spPr>
          <a:xfrm>
            <a:off x="235109" y="4797152"/>
            <a:ext cx="5043284" cy="1915909"/>
          </a:xfrm>
          <a:prstGeom prst="rect">
            <a:avLst/>
          </a:prstGeom>
        </p:spPr>
      </p:pic>
      <p:sp>
        <p:nvSpPr>
          <p:cNvPr id="7" name="AutoShape 4" descr="Bildergebnis für Si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Bildergebnis für Sir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010" y="1556792"/>
            <a:ext cx="3801078" cy="252028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56" y="1556792"/>
            <a:ext cx="4679258" cy="303134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6061"/>
          <a:stretch/>
        </p:blipFill>
        <p:spPr>
          <a:xfrm>
            <a:off x="5119010" y="4588138"/>
            <a:ext cx="3801078" cy="2124923"/>
          </a:xfrm>
          <a:prstGeom prst="rect">
            <a:avLst/>
          </a:prstGeom>
        </p:spPr>
      </p:pic>
      <p:sp>
        <p:nvSpPr>
          <p:cNvPr id="14" name="Titolo 1"/>
          <p:cNvSpPr>
            <a:spLocks noGrp="1"/>
          </p:cNvSpPr>
          <p:nvPr>
            <p:ph type="title"/>
          </p:nvPr>
        </p:nvSpPr>
        <p:spPr>
          <a:xfrm>
            <a:off x="460375" y="69054"/>
            <a:ext cx="8229600" cy="1143000"/>
          </a:xfrm>
        </p:spPr>
        <p:txBody>
          <a:bodyPr/>
          <a:lstStyle/>
          <a:p>
            <a:r>
              <a:rPr lang="it-IT" smtClean="0">
                <a:solidFill>
                  <a:srgbClr val="0070C0"/>
                </a:solidFill>
              </a:rPr>
              <a:t>Machine Learning is all around us</a:t>
            </a:r>
            <a:endParaRPr lang="en-US">
              <a:solidFill>
                <a:srgbClr val="0070C0"/>
              </a:solidFill>
            </a:endParaRPr>
          </a:p>
        </p:txBody>
      </p:sp>
      <p:sp>
        <p:nvSpPr>
          <p:cNvPr id="2" name="Segnaposto numero diapositiva 1"/>
          <p:cNvSpPr>
            <a:spLocks noGrp="1"/>
          </p:cNvSpPr>
          <p:nvPr>
            <p:ph type="sldNum" sz="quarter" idx="12"/>
          </p:nvPr>
        </p:nvSpPr>
        <p:spPr/>
        <p:txBody>
          <a:bodyPr/>
          <a:lstStyle/>
          <a:p>
            <a:fld id="{56029BB4-88B6-47BD-9965-86C3E8AE1DFC}" type="slidenum">
              <a:rPr lang="en-US" smtClean="0"/>
              <a:t>9</a:t>
            </a:fld>
            <a:endParaRPr lang="en-US"/>
          </a:p>
        </p:txBody>
      </p:sp>
    </p:spTree>
    <p:extLst>
      <p:ext uri="{BB962C8B-B14F-4D97-AF65-F5344CB8AC3E}">
        <p14:creationId xmlns:p14="http://schemas.microsoft.com/office/powerpoint/2010/main" val="21419891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Training a tree</a:t>
            </a:r>
            <a:endParaRPr lang="en-US">
              <a:solidFill>
                <a:srgbClr val="0070C0"/>
              </a:solidFill>
            </a:endParaRPr>
          </a:p>
        </p:txBody>
      </p:sp>
      <p:sp>
        <p:nvSpPr>
          <p:cNvPr id="3" name="Segnaposto contenuto 2"/>
          <p:cNvSpPr>
            <a:spLocks noGrp="1"/>
          </p:cNvSpPr>
          <p:nvPr>
            <p:ph idx="1"/>
          </p:nvPr>
        </p:nvSpPr>
        <p:spPr/>
        <p:txBody>
          <a:bodyPr>
            <a:normAutofit fontScale="62500" lnSpcReduction="20000"/>
          </a:bodyPr>
          <a:lstStyle/>
          <a:p>
            <a:pPr marL="0" indent="0">
              <a:buNone/>
            </a:pPr>
            <a:r>
              <a:rPr lang="it-IT" smtClean="0"/>
              <a:t>Splits are obtained by conditions on a single feature (j) of the data at a time, </a:t>
            </a:r>
          </a:p>
          <a:p>
            <a:pPr marL="0" indent="0">
              <a:buNone/>
            </a:pPr>
            <a:r>
              <a:rPr lang="it-IT"/>
              <a:t>	</a:t>
            </a:r>
            <a:r>
              <a:rPr lang="it-IT" smtClean="0">
                <a:solidFill>
                  <a:srgbClr val="FF0000"/>
                </a:solidFill>
              </a:rPr>
              <a:t>x</a:t>
            </a:r>
            <a:r>
              <a:rPr lang="it-IT" baseline="30000" smtClean="0">
                <a:solidFill>
                  <a:srgbClr val="FF0000"/>
                </a:solidFill>
              </a:rPr>
              <a:t>(j) </a:t>
            </a:r>
            <a:r>
              <a:rPr lang="it-IT" smtClean="0">
                <a:solidFill>
                  <a:srgbClr val="FF0000"/>
                </a:solidFill>
              </a:rPr>
              <a:t>&lt; &gt; t*</a:t>
            </a:r>
          </a:p>
          <a:p>
            <a:pPr marL="0" indent="0">
              <a:buNone/>
            </a:pPr>
            <a:endParaRPr lang="it-IT" smtClean="0"/>
          </a:p>
          <a:p>
            <a:pPr marL="0" indent="0">
              <a:buNone/>
            </a:pPr>
            <a:r>
              <a:rPr lang="it-IT" smtClean="0"/>
              <a:t>The probability of a class at each split is evaluated by the number of examples of that class in the partitioned set N</a:t>
            </a:r>
            <a:r>
              <a:rPr lang="it-IT" baseline="-25000" smtClean="0"/>
              <a:t>m</a:t>
            </a:r>
            <a:r>
              <a:rPr lang="it-IT" smtClean="0"/>
              <a:t> from training data, 	</a:t>
            </a:r>
          </a:p>
          <a:p>
            <a:pPr marL="0" indent="0">
              <a:buNone/>
            </a:pPr>
            <a:r>
              <a:rPr lang="it-IT"/>
              <a:t>	</a:t>
            </a:r>
            <a:r>
              <a:rPr lang="it-IT" smtClean="0">
                <a:solidFill>
                  <a:srgbClr val="FF0000"/>
                </a:solidFill>
              </a:rPr>
              <a:t>p(c</a:t>
            </a:r>
            <a:r>
              <a:rPr lang="it-IT" baseline="-25000" smtClean="0">
                <a:solidFill>
                  <a:srgbClr val="FF0000"/>
                </a:solidFill>
              </a:rPr>
              <a:t>i</a:t>
            </a:r>
            <a:r>
              <a:rPr lang="it-IT" smtClean="0">
                <a:solidFill>
                  <a:srgbClr val="FF0000"/>
                </a:solidFill>
              </a:rPr>
              <a:t>) = N</a:t>
            </a:r>
            <a:r>
              <a:rPr lang="it-IT" baseline="-25000" smtClean="0">
                <a:solidFill>
                  <a:srgbClr val="FF0000"/>
                </a:solidFill>
              </a:rPr>
              <a:t>im</a:t>
            </a:r>
            <a:r>
              <a:rPr lang="it-IT" smtClean="0">
                <a:solidFill>
                  <a:srgbClr val="FF0000"/>
                </a:solidFill>
              </a:rPr>
              <a:t>/N</a:t>
            </a:r>
            <a:r>
              <a:rPr lang="it-IT" baseline="-25000" smtClean="0">
                <a:solidFill>
                  <a:srgbClr val="FF0000"/>
                </a:solidFill>
              </a:rPr>
              <a:t>m</a:t>
            </a:r>
          </a:p>
          <a:p>
            <a:pPr marL="0" indent="0">
              <a:buNone/>
            </a:pPr>
            <a:endParaRPr lang="it-IT" smtClean="0"/>
          </a:p>
          <a:p>
            <a:pPr marL="0" indent="0">
              <a:buNone/>
            </a:pPr>
            <a:r>
              <a:rPr lang="it-IT" smtClean="0"/>
              <a:t>We take the N</a:t>
            </a:r>
            <a:r>
              <a:rPr lang="it-IT" baseline="-25000" smtClean="0"/>
              <a:t>m</a:t>
            </a:r>
            <a:r>
              <a:rPr lang="it-IT" smtClean="0"/>
              <a:t> events of the parent node m and for each split criterion </a:t>
            </a:r>
            <a:r>
              <a:rPr lang="el-GR" smtClean="0"/>
              <a:t>θ</a:t>
            </a:r>
            <a:r>
              <a:rPr lang="it-IT" smtClean="0"/>
              <a:t> = (x</a:t>
            </a:r>
            <a:r>
              <a:rPr lang="it-IT" baseline="30000" smtClean="0"/>
              <a:t>(j)</a:t>
            </a:r>
            <a:r>
              <a:rPr lang="it-IT" smtClean="0"/>
              <a:t>, t*</a:t>
            </a:r>
            <a:r>
              <a:rPr lang="it-IT" baseline="-25000" smtClean="0"/>
              <a:t>m</a:t>
            </a:r>
            <a:r>
              <a:rPr lang="it-IT" smtClean="0"/>
              <a:t>) we get two subset Q</a:t>
            </a:r>
            <a:r>
              <a:rPr lang="it-IT" baseline="-25000" smtClean="0"/>
              <a:t>left</a:t>
            </a:r>
            <a:r>
              <a:rPr lang="it-IT" smtClean="0"/>
              <a:t>, Q</a:t>
            </a:r>
            <a:r>
              <a:rPr lang="it-IT" baseline="-25000" smtClean="0"/>
              <a:t>right</a:t>
            </a:r>
            <a:r>
              <a:rPr lang="it-IT" smtClean="0"/>
              <a:t> of size n</a:t>
            </a:r>
            <a:r>
              <a:rPr lang="it-IT" baseline="-25000" smtClean="0"/>
              <a:t>left</a:t>
            </a:r>
            <a:r>
              <a:rPr lang="it-IT" smtClean="0"/>
              <a:t>, n</a:t>
            </a:r>
            <a:r>
              <a:rPr lang="it-IT" baseline="-25000" smtClean="0"/>
              <a:t>right</a:t>
            </a:r>
            <a:r>
              <a:rPr lang="it-IT" smtClean="0"/>
              <a:t>. We then compute the function</a:t>
            </a:r>
          </a:p>
          <a:p>
            <a:pPr marL="0" indent="0">
              <a:buNone/>
            </a:pPr>
            <a:endParaRPr lang="it-IT" smtClean="0"/>
          </a:p>
          <a:p>
            <a:pPr marL="0" indent="0">
              <a:buNone/>
            </a:pPr>
            <a:endParaRPr lang="it-IT"/>
          </a:p>
          <a:p>
            <a:pPr marL="0" indent="0">
              <a:buNone/>
            </a:pPr>
            <a:endParaRPr lang="it-IT" smtClean="0"/>
          </a:p>
          <a:p>
            <a:pPr marL="0" indent="0">
              <a:buNone/>
            </a:pPr>
            <a:r>
              <a:rPr lang="it-IT" smtClean="0"/>
              <a:t>H() is an </a:t>
            </a:r>
            <a:r>
              <a:rPr lang="it-IT" smtClean="0">
                <a:solidFill>
                  <a:srgbClr val="FF0000"/>
                </a:solidFill>
              </a:rPr>
              <a:t>impurity measure </a:t>
            </a:r>
            <a:r>
              <a:rPr lang="it-IT" smtClean="0"/>
              <a:t>(see below). We may now compute the </a:t>
            </a:r>
            <a:r>
              <a:rPr lang="it-IT" smtClean="0">
                <a:solidFill>
                  <a:srgbClr val="FF0000"/>
                </a:solidFill>
              </a:rPr>
              <a:t>best split</a:t>
            </a:r>
            <a:r>
              <a:rPr lang="it-IT" smtClean="0"/>
              <a:t>: </a:t>
            </a:r>
          </a:p>
          <a:p>
            <a:pPr marL="0" indent="0">
              <a:buNone/>
            </a:pPr>
            <a:endParaRPr lang="it-IT" smtClean="0"/>
          </a:p>
          <a:p>
            <a:pPr marL="0" indent="0">
              <a:buNone/>
            </a:pPr>
            <a:endParaRPr lang="it-IT"/>
          </a:p>
          <a:p>
            <a:pPr marL="0" indent="0">
              <a:buNone/>
            </a:pP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4437112"/>
            <a:ext cx="5598321" cy="76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805264"/>
            <a:ext cx="2808312" cy="63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266371" y="5831539"/>
            <a:ext cx="4706673" cy="923330"/>
          </a:xfrm>
          <a:prstGeom prst="rect">
            <a:avLst/>
          </a:prstGeom>
          <a:noFill/>
        </p:spPr>
        <p:txBody>
          <a:bodyPr wrap="none" rtlCol="0">
            <a:spAutoFit/>
          </a:bodyPr>
          <a:lstStyle/>
          <a:p>
            <a:r>
              <a:rPr lang="it-IT" smtClean="0"/>
              <a:t>(elsewhere one equivalently finds this described</a:t>
            </a:r>
          </a:p>
          <a:p>
            <a:r>
              <a:rPr lang="it-IT" smtClean="0"/>
              <a:t>as "maximizing the impurity gain", defining</a:t>
            </a:r>
          </a:p>
          <a:p>
            <a:r>
              <a:rPr lang="el-GR" smtClean="0"/>
              <a:t>ΔΙ</a:t>
            </a:r>
            <a:r>
              <a:rPr lang="it-IT" smtClean="0"/>
              <a:t>=I</a:t>
            </a:r>
            <a:r>
              <a:rPr lang="it-IT" baseline="-25000" smtClean="0"/>
              <a:t>0</a:t>
            </a:r>
            <a:r>
              <a:rPr lang="it-IT" smtClean="0"/>
              <a:t>-I</a:t>
            </a:r>
            <a:r>
              <a:rPr lang="it-IT" baseline="-25000" smtClean="0"/>
              <a:t>L</a:t>
            </a:r>
            <a:r>
              <a:rPr lang="it-IT" smtClean="0"/>
              <a:t>-I</a:t>
            </a:r>
            <a:r>
              <a:rPr lang="it-IT" baseline="-25000" smtClean="0"/>
              <a:t>R</a:t>
            </a:r>
            <a:r>
              <a:rPr lang="it-IT" smtClean="0"/>
              <a:t>, and choosing max </a:t>
            </a:r>
            <a:r>
              <a:rPr lang="el-GR" smtClean="0"/>
              <a:t>Δ</a:t>
            </a:r>
            <a:r>
              <a:rPr lang="en-US" smtClean="0"/>
              <a:t>I</a:t>
            </a:r>
            <a:r>
              <a:rPr lang="it-IT" smtClean="0"/>
              <a:t>)</a:t>
            </a:r>
            <a:endParaRPr lang="en-US"/>
          </a:p>
        </p:txBody>
      </p:sp>
    </p:spTree>
    <p:extLst>
      <p:ext uri="{BB962C8B-B14F-4D97-AF65-F5344CB8AC3E}">
        <p14:creationId xmlns:p14="http://schemas.microsoft.com/office/powerpoint/2010/main" val="39327339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Three measures of node impurity</a:t>
            </a:r>
            <a:endParaRPr lang="en-US">
              <a:solidFill>
                <a:srgbClr val="0070C0"/>
              </a:solidFill>
            </a:endParaRPr>
          </a:p>
        </p:txBody>
      </p:sp>
      <p:sp>
        <p:nvSpPr>
          <p:cNvPr id="3" name="Segnaposto contenuto 2"/>
          <p:cNvSpPr>
            <a:spLocks noGrp="1"/>
          </p:cNvSpPr>
          <p:nvPr>
            <p:ph idx="1"/>
          </p:nvPr>
        </p:nvSpPr>
        <p:spPr>
          <a:xfrm>
            <a:off x="457200" y="1600200"/>
            <a:ext cx="7126031" cy="5141168"/>
          </a:xfrm>
        </p:spPr>
        <p:txBody>
          <a:bodyPr>
            <a:normAutofit fontScale="55000" lnSpcReduction="20000"/>
          </a:bodyPr>
          <a:lstStyle/>
          <a:p>
            <a:pPr marL="0" indent="0">
              <a:buNone/>
            </a:pPr>
            <a:r>
              <a:rPr lang="it-IT" smtClean="0"/>
              <a:t>To grow effective trees, we need </a:t>
            </a:r>
            <a:r>
              <a:rPr lang="it-IT" smtClean="0">
                <a:solidFill>
                  <a:srgbClr val="0070C0"/>
                </a:solidFill>
              </a:rPr>
              <a:t>nodes to be as pure as possible</a:t>
            </a:r>
            <a:r>
              <a:rPr lang="it-IT" smtClean="0"/>
              <a:t>. On the other hand we also need nodes to not have too small probability, or we will be </a:t>
            </a:r>
            <a:r>
              <a:rPr lang="it-IT" smtClean="0">
                <a:solidFill>
                  <a:srgbClr val="0070C0"/>
                </a:solidFill>
              </a:rPr>
              <a:t>overfitting the training data. </a:t>
            </a:r>
          </a:p>
          <a:p>
            <a:pPr marL="0" indent="0">
              <a:buNone/>
            </a:pPr>
            <a:r>
              <a:rPr lang="it-IT" smtClean="0"/>
              <a:t>The two criteria are conflicting for classes that overlap. So we need to first of all </a:t>
            </a:r>
            <a:r>
              <a:rPr lang="it-IT" b="1" smtClean="0"/>
              <a:t>define a measure of impurity </a:t>
            </a:r>
            <a:r>
              <a:rPr lang="it-IT" smtClean="0"/>
              <a:t>of each node.</a:t>
            </a:r>
          </a:p>
          <a:p>
            <a:pPr marL="0" indent="0">
              <a:buNone/>
            </a:pPr>
            <a:r>
              <a:rPr lang="it-IT" smtClean="0"/>
              <a:t>It is common to define this as a symmetrical function </a:t>
            </a:r>
            <a:r>
              <a:rPr lang="it-IT" smtClean="0">
                <a:solidFill>
                  <a:srgbClr val="FF0000"/>
                </a:solidFill>
              </a:rPr>
              <a:t>I(t)=</a:t>
            </a:r>
            <a:r>
              <a:rPr lang="el-GR" smtClean="0">
                <a:solidFill>
                  <a:srgbClr val="FF0000"/>
                </a:solidFill>
              </a:rPr>
              <a:t>φ</a:t>
            </a:r>
            <a:r>
              <a:rPr lang="it-IT" smtClean="0">
                <a:solidFill>
                  <a:srgbClr val="FF0000"/>
                </a:solidFill>
              </a:rPr>
              <a:t>(p,q)</a:t>
            </a:r>
            <a:r>
              <a:rPr lang="it-IT" smtClean="0"/>
              <a:t>, when p, q are the relative frequencies of the two classes in node t, and with </a:t>
            </a:r>
            <a:r>
              <a:rPr lang="el-GR">
                <a:solidFill>
                  <a:srgbClr val="FF0000"/>
                </a:solidFill>
              </a:rPr>
              <a:t>φ</a:t>
            </a:r>
            <a:r>
              <a:rPr lang="it-IT">
                <a:solidFill>
                  <a:srgbClr val="FF0000"/>
                </a:solidFill>
              </a:rPr>
              <a:t>(0,1</a:t>
            </a:r>
            <a:r>
              <a:rPr lang="it-IT" smtClean="0">
                <a:solidFill>
                  <a:srgbClr val="FF0000"/>
                </a:solidFill>
              </a:rPr>
              <a:t>) =</a:t>
            </a:r>
            <a:r>
              <a:rPr lang="el-GR" smtClean="0">
                <a:solidFill>
                  <a:srgbClr val="FF0000"/>
                </a:solidFill>
              </a:rPr>
              <a:t> </a:t>
            </a:r>
            <a:r>
              <a:rPr lang="el-GR">
                <a:solidFill>
                  <a:srgbClr val="FF0000"/>
                </a:solidFill>
              </a:rPr>
              <a:t>φ</a:t>
            </a:r>
            <a:r>
              <a:rPr lang="it-IT" smtClean="0">
                <a:solidFill>
                  <a:srgbClr val="FF0000"/>
                </a:solidFill>
              </a:rPr>
              <a:t>(1,0) = 0</a:t>
            </a:r>
            <a:r>
              <a:rPr lang="it-IT" smtClean="0"/>
              <a:t>, and</a:t>
            </a:r>
            <a:r>
              <a:rPr lang="it-IT" smtClean="0">
                <a:solidFill>
                  <a:srgbClr val="FF0000"/>
                </a:solidFill>
              </a:rPr>
              <a:t> </a:t>
            </a:r>
            <a:r>
              <a:rPr lang="el-GR" smtClean="0">
                <a:solidFill>
                  <a:srgbClr val="FF0000"/>
                </a:solidFill>
              </a:rPr>
              <a:t>φ</a:t>
            </a:r>
            <a:r>
              <a:rPr lang="it-IT" smtClean="0">
                <a:solidFill>
                  <a:srgbClr val="FF0000"/>
                </a:solidFill>
              </a:rPr>
              <a:t>(½,½)= ½ </a:t>
            </a:r>
          </a:p>
          <a:p>
            <a:pPr marL="0" indent="0">
              <a:buNone/>
            </a:pPr>
            <a:endParaRPr lang="it-IT"/>
          </a:p>
          <a:p>
            <a:pPr marL="0" indent="0">
              <a:buNone/>
            </a:pPr>
            <a:r>
              <a:rPr lang="it-IT" smtClean="0"/>
              <a:t>If we just look at the classification error for one class as a measure of impurity, then we have </a:t>
            </a:r>
          </a:p>
          <a:p>
            <a:pPr marL="0" indent="0">
              <a:buNone/>
            </a:pPr>
            <a:r>
              <a:rPr lang="it-IT"/>
              <a:t>	</a:t>
            </a:r>
            <a:r>
              <a:rPr lang="el-GR" smtClean="0">
                <a:solidFill>
                  <a:srgbClr val="FF0000"/>
                </a:solidFill>
              </a:rPr>
              <a:t>φ</a:t>
            </a:r>
            <a:r>
              <a:rPr lang="it-IT" smtClean="0">
                <a:solidFill>
                  <a:srgbClr val="FF0000"/>
                </a:solidFill>
              </a:rPr>
              <a:t>(p,q) = 1 – max (p,q). </a:t>
            </a:r>
            <a:endParaRPr lang="it-IT">
              <a:solidFill>
                <a:srgbClr val="FF0000"/>
              </a:solidFill>
            </a:endParaRPr>
          </a:p>
          <a:p>
            <a:pPr marL="0" indent="0">
              <a:buNone/>
            </a:pPr>
            <a:r>
              <a:rPr lang="it-IT" smtClean="0"/>
              <a:t>This obliges the above definitions, but being linear it does not lend itself as an attractive way to optimize the tree construction. </a:t>
            </a:r>
          </a:p>
          <a:p>
            <a:pPr marL="0" indent="0">
              <a:buNone/>
            </a:pPr>
            <a:endParaRPr lang="it-IT"/>
          </a:p>
          <a:p>
            <a:pPr marL="0" indent="0">
              <a:buNone/>
            </a:pPr>
            <a:r>
              <a:rPr lang="it-IT" smtClean="0"/>
              <a:t>A better (and non-linear) rule is the cross-entropy, defined as</a:t>
            </a:r>
          </a:p>
          <a:p>
            <a:pPr marL="0" indent="0">
              <a:buNone/>
            </a:pPr>
            <a:r>
              <a:rPr lang="it-IT"/>
              <a:t>	</a:t>
            </a:r>
            <a:r>
              <a:rPr lang="el-GR" smtClean="0">
                <a:solidFill>
                  <a:srgbClr val="FF0000"/>
                </a:solidFill>
              </a:rPr>
              <a:t>φ</a:t>
            </a:r>
            <a:r>
              <a:rPr lang="it-IT" smtClean="0">
                <a:solidFill>
                  <a:srgbClr val="FF0000"/>
                </a:solidFill>
              </a:rPr>
              <a:t>(p,q) = –p log</a:t>
            </a:r>
            <a:r>
              <a:rPr lang="it-IT" baseline="-25000" smtClean="0">
                <a:solidFill>
                  <a:srgbClr val="FF0000"/>
                </a:solidFill>
              </a:rPr>
              <a:t>2</a:t>
            </a:r>
            <a:r>
              <a:rPr lang="it-IT" smtClean="0">
                <a:solidFill>
                  <a:srgbClr val="FF0000"/>
                </a:solidFill>
              </a:rPr>
              <a:t>p –q log</a:t>
            </a:r>
            <a:r>
              <a:rPr lang="it-IT" baseline="-25000" smtClean="0">
                <a:solidFill>
                  <a:srgbClr val="FF0000"/>
                </a:solidFill>
              </a:rPr>
              <a:t>2</a:t>
            </a:r>
            <a:r>
              <a:rPr lang="it-IT" smtClean="0">
                <a:solidFill>
                  <a:srgbClr val="FF0000"/>
                </a:solidFill>
              </a:rPr>
              <a:t>q</a:t>
            </a:r>
          </a:p>
          <a:p>
            <a:pPr marL="0" indent="0">
              <a:buNone/>
            </a:pPr>
            <a:r>
              <a:rPr lang="it-IT" smtClean="0"/>
              <a:t>The third impurity measure is the Gini impurity index (see next slide).</a:t>
            </a:r>
            <a:endParaRPr lang="en-US"/>
          </a:p>
        </p:txBody>
      </p:sp>
      <p:grpSp>
        <p:nvGrpSpPr>
          <p:cNvPr id="4" name="Gruppo 3"/>
          <p:cNvGrpSpPr/>
          <p:nvPr/>
        </p:nvGrpSpPr>
        <p:grpSpPr>
          <a:xfrm>
            <a:off x="7751538" y="2898736"/>
            <a:ext cx="1296144" cy="1296144"/>
            <a:chOff x="6660232" y="4005064"/>
            <a:chExt cx="1800200" cy="1800200"/>
          </a:xfrm>
        </p:grpSpPr>
        <p:sp>
          <p:nvSpPr>
            <p:cNvPr id="5" name="Ovale 4"/>
            <p:cNvSpPr/>
            <p:nvPr/>
          </p:nvSpPr>
          <p:spPr>
            <a:xfrm>
              <a:off x="6660232" y="4005064"/>
              <a:ext cx="1800200"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1 5"/>
            <p:cNvCxnSpPr>
              <a:stCxn id="5" idx="1"/>
            </p:cNvCxnSpPr>
            <p:nvPr/>
          </p:nvCxnSpPr>
          <p:spPr>
            <a:xfrm>
              <a:off x="6923865" y="4268697"/>
              <a:ext cx="636467" cy="63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H="1">
              <a:off x="7242098" y="4905164"/>
              <a:ext cx="318234" cy="828092"/>
            </a:xfrm>
            <a:prstGeom prst="line">
              <a:avLst/>
            </a:prstGeom>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895528" y="4741068"/>
              <a:ext cx="346570" cy="461665"/>
            </a:xfrm>
            <a:prstGeom prst="rect">
              <a:avLst/>
            </a:prstGeom>
            <a:noFill/>
          </p:spPr>
          <p:txBody>
            <a:bodyPr wrap="none" rtlCol="0">
              <a:spAutoFit/>
            </a:bodyPr>
            <a:lstStyle/>
            <a:p>
              <a:r>
                <a:rPr lang="it-IT" sz="2400" smtClean="0"/>
                <a:t>p</a:t>
              </a:r>
              <a:endParaRPr lang="en-US" sz="2400"/>
            </a:p>
          </p:txBody>
        </p:sp>
        <p:sp>
          <p:nvSpPr>
            <p:cNvPr id="9" name="CasellaDiTesto 8"/>
            <p:cNvSpPr txBox="1"/>
            <p:nvPr/>
          </p:nvSpPr>
          <p:spPr>
            <a:xfrm>
              <a:off x="7812360" y="4510235"/>
              <a:ext cx="346570" cy="461665"/>
            </a:xfrm>
            <a:prstGeom prst="rect">
              <a:avLst/>
            </a:prstGeom>
            <a:noFill/>
          </p:spPr>
          <p:txBody>
            <a:bodyPr wrap="none" rtlCol="0">
              <a:spAutoFit/>
            </a:bodyPr>
            <a:lstStyle/>
            <a:p>
              <a:r>
                <a:rPr lang="it-IT" sz="2400"/>
                <a:t>q</a:t>
              </a:r>
              <a:endParaRPr lang="en-US" sz="2400"/>
            </a:p>
          </p:txBody>
        </p:sp>
      </p:grpSp>
    </p:spTree>
    <p:extLst>
      <p:ext uri="{BB962C8B-B14F-4D97-AF65-F5344CB8AC3E}">
        <p14:creationId xmlns:p14="http://schemas.microsoft.com/office/powerpoint/2010/main" val="19774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The Gini diversity index</a:t>
            </a:r>
            <a:endParaRPr lang="en-US">
              <a:solidFill>
                <a:srgbClr val="0070C0"/>
              </a:solidFill>
            </a:endParaRPr>
          </a:p>
        </p:txBody>
      </p:sp>
      <p:sp>
        <p:nvSpPr>
          <p:cNvPr id="3" name="Segnaposto contenuto 2"/>
          <p:cNvSpPr>
            <a:spLocks noGrp="1"/>
          </p:cNvSpPr>
          <p:nvPr>
            <p:ph idx="1"/>
          </p:nvPr>
        </p:nvSpPr>
        <p:spPr>
          <a:xfrm>
            <a:off x="457200" y="1600201"/>
            <a:ext cx="8219256" cy="1468760"/>
          </a:xfrm>
        </p:spPr>
        <p:txBody>
          <a:bodyPr>
            <a:normAutofit fontScale="77500" lnSpcReduction="20000"/>
          </a:bodyPr>
          <a:lstStyle/>
          <a:p>
            <a:pPr marL="0" indent="0">
              <a:buNone/>
            </a:pPr>
            <a:r>
              <a:rPr lang="en-US"/>
              <a:t>The Gini index or Gini coefficient is a statistical measure of distribution developed by the Italian statistician Corrado Gini in 1912. It is </a:t>
            </a:r>
            <a:r>
              <a:rPr lang="en-US" smtClean="0"/>
              <a:t>very well known </a:t>
            </a:r>
            <a:r>
              <a:rPr lang="en-US"/>
              <a:t>as a gauge of economic </a:t>
            </a:r>
            <a:r>
              <a:rPr lang="en-US" smtClean="0"/>
              <a:t>inequality, but it has much broader applications.</a:t>
            </a:r>
          </a:p>
        </p:txBody>
      </p:sp>
      <p:sp>
        <p:nvSpPr>
          <p:cNvPr id="4" name="Segnaposto contenuto 2"/>
          <p:cNvSpPr txBox="1">
            <a:spLocks/>
          </p:cNvSpPr>
          <p:nvPr/>
        </p:nvSpPr>
        <p:spPr>
          <a:xfrm>
            <a:off x="504056" y="2924944"/>
            <a:ext cx="5724128" cy="409391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mtClean="0"/>
          </a:p>
          <a:p>
            <a:pPr marL="0" indent="0">
              <a:buFont typeface="Arial" panose="020B0604020202020204" pitchFamily="34" charset="0"/>
              <a:buNone/>
            </a:pPr>
            <a:r>
              <a:rPr lang="it-IT" smtClean="0"/>
              <a:t>If a population includes two classes of elements, with relative frequencies p and q (i.e. defined so that p+q=1), the Gini index is the symmetric function </a:t>
            </a:r>
            <a:r>
              <a:rPr lang="el-GR" smtClean="0">
                <a:solidFill>
                  <a:srgbClr val="FF0000"/>
                </a:solidFill>
              </a:rPr>
              <a:t>φ</a:t>
            </a:r>
            <a:r>
              <a:rPr lang="it-IT" smtClean="0">
                <a:solidFill>
                  <a:srgbClr val="FF0000"/>
                </a:solidFill>
              </a:rPr>
              <a:t>(p,q) = 1–p</a:t>
            </a:r>
            <a:r>
              <a:rPr lang="it-IT" baseline="30000" smtClean="0">
                <a:solidFill>
                  <a:srgbClr val="FF0000"/>
                </a:solidFill>
              </a:rPr>
              <a:t>2</a:t>
            </a:r>
            <a:r>
              <a:rPr lang="it-IT" smtClean="0">
                <a:solidFill>
                  <a:srgbClr val="FF0000"/>
                </a:solidFill>
              </a:rPr>
              <a:t>–q</a:t>
            </a:r>
            <a:r>
              <a:rPr lang="it-IT" baseline="30000" smtClean="0">
                <a:solidFill>
                  <a:srgbClr val="FF0000"/>
                </a:solidFill>
              </a:rPr>
              <a:t>2</a:t>
            </a:r>
            <a:r>
              <a:rPr lang="it-IT" smtClean="0">
                <a:solidFill>
                  <a:srgbClr val="FF0000"/>
                </a:solidFill>
              </a:rPr>
              <a:t> </a:t>
            </a:r>
          </a:p>
          <a:p>
            <a:pPr marL="0" indent="0">
              <a:buFont typeface="Arial" panose="020B0604020202020204" pitchFamily="34" charset="0"/>
              <a:buNone/>
            </a:pPr>
            <a:endParaRPr lang="it-IT" smtClean="0"/>
          </a:p>
          <a:p>
            <a:pPr marL="0" indent="0">
              <a:buFont typeface="Arial" panose="020B0604020202020204" pitchFamily="34" charset="0"/>
              <a:buNone/>
            </a:pPr>
            <a:r>
              <a:rPr lang="it-IT" smtClean="0"/>
              <a:t>As before, </a:t>
            </a:r>
            <a:r>
              <a:rPr lang="el-GR" smtClean="0">
                <a:solidFill>
                  <a:srgbClr val="FF0000"/>
                </a:solidFill>
              </a:rPr>
              <a:t>φ</a:t>
            </a:r>
            <a:r>
              <a:rPr lang="it-IT" smtClean="0">
                <a:solidFill>
                  <a:srgbClr val="FF0000"/>
                </a:solidFill>
              </a:rPr>
              <a:t>(0,1) = </a:t>
            </a:r>
            <a:r>
              <a:rPr lang="el-GR" smtClean="0">
                <a:solidFill>
                  <a:srgbClr val="FF0000"/>
                </a:solidFill>
              </a:rPr>
              <a:t>φ</a:t>
            </a:r>
            <a:r>
              <a:rPr lang="it-IT" smtClean="0">
                <a:solidFill>
                  <a:srgbClr val="FF0000"/>
                </a:solidFill>
              </a:rPr>
              <a:t>(1,0) = 0 </a:t>
            </a:r>
            <a:r>
              <a:rPr lang="it-IT" smtClean="0"/>
              <a:t>indicates that the population is pure (only contains elements of one type), while </a:t>
            </a:r>
            <a:r>
              <a:rPr lang="el-GR" smtClean="0">
                <a:solidFill>
                  <a:srgbClr val="FF0000"/>
                </a:solidFill>
              </a:rPr>
              <a:t>φ</a:t>
            </a:r>
            <a:r>
              <a:rPr lang="it-IT" smtClean="0">
                <a:solidFill>
                  <a:srgbClr val="FF0000"/>
                </a:solidFill>
              </a:rPr>
              <a:t>(½,½)=½</a:t>
            </a:r>
            <a:r>
              <a:rPr lang="it-IT" smtClean="0"/>
              <a:t> indicates maximum entropy.   </a:t>
            </a:r>
          </a:p>
          <a:p>
            <a:pPr marL="0" indent="0">
              <a:buFont typeface="Arial" panose="020B0604020202020204" pitchFamily="34" charset="0"/>
              <a:buNone/>
            </a:pPr>
            <a:endParaRPr lang="it-IT" smtClean="0"/>
          </a:p>
          <a:p>
            <a:pPr marL="0" indent="0">
              <a:buFont typeface="Arial" panose="020B0604020202020204" pitchFamily="34" charset="0"/>
              <a:buNone/>
            </a:pPr>
            <a:r>
              <a:rPr lang="it-IT" smtClean="0"/>
              <a:t>Clearly an equivalent definition is </a:t>
            </a:r>
            <a:r>
              <a:rPr lang="el-GR" smtClean="0">
                <a:solidFill>
                  <a:srgbClr val="FF0000"/>
                </a:solidFill>
              </a:rPr>
              <a:t>φ</a:t>
            </a:r>
            <a:r>
              <a:rPr lang="it-IT" smtClean="0">
                <a:solidFill>
                  <a:srgbClr val="FF0000"/>
                </a:solidFill>
              </a:rPr>
              <a:t>(p,q) = 2pq</a:t>
            </a:r>
          </a:p>
          <a:p>
            <a:pPr marL="0" indent="0">
              <a:buFont typeface="Arial" panose="020B0604020202020204" pitchFamily="34" charset="0"/>
              <a:buNone/>
            </a:pPr>
            <a:endParaRPr lang="en-US"/>
          </a:p>
        </p:txBody>
      </p:sp>
      <p:grpSp>
        <p:nvGrpSpPr>
          <p:cNvPr id="6" name="Gruppo 5"/>
          <p:cNvGrpSpPr/>
          <p:nvPr/>
        </p:nvGrpSpPr>
        <p:grpSpPr>
          <a:xfrm>
            <a:off x="6660232" y="4005064"/>
            <a:ext cx="1800200" cy="1800200"/>
            <a:chOff x="6660232" y="4005064"/>
            <a:chExt cx="1800200" cy="1800200"/>
          </a:xfrm>
        </p:grpSpPr>
        <p:sp>
          <p:nvSpPr>
            <p:cNvPr id="5" name="Ovale 4"/>
            <p:cNvSpPr/>
            <p:nvPr/>
          </p:nvSpPr>
          <p:spPr>
            <a:xfrm>
              <a:off x="6660232" y="4005064"/>
              <a:ext cx="1800200"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ttore 1 6"/>
            <p:cNvCxnSpPr>
              <a:stCxn id="5" idx="1"/>
            </p:cNvCxnSpPr>
            <p:nvPr/>
          </p:nvCxnSpPr>
          <p:spPr>
            <a:xfrm>
              <a:off x="6923865" y="4268697"/>
              <a:ext cx="636467" cy="63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7242098" y="4905164"/>
              <a:ext cx="318234" cy="828092"/>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6895528" y="4741068"/>
              <a:ext cx="346570" cy="461665"/>
            </a:xfrm>
            <a:prstGeom prst="rect">
              <a:avLst/>
            </a:prstGeom>
            <a:noFill/>
          </p:spPr>
          <p:txBody>
            <a:bodyPr wrap="none" rtlCol="0">
              <a:spAutoFit/>
            </a:bodyPr>
            <a:lstStyle/>
            <a:p>
              <a:r>
                <a:rPr lang="it-IT" sz="2400" smtClean="0"/>
                <a:t>p</a:t>
              </a:r>
              <a:endParaRPr lang="en-US" sz="2400"/>
            </a:p>
          </p:txBody>
        </p:sp>
        <p:sp>
          <p:nvSpPr>
            <p:cNvPr id="12" name="CasellaDiTesto 11"/>
            <p:cNvSpPr txBox="1"/>
            <p:nvPr/>
          </p:nvSpPr>
          <p:spPr>
            <a:xfrm>
              <a:off x="7812360" y="4510235"/>
              <a:ext cx="346570" cy="461665"/>
            </a:xfrm>
            <a:prstGeom prst="rect">
              <a:avLst/>
            </a:prstGeom>
            <a:noFill/>
          </p:spPr>
          <p:txBody>
            <a:bodyPr wrap="none" rtlCol="0">
              <a:spAutoFit/>
            </a:bodyPr>
            <a:lstStyle/>
            <a:p>
              <a:r>
                <a:rPr lang="it-IT" sz="2400"/>
                <a:t>q</a:t>
              </a:r>
              <a:endParaRPr lang="en-US" sz="2400"/>
            </a:p>
          </p:txBody>
        </p:sp>
      </p:grpSp>
    </p:spTree>
    <p:extLst>
      <p:ext uri="{BB962C8B-B14F-4D97-AF65-F5344CB8AC3E}">
        <p14:creationId xmlns:p14="http://schemas.microsoft.com/office/powerpoint/2010/main" val="11789433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Comparison</a:t>
            </a:r>
            <a:endParaRPr lang="en-US">
              <a:solidFill>
                <a:srgbClr val="0070C0"/>
              </a:solidFill>
            </a:endParaRPr>
          </a:p>
        </p:txBody>
      </p:sp>
      <p:sp>
        <p:nvSpPr>
          <p:cNvPr id="3" name="Segnaposto contenuto 2"/>
          <p:cNvSpPr>
            <a:spLocks noGrp="1"/>
          </p:cNvSpPr>
          <p:nvPr>
            <p:ph idx="1"/>
          </p:nvPr>
        </p:nvSpPr>
        <p:spPr>
          <a:xfrm>
            <a:off x="457200" y="1600201"/>
            <a:ext cx="8219256" cy="964703"/>
          </a:xfrm>
        </p:spPr>
        <p:txBody>
          <a:bodyPr>
            <a:normAutofit fontScale="70000" lnSpcReduction="20000"/>
          </a:bodyPr>
          <a:lstStyle/>
          <a:p>
            <a:pPr marL="0" indent="0">
              <a:buNone/>
            </a:pPr>
            <a:r>
              <a:rPr lang="it-IT" smtClean="0"/>
              <a:t>The Gini index and the cross-entropy both provide the necessary non-linearity to find optimal compromises between the two requests (high purity, low variance) for effective tree growth.</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664668"/>
            <a:ext cx="52578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530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One </a:t>
            </a:r>
            <a:r>
              <a:rPr lang="it-IT" smtClean="0">
                <a:solidFill>
                  <a:srgbClr val="0070C0"/>
                </a:solidFill>
              </a:rPr>
              <a:t>example</a:t>
            </a:r>
            <a:endParaRPr lang="en-US">
              <a:solidFill>
                <a:srgbClr val="0070C0"/>
              </a:solidFill>
            </a:endParaRPr>
          </a:p>
        </p:txBody>
      </p:sp>
      <p:sp>
        <p:nvSpPr>
          <p:cNvPr id="3" name="Segnaposto contenuto 2"/>
          <p:cNvSpPr>
            <a:spLocks noGrp="1"/>
          </p:cNvSpPr>
          <p:nvPr>
            <p:ph idx="1"/>
          </p:nvPr>
        </p:nvSpPr>
        <p:spPr>
          <a:xfrm>
            <a:off x="385192" y="1556792"/>
            <a:ext cx="8147248" cy="792088"/>
          </a:xfrm>
        </p:spPr>
        <p:txBody>
          <a:bodyPr>
            <a:normAutofit fontScale="85000" lnSpcReduction="20000"/>
          </a:bodyPr>
          <a:lstStyle/>
          <a:p>
            <a:pPr marL="0" indent="0">
              <a:buNone/>
            </a:pPr>
            <a:r>
              <a:rPr lang="it-IT" smtClean="0"/>
              <a:t>Let us consider the following proposed splits for a binary tree (example from I.Narsky). Do you see the problem?</a:t>
            </a: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2" y="2420888"/>
            <a:ext cx="905153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p:cNvCxnSpPr/>
          <p:nvPr/>
        </p:nvCxnSpPr>
        <p:spPr>
          <a:xfrm flipV="1">
            <a:off x="5724128" y="5378775"/>
            <a:ext cx="57606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300192" y="5199625"/>
            <a:ext cx="2928238" cy="646331"/>
          </a:xfrm>
          <a:prstGeom prst="rect">
            <a:avLst/>
          </a:prstGeom>
          <a:noFill/>
        </p:spPr>
        <p:txBody>
          <a:bodyPr wrap="none" rtlCol="0">
            <a:spAutoFit/>
          </a:bodyPr>
          <a:lstStyle/>
          <a:p>
            <a:r>
              <a:rPr lang="it-IT" smtClean="0">
                <a:solidFill>
                  <a:srgbClr val="FF0000"/>
                </a:solidFill>
              </a:rPr>
              <a:t>the metric all linear impurity</a:t>
            </a:r>
          </a:p>
          <a:p>
            <a:r>
              <a:rPr lang="it-IT" smtClean="0">
                <a:solidFill>
                  <a:srgbClr val="FF0000"/>
                </a:solidFill>
              </a:rPr>
              <a:t>measures are proportional to</a:t>
            </a:r>
            <a:endParaRPr lang="en-US">
              <a:solidFill>
                <a:srgbClr val="FF0000"/>
              </a:solidFill>
            </a:endParaRPr>
          </a:p>
        </p:txBody>
      </p:sp>
      <p:sp>
        <p:nvSpPr>
          <p:cNvPr id="7" name="Rettangolo 6"/>
          <p:cNvSpPr/>
          <p:nvPr/>
        </p:nvSpPr>
        <p:spPr>
          <a:xfrm>
            <a:off x="3275856" y="5666807"/>
            <a:ext cx="2736304" cy="4264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p:cNvSpPr/>
          <p:nvPr/>
        </p:nvSpPr>
        <p:spPr>
          <a:xfrm>
            <a:off x="179512" y="5301208"/>
            <a:ext cx="892899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9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The </a:t>
            </a:r>
            <a:r>
              <a:rPr lang="it-IT" smtClean="0">
                <a:solidFill>
                  <a:srgbClr val="0070C0"/>
                </a:solidFill>
              </a:rPr>
              <a:t>Gini index decides for us...</a:t>
            </a:r>
            <a:endParaRPr lang="en-US">
              <a:solidFill>
                <a:srgbClr val="0070C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3" y="1697327"/>
            <a:ext cx="9036496" cy="514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2310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Classification </a:t>
            </a:r>
            <a:r>
              <a:rPr lang="it-IT" smtClean="0">
                <a:solidFill>
                  <a:srgbClr val="0070C0"/>
                </a:solidFill>
              </a:rPr>
              <a:t>vs </a:t>
            </a:r>
            <a:r>
              <a:rPr lang="it-IT">
                <a:solidFill>
                  <a:srgbClr val="0070C0"/>
                </a:solidFill>
              </a:rPr>
              <a:t>R</a:t>
            </a:r>
            <a:r>
              <a:rPr lang="it-IT" smtClean="0">
                <a:solidFill>
                  <a:srgbClr val="0070C0"/>
                </a:solidFill>
              </a:rPr>
              <a:t>egression</a:t>
            </a:r>
            <a:endParaRPr lang="en-US">
              <a:solidFill>
                <a:srgbClr val="0070C0"/>
              </a:solidFill>
            </a:endParaRPr>
          </a:p>
        </p:txBody>
      </p:sp>
      <p:sp>
        <p:nvSpPr>
          <p:cNvPr id="3" name="Segnaposto contenuto 2"/>
          <p:cNvSpPr>
            <a:spLocks noGrp="1"/>
          </p:cNvSpPr>
          <p:nvPr>
            <p:ph idx="1"/>
          </p:nvPr>
        </p:nvSpPr>
        <p:spPr>
          <a:xfrm>
            <a:off x="457200" y="1556792"/>
            <a:ext cx="8219256" cy="5301208"/>
          </a:xfrm>
        </p:spPr>
        <p:txBody>
          <a:bodyPr>
            <a:normAutofit fontScale="62500" lnSpcReduction="20000"/>
          </a:bodyPr>
          <a:lstStyle/>
          <a:p>
            <a:pPr marL="0" indent="0">
              <a:buNone/>
            </a:pPr>
            <a:r>
              <a:rPr lang="it-IT" smtClean="0"/>
              <a:t>The two "standard" problems usually addressed by supervised learning methods are apparently quite different</a:t>
            </a:r>
          </a:p>
          <a:p>
            <a:endParaRPr lang="it-IT" smtClean="0"/>
          </a:p>
          <a:p>
            <a:r>
              <a:rPr lang="it-IT" smtClean="0"/>
              <a:t>In classification tasks, the target is an </a:t>
            </a:r>
            <a:r>
              <a:rPr lang="it-IT" b="1" smtClean="0"/>
              <a:t>indicator function</a:t>
            </a:r>
            <a:r>
              <a:rPr lang="it-IT" smtClean="0"/>
              <a:t> assigning elements to one of two or more classes</a:t>
            </a:r>
          </a:p>
          <a:p>
            <a:r>
              <a:rPr lang="it-IT" smtClean="0"/>
              <a:t>In regression tasks, the target is </a:t>
            </a:r>
            <a:r>
              <a:rPr lang="it-IT" b="1" smtClean="0"/>
              <a:t>continuous</a:t>
            </a:r>
          </a:p>
          <a:p>
            <a:endParaRPr lang="it-IT" smtClean="0"/>
          </a:p>
          <a:p>
            <a:pPr marL="0" indent="0">
              <a:buNone/>
            </a:pPr>
            <a:r>
              <a:rPr lang="it-IT" smtClean="0"/>
              <a:t>Consider a binary tree </a:t>
            </a:r>
            <a:r>
              <a:rPr lang="it-IT" smtClean="0"/>
              <a:t>used </a:t>
            </a:r>
            <a:r>
              <a:rPr lang="it-IT" smtClean="0"/>
              <a:t>for classification of events of type S and B: a node will have relative frequencies  p, q and a </a:t>
            </a:r>
            <a:r>
              <a:rPr lang="it-IT" i="1" smtClean="0"/>
              <a:t>measure of impurity </a:t>
            </a:r>
            <a:r>
              <a:rPr lang="it-IT" smtClean="0"/>
              <a:t>is the associated </a:t>
            </a:r>
            <a:r>
              <a:rPr lang="it-IT" b="1" smtClean="0"/>
              <a:t>Gini index</a:t>
            </a:r>
            <a:r>
              <a:rPr lang="it-IT" smtClean="0"/>
              <a:t>, for s and b events in a node:</a:t>
            </a:r>
          </a:p>
          <a:p>
            <a:pPr marL="0" indent="0">
              <a:buNone/>
            </a:pPr>
            <a:endParaRPr lang="it-IT">
              <a:solidFill>
                <a:srgbClr val="FF0000"/>
              </a:solidFill>
            </a:endParaRPr>
          </a:p>
          <a:p>
            <a:pPr marL="0" indent="0">
              <a:buNone/>
            </a:pPr>
            <a:r>
              <a:rPr lang="it-IT" smtClean="0">
                <a:solidFill>
                  <a:srgbClr val="FF0000"/>
                </a:solidFill>
              </a:rPr>
              <a:t>	</a:t>
            </a:r>
            <a:r>
              <a:rPr lang="el-GR" smtClean="0">
                <a:solidFill>
                  <a:srgbClr val="FF0000"/>
                </a:solidFill>
              </a:rPr>
              <a:t>φ</a:t>
            </a:r>
            <a:r>
              <a:rPr lang="it-IT" smtClean="0">
                <a:solidFill>
                  <a:srgbClr val="FF0000"/>
                </a:solidFill>
              </a:rPr>
              <a:t>(p,q) = 2pq = 2sb/(s+b)</a:t>
            </a:r>
            <a:r>
              <a:rPr lang="it-IT" baseline="30000" smtClean="0">
                <a:solidFill>
                  <a:srgbClr val="FF0000"/>
                </a:solidFill>
              </a:rPr>
              <a:t>2</a:t>
            </a:r>
          </a:p>
          <a:p>
            <a:pPr marL="0" indent="0">
              <a:buNone/>
            </a:pPr>
            <a:endParaRPr lang="it-IT" smtClean="0"/>
          </a:p>
          <a:p>
            <a:pPr marL="0" indent="0">
              <a:buNone/>
            </a:pPr>
            <a:r>
              <a:rPr lang="it-IT" smtClean="0"/>
              <a:t>If taken as a regression problem, the target is </a:t>
            </a:r>
            <a:r>
              <a:rPr lang="it-IT" smtClean="0">
                <a:solidFill>
                  <a:srgbClr val="FF0000"/>
                </a:solidFill>
              </a:rPr>
              <a:t>y</a:t>
            </a:r>
            <a:r>
              <a:rPr lang="it-IT" baseline="-25000" smtClean="0">
                <a:solidFill>
                  <a:srgbClr val="FF0000"/>
                </a:solidFill>
              </a:rPr>
              <a:t>n</a:t>
            </a:r>
            <a:r>
              <a:rPr lang="it-IT" smtClean="0">
                <a:solidFill>
                  <a:srgbClr val="FF0000"/>
                </a:solidFill>
              </a:rPr>
              <a:t>=+1 </a:t>
            </a:r>
            <a:r>
              <a:rPr lang="it-IT" smtClean="0"/>
              <a:t>for S, </a:t>
            </a:r>
            <a:r>
              <a:rPr lang="it-IT" smtClean="0">
                <a:solidFill>
                  <a:srgbClr val="FF0000"/>
                </a:solidFill>
              </a:rPr>
              <a:t>y</a:t>
            </a:r>
            <a:r>
              <a:rPr lang="it-IT" baseline="-25000" smtClean="0">
                <a:solidFill>
                  <a:srgbClr val="FF0000"/>
                </a:solidFill>
              </a:rPr>
              <a:t>n</a:t>
            </a:r>
            <a:r>
              <a:rPr lang="it-IT" smtClean="0">
                <a:solidFill>
                  <a:srgbClr val="FF0000"/>
                </a:solidFill>
              </a:rPr>
              <a:t>= -1</a:t>
            </a:r>
            <a:r>
              <a:rPr lang="it-IT" smtClean="0"/>
              <a:t> for B. One may choose the measure to be minimized as a mean-square error:</a:t>
            </a:r>
          </a:p>
          <a:p>
            <a:pPr marL="0" indent="0">
              <a:buNone/>
            </a:pPr>
            <a:endParaRPr lang="it-IT" smtClean="0"/>
          </a:p>
          <a:p>
            <a:pPr marL="0" indent="0">
              <a:buNone/>
            </a:pPr>
            <a:r>
              <a:rPr lang="it-IT"/>
              <a:t>	</a:t>
            </a:r>
            <a:r>
              <a:rPr lang="it-IT" smtClean="0">
                <a:solidFill>
                  <a:srgbClr val="FF0000"/>
                </a:solidFill>
              </a:rPr>
              <a:t>MSE = Sum</a:t>
            </a:r>
            <a:r>
              <a:rPr lang="it-IT" baseline="-25000" smtClean="0">
                <a:solidFill>
                  <a:srgbClr val="FF0000"/>
                </a:solidFill>
              </a:rPr>
              <a:t>n=1,...,N</a:t>
            </a:r>
            <a:r>
              <a:rPr lang="it-IT" smtClean="0">
                <a:solidFill>
                  <a:srgbClr val="FF0000"/>
                </a:solidFill>
              </a:rPr>
              <a:t> (y</a:t>
            </a:r>
            <a:r>
              <a:rPr lang="it-IT" baseline="-25000" smtClean="0">
                <a:solidFill>
                  <a:srgbClr val="FF0000"/>
                </a:solidFill>
              </a:rPr>
              <a:t>n</a:t>
            </a:r>
            <a:r>
              <a:rPr lang="it-IT" smtClean="0">
                <a:solidFill>
                  <a:srgbClr val="FF0000"/>
                </a:solidFill>
              </a:rPr>
              <a:t>-&lt;y&gt;)</a:t>
            </a:r>
            <a:r>
              <a:rPr lang="it-IT" baseline="30000" smtClean="0">
                <a:solidFill>
                  <a:srgbClr val="FF0000"/>
                </a:solidFill>
              </a:rPr>
              <a:t>2 </a:t>
            </a:r>
            <a:r>
              <a:rPr lang="it-IT" smtClean="0">
                <a:solidFill>
                  <a:srgbClr val="FF0000"/>
                </a:solidFill>
              </a:rPr>
              <a:t>/ N</a:t>
            </a:r>
          </a:p>
        </p:txBody>
      </p:sp>
      <p:sp>
        <p:nvSpPr>
          <p:cNvPr id="4" name="CasellaDiTesto 3"/>
          <p:cNvSpPr txBox="1"/>
          <p:nvPr/>
        </p:nvSpPr>
        <p:spPr>
          <a:xfrm>
            <a:off x="4788024" y="4509850"/>
            <a:ext cx="2614305" cy="646331"/>
          </a:xfrm>
          <a:prstGeom prst="rect">
            <a:avLst/>
          </a:prstGeom>
          <a:noFill/>
        </p:spPr>
        <p:txBody>
          <a:bodyPr wrap="none" rtlCol="0">
            <a:spAutoFit/>
          </a:bodyPr>
          <a:lstStyle/>
          <a:p>
            <a:r>
              <a:rPr lang="it-IT" smtClean="0">
                <a:solidFill>
                  <a:srgbClr val="0070C0"/>
                </a:solidFill>
              </a:rPr>
              <a:t>= 0 </a:t>
            </a:r>
            <a:r>
              <a:rPr lang="it-IT" smtClean="0">
                <a:solidFill>
                  <a:srgbClr val="0070C0"/>
                </a:solidFill>
                <a:sym typeface="Wingdings" panose="05000000000000000000" pitchFamily="2" charset="2"/>
              </a:rPr>
              <a:t> pure of one class</a:t>
            </a:r>
          </a:p>
          <a:p>
            <a:r>
              <a:rPr lang="it-IT" smtClean="0">
                <a:solidFill>
                  <a:srgbClr val="0070C0"/>
                </a:solidFill>
                <a:sym typeface="Wingdings" panose="05000000000000000000" pitchFamily="2" charset="2"/>
              </a:rPr>
              <a:t>=1/2  completely mixed</a:t>
            </a:r>
            <a:endParaRPr lang="en-US">
              <a:solidFill>
                <a:srgbClr val="0070C0"/>
              </a:solidFill>
            </a:endParaRPr>
          </a:p>
        </p:txBody>
      </p:sp>
      <p:sp>
        <p:nvSpPr>
          <p:cNvPr id="5" name="Ovale 4"/>
          <p:cNvSpPr/>
          <p:nvPr/>
        </p:nvSpPr>
        <p:spPr>
          <a:xfrm>
            <a:off x="7708304" y="3140968"/>
            <a:ext cx="432048" cy="4320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S</a:t>
            </a:r>
            <a:endParaRPr lang="en-US">
              <a:solidFill>
                <a:srgbClr val="FF0000"/>
              </a:solidFill>
            </a:endParaRPr>
          </a:p>
        </p:txBody>
      </p:sp>
      <p:sp>
        <p:nvSpPr>
          <p:cNvPr id="6" name="Ovale 5"/>
          <p:cNvSpPr/>
          <p:nvPr/>
        </p:nvSpPr>
        <p:spPr>
          <a:xfrm>
            <a:off x="8140352" y="2204864"/>
            <a:ext cx="432048" cy="43204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X</a:t>
            </a:r>
            <a:endParaRPr lang="en-US"/>
          </a:p>
        </p:txBody>
      </p:sp>
      <p:sp>
        <p:nvSpPr>
          <p:cNvPr id="7" name="Ovale 6"/>
          <p:cNvSpPr/>
          <p:nvPr/>
        </p:nvSpPr>
        <p:spPr>
          <a:xfrm>
            <a:off x="8572400" y="3140968"/>
            <a:ext cx="432048"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B</a:t>
            </a:r>
            <a:endParaRPr lang="en-US"/>
          </a:p>
        </p:txBody>
      </p:sp>
      <p:cxnSp>
        <p:nvCxnSpPr>
          <p:cNvPr id="9" name="Connettore 2 8"/>
          <p:cNvCxnSpPr>
            <a:stCxn id="6" idx="3"/>
            <a:endCxn id="5" idx="0"/>
          </p:cNvCxnSpPr>
          <p:nvPr/>
        </p:nvCxnSpPr>
        <p:spPr>
          <a:xfrm flipH="1">
            <a:off x="7924328" y="2573640"/>
            <a:ext cx="279296" cy="5673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a:stCxn id="6" idx="5"/>
            <a:endCxn id="7" idx="0"/>
          </p:cNvCxnSpPr>
          <p:nvPr/>
        </p:nvCxnSpPr>
        <p:spPr>
          <a:xfrm>
            <a:off x="8509128" y="2573640"/>
            <a:ext cx="279296" cy="5673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6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 Classification </a:t>
            </a:r>
            <a:r>
              <a:rPr lang="it-IT" smtClean="0">
                <a:solidFill>
                  <a:srgbClr val="0070C0"/>
                </a:solidFill>
              </a:rPr>
              <a:t>== regression ?</a:t>
            </a:r>
            <a:endParaRPr lang="en-US">
              <a:solidFill>
                <a:srgbClr val="0070C0"/>
              </a:solidFill>
            </a:endParaRPr>
          </a:p>
        </p:txBody>
      </p:sp>
      <p:sp>
        <p:nvSpPr>
          <p:cNvPr id="3" name="Segnaposto contenuto 2"/>
          <p:cNvSpPr>
            <a:spLocks noGrp="1"/>
          </p:cNvSpPr>
          <p:nvPr>
            <p:ph idx="1"/>
          </p:nvPr>
        </p:nvSpPr>
        <p:spPr>
          <a:xfrm>
            <a:off x="457200" y="1600200"/>
            <a:ext cx="8229600" cy="4997152"/>
          </a:xfrm>
        </p:spPr>
        <p:txBody>
          <a:bodyPr>
            <a:normAutofit fontScale="55000" lnSpcReduction="20000"/>
          </a:bodyPr>
          <a:lstStyle/>
          <a:p>
            <a:pPr marL="0" indent="0">
              <a:buNone/>
            </a:pPr>
            <a:r>
              <a:rPr lang="it-IT" smtClean="0"/>
              <a:t>We may write the </a:t>
            </a:r>
            <a:r>
              <a:rPr lang="it-IT"/>
              <a:t>mean response in a node with s and b events </a:t>
            </a:r>
            <a:r>
              <a:rPr lang="it-IT" smtClean="0"/>
              <a:t>as</a:t>
            </a:r>
          </a:p>
          <a:p>
            <a:pPr marL="0" indent="0">
              <a:buNone/>
            </a:pPr>
            <a:endParaRPr lang="it-IT"/>
          </a:p>
          <a:p>
            <a:pPr marL="0" indent="0">
              <a:buNone/>
            </a:pPr>
            <a:r>
              <a:rPr lang="it-IT"/>
              <a:t>	</a:t>
            </a:r>
            <a:r>
              <a:rPr lang="it-IT">
                <a:solidFill>
                  <a:srgbClr val="FF0000"/>
                </a:solidFill>
              </a:rPr>
              <a:t>&lt;y&gt; </a:t>
            </a:r>
            <a:r>
              <a:rPr lang="it-IT" smtClean="0">
                <a:solidFill>
                  <a:srgbClr val="FF0000"/>
                </a:solidFill>
              </a:rPr>
              <a:t>= </a:t>
            </a:r>
            <a:r>
              <a:rPr lang="it-IT">
                <a:solidFill>
                  <a:srgbClr val="FF0000"/>
                </a:solidFill>
              </a:rPr>
              <a:t>s/(s+b)*[+1] + b/(s+b)*[-1] = </a:t>
            </a:r>
            <a:endParaRPr lang="it-IT" smtClean="0">
              <a:solidFill>
                <a:srgbClr val="FF0000"/>
              </a:solidFill>
            </a:endParaRPr>
          </a:p>
          <a:p>
            <a:pPr marL="0" indent="0">
              <a:buNone/>
            </a:pPr>
            <a:r>
              <a:rPr lang="it-IT">
                <a:solidFill>
                  <a:srgbClr val="FF0000"/>
                </a:solidFill>
              </a:rPr>
              <a:t>	 </a:t>
            </a:r>
            <a:r>
              <a:rPr lang="it-IT" smtClean="0">
                <a:solidFill>
                  <a:srgbClr val="FF0000"/>
                </a:solidFill>
              </a:rPr>
              <a:t>       = (</a:t>
            </a:r>
            <a:r>
              <a:rPr lang="it-IT">
                <a:solidFill>
                  <a:srgbClr val="FF0000"/>
                </a:solidFill>
              </a:rPr>
              <a:t>s-b)/(s+b)</a:t>
            </a:r>
          </a:p>
          <a:p>
            <a:pPr marL="0" indent="0">
              <a:buNone/>
            </a:pPr>
            <a:endParaRPr lang="it-IT" smtClean="0"/>
          </a:p>
          <a:p>
            <a:pPr marL="0" indent="0">
              <a:buNone/>
            </a:pPr>
            <a:r>
              <a:rPr lang="it-IT" smtClean="0"/>
              <a:t>Hence, since N = s+b, </a:t>
            </a:r>
            <a:r>
              <a:rPr lang="it-IT"/>
              <a:t>the MSE results in</a:t>
            </a:r>
          </a:p>
          <a:p>
            <a:pPr marL="0" indent="0">
              <a:buNone/>
            </a:pPr>
            <a:endParaRPr lang="it-IT" smtClean="0">
              <a:solidFill>
                <a:srgbClr val="FF0000"/>
              </a:solidFill>
            </a:endParaRPr>
          </a:p>
          <a:p>
            <a:pPr marL="0" indent="0">
              <a:buNone/>
            </a:pPr>
            <a:r>
              <a:rPr lang="it-IT" smtClean="0">
                <a:solidFill>
                  <a:srgbClr val="FF0000"/>
                </a:solidFill>
              </a:rPr>
              <a:t>	MSE = Sum</a:t>
            </a:r>
            <a:r>
              <a:rPr lang="it-IT" baseline="-25000" smtClean="0">
                <a:solidFill>
                  <a:srgbClr val="FF0000"/>
                </a:solidFill>
              </a:rPr>
              <a:t>n=1</a:t>
            </a:r>
            <a:r>
              <a:rPr lang="it-IT" baseline="-25000">
                <a:solidFill>
                  <a:srgbClr val="FF0000"/>
                </a:solidFill>
              </a:rPr>
              <a:t>,...,N</a:t>
            </a:r>
            <a:r>
              <a:rPr lang="it-IT">
                <a:solidFill>
                  <a:srgbClr val="FF0000"/>
                </a:solidFill>
              </a:rPr>
              <a:t> (y</a:t>
            </a:r>
            <a:r>
              <a:rPr lang="it-IT" baseline="-25000">
                <a:solidFill>
                  <a:srgbClr val="FF0000"/>
                </a:solidFill>
              </a:rPr>
              <a:t>n</a:t>
            </a:r>
            <a:r>
              <a:rPr lang="it-IT">
                <a:solidFill>
                  <a:srgbClr val="FF0000"/>
                </a:solidFill>
              </a:rPr>
              <a:t>-&lt;y&gt;)</a:t>
            </a:r>
            <a:r>
              <a:rPr lang="it-IT" baseline="30000">
                <a:solidFill>
                  <a:srgbClr val="FF0000"/>
                </a:solidFill>
              </a:rPr>
              <a:t>2</a:t>
            </a:r>
            <a:r>
              <a:rPr lang="it-IT">
                <a:solidFill>
                  <a:srgbClr val="FF0000"/>
                </a:solidFill>
              </a:rPr>
              <a:t>/N = Sum</a:t>
            </a:r>
            <a:r>
              <a:rPr lang="it-IT" baseline="-25000">
                <a:solidFill>
                  <a:srgbClr val="FF0000"/>
                </a:solidFill>
              </a:rPr>
              <a:t>n=1,...,N</a:t>
            </a:r>
            <a:r>
              <a:rPr lang="it-IT">
                <a:solidFill>
                  <a:srgbClr val="FF0000"/>
                </a:solidFill>
              </a:rPr>
              <a:t> (y</a:t>
            </a:r>
            <a:r>
              <a:rPr lang="it-IT" baseline="-25000">
                <a:solidFill>
                  <a:srgbClr val="FF0000"/>
                </a:solidFill>
              </a:rPr>
              <a:t>n</a:t>
            </a:r>
            <a:r>
              <a:rPr lang="it-IT">
                <a:solidFill>
                  <a:srgbClr val="FF0000"/>
                </a:solidFill>
              </a:rPr>
              <a:t>-&lt;y&gt;)</a:t>
            </a:r>
            <a:r>
              <a:rPr lang="it-IT" baseline="30000">
                <a:solidFill>
                  <a:srgbClr val="FF0000"/>
                </a:solidFill>
              </a:rPr>
              <a:t>2</a:t>
            </a:r>
            <a:r>
              <a:rPr lang="it-IT">
                <a:solidFill>
                  <a:srgbClr val="FF0000"/>
                </a:solidFill>
              </a:rPr>
              <a:t>/(s+b) = </a:t>
            </a:r>
          </a:p>
          <a:p>
            <a:pPr marL="0" indent="0">
              <a:buNone/>
            </a:pPr>
            <a:r>
              <a:rPr lang="it-IT">
                <a:solidFill>
                  <a:srgbClr val="FF0000"/>
                </a:solidFill>
              </a:rPr>
              <a:t>		(s[1-&lt;y&gt;]</a:t>
            </a:r>
            <a:r>
              <a:rPr lang="it-IT" baseline="30000">
                <a:solidFill>
                  <a:srgbClr val="FF0000"/>
                </a:solidFill>
              </a:rPr>
              <a:t>2</a:t>
            </a:r>
            <a:r>
              <a:rPr lang="it-IT">
                <a:solidFill>
                  <a:srgbClr val="FF0000"/>
                </a:solidFill>
              </a:rPr>
              <a:t> + b[-1-&lt;y&gt;]</a:t>
            </a:r>
            <a:r>
              <a:rPr lang="it-IT" baseline="30000">
                <a:solidFill>
                  <a:srgbClr val="FF0000"/>
                </a:solidFill>
              </a:rPr>
              <a:t>2</a:t>
            </a:r>
            <a:r>
              <a:rPr lang="it-IT">
                <a:solidFill>
                  <a:srgbClr val="FF0000"/>
                </a:solidFill>
              </a:rPr>
              <a:t> )/ (s+b) =</a:t>
            </a:r>
          </a:p>
          <a:p>
            <a:pPr marL="0" indent="0">
              <a:buNone/>
            </a:pPr>
            <a:r>
              <a:rPr lang="it-IT">
                <a:solidFill>
                  <a:srgbClr val="FF0000"/>
                </a:solidFill>
              </a:rPr>
              <a:t>		</a:t>
            </a:r>
            <a:r>
              <a:rPr lang="it-IT" smtClean="0">
                <a:solidFill>
                  <a:srgbClr val="FF0000"/>
                </a:solidFill>
              </a:rPr>
              <a:t>[s(1-</a:t>
            </a:r>
            <a:r>
              <a:rPr lang="it-IT">
                <a:solidFill>
                  <a:srgbClr val="FF0000"/>
                </a:solidFill>
              </a:rPr>
              <a:t>(s-b</a:t>
            </a:r>
            <a:r>
              <a:rPr lang="it-IT" smtClean="0">
                <a:solidFill>
                  <a:srgbClr val="FF0000"/>
                </a:solidFill>
              </a:rPr>
              <a:t>)/(</a:t>
            </a:r>
            <a:r>
              <a:rPr lang="it-IT">
                <a:solidFill>
                  <a:srgbClr val="FF0000"/>
                </a:solidFill>
              </a:rPr>
              <a:t>s+b))</a:t>
            </a:r>
            <a:r>
              <a:rPr lang="it-IT" baseline="30000">
                <a:solidFill>
                  <a:srgbClr val="FF0000"/>
                </a:solidFill>
              </a:rPr>
              <a:t>2</a:t>
            </a:r>
            <a:r>
              <a:rPr lang="it-IT">
                <a:solidFill>
                  <a:srgbClr val="FF0000"/>
                </a:solidFill>
              </a:rPr>
              <a:t> + b(-1-(s-b)/(</a:t>
            </a:r>
            <a:r>
              <a:rPr lang="it-IT" smtClean="0">
                <a:solidFill>
                  <a:srgbClr val="FF0000"/>
                </a:solidFill>
              </a:rPr>
              <a:t>s+b))</a:t>
            </a:r>
            <a:r>
              <a:rPr lang="it-IT" baseline="30000" smtClean="0">
                <a:solidFill>
                  <a:srgbClr val="FF0000"/>
                </a:solidFill>
              </a:rPr>
              <a:t>2</a:t>
            </a:r>
            <a:r>
              <a:rPr lang="it-IT" smtClean="0">
                <a:solidFill>
                  <a:srgbClr val="FF0000"/>
                </a:solidFill>
              </a:rPr>
              <a:t>] </a:t>
            </a:r>
            <a:r>
              <a:rPr lang="it-IT">
                <a:solidFill>
                  <a:srgbClr val="FF0000"/>
                </a:solidFill>
              </a:rPr>
              <a:t>/ (s+b) =</a:t>
            </a:r>
          </a:p>
          <a:p>
            <a:pPr marL="0" indent="0">
              <a:buNone/>
            </a:pPr>
            <a:r>
              <a:rPr lang="it-IT">
                <a:solidFill>
                  <a:srgbClr val="FF0000"/>
                </a:solidFill>
              </a:rPr>
              <a:t>		2sb / (s+b</a:t>
            </a:r>
            <a:r>
              <a:rPr lang="it-IT" smtClean="0">
                <a:solidFill>
                  <a:srgbClr val="FF0000"/>
                </a:solidFill>
              </a:rPr>
              <a:t>) = </a:t>
            </a:r>
            <a:r>
              <a:rPr lang="el-GR" smtClean="0">
                <a:solidFill>
                  <a:srgbClr val="FF0000"/>
                </a:solidFill>
              </a:rPr>
              <a:t>φ</a:t>
            </a:r>
            <a:r>
              <a:rPr lang="it-IT" smtClean="0">
                <a:solidFill>
                  <a:srgbClr val="FF0000"/>
                </a:solidFill>
              </a:rPr>
              <a:t>(p,q)</a:t>
            </a:r>
            <a:endParaRPr lang="it-IT">
              <a:solidFill>
                <a:srgbClr val="FF0000"/>
              </a:solidFill>
            </a:endParaRPr>
          </a:p>
          <a:p>
            <a:pPr marL="0" indent="0">
              <a:buNone/>
            </a:pPr>
            <a:endParaRPr lang="it-IT" smtClean="0"/>
          </a:p>
          <a:p>
            <a:pPr marL="0" indent="0">
              <a:buNone/>
            </a:pPr>
            <a:r>
              <a:rPr lang="it-IT" smtClean="0"/>
              <a:t>	</a:t>
            </a:r>
            <a:r>
              <a:rPr lang="it-IT" smtClean="0">
                <a:sym typeface="Wingdings" panose="05000000000000000000" pitchFamily="2" charset="2"/>
              </a:rPr>
              <a:t> </a:t>
            </a:r>
            <a:r>
              <a:rPr lang="it-IT" b="1" smtClean="0">
                <a:sym typeface="Wingdings" panose="05000000000000000000" pitchFamily="2" charset="2"/>
              </a:rPr>
              <a:t>MSE = </a:t>
            </a:r>
            <a:r>
              <a:rPr lang="el-GR" b="1" smtClean="0">
                <a:sym typeface="Wingdings" panose="05000000000000000000" pitchFamily="2" charset="2"/>
              </a:rPr>
              <a:t>φ</a:t>
            </a:r>
            <a:r>
              <a:rPr lang="it-IT" b="1" smtClean="0">
                <a:sym typeface="Wingdings" panose="05000000000000000000" pitchFamily="2" charset="2"/>
              </a:rPr>
              <a:t>(p,q) </a:t>
            </a:r>
            <a:r>
              <a:rPr lang="it-IT" smtClean="0">
                <a:sym typeface="Wingdings" panose="05000000000000000000" pitchFamily="2" charset="2"/>
              </a:rPr>
              <a:t>!</a:t>
            </a:r>
            <a:endParaRPr lang="it-IT"/>
          </a:p>
          <a:p>
            <a:pPr marL="0" indent="0">
              <a:buNone/>
            </a:pPr>
            <a:endParaRPr lang="it-IT" smtClean="0"/>
          </a:p>
          <a:p>
            <a:pPr marL="0" indent="0">
              <a:buNone/>
            </a:pPr>
            <a:r>
              <a:rPr lang="it-IT" smtClean="0"/>
              <a:t>So </a:t>
            </a:r>
            <a:r>
              <a:rPr lang="it-IT" b="1"/>
              <a:t>regression</a:t>
            </a:r>
            <a:r>
              <a:rPr lang="it-IT"/>
              <a:t> based on minimizing the MSE </a:t>
            </a:r>
            <a:r>
              <a:rPr lang="it-IT" b="1"/>
              <a:t>is equivalent to classification </a:t>
            </a:r>
            <a:r>
              <a:rPr lang="it-IT"/>
              <a:t>using the Gini index as criterion for the best split</a:t>
            </a:r>
            <a:r>
              <a:rPr lang="it-IT" smtClean="0"/>
              <a:t>!</a:t>
            </a:r>
          </a:p>
          <a:p>
            <a:pPr marL="0" indent="0">
              <a:buNone/>
            </a:pPr>
            <a:r>
              <a:rPr lang="it-IT" smtClean="0"/>
              <a:t>This is not a general result (change the minimization recipe and the result does not hold) but shows the tight connection of the two problems.</a:t>
            </a:r>
            <a:endParaRPr lang="it-IT"/>
          </a:p>
          <a:p>
            <a:endParaRPr lang="en-US"/>
          </a:p>
        </p:txBody>
      </p:sp>
      <p:sp>
        <p:nvSpPr>
          <p:cNvPr id="4" name="CasellaDiTesto 3"/>
          <p:cNvSpPr txBox="1"/>
          <p:nvPr/>
        </p:nvSpPr>
        <p:spPr>
          <a:xfrm>
            <a:off x="7164288" y="2060848"/>
            <a:ext cx="1841914" cy="1754326"/>
          </a:xfrm>
          <a:prstGeom prst="rect">
            <a:avLst/>
          </a:prstGeom>
          <a:solidFill>
            <a:srgbClr val="FFC000">
              <a:alpha val="40000"/>
            </a:srgbClr>
          </a:solidFill>
        </p:spPr>
        <p:txBody>
          <a:bodyPr wrap="none" rtlCol="0">
            <a:spAutoFit/>
          </a:bodyPr>
          <a:lstStyle/>
          <a:p>
            <a:r>
              <a:rPr lang="it-IT" smtClean="0"/>
              <a:t>NB the Gini</a:t>
            </a:r>
          </a:p>
          <a:p>
            <a:r>
              <a:rPr lang="it-IT" smtClean="0"/>
              <a:t>index is discussed</a:t>
            </a:r>
          </a:p>
          <a:p>
            <a:r>
              <a:rPr lang="it-IT" smtClean="0"/>
              <a:t>in more detail</a:t>
            </a:r>
          </a:p>
          <a:p>
            <a:r>
              <a:rPr lang="it-IT" smtClean="0"/>
              <a:t>below, in the</a:t>
            </a:r>
          </a:p>
          <a:p>
            <a:r>
              <a:rPr lang="it-IT" smtClean="0"/>
              <a:t>context of</a:t>
            </a:r>
          </a:p>
          <a:p>
            <a:r>
              <a:rPr lang="it-IT" smtClean="0"/>
              <a:t>decision trees</a:t>
            </a:r>
          </a:p>
        </p:txBody>
      </p:sp>
    </p:spTree>
    <p:extLst>
      <p:ext uri="{BB962C8B-B14F-4D97-AF65-F5344CB8AC3E}">
        <p14:creationId xmlns:p14="http://schemas.microsoft.com/office/powerpoint/2010/main" val="6059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anim calcmode="lin" valueType="num">
                                      <p:cBhvr additive="base">
                                        <p:cTn id="1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anim calcmode="lin" valueType="num">
                                      <p:cBhvr additive="base">
                                        <p:cTn id="1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DT: the perfect classifier?</a:t>
            </a:r>
            <a:endParaRPr lang="en-US">
              <a:solidFill>
                <a:srgbClr val="0070C0"/>
              </a:solidFill>
            </a:endParaRPr>
          </a:p>
        </p:txBody>
      </p:sp>
      <p:sp>
        <p:nvSpPr>
          <p:cNvPr id="3" name="Segnaposto contenuto 2"/>
          <p:cNvSpPr>
            <a:spLocks noGrp="1"/>
          </p:cNvSpPr>
          <p:nvPr>
            <p:ph idx="1"/>
          </p:nvPr>
        </p:nvSpPr>
        <p:spPr>
          <a:xfrm>
            <a:off x="241176" y="2147490"/>
            <a:ext cx="3178696" cy="4525963"/>
          </a:xfrm>
        </p:spPr>
        <p:txBody>
          <a:bodyPr>
            <a:normAutofit fontScale="77500" lnSpcReduction="20000"/>
          </a:bodyPr>
          <a:lstStyle/>
          <a:p>
            <a:pPr marL="0" indent="0">
              <a:buNone/>
            </a:pPr>
            <a:r>
              <a:rPr lang="it-IT" smtClean="0"/>
              <a:t>If you allow your tree to grow indefinitely, it will continue to split impure nodes, ending up classifying events in "pure" leaves</a:t>
            </a:r>
          </a:p>
          <a:p>
            <a:pPr marL="0" indent="0">
              <a:buNone/>
            </a:pPr>
            <a:endParaRPr lang="it-IT" smtClean="0"/>
          </a:p>
          <a:p>
            <a:pPr marL="0" indent="0">
              <a:buNone/>
            </a:pPr>
            <a:r>
              <a:rPr lang="it-IT" smtClean="0"/>
              <a:t>Of course this has huge variance, and in fact it is a blatant example of overfitting the training data</a:t>
            </a:r>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276872"/>
            <a:ext cx="5486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3715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solidFill>
                  <a:srgbClr val="0070C0"/>
                </a:solidFill>
              </a:rPr>
              <a:t>When to stop?</a:t>
            </a:r>
            <a:endParaRPr lang="en-US">
              <a:solidFill>
                <a:srgbClr val="0070C0"/>
              </a:solidFill>
            </a:endParaRPr>
          </a:p>
        </p:txBody>
      </p:sp>
      <p:sp>
        <p:nvSpPr>
          <p:cNvPr id="3" name="Segnaposto contenuto 2"/>
          <p:cNvSpPr>
            <a:spLocks noGrp="1"/>
          </p:cNvSpPr>
          <p:nvPr>
            <p:ph idx="1"/>
          </p:nvPr>
        </p:nvSpPr>
        <p:spPr>
          <a:xfrm>
            <a:off x="390374" y="1872208"/>
            <a:ext cx="2890664" cy="4365104"/>
          </a:xfrm>
        </p:spPr>
        <p:txBody>
          <a:bodyPr>
            <a:normAutofit fontScale="62500" lnSpcReduction="20000"/>
          </a:bodyPr>
          <a:lstStyle/>
          <a:p>
            <a:pPr marL="0" indent="0">
              <a:buNone/>
            </a:pPr>
            <a:r>
              <a:rPr lang="it-IT" smtClean="0"/>
              <a:t>As the leaf size decreases, leaves increasingly contain only events of one class</a:t>
            </a:r>
          </a:p>
          <a:p>
            <a:pPr marL="0" indent="0">
              <a:buNone/>
            </a:pPr>
            <a:endParaRPr lang="it-IT" smtClean="0"/>
          </a:p>
          <a:p>
            <a:pPr marL="0" indent="0">
              <a:buNone/>
            </a:pPr>
            <a:r>
              <a:rPr lang="it-IT" smtClean="0"/>
              <a:t>But this is true only for training data!</a:t>
            </a:r>
          </a:p>
          <a:p>
            <a:pPr marL="0" indent="0">
              <a:buNone/>
            </a:pPr>
            <a:endParaRPr lang="it-IT" smtClean="0"/>
          </a:p>
          <a:p>
            <a:pPr marL="0" indent="0">
              <a:buNone/>
            </a:pPr>
            <a:r>
              <a:rPr lang="it-IT" smtClean="0"/>
              <a:t>Validation is crucial to decide where to stop</a:t>
            </a:r>
          </a:p>
          <a:p>
            <a:pPr marL="0" indent="0">
              <a:buNone/>
            </a:pPr>
            <a:endParaRPr lang="it-IT"/>
          </a:p>
          <a:p>
            <a:pPr marL="0" indent="0">
              <a:buNone/>
            </a:pPr>
            <a:r>
              <a:rPr lang="it-IT" smtClean="0"/>
              <a:t>The graph on the right, showing classification error versus leaf size, is quite typical of decision trees</a:t>
            </a:r>
          </a:p>
          <a:p>
            <a:pPr marL="0" indent="0">
              <a:buNone/>
            </a:pPr>
            <a:endParaRPr lang="it-IT"/>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853" y="2276872"/>
            <a:ext cx="5819640" cy="4364729"/>
          </a:xfrm>
          <a:prstGeom prst="rect">
            <a:avLst/>
          </a:prstGeom>
        </p:spPr>
      </p:pic>
      <p:sp>
        <p:nvSpPr>
          <p:cNvPr id="5" name="Freccia a sinistra 4"/>
          <p:cNvSpPr/>
          <p:nvPr/>
        </p:nvSpPr>
        <p:spPr>
          <a:xfrm>
            <a:off x="6012160" y="5157192"/>
            <a:ext cx="2376264" cy="936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Decrease leaf size</a:t>
            </a:r>
            <a:endParaRPr lang="it-IT"/>
          </a:p>
        </p:txBody>
      </p:sp>
    </p:spTree>
    <p:extLst>
      <p:ext uri="{BB962C8B-B14F-4D97-AF65-F5344CB8AC3E}">
        <p14:creationId xmlns:p14="http://schemas.microsoft.com/office/powerpoint/2010/main" val="614205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15078</TotalTime>
  <Words>16749</Words>
  <Application>Microsoft Office PowerPoint</Application>
  <PresentationFormat>Presentazione su schermo (4:3)</PresentationFormat>
  <Paragraphs>2244</Paragraphs>
  <Slides>232</Slides>
  <Notes>8</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2</vt:i4>
      </vt:variant>
      <vt:variant>
        <vt:lpstr>Titoli diapositive</vt:lpstr>
      </vt:variant>
      <vt:variant>
        <vt:i4>232</vt:i4>
      </vt:variant>
    </vt:vector>
  </HeadingPairs>
  <TitlesOfParts>
    <vt:vector size="244" baseType="lpstr">
      <vt:lpstr>ＭＳ Ｐゴシック</vt:lpstr>
      <vt:lpstr>Arial</vt:lpstr>
      <vt:lpstr>Calibri</vt:lpstr>
      <vt:lpstr>Cambria Math</vt:lpstr>
      <vt:lpstr>Euclid Math Two</vt:lpstr>
      <vt:lpstr>Euclid Symbol</vt:lpstr>
      <vt:lpstr>Futura Std Medium</vt:lpstr>
      <vt:lpstr>Symbol</vt:lpstr>
      <vt:lpstr>Wingdings</vt:lpstr>
      <vt:lpstr>Tema di Office</vt:lpstr>
      <vt:lpstr>Equation</vt:lpstr>
      <vt:lpstr>Equazione</vt:lpstr>
      <vt:lpstr>Machine Learning for HEP</vt:lpstr>
      <vt:lpstr>Notes on my lecture</vt:lpstr>
      <vt:lpstr>Suggested reading</vt:lpstr>
      <vt:lpstr>* Other credits</vt:lpstr>
      <vt:lpstr>Contents - 1</vt:lpstr>
      <vt:lpstr>Contents - 2</vt:lpstr>
      <vt:lpstr>Contents - 3</vt:lpstr>
      <vt:lpstr>Part 1 An introduction to Machine Learning</vt:lpstr>
      <vt:lpstr>Machine Learning is all around us</vt:lpstr>
      <vt:lpstr>The path to Artificial Intelligence</vt:lpstr>
      <vt:lpstr>Is AI desirable?</vt:lpstr>
      <vt:lpstr>* Can we define Machine Learning?</vt:lpstr>
      <vt:lpstr> * Can we agree on what "Learning" is?</vt:lpstr>
      <vt:lpstr>* What about analogies?</vt:lpstr>
      <vt:lpstr>Classification and the scientific method</vt:lpstr>
      <vt:lpstr>Classification is at the  heart of Decision Making</vt:lpstr>
      <vt:lpstr>Classes of Statistical Learning algorithms</vt:lpstr>
      <vt:lpstr>A map to clarify the players role</vt:lpstr>
      <vt:lpstr>The supervised learning problem</vt:lpstr>
      <vt:lpstr>The unsupervised learning problem</vt:lpstr>
      <vt:lpstr>Ideal predictions, a' la Bayes</vt:lpstr>
      <vt:lpstr>Implementation</vt:lpstr>
      <vt:lpstr>DENSITY ESTIMATION</vt:lpstr>
      <vt:lpstr>Density Estimation</vt:lpstr>
      <vt:lpstr>The empirical density estimate</vt:lpstr>
      <vt:lpstr>Histograms</vt:lpstr>
      <vt:lpstr>* Kernel density estimation</vt:lpstr>
      <vt:lpstr>* Ideograms</vt:lpstr>
      <vt:lpstr>Going multi-D: K-Nearest Neighbours</vt:lpstr>
      <vt:lpstr>More on kNN</vt:lpstr>
      <vt:lpstr>kNN, continued</vt:lpstr>
      <vt:lpstr>The Curse of Dimensionality</vt:lpstr>
      <vt:lpstr>RESAMPLING TECHNIQUES</vt:lpstr>
      <vt:lpstr>Resampling Techniques</vt:lpstr>
      <vt:lpstr>* Permutation Sampling</vt:lpstr>
      <vt:lpstr>The Bootstrap</vt:lpstr>
      <vt:lpstr>Bootstrap-cum-density estimation example: hhbbbb CMS 2017</vt:lpstr>
      <vt:lpstr>The mixing procedure</vt:lpstr>
      <vt:lpstr>The mixing procedure</vt:lpstr>
      <vt:lpstr>The mixing procedure</vt:lpstr>
      <vt:lpstr>Mixing procedure - 2</vt:lpstr>
      <vt:lpstr>Mixing procedure - 2</vt:lpstr>
      <vt:lpstr>Mixing procedure - 2</vt:lpstr>
      <vt:lpstr>Mixing procedure - 2</vt:lpstr>
      <vt:lpstr>Mixing procedure - 2</vt:lpstr>
      <vt:lpstr>Modeling the target function</vt:lpstr>
      <vt:lpstr>* Jackknife resampling</vt:lpstr>
      <vt:lpstr>THE MODEL</vt:lpstr>
      <vt:lpstr>The mathematical model</vt:lpstr>
      <vt:lpstr>Parametric or non-parametric?</vt:lpstr>
      <vt:lpstr>Take-away bits for part 1</vt:lpstr>
      <vt:lpstr>Part 2 Introduction to Classification</vt:lpstr>
      <vt:lpstr>Binary Classification</vt:lpstr>
      <vt:lpstr>Feature Space and Output Function</vt:lpstr>
      <vt:lpstr>The "ROC" Curve  </vt:lpstr>
      <vt:lpstr>The AUC metric</vt:lpstr>
      <vt:lpstr>The Neyman-Pearson Lemma</vt:lpstr>
      <vt:lpstr>How to Build a Classifier</vt:lpstr>
      <vt:lpstr>A relevant theorem</vt:lpstr>
      <vt:lpstr>How to construct f(x)</vt:lpstr>
      <vt:lpstr>The loss function</vt:lpstr>
      <vt:lpstr>Binary Cross-Entropy</vt:lpstr>
      <vt:lpstr>* A comparison of loss functions</vt:lpstr>
      <vt:lpstr>Underfitting and overfitting</vt:lpstr>
      <vt:lpstr>The pains of generalization</vt:lpstr>
      <vt:lpstr>Bias-Variance Tradeoff</vt:lpstr>
      <vt:lpstr>Training and testing</vt:lpstr>
      <vt:lpstr>Presentazione standard di PowerPoint</vt:lpstr>
      <vt:lpstr>Presentazione standard di PowerPoint</vt:lpstr>
      <vt:lpstr>Presentazione standard di PowerPoint</vt:lpstr>
      <vt:lpstr>Presentazione standard di PowerPoint</vt:lpstr>
      <vt:lpstr>Presentazione standard di PowerPoint</vt:lpstr>
      <vt:lpstr>One fitting example</vt:lpstr>
      <vt:lpstr>Training, Validation, Testing</vt:lpstr>
      <vt:lpstr>* Leave-one-out Cross Validation</vt:lpstr>
      <vt:lpstr>k-Fold Cross Validation</vt:lpstr>
      <vt:lpstr>LOSS MINIMIZATION</vt:lpstr>
      <vt:lpstr>* Behind the scene of the picture</vt:lpstr>
      <vt:lpstr>Gradient Descent</vt:lpstr>
      <vt:lpstr>Stochastic Gradient Descent</vt:lpstr>
      <vt:lpstr>Mini-batch SGD</vt:lpstr>
      <vt:lpstr>Advanced descent strategies</vt:lpstr>
      <vt:lpstr>Escaping saddles</vt:lpstr>
      <vt:lpstr>Escaping the saddle/2</vt:lpstr>
      <vt:lpstr>Escaping the saddle / 3</vt:lpstr>
      <vt:lpstr>Escaping the saddle / 4</vt:lpstr>
      <vt:lpstr>DECISION TREES</vt:lpstr>
      <vt:lpstr>Decision Trees</vt:lpstr>
      <vt:lpstr>Two-Variable Example</vt:lpstr>
      <vt:lpstr>Training a tree</vt:lpstr>
      <vt:lpstr>Three measures of node impurity</vt:lpstr>
      <vt:lpstr>The Gini diversity index</vt:lpstr>
      <vt:lpstr>Comparison</vt:lpstr>
      <vt:lpstr>* One example</vt:lpstr>
      <vt:lpstr>* The Gini index decides for us...</vt:lpstr>
      <vt:lpstr>* Classification vs Regression</vt:lpstr>
      <vt:lpstr>* Classification == regression ?</vt:lpstr>
      <vt:lpstr>DT: the perfect classifier?</vt:lpstr>
      <vt:lpstr>When to stop?</vt:lpstr>
      <vt:lpstr>Pros and cons</vt:lpstr>
      <vt:lpstr>Early stopping criteria</vt:lpstr>
      <vt:lpstr>* Pruning</vt:lpstr>
      <vt:lpstr>Ensemble methods</vt:lpstr>
      <vt:lpstr>Combining weak learners</vt:lpstr>
      <vt:lpstr>Bagging and Boosting</vt:lpstr>
      <vt:lpstr>The ADABoost algorithm</vt:lpstr>
      <vt:lpstr>Example: averaging trees</vt:lpstr>
      <vt:lpstr>* Random Forests</vt:lpstr>
      <vt:lpstr>* Ensembles of trees: RF</vt:lpstr>
      <vt:lpstr>Take away bits for part 2</vt:lpstr>
      <vt:lpstr>Part 3  Neural networks and HEP examples</vt:lpstr>
      <vt:lpstr>NEURAL NETWORKS</vt:lpstr>
      <vt:lpstr>Neural Networks - introduction</vt:lpstr>
      <vt:lpstr>Looking inside</vt:lpstr>
      <vt:lpstr>* The Perceptron</vt:lpstr>
      <vt:lpstr>* Learning w and b</vt:lpstr>
      <vt:lpstr>* The smooth output: logistic sigmoid</vt:lpstr>
      <vt:lpstr>* Meaning of the sigmoid</vt:lpstr>
      <vt:lpstr>The feed-forward neural network</vt:lpstr>
      <vt:lpstr>* Calculation of the function</vt:lpstr>
      <vt:lpstr>* Adding nonlinearity</vt:lpstr>
      <vt:lpstr>* Calculation/2</vt:lpstr>
      <vt:lpstr>* Backpropagation:  where the magic happens</vt:lpstr>
      <vt:lpstr>* Finding the weights</vt:lpstr>
      <vt:lpstr>* Finding the weights/2</vt:lpstr>
      <vt:lpstr>* Finding the weights/3</vt:lpstr>
      <vt:lpstr>* Choices of Activation function</vt:lpstr>
      <vt:lpstr>Learning rate</vt:lpstr>
      <vt:lpstr>* Regularization</vt:lpstr>
      <vt:lpstr>ADVANCED TECHNIQUES</vt:lpstr>
      <vt:lpstr>NNs everywhere</vt:lpstr>
      <vt:lpstr>The multi-body problem</vt:lpstr>
      <vt:lpstr>INFERNO</vt:lpstr>
      <vt:lpstr>* Results on synthetic example</vt:lpstr>
      <vt:lpstr>Deep neural networks</vt:lpstr>
      <vt:lpstr>Convolutional neural networks</vt:lpstr>
      <vt:lpstr>Convolutional neural networks</vt:lpstr>
      <vt:lpstr>Example of 3x3 filter</vt:lpstr>
      <vt:lpstr>Example of a blurring 5x5 filter</vt:lpstr>
      <vt:lpstr>A 5x5 sharpening filter</vt:lpstr>
      <vt:lpstr>Example of a 3x3 edge detector</vt:lpstr>
      <vt:lpstr>A 3x3 all-edge detector</vt:lpstr>
      <vt:lpstr>Max pooling</vt:lpstr>
      <vt:lpstr>New ways to detect particles: boosted jets</vt:lpstr>
      <vt:lpstr>PRACTICAL TIPS</vt:lpstr>
      <vt:lpstr>Step 0: γνῶθι σεαυτόν</vt:lpstr>
      <vt:lpstr>Step 1: choosing what fits</vt:lpstr>
      <vt:lpstr>Empirical analysis</vt:lpstr>
      <vt:lpstr>Random bits</vt:lpstr>
      <vt:lpstr>MACHINE LEARNING IN HEP</vt:lpstr>
      <vt:lpstr>Statistical learning techniques for HEP</vt:lpstr>
      <vt:lpstr>Some example ML applications in HEP </vt:lpstr>
      <vt:lpstr>Two ubiquitous HEP problems</vt:lpstr>
      <vt:lpstr>For instance, in Higgs searches...</vt:lpstr>
      <vt:lpstr>The rise of deep learning in particle physics</vt:lpstr>
      <vt:lpstr>The Higgs Kaggle Challenge</vt:lpstr>
      <vt:lpstr>The problem</vt:lpstr>
      <vt:lpstr>AMS</vt:lpstr>
      <vt:lpstr>Leaderboard</vt:lpstr>
      <vt:lpstr>Looking deeper into the best solution</vt:lpstr>
      <vt:lpstr>Searching for new physics</vt:lpstr>
      <vt:lpstr>So we search in many places... An example: a general search in CMS data</vt:lpstr>
      <vt:lpstr>Search results</vt:lpstr>
      <vt:lpstr>Going unsupervised</vt:lpstr>
      <vt:lpstr>Example of multi-dimensional search with RanBox</vt:lpstr>
      <vt:lpstr>Unsupervised learning example: Cluster analysis of HH production</vt:lpstr>
      <vt:lpstr>BSM HH production</vt:lpstr>
      <vt:lpstr>Presentazione standard di PowerPoint</vt:lpstr>
      <vt:lpstr>BSM parameter space</vt:lpstr>
      <vt:lpstr>Parameter space scan</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Conclusions</vt:lpstr>
      <vt:lpstr>Some final take-away bits</vt:lpstr>
      <vt:lpstr>Thank you!</vt:lpstr>
      <vt:lpstr>* A more complete list of ML tasks /2</vt:lpstr>
      <vt:lpstr>Example: the Netflix challenge</vt:lpstr>
      <vt:lpstr>* A parenthesis: Generalities on Hypothesis Testing</vt:lpstr>
      <vt:lpstr>* Nuts and bolts of HT</vt:lpstr>
      <vt:lpstr>* Alpha vs Beta and power graphs</vt:lpstr>
      <vt:lpstr>* Statistical significance</vt:lpstr>
      <vt:lpstr>* Notes</vt:lpstr>
      <vt:lpstr>* A note on the notes: How a non-flat p-value arises</vt:lpstr>
      <vt:lpstr>* Diversion: Choose The Model</vt:lpstr>
      <vt:lpstr>Presentazione standard di PowerPoint</vt:lpstr>
      <vt:lpstr>* A small diversion:  parametric density estimators</vt:lpstr>
      <vt:lpstr>* Divergence measures</vt:lpstr>
      <vt:lpstr>* The Kullback-Leibler divergence</vt:lpstr>
      <vt:lpstr>* KL / continued</vt:lpstr>
      <vt:lpstr>* Example: comparison of divergences </vt:lpstr>
      <vt:lpstr>* Genetic algorithms</vt:lpstr>
      <vt:lpstr>* Example: Neuroevolution for  data certification in CMS</vt:lpstr>
      <vt:lpstr>* Result of genetic evolution</vt:lpstr>
      <vt:lpstr>Two words about me</vt:lpstr>
      <vt:lpstr>* THE DATA</vt:lpstr>
      <vt:lpstr>* The data</vt:lpstr>
      <vt:lpstr>* Data preprocessing</vt:lpstr>
      <vt:lpstr>* Categories of missing values</vt:lpstr>
      <vt:lpstr>* Should I worry about missing values?</vt:lpstr>
      <vt:lpstr>* When it matters and why</vt:lpstr>
      <vt:lpstr>* MCAR and MAR probability densities</vt:lpstr>
      <vt:lpstr>* Listwise deletion and imputation</vt:lpstr>
      <vt:lpstr>* More preprocessing:  Centering, scaling, reflections</vt:lpstr>
      <vt:lpstr>* Scaling and reflections</vt:lpstr>
      <vt:lpstr>* Data with unbalanced classes</vt:lpstr>
      <vt:lpstr>* Going forward or backward</vt:lpstr>
      <vt:lpstr>* Cases when we can only go forward / 1</vt:lpstr>
      <vt:lpstr>Presentazione standard di PowerPoint</vt:lpstr>
      <vt:lpstr>Presentazione standard di PowerPoint</vt:lpstr>
      <vt:lpstr>* How to deal with intractability?</vt:lpstr>
      <vt:lpstr>* Classification: Generative and Discriminative models</vt:lpstr>
      <vt:lpstr>* 0-1 loss and Bayes error</vt:lpstr>
      <vt:lpstr>* Finding the best parameters</vt:lpstr>
      <vt:lpstr>* Parameter estimates for a linear model</vt:lpstr>
      <vt:lpstr>* Regularizing the loss</vt:lpstr>
      <vt:lpstr>* Ridge and Lasso</vt:lpstr>
      <vt:lpstr>* What it means</vt:lpstr>
      <vt:lpstr>* Fisher Linear discriminant</vt:lpstr>
      <vt:lpstr>* Fisher linear discriminant /2</vt:lpstr>
      <vt:lpstr>* Support vector machines</vt:lpstr>
      <vt:lpstr>* Which hyperplane?</vt:lpstr>
      <vt:lpstr>* A bad idea</vt:lpstr>
      <vt:lpstr>* Linear SVM</vt:lpstr>
      <vt:lpstr>* Finding the optimal hyperplane</vt:lpstr>
      <vt:lpstr>* If distributions are not separable</vt:lpstr>
      <vt:lpstr>* Loss for SVM</vt:lpstr>
      <vt:lpstr>* Non-separability: increase dimensions</vt:lpstr>
      <vt:lpstr>* Kernel trick</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Lectures on Machine Learning</dc:title>
  <dc:creator>Tommaso</dc:creator>
  <cp:lastModifiedBy>Dorigo</cp:lastModifiedBy>
  <cp:revision>72</cp:revision>
  <dcterms:created xsi:type="dcterms:W3CDTF">2019-03-16T16:51:14Z</dcterms:created>
  <dcterms:modified xsi:type="dcterms:W3CDTF">2021-11-22T08:36:25Z</dcterms:modified>
</cp:coreProperties>
</file>