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700" r:id="rId2"/>
    <p:sldId id="703" r:id="rId3"/>
    <p:sldId id="640" r:id="rId4"/>
    <p:sldId id="804" r:id="rId5"/>
    <p:sldId id="641" r:id="rId6"/>
    <p:sldId id="805" r:id="rId7"/>
    <p:sldId id="719" r:id="rId8"/>
    <p:sldId id="644" r:id="rId9"/>
    <p:sldId id="675" r:id="rId10"/>
    <p:sldId id="682" r:id="rId11"/>
    <p:sldId id="683" r:id="rId12"/>
    <p:sldId id="648" r:id="rId13"/>
    <p:sldId id="798" r:id="rId14"/>
    <p:sldId id="716" r:id="rId15"/>
    <p:sldId id="630" r:id="rId16"/>
    <p:sldId id="717" r:id="rId17"/>
    <p:sldId id="598" r:id="rId18"/>
    <p:sldId id="718" r:id="rId19"/>
    <p:sldId id="573" r:id="rId20"/>
    <p:sldId id="577" r:id="rId21"/>
    <p:sldId id="806" r:id="rId22"/>
    <p:sldId id="799" r:id="rId23"/>
    <p:sldId id="747" r:id="rId24"/>
    <p:sldId id="743" r:id="rId25"/>
    <p:sldId id="746" r:id="rId26"/>
    <p:sldId id="736" r:id="rId27"/>
    <p:sldId id="748" r:id="rId28"/>
    <p:sldId id="800" r:id="rId29"/>
    <p:sldId id="781" r:id="rId30"/>
    <p:sldId id="807" r:id="rId31"/>
    <p:sldId id="808" r:id="rId32"/>
    <p:sldId id="739" r:id="rId33"/>
    <p:sldId id="761" r:id="rId34"/>
    <p:sldId id="763" r:id="rId35"/>
    <p:sldId id="762" r:id="rId36"/>
    <p:sldId id="764" r:id="rId37"/>
    <p:sldId id="765" r:id="rId38"/>
    <p:sldId id="766" r:id="rId39"/>
    <p:sldId id="801" r:id="rId40"/>
    <p:sldId id="773" r:id="rId41"/>
    <p:sldId id="809" r:id="rId42"/>
    <p:sldId id="767" r:id="rId43"/>
    <p:sldId id="768" r:id="rId44"/>
    <p:sldId id="779" r:id="rId45"/>
    <p:sldId id="795" r:id="rId46"/>
    <p:sldId id="722" r:id="rId47"/>
    <p:sldId id="803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scaleToFitPaper="1" frameSlides="1"/>
  <p:clrMru>
    <a:srgbClr val="C10D13"/>
    <a:srgbClr val="A4D622"/>
    <a:srgbClr val="FFC536"/>
    <a:srgbClr val="8000FF"/>
    <a:srgbClr val="3F80CD"/>
    <a:srgbClr val="3E3D99"/>
    <a:srgbClr val="45439C"/>
    <a:srgbClr val="9A8B3C"/>
    <a:srgbClr val="993C70"/>
    <a:srgbClr val="6096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51" autoAdjust="0"/>
    <p:restoredTop sz="86405"/>
  </p:normalViewPr>
  <p:slideViewPr>
    <p:cSldViewPr snapToGrid="0" snapToObjects="1">
      <p:cViewPr varScale="1">
        <p:scale>
          <a:sx n="111" d="100"/>
          <a:sy n="111" d="100"/>
        </p:scale>
        <p:origin x="9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image" Target="../media/image78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33.emf"/><Relationship Id="rId1" Type="http://schemas.openxmlformats.org/officeDocument/2006/relationships/image" Target="../media/image83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Relationship Id="rId4" Type="http://schemas.openxmlformats.org/officeDocument/2006/relationships/image" Target="../media/image91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79.emf"/><Relationship Id="rId1" Type="http://schemas.openxmlformats.org/officeDocument/2006/relationships/image" Target="../media/image10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42.emf"/><Relationship Id="rId4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4" Type="http://schemas.openxmlformats.org/officeDocument/2006/relationships/image" Target="../media/image57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A81EF-30B0-D04E-A382-F3C62D56A84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75110-253D-C44C-8CEC-31EA0CCA00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4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EE31E-E6FC-0744-9319-7392F2B1FC27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680F9-7F76-0144-801F-A0BD893CE0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3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9383-77A5-C846-A058-81BC13B43586}" type="slidenum">
              <a:rPr lang="es-ES_tradnl" smtClean="0"/>
              <a:pPr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193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679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F61960-034E-4DF9-ACD9-2526DE8357C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t>11/07/10</a:t>
            </a: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D7AF4C-A04A-7441-8E4D-4BC4763D039D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50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07ADFC0-92C9-C34A-8523-9B56B9C2426E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ClrTx/>
                <a:buFontTx/>
                <a:buNone/>
              </a:pPr>
              <a:t>15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15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680F9-7F76-0144-801F-A0BD893CE06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60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t>11/07/10</a:t>
            </a: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D7AF4C-A04A-7441-8E4D-4BC4763D039D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50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07ADFC0-92C9-C34A-8523-9B56B9C2426E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ClrTx/>
                <a:buFontTx/>
                <a:buNone/>
              </a:pPr>
              <a:t>17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15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t>11/07/10</a:t>
            </a: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D7AF4C-A04A-7441-8E4D-4BC4763D039D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50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07ADFC0-92C9-C34A-8523-9B56B9C2426E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ClrTx/>
                <a:buFontTx/>
                <a:buNone/>
              </a:pPr>
              <a:t>18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15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680F9-7F76-0144-801F-A0BD893CE06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35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680F9-7F76-0144-801F-A0BD893CE06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71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680F9-7F76-0144-801F-A0BD893CE06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33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680F9-7F76-0144-801F-A0BD893CE06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49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116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22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252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335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920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508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11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24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2575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1453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2649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676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7019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0794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6032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9269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3054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10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4471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825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3349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0722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2683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1034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010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ECBE3F-FA84-F241-BFD1-7CD1CD32C1BB}" type="slidenum">
              <a:rPr lang="es-ES"/>
              <a:pPr/>
              <a:t>46</a:t>
            </a:fld>
            <a:endParaRPr lang="es-E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0018" indent="-21001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953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9383-77A5-C846-A058-81BC13B43586}" type="slidenum">
              <a:rPr lang="es-ES_tradnl" smtClean="0"/>
              <a:pPr/>
              <a:t>47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4975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337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00434-E486-4B32-8C3A-7C81D0D632FF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728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81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73CE1-3C31-CC40-A258-BC0392CCC110}" type="datetimeFigureOut">
              <a:rPr lang="en-US" smtClean="0"/>
              <a:pPr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DFECD-B23D-3945-81F1-7AC10BC85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4.png"/><Relationship Id="rId9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oleObject" Target="../embeddings/oleObject27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5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0.png"/><Relationship Id="rId11" Type="http://schemas.openxmlformats.org/officeDocument/2006/relationships/oleObject" Target="../embeddings/oleObject26.bin"/><Relationship Id="rId5" Type="http://schemas.openxmlformats.org/officeDocument/2006/relationships/image" Target="../media/image59.png"/><Relationship Id="rId15" Type="http://schemas.openxmlformats.org/officeDocument/2006/relationships/image" Target="../media/image8.png"/><Relationship Id="rId10" Type="http://schemas.openxmlformats.org/officeDocument/2006/relationships/image" Target="../media/image55.emf"/><Relationship Id="rId4" Type="http://schemas.openxmlformats.org/officeDocument/2006/relationships/image" Target="../media/image58.png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5.emf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57.emf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60.png"/><Relationship Id="rId9" Type="http://schemas.openxmlformats.org/officeDocument/2006/relationships/image" Target="../media/image56.emf"/><Relationship Id="rId1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1.pn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jpeg"/><Relationship Id="rId11" Type="http://schemas.openxmlformats.org/officeDocument/2006/relationships/image" Target="../media/image79.emf"/><Relationship Id="rId5" Type="http://schemas.microsoft.com/office/2007/relationships/hdphoto" Target="../media/hdphoto1.wdp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80.png"/><Relationship Id="rId9" Type="http://schemas.openxmlformats.org/officeDocument/2006/relationships/image" Target="../media/image7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13" Type="http://schemas.openxmlformats.org/officeDocument/2006/relationships/image" Target="../media/image80.png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8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7.png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86.png"/><Relationship Id="rId15" Type="http://schemas.openxmlformats.org/officeDocument/2006/relationships/image" Target="../media/image52.jpeg"/><Relationship Id="rId10" Type="http://schemas.openxmlformats.org/officeDocument/2006/relationships/image" Target="../media/image33.emf"/><Relationship Id="rId4" Type="http://schemas.openxmlformats.org/officeDocument/2006/relationships/image" Target="../media/image85.png"/><Relationship Id="rId9" Type="http://schemas.openxmlformats.org/officeDocument/2006/relationships/oleObject" Target="../embeddings/oleObject35.bin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13" Type="http://schemas.microsoft.com/office/2007/relationships/hdphoto" Target="../media/hdphoto1.wdp"/><Relationship Id="rId18" Type="http://schemas.openxmlformats.org/officeDocument/2006/relationships/image" Target="../media/image95.png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80.png"/><Relationship Id="rId17" Type="http://schemas.openxmlformats.org/officeDocument/2006/relationships/image" Target="../media/image91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0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2.png"/><Relationship Id="rId11" Type="http://schemas.openxmlformats.org/officeDocument/2006/relationships/image" Target="../media/image93.png"/><Relationship Id="rId5" Type="http://schemas.openxmlformats.org/officeDocument/2006/relationships/image" Target="../media/image88.emf"/><Relationship Id="rId15" Type="http://schemas.openxmlformats.org/officeDocument/2006/relationships/image" Target="../media/image94.png"/><Relationship Id="rId10" Type="http://schemas.openxmlformats.org/officeDocument/2006/relationships/image" Target="../media/image90.emf"/><Relationship Id="rId4" Type="http://schemas.openxmlformats.org/officeDocument/2006/relationships/oleObject" Target="../embeddings/oleObject37.bin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4.png"/><Relationship Id="rId11" Type="http://schemas.openxmlformats.org/officeDocument/2006/relationships/image" Target="../media/image101.emf"/><Relationship Id="rId5" Type="http://schemas.openxmlformats.org/officeDocument/2006/relationships/image" Target="../media/image103.png"/><Relationship Id="rId10" Type="http://schemas.openxmlformats.org/officeDocument/2006/relationships/oleObject" Target="../embeddings/oleObject42.bin"/><Relationship Id="rId4" Type="http://schemas.openxmlformats.org/officeDocument/2006/relationships/image" Target="../media/image102.png"/><Relationship Id="rId9" Type="http://schemas.openxmlformats.org/officeDocument/2006/relationships/image" Target="../media/image10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0.emf"/><Relationship Id="rId11" Type="http://schemas.openxmlformats.org/officeDocument/2006/relationships/image" Target="../media/image106.png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103.png"/><Relationship Id="rId4" Type="http://schemas.openxmlformats.org/officeDocument/2006/relationships/image" Target="../media/image86.png"/><Relationship Id="rId9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7.emf"/><Relationship Id="rId11" Type="http://schemas.openxmlformats.org/officeDocument/2006/relationships/image" Target="../media/image110.png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108.emf"/><Relationship Id="rId4" Type="http://schemas.openxmlformats.org/officeDocument/2006/relationships/image" Target="../media/image109.png"/><Relationship Id="rId9" Type="http://schemas.openxmlformats.org/officeDocument/2006/relationships/oleObject" Target="../embeddings/oleObject4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9.e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9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9.e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9.e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4.e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27.emf"/><Relationship Id="rId12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10.emf"/><Relationship Id="rId5" Type="http://schemas.openxmlformats.org/officeDocument/2006/relationships/image" Target="../media/image42.emf"/><Relationship Id="rId15" Type="http://schemas.openxmlformats.org/officeDocument/2006/relationships/image" Target="../media/image109.png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28.emf"/><Relationship Id="rId1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33.emf"/><Relationship Id="rId3" Type="http://schemas.openxmlformats.org/officeDocument/2006/relationships/notesSlide" Target="../notesSlides/notesSlide8.xml"/><Relationship Id="rId21" Type="http://schemas.openxmlformats.org/officeDocument/2006/relationships/oleObject" Target="../embeddings/oleObject14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0.e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2.emf"/><Relationship Id="rId20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9.e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35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1.emf"/><Relationship Id="rId22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5412064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961409" y="4711600"/>
            <a:ext cx="3042762" cy="444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>
                <a:solidFill>
                  <a:schemeClr val="bg1"/>
                </a:solidFill>
                <a:latin typeface="Bookman Old Style"/>
                <a:cs typeface="Bookman Old Style"/>
              </a:rPr>
              <a:t>Elena del Valle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6595" y="527821"/>
            <a:ext cx="7979329" cy="14782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Bookman Old Style"/>
                <a:cs typeface="Bookman Old Style"/>
              </a:rPr>
              <a:t>Engineering </a:t>
            </a:r>
          </a:p>
          <a:p>
            <a:r>
              <a:rPr lang="en-US" sz="3200" b="1" dirty="0">
                <a:latin typeface="Bookman Old Style"/>
                <a:cs typeface="Bookman Old Style"/>
              </a:rPr>
              <a:t>single and N-photon emission from frequency resolved correlations</a:t>
            </a:r>
            <a:endParaRPr lang="en-GB" sz="3200" b="1" dirty="0">
              <a:latin typeface="Bookman Old Style"/>
              <a:cs typeface="Bookman Old Style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8DDFBB5-6AD7-7A44-8688-606B0D59E5B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490482" y="5924390"/>
            <a:ext cx="2705494" cy="611393"/>
          </a:xfrm>
          <a:prstGeom prst="rect">
            <a:avLst/>
          </a:prstGeom>
          <a:ln>
            <a:noFill/>
          </a:ln>
        </p:spPr>
      </p:pic>
      <p:pic>
        <p:nvPicPr>
          <p:cNvPr id="9" name="Imagen 9" descr="50ANIV_principal_color_pant.jpg">
            <a:extLst>
              <a:ext uri="{FF2B5EF4-FFF2-40B4-BE49-F238E27FC236}">
                <a16:creationId xmlns:a16="http://schemas.microsoft.com/office/drawing/2014/main" id="{62251395-D6A3-B346-8D1D-D823FB4A21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7" b="16157"/>
          <a:stretch/>
        </p:blipFill>
        <p:spPr>
          <a:xfrm>
            <a:off x="636595" y="5657771"/>
            <a:ext cx="3354673" cy="93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959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192882" y="304799"/>
            <a:ext cx="1613676" cy="48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Theory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  <a:p>
            <a:pPr>
              <a:spcBef>
                <a:spcPct val="20000"/>
              </a:spcBef>
            </a:pPr>
            <a:endParaRPr lang="es-ES" sz="2000" b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14366" y="2899305"/>
            <a:ext cx="2422572" cy="1057274"/>
            <a:chOff x="3660393" y="4197097"/>
            <a:chExt cx="2422572" cy="1057274"/>
          </a:xfrm>
        </p:grpSpPr>
        <p:sp>
          <p:nvSpPr>
            <p:cNvPr id="37" name="Rounded Rectangle 36"/>
            <p:cNvSpPr/>
            <p:nvPr/>
          </p:nvSpPr>
          <p:spPr>
            <a:xfrm>
              <a:off x="3660393" y="4197097"/>
              <a:ext cx="2422572" cy="409575"/>
            </a:xfrm>
            <a:prstGeom prst="roundRect">
              <a:avLst/>
            </a:prstGeom>
            <a:solidFill>
              <a:srgbClr val="C0504D">
                <a:alpha val="24000"/>
              </a:srgb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4031071" y="4844796"/>
              <a:ext cx="1308067" cy="409575"/>
            </a:xfrm>
            <a:prstGeom prst="roundRect">
              <a:avLst/>
            </a:prstGeom>
            <a:solidFill>
              <a:srgbClr val="C0504D">
                <a:alpha val="24000"/>
              </a:srgb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261" y="2362426"/>
            <a:ext cx="8810625" cy="2996635"/>
            <a:chOff x="222261" y="2362426"/>
            <a:chExt cx="8810625" cy="2996635"/>
          </a:xfrm>
        </p:grpSpPr>
        <p:grpSp>
          <p:nvGrpSpPr>
            <p:cNvPr id="5" name="Group 4"/>
            <p:cNvGrpSpPr/>
            <p:nvPr/>
          </p:nvGrpSpPr>
          <p:grpSpPr>
            <a:xfrm>
              <a:off x="222261" y="2928643"/>
              <a:ext cx="8810625" cy="2430418"/>
              <a:chOff x="268288" y="4226435"/>
              <a:chExt cx="8810625" cy="2430418"/>
            </a:xfrm>
          </p:grpSpPr>
          <p:graphicFrame>
            <p:nvGraphicFramePr>
              <p:cNvPr id="30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2619336"/>
                  </p:ext>
                </p:extLst>
              </p:nvPr>
            </p:nvGraphicFramePr>
            <p:xfrm>
              <a:off x="268288" y="4226435"/>
              <a:ext cx="8810625" cy="541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08975" name="Equation" r:id="rId4" imgW="7696200" imgH="469900" progId="Equation.3">
                      <p:embed/>
                    </p:oleObj>
                  </mc:Choice>
                  <mc:Fallback>
                    <p:oleObj name="Equation" r:id="rId4" imgW="7696200" imgH="4699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8288" y="4226435"/>
                            <a:ext cx="8810625" cy="5413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8268915"/>
                  </p:ext>
                </p:extLst>
              </p:nvPr>
            </p:nvGraphicFramePr>
            <p:xfrm>
              <a:off x="480072" y="5966290"/>
              <a:ext cx="3913187" cy="6905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08976" name="Equation" r:id="rId6" imgW="2667000" imgH="469900" progId="Equation.3">
                      <p:embed/>
                    </p:oleObj>
                  </mc:Choice>
                  <mc:Fallback>
                    <p:oleObj name="Equation" r:id="rId6" imgW="2667000" imgH="4699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072" y="5966290"/>
                            <a:ext cx="3913187" cy="69056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29038584"/>
                  </p:ext>
                </p:extLst>
              </p:nvPr>
            </p:nvGraphicFramePr>
            <p:xfrm>
              <a:off x="1997765" y="4844003"/>
              <a:ext cx="4843463" cy="454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08977" name="Equation" r:id="rId8" imgW="4229100" imgH="393700" progId="Equation.3">
                      <p:embed/>
                    </p:oleObj>
                  </mc:Choice>
                  <mc:Fallback>
                    <p:oleObj name="Equation" r:id="rId8" imgW="4229100" imgH="393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97765" y="4844003"/>
                            <a:ext cx="4843463" cy="4540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8" name="TextBox 137"/>
            <p:cNvSpPr txBox="1">
              <a:spLocks noChangeArrowheads="1"/>
            </p:cNvSpPr>
            <p:nvPr/>
          </p:nvSpPr>
          <p:spPr bwMode="auto">
            <a:xfrm>
              <a:off x="251640" y="2362426"/>
              <a:ext cx="461724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atin typeface="Bookman Old Style"/>
                  <a:ea typeface="Times New Roman" pitchFamily="1" charset="0"/>
                  <a:cs typeface="Bookman Old Style"/>
                </a:rPr>
                <a:t>Via input-output formalism, convolution with detectors:</a:t>
              </a:r>
              <a:endParaRPr lang="en-GB" sz="1200" dirty="0">
                <a:latin typeface="Bookman Old Style"/>
                <a:ea typeface="Times New Roman" pitchFamily="1" charset="0"/>
                <a:cs typeface="Bookman Old Style"/>
              </a:endParaRPr>
            </a:p>
          </p:txBody>
        </p:sp>
      </p:grpSp>
      <p:sp>
        <p:nvSpPr>
          <p:cNvPr id="49" name="TextBox 137"/>
          <p:cNvSpPr txBox="1">
            <a:spLocks noChangeArrowheads="1"/>
          </p:cNvSpPr>
          <p:nvPr/>
        </p:nvSpPr>
        <p:spPr bwMode="auto">
          <a:xfrm>
            <a:off x="4784761" y="5073311"/>
            <a:ext cx="4020879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1450" indent="-171450">
              <a:buFont typeface="Wingdings" charset="0"/>
              <a:buChar char="à"/>
            </a:pPr>
            <a:r>
              <a:rPr lang="es-ES" sz="1100" b="1" dirty="0">
                <a:latin typeface="Bookman Old Style"/>
                <a:ea typeface="Times New Roman" pitchFamily="1" charset="0"/>
                <a:cs typeface="Bookman Old Style"/>
              </a:rPr>
              <a:t>4!/2 = 12 </a:t>
            </a:r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independent correlators (time orders) with their specific </a:t>
            </a:r>
            <a:r>
              <a:rPr lang="es-ES" sz="1100" dirty="0" err="1">
                <a:latin typeface="Bookman Old Style"/>
                <a:ea typeface="Times New Roman" pitchFamily="1" charset="0"/>
                <a:cs typeface="Bookman Old Style"/>
              </a:rPr>
              <a:t>integrating</a:t>
            </a:r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 </a:t>
            </a:r>
            <a:r>
              <a:rPr lang="es-ES" sz="1100" dirty="0" err="1">
                <a:latin typeface="Bookman Old Style"/>
                <a:ea typeface="Times New Roman" pitchFamily="1" charset="0"/>
                <a:cs typeface="Bookman Old Style"/>
              </a:rPr>
              <a:t>regions</a:t>
            </a:r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	</a:t>
            </a:r>
          </a:p>
          <a:p>
            <a:pPr marL="171450" indent="-171450">
              <a:buFont typeface="Wingdings" charset="0"/>
              <a:buChar char="à"/>
            </a:pPr>
            <a:endParaRPr lang="es-ES" sz="1100" dirty="0">
              <a:latin typeface="Bookman Old Style"/>
              <a:ea typeface="Times New Roman" pitchFamily="1" charset="0"/>
              <a:cs typeface="Bookman Old Style"/>
            </a:endParaRPr>
          </a:p>
          <a:p>
            <a:pPr marL="171450" indent="-171450">
              <a:buFont typeface="Wingdings" charset="0"/>
              <a:buChar char="à"/>
            </a:pPr>
            <a:r>
              <a:rPr lang="en-US" sz="1100" dirty="0">
                <a:latin typeface="Bookman Old Style"/>
                <a:ea typeface="Times New Roman" pitchFamily="1" charset="0"/>
                <a:cs typeface="Bookman Old Style"/>
                <a:sym typeface="Wingdings"/>
              </a:rPr>
              <a:t>Each </a:t>
            </a:r>
            <a:r>
              <a:rPr lang="en-GB" sz="1100" dirty="0">
                <a:latin typeface="Bookman Old Style"/>
                <a:ea typeface="Times New Roman" pitchFamily="1" charset="0"/>
                <a:cs typeface="Bookman Old Style"/>
                <a:sym typeface="Wingdings"/>
              </a:rPr>
              <a:t>requires</a:t>
            </a:r>
            <a:r>
              <a:rPr lang="en-US" sz="1100" dirty="0">
                <a:latin typeface="Bookman Old Style"/>
                <a:ea typeface="Times New Roman" pitchFamily="1" charset="0"/>
                <a:cs typeface="Bookman Old Style"/>
                <a:sym typeface="Wingdings"/>
              </a:rPr>
              <a:t> </a:t>
            </a:r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Quantum Regression Theorem </a:t>
            </a:r>
            <a:r>
              <a:rPr lang="es-ES" sz="1100" b="1" dirty="0">
                <a:latin typeface="Bookman Old Style"/>
                <a:ea typeface="Times New Roman" pitchFamily="1" charset="0"/>
                <a:cs typeface="Bookman Old Style"/>
              </a:rPr>
              <a:t>3</a:t>
            </a:r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 times</a:t>
            </a:r>
          </a:p>
          <a:p>
            <a:pPr marL="171450" indent="-171450">
              <a:buFont typeface="Wingdings" charset="0"/>
              <a:buChar char="à"/>
            </a:pPr>
            <a:endParaRPr lang="es-ES" sz="1100" dirty="0">
              <a:latin typeface="Bookman Old Style"/>
              <a:ea typeface="Times New Roman" pitchFamily="1" charset="0"/>
              <a:cs typeface="Bookman Old Style"/>
            </a:endParaRPr>
          </a:p>
          <a:p>
            <a:pPr marL="171450" indent="-171450">
              <a:buFont typeface="Wingdings" charset="0"/>
              <a:buChar char="à"/>
            </a:pPr>
            <a:r>
              <a:rPr lang="es-ES" sz="1100" dirty="0" err="1">
                <a:latin typeface="Bookman Old Style"/>
                <a:ea typeface="Times New Roman" pitchFamily="1" charset="0"/>
                <a:cs typeface="Bookman Old Style"/>
              </a:rPr>
              <a:t>Very</a:t>
            </a:r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 </a:t>
            </a:r>
            <a:r>
              <a:rPr lang="es-ES" sz="1100" dirty="0" err="1">
                <a:latin typeface="Bookman Old Style"/>
                <a:ea typeface="Times New Roman" pitchFamily="1" charset="0"/>
                <a:cs typeface="Bookman Old Style"/>
              </a:rPr>
              <a:t>difficult</a:t>
            </a:r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 </a:t>
            </a:r>
            <a:r>
              <a:rPr lang="es-ES" sz="1100" dirty="0" err="1">
                <a:latin typeface="Bookman Old Style"/>
                <a:ea typeface="Times New Roman" pitchFamily="1" charset="0"/>
                <a:cs typeface="Bookman Old Style"/>
              </a:rPr>
              <a:t>to</a:t>
            </a:r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 </a:t>
            </a:r>
            <a:r>
              <a:rPr lang="es-ES" sz="1100" dirty="0" err="1">
                <a:latin typeface="Bookman Old Style"/>
                <a:ea typeface="Times New Roman" pitchFamily="1" charset="0"/>
                <a:cs typeface="Bookman Old Style"/>
              </a:rPr>
              <a:t>generalise</a:t>
            </a:r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 </a:t>
            </a:r>
            <a:r>
              <a:rPr lang="es-ES" sz="1100" dirty="0" err="1">
                <a:latin typeface="Bookman Old Style"/>
                <a:ea typeface="Times New Roman" pitchFamily="1" charset="0"/>
                <a:cs typeface="Bookman Old Style"/>
              </a:rPr>
              <a:t>to</a:t>
            </a:r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 N </a:t>
            </a:r>
            <a:r>
              <a:rPr lang="es-ES" sz="1100" dirty="0" err="1">
                <a:latin typeface="Bookman Old Style"/>
                <a:ea typeface="Times New Roman" pitchFamily="1" charset="0"/>
                <a:cs typeface="Bookman Old Style"/>
              </a:rPr>
              <a:t>photon</a:t>
            </a:r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 </a:t>
            </a:r>
            <a:r>
              <a:rPr lang="es-ES" sz="1100" dirty="0" err="1">
                <a:latin typeface="Bookman Old Style"/>
                <a:ea typeface="Times New Roman" pitchFamily="1" charset="0"/>
                <a:cs typeface="Bookman Old Style"/>
              </a:rPr>
              <a:t>correlations</a:t>
            </a:r>
            <a:endParaRPr lang="es-ES" sz="1100" dirty="0">
              <a:latin typeface="Bookman Old Style"/>
              <a:ea typeface="Times New Roman" pitchFamily="1" charset="0"/>
              <a:cs typeface="Bookman Old Style"/>
            </a:endParaRPr>
          </a:p>
          <a:p>
            <a:r>
              <a:rPr lang="es-ES" sz="1100" dirty="0">
                <a:latin typeface="Bookman Old Style"/>
                <a:ea typeface="Times New Roman" pitchFamily="1" charset="0"/>
                <a:cs typeface="Bookman Old Style"/>
              </a:rPr>
              <a:t> </a:t>
            </a:r>
            <a:endParaRPr lang="en-GB" sz="1100" dirty="0">
              <a:latin typeface="Bookman Old Style"/>
              <a:ea typeface="Times New Roman" pitchFamily="1" charset="0"/>
              <a:cs typeface="Bookman Old Style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9969" y="792766"/>
            <a:ext cx="79180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s-ES" sz="1200" dirty="0">
              <a:solidFill>
                <a:srgbClr val="376092"/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200" b="1" dirty="0" err="1">
                <a:solidFill>
                  <a:srgbClr val="376092"/>
                </a:solidFill>
                <a:latin typeface="Bookman Old Style"/>
                <a:cs typeface="Bookman Old Style"/>
              </a:rPr>
              <a:t>Theoretically</a:t>
            </a:r>
            <a:r>
              <a:rPr lang="es-ES" sz="1200" b="1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200" b="1" dirty="0" err="1">
                <a:solidFill>
                  <a:srgbClr val="376092"/>
                </a:solidFill>
                <a:latin typeface="Bookman Old Style"/>
                <a:cs typeface="Bookman Old Style"/>
              </a:rPr>
              <a:t>challenging</a:t>
            </a:r>
            <a:r>
              <a:rPr lang="es-ES" sz="1200" b="1" dirty="0">
                <a:solidFill>
                  <a:srgbClr val="376092"/>
                </a:solidFill>
                <a:latin typeface="Bookman Old Style"/>
                <a:cs typeface="Bookman Old Style"/>
              </a:rPr>
              <a:t>: </a:t>
            </a:r>
          </a:p>
          <a:p>
            <a:pPr algn="r">
              <a:defRPr/>
            </a:pPr>
            <a:endParaRPr lang="en-US" sz="1200" dirty="0">
              <a:solidFill>
                <a:srgbClr val="376092"/>
              </a:solidFill>
              <a:latin typeface="Bookman Old Style"/>
              <a:cs typeface="Bookman Old Style"/>
            </a:endParaRPr>
          </a:p>
          <a:p>
            <a:pPr algn="r">
              <a:defRPr/>
            </a:pPr>
            <a:r>
              <a:rPr lang="en-US" sz="1200" dirty="0">
                <a:solidFill>
                  <a:srgbClr val="376092"/>
                </a:solidFill>
                <a:latin typeface="Bookman Old Style"/>
                <a:cs typeface="Bookman Old Style"/>
              </a:rPr>
              <a:t>L. </a:t>
            </a:r>
            <a:r>
              <a:rPr lang="en-US" sz="1200" dirty="0" err="1">
                <a:solidFill>
                  <a:srgbClr val="376092"/>
                </a:solidFill>
                <a:latin typeface="Bookman Old Style"/>
                <a:cs typeface="Bookman Old Style"/>
              </a:rPr>
              <a:t>Knöll</a:t>
            </a:r>
            <a:r>
              <a:rPr lang="en-US" sz="1200" dirty="0">
                <a:solidFill>
                  <a:srgbClr val="376092"/>
                </a:solidFill>
                <a:latin typeface="Bookman Old Style"/>
                <a:cs typeface="Bookman Old Style"/>
              </a:rPr>
              <a:t> and G. Weber, J. Phys. B 19, 2817 (1986)</a:t>
            </a:r>
          </a:p>
          <a:p>
            <a:pPr algn="r">
              <a:defRPr/>
            </a:pPr>
            <a:r>
              <a:rPr lang="nl-NL" sz="1200" dirty="0">
                <a:solidFill>
                  <a:srgbClr val="376092"/>
                </a:solidFill>
                <a:latin typeface="Bookman Old Style"/>
                <a:cs typeface="Bookman Old Style"/>
              </a:rPr>
              <a:t>K. Joosten </a:t>
            </a:r>
            <a:r>
              <a:rPr lang="nl-NL" sz="1200" dirty="0" err="1">
                <a:solidFill>
                  <a:srgbClr val="376092"/>
                </a:solidFill>
                <a:latin typeface="Bookman Old Style"/>
                <a:cs typeface="Bookman Old Style"/>
              </a:rPr>
              <a:t>and</a:t>
            </a:r>
            <a:r>
              <a:rPr lang="nl-NL" sz="1200" dirty="0">
                <a:solidFill>
                  <a:srgbClr val="376092"/>
                </a:solidFill>
                <a:latin typeface="Bookman Old Style"/>
                <a:cs typeface="Bookman Old Style"/>
              </a:rPr>
              <a:t> G. Nienhuis, J. </a:t>
            </a:r>
            <a:r>
              <a:rPr lang="nl-NL" sz="1200" dirty="0" err="1">
                <a:solidFill>
                  <a:srgbClr val="376092"/>
                </a:solidFill>
                <a:latin typeface="Bookman Old Style"/>
                <a:cs typeface="Bookman Old Style"/>
              </a:rPr>
              <a:t>Opt</a:t>
            </a:r>
            <a:r>
              <a:rPr lang="nl-NL" sz="1200" dirty="0">
                <a:solidFill>
                  <a:srgbClr val="376092"/>
                </a:solidFill>
                <a:latin typeface="Bookman Old Style"/>
                <a:cs typeface="Bookman Old Style"/>
              </a:rPr>
              <a:t>. B 2, 158 (2000)</a:t>
            </a:r>
          </a:p>
          <a:p>
            <a:pPr algn="r">
              <a:defRPr/>
            </a:pPr>
            <a:r>
              <a:rPr lang="nl-NL" sz="1200" dirty="0">
                <a:solidFill>
                  <a:srgbClr val="376092"/>
                </a:solidFill>
                <a:latin typeface="Bookman Old Style"/>
                <a:cs typeface="Bookman Old Style"/>
              </a:rPr>
              <a:t>G. Bel </a:t>
            </a:r>
            <a:r>
              <a:rPr lang="nl-NL" sz="1200" dirty="0" err="1">
                <a:solidFill>
                  <a:srgbClr val="376092"/>
                </a:solidFill>
                <a:latin typeface="Bookman Old Style"/>
                <a:cs typeface="Bookman Old Style"/>
              </a:rPr>
              <a:t>and</a:t>
            </a:r>
            <a:r>
              <a:rPr lang="nl-NL" sz="1200" dirty="0">
                <a:solidFill>
                  <a:srgbClr val="376092"/>
                </a:solidFill>
                <a:latin typeface="Bookman Old Style"/>
                <a:cs typeface="Bookman Old Style"/>
              </a:rPr>
              <a:t> F. L. H. Brown, </a:t>
            </a:r>
            <a:r>
              <a:rPr lang="nl-NL" sz="1200" dirty="0" err="1">
                <a:solidFill>
                  <a:srgbClr val="376092"/>
                </a:solidFill>
                <a:latin typeface="Bookman Old Style"/>
                <a:cs typeface="Bookman Old Style"/>
              </a:rPr>
              <a:t>Phys</a:t>
            </a:r>
            <a:r>
              <a:rPr lang="nl-NL" sz="1200" dirty="0">
                <a:solidFill>
                  <a:srgbClr val="376092"/>
                </a:solidFill>
                <a:latin typeface="Bookman Old Style"/>
                <a:cs typeface="Bookman Old Style"/>
              </a:rPr>
              <a:t>. </a:t>
            </a:r>
            <a:r>
              <a:rPr lang="nl-NL" sz="1200" dirty="0" err="1">
                <a:solidFill>
                  <a:srgbClr val="376092"/>
                </a:solidFill>
                <a:latin typeface="Bookman Old Style"/>
                <a:cs typeface="Bookman Old Style"/>
              </a:rPr>
              <a:t>Rev</a:t>
            </a:r>
            <a:r>
              <a:rPr lang="nl-NL" sz="1200" dirty="0">
                <a:solidFill>
                  <a:srgbClr val="376092"/>
                </a:solidFill>
                <a:latin typeface="Bookman Old Style"/>
                <a:cs typeface="Bookman Old Style"/>
              </a:rPr>
              <a:t>. </a:t>
            </a:r>
            <a:r>
              <a:rPr lang="nl-NL" sz="1200" dirty="0" err="1">
                <a:solidFill>
                  <a:srgbClr val="376092"/>
                </a:solidFill>
                <a:latin typeface="Bookman Old Style"/>
                <a:cs typeface="Bookman Old Style"/>
              </a:rPr>
              <a:t>Lett</a:t>
            </a:r>
            <a:r>
              <a:rPr lang="nl-NL" sz="1200" dirty="0">
                <a:solidFill>
                  <a:srgbClr val="376092"/>
                </a:solidFill>
                <a:latin typeface="Bookman Old Style"/>
                <a:cs typeface="Bookman Old Style"/>
              </a:rPr>
              <a:t>. 102, 018303 (2009)</a:t>
            </a:r>
            <a:endParaRPr lang="es-ES" sz="1200" b="1" dirty="0">
              <a:solidFill>
                <a:srgbClr val="376092"/>
              </a:solidFill>
              <a:latin typeface="Bookman Old Style"/>
              <a:cs typeface="Bookman Old Style"/>
            </a:endParaRPr>
          </a:p>
          <a:p>
            <a:pPr algn="r">
              <a:defRPr/>
            </a:pPr>
            <a:endParaRPr lang="es-ES" sz="1200" b="1" dirty="0">
              <a:solidFill>
                <a:srgbClr val="376092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06796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senso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6" y="1085227"/>
            <a:ext cx="2779399" cy="2469716"/>
          </a:xfrm>
          <a:prstGeom prst="rect">
            <a:avLst/>
          </a:prstGeom>
        </p:spPr>
      </p:pic>
      <p:sp>
        <p:nvSpPr>
          <p:cNvPr id="6" name="TextBox 137"/>
          <p:cNvSpPr txBox="1">
            <a:spLocks noChangeArrowheads="1"/>
          </p:cNvSpPr>
          <p:nvPr/>
        </p:nvSpPr>
        <p:spPr bwMode="auto">
          <a:xfrm>
            <a:off x="636932" y="4410688"/>
            <a:ext cx="7848706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en-GB" sz="1100" dirty="0">
                <a:latin typeface="Bookman Old Style"/>
                <a:ea typeface="Times New Roman" pitchFamily="1" charset="0"/>
                <a:cs typeface="Bookman Old Style"/>
              </a:rPr>
              <a:t>We solve the full system in the weak coupling limit with the sensors </a:t>
            </a:r>
            <a:r>
              <a:rPr lang="en-US" sz="1100" dirty="0">
                <a:latin typeface="Bookman Old Style"/>
                <a:ea typeface="Times New Roman" pitchFamily="1" charset="0"/>
                <a:cs typeface="Bookman Old Style"/>
                <a:sym typeface="Wingdings"/>
              </a:rPr>
              <a:t> the system dynamics is unperturbed</a:t>
            </a:r>
            <a:endParaRPr lang="en-GB" sz="1100" dirty="0">
              <a:latin typeface="Bookman Old Style"/>
              <a:ea typeface="Times New Roman" pitchFamily="1" charset="0"/>
              <a:cs typeface="Bookman Old Style"/>
            </a:endParaRPr>
          </a:p>
          <a:p>
            <a:pPr marL="228600" indent="-228600">
              <a:buAutoNum type="arabicPeriod"/>
            </a:pPr>
            <a:endParaRPr lang="en-GB" sz="1100" dirty="0">
              <a:latin typeface="Bookman Old Style"/>
              <a:ea typeface="Times New Roman" pitchFamily="1" charset="0"/>
              <a:cs typeface="Bookman Old Style"/>
            </a:endParaRPr>
          </a:p>
          <a:p>
            <a:pPr marL="228600" indent="-228600">
              <a:buAutoNum type="arabicPeriod"/>
            </a:pPr>
            <a:r>
              <a:rPr lang="en-GB" sz="1100" dirty="0">
                <a:latin typeface="Bookman Old Style"/>
                <a:ea typeface="Times New Roman" pitchFamily="1" charset="0"/>
                <a:cs typeface="Bookman Old Style"/>
              </a:rPr>
              <a:t>We apply the quantum regression theorem only once &amp; no integrals to make!</a:t>
            </a:r>
          </a:p>
          <a:p>
            <a:pPr marL="228600" indent="-228600">
              <a:buAutoNum type="arabicPeriod"/>
            </a:pPr>
            <a:endParaRPr lang="en-GB" sz="1100" dirty="0">
              <a:latin typeface="Bookman Old Style"/>
              <a:ea typeface="Times New Roman" pitchFamily="1" charset="0"/>
              <a:cs typeface="Bookman Old Style"/>
            </a:endParaRPr>
          </a:p>
          <a:p>
            <a:pPr marL="228600" indent="-228600">
              <a:buAutoNum type="arabicPeriod"/>
            </a:pPr>
            <a:r>
              <a:rPr lang="en-GB" sz="1100" dirty="0">
                <a:latin typeface="Bookman Old Style"/>
                <a:ea typeface="Times New Roman" pitchFamily="1" charset="0"/>
                <a:cs typeface="Bookman Old Style"/>
              </a:rPr>
              <a:t>For  </a:t>
            </a:r>
            <a:r>
              <a:rPr lang="es-ES" sz="1100" dirty="0">
                <a:latin typeface="Symbol" charset="2"/>
                <a:ea typeface="Times New Roman" pitchFamily="1" charset="0"/>
                <a:cs typeface="Symbol" charset="2"/>
              </a:rPr>
              <a:t>t = 0 </a:t>
            </a:r>
            <a:r>
              <a:rPr lang="en-GB" sz="1100" dirty="0">
                <a:latin typeface="Bookman Old Style"/>
                <a:ea typeface="Times New Roman" pitchFamily="1" charset="0"/>
                <a:cs typeface="Bookman Old Style"/>
              </a:rPr>
              <a:t> we only need to look at one-time correlations</a:t>
            </a:r>
          </a:p>
          <a:p>
            <a:pPr marL="228600" indent="-228600">
              <a:buAutoNum type="arabicPeriod"/>
            </a:pPr>
            <a:endParaRPr lang="en-GB" sz="1100" dirty="0">
              <a:latin typeface="Bookman Old Style"/>
              <a:ea typeface="Times New Roman" pitchFamily="1" charset="0"/>
              <a:cs typeface="Bookman Old Style"/>
            </a:endParaRPr>
          </a:p>
          <a:p>
            <a:pPr marL="228600" indent="-228600">
              <a:buAutoNum type="arabicPeriod"/>
            </a:pPr>
            <a:r>
              <a:rPr lang="en-GB" sz="1100" dirty="0">
                <a:latin typeface="Bookman Old Style"/>
                <a:ea typeface="Times New Roman" pitchFamily="1" charset="0"/>
                <a:cs typeface="Bookman Old Style"/>
              </a:rPr>
              <a:t>We recover </a:t>
            </a:r>
            <a:r>
              <a:rPr lang="en-GB" sz="1100" i="1" dirty="0">
                <a:latin typeface="Bookman Old Style"/>
                <a:ea typeface="Times New Roman" pitchFamily="1" charset="0"/>
                <a:cs typeface="Bookman Old Style"/>
              </a:rPr>
              <a:t>exactly </a:t>
            </a:r>
            <a:r>
              <a:rPr lang="en-GB" sz="1100" dirty="0">
                <a:latin typeface="Bookman Old Style"/>
                <a:ea typeface="Times New Roman" pitchFamily="1" charset="0"/>
                <a:cs typeface="Bookman Old Style"/>
              </a:rPr>
              <a:t>the integral result &amp; the proof provides a perturbation approach and formulas</a:t>
            </a:r>
            <a:endParaRPr lang="es-ES" sz="1100" dirty="0">
              <a:latin typeface="Bookman Old Style"/>
              <a:ea typeface="Times New Roman" pitchFamily="1" charset="0"/>
              <a:cs typeface="Bookman Old Style"/>
            </a:endParaRPr>
          </a:p>
        </p:txBody>
      </p:sp>
      <p:sp>
        <p:nvSpPr>
          <p:cNvPr id="7" name="TextBox 137"/>
          <p:cNvSpPr txBox="1">
            <a:spLocks noChangeArrowheads="1"/>
          </p:cNvSpPr>
          <p:nvPr/>
        </p:nvSpPr>
        <p:spPr bwMode="auto">
          <a:xfrm>
            <a:off x="3806894" y="5898704"/>
            <a:ext cx="39903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1400" dirty="0">
                <a:latin typeface="Bookman Old Style"/>
                <a:ea typeface="Times New Roman" pitchFamily="1" charset="0"/>
                <a:cs typeface="Bookman Old Style"/>
              </a:rPr>
              <a:t>Simple, general and escalable </a:t>
            </a:r>
            <a:r>
              <a:rPr lang="es-ES" sz="1400" dirty="0" err="1">
                <a:latin typeface="Bookman Old Style"/>
                <a:ea typeface="Times New Roman" pitchFamily="1" charset="0"/>
                <a:cs typeface="Bookman Old Style"/>
              </a:rPr>
              <a:t>method</a:t>
            </a:r>
            <a:r>
              <a:rPr lang="es-ES" sz="1400" dirty="0">
                <a:latin typeface="Bookman Old Style"/>
                <a:ea typeface="Times New Roman" pitchFamily="1" charset="0"/>
                <a:cs typeface="Bookman Old Style"/>
              </a:rPr>
              <a:t>!</a:t>
            </a:r>
            <a:endParaRPr lang="en-GB" sz="1400" dirty="0">
              <a:latin typeface="Bookman Old Style"/>
              <a:ea typeface="Times New Roman" pitchFamily="1" charset="0"/>
              <a:cs typeface="Bookman Old Style"/>
            </a:endParaRPr>
          </a:p>
        </p:txBody>
      </p:sp>
      <p:sp>
        <p:nvSpPr>
          <p:cNvPr id="8" name="TextBox 137"/>
          <p:cNvSpPr txBox="1">
            <a:spLocks noChangeArrowheads="1"/>
          </p:cNvSpPr>
          <p:nvPr/>
        </p:nvSpPr>
        <p:spPr bwMode="auto">
          <a:xfrm>
            <a:off x="555746" y="3937217"/>
            <a:ext cx="80423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We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propose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a </a:t>
            </a: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general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b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theory</a:t>
            </a: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including filter/detectors (= “sensors”) in the dynamics:</a:t>
            </a:r>
            <a:endParaRPr lang="en-GB" sz="1200" dirty="0">
              <a:solidFill>
                <a:schemeClr val="accent1">
                  <a:lumMod val="75000"/>
                </a:schemeClr>
              </a:solidFill>
              <a:latin typeface="Bookman Old Style"/>
              <a:ea typeface="Times New Roman" pitchFamily="1" charset="0"/>
              <a:cs typeface="Bookman Old Style"/>
            </a:endParaRPr>
          </a:p>
        </p:txBody>
      </p:sp>
      <p:graphicFrame>
        <p:nvGraphicFramePr>
          <p:cNvPr id="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218936"/>
              </p:ext>
            </p:extLst>
          </p:nvPr>
        </p:nvGraphicFramePr>
        <p:xfrm>
          <a:off x="4933098" y="3046140"/>
          <a:ext cx="1909402" cy="41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9890" name="Equation" r:id="rId5" imgW="1168400" imgH="254000" progId="Equation.3">
                  <p:embed/>
                </p:oleObj>
              </mc:Choice>
              <mc:Fallback>
                <p:oleObj name="Equation" r:id="rId5" imgW="1168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098" y="3046140"/>
                        <a:ext cx="1909402" cy="418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n 10" descr="Screenshot 2018-11-13 at 16.10.5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20" y="1158149"/>
            <a:ext cx="5733663" cy="1383839"/>
          </a:xfrm>
          <a:prstGeom prst="rect">
            <a:avLst/>
          </a:prstGeom>
          <a:ln>
            <a:noFill/>
          </a:ln>
        </p:spPr>
      </p:pic>
      <p:graphicFrame>
        <p:nvGraphicFramePr>
          <p:cNvPr id="1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481465"/>
              </p:ext>
            </p:extLst>
          </p:nvPr>
        </p:nvGraphicFramePr>
        <p:xfrm>
          <a:off x="6842500" y="2924262"/>
          <a:ext cx="1815564" cy="720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9891" name="Equation" r:id="rId8" imgW="1320800" imgH="520700" progId="Equation.3">
                  <p:embed/>
                </p:oleObj>
              </mc:Choice>
              <mc:Fallback>
                <p:oleObj name="Equation" r:id="rId8" imgW="13208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500" y="2924262"/>
                        <a:ext cx="1815564" cy="7204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2882" y="304799"/>
            <a:ext cx="1613676" cy="48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Theory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  <a:p>
            <a:pPr>
              <a:spcBef>
                <a:spcPct val="20000"/>
              </a:spcBef>
            </a:pPr>
            <a:endParaRPr lang="es-ES" sz="2000" b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16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523436" y="3978172"/>
            <a:ext cx="82623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376092"/>
                </a:solidFill>
                <a:latin typeface="Bookman Old Style"/>
                <a:cs typeface="Bookman Old Style"/>
              </a:rPr>
              <a:t>General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b="1" dirty="0" err="1">
                <a:solidFill>
                  <a:srgbClr val="376092"/>
                </a:solidFill>
                <a:latin typeface="Bookman Old Style"/>
                <a:cs typeface="Bookman Old Style"/>
              </a:rPr>
              <a:t>theory</a:t>
            </a:r>
            <a:r>
              <a:rPr lang="es-ES" sz="1400" b="1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valid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for</a:t>
            </a:r>
            <a:endParaRPr lang="es-ES" sz="1400" dirty="0">
              <a:solidFill>
                <a:srgbClr val="376092"/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400" dirty="0">
              <a:solidFill>
                <a:srgbClr val="376092"/>
              </a:solidFill>
              <a:latin typeface="Bookman Old Style"/>
              <a:cs typeface="Bookman Old Style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Any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number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of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photons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(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not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only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two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as in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previous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studies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)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Any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quantum open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system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(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not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only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simple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limiting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cases)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Steady-state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situations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under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continuous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excitation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or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time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dynamics</a:t>
            </a:r>
            <a:endParaRPr lang="es-ES" sz="1400" dirty="0">
              <a:solidFill>
                <a:srgbClr val="376092"/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400" dirty="0">
              <a:solidFill>
                <a:srgbClr val="376092"/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Computationally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powerful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and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efficient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</a:p>
          <a:p>
            <a:pPr>
              <a:defRPr/>
            </a:pPr>
            <a:endParaRPr lang="es-ES" sz="1400" dirty="0">
              <a:solidFill>
                <a:srgbClr val="376092"/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Includes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self-consistently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the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i="1" dirty="0">
                <a:solidFill>
                  <a:srgbClr val="376092"/>
                </a:solidFill>
                <a:latin typeface="Bookman Old Style"/>
                <a:cs typeface="Bookman Old Style"/>
              </a:rPr>
              <a:t>fundamental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detector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uncertainty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or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filtering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resolution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</a:p>
          <a:p>
            <a:pPr>
              <a:defRPr/>
            </a:pP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	(in time/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frequency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according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to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Heisenberg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uncertainty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solidFill>
                  <a:srgbClr val="376092"/>
                </a:solidFill>
                <a:latin typeface="Bookman Old Style"/>
                <a:cs typeface="Bookman Old Style"/>
              </a:rPr>
              <a:t>principle</a:t>
            </a:r>
            <a:r>
              <a:rPr lang="es-ES" sz="1400" dirty="0">
                <a:solidFill>
                  <a:srgbClr val="376092"/>
                </a:solidFill>
                <a:latin typeface="Bookman Old Style"/>
                <a:cs typeface="Bookman Old Style"/>
              </a:rPr>
              <a:t>)</a:t>
            </a:r>
          </a:p>
        </p:txBody>
      </p:sp>
      <p:graphicFrame>
        <p:nvGraphicFramePr>
          <p:cNvPr id="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293832"/>
              </p:ext>
            </p:extLst>
          </p:nvPr>
        </p:nvGraphicFramePr>
        <p:xfrm>
          <a:off x="4933098" y="3046140"/>
          <a:ext cx="1909402" cy="41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67" name="Equation" r:id="rId4" imgW="1168400" imgH="254000" progId="Equation.3">
                  <p:embed/>
                </p:oleObj>
              </mc:Choice>
              <mc:Fallback>
                <p:oleObj name="Equation" r:id="rId4" imgW="1168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098" y="3046140"/>
                        <a:ext cx="1909402" cy="418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91562"/>
              </p:ext>
            </p:extLst>
          </p:nvPr>
        </p:nvGraphicFramePr>
        <p:xfrm>
          <a:off x="6842500" y="2924262"/>
          <a:ext cx="1815564" cy="720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68" name="Equation" r:id="rId6" imgW="1320800" imgH="520700" progId="Equation.3">
                  <p:embed/>
                </p:oleObj>
              </mc:Choice>
              <mc:Fallback>
                <p:oleObj name="Equation" r:id="rId6" imgW="13208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500" y="2924262"/>
                        <a:ext cx="1815564" cy="7204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2882" y="304799"/>
            <a:ext cx="1613676" cy="48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Theory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  <a:p>
            <a:pPr>
              <a:spcBef>
                <a:spcPct val="20000"/>
              </a:spcBef>
            </a:pPr>
            <a:endParaRPr lang="es-ES" sz="2000" b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pic>
        <p:nvPicPr>
          <p:cNvPr id="10" name="Picture 9" descr="sensors.png">
            <a:extLst>
              <a:ext uri="{FF2B5EF4-FFF2-40B4-BE49-F238E27FC236}">
                <a16:creationId xmlns:a16="http://schemas.microsoft.com/office/drawing/2014/main" id="{CDAAB98E-0E3D-1B4E-A9BA-0BD62E96B5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6" y="1085227"/>
            <a:ext cx="2779399" cy="2469716"/>
          </a:xfrm>
          <a:prstGeom prst="rect">
            <a:avLst/>
          </a:prstGeom>
        </p:spPr>
      </p:pic>
      <p:pic>
        <p:nvPicPr>
          <p:cNvPr id="11" name="Imagen 10" descr="Screenshot 2018-11-13 at 16.10.51.png">
            <a:extLst>
              <a:ext uri="{FF2B5EF4-FFF2-40B4-BE49-F238E27FC236}">
                <a16:creationId xmlns:a16="http://schemas.microsoft.com/office/drawing/2014/main" id="{5B6E06F3-35EF-DE4E-8D1F-D1A432BBCF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20" y="1158149"/>
            <a:ext cx="5733663" cy="13838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537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2"/>
          <p:cNvSpPr txBox="1">
            <a:spLocks noChangeArrowheads="1"/>
          </p:cNvSpPr>
          <p:nvPr/>
        </p:nvSpPr>
        <p:spPr bwMode="auto">
          <a:xfrm>
            <a:off x="3865267" y="452602"/>
            <a:ext cx="1483714" cy="44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Outline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3580" y="1376660"/>
            <a:ext cx="763683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TOOL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Frequency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and time resolved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correlations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Temporal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correlations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(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relationship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between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)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where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are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defined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their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i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colour</a:t>
            </a:r>
            <a:endParaRPr lang="es-ES" sz="1600" i="1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  <a:sym typeface="Wingdings"/>
              </a:rPr>
              <a:t>			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How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to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measure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, compute &amp;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interpret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them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		</a:t>
            </a: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APPLICATIONS in </a:t>
            </a:r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Resonance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Fluorescence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N-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emitter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or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i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bundler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 (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high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driving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)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pic>
        <p:nvPicPr>
          <p:cNvPr id="6" name="Picture 8" descr="C:\Users\Inma\Documents\Fabrice\JC\JC-ladder\leapfrog.png">
            <a:extLst>
              <a:ext uri="{FF2B5EF4-FFF2-40B4-BE49-F238E27FC236}">
                <a16:creationId xmlns:a16="http://schemas.microsoft.com/office/drawing/2014/main" id="{FE010D90-C274-A64A-A204-4CBB3008F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7906" y="3761928"/>
            <a:ext cx="2004173" cy="1504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6875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309562"/>
            <a:ext cx="7375928" cy="452438"/>
          </a:xfrm>
        </p:spPr>
        <p:txBody>
          <a:bodyPr>
            <a:normAutofit fontScale="85000" lnSpcReduction="10000"/>
          </a:bodyPr>
          <a:lstStyle/>
          <a:p>
            <a:pPr marL="304800" indent="-304800" eaLnBrk="1" hangingPunct="1">
              <a:buFontTx/>
              <a:buNone/>
            </a:pPr>
            <a:r>
              <a:rPr lang="es-ES" sz="2000" b="1" dirty="0" err="1">
                <a:solidFill>
                  <a:srgbClr val="558ED5"/>
                </a:solidFill>
                <a:latin typeface="Bookman Old Style"/>
                <a:cs typeface="Bookman Old Style"/>
              </a:rPr>
              <a:t>Driving</a:t>
            </a:r>
            <a:r>
              <a:rPr lang="es-E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 </a:t>
            </a:r>
            <a:r>
              <a:rPr lang="es-ES" sz="2000" b="1" dirty="0" err="1">
                <a:solidFill>
                  <a:srgbClr val="558ED5"/>
                </a:solidFill>
                <a:latin typeface="Bookman Old Style"/>
                <a:cs typeface="Bookman Old Style"/>
              </a:rPr>
              <a:t>the</a:t>
            </a:r>
            <a:r>
              <a:rPr lang="es-E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 </a:t>
            </a:r>
            <a:r>
              <a:rPr lang="es-ES" sz="2000" b="1" dirty="0" err="1">
                <a:solidFill>
                  <a:srgbClr val="558ED5"/>
                </a:solidFill>
                <a:latin typeface="Bookman Old Style"/>
                <a:cs typeface="Bookman Old Style"/>
              </a:rPr>
              <a:t>qubit</a:t>
            </a:r>
            <a:r>
              <a:rPr lang="es-E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 </a:t>
            </a:r>
            <a:r>
              <a:rPr lang="es-ES" sz="2000" b="1" dirty="0" err="1">
                <a:solidFill>
                  <a:srgbClr val="558ED5"/>
                </a:solidFill>
                <a:latin typeface="Bookman Old Style"/>
                <a:cs typeface="Bookman Old Style"/>
              </a:rPr>
              <a:t>with</a:t>
            </a:r>
            <a:r>
              <a:rPr lang="es-E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 a laser (light-</a:t>
            </a:r>
            <a:r>
              <a:rPr lang="es-ES" sz="2000" b="1" dirty="0" err="1">
                <a:solidFill>
                  <a:srgbClr val="558ED5"/>
                </a:solidFill>
                <a:latin typeface="Bookman Old Style"/>
                <a:cs typeface="Bookman Old Style"/>
              </a:rPr>
              <a:t>matter</a:t>
            </a:r>
            <a:r>
              <a:rPr lang="es-E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 </a:t>
            </a:r>
            <a:r>
              <a:rPr lang="es-ES" sz="2000" b="1" dirty="0" err="1">
                <a:solidFill>
                  <a:srgbClr val="558ED5"/>
                </a:solidFill>
                <a:latin typeface="Bookman Old Style"/>
                <a:cs typeface="Bookman Old Style"/>
              </a:rPr>
              <a:t>strong-coupling</a:t>
            </a:r>
            <a:r>
              <a:rPr lang="es-E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)</a:t>
            </a:r>
          </a:p>
          <a:p>
            <a:pPr marL="304800" indent="-304800" eaLnBrk="1" hangingPunct="1">
              <a:buFontTx/>
              <a:buNone/>
            </a:pPr>
            <a:endParaRPr lang="es-ES" sz="2000" b="1" dirty="0">
              <a:solidFill>
                <a:srgbClr val="558ED5"/>
              </a:solidFill>
              <a:latin typeface="Bookman Old Style"/>
              <a:cs typeface="Bookman Old Style"/>
            </a:endParaRPr>
          </a:p>
          <a:p>
            <a:pPr marL="304800" indent="-304800" eaLnBrk="1" hangingPunct="1">
              <a:buFontTx/>
              <a:buNone/>
            </a:pPr>
            <a:endParaRPr lang="es-ES" sz="2000" b="1" dirty="0">
              <a:solidFill>
                <a:srgbClr val="558ED5"/>
              </a:solidFill>
              <a:latin typeface="Bookman Old Style"/>
              <a:cs typeface="Bookman Old Style"/>
            </a:endParaRPr>
          </a:p>
          <a:p>
            <a:pPr marL="304800" indent="-304800" eaLnBrk="1" hangingPunct="1">
              <a:buFontTx/>
              <a:buNone/>
            </a:pPr>
            <a:endParaRPr lang="en-US" sz="2000" dirty="0">
              <a:solidFill>
                <a:srgbClr val="558ED5"/>
              </a:solidFill>
              <a:latin typeface="Bookman Old Style"/>
              <a:cs typeface="Bookman Old Style"/>
            </a:endParaRPr>
          </a:p>
          <a:p>
            <a:pPr marL="304800" indent="-304800" eaLnBrk="1" hangingPunct="1">
              <a:buFontTx/>
              <a:buNone/>
            </a:pPr>
            <a:endParaRPr lang="en-US" sz="2000" dirty="0">
              <a:solidFill>
                <a:srgbClr val="558ED5"/>
              </a:solidFill>
              <a:latin typeface="Bookman Old Style"/>
              <a:cs typeface="Bookman Old Style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129641" y="2223699"/>
            <a:ext cx="1699159" cy="1724055"/>
            <a:chOff x="129641" y="2223699"/>
            <a:chExt cx="1699159" cy="172405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rcRect t="916"/>
            <a:stretch>
              <a:fillRect/>
            </a:stretch>
          </p:blipFill>
          <p:spPr>
            <a:xfrm>
              <a:off x="311415" y="2561757"/>
              <a:ext cx="1163664" cy="892529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29641" y="2223699"/>
              <a:ext cx="16002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000" dirty="0">
                  <a:latin typeface="Bookman Old Style"/>
                  <a:cs typeface="Bookman Old Style"/>
                </a:rPr>
                <a:t>A</a:t>
              </a:r>
              <a:r>
                <a:rPr lang="en-US" sz="1000" baseline="0" dirty="0">
                  <a:latin typeface="Bookman Old Style"/>
                  <a:cs typeface="Bookman Old Style"/>
                </a:rPr>
                <a:t>toms</a:t>
              </a:r>
              <a:r>
                <a:rPr lang="en-US" sz="1000" dirty="0">
                  <a:latin typeface="Bookman Old Style"/>
                  <a:cs typeface="Bookman Old Style"/>
                </a:rPr>
                <a:t>:</a:t>
              </a:r>
              <a:endParaRPr lang="en-US" sz="1000" dirty="0">
                <a:solidFill>
                  <a:srgbClr val="000000"/>
                </a:solidFill>
                <a:latin typeface="Bookman Old Style"/>
                <a:cs typeface="Bookman Old Style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4800" y="3393756"/>
              <a:ext cx="1524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000" dirty="0">
                  <a:latin typeface="Bookman Old Style"/>
                  <a:cs typeface="Bookman Old Style"/>
                </a:rPr>
                <a:t>Wu </a:t>
              </a:r>
              <a:r>
                <a:rPr lang="en-US" sz="1000" i="1" dirty="0">
                  <a:latin typeface="Bookman Old Style"/>
                  <a:cs typeface="Bookman Old Style"/>
                </a:rPr>
                <a:t>et al.</a:t>
              </a:r>
              <a:r>
                <a:rPr lang="en-US" sz="1000" dirty="0">
                  <a:latin typeface="Bookman Old Style"/>
                  <a:cs typeface="Bookman Old Style"/>
                </a:rPr>
                <a:t> </a:t>
              </a:r>
            </a:p>
            <a:p>
              <a:pPr algn="l"/>
              <a:r>
                <a:rPr lang="en-US" sz="1000" dirty="0">
                  <a:latin typeface="Bookman Old Style"/>
                  <a:cs typeface="Bookman Old Style"/>
                </a:rPr>
                <a:t>Phys. Rev. </a:t>
              </a:r>
              <a:r>
                <a:rPr lang="en-US" sz="1000" dirty="0" err="1">
                  <a:latin typeface="Bookman Old Style"/>
                  <a:cs typeface="Bookman Old Style"/>
                </a:rPr>
                <a:t>Lett</a:t>
              </a:r>
              <a:r>
                <a:rPr lang="en-US" sz="1000" dirty="0">
                  <a:latin typeface="Bookman Old Style"/>
                  <a:cs typeface="Bookman Old Style"/>
                </a:rPr>
                <a:t>. 35, </a:t>
              </a:r>
            </a:p>
            <a:p>
              <a:pPr algn="l"/>
              <a:r>
                <a:rPr lang="en-US" sz="1000" dirty="0">
                  <a:latin typeface="Bookman Old Style"/>
                  <a:cs typeface="Bookman Old Style"/>
                </a:rPr>
                <a:t>1426 (1975)</a:t>
              </a:r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119344" y="4117173"/>
            <a:ext cx="7136986" cy="2740827"/>
            <a:chOff x="119344" y="4117173"/>
            <a:chExt cx="7136986" cy="2740827"/>
          </a:xfrm>
        </p:grpSpPr>
        <p:pic>
          <p:nvPicPr>
            <p:cNvPr id="26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02154" y="4304238"/>
              <a:ext cx="1255374" cy="1814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7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418214" y="4868202"/>
              <a:ext cx="1182860" cy="16285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8" name="Text Box 3"/>
            <p:cNvSpPr txBox="1">
              <a:spLocks noChangeArrowheads="1"/>
            </p:cNvSpPr>
            <p:nvPr/>
          </p:nvSpPr>
          <p:spPr bwMode="auto">
            <a:xfrm>
              <a:off x="5535357" y="6304002"/>
              <a:ext cx="172097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1000" dirty="0" err="1">
                  <a:latin typeface="Bookman Old Style"/>
                  <a:cs typeface="Bookman Old Style"/>
                </a:rPr>
                <a:t>Ates</a:t>
              </a:r>
              <a:r>
                <a:rPr lang="en-GB" sz="1000" dirty="0">
                  <a:latin typeface="Bookman Old Style"/>
                  <a:cs typeface="Bookman Old Style"/>
                </a:rPr>
                <a:t> </a:t>
              </a:r>
              <a:r>
                <a:rPr lang="en-GB" sz="1000" i="1" dirty="0">
                  <a:latin typeface="Bookman Old Style"/>
                  <a:cs typeface="Bookman Old Style"/>
                </a:rPr>
                <a:t>et al.</a:t>
              </a:r>
              <a:r>
                <a:rPr lang="en-GB" sz="1000" dirty="0">
                  <a:latin typeface="Bookman Old Style"/>
                  <a:cs typeface="Bookman Old Style"/>
                </a:rPr>
                <a:t> </a:t>
              </a:r>
            </a:p>
            <a:p>
              <a:pPr algn="r">
                <a:defRPr/>
              </a:pPr>
              <a:r>
                <a:rPr lang="en-US" sz="1000" dirty="0">
                  <a:latin typeface="Bookman Old Style"/>
                  <a:cs typeface="Bookman Old Style"/>
                </a:rPr>
                <a:t>Phys. Rev. </a:t>
              </a:r>
              <a:r>
                <a:rPr lang="en-US" sz="1000" dirty="0" err="1">
                  <a:latin typeface="Bookman Old Style"/>
                  <a:cs typeface="Bookman Old Style"/>
                </a:rPr>
                <a:t>Lett</a:t>
              </a:r>
              <a:r>
                <a:rPr lang="en-US" sz="1000" dirty="0">
                  <a:latin typeface="Bookman Old Style"/>
                  <a:cs typeface="Bookman Old Style"/>
                </a:rPr>
                <a:t>. 103, </a:t>
              </a:r>
            </a:p>
            <a:p>
              <a:pPr algn="r">
                <a:defRPr/>
              </a:pPr>
              <a:r>
                <a:rPr lang="en-US" sz="1000" dirty="0">
                  <a:latin typeface="Bookman Old Style"/>
                  <a:cs typeface="Bookman Old Style"/>
                </a:rPr>
                <a:t>167402 (2009)</a:t>
              </a:r>
              <a:endParaRPr lang="en-GB" sz="1000" dirty="0">
                <a:latin typeface="Bookman Old Style"/>
                <a:cs typeface="Bookman Old Style"/>
              </a:endParaRPr>
            </a:p>
          </p:txBody>
        </p:sp>
        <p:sp>
          <p:nvSpPr>
            <p:cNvPr id="31" name="Text Box 3"/>
            <p:cNvSpPr txBox="1">
              <a:spLocks noChangeArrowheads="1"/>
            </p:cNvSpPr>
            <p:nvPr/>
          </p:nvSpPr>
          <p:spPr bwMode="auto">
            <a:xfrm>
              <a:off x="151894" y="6096655"/>
              <a:ext cx="22098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en-GB" sz="1000" dirty="0" err="1">
                  <a:latin typeface="Bookman Old Style"/>
                  <a:cs typeface="Bookman Old Style"/>
                </a:rPr>
                <a:t>Vamivakas</a:t>
              </a:r>
              <a:r>
                <a:rPr lang="en-GB" sz="1000" dirty="0">
                  <a:latin typeface="Bookman Old Style"/>
                  <a:cs typeface="Bookman Old Style"/>
                </a:rPr>
                <a:t> </a:t>
              </a:r>
              <a:r>
                <a:rPr lang="en-GB" sz="1000" i="1" dirty="0">
                  <a:latin typeface="Bookman Old Style"/>
                  <a:cs typeface="Bookman Old Style"/>
                </a:rPr>
                <a:t>et al.</a:t>
              </a:r>
              <a:r>
                <a:rPr lang="en-GB" sz="1000" dirty="0">
                  <a:latin typeface="Bookman Old Style"/>
                  <a:cs typeface="Bookman Old Style"/>
                </a:rPr>
                <a:t> </a:t>
              </a:r>
            </a:p>
            <a:p>
              <a:pPr algn="l">
                <a:defRPr/>
              </a:pPr>
              <a:r>
                <a:rPr lang="en-GB" sz="1000" dirty="0">
                  <a:latin typeface="Bookman Old Style"/>
                  <a:cs typeface="Bookman Old Style"/>
                </a:rPr>
                <a:t>Nature Phys. 5, 198 (2009)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9344" y="4117173"/>
              <a:ext cx="112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000" baseline="0" dirty="0">
                  <a:latin typeface="Bookman Old Style"/>
                  <a:cs typeface="Bookman Old Style"/>
                </a:rPr>
                <a:t>With a </a:t>
              </a:r>
            </a:p>
            <a:p>
              <a:pPr algn="l"/>
              <a:r>
                <a:rPr lang="en-US" sz="1000" dirty="0">
                  <a:latin typeface="Bookman Old Style"/>
                  <a:cs typeface="Bookman Old Style"/>
                </a:rPr>
                <a:t>quantum dot:</a:t>
              </a:r>
              <a:endParaRPr lang="en-US" sz="1000" i="1" dirty="0">
                <a:solidFill>
                  <a:srgbClr val="000000"/>
                </a:solidFill>
                <a:latin typeface="Bookman Old Style"/>
                <a:cs typeface="Bookman Old Style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7930" y="4432977"/>
              <a:ext cx="1021991" cy="2066764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2946161" y="5433811"/>
              <a:ext cx="134678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Bookman Old Style"/>
                  <a:cs typeface="Bookman Old Style"/>
                </a:rPr>
                <a:t>Flagg et al. </a:t>
              </a:r>
            </a:p>
            <a:p>
              <a:r>
                <a:rPr lang="en-US" sz="1000" dirty="0">
                  <a:latin typeface="Bookman Old Style"/>
                  <a:cs typeface="Bookman Old Style"/>
                </a:rPr>
                <a:t>Nature Phys. 5, </a:t>
              </a:r>
            </a:p>
            <a:p>
              <a:r>
                <a:rPr lang="en-US" sz="1000" dirty="0">
                  <a:latin typeface="Bookman Old Style"/>
                  <a:cs typeface="Bookman Old Style"/>
                </a:rPr>
                <a:t>203 (2009)</a:t>
              </a:r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2138241" y="2296184"/>
            <a:ext cx="4461345" cy="2408164"/>
            <a:chOff x="2138241" y="2296184"/>
            <a:chExt cx="4461345" cy="2408164"/>
          </a:xfrm>
        </p:grpSpPr>
        <p:sp>
          <p:nvSpPr>
            <p:cNvPr id="40" name="Rectangle 39"/>
            <p:cNvSpPr/>
            <p:nvPr/>
          </p:nvSpPr>
          <p:spPr>
            <a:xfrm>
              <a:off x="3191891" y="2296184"/>
              <a:ext cx="17526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000" baseline="0" dirty="0">
                  <a:latin typeface="Bookman Old Style"/>
                  <a:cs typeface="Bookman Old Style"/>
                </a:rPr>
                <a:t>Superconducting </a:t>
              </a:r>
              <a:r>
                <a:rPr lang="en-US" sz="1000" dirty="0" err="1">
                  <a:latin typeface="Bookman Old Style"/>
                  <a:cs typeface="Bookman Old Style"/>
                </a:rPr>
                <a:t>qubits</a:t>
              </a:r>
              <a:r>
                <a:rPr lang="en-US" sz="1000" dirty="0">
                  <a:latin typeface="Bookman Old Style"/>
                  <a:cs typeface="Bookman Old Style"/>
                </a:rPr>
                <a:t>:</a:t>
              </a:r>
              <a:endParaRPr lang="en-US" sz="1000" dirty="0">
                <a:solidFill>
                  <a:srgbClr val="000000"/>
                </a:solidFill>
                <a:latin typeface="Bookman Old Style"/>
                <a:cs typeface="Bookman Old Style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38241" y="2578123"/>
              <a:ext cx="4461345" cy="1726115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436829" y="4304238"/>
              <a:ext cx="18011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err="1">
                  <a:latin typeface="Bookman Old Style"/>
                  <a:cs typeface="Bookman Old Style"/>
                </a:rPr>
                <a:t>Astafiev</a:t>
              </a:r>
              <a:r>
                <a:rPr lang="en-US" sz="1000" dirty="0">
                  <a:latin typeface="Bookman Old Style"/>
                  <a:cs typeface="Bookman Old Style"/>
                </a:rPr>
                <a:t> et al. </a:t>
              </a:r>
            </a:p>
            <a:p>
              <a:r>
                <a:rPr lang="en-US" sz="1000" dirty="0">
                  <a:latin typeface="Bookman Old Style"/>
                  <a:cs typeface="Bookman Old Style"/>
                </a:rPr>
                <a:t>Science 12, 840 (2010)</a:t>
              </a:r>
            </a:p>
          </p:txBody>
        </p:sp>
      </p:grpSp>
      <p:grpSp>
        <p:nvGrpSpPr>
          <p:cNvPr id="19" name="Group 1"/>
          <p:cNvGrpSpPr/>
          <p:nvPr/>
        </p:nvGrpSpPr>
        <p:grpSpPr>
          <a:xfrm rot="21442130" flipH="1">
            <a:off x="1758390" y="1093859"/>
            <a:ext cx="2235750" cy="1295052"/>
            <a:chOff x="3065690" y="963700"/>
            <a:chExt cx="3807062" cy="2124620"/>
          </a:xfrm>
        </p:grpSpPr>
        <p:pic>
          <p:nvPicPr>
            <p:cNvPr id="20" name="Picture 6" descr="laser-2.png (131×213)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392" b="59015"/>
            <a:stretch/>
          </p:blipFill>
          <p:spPr bwMode="auto">
            <a:xfrm rot="17681784">
              <a:off x="3099088" y="930302"/>
              <a:ext cx="2124620" cy="2191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5" descr="images.jpe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41892" y="1403014"/>
              <a:ext cx="1530860" cy="1142257"/>
            </a:xfrm>
            <a:prstGeom prst="rect">
              <a:avLst/>
            </a:prstGeom>
          </p:spPr>
        </p:pic>
      </p:grpSp>
      <p:sp>
        <p:nvSpPr>
          <p:cNvPr id="23" name="Chord 31"/>
          <p:cNvSpPr/>
          <p:nvPr/>
        </p:nvSpPr>
        <p:spPr>
          <a:xfrm flipH="1">
            <a:off x="6115714" y="1076585"/>
            <a:ext cx="760848" cy="1104008"/>
          </a:xfrm>
          <a:prstGeom prst="chord">
            <a:avLst>
              <a:gd name="adj1" fmla="val 5365786"/>
              <a:gd name="adj2" fmla="val 16278501"/>
            </a:avLst>
          </a:prstGeom>
          <a:solidFill>
            <a:schemeClr val="accent2">
              <a:lumMod val="75000"/>
              <a:alpha val="24000"/>
            </a:schemeClr>
          </a:solidFill>
          <a:ln w="635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Agrupar 4"/>
          <p:cNvGrpSpPr/>
          <p:nvPr/>
        </p:nvGrpSpPr>
        <p:grpSpPr>
          <a:xfrm>
            <a:off x="6479653" y="1676400"/>
            <a:ext cx="2588146" cy="5042452"/>
            <a:chOff x="6479653" y="1676400"/>
            <a:chExt cx="2588146" cy="5042452"/>
          </a:xfrm>
        </p:grpSpPr>
        <p:sp>
          <p:nvSpPr>
            <p:cNvPr id="33" name="Rectangle 32"/>
            <p:cNvSpPr/>
            <p:nvPr/>
          </p:nvSpPr>
          <p:spPr>
            <a:xfrm>
              <a:off x="6479653" y="3701533"/>
              <a:ext cx="15240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000" dirty="0">
                  <a:latin typeface="Bookman Old Style"/>
                  <a:cs typeface="Bookman Old Style"/>
                </a:rPr>
                <a:t>A m</a:t>
              </a:r>
              <a:r>
                <a:rPr lang="en-US" sz="1000" baseline="0" dirty="0">
                  <a:latin typeface="Bookman Old Style"/>
                  <a:cs typeface="Bookman Old Style"/>
                </a:rPr>
                <a:t>olecule</a:t>
              </a:r>
              <a:r>
                <a:rPr lang="en-US" sz="1000" dirty="0">
                  <a:latin typeface="Bookman Old Style"/>
                  <a:cs typeface="Bookman Old Style"/>
                </a:rPr>
                <a:t>:</a:t>
              </a:r>
              <a:endParaRPr lang="en-US" sz="1000" dirty="0">
                <a:solidFill>
                  <a:srgbClr val="000000"/>
                </a:solidFill>
                <a:latin typeface="Bookman Old Style"/>
                <a:cs typeface="Bookman Old Style"/>
              </a:endParaRPr>
            </a:p>
          </p:txBody>
        </p:sp>
        <p:pic>
          <p:nvPicPr>
            <p:cNvPr id="35" name="Picture 34" descr="molecule-mollow--nphys812-f5.jpg"/>
            <p:cNvPicPr>
              <a:picLocks noChangeAspect="1"/>
            </p:cNvPicPr>
            <p:nvPr/>
          </p:nvPicPr>
          <p:blipFill>
            <a:blip r:embed="rId10"/>
            <a:srcRect l="4429" r="54129"/>
            <a:stretch>
              <a:fillRect/>
            </a:stretch>
          </p:blipFill>
          <p:spPr>
            <a:xfrm>
              <a:off x="7779172" y="1676400"/>
              <a:ext cx="1288627" cy="5042452"/>
            </a:xfrm>
            <a:prstGeom prst="rect">
              <a:avLst/>
            </a:prstGeom>
          </p:spPr>
        </p:pic>
        <p:sp>
          <p:nvSpPr>
            <p:cNvPr id="36" name="Text Box 3"/>
            <p:cNvSpPr txBox="1">
              <a:spLocks noChangeArrowheads="1"/>
            </p:cNvSpPr>
            <p:nvPr/>
          </p:nvSpPr>
          <p:spPr bwMode="auto">
            <a:xfrm>
              <a:off x="6479653" y="3939796"/>
              <a:ext cx="1492111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dirty="0" err="1">
                  <a:latin typeface="Bookman Old Style"/>
                  <a:cs typeface="Bookman Old Style"/>
                </a:rPr>
                <a:t>Wrigge</a:t>
              </a:r>
              <a:r>
                <a:rPr lang="en-US" sz="1000" dirty="0">
                  <a:latin typeface="Bookman Old Style"/>
                  <a:cs typeface="Bookman Old Style"/>
                </a:rPr>
                <a:t> </a:t>
              </a:r>
              <a:r>
                <a:rPr lang="en-GB" sz="1000" i="1" dirty="0">
                  <a:latin typeface="Bookman Old Style"/>
                  <a:cs typeface="Bookman Old Style"/>
                </a:rPr>
                <a:t>et al.</a:t>
              </a:r>
              <a:r>
                <a:rPr lang="en-GB" sz="1000" dirty="0">
                  <a:latin typeface="Bookman Old Style"/>
                  <a:cs typeface="Bookman Old Style"/>
                </a:rPr>
                <a:t> </a:t>
              </a:r>
              <a:endParaRPr lang="en-US" sz="1000" dirty="0">
                <a:latin typeface="Bookman Old Style"/>
                <a:cs typeface="Bookman Old Style"/>
              </a:endParaRPr>
            </a:p>
            <a:p>
              <a:pPr>
                <a:defRPr/>
              </a:pPr>
              <a:r>
                <a:rPr lang="en-US" sz="1000" dirty="0">
                  <a:latin typeface="Bookman Old Style"/>
                  <a:cs typeface="Bookman Old Style"/>
                </a:rPr>
                <a:t>Nature Phys. 4, </a:t>
              </a:r>
            </a:p>
            <a:p>
              <a:pPr>
                <a:defRPr/>
              </a:pPr>
              <a:r>
                <a:rPr lang="en-US" sz="1000" dirty="0">
                  <a:latin typeface="Bookman Old Style"/>
                  <a:cs typeface="Bookman Old Style"/>
                </a:rPr>
                <a:t>60 (2008)</a:t>
              </a:r>
              <a:endParaRPr lang="en-GB" sz="1000" dirty="0">
                <a:latin typeface="Bookman Old Style"/>
                <a:cs typeface="Bookman Old Style"/>
              </a:endParaRPr>
            </a:p>
          </p:txBody>
        </p:sp>
      </p:grpSp>
      <p:grpSp>
        <p:nvGrpSpPr>
          <p:cNvPr id="44" name="Group 23"/>
          <p:cNvGrpSpPr/>
          <p:nvPr/>
        </p:nvGrpSpPr>
        <p:grpSpPr>
          <a:xfrm>
            <a:off x="3741245" y="1375257"/>
            <a:ext cx="1031985" cy="750462"/>
            <a:chOff x="907027" y="1610293"/>
            <a:chExt cx="1254862" cy="912539"/>
          </a:xfrm>
        </p:grpSpPr>
        <p:sp>
          <p:nvSpPr>
            <p:cNvPr id="46" name="TextBox 137"/>
            <p:cNvSpPr txBox="1">
              <a:spLocks noChangeArrowheads="1"/>
            </p:cNvSpPr>
            <p:nvPr/>
          </p:nvSpPr>
          <p:spPr bwMode="auto">
            <a:xfrm>
              <a:off x="965641" y="2245833"/>
              <a:ext cx="108265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200" b="1" dirty="0" err="1">
                  <a:solidFill>
                    <a:srgbClr val="008000"/>
                  </a:solidFill>
                  <a:latin typeface="Bookman Old Style"/>
                  <a:ea typeface="Times New Roman" pitchFamily="1" charset="0"/>
                  <a:cs typeface="Bookman Old Style"/>
                </a:rPr>
                <a:t>qubit</a:t>
              </a:r>
              <a:endParaRPr lang="es-ES" sz="1200" b="1" dirty="0">
                <a:solidFill>
                  <a:srgbClr val="008000"/>
                </a:solidFill>
                <a:latin typeface="Bookman Old Style"/>
                <a:ea typeface="Times New Roman" pitchFamily="1" charset="0"/>
                <a:cs typeface="Bookman Old Style"/>
              </a:endParaRPr>
            </a:p>
          </p:txBody>
        </p:sp>
        <p:cxnSp>
          <p:nvCxnSpPr>
            <p:cNvPr id="47" name="Straight Connector 29"/>
            <p:cNvCxnSpPr/>
            <p:nvPr/>
          </p:nvCxnSpPr>
          <p:spPr>
            <a:xfrm>
              <a:off x="1192832" y="1699846"/>
              <a:ext cx="663319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1"/>
            <p:cNvCxnSpPr/>
            <p:nvPr/>
          </p:nvCxnSpPr>
          <p:spPr>
            <a:xfrm>
              <a:off x="1192832" y="2185935"/>
              <a:ext cx="663319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urved Right Arrow 42"/>
            <p:cNvSpPr/>
            <p:nvPr/>
          </p:nvSpPr>
          <p:spPr>
            <a:xfrm>
              <a:off x="907027" y="1629831"/>
              <a:ext cx="227191" cy="645309"/>
            </a:xfrm>
            <a:prstGeom prst="curvedRightArrow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Curved Right Arrow 42"/>
            <p:cNvSpPr/>
            <p:nvPr/>
          </p:nvSpPr>
          <p:spPr>
            <a:xfrm flipH="1" flipV="1">
              <a:off x="1934698" y="1610293"/>
              <a:ext cx="227191" cy="645309"/>
            </a:xfrm>
            <a:prstGeom prst="curvedRightArrow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1" name="Right Arrow 64"/>
          <p:cNvSpPr/>
          <p:nvPr/>
        </p:nvSpPr>
        <p:spPr>
          <a:xfrm>
            <a:off x="4983107" y="1530648"/>
            <a:ext cx="1348486" cy="190948"/>
          </a:xfrm>
          <a:prstGeom prst="rightArrow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glow rad="279400">
              <a:srgbClr val="008000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>
          <a:xfrm rot="20139699">
            <a:off x="82240" y="3633594"/>
            <a:ext cx="8879108" cy="967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>
              <a:buFontTx/>
              <a:buNone/>
            </a:pPr>
            <a:r>
              <a:rPr lang="es-ES" sz="6000" b="1" dirty="0" err="1">
                <a:latin typeface="Courier"/>
                <a:cs typeface="Courier"/>
              </a:rPr>
              <a:t>The</a:t>
            </a:r>
            <a:r>
              <a:rPr lang="es-ES" sz="6000" b="1" dirty="0">
                <a:latin typeface="Courier"/>
                <a:cs typeface="Courier"/>
              </a:rPr>
              <a:t> </a:t>
            </a:r>
            <a:r>
              <a:rPr lang="es-ES" sz="6000" b="1" dirty="0" err="1">
                <a:latin typeface="Courier"/>
                <a:cs typeface="Courier"/>
              </a:rPr>
              <a:t>Mollow</a:t>
            </a:r>
            <a:r>
              <a:rPr lang="es-ES" sz="6000" b="1" dirty="0">
                <a:latin typeface="Courier"/>
                <a:cs typeface="Courier"/>
              </a:rPr>
              <a:t> </a:t>
            </a:r>
            <a:r>
              <a:rPr lang="es-ES" sz="6000" b="1" dirty="0" err="1">
                <a:latin typeface="Courier"/>
                <a:cs typeface="Courier"/>
              </a:rPr>
              <a:t>Triplet</a:t>
            </a:r>
            <a:endParaRPr lang="en-US" sz="6000" b="1" dirty="0">
              <a:latin typeface="Courier"/>
              <a:cs typeface="Courier"/>
            </a:endParaRPr>
          </a:p>
        </p:txBody>
      </p:sp>
      <p:cxnSp>
        <p:nvCxnSpPr>
          <p:cNvPr id="52" name="Straight Connector 32"/>
          <p:cNvCxnSpPr/>
          <p:nvPr/>
        </p:nvCxnSpPr>
        <p:spPr>
          <a:xfrm>
            <a:off x="6876562" y="1610715"/>
            <a:ext cx="539999" cy="0"/>
          </a:xfrm>
          <a:prstGeom prst="line">
            <a:avLst/>
          </a:prstGeom>
          <a:ln w="63500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11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5 at 14.47.5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00"/>
          <a:stretch/>
        </p:blipFill>
        <p:spPr>
          <a:xfrm>
            <a:off x="354438" y="2226534"/>
            <a:ext cx="4381244" cy="4387388"/>
          </a:xfrm>
          <a:prstGeom prst="rect">
            <a:avLst/>
          </a:prstGeom>
        </p:spPr>
      </p:pic>
      <p:pic>
        <p:nvPicPr>
          <p:cNvPr id="3" name="Picture 2" descr="Screen Shot 2013-09-05 at 14.49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40" y="3189998"/>
            <a:ext cx="2333174" cy="3114235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3053" y="1010353"/>
            <a:ext cx="4942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b="1" dirty="0">
                <a:solidFill>
                  <a:schemeClr val="tx1"/>
                </a:solidFill>
                <a:latin typeface="Bookman Old Style"/>
                <a:cs typeface="Bookman Old Style"/>
              </a:rPr>
              <a:t>2-photon </a:t>
            </a:r>
            <a:r>
              <a:rPr lang="fr-FR" sz="1400" b="1" dirty="0" err="1">
                <a:solidFill>
                  <a:schemeClr val="tx1"/>
                </a:solidFill>
                <a:latin typeface="Bookman Old Style"/>
                <a:cs typeface="Bookman Old Style"/>
              </a:rPr>
              <a:t>processes</a:t>
            </a:r>
            <a:r>
              <a:rPr lang="fr-FR" sz="1400" b="1" dirty="0">
                <a:solidFill>
                  <a:schemeClr val="tx1"/>
                </a:solidFill>
                <a:latin typeface="Bookman Old Style"/>
                <a:cs typeface="Bookman Old Style"/>
              </a:rPr>
              <a:t> </a:t>
            </a:r>
          </a:p>
          <a:p>
            <a:pPr algn="ctr" eaLnBrk="1" hangingPunct="1"/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(</a:t>
            </a:r>
            <a:r>
              <a:rPr lang="fr-FR" sz="1400" dirty="0" err="1">
                <a:solidFill>
                  <a:schemeClr val="tx1"/>
                </a:solidFill>
                <a:latin typeface="Bookman Old Style"/>
                <a:cs typeface="Bookman Old Style"/>
              </a:rPr>
              <a:t>also</a:t>
            </a:r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Bookman Old Style"/>
                <a:cs typeface="Bookman Old Style"/>
              </a:rPr>
              <a:t>form</a:t>
            </a:r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 a triplet!)</a:t>
            </a:r>
            <a:endParaRPr lang="en-US" sz="1400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pic>
        <p:nvPicPr>
          <p:cNvPr id="5" name="Picture 4" descr="Mollow-res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18" y="1742493"/>
            <a:ext cx="3564000" cy="810330"/>
          </a:xfrm>
          <a:prstGeom prst="rect">
            <a:avLst/>
          </a:prstGeom>
        </p:spPr>
      </p:pic>
      <p:pic>
        <p:nvPicPr>
          <p:cNvPr id="17" name="Picture 16" descr="Mollow-res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8847" y="3939503"/>
            <a:ext cx="3564000" cy="81033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161769" y="2618664"/>
            <a:ext cx="3483114" cy="3488313"/>
            <a:chOff x="1161769" y="2618664"/>
            <a:chExt cx="3483114" cy="3488313"/>
          </a:xfrm>
        </p:grpSpPr>
        <p:sp>
          <p:nvSpPr>
            <p:cNvPr id="7" name="Rectangle 6"/>
            <p:cNvSpPr/>
            <p:nvPr/>
          </p:nvSpPr>
          <p:spPr>
            <a:xfrm>
              <a:off x="1161769" y="2618664"/>
              <a:ext cx="3483114" cy="3488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9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5230370"/>
                </p:ext>
              </p:extLst>
            </p:nvPr>
          </p:nvGraphicFramePr>
          <p:xfrm>
            <a:off x="2098675" y="3951288"/>
            <a:ext cx="1785938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8533" name="Equation" r:id="rId7" imgW="1092200" imgH="254000" progId="Equation.3">
                    <p:embed/>
                  </p:oleObj>
                </mc:Choice>
                <mc:Fallback>
                  <p:oleObj name="Equation" r:id="rId7" imgW="10922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98675" y="3951288"/>
                          <a:ext cx="1785938" cy="4191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/>
          <p:cNvGrpSpPr/>
          <p:nvPr/>
        </p:nvGrpSpPr>
        <p:grpSpPr>
          <a:xfrm>
            <a:off x="6096006" y="1814715"/>
            <a:ext cx="1289507" cy="1310990"/>
            <a:chOff x="6498024" y="1630779"/>
            <a:chExt cx="971697" cy="987885"/>
          </a:xfrm>
        </p:grpSpPr>
        <p:graphicFrame>
          <p:nvGraphicFramePr>
            <p:cNvPr id="32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391969"/>
                </p:ext>
              </p:extLst>
            </p:nvPr>
          </p:nvGraphicFramePr>
          <p:xfrm>
            <a:off x="6873247" y="1630779"/>
            <a:ext cx="596474" cy="301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8534" name="Equation" r:id="rId9" imgW="457200" imgH="228600" progId="Equation.3">
                    <p:embed/>
                  </p:oleObj>
                </mc:Choice>
                <mc:Fallback>
                  <p:oleObj name="Equation" r:id="rId9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3247" y="1630779"/>
                          <a:ext cx="596474" cy="3014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9"/>
            <p:cNvSpPr/>
            <p:nvPr/>
          </p:nvSpPr>
          <p:spPr>
            <a:xfrm>
              <a:off x="6498024" y="2393323"/>
              <a:ext cx="218167" cy="20892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98024" y="2057189"/>
              <a:ext cx="218167" cy="208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98024" y="1721055"/>
              <a:ext cx="218167" cy="208920"/>
            </a:xfrm>
            <a:prstGeom prst="rect">
              <a:avLst/>
            </a:prstGeom>
            <a:solidFill>
              <a:srgbClr val="C10D1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3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3392062"/>
                </p:ext>
              </p:extLst>
            </p:nvPr>
          </p:nvGraphicFramePr>
          <p:xfrm>
            <a:off x="6873246" y="1974020"/>
            <a:ext cx="596474" cy="301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8535" name="Equation" r:id="rId11" imgW="457200" imgH="228600" progId="Equation.3">
                    <p:embed/>
                  </p:oleObj>
                </mc:Choice>
                <mc:Fallback>
                  <p:oleObj name="Equation" r:id="rId11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3246" y="1974020"/>
                          <a:ext cx="596474" cy="3014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1090333"/>
                </p:ext>
              </p:extLst>
            </p:nvPr>
          </p:nvGraphicFramePr>
          <p:xfrm>
            <a:off x="6873247" y="2317261"/>
            <a:ext cx="596474" cy="301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8536" name="Equation" r:id="rId13" imgW="457200" imgH="228600" progId="Equation.3">
                    <p:embed/>
                  </p:oleObj>
                </mc:Choice>
                <mc:Fallback>
                  <p:oleObj name="Equation" r:id="rId13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3247" y="2317261"/>
                          <a:ext cx="596474" cy="3014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" name="Group 38"/>
          <p:cNvGrpSpPr/>
          <p:nvPr/>
        </p:nvGrpSpPr>
        <p:grpSpPr>
          <a:xfrm>
            <a:off x="3140712" y="4528517"/>
            <a:ext cx="1484481" cy="1584405"/>
            <a:chOff x="3140712" y="4528517"/>
            <a:chExt cx="1484481" cy="1584405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140712" y="5325934"/>
              <a:ext cx="797485" cy="786988"/>
            </a:xfrm>
            <a:prstGeom prst="line">
              <a:avLst/>
            </a:prstGeom>
            <a:ln w="76200" cmpd="sng">
              <a:solidFill>
                <a:srgbClr val="FFC53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765695" y="5212530"/>
              <a:ext cx="797485" cy="786988"/>
            </a:xfrm>
            <a:prstGeom prst="line">
              <a:avLst/>
            </a:prstGeom>
            <a:ln w="762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827708" y="4528517"/>
              <a:ext cx="797485" cy="786988"/>
            </a:xfrm>
            <a:prstGeom prst="line">
              <a:avLst/>
            </a:prstGeom>
            <a:ln w="76200" cmpd="sng">
              <a:solidFill>
                <a:srgbClr val="A4D62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8" descr="C:\Users\Inma\Documents\Fabrice\JC\JC-ladder\leapfrog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281846" y="5247352"/>
            <a:ext cx="2004173" cy="1504332"/>
          </a:xfrm>
          <a:prstGeom prst="rect">
            <a:avLst/>
          </a:prstGeom>
          <a:noFill/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782264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Filtering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&amp;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cross-correlations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of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Mollow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triplet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47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79769" y="304800"/>
            <a:ext cx="3889025" cy="52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experiments</a:t>
            </a:r>
            <a:r>
              <a:rPr lang="mr-I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…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pic>
        <p:nvPicPr>
          <p:cNvPr id="4" name="Imagen 3" descr="Screen Shot 2017-05-04 at 11.2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8" y="5614978"/>
            <a:ext cx="5922483" cy="1042631"/>
          </a:xfrm>
          <a:prstGeom prst="rect">
            <a:avLst/>
          </a:prstGeom>
        </p:spPr>
      </p:pic>
      <p:pic>
        <p:nvPicPr>
          <p:cNvPr id="8" name="Picture 2" descr="H:\Singapour\material\2PS\mollow-2PS\panel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2" y="1177285"/>
            <a:ext cx="7433416" cy="382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:\Singapour\material\2PS\mollow-2PS\panel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2" y="1012782"/>
            <a:ext cx="6752999" cy="13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:\Singapour\material\2PS\mollow-2PS\panel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9" y="2340558"/>
            <a:ext cx="7134696" cy="228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:\Singapour\material\2PS\fig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465" y="5360095"/>
            <a:ext cx="1553188" cy="138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5493" y="0"/>
            <a:ext cx="3898507" cy="100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31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0105 0.3169 " pathEditMode="relative" rAng="0" ptsTypes="AA">
                                      <p:cBhvr>
                                        <p:cTn id="1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Mollow-res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8847" y="3939503"/>
            <a:ext cx="3564000" cy="810330"/>
          </a:xfrm>
          <a:prstGeom prst="rect">
            <a:avLst/>
          </a:prstGeom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46024" y="1043672"/>
            <a:ext cx="4467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A </a:t>
            </a:r>
            <a:r>
              <a:rPr lang="fr-FR" sz="1400" dirty="0" err="1">
                <a:solidFill>
                  <a:schemeClr val="tx1"/>
                </a:solidFill>
                <a:latin typeface="Bookman Old Style"/>
                <a:cs typeface="Bookman Old Style"/>
              </a:rPr>
              <a:t>cavity</a:t>
            </a:r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 to Purcell </a:t>
            </a:r>
            <a:r>
              <a:rPr lang="fr-FR" sz="1400" dirty="0" err="1">
                <a:solidFill>
                  <a:schemeClr val="tx1"/>
                </a:solidFill>
                <a:latin typeface="Bookman Old Style"/>
                <a:cs typeface="Bookman Old Style"/>
              </a:rPr>
              <a:t>enchance</a:t>
            </a:r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 &amp; </a:t>
            </a:r>
            <a:r>
              <a:rPr lang="fr-FR" sz="1400" dirty="0" err="1">
                <a:solidFill>
                  <a:schemeClr val="tx1"/>
                </a:solidFill>
                <a:latin typeface="Bookman Old Style"/>
                <a:cs typeface="Bookman Old Style"/>
              </a:rPr>
              <a:t>gather</a:t>
            </a:r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 </a:t>
            </a:r>
          </a:p>
          <a:p>
            <a:pPr algn="ctr" eaLnBrk="1" hangingPunct="1"/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the </a:t>
            </a:r>
            <a:r>
              <a:rPr lang="fr-FR" sz="1400" dirty="0" err="1">
                <a:solidFill>
                  <a:schemeClr val="tx1"/>
                </a:solidFill>
                <a:latin typeface="Bookman Old Style"/>
                <a:cs typeface="Bookman Old Style"/>
              </a:rPr>
              <a:t>two</a:t>
            </a:r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-photon </a:t>
            </a:r>
            <a:r>
              <a:rPr lang="fr-FR" sz="1400" dirty="0" err="1">
                <a:solidFill>
                  <a:schemeClr val="tx1"/>
                </a:solidFill>
                <a:latin typeface="Bookman Old Style"/>
                <a:cs typeface="Bookman Old Style"/>
              </a:rPr>
              <a:t>emission</a:t>
            </a:r>
            <a:endParaRPr lang="en-US" sz="1400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pic>
        <p:nvPicPr>
          <p:cNvPr id="48" name="Picture 47" descr="Screen Shot 2013-09-05 at 14.47.5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00"/>
          <a:stretch/>
        </p:blipFill>
        <p:spPr>
          <a:xfrm>
            <a:off x="354438" y="2226534"/>
            <a:ext cx="4381244" cy="4387388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2353071" y="4577742"/>
            <a:ext cx="369205" cy="334718"/>
          </a:xfrm>
          <a:prstGeom prst="ellipse">
            <a:avLst/>
          </a:prstGeom>
          <a:noFill/>
          <a:ln w="76200" cmpd="sng">
            <a:solidFill>
              <a:srgbClr val="FFC53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Mollow-res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18" y="1742493"/>
            <a:ext cx="3564000" cy="810330"/>
          </a:xfrm>
          <a:prstGeom prst="rect">
            <a:avLst/>
          </a:prstGeom>
        </p:spPr>
      </p:pic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179769" y="304800"/>
            <a:ext cx="6132599" cy="44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Filtering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of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Mollow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triplet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with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a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cavity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641265" y="2204742"/>
            <a:ext cx="1289507" cy="1310990"/>
            <a:chOff x="6498024" y="1630779"/>
            <a:chExt cx="971697" cy="987885"/>
          </a:xfrm>
        </p:grpSpPr>
        <p:graphicFrame>
          <p:nvGraphicFramePr>
            <p:cNvPr id="35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5074862"/>
                </p:ext>
              </p:extLst>
            </p:nvPr>
          </p:nvGraphicFramePr>
          <p:xfrm>
            <a:off x="6873247" y="1630779"/>
            <a:ext cx="596474" cy="301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8608" name="Equation" r:id="rId6" imgW="457200" imgH="228600" progId="Equation.3">
                    <p:embed/>
                  </p:oleObj>
                </mc:Choice>
                <mc:Fallback>
                  <p:oleObj name="Equation" r:id="rId6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3247" y="1630779"/>
                          <a:ext cx="596474" cy="3014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Rectangle 35"/>
            <p:cNvSpPr/>
            <p:nvPr/>
          </p:nvSpPr>
          <p:spPr>
            <a:xfrm>
              <a:off x="6498024" y="2393323"/>
              <a:ext cx="218167" cy="20892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498024" y="2057189"/>
              <a:ext cx="218167" cy="208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498024" y="1721055"/>
              <a:ext cx="218167" cy="208920"/>
            </a:xfrm>
            <a:prstGeom prst="rect">
              <a:avLst/>
            </a:prstGeom>
            <a:solidFill>
              <a:srgbClr val="C10D1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0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4232801"/>
                </p:ext>
              </p:extLst>
            </p:nvPr>
          </p:nvGraphicFramePr>
          <p:xfrm>
            <a:off x="6873246" y="1974020"/>
            <a:ext cx="596474" cy="301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8609" name="Equation" r:id="rId8" imgW="457200" imgH="228600" progId="Equation.3">
                    <p:embed/>
                  </p:oleObj>
                </mc:Choice>
                <mc:Fallback>
                  <p:oleObj name="Equation" r:id="rId8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3246" y="1974020"/>
                          <a:ext cx="596474" cy="3014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2552328"/>
                </p:ext>
              </p:extLst>
            </p:nvPr>
          </p:nvGraphicFramePr>
          <p:xfrm>
            <a:off x="6873247" y="2317261"/>
            <a:ext cx="596474" cy="301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8610" name="Equation" r:id="rId10" imgW="457200" imgH="228600" progId="Equation.3">
                    <p:embed/>
                  </p:oleObj>
                </mc:Choice>
                <mc:Fallback>
                  <p:oleObj name="Equation" r:id="rId10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3247" y="2317261"/>
                          <a:ext cx="596474" cy="3014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4" name="Picture 8" descr="C:\Users\Inma\Documents\Fabrice\JC\JC-ladder\leapfrog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81846" y="5247352"/>
            <a:ext cx="2004173" cy="1504332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B2EF0D4-6980-4042-9A33-652CBB1CD6CE}"/>
              </a:ext>
            </a:extLst>
          </p:cNvPr>
          <p:cNvGrpSpPr/>
          <p:nvPr/>
        </p:nvGrpSpPr>
        <p:grpSpPr>
          <a:xfrm>
            <a:off x="5700302" y="3808434"/>
            <a:ext cx="3314438" cy="1416834"/>
            <a:chOff x="5700302" y="3808434"/>
            <a:chExt cx="3314438" cy="1416834"/>
          </a:xfrm>
        </p:grpSpPr>
        <p:grpSp>
          <p:nvGrpSpPr>
            <p:cNvPr id="25" name="Group 1"/>
            <p:cNvGrpSpPr/>
            <p:nvPr/>
          </p:nvGrpSpPr>
          <p:grpSpPr>
            <a:xfrm rot="21442130" flipH="1">
              <a:off x="5700302" y="3930216"/>
              <a:ext cx="2235750" cy="1295052"/>
              <a:chOff x="3065690" y="963700"/>
              <a:chExt cx="3807062" cy="2124620"/>
            </a:xfrm>
          </p:grpSpPr>
          <p:pic>
            <p:nvPicPr>
              <p:cNvPr id="26" name="Picture 6" descr="laser-2.png (131×213)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35392" b="59015"/>
              <a:stretch/>
            </p:blipFill>
            <p:spPr bwMode="auto">
              <a:xfrm rot="17681784">
                <a:off x="3099088" y="930302"/>
                <a:ext cx="2124620" cy="21914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5" descr="images.jpe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341892" y="1403014"/>
                <a:ext cx="1530860" cy="1142257"/>
              </a:xfrm>
              <a:prstGeom prst="rect">
                <a:avLst/>
              </a:prstGeom>
            </p:spPr>
          </p:pic>
        </p:grpSp>
        <p:grpSp>
          <p:nvGrpSpPr>
            <p:cNvPr id="32" name="Agrupar 24"/>
            <p:cNvGrpSpPr/>
            <p:nvPr/>
          </p:nvGrpSpPr>
          <p:grpSpPr>
            <a:xfrm>
              <a:off x="7361328" y="3808434"/>
              <a:ext cx="1653412" cy="1316474"/>
              <a:chOff x="6516216" y="1340768"/>
              <a:chExt cx="2010498" cy="1600792"/>
            </a:xfrm>
          </p:grpSpPr>
          <p:sp>
            <p:nvSpPr>
              <p:cNvPr id="45" name="Moon 38"/>
              <p:cNvSpPr/>
              <p:nvPr/>
            </p:nvSpPr>
            <p:spPr>
              <a:xfrm>
                <a:off x="6516216" y="1340768"/>
                <a:ext cx="559911" cy="1600792"/>
              </a:xfrm>
              <a:prstGeom prst="moon">
                <a:avLst>
                  <a:gd name="adj" fmla="val 27000"/>
                </a:avLst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38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38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Moon 39"/>
              <p:cNvSpPr/>
              <p:nvPr/>
            </p:nvSpPr>
            <p:spPr>
              <a:xfrm flipH="1">
                <a:off x="7966803" y="1340768"/>
                <a:ext cx="559911" cy="1600792"/>
              </a:xfrm>
              <a:prstGeom prst="moon">
                <a:avLst>
                  <a:gd name="adj" fmla="val 27000"/>
                </a:avLst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38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38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2" name="Group 23"/>
              <p:cNvGrpSpPr/>
              <p:nvPr/>
            </p:nvGrpSpPr>
            <p:grpSpPr>
              <a:xfrm>
                <a:off x="6907550" y="1831022"/>
                <a:ext cx="1254862" cy="912539"/>
                <a:chOff x="907027" y="1610293"/>
                <a:chExt cx="1254862" cy="912539"/>
              </a:xfrm>
            </p:grpSpPr>
            <p:sp>
              <p:nvSpPr>
                <p:cNvPr id="53" name="TextBox 137"/>
                <p:cNvSpPr txBox="1">
                  <a:spLocks noChangeArrowheads="1"/>
                </p:cNvSpPr>
                <p:nvPr/>
              </p:nvSpPr>
              <p:spPr bwMode="auto">
                <a:xfrm>
                  <a:off x="965641" y="2245833"/>
                  <a:ext cx="1082653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 sz="1200" b="1" dirty="0" err="1">
                      <a:solidFill>
                        <a:srgbClr val="008000"/>
                      </a:solidFill>
                      <a:latin typeface="Bookman Old Style"/>
                      <a:ea typeface="Times New Roman" pitchFamily="1" charset="0"/>
                      <a:cs typeface="Bookman Old Style"/>
                    </a:rPr>
                    <a:t>qubit</a:t>
                  </a:r>
                  <a:endParaRPr lang="es-ES" sz="1200" b="1" dirty="0">
                    <a:solidFill>
                      <a:srgbClr val="008000"/>
                    </a:solidFill>
                    <a:latin typeface="Bookman Old Style"/>
                    <a:ea typeface="Times New Roman" pitchFamily="1" charset="0"/>
                    <a:cs typeface="Bookman Old Style"/>
                  </a:endParaRPr>
                </a:p>
              </p:txBody>
            </p:sp>
            <p:cxnSp>
              <p:nvCxnSpPr>
                <p:cNvPr id="54" name="Straight Connector 29"/>
                <p:cNvCxnSpPr/>
                <p:nvPr/>
              </p:nvCxnSpPr>
              <p:spPr>
                <a:xfrm>
                  <a:off x="1192832" y="1699846"/>
                  <a:ext cx="663319" cy="0"/>
                </a:xfrm>
                <a:prstGeom prst="line">
                  <a:avLst/>
                </a:prstGeom>
                <a:ln w="76200" cmpd="sng">
                  <a:solidFill>
                    <a:srgbClr val="008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1"/>
                <p:cNvCxnSpPr/>
                <p:nvPr/>
              </p:nvCxnSpPr>
              <p:spPr>
                <a:xfrm>
                  <a:off x="1192832" y="2185935"/>
                  <a:ext cx="663319" cy="0"/>
                </a:xfrm>
                <a:prstGeom prst="line">
                  <a:avLst/>
                </a:prstGeom>
                <a:ln w="76200" cmpd="sng">
                  <a:solidFill>
                    <a:srgbClr val="008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Curved Right Arrow 42"/>
                <p:cNvSpPr/>
                <p:nvPr/>
              </p:nvSpPr>
              <p:spPr>
                <a:xfrm>
                  <a:off x="907027" y="1629831"/>
                  <a:ext cx="227191" cy="645309"/>
                </a:xfrm>
                <a:prstGeom prst="curvedRightArrow">
                  <a:avLst/>
                </a:prstGeom>
                <a:noFill/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Curved Right Arrow 42"/>
                <p:cNvSpPr/>
                <p:nvPr/>
              </p:nvSpPr>
              <p:spPr>
                <a:xfrm flipH="1" flipV="1">
                  <a:off x="1934698" y="1610293"/>
                  <a:ext cx="227191" cy="645309"/>
                </a:xfrm>
                <a:prstGeom prst="curvedRightArrow">
                  <a:avLst/>
                </a:prstGeom>
                <a:noFill/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pic>
        <p:nvPicPr>
          <p:cNvPr id="59" name="Picture 2" descr="H:\Singapour\material\bundler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5"/>
          <a:stretch/>
        </p:blipFill>
        <p:spPr bwMode="auto">
          <a:xfrm>
            <a:off x="4108171" y="731333"/>
            <a:ext cx="5007109" cy="14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246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avv\Downloads\fp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t="38218" b="3778"/>
          <a:stretch/>
        </p:blipFill>
        <p:spPr bwMode="auto">
          <a:xfrm>
            <a:off x="-36512" y="1"/>
            <a:ext cx="9187303" cy="68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:\Singapour\material\bundles-new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19"/>
          <a:stretch/>
        </p:blipFill>
        <p:spPr bwMode="auto">
          <a:xfrm>
            <a:off x="0" y="0"/>
            <a:ext cx="4190493" cy="13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583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1" t="1586" r="1221" b="17521"/>
          <a:stretch/>
        </p:blipFill>
        <p:spPr>
          <a:xfrm>
            <a:off x="373294" y="893608"/>
            <a:ext cx="2275563" cy="3124848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914258" y="1865667"/>
            <a:ext cx="278191" cy="277251"/>
          </a:xfrm>
          <a:prstGeom prst="ellipse">
            <a:avLst/>
          </a:prstGeom>
          <a:solidFill>
            <a:srgbClr val="FFC5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536"/>
              </a:solidFill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533209" y="1850404"/>
            <a:ext cx="18554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dirty="0">
                <a:solidFill>
                  <a:srgbClr val="FF6600"/>
                </a:solidFill>
                <a:latin typeface="Bookman Old Style"/>
                <a:cs typeface="Bookman Old Style"/>
              </a:rPr>
              <a:t>No </a:t>
            </a:r>
            <a:r>
              <a:rPr lang="fr-FR" sz="1400" dirty="0" err="1">
                <a:solidFill>
                  <a:srgbClr val="FF6600"/>
                </a:solidFill>
                <a:latin typeface="Bookman Old Style"/>
                <a:cs typeface="Bookman Old Style"/>
              </a:rPr>
              <a:t>emission</a:t>
            </a:r>
            <a:endParaRPr lang="en-US" sz="1400" dirty="0">
              <a:solidFill>
                <a:srgbClr val="FF6600"/>
              </a:solidFill>
              <a:latin typeface="Bookman Old Style"/>
              <a:cs typeface="Bookman Old Style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79769" y="304800"/>
            <a:ext cx="6132599" cy="44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Cavity emission of </a:t>
            </a:r>
            <a:r>
              <a:rPr lang="en-US" sz="2000" b="1" i="1" dirty="0">
                <a:solidFill>
                  <a:srgbClr val="558ED5"/>
                </a:solidFill>
                <a:latin typeface="Bookman Old Style"/>
                <a:cs typeface="Bookman Old Style"/>
              </a:rPr>
              <a:t>N</a:t>
            </a:r>
            <a:r>
              <a:rPr lang="en-U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-photon states</a:t>
            </a:r>
            <a:endParaRPr lang="en-GB" sz="2000" b="1" dirty="0">
              <a:solidFill>
                <a:srgbClr val="558ED5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82109" y="2267601"/>
            <a:ext cx="25241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dirty="0" err="1">
                <a:solidFill>
                  <a:schemeClr val="tx1"/>
                </a:solidFill>
                <a:latin typeface="Bookman Old Style"/>
                <a:cs typeface="Bookman Old Style"/>
              </a:rPr>
              <a:t>Montecarlo</a:t>
            </a:r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 simulation</a:t>
            </a:r>
            <a:endParaRPr lang="en-US" sz="1400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3294" y="4024760"/>
            <a:ext cx="8208849" cy="2660742"/>
            <a:chOff x="331113" y="4922972"/>
            <a:chExt cx="5489124" cy="1779195"/>
          </a:xfrm>
        </p:grpSpPr>
        <p:pic>
          <p:nvPicPr>
            <p:cNvPr id="4099" name="Picture 3" descr="G:\plmcn14\img5.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7"/>
            <a:stretch/>
          </p:blipFill>
          <p:spPr bwMode="auto">
            <a:xfrm>
              <a:off x="603144" y="4922972"/>
              <a:ext cx="5217093" cy="1779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 rot="16200000">
              <a:off x="-144718" y="5398811"/>
              <a:ext cx="1259440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400" dirty="0" err="1">
                  <a:solidFill>
                    <a:schemeClr val="tx1"/>
                  </a:solidFill>
                  <a:latin typeface="Bookman Old Style"/>
                  <a:cs typeface="Bookman Old Style"/>
                </a:rPr>
                <a:t>Trajectories</a:t>
              </a:r>
              <a:endParaRPr lang="en-US" sz="1400" dirty="0">
                <a:solidFill>
                  <a:schemeClr val="tx1"/>
                </a:solidFill>
                <a:latin typeface="Bookman Old Style"/>
                <a:cs typeface="Bookman Old Style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533209" y="2773292"/>
            <a:ext cx="18554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dirty="0">
                <a:solidFill>
                  <a:srgbClr val="FF0000"/>
                </a:solidFill>
                <a:latin typeface="Bookman Old Style"/>
                <a:cs typeface="Bookman Old Style"/>
              </a:rPr>
              <a:t>Single photons</a:t>
            </a:r>
            <a:endParaRPr lang="en-US" sz="1400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27562" y="2788555"/>
            <a:ext cx="278191" cy="27725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927562" y="2327111"/>
            <a:ext cx="278191" cy="277251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519905" y="2315981"/>
            <a:ext cx="18554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dirty="0">
                <a:solidFill>
                  <a:srgbClr val="0000FF"/>
                </a:solidFill>
                <a:latin typeface="Bookman Old Style"/>
                <a:cs typeface="Bookman Old Style"/>
              </a:rPr>
              <a:t>Photon pairs</a:t>
            </a:r>
            <a:endParaRPr lang="en-US" sz="1400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5392580" y="1723962"/>
            <a:ext cx="376535" cy="1463524"/>
          </a:xfrm>
          <a:prstGeom prst="leftBrace">
            <a:avLst>
              <a:gd name="adj1" fmla="val 88639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8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46"/>
          <p:cNvSpPr txBox="1">
            <a:spLocks noChangeArrowheads="1"/>
          </p:cNvSpPr>
          <p:nvPr/>
        </p:nvSpPr>
        <p:spPr bwMode="auto">
          <a:xfrm>
            <a:off x="3269402" y="548824"/>
            <a:ext cx="2828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s-ES_tradnl" sz="2000" b="1" dirty="0" err="1">
                <a:solidFill>
                  <a:srgbClr val="376092"/>
                </a:solidFill>
                <a:latin typeface="Bookman Old Style" charset="0"/>
                <a:ea typeface="ÇlÇr ñæí©" charset="0"/>
              </a:rPr>
              <a:t>My</a:t>
            </a:r>
            <a:r>
              <a:rPr lang="es-ES_tradnl" sz="2000" b="1" dirty="0">
                <a:solidFill>
                  <a:srgbClr val="376092"/>
                </a:solidFill>
                <a:latin typeface="Bookman Old Style" charset="0"/>
                <a:ea typeface="ÇlÇr ñæí©" charset="0"/>
              </a:rPr>
              <a:t> </a:t>
            </a:r>
            <a:r>
              <a:rPr lang="es-ES_tradnl" sz="2000" b="1" dirty="0" err="1">
                <a:solidFill>
                  <a:srgbClr val="376092"/>
                </a:solidFill>
                <a:latin typeface="Bookman Old Style" charset="0"/>
                <a:ea typeface="ÇlÇr ñæí©" charset="0"/>
              </a:rPr>
              <a:t>theory</a:t>
            </a:r>
            <a:r>
              <a:rPr lang="es-ES_tradnl" sz="2000" b="1" dirty="0">
                <a:solidFill>
                  <a:srgbClr val="376092"/>
                </a:solidFill>
                <a:latin typeface="Bookman Old Style" charset="0"/>
                <a:ea typeface="ÇlÇr ñæí©" charset="0"/>
              </a:rPr>
              <a:t> </a:t>
            </a:r>
            <a:r>
              <a:rPr lang="es-ES_tradnl" sz="2000" b="1" dirty="0" err="1">
                <a:solidFill>
                  <a:srgbClr val="376092"/>
                </a:solidFill>
                <a:latin typeface="Bookman Old Style" charset="0"/>
                <a:ea typeface="ÇlÇr ñæí©" charset="0"/>
              </a:rPr>
              <a:t>group</a:t>
            </a:r>
            <a:r>
              <a:rPr lang="es-ES_tradnl" sz="2000" b="1" dirty="0">
                <a:solidFill>
                  <a:srgbClr val="376092"/>
                </a:solidFill>
                <a:latin typeface="Bookman Old Style" charset="0"/>
                <a:ea typeface="ÇlÇr ñæí©" charset="0"/>
              </a:rPr>
              <a:t> </a:t>
            </a:r>
            <a:endParaRPr kumimoji="0" lang="es-ES" sz="2000" i="0" u="none" strike="noStrike" cap="none" normalizeH="0" baseline="0" dirty="0">
              <a:ln>
                <a:noFill/>
              </a:ln>
              <a:solidFill>
                <a:srgbClr val="376092"/>
              </a:solidFill>
              <a:effectLst/>
              <a:latin typeface="Bookman Old Style" charset="0"/>
              <a:ea typeface="ÇlÇr ñæí©" charset="0"/>
            </a:endParaRPr>
          </a:p>
        </p:txBody>
      </p:sp>
      <p:pic>
        <p:nvPicPr>
          <p:cNvPr id="7" name="Picture 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37" y="4615974"/>
            <a:ext cx="1293541" cy="168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6"/>
          <p:cNvSpPr/>
          <p:nvPr/>
        </p:nvSpPr>
        <p:spPr>
          <a:xfrm>
            <a:off x="7228560" y="5370075"/>
            <a:ext cx="1381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latin typeface="Bookman Old Style"/>
                <a:cs typeface="Bookman Old Style"/>
              </a:rPr>
              <a:t>Prof. </a:t>
            </a:r>
            <a:r>
              <a:rPr lang="es-ES" sz="1400" b="1" dirty="0" err="1">
                <a:latin typeface="Bookman Old Style"/>
                <a:cs typeface="Bookman Old Style"/>
              </a:rPr>
              <a:t>Fabrice</a:t>
            </a:r>
            <a:r>
              <a:rPr lang="es-ES" sz="1400" b="1" dirty="0">
                <a:latin typeface="Bookman Old Style"/>
                <a:cs typeface="Bookman Old Style"/>
              </a:rPr>
              <a:t> </a:t>
            </a:r>
          </a:p>
          <a:p>
            <a:r>
              <a:rPr lang="es-ES" sz="1400" b="1" dirty="0" err="1">
                <a:latin typeface="Bookman Old Style"/>
                <a:cs typeface="Bookman Old Style"/>
              </a:rPr>
              <a:t>Laussy</a:t>
            </a:r>
            <a:endParaRPr lang="es-ES" sz="1400" b="1" dirty="0">
              <a:latin typeface="Bookman Old Style"/>
              <a:cs typeface="Bookman Old Style"/>
            </a:endParaRP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56" t="10285" r="20141"/>
          <a:stretch/>
        </p:blipFill>
        <p:spPr>
          <a:xfrm>
            <a:off x="3269402" y="2816015"/>
            <a:ext cx="1785275" cy="1508334"/>
          </a:xfrm>
          <a:prstGeom prst="rect">
            <a:avLst/>
          </a:prstGeom>
        </p:spPr>
      </p:pic>
      <p:sp>
        <p:nvSpPr>
          <p:cNvPr id="10" name="Rectangle 16"/>
          <p:cNvSpPr/>
          <p:nvPr/>
        </p:nvSpPr>
        <p:spPr>
          <a:xfrm>
            <a:off x="5122295" y="3200850"/>
            <a:ext cx="19512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latin typeface="Bookman Old Style"/>
                <a:cs typeface="Bookman Old Style"/>
              </a:rPr>
              <a:t>Dr. Juan Camilo </a:t>
            </a:r>
          </a:p>
          <a:p>
            <a:r>
              <a:rPr lang="es-ES" sz="1400" b="1" dirty="0">
                <a:latin typeface="Bookman Old Style"/>
                <a:cs typeface="Bookman Old Style"/>
              </a:rPr>
              <a:t>López </a:t>
            </a:r>
          </a:p>
          <a:p>
            <a:r>
              <a:rPr lang="es-ES" sz="1400" b="1" dirty="0">
                <a:latin typeface="Bookman Old Style"/>
                <a:cs typeface="Bookman Old Style"/>
              </a:rPr>
              <a:t>Carreño</a:t>
            </a:r>
          </a:p>
        </p:txBody>
      </p:sp>
      <p:pic>
        <p:nvPicPr>
          <p:cNvPr id="11" name="Imagen 10" descr="Screen Shot 2018-02-06 at 10.58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9" y="1038144"/>
            <a:ext cx="1312700" cy="1510242"/>
          </a:xfrm>
          <a:prstGeom prst="rect">
            <a:avLst/>
          </a:prstGeom>
        </p:spPr>
      </p:pic>
      <p:sp>
        <p:nvSpPr>
          <p:cNvPr id="12" name="Rectangle 16"/>
          <p:cNvSpPr/>
          <p:nvPr/>
        </p:nvSpPr>
        <p:spPr>
          <a:xfrm>
            <a:off x="2180135" y="1513142"/>
            <a:ext cx="125118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b="1" dirty="0">
                <a:latin typeface="Bookman Old Style"/>
                <a:cs typeface="Bookman Old Style"/>
              </a:rPr>
              <a:t>Eduardo </a:t>
            </a:r>
          </a:p>
          <a:p>
            <a:r>
              <a:rPr lang="es-ES_tradnl" sz="1400" b="1" dirty="0">
                <a:latin typeface="Bookman Old Style"/>
                <a:cs typeface="Bookman Old Style"/>
              </a:rPr>
              <a:t>Zubizarreta </a:t>
            </a:r>
          </a:p>
          <a:p>
            <a:r>
              <a:rPr lang="es-ES_tradnl" sz="1400" b="1" dirty="0" err="1">
                <a:latin typeface="Bookman Old Style"/>
                <a:cs typeface="Bookman Old Style"/>
              </a:rPr>
              <a:t>Casalengua</a:t>
            </a:r>
            <a:endParaRPr lang="es-ES" sz="14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342396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plmcn14\f2\fig4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0" y="1389869"/>
            <a:ext cx="5381625" cy="53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plmcn14\f2\fig4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0" y="1389869"/>
            <a:ext cx="5381625" cy="53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plmcn14\f2\fig4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0" y="1389869"/>
            <a:ext cx="5381625" cy="53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80659" y="2811292"/>
            <a:ext cx="306334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		(</a:t>
            </a:r>
            <a:r>
              <a:rPr lang="fr-FR" sz="1400" dirty="0" err="1">
                <a:solidFill>
                  <a:schemeClr val="tx1"/>
                </a:solidFill>
                <a:latin typeface="Bookman Old Style"/>
                <a:cs typeface="Bookman Old Style"/>
              </a:rPr>
              <a:t>purity</a:t>
            </a:r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)</a:t>
            </a:r>
          </a:p>
          <a:p>
            <a:pPr algn="ctr" eaLnBrk="1" hangingPunct="1"/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 	</a:t>
            </a:r>
          </a:p>
          <a:p>
            <a:pPr algn="ctr" eaLnBrk="1" hangingPunct="1"/>
            <a:endParaRPr lang="fr-FR" sz="1400" dirty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algn="ctr" eaLnBrk="1" hangingPunct="1"/>
            <a:endParaRPr lang="fr-FR" sz="1400" dirty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algn="ctr" eaLnBrk="1" hangingPunct="1"/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 </a:t>
            </a:r>
          </a:p>
          <a:p>
            <a:pPr algn="ctr" eaLnBrk="1" hangingPunct="1"/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% of N-photon states </a:t>
            </a:r>
          </a:p>
          <a:p>
            <a:pPr algn="ctr" eaLnBrk="1" hangingPunct="1"/>
            <a:r>
              <a:rPr lang="fr-FR" sz="1400" dirty="0">
                <a:solidFill>
                  <a:schemeClr val="tx1"/>
                </a:solidFill>
                <a:latin typeface="Bookman Old Style"/>
                <a:cs typeface="Bookman Old Style"/>
              </a:rPr>
              <a:t>in the </a:t>
            </a:r>
            <a:r>
              <a:rPr lang="fr-FR" sz="1400" dirty="0" err="1">
                <a:solidFill>
                  <a:schemeClr val="tx1"/>
                </a:solidFill>
                <a:latin typeface="Bookman Old Style"/>
                <a:cs typeface="Bookman Old Style"/>
              </a:rPr>
              <a:t>emission</a:t>
            </a:r>
            <a:endParaRPr lang="en-US" sz="1400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9" name="Equal 8"/>
          <p:cNvSpPr/>
          <p:nvPr/>
        </p:nvSpPr>
        <p:spPr>
          <a:xfrm>
            <a:off x="7423500" y="3377485"/>
            <a:ext cx="441565" cy="284378"/>
          </a:xfrm>
          <a:prstGeom prst="mathEqual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821879"/>
              </p:ext>
            </p:extLst>
          </p:nvPr>
        </p:nvGraphicFramePr>
        <p:xfrm>
          <a:off x="7002463" y="2741613"/>
          <a:ext cx="4984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288" name="Equation" r:id="rId7" imgW="215900" imgH="215900" progId="Equation.3">
                  <p:embed/>
                </p:oleObj>
              </mc:Choice>
              <mc:Fallback>
                <p:oleObj name="Equation" r:id="rId7" imgW="215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2463" y="2741613"/>
                        <a:ext cx="498475" cy="493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9769" y="304800"/>
            <a:ext cx="6132599" cy="44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Cavity emission of </a:t>
            </a:r>
            <a:r>
              <a:rPr lang="en-US" sz="2000" b="1" i="1" dirty="0">
                <a:solidFill>
                  <a:srgbClr val="558ED5"/>
                </a:solidFill>
                <a:latin typeface="Bookman Old Style"/>
                <a:cs typeface="Bookman Old Style"/>
              </a:rPr>
              <a:t>N</a:t>
            </a:r>
            <a:r>
              <a:rPr lang="en-U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-photon states</a:t>
            </a:r>
            <a:endParaRPr lang="en-GB" sz="2000" b="1" dirty="0">
              <a:solidFill>
                <a:srgbClr val="558ED5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1525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1213FCFA-76DB-F847-88D7-85BE7A639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19" y="1293147"/>
            <a:ext cx="3467081" cy="4738884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11089" y="380313"/>
            <a:ext cx="4616519" cy="129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Filtering the cavity emission </a:t>
            </a:r>
          </a:p>
          <a:p>
            <a:r>
              <a:rPr lang="en-US" sz="2000" b="1" dirty="0">
                <a:solidFill>
                  <a:srgbClr val="558ED5"/>
                </a:solidFill>
                <a:latin typeface="Bookman Old Style"/>
                <a:cs typeface="Bookman Old Style"/>
              </a:rPr>
              <a:t>to increase 2-photon purity</a:t>
            </a:r>
            <a:endParaRPr lang="en-GB" sz="2000" b="1" dirty="0">
              <a:solidFill>
                <a:srgbClr val="558ED5"/>
              </a:solidFill>
              <a:latin typeface="Bookman Old Style"/>
              <a:cs typeface="Bookman Old Style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49EE06-8806-C245-8683-E233EA3BB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95" y="2321813"/>
            <a:ext cx="5486400" cy="18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0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naranja.jpeg">
            <a:extLst>
              <a:ext uri="{FF2B5EF4-FFF2-40B4-BE49-F238E27FC236}">
                <a16:creationId xmlns:a16="http://schemas.microsoft.com/office/drawing/2014/main" id="{4628833A-9F3B-7648-B612-0EE1F942D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51" y="4879510"/>
            <a:ext cx="2094861" cy="2025856"/>
          </a:xfrm>
          <a:prstGeom prst="rect">
            <a:avLst/>
          </a:prstGeom>
        </p:spPr>
      </p:pic>
      <p:sp>
        <p:nvSpPr>
          <p:cNvPr id="102" name="Rectangle 2"/>
          <p:cNvSpPr txBox="1">
            <a:spLocks noChangeArrowheads="1"/>
          </p:cNvSpPr>
          <p:nvPr/>
        </p:nvSpPr>
        <p:spPr bwMode="auto">
          <a:xfrm>
            <a:off x="3865267" y="452602"/>
            <a:ext cx="1483714" cy="44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Outline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3580" y="1376660"/>
            <a:ext cx="763683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TOOL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Frequency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and time resolved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correlations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Temporal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correlations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(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relationship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between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)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where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are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defined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their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i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colour</a:t>
            </a:r>
            <a:endParaRPr lang="es-ES" sz="1600" i="1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  <a:sym typeface="Wingdings"/>
              </a:rPr>
              <a:t>			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How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to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measure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, compute &amp;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interpret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them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		</a:t>
            </a: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APPLICATIONS in </a:t>
            </a:r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Resonance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Fluorescence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N-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emitter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or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i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bundler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 (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high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driving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Single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emitter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with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subnatural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linewidth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(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low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driving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pic>
        <p:nvPicPr>
          <p:cNvPr id="6" name="Picture 8" descr="C:\Users\Inma\Documents\Fabrice\JC\JC-ladder\leapfrog.png">
            <a:extLst>
              <a:ext uri="{FF2B5EF4-FFF2-40B4-BE49-F238E27FC236}">
                <a16:creationId xmlns:a16="http://schemas.microsoft.com/office/drawing/2014/main" id="{FE010D90-C274-A64A-A204-4CBB3008F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7906" y="3761928"/>
            <a:ext cx="2004173" cy="1504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804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xplosion 1 8"/>
          <p:cNvSpPr/>
          <p:nvPr/>
        </p:nvSpPr>
        <p:spPr>
          <a:xfrm flipV="1">
            <a:off x="2278238" y="744828"/>
            <a:ext cx="3043436" cy="1711586"/>
          </a:xfrm>
          <a:prstGeom prst="irregularSeal1">
            <a:avLst/>
          </a:prstGeom>
          <a:gradFill flip="none" rotWithShape="1">
            <a:gsLst>
              <a:gs pos="23000">
                <a:srgbClr val="77933C"/>
              </a:gs>
              <a:gs pos="5000">
                <a:srgbClr val="8000FF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3">
                <a:lumMod val="75000"/>
                <a:alpha val="1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6"/>
          <p:cNvCxnSpPr>
            <a:cxnSpLocks noChangeShapeType="1"/>
          </p:cNvCxnSpPr>
          <p:nvPr/>
        </p:nvCxnSpPr>
        <p:spPr bwMode="auto">
          <a:xfrm flipH="1" flipV="1">
            <a:off x="3413125" y="1263932"/>
            <a:ext cx="862542" cy="1"/>
          </a:xfrm>
          <a:prstGeom prst="line">
            <a:avLst/>
          </a:prstGeom>
          <a:noFill/>
          <a:ln w="666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50000"/>
                <a:alpha val="40000"/>
              </a:schemeClr>
            </a:glow>
          </a:effectLst>
        </p:spPr>
      </p:cxnSp>
      <p:cxnSp>
        <p:nvCxnSpPr>
          <p:cNvPr id="12" name="Straight Connector 19"/>
          <p:cNvCxnSpPr>
            <a:cxnSpLocks noChangeShapeType="1"/>
          </p:cNvCxnSpPr>
          <p:nvPr/>
        </p:nvCxnSpPr>
        <p:spPr bwMode="auto">
          <a:xfrm flipH="1">
            <a:off x="3413125" y="1955088"/>
            <a:ext cx="862542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50000"/>
                <a:alpha val="40000"/>
              </a:schemeClr>
            </a:glow>
          </a:effectLst>
        </p:spPr>
      </p:cxn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6608958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Resonance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fluorescence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in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Heitler</a:t>
            </a:r>
            <a:r>
              <a:rPr lang="es-ES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regime</a:t>
            </a:r>
            <a:r>
              <a:rPr lang="es-ES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endParaRPr lang="es-ES" sz="1600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pic>
        <p:nvPicPr>
          <p:cNvPr id="13" name="Picture 6" descr="laser-2.png (131×213)"/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5000"/>
                    </a14:imgEffect>
                    <a14:imgEffect>
                      <a14:brightnessContrast bright="-13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5392" b="59015"/>
          <a:stretch/>
        </p:blipFill>
        <p:spPr bwMode="auto">
          <a:xfrm rot="3760346" flipH="1">
            <a:off x="2023588" y="793101"/>
            <a:ext cx="1899450" cy="1887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130">
            <a:off x="637557" y="1256899"/>
            <a:ext cx="1318589" cy="1021199"/>
          </a:xfrm>
          <a:prstGeom prst="rect">
            <a:avLst/>
          </a:prstGeom>
        </p:spPr>
      </p:pic>
      <p:pic>
        <p:nvPicPr>
          <p:cNvPr id="16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5" b="-521"/>
          <a:stretch/>
        </p:blipFill>
        <p:spPr>
          <a:xfrm>
            <a:off x="5456485" y="1420756"/>
            <a:ext cx="269623" cy="304812"/>
          </a:xfrm>
          <a:prstGeom prst="rect">
            <a:avLst/>
          </a:prstGeom>
        </p:spPr>
      </p:pic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768492"/>
              </p:ext>
            </p:extLst>
          </p:nvPr>
        </p:nvGraphicFramePr>
        <p:xfrm>
          <a:off x="3596822" y="4450058"/>
          <a:ext cx="963169" cy="41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219" name="Equation" r:id="rId8" imgW="596900" imgH="254000" progId="Equation.3">
                  <p:embed/>
                </p:oleObj>
              </mc:Choice>
              <mc:Fallback>
                <p:oleObj name="Equation" r:id="rId8" imgW="596900" imgH="254000" progId="Equation.3">
                  <p:embed/>
                  <p:pic>
                    <p:nvPicPr>
                      <p:cNvPr id="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6822" y="4450058"/>
                        <a:ext cx="963169" cy="410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25"/>
          <p:cNvSpPr txBox="1"/>
          <p:nvPr/>
        </p:nvSpPr>
        <p:spPr>
          <a:xfrm>
            <a:off x="2278238" y="5282175"/>
            <a:ext cx="3606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ookman Old Style"/>
                <a:cs typeface="Bookman Old Style"/>
              </a:rPr>
              <a:t>All calculations to leading order in </a:t>
            </a:r>
          </a:p>
          <a:p>
            <a:endParaRPr lang="en-US" sz="1600" dirty="0">
              <a:latin typeface="Bookman Old Style"/>
              <a:cs typeface="Bookman Old Style"/>
            </a:endParaRPr>
          </a:p>
          <a:p>
            <a:r>
              <a:rPr lang="en-US" sz="1600" dirty="0">
                <a:latin typeface="Bookman Old Style"/>
                <a:cs typeface="Bookman Old Style"/>
              </a:rPr>
              <a:t>Analytical and beautiful!</a:t>
            </a: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384889"/>
              </p:ext>
            </p:extLst>
          </p:nvPr>
        </p:nvGraphicFramePr>
        <p:xfrm>
          <a:off x="5884812" y="5239017"/>
          <a:ext cx="404434" cy="44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220" name="Equation" r:id="rId10" imgW="228600" imgH="254000" progId="Equation.3">
                  <p:embed/>
                </p:oleObj>
              </mc:Choice>
              <mc:Fallback>
                <p:oleObj name="Equation" r:id="rId10" imgW="228600" imgH="254000" progId="Equation.3">
                  <p:embed/>
                  <p:pic>
                    <p:nvPicPr>
                      <p:cNvPr id="1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4812" y="5239017"/>
                        <a:ext cx="404434" cy="449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6CAA440-1A78-5F4E-841C-D480C84F03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25" y="3087851"/>
            <a:ext cx="3454400" cy="508000"/>
          </a:xfrm>
          <a:prstGeom prst="rect">
            <a:avLst/>
          </a:prstGeom>
        </p:spPr>
      </p:pic>
      <p:graphicFrame>
        <p:nvGraphicFramePr>
          <p:cNvPr id="19" name="Object 2">
            <a:extLst>
              <a:ext uri="{FF2B5EF4-FFF2-40B4-BE49-F238E27FC236}">
                <a16:creationId xmlns:a16="http://schemas.microsoft.com/office/drawing/2014/main" id="{3FC4DDD5-EAC2-F54F-A432-FC29717D7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075884"/>
              </p:ext>
            </p:extLst>
          </p:nvPr>
        </p:nvGraphicFramePr>
        <p:xfrm>
          <a:off x="1574457" y="1987218"/>
          <a:ext cx="404434" cy="44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221" name="Equation" r:id="rId10" imgW="228600" imgH="254000" progId="Equation.3">
                  <p:embed/>
                </p:oleObj>
              </mc:Choice>
              <mc:Fallback>
                <p:oleObj name="Equation" r:id="rId10" imgW="228600" imgH="254000" progId="Equation.3">
                  <p:embed/>
                  <p:pic>
                    <p:nvPicPr>
                      <p:cNvPr id="1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457" y="1987218"/>
                        <a:ext cx="404434" cy="449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043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94446" y="2568816"/>
            <a:ext cx="6896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Spectrum</a:t>
            </a:r>
            <a:r>
              <a:rPr lang="en-US" sz="1400" dirty="0">
                <a:latin typeface="Bookman Old Style"/>
                <a:cs typeface="Bookman Old Style"/>
              </a:rPr>
              <a:t> of emission (selecting frequency – single photon detection)</a:t>
            </a:r>
          </a:p>
          <a:p>
            <a:pPr marL="228600" indent="-228600">
              <a:buAutoNum type="arabicPeriod"/>
            </a:pPr>
            <a:endParaRPr lang="en-US" sz="1400" dirty="0">
              <a:latin typeface="Bookman Old Style"/>
              <a:cs typeface="Bookman Old Style"/>
            </a:endParaRPr>
          </a:p>
          <a:p>
            <a:pPr marL="228600" indent="-228600">
              <a:buAutoNum type="arabicPeriod"/>
            </a:pPr>
            <a:endParaRPr lang="en-US" sz="1400" dirty="0">
              <a:latin typeface="Bookman Old Style"/>
              <a:cs typeface="Bookman Old Style"/>
            </a:endParaRPr>
          </a:p>
          <a:p>
            <a:pPr marL="228600" indent="-228600">
              <a:buAutoNum type="arabicPeriod"/>
            </a:pPr>
            <a:endParaRPr lang="en-US" sz="1400" dirty="0">
              <a:latin typeface="Bookman Old Style"/>
              <a:cs typeface="Bookman Old Style"/>
            </a:endParaRPr>
          </a:p>
          <a:p>
            <a:pPr marL="228600" indent="-228600">
              <a:buAutoNum type="arabicPeriod"/>
            </a:pPr>
            <a:endParaRPr lang="en-US" sz="1400" dirty="0">
              <a:latin typeface="Bookman Old Style"/>
              <a:cs typeface="Bookman Old Style"/>
            </a:endParaRPr>
          </a:p>
          <a:p>
            <a:pPr marL="228600" indent="-228600">
              <a:buAutoNum type="arabicPeriod"/>
            </a:pPr>
            <a:endParaRPr lang="en-US" sz="1400" dirty="0">
              <a:latin typeface="Bookman Old Style"/>
              <a:cs typeface="Bookman Old Style"/>
            </a:endParaRPr>
          </a:p>
        </p:txBody>
      </p:sp>
      <p:pic>
        <p:nvPicPr>
          <p:cNvPr id="18" name="Picture 17" descr="coherent-m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278" y="2803513"/>
            <a:ext cx="2517920" cy="1860463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H="1" flipV="1">
            <a:off x="938276" y="3435973"/>
            <a:ext cx="83767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1169920" y="4484653"/>
            <a:ext cx="2395795" cy="2152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-10341" y="3643352"/>
            <a:ext cx="1032384" cy="46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s-ES" sz="1200" dirty="0">
                <a:latin typeface="Bookman Old Style" charset="0"/>
              </a:rPr>
              <a:t>Laser </a:t>
            </a:r>
          </a:p>
          <a:p>
            <a:pPr algn="ctr">
              <a:spcBef>
                <a:spcPct val="20000"/>
              </a:spcBef>
            </a:pPr>
            <a:r>
              <a:rPr lang="es-ES" sz="1200" dirty="0" err="1">
                <a:latin typeface="Bookman Old Style" charset="0"/>
              </a:rPr>
              <a:t>intensity</a:t>
            </a:r>
            <a:endParaRPr lang="es-ES" sz="1200" dirty="0">
              <a:latin typeface="Bookman Old Style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 rot="21302658">
            <a:off x="1559901" y="4660546"/>
            <a:ext cx="1709360" cy="46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s-ES" sz="1200" dirty="0" err="1">
                <a:latin typeface="Bookman Old Style" charset="0"/>
              </a:rPr>
              <a:t>emitted</a:t>
            </a:r>
            <a:r>
              <a:rPr lang="es-ES" sz="1200" dirty="0">
                <a:latin typeface="Bookman Old Style" charset="0"/>
              </a:rPr>
              <a:t> </a:t>
            </a:r>
            <a:r>
              <a:rPr lang="es-ES" sz="1200" dirty="0" err="1">
                <a:latin typeface="Bookman Old Style" charset="0"/>
              </a:rPr>
              <a:t>frequency</a:t>
            </a:r>
            <a:endParaRPr lang="es-ES" sz="1200" dirty="0">
              <a:latin typeface="Bookman Old Style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4765323" y="1140572"/>
            <a:ext cx="4077197" cy="1104008"/>
            <a:chOff x="4765323" y="1140572"/>
            <a:chExt cx="4077197" cy="1104008"/>
          </a:xfrm>
        </p:grpSpPr>
        <p:sp>
          <p:nvSpPr>
            <p:cNvPr id="31" name="Right Arrow 30"/>
            <p:cNvSpPr/>
            <p:nvPr/>
          </p:nvSpPr>
          <p:spPr>
            <a:xfrm>
              <a:off x="4765323" y="1483225"/>
              <a:ext cx="1355774" cy="346377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Chord 31"/>
            <p:cNvSpPr/>
            <p:nvPr/>
          </p:nvSpPr>
          <p:spPr>
            <a:xfrm flipH="1">
              <a:off x="5808833" y="1140572"/>
              <a:ext cx="760848" cy="1104008"/>
            </a:xfrm>
            <a:prstGeom prst="chord">
              <a:avLst>
                <a:gd name="adj1" fmla="val 5365786"/>
                <a:gd name="adj2" fmla="val 16278501"/>
              </a:avLst>
            </a:prstGeom>
            <a:solidFill>
              <a:schemeClr val="accent2">
                <a:lumMod val="75000"/>
                <a:alpha val="24000"/>
              </a:schemeClr>
            </a:solidFill>
            <a:ln w="635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6569681" y="1674702"/>
              <a:ext cx="539999" cy="0"/>
            </a:xfrm>
            <a:prstGeom prst="line">
              <a:avLst/>
            </a:prstGeom>
            <a:ln w="63500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137"/>
            <p:cNvSpPr txBox="1">
              <a:spLocks noChangeArrowheads="1"/>
            </p:cNvSpPr>
            <p:nvPr/>
          </p:nvSpPr>
          <p:spPr bwMode="auto">
            <a:xfrm>
              <a:off x="7114713" y="1313896"/>
              <a:ext cx="1727807" cy="738664"/>
            </a:xfrm>
            <a:prstGeom prst="rect">
              <a:avLst/>
            </a:prstGeom>
            <a:noFill/>
            <a:ln w="635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photon counting</a:t>
              </a:r>
            </a:p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&amp;</a:t>
              </a:r>
            </a:p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detection </a:t>
              </a:r>
            </a:p>
          </p:txBody>
        </p:sp>
      </p:grpSp>
      <p:sp>
        <p:nvSpPr>
          <p:cNvPr id="9" name="Explosion 1 8"/>
          <p:cNvSpPr/>
          <p:nvPr/>
        </p:nvSpPr>
        <p:spPr>
          <a:xfrm flipV="1">
            <a:off x="2278238" y="744828"/>
            <a:ext cx="3043436" cy="1711586"/>
          </a:xfrm>
          <a:prstGeom prst="irregularSeal1">
            <a:avLst/>
          </a:prstGeom>
          <a:gradFill flip="none" rotWithShape="1">
            <a:gsLst>
              <a:gs pos="23000">
                <a:srgbClr val="77933C"/>
              </a:gs>
              <a:gs pos="5000">
                <a:srgbClr val="8000FF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3">
                <a:lumMod val="75000"/>
                <a:alpha val="1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6"/>
          <p:cNvCxnSpPr>
            <a:cxnSpLocks noChangeShapeType="1"/>
          </p:cNvCxnSpPr>
          <p:nvPr/>
        </p:nvCxnSpPr>
        <p:spPr bwMode="auto">
          <a:xfrm flipH="1" flipV="1">
            <a:off x="3413125" y="1263932"/>
            <a:ext cx="862542" cy="1"/>
          </a:xfrm>
          <a:prstGeom prst="line">
            <a:avLst/>
          </a:prstGeom>
          <a:noFill/>
          <a:ln w="666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50000"/>
                <a:alpha val="40000"/>
              </a:schemeClr>
            </a:glow>
          </a:effectLst>
        </p:spPr>
      </p:cxnSp>
      <p:cxnSp>
        <p:nvCxnSpPr>
          <p:cNvPr id="12" name="Straight Connector 19"/>
          <p:cNvCxnSpPr>
            <a:cxnSpLocks noChangeShapeType="1"/>
          </p:cNvCxnSpPr>
          <p:nvPr/>
        </p:nvCxnSpPr>
        <p:spPr bwMode="auto">
          <a:xfrm flipH="1">
            <a:off x="3413125" y="1955088"/>
            <a:ext cx="862542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50000"/>
                <a:alpha val="40000"/>
              </a:schemeClr>
            </a:glow>
          </a:effectLst>
        </p:spPr>
      </p:cxn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6608958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Resonance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fluorescence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in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Heitler</a:t>
            </a:r>
            <a:r>
              <a:rPr lang="es-ES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regime</a:t>
            </a:r>
            <a:r>
              <a:rPr lang="es-ES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endParaRPr lang="es-ES" sz="1600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pic>
        <p:nvPicPr>
          <p:cNvPr id="26" name="Picture 4" descr="spectrum-single-peak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" b="12445"/>
          <a:stretch/>
        </p:blipFill>
        <p:spPr>
          <a:xfrm>
            <a:off x="4765323" y="3089681"/>
            <a:ext cx="531430" cy="1436127"/>
          </a:xfrm>
          <a:prstGeom prst="rect">
            <a:avLst/>
          </a:prstGeom>
        </p:spPr>
      </p:pic>
      <p:cxnSp>
        <p:nvCxnSpPr>
          <p:cNvPr id="29" name="Straight Arrow Connector 50"/>
          <p:cNvCxnSpPr/>
          <p:nvPr/>
        </p:nvCxnSpPr>
        <p:spPr bwMode="auto">
          <a:xfrm>
            <a:off x="4876746" y="3879477"/>
            <a:ext cx="303132" cy="0"/>
          </a:xfrm>
          <a:prstGeom prst="straightConnector1">
            <a:avLst/>
          </a:prstGeom>
          <a:noFill/>
          <a:ln w="25400" algn="ctr">
            <a:solidFill>
              <a:schemeClr val="accent2">
                <a:lumMod val="75000"/>
              </a:schemeClr>
            </a:solidFill>
            <a:round/>
            <a:headEnd type="arrow"/>
            <a:tailEnd type="arrow"/>
          </a:ln>
        </p:spPr>
      </p:cxnSp>
      <p:sp>
        <p:nvSpPr>
          <p:cNvPr id="4" name="Elipse 3"/>
          <p:cNvSpPr/>
          <p:nvPr/>
        </p:nvSpPr>
        <p:spPr>
          <a:xfrm>
            <a:off x="1995260" y="3643352"/>
            <a:ext cx="669637" cy="1090932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 w="1905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Straight Arrow Connector 63"/>
          <p:cNvCxnSpPr>
            <a:endCxn id="26" idx="1"/>
          </p:cNvCxnSpPr>
          <p:nvPr/>
        </p:nvCxnSpPr>
        <p:spPr>
          <a:xfrm flipV="1">
            <a:off x="2664897" y="3807745"/>
            <a:ext cx="2100426" cy="299097"/>
          </a:xfrm>
          <a:prstGeom prst="straightConnector1">
            <a:avLst/>
          </a:prstGeom>
          <a:ln w="28575" cap="flat" cmpd="sng" algn="ctr">
            <a:solidFill>
              <a:srgbClr val="F79646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Agrupar 5"/>
          <p:cNvGrpSpPr/>
          <p:nvPr/>
        </p:nvGrpSpPr>
        <p:grpSpPr>
          <a:xfrm>
            <a:off x="6712251" y="3558226"/>
            <a:ext cx="1398799" cy="746857"/>
            <a:chOff x="1149971" y="3193484"/>
            <a:chExt cx="1398799" cy="746857"/>
          </a:xfrm>
        </p:grpSpPr>
        <p:pic>
          <p:nvPicPr>
            <p:cNvPr id="30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77"/>
            <a:stretch/>
          </p:blipFill>
          <p:spPr>
            <a:xfrm>
              <a:off x="1149971" y="3194465"/>
              <a:ext cx="901750" cy="745876"/>
            </a:xfrm>
            <a:prstGeom prst="rect">
              <a:avLst/>
            </a:prstGeom>
          </p:spPr>
        </p:pic>
        <p:pic>
          <p:nvPicPr>
            <p:cNvPr id="35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0" r="45892"/>
            <a:stretch/>
          </p:blipFill>
          <p:spPr>
            <a:xfrm>
              <a:off x="2086356" y="3193484"/>
              <a:ext cx="462414" cy="745876"/>
            </a:xfrm>
            <a:prstGeom prst="rect">
              <a:avLst/>
            </a:prstGeom>
          </p:spPr>
        </p:pic>
      </p:grpSp>
      <p:sp>
        <p:nvSpPr>
          <p:cNvPr id="36" name="TextBox 25"/>
          <p:cNvSpPr txBox="1"/>
          <p:nvPr/>
        </p:nvSpPr>
        <p:spPr>
          <a:xfrm>
            <a:off x="6142890" y="2968703"/>
            <a:ext cx="30011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man Old Style"/>
                <a:cs typeface="Bookman Old Style"/>
              </a:rPr>
              <a:t>Most classical regime</a:t>
            </a:r>
          </a:p>
          <a:p>
            <a:endParaRPr lang="en-US" sz="1400" dirty="0">
              <a:latin typeface="Bookman Old Style"/>
              <a:cs typeface="Bookman Old Style"/>
            </a:endParaRPr>
          </a:p>
          <a:p>
            <a:r>
              <a:rPr lang="en-US" sz="1400" dirty="0">
                <a:latin typeface="Bookman Old Style"/>
                <a:cs typeface="Bookman Old Style"/>
              </a:rPr>
              <a:t>Delta peak (laser broadening)</a:t>
            </a:r>
          </a:p>
          <a:p>
            <a:endParaRPr lang="en-US" sz="1400" dirty="0">
              <a:latin typeface="Bookman Old Style"/>
              <a:cs typeface="Bookman Old Style"/>
            </a:endParaRPr>
          </a:p>
          <a:p>
            <a:endParaRPr lang="en-US" sz="1400" dirty="0">
              <a:latin typeface="Bookman Old Style"/>
              <a:cs typeface="Bookman Old Style"/>
            </a:endParaRPr>
          </a:p>
          <a:p>
            <a:r>
              <a:rPr lang="en-US" sz="1400" dirty="0">
                <a:latin typeface="Bookman Old Style"/>
                <a:cs typeface="Bookman Old Style"/>
              </a:rPr>
              <a:t> </a:t>
            </a:r>
          </a:p>
          <a:p>
            <a:r>
              <a:rPr lang="en-US" sz="1400" i="1" dirty="0">
                <a:latin typeface="Bookman Old Style"/>
                <a:cs typeface="Bookman Old Style"/>
              </a:rPr>
              <a:t>Rayleigh scattering</a:t>
            </a:r>
          </a:p>
        </p:txBody>
      </p:sp>
      <p:graphicFrame>
        <p:nvGraphicFramePr>
          <p:cNvPr id="42" name="Object 2"/>
          <p:cNvGraphicFramePr>
            <a:graphicFrameLocks noChangeAspect="1"/>
          </p:cNvGraphicFramePr>
          <p:nvPr/>
        </p:nvGraphicFramePr>
        <p:xfrm>
          <a:off x="5196058" y="3698502"/>
          <a:ext cx="6127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255" name="Equation" r:id="rId7" imgW="406400" imgH="241300" progId="Equation.3">
                  <p:embed/>
                </p:oleObj>
              </mc:Choice>
              <mc:Fallback>
                <p:oleObj name="Equation" r:id="rId7" imgW="406400" imgH="241300" progId="Equation.3">
                  <p:embed/>
                  <p:pic>
                    <p:nvPicPr>
                      <p:cNvPr id="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6058" y="3698502"/>
                        <a:ext cx="612775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Agrupar 12"/>
          <p:cNvGrpSpPr/>
          <p:nvPr/>
        </p:nvGrpSpPr>
        <p:grpSpPr>
          <a:xfrm>
            <a:off x="660723" y="4762857"/>
            <a:ext cx="7450327" cy="1721320"/>
            <a:chOff x="660723" y="4762857"/>
            <a:chExt cx="7450327" cy="1721320"/>
          </a:xfrm>
        </p:grpSpPr>
        <p:sp>
          <p:nvSpPr>
            <p:cNvPr id="37" name="Rectangle 48"/>
            <p:cNvSpPr/>
            <p:nvPr/>
          </p:nvSpPr>
          <p:spPr>
            <a:xfrm>
              <a:off x="4051300" y="4762857"/>
              <a:ext cx="405975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3">
                      <a:lumMod val="75000"/>
                    </a:schemeClr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But </a:t>
              </a:r>
              <a:r>
                <a:rPr lang="en-US" sz="1400" b="1">
                  <a:solidFill>
                    <a:schemeClr val="accent3">
                      <a:lumMod val="75000"/>
                    </a:schemeClr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with detection (very important!)</a:t>
              </a:r>
              <a:r>
                <a:rPr lang="mr-IN" sz="1400" b="1" dirty="0">
                  <a:solidFill>
                    <a:schemeClr val="accent3">
                      <a:lumMod val="75000"/>
                    </a:schemeClr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…</a:t>
              </a:r>
              <a:endParaRPr lang="en-US" sz="1400" b="1" dirty="0">
                <a:solidFill>
                  <a:schemeClr val="accent3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endParaRPr>
            </a:p>
          </p:txBody>
        </p:sp>
        <p:grpSp>
          <p:nvGrpSpPr>
            <p:cNvPr id="46" name="Agrupar 45"/>
            <p:cNvGrpSpPr/>
            <p:nvPr/>
          </p:nvGrpSpPr>
          <p:grpSpPr>
            <a:xfrm>
              <a:off x="660723" y="5419629"/>
              <a:ext cx="1894431" cy="1064548"/>
              <a:chOff x="3490645" y="2585031"/>
              <a:chExt cx="1894431" cy="1064548"/>
            </a:xfrm>
          </p:grpSpPr>
          <p:pic>
            <p:nvPicPr>
              <p:cNvPr id="47" name="Picture 4" descr="spectrum-single-peak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97" b="12445"/>
              <a:stretch/>
            </p:blipFill>
            <p:spPr>
              <a:xfrm>
                <a:off x="3490645" y="2585031"/>
                <a:ext cx="1894431" cy="1064548"/>
              </a:xfrm>
              <a:prstGeom prst="rect">
                <a:avLst/>
              </a:prstGeom>
            </p:spPr>
          </p:pic>
          <p:graphicFrame>
            <p:nvGraphicFramePr>
              <p:cNvPr id="48" name="Object 11"/>
              <p:cNvGraphicFramePr>
                <a:graphicFrameLocks noChangeAspect="1"/>
              </p:cNvGraphicFramePr>
              <p:nvPr/>
            </p:nvGraphicFramePr>
            <p:xfrm>
              <a:off x="4344285" y="3341049"/>
              <a:ext cx="171537" cy="1860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3256" name="Equation" r:id="rId9" imgW="139700" imgH="152400" progId="Equation.3">
                      <p:embed/>
                    </p:oleObj>
                  </mc:Choice>
                  <mc:Fallback>
                    <p:oleObj name="Equation" r:id="rId9" imgW="139700" imgH="152400" progId="Equation.3">
                      <p:embed/>
                      <p:pic>
                        <p:nvPicPr>
                          <p:cNvPr id="48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4285" y="3341049"/>
                            <a:ext cx="171537" cy="1860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49" name="Straight Arrow Connector 50"/>
              <p:cNvCxnSpPr/>
              <p:nvPr/>
            </p:nvCxnSpPr>
            <p:spPr bwMode="auto">
              <a:xfrm>
                <a:off x="4187937" y="3276483"/>
                <a:ext cx="458619" cy="0"/>
              </a:xfrm>
              <a:prstGeom prst="straightConnector1">
                <a:avLst/>
              </a:prstGeom>
              <a:noFill/>
              <a:ln w="25400" algn="ctr">
                <a:solidFill>
                  <a:schemeClr val="accent2">
                    <a:lumMod val="75000"/>
                  </a:schemeClr>
                </a:solidFill>
                <a:round/>
                <a:headEnd type="arrow"/>
                <a:tailEnd type="arrow"/>
              </a:ln>
            </p:spPr>
          </p:cxnSp>
        </p:grpSp>
        <p:sp>
          <p:nvSpPr>
            <p:cNvPr id="50" name="TextBox 25"/>
            <p:cNvSpPr txBox="1"/>
            <p:nvPr/>
          </p:nvSpPr>
          <p:spPr>
            <a:xfrm>
              <a:off x="2978205" y="5233572"/>
              <a:ext cx="3810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Bookman Old Style"/>
                  <a:cs typeface="Bookman Old Style"/>
                </a:rPr>
                <a:t>Lorentizan</a:t>
              </a:r>
              <a:r>
                <a:rPr lang="en-US" sz="1400" dirty="0">
                  <a:latin typeface="Bookman Old Style"/>
                  <a:cs typeface="Bookman Old Style"/>
                </a:rPr>
                <a:t> peak (detector broadening)</a:t>
              </a: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3034552" y="5611092"/>
            <a:ext cx="5807968" cy="969818"/>
            <a:chOff x="3034552" y="5611092"/>
            <a:chExt cx="5807968" cy="969818"/>
          </a:xfrm>
        </p:grpSpPr>
        <p:sp>
          <p:nvSpPr>
            <p:cNvPr id="38" name="Rectangle 24"/>
            <p:cNvSpPr/>
            <p:nvPr/>
          </p:nvSpPr>
          <p:spPr>
            <a:xfrm>
              <a:off x="3196324" y="5932173"/>
              <a:ext cx="143398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7933C"/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Small</a:t>
              </a:r>
              <a:endParaRPr lang="en-US" sz="1400" b="1" i="1" dirty="0">
                <a:solidFill>
                  <a:srgbClr val="77933C"/>
                </a:solidFill>
                <a:latin typeface="Symbol" charset="2"/>
                <a:ea typeface="Symbol" charset="2"/>
                <a:cs typeface="Symbol" charset="2"/>
              </a:endParaRPr>
            </a:p>
          </p:txBody>
        </p:sp>
        <p:graphicFrame>
          <p:nvGraphicFramePr>
            <p:cNvPr id="39" name="Object 2"/>
            <p:cNvGraphicFramePr>
              <a:graphicFrameLocks noChangeAspect="1"/>
            </p:cNvGraphicFramePr>
            <p:nvPr/>
          </p:nvGraphicFramePr>
          <p:xfrm>
            <a:off x="4390290" y="5916648"/>
            <a:ext cx="728663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257" name="Equation" r:id="rId11" imgW="482600" imgH="254000" progId="Equation.3">
                    <p:embed/>
                  </p:oleObj>
                </mc:Choice>
                <mc:Fallback>
                  <p:oleObj name="Equation" r:id="rId11" imgW="482600" imgH="254000" progId="Equation.3">
                    <p:embed/>
                    <p:pic>
                      <p:nvPicPr>
                        <p:cNvPr id="3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90290" y="5916648"/>
                          <a:ext cx="728663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Rectangle 48"/>
            <p:cNvSpPr/>
            <p:nvPr/>
          </p:nvSpPr>
          <p:spPr>
            <a:xfrm>
              <a:off x="5448300" y="5778285"/>
              <a:ext cx="3394220" cy="73866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Bookman Old Style" charset="0"/>
                  <a:ea typeface="Bookman Old Style" charset="0"/>
                  <a:cs typeface="Bookman Old Style" charset="0"/>
                </a:rPr>
                <a:t>Very precise detection in frequency </a:t>
              </a:r>
            </a:p>
            <a:p>
              <a:pPr algn="ctr"/>
              <a:r>
                <a:rPr lang="es-ES" sz="1400" dirty="0">
                  <a:latin typeface="Bookman Old Style" charset="0"/>
                  <a:ea typeface="Bookman Old Style" charset="0"/>
                  <a:cs typeface="Bookman Old Style" charset="0"/>
                  <a:sym typeface="Wingdings"/>
                </a:rPr>
                <a:t></a:t>
              </a:r>
              <a:endParaRPr lang="en-US" sz="1400" dirty="0">
                <a:latin typeface="Bookman Old Style" charset="0"/>
                <a:ea typeface="Bookman Old Style" charset="0"/>
                <a:cs typeface="Bookman Old Style" charset="0"/>
              </a:endParaRPr>
            </a:p>
            <a:p>
              <a:pPr algn="ctr"/>
              <a:r>
                <a:rPr lang="es-ES" sz="1400" b="1" dirty="0" err="1">
                  <a:solidFill>
                    <a:srgbClr val="77933C"/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Monochromatic</a:t>
              </a:r>
              <a:r>
                <a:rPr lang="es-ES" sz="1400" b="1" dirty="0">
                  <a:solidFill>
                    <a:srgbClr val="77933C"/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 </a:t>
              </a:r>
              <a:endParaRPr lang="en-US" sz="1400" b="1" dirty="0">
                <a:solidFill>
                  <a:srgbClr val="77933C"/>
                </a:solidFill>
                <a:latin typeface="Bookman Old Style" charset="0"/>
                <a:ea typeface="Bookman Old Style" charset="0"/>
                <a:cs typeface="Bookman Old Style" charset="0"/>
              </a:endParaRPr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3034552" y="5611092"/>
              <a:ext cx="5807968" cy="969818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77933C"/>
                  </a:solidFill>
                </a:ln>
              </a:endParaRPr>
            </a:p>
          </p:txBody>
        </p:sp>
      </p:grpSp>
      <p:pic>
        <p:nvPicPr>
          <p:cNvPr id="41" name="Picture 6" descr="laser-2.png (131×213)"/>
          <p:cNvPicPr>
            <a:picLocks noChangeAspect="1" noChangeArrowheads="1"/>
          </p:cNvPicPr>
          <p:nvPr/>
        </p:nvPicPr>
        <p:blipFill rotWithShape="1">
          <a:blip r:embed="rId13">
            <a:alphaModFix amt="5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75000"/>
                    </a14:imgEffect>
                    <a14:imgEffect>
                      <a14:brightnessContrast bright="-13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5392" b="59015"/>
          <a:stretch/>
        </p:blipFill>
        <p:spPr bwMode="auto">
          <a:xfrm rot="3760346" flipH="1">
            <a:off x="2023588" y="793101"/>
            <a:ext cx="1899450" cy="1887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5" descr="images.jpe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130">
            <a:off x="637557" y="1256899"/>
            <a:ext cx="1318589" cy="102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3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/>
        </p:nvGrpSpPr>
        <p:grpSpPr>
          <a:xfrm>
            <a:off x="4765322" y="733111"/>
            <a:ext cx="4292001" cy="1393738"/>
            <a:chOff x="4765322" y="733111"/>
            <a:chExt cx="4292001" cy="1393738"/>
          </a:xfrm>
        </p:grpSpPr>
        <p:sp>
          <p:nvSpPr>
            <p:cNvPr id="53" name="Right Arrow 30"/>
            <p:cNvSpPr/>
            <p:nvPr/>
          </p:nvSpPr>
          <p:spPr>
            <a:xfrm>
              <a:off x="4765322" y="1587130"/>
              <a:ext cx="1879247" cy="346377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28"/>
            <p:cNvGrpSpPr/>
            <p:nvPr/>
          </p:nvGrpSpPr>
          <p:grpSpPr>
            <a:xfrm>
              <a:off x="6244880" y="1520516"/>
              <a:ext cx="1300847" cy="534130"/>
              <a:chOff x="3354753" y="1403227"/>
              <a:chExt cx="1300847" cy="1104008"/>
            </a:xfrm>
          </p:grpSpPr>
          <p:sp>
            <p:nvSpPr>
              <p:cNvPr id="55" name="Chord 33"/>
              <p:cNvSpPr/>
              <p:nvPr/>
            </p:nvSpPr>
            <p:spPr>
              <a:xfrm flipH="1">
                <a:off x="3354753" y="1403227"/>
                <a:ext cx="760848" cy="1104008"/>
              </a:xfrm>
              <a:prstGeom prst="chord">
                <a:avLst>
                  <a:gd name="adj1" fmla="val 5365786"/>
                  <a:gd name="adj2" fmla="val 16278501"/>
                </a:avLst>
              </a:prstGeom>
              <a:solidFill>
                <a:schemeClr val="accent2">
                  <a:lumMod val="75000"/>
                  <a:alpha val="24000"/>
                </a:schemeClr>
              </a:solidFill>
              <a:ln w="635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34"/>
              <p:cNvCxnSpPr/>
              <p:nvPr/>
            </p:nvCxnSpPr>
            <p:spPr>
              <a:xfrm>
                <a:off x="4115601" y="1937357"/>
                <a:ext cx="539999" cy="0"/>
              </a:xfrm>
              <a:prstGeom prst="line">
                <a:avLst/>
              </a:prstGeom>
              <a:ln w="63500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137"/>
            <p:cNvSpPr txBox="1">
              <a:spLocks noChangeArrowheads="1"/>
            </p:cNvSpPr>
            <p:nvPr/>
          </p:nvSpPr>
          <p:spPr bwMode="auto">
            <a:xfrm>
              <a:off x="7559070" y="1001130"/>
              <a:ext cx="1498253" cy="954107"/>
            </a:xfrm>
            <a:prstGeom prst="rect">
              <a:avLst/>
            </a:prstGeom>
            <a:noFill/>
            <a:ln w="635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coincidence</a:t>
              </a:r>
            </a:p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counting</a:t>
              </a:r>
            </a:p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&amp;</a:t>
              </a:r>
            </a:p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detection </a:t>
              </a:r>
            </a:p>
          </p:txBody>
        </p:sp>
        <p:sp>
          <p:nvSpPr>
            <p:cNvPr id="58" name="Chord 45"/>
            <p:cNvSpPr/>
            <p:nvPr/>
          </p:nvSpPr>
          <p:spPr>
            <a:xfrm rot="5400000" flipV="1">
              <a:off x="5586808" y="846470"/>
              <a:ext cx="760848" cy="534130"/>
            </a:xfrm>
            <a:prstGeom prst="chord">
              <a:avLst>
                <a:gd name="adj1" fmla="val 5365786"/>
                <a:gd name="adj2" fmla="val 16278501"/>
              </a:avLst>
            </a:prstGeom>
            <a:solidFill>
              <a:schemeClr val="accent2">
                <a:lumMod val="75000"/>
                <a:alpha val="24000"/>
              </a:schemeClr>
            </a:solidFill>
            <a:ln w="635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46"/>
            <p:cNvCxnSpPr/>
            <p:nvPr/>
          </p:nvCxnSpPr>
          <p:spPr>
            <a:xfrm flipH="1" flipV="1">
              <a:off x="6000750" y="733111"/>
              <a:ext cx="1529735" cy="478145"/>
            </a:xfrm>
            <a:prstGeom prst="line">
              <a:avLst/>
            </a:prstGeom>
            <a:ln w="63500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ight Arrow 47"/>
            <p:cNvSpPr/>
            <p:nvPr/>
          </p:nvSpPr>
          <p:spPr>
            <a:xfrm rot="16200000">
              <a:off x="5605188" y="1315781"/>
              <a:ext cx="687811" cy="346377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1" name="Straight Connector 43"/>
            <p:cNvCxnSpPr/>
            <p:nvPr/>
          </p:nvCxnSpPr>
          <p:spPr>
            <a:xfrm flipH="1">
              <a:off x="5766821" y="1367837"/>
              <a:ext cx="478059" cy="759012"/>
            </a:xfrm>
            <a:prstGeom prst="line">
              <a:avLst/>
            </a:prstGeom>
            <a:ln w="635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2" name="Object 7"/>
          <p:cNvGraphicFramePr>
            <a:graphicFrameLocks noChangeAspect="1"/>
          </p:cNvGraphicFramePr>
          <p:nvPr/>
        </p:nvGraphicFramePr>
        <p:xfrm>
          <a:off x="1373808" y="4318216"/>
          <a:ext cx="242888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317" name="Equation" r:id="rId4" imgW="127000" imgH="139700" progId="Equation.3">
                  <p:embed/>
                </p:oleObj>
              </mc:Choice>
              <mc:Fallback>
                <p:oleObj name="Equation" r:id="rId4" imgW="127000" imgH="139700" progId="Equation.3">
                  <p:embed/>
                  <p:pic>
                    <p:nvPicPr>
                      <p:cNvPr id="6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3808" y="4318216"/>
                        <a:ext cx="242888" cy="2698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"/>
          <a:stretch/>
        </p:blipFill>
        <p:spPr>
          <a:xfrm>
            <a:off x="469493" y="2996982"/>
            <a:ext cx="2085661" cy="1292739"/>
          </a:xfrm>
          <a:prstGeom prst="rect">
            <a:avLst/>
          </a:prstGeom>
        </p:spPr>
      </p:pic>
      <p:sp>
        <p:nvSpPr>
          <p:cNvPr id="9" name="Explosion 1 8"/>
          <p:cNvSpPr/>
          <p:nvPr/>
        </p:nvSpPr>
        <p:spPr>
          <a:xfrm flipV="1">
            <a:off x="2278238" y="744828"/>
            <a:ext cx="3043436" cy="1711586"/>
          </a:xfrm>
          <a:prstGeom prst="irregularSeal1">
            <a:avLst/>
          </a:prstGeom>
          <a:gradFill flip="none" rotWithShape="1">
            <a:gsLst>
              <a:gs pos="23000">
                <a:srgbClr val="77933C"/>
              </a:gs>
              <a:gs pos="5000">
                <a:srgbClr val="8000FF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3">
                <a:lumMod val="75000"/>
                <a:alpha val="1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6"/>
          <p:cNvCxnSpPr>
            <a:cxnSpLocks noChangeShapeType="1"/>
          </p:cNvCxnSpPr>
          <p:nvPr/>
        </p:nvCxnSpPr>
        <p:spPr bwMode="auto">
          <a:xfrm flipH="1" flipV="1">
            <a:off x="3413125" y="1263932"/>
            <a:ext cx="862542" cy="1"/>
          </a:xfrm>
          <a:prstGeom prst="line">
            <a:avLst/>
          </a:prstGeom>
          <a:noFill/>
          <a:ln w="666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50000"/>
                <a:alpha val="40000"/>
              </a:schemeClr>
            </a:glow>
          </a:effectLst>
        </p:spPr>
      </p:cxnSp>
      <p:cxnSp>
        <p:nvCxnSpPr>
          <p:cNvPr id="12" name="Straight Connector 19"/>
          <p:cNvCxnSpPr>
            <a:cxnSpLocks noChangeShapeType="1"/>
          </p:cNvCxnSpPr>
          <p:nvPr/>
        </p:nvCxnSpPr>
        <p:spPr bwMode="auto">
          <a:xfrm flipH="1">
            <a:off x="3413125" y="1955088"/>
            <a:ext cx="862542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50000"/>
                <a:alpha val="40000"/>
              </a:schemeClr>
            </a:glow>
          </a:effectLst>
        </p:spPr>
      </p:cxn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6608958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Resonance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fluorescence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in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Heitler</a:t>
            </a:r>
            <a:r>
              <a:rPr lang="es-ES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regime</a:t>
            </a:r>
            <a:r>
              <a:rPr lang="es-ES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endParaRPr lang="es-ES" sz="1600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1181632" y="3128817"/>
            <a:ext cx="669637" cy="1112609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 w="1905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Straight Arrow Connector 63"/>
          <p:cNvCxnSpPr>
            <a:stCxn id="4" idx="7"/>
          </p:cNvCxnSpPr>
          <p:nvPr/>
        </p:nvCxnSpPr>
        <p:spPr>
          <a:xfrm>
            <a:off x="1753203" y="3291755"/>
            <a:ext cx="1373522" cy="500914"/>
          </a:xfrm>
          <a:prstGeom prst="straightConnector1">
            <a:avLst/>
          </a:prstGeom>
          <a:ln w="28575" cap="flat" cmpd="sng" algn="ctr">
            <a:solidFill>
              <a:srgbClr val="F79646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25"/>
          <p:cNvSpPr txBox="1"/>
          <p:nvPr/>
        </p:nvSpPr>
        <p:spPr>
          <a:xfrm>
            <a:off x="3126725" y="3670542"/>
            <a:ext cx="5930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man Old Style"/>
                <a:cs typeface="Bookman Old Style"/>
              </a:rPr>
              <a:t>Perfect dip (zero) at all </a:t>
            </a:r>
            <a:r>
              <a:rPr lang="en-US" sz="1400" dirty="0" err="1">
                <a:latin typeface="Bookman Old Style"/>
                <a:cs typeface="Bookman Old Style"/>
              </a:rPr>
              <a:t>drivings</a:t>
            </a:r>
            <a:endParaRPr lang="en-US" sz="1400" dirty="0">
              <a:latin typeface="Bookman Old Style"/>
              <a:cs typeface="Bookman Old Style"/>
            </a:endParaRPr>
          </a:p>
          <a:p>
            <a:r>
              <a:rPr lang="en-US" sz="1400" dirty="0">
                <a:latin typeface="Bookman Old Style"/>
                <a:cs typeface="Bookman Old Style"/>
              </a:rPr>
              <a:t> </a:t>
            </a:r>
          </a:p>
          <a:p>
            <a:r>
              <a:rPr lang="en-US" sz="1400" dirty="0">
                <a:latin typeface="Bookman Old Style"/>
                <a:cs typeface="Bookman Old Style"/>
              </a:rPr>
              <a:t>Two-level system 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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reloading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time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even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under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coherent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excitation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endParaRPr lang="en-US" sz="1400" dirty="0">
              <a:latin typeface="Bookman Old Style"/>
              <a:cs typeface="Bookman Old Style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3034552" y="5611092"/>
            <a:ext cx="5807968" cy="969818"/>
            <a:chOff x="3034552" y="5611092"/>
            <a:chExt cx="5807968" cy="969818"/>
          </a:xfrm>
        </p:grpSpPr>
        <p:sp>
          <p:nvSpPr>
            <p:cNvPr id="38" name="Rectangle 24"/>
            <p:cNvSpPr/>
            <p:nvPr/>
          </p:nvSpPr>
          <p:spPr>
            <a:xfrm>
              <a:off x="3107424" y="5932173"/>
              <a:ext cx="143398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7933C"/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Large</a:t>
              </a:r>
              <a:endParaRPr lang="en-US" sz="1400" b="1" i="1" dirty="0">
                <a:solidFill>
                  <a:srgbClr val="77933C"/>
                </a:solidFill>
                <a:latin typeface="Symbol" charset="2"/>
                <a:ea typeface="Symbol" charset="2"/>
                <a:cs typeface="Symbol" charset="2"/>
              </a:endParaRPr>
            </a:p>
          </p:txBody>
        </p:sp>
        <p:graphicFrame>
          <p:nvGraphicFramePr>
            <p:cNvPr id="39" name="Object 2"/>
            <p:cNvGraphicFramePr>
              <a:graphicFrameLocks noChangeAspect="1"/>
            </p:cNvGraphicFramePr>
            <p:nvPr/>
          </p:nvGraphicFramePr>
          <p:xfrm>
            <a:off x="4568090" y="5916648"/>
            <a:ext cx="728663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318" name="Equation" r:id="rId7" imgW="482600" imgH="254000" progId="Equation.3">
                    <p:embed/>
                  </p:oleObj>
                </mc:Choice>
                <mc:Fallback>
                  <p:oleObj name="Equation" r:id="rId7" imgW="482600" imgH="254000" progId="Equation.3">
                    <p:embed/>
                    <p:pic>
                      <p:nvPicPr>
                        <p:cNvPr id="3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8090" y="5916648"/>
                          <a:ext cx="728663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Rectangle 48"/>
            <p:cNvSpPr/>
            <p:nvPr/>
          </p:nvSpPr>
          <p:spPr>
            <a:xfrm>
              <a:off x="5700167" y="5778285"/>
              <a:ext cx="314235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Bookman Old Style" charset="0"/>
                  <a:ea typeface="Bookman Old Style" charset="0"/>
                  <a:cs typeface="Bookman Old Style" charset="0"/>
                </a:rPr>
                <a:t>Very precise detection in time</a:t>
              </a:r>
            </a:p>
            <a:p>
              <a:pPr algn="ctr"/>
              <a:r>
                <a:rPr lang="es-ES" sz="1400" dirty="0">
                  <a:latin typeface="Bookman Old Style" charset="0"/>
                  <a:ea typeface="Bookman Old Style" charset="0"/>
                  <a:cs typeface="Bookman Old Style" charset="0"/>
                  <a:sym typeface="Wingdings"/>
                </a:rPr>
                <a:t></a:t>
              </a:r>
              <a:endParaRPr lang="en-US" sz="1400" dirty="0">
                <a:latin typeface="Bookman Old Style" charset="0"/>
                <a:ea typeface="Bookman Old Style" charset="0"/>
                <a:cs typeface="Bookman Old Style" charset="0"/>
              </a:endParaRPr>
            </a:p>
            <a:p>
              <a:pPr algn="ctr"/>
              <a:r>
                <a:rPr lang="es-ES" sz="1400" b="1" dirty="0">
                  <a:solidFill>
                    <a:srgbClr val="77933C"/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Single </a:t>
              </a:r>
              <a:r>
                <a:rPr lang="es-ES" sz="1400" b="1" dirty="0" err="1">
                  <a:solidFill>
                    <a:srgbClr val="77933C"/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photon</a:t>
              </a:r>
              <a:r>
                <a:rPr lang="es-ES" sz="1400" b="1" dirty="0">
                  <a:solidFill>
                    <a:srgbClr val="77933C"/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 </a:t>
              </a:r>
              <a:r>
                <a:rPr lang="es-ES" sz="1400" b="1" dirty="0" err="1">
                  <a:solidFill>
                    <a:srgbClr val="77933C"/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source</a:t>
              </a:r>
              <a:endParaRPr lang="en-US" sz="1400" b="1" dirty="0">
                <a:solidFill>
                  <a:srgbClr val="77933C"/>
                </a:solidFill>
                <a:latin typeface="Bookman Old Style" charset="0"/>
                <a:ea typeface="Bookman Old Style" charset="0"/>
                <a:cs typeface="Bookman Old Style" charset="0"/>
              </a:endParaRPr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3034552" y="5611092"/>
              <a:ext cx="5807968" cy="969818"/>
            </a:xfrm>
            <a:prstGeom prst="rect">
              <a:avLst/>
            </a:prstGeom>
            <a:noFill/>
            <a:ln w="28575" cmpd="sng">
              <a:solidFill>
                <a:srgbClr val="77933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aphicFrame>
        <p:nvGraphicFramePr>
          <p:cNvPr id="41" name="Object 2"/>
          <p:cNvGraphicFramePr>
            <a:graphicFrameLocks noChangeAspect="1"/>
          </p:cNvGraphicFramePr>
          <p:nvPr/>
        </p:nvGraphicFramePr>
        <p:xfrm>
          <a:off x="6169679" y="3653332"/>
          <a:ext cx="167209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319" name="Equation" r:id="rId9" imgW="1270000" imgH="266700" progId="Equation.3">
                  <p:embed/>
                </p:oleObj>
              </mc:Choice>
              <mc:Fallback>
                <p:oleObj name="Equation" r:id="rId9" imgW="1270000" imgH="266700" progId="Equation.3">
                  <p:embed/>
                  <p:pic>
                    <p:nvPicPr>
                      <p:cNvPr id="4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679" y="3653332"/>
                        <a:ext cx="1672098" cy="365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31"/>
          <p:cNvSpPr txBox="1"/>
          <p:nvPr/>
        </p:nvSpPr>
        <p:spPr>
          <a:xfrm>
            <a:off x="494446" y="2568816"/>
            <a:ext cx="6409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53735"/>
                </a:solidFill>
                <a:latin typeface="Bookman Old Style"/>
                <a:cs typeface="Bookman Old Style"/>
              </a:rPr>
              <a:t>2. Statistics</a:t>
            </a:r>
            <a:r>
              <a:rPr lang="en-US" sz="1400" dirty="0">
                <a:latin typeface="Bookman Old Style"/>
                <a:cs typeface="Bookman Old Style"/>
              </a:rPr>
              <a:t> of the total emission (selecting time – several photons)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06" y="2866090"/>
            <a:ext cx="2871394" cy="56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" name="Picture 6" descr="laser-2.png (131×213)"/>
          <p:cNvPicPr>
            <a:picLocks noChangeAspect="1" noChangeArrowheads="1"/>
          </p:cNvPicPr>
          <p:nvPr/>
        </p:nvPicPr>
        <p:blipFill rotWithShape="1">
          <a:blip r:embed="rId12">
            <a:alphaModFix amt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75000"/>
                    </a14:imgEffect>
                    <a14:imgEffect>
                      <a14:brightnessContrast bright="-13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5392" b="59015"/>
          <a:stretch/>
        </p:blipFill>
        <p:spPr bwMode="auto">
          <a:xfrm rot="3760346" flipH="1">
            <a:off x="2023588" y="793101"/>
            <a:ext cx="1899450" cy="1887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images.jpe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130">
            <a:off x="637557" y="1256899"/>
            <a:ext cx="1318589" cy="1021199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494446" y="4597102"/>
            <a:ext cx="7216602" cy="1933518"/>
            <a:chOff x="494446" y="4597102"/>
            <a:chExt cx="7216602" cy="1933518"/>
          </a:xfrm>
        </p:grpSpPr>
        <p:sp>
          <p:nvSpPr>
            <p:cNvPr id="37" name="Rectangle 48"/>
            <p:cNvSpPr/>
            <p:nvPr/>
          </p:nvSpPr>
          <p:spPr>
            <a:xfrm>
              <a:off x="4628310" y="4597102"/>
              <a:ext cx="30827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77933C"/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But with detection</a:t>
              </a:r>
              <a:r>
                <a:rPr lang="mr-IN" sz="1400" b="1" dirty="0">
                  <a:solidFill>
                    <a:srgbClr val="77933C"/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…</a:t>
              </a:r>
              <a:endParaRPr lang="en-US" sz="1400" b="1" dirty="0">
                <a:solidFill>
                  <a:srgbClr val="77933C"/>
                </a:solidFill>
                <a:latin typeface="Bookman Old Style" charset="0"/>
                <a:ea typeface="Bookman Old Style" charset="0"/>
                <a:cs typeface="Bookman Old Style" charset="0"/>
              </a:endParaRPr>
            </a:p>
          </p:txBody>
        </p:sp>
        <p:sp>
          <p:nvSpPr>
            <p:cNvPr id="50" name="TextBox 25"/>
            <p:cNvSpPr txBox="1"/>
            <p:nvPr/>
          </p:nvSpPr>
          <p:spPr>
            <a:xfrm>
              <a:off x="2978205" y="5233572"/>
              <a:ext cx="39259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ookman Old Style"/>
                  <a:cs typeface="Bookman Old Style"/>
                </a:rPr>
                <a:t>Dip is spoilt (detector time uncertainty)</a:t>
              </a:r>
            </a:p>
          </p:txBody>
        </p:sp>
        <p:pic>
          <p:nvPicPr>
            <p:cNvPr id="35" name="Picture 40" descr="g2-after.pn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16"/>
            <a:stretch/>
          </p:blipFill>
          <p:spPr>
            <a:xfrm>
              <a:off x="494446" y="5205797"/>
              <a:ext cx="2086355" cy="1316268"/>
            </a:xfrm>
            <a:prstGeom prst="rect">
              <a:avLst/>
            </a:prstGeom>
          </p:spPr>
        </p:pic>
        <p:graphicFrame>
          <p:nvGraphicFramePr>
            <p:cNvPr id="45" name="Object 2"/>
            <p:cNvGraphicFramePr>
              <a:graphicFrameLocks noChangeAspect="1"/>
            </p:cNvGraphicFramePr>
            <p:nvPr/>
          </p:nvGraphicFramePr>
          <p:xfrm>
            <a:off x="6717285" y="5165777"/>
            <a:ext cx="847685" cy="348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320" name="Equation" r:id="rId16" imgW="685800" imgH="241300" progId="Equation.3">
                    <p:embed/>
                  </p:oleObj>
                </mc:Choice>
                <mc:Fallback>
                  <p:oleObj name="Equation" r:id="rId16" imgW="685800" imgH="241300" progId="Equation.3">
                    <p:embed/>
                    <p:pic>
                      <p:nvPicPr>
                        <p:cNvPr id="4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17285" y="5165777"/>
                          <a:ext cx="847685" cy="34814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Imagen 6" descr="Screen Shot 2018-03-14 at 11.58.20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869" y="5916648"/>
              <a:ext cx="857612" cy="613972"/>
            </a:xfrm>
            <a:prstGeom prst="rect">
              <a:avLst/>
            </a:prstGeom>
          </p:spPr>
        </p:pic>
        <p:cxnSp>
          <p:nvCxnSpPr>
            <p:cNvPr id="64" name="Straight Arrow Connector 50"/>
            <p:cNvCxnSpPr/>
            <p:nvPr/>
          </p:nvCxnSpPr>
          <p:spPr bwMode="auto">
            <a:xfrm>
              <a:off x="1537624" y="6198980"/>
              <a:ext cx="0" cy="282115"/>
            </a:xfrm>
            <a:prstGeom prst="straightConnector1">
              <a:avLst/>
            </a:prstGeom>
            <a:noFill/>
            <a:ln w="25400" algn="ctr">
              <a:solidFill>
                <a:srgbClr val="77933C"/>
              </a:solidFill>
              <a:round/>
              <a:headEnd type="arrow"/>
              <a:tailEnd type="arrow"/>
            </a:ln>
          </p:spPr>
        </p:cxnSp>
      </p:grpSp>
    </p:spTree>
    <p:extLst>
      <p:ext uri="{BB962C8B-B14F-4D97-AF65-F5344CB8AC3E}">
        <p14:creationId xmlns:p14="http://schemas.microsoft.com/office/powerpoint/2010/main" val="160309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/>
        </p:nvGrpSpPr>
        <p:grpSpPr>
          <a:xfrm>
            <a:off x="4765322" y="733111"/>
            <a:ext cx="4292001" cy="1393738"/>
            <a:chOff x="4765322" y="733111"/>
            <a:chExt cx="4292001" cy="1393738"/>
          </a:xfrm>
        </p:grpSpPr>
        <p:sp>
          <p:nvSpPr>
            <p:cNvPr id="32" name="Right Arrow 30"/>
            <p:cNvSpPr/>
            <p:nvPr/>
          </p:nvSpPr>
          <p:spPr>
            <a:xfrm>
              <a:off x="4765322" y="1587130"/>
              <a:ext cx="1879247" cy="346377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28"/>
            <p:cNvGrpSpPr/>
            <p:nvPr/>
          </p:nvGrpSpPr>
          <p:grpSpPr>
            <a:xfrm>
              <a:off x="6244880" y="1520516"/>
              <a:ext cx="1300847" cy="534130"/>
              <a:chOff x="3354753" y="1403227"/>
              <a:chExt cx="1300847" cy="1104008"/>
            </a:xfrm>
          </p:grpSpPr>
          <p:sp>
            <p:nvSpPr>
              <p:cNvPr id="42" name="Chord 33"/>
              <p:cNvSpPr/>
              <p:nvPr/>
            </p:nvSpPr>
            <p:spPr>
              <a:xfrm flipH="1">
                <a:off x="3354753" y="1403227"/>
                <a:ext cx="760848" cy="1104008"/>
              </a:xfrm>
              <a:prstGeom prst="chord">
                <a:avLst>
                  <a:gd name="adj1" fmla="val 5365786"/>
                  <a:gd name="adj2" fmla="val 16278501"/>
                </a:avLst>
              </a:prstGeom>
              <a:solidFill>
                <a:schemeClr val="accent2">
                  <a:lumMod val="75000"/>
                  <a:alpha val="24000"/>
                </a:schemeClr>
              </a:solidFill>
              <a:ln w="635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34"/>
              <p:cNvCxnSpPr/>
              <p:nvPr/>
            </p:nvCxnSpPr>
            <p:spPr>
              <a:xfrm>
                <a:off x="4115601" y="1937357"/>
                <a:ext cx="539999" cy="0"/>
              </a:xfrm>
              <a:prstGeom prst="line">
                <a:avLst/>
              </a:prstGeom>
              <a:ln w="63500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137"/>
            <p:cNvSpPr txBox="1">
              <a:spLocks noChangeArrowheads="1"/>
            </p:cNvSpPr>
            <p:nvPr/>
          </p:nvSpPr>
          <p:spPr bwMode="auto">
            <a:xfrm>
              <a:off x="7559070" y="1001130"/>
              <a:ext cx="1498253" cy="954107"/>
            </a:xfrm>
            <a:prstGeom prst="rect">
              <a:avLst/>
            </a:prstGeom>
            <a:noFill/>
            <a:ln w="635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coincidence</a:t>
              </a:r>
            </a:p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counting</a:t>
              </a:r>
            </a:p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&amp;</a:t>
              </a:r>
            </a:p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detection </a:t>
              </a:r>
            </a:p>
          </p:txBody>
        </p:sp>
        <p:sp>
          <p:nvSpPr>
            <p:cNvPr id="38" name="Chord 45"/>
            <p:cNvSpPr/>
            <p:nvPr/>
          </p:nvSpPr>
          <p:spPr>
            <a:xfrm rot="5400000" flipV="1">
              <a:off x="5586808" y="846470"/>
              <a:ext cx="760848" cy="534130"/>
            </a:xfrm>
            <a:prstGeom prst="chord">
              <a:avLst>
                <a:gd name="adj1" fmla="val 5365786"/>
                <a:gd name="adj2" fmla="val 16278501"/>
              </a:avLst>
            </a:prstGeom>
            <a:solidFill>
              <a:schemeClr val="accent2">
                <a:lumMod val="75000"/>
                <a:alpha val="24000"/>
              </a:schemeClr>
            </a:solidFill>
            <a:ln w="635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46"/>
            <p:cNvCxnSpPr/>
            <p:nvPr/>
          </p:nvCxnSpPr>
          <p:spPr>
            <a:xfrm flipH="1" flipV="1">
              <a:off x="6000750" y="733111"/>
              <a:ext cx="1529735" cy="478145"/>
            </a:xfrm>
            <a:prstGeom prst="line">
              <a:avLst/>
            </a:prstGeom>
            <a:ln w="63500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ight Arrow 47"/>
            <p:cNvSpPr/>
            <p:nvPr/>
          </p:nvSpPr>
          <p:spPr>
            <a:xfrm rot="16200000">
              <a:off x="5605188" y="1315781"/>
              <a:ext cx="687811" cy="346377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43"/>
            <p:cNvCxnSpPr/>
            <p:nvPr/>
          </p:nvCxnSpPr>
          <p:spPr>
            <a:xfrm flipH="1">
              <a:off x="5766821" y="1367837"/>
              <a:ext cx="478059" cy="759012"/>
            </a:xfrm>
            <a:prstGeom prst="line">
              <a:avLst/>
            </a:prstGeom>
            <a:ln w="635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xplosion 1 8"/>
          <p:cNvSpPr/>
          <p:nvPr/>
        </p:nvSpPr>
        <p:spPr>
          <a:xfrm flipV="1">
            <a:off x="2278238" y="744828"/>
            <a:ext cx="3043436" cy="1711586"/>
          </a:xfrm>
          <a:prstGeom prst="irregularSeal1">
            <a:avLst/>
          </a:prstGeom>
          <a:gradFill flip="none" rotWithShape="1">
            <a:gsLst>
              <a:gs pos="23000">
                <a:srgbClr val="77933C"/>
              </a:gs>
              <a:gs pos="5000">
                <a:srgbClr val="8000FF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3">
                <a:lumMod val="75000"/>
                <a:alpha val="1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6"/>
          <p:cNvCxnSpPr>
            <a:cxnSpLocks noChangeShapeType="1"/>
          </p:cNvCxnSpPr>
          <p:nvPr/>
        </p:nvCxnSpPr>
        <p:spPr bwMode="auto">
          <a:xfrm flipH="1" flipV="1">
            <a:off x="3413125" y="1263932"/>
            <a:ext cx="862542" cy="1"/>
          </a:xfrm>
          <a:prstGeom prst="line">
            <a:avLst/>
          </a:prstGeom>
          <a:noFill/>
          <a:ln w="666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50000"/>
                <a:alpha val="40000"/>
              </a:schemeClr>
            </a:glow>
          </a:effectLst>
        </p:spPr>
      </p:cxnSp>
      <p:cxnSp>
        <p:nvCxnSpPr>
          <p:cNvPr id="12" name="Straight Connector 19"/>
          <p:cNvCxnSpPr>
            <a:cxnSpLocks noChangeShapeType="1"/>
          </p:cNvCxnSpPr>
          <p:nvPr/>
        </p:nvCxnSpPr>
        <p:spPr bwMode="auto">
          <a:xfrm flipH="1">
            <a:off x="3413125" y="1955088"/>
            <a:ext cx="862542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50000"/>
                <a:alpha val="40000"/>
              </a:schemeClr>
            </a:glow>
          </a:effectLst>
        </p:spPr>
      </p:cxnSp>
      <p:pic>
        <p:nvPicPr>
          <p:cNvPr id="10" name="Picture 6" descr="laser-2.png (131×213)"/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5000"/>
                    </a14:imgEffect>
                    <a14:imgEffect>
                      <a14:brightnessContrast bright="-13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5392" b="59015"/>
          <a:stretch/>
        </p:blipFill>
        <p:spPr bwMode="auto">
          <a:xfrm rot="3760346" flipH="1">
            <a:off x="2023588" y="793101"/>
            <a:ext cx="1899450" cy="1887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130">
            <a:off x="637557" y="1256899"/>
            <a:ext cx="1318589" cy="1021199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4739689" cy="44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ideal single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photon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emitter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!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4812" y="2506043"/>
            <a:ext cx="80084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400" dirty="0">
                <a:latin typeface="Bookman Old Style"/>
                <a:cs typeface="Bookman Old Style"/>
              </a:rPr>
              <a:t>Spectrum = Delta peak (inherited from the laser) 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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inditinguishable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photons</a:t>
            </a:r>
            <a:endParaRPr lang="en-US" sz="1400" dirty="0">
              <a:latin typeface="Bookman Old Style"/>
              <a:cs typeface="Bookman Old Style"/>
            </a:endParaRPr>
          </a:p>
          <a:p>
            <a:pPr marL="228600" indent="-228600">
              <a:buAutoNum type="arabicPeriod"/>
            </a:pPr>
            <a:endParaRPr lang="en-US" sz="1400" dirty="0">
              <a:latin typeface="Bookman Old Style"/>
              <a:cs typeface="Bookman Old Style"/>
            </a:endParaRPr>
          </a:p>
          <a:p>
            <a:pPr marL="228600" indent="-228600">
              <a:buAutoNum type="arabicPeriod"/>
            </a:pPr>
            <a:r>
              <a:rPr lang="en-US" sz="1400" dirty="0">
                <a:latin typeface="Bookman Old Style"/>
                <a:cs typeface="Bookman Old Style"/>
              </a:rPr>
              <a:t>Statistics = Perfect </a:t>
            </a:r>
            <a:r>
              <a:rPr lang="en-US" sz="1400" dirty="0" err="1">
                <a:latin typeface="Bookman Old Style"/>
                <a:cs typeface="Bookman Old Style"/>
              </a:rPr>
              <a:t>antibunching</a:t>
            </a:r>
            <a:r>
              <a:rPr lang="en-US" sz="1400" dirty="0">
                <a:latin typeface="Bookman Old Style"/>
                <a:cs typeface="Bookman Old Style"/>
              </a:rPr>
              <a:t> (inherited from the </a:t>
            </a:r>
            <a:r>
              <a:rPr lang="en-US" sz="1400" dirty="0" err="1">
                <a:latin typeface="Bookman Old Style"/>
                <a:cs typeface="Bookman Old Style"/>
              </a:rPr>
              <a:t>qubit</a:t>
            </a:r>
            <a:r>
              <a:rPr lang="en-US" sz="1400" dirty="0">
                <a:latin typeface="Bookman Old Style"/>
                <a:cs typeface="Bookman Old Style"/>
              </a:rPr>
              <a:t>) 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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emitted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one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by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one</a:t>
            </a:r>
            <a:endParaRPr lang="es-ES" sz="1400" dirty="0">
              <a:latin typeface="Bookman Old Style"/>
              <a:cs typeface="Bookman Old Style"/>
              <a:sym typeface="Wingdings"/>
            </a:endParaRPr>
          </a:p>
          <a:p>
            <a:pPr marL="228600" indent="-228600">
              <a:buAutoNum type="arabicPeriod"/>
            </a:pPr>
            <a:endParaRPr lang="es-ES" sz="1400" dirty="0">
              <a:latin typeface="Bookman Old Style"/>
              <a:cs typeface="Bookman Old Style"/>
              <a:sym typeface="Wingdings"/>
            </a:endParaRPr>
          </a:p>
          <a:p>
            <a:pPr marL="228600" indent="-228600">
              <a:buAutoNum type="arabicPeriod"/>
            </a:pPr>
            <a:r>
              <a:rPr lang="es-ES" sz="1400" dirty="0">
                <a:latin typeface="Bookman Old Style"/>
                <a:cs typeface="Bookman Old Style"/>
                <a:sym typeface="Wingdings"/>
              </a:rPr>
              <a:t>Bright</a:t>
            </a:r>
            <a:endParaRPr lang="en-US" sz="1400" dirty="0">
              <a:latin typeface="Bookman Old Style"/>
              <a:cs typeface="Bookman Old Style"/>
            </a:endParaRPr>
          </a:p>
        </p:txBody>
      </p:sp>
      <p:sp>
        <p:nvSpPr>
          <p:cNvPr id="20" name="Rectangle 2"/>
          <p:cNvSpPr/>
          <p:nvPr/>
        </p:nvSpPr>
        <p:spPr>
          <a:xfrm>
            <a:off x="347457" y="3827301"/>
            <a:ext cx="4561776" cy="283154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These properties were confirmed </a:t>
            </a:r>
          </a:p>
          <a:p>
            <a:pPr algn="ctr"/>
            <a:r>
              <a:rPr lang="es-ES" sz="1200" b="1" dirty="0">
                <a:solidFill>
                  <a:schemeClr val="accent3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i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n separate experiments: </a:t>
            </a:r>
          </a:p>
          <a:p>
            <a:endParaRPr lang="en-US" sz="1100" dirty="0">
              <a:solidFill>
                <a:schemeClr val="accent3">
                  <a:lumMod val="75000"/>
                </a:schemeClr>
              </a:solidFill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Direct observation of fluorescence narrower than the natural linewidth, </a:t>
            </a:r>
          </a:p>
          <a:p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Gibbs et al., Opt. </a:t>
            </a:r>
            <a:r>
              <a:rPr lang="en-US" sz="1100" dirty="0" err="1">
                <a:latin typeface="Bookman Old Style" charset="0"/>
                <a:ea typeface="Bookman Old Style" charset="0"/>
                <a:cs typeface="Bookman Old Style" charset="0"/>
              </a:rPr>
              <a:t>Commun</a:t>
            </a:r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. 17, 87 (1976)</a:t>
            </a:r>
          </a:p>
          <a:p>
            <a:endParaRPr lang="en-US" sz="11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Heterodyne measurement of the fluorescent radiation of a single trapped ion, </a:t>
            </a:r>
          </a:p>
          <a:p>
            <a:r>
              <a:rPr lang="en-US" sz="1100" dirty="0" err="1">
                <a:latin typeface="Bookman Old Style" charset="0"/>
                <a:ea typeface="Bookman Old Style" charset="0"/>
                <a:cs typeface="Bookman Old Style" charset="0"/>
              </a:rPr>
              <a:t>Höffges</a:t>
            </a:r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 et al., Opt. </a:t>
            </a:r>
            <a:r>
              <a:rPr lang="en-US" sz="1100" dirty="0" err="1">
                <a:latin typeface="Bookman Old Style" charset="0"/>
                <a:ea typeface="Bookman Old Style" charset="0"/>
                <a:cs typeface="Bookman Old Style" charset="0"/>
              </a:rPr>
              <a:t>Commun</a:t>
            </a:r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. 133, 170 (1997)</a:t>
            </a:r>
          </a:p>
          <a:p>
            <a:endParaRPr lang="en-US" sz="11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Ultra-coherent single photon source, </a:t>
            </a:r>
          </a:p>
          <a:p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Nguyen et al., Appl. Phys. Lett. 99, 261904 (2011)</a:t>
            </a:r>
          </a:p>
          <a:p>
            <a:endParaRPr lang="en-US" sz="11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1100" dirty="0" err="1">
                <a:latin typeface="Bookman Old Style" charset="0"/>
                <a:ea typeface="Bookman Old Style" charset="0"/>
                <a:cs typeface="Bookman Old Style" charset="0"/>
              </a:rPr>
              <a:t>Subnatural</a:t>
            </a:r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 linewidth single photons from a quantum dot, </a:t>
            </a:r>
            <a:r>
              <a:rPr lang="en-US" sz="1100" dirty="0" err="1">
                <a:latin typeface="Bookman Old Style" charset="0"/>
                <a:ea typeface="Bookman Old Style" charset="0"/>
                <a:cs typeface="Bookman Old Style" charset="0"/>
              </a:rPr>
              <a:t>Matthiesen</a:t>
            </a:r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 et al., Rev. Lett. 108, 093602 (2012)</a:t>
            </a:r>
          </a:p>
        </p:txBody>
      </p:sp>
    </p:spTree>
    <p:extLst>
      <p:ext uri="{BB962C8B-B14F-4D97-AF65-F5344CB8AC3E}">
        <p14:creationId xmlns:p14="http://schemas.microsoft.com/office/powerpoint/2010/main" val="2222862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/>
        </p:nvGrpSpPr>
        <p:grpSpPr>
          <a:xfrm>
            <a:off x="4765322" y="733111"/>
            <a:ext cx="4292001" cy="1393738"/>
            <a:chOff x="4765322" y="733111"/>
            <a:chExt cx="4292001" cy="1393738"/>
          </a:xfrm>
        </p:grpSpPr>
        <p:sp>
          <p:nvSpPr>
            <p:cNvPr id="32" name="Right Arrow 30"/>
            <p:cNvSpPr/>
            <p:nvPr/>
          </p:nvSpPr>
          <p:spPr>
            <a:xfrm>
              <a:off x="4765322" y="1587130"/>
              <a:ext cx="1879247" cy="346377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28"/>
            <p:cNvGrpSpPr/>
            <p:nvPr/>
          </p:nvGrpSpPr>
          <p:grpSpPr>
            <a:xfrm>
              <a:off x="6244880" y="1520516"/>
              <a:ext cx="1300847" cy="534130"/>
              <a:chOff x="3354753" y="1403227"/>
              <a:chExt cx="1300847" cy="1104008"/>
            </a:xfrm>
          </p:grpSpPr>
          <p:sp>
            <p:nvSpPr>
              <p:cNvPr id="42" name="Chord 33"/>
              <p:cNvSpPr/>
              <p:nvPr/>
            </p:nvSpPr>
            <p:spPr>
              <a:xfrm flipH="1">
                <a:off x="3354753" y="1403227"/>
                <a:ext cx="760848" cy="1104008"/>
              </a:xfrm>
              <a:prstGeom prst="chord">
                <a:avLst>
                  <a:gd name="adj1" fmla="val 5365786"/>
                  <a:gd name="adj2" fmla="val 16278501"/>
                </a:avLst>
              </a:prstGeom>
              <a:solidFill>
                <a:schemeClr val="accent2">
                  <a:lumMod val="75000"/>
                  <a:alpha val="24000"/>
                </a:schemeClr>
              </a:solidFill>
              <a:ln w="635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34"/>
              <p:cNvCxnSpPr/>
              <p:nvPr/>
            </p:nvCxnSpPr>
            <p:spPr>
              <a:xfrm>
                <a:off x="4115601" y="1937357"/>
                <a:ext cx="539999" cy="0"/>
              </a:xfrm>
              <a:prstGeom prst="line">
                <a:avLst/>
              </a:prstGeom>
              <a:ln w="63500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137"/>
            <p:cNvSpPr txBox="1">
              <a:spLocks noChangeArrowheads="1"/>
            </p:cNvSpPr>
            <p:nvPr/>
          </p:nvSpPr>
          <p:spPr bwMode="auto">
            <a:xfrm>
              <a:off x="7559070" y="1001130"/>
              <a:ext cx="1498253" cy="954107"/>
            </a:xfrm>
            <a:prstGeom prst="rect">
              <a:avLst/>
            </a:prstGeom>
            <a:noFill/>
            <a:ln w="635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coincidence</a:t>
              </a:r>
            </a:p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counting</a:t>
              </a:r>
            </a:p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&amp;</a:t>
              </a:r>
            </a:p>
            <a:p>
              <a:pPr algn="ctr"/>
              <a:r>
                <a:rPr lang="en-GB" sz="1400" b="1" dirty="0">
                  <a:solidFill>
                    <a:schemeClr val="accent2">
                      <a:lumMod val="75000"/>
                    </a:schemeClr>
                  </a:solidFill>
                  <a:latin typeface="Bookman Old Style"/>
                  <a:ea typeface="Times New Roman" pitchFamily="1" charset="0"/>
                  <a:cs typeface="Bookman Old Style"/>
                </a:rPr>
                <a:t>detection </a:t>
              </a:r>
            </a:p>
          </p:txBody>
        </p:sp>
        <p:sp>
          <p:nvSpPr>
            <p:cNvPr id="38" name="Chord 45"/>
            <p:cNvSpPr/>
            <p:nvPr/>
          </p:nvSpPr>
          <p:spPr>
            <a:xfrm rot="5400000" flipV="1">
              <a:off x="5586808" y="846470"/>
              <a:ext cx="760848" cy="534130"/>
            </a:xfrm>
            <a:prstGeom prst="chord">
              <a:avLst>
                <a:gd name="adj1" fmla="val 5365786"/>
                <a:gd name="adj2" fmla="val 16278501"/>
              </a:avLst>
            </a:prstGeom>
            <a:solidFill>
              <a:schemeClr val="accent2">
                <a:lumMod val="75000"/>
                <a:alpha val="24000"/>
              </a:schemeClr>
            </a:solidFill>
            <a:ln w="635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46"/>
            <p:cNvCxnSpPr/>
            <p:nvPr/>
          </p:nvCxnSpPr>
          <p:spPr>
            <a:xfrm flipH="1" flipV="1">
              <a:off x="6000750" y="733111"/>
              <a:ext cx="1529735" cy="478145"/>
            </a:xfrm>
            <a:prstGeom prst="line">
              <a:avLst/>
            </a:prstGeom>
            <a:ln w="63500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ight Arrow 47"/>
            <p:cNvSpPr/>
            <p:nvPr/>
          </p:nvSpPr>
          <p:spPr>
            <a:xfrm rot="16200000">
              <a:off x="5605188" y="1315781"/>
              <a:ext cx="687811" cy="346377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43"/>
            <p:cNvCxnSpPr/>
            <p:nvPr/>
          </p:nvCxnSpPr>
          <p:spPr>
            <a:xfrm flipH="1">
              <a:off x="5766821" y="1367837"/>
              <a:ext cx="478059" cy="759012"/>
            </a:xfrm>
            <a:prstGeom prst="line">
              <a:avLst/>
            </a:prstGeom>
            <a:ln w="635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xplosion 1 8"/>
          <p:cNvSpPr/>
          <p:nvPr/>
        </p:nvSpPr>
        <p:spPr>
          <a:xfrm flipV="1">
            <a:off x="2278238" y="744828"/>
            <a:ext cx="3043436" cy="1711586"/>
          </a:xfrm>
          <a:prstGeom prst="irregularSeal1">
            <a:avLst/>
          </a:prstGeom>
          <a:gradFill flip="none" rotWithShape="1">
            <a:gsLst>
              <a:gs pos="23000">
                <a:srgbClr val="77933C"/>
              </a:gs>
              <a:gs pos="5000">
                <a:srgbClr val="8000FF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3">
                <a:lumMod val="75000"/>
                <a:alpha val="1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6"/>
          <p:cNvCxnSpPr>
            <a:cxnSpLocks noChangeShapeType="1"/>
          </p:cNvCxnSpPr>
          <p:nvPr/>
        </p:nvCxnSpPr>
        <p:spPr bwMode="auto">
          <a:xfrm flipH="1" flipV="1">
            <a:off x="3413125" y="1263932"/>
            <a:ext cx="862542" cy="1"/>
          </a:xfrm>
          <a:prstGeom prst="line">
            <a:avLst/>
          </a:prstGeom>
          <a:noFill/>
          <a:ln w="666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50000"/>
                <a:alpha val="40000"/>
              </a:schemeClr>
            </a:glow>
          </a:effectLst>
        </p:spPr>
      </p:cxnSp>
      <p:cxnSp>
        <p:nvCxnSpPr>
          <p:cNvPr id="12" name="Straight Connector 19"/>
          <p:cNvCxnSpPr>
            <a:cxnSpLocks noChangeShapeType="1"/>
          </p:cNvCxnSpPr>
          <p:nvPr/>
        </p:nvCxnSpPr>
        <p:spPr bwMode="auto">
          <a:xfrm flipH="1">
            <a:off x="3413125" y="1955088"/>
            <a:ext cx="862542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50000"/>
                <a:alpha val="40000"/>
              </a:schemeClr>
            </a:glow>
          </a:effectLst>
        </p:spPr>
      </p:cxnSp>
      <p:pic>
        <p:nvPicPr>
          <p:cNvPr id="10" name="Picture 6" descr="laser-2.png (131×213)"/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5000"/>
                    </a14:imgEffect>
                    <a14:imgEffect>
                      <a14:brightnessContrast bright="-13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5392" b="59015"/>
          <a:stretch/>
        </p:blipFill>
        <p:spPr bwMode="auto">
          <a:xfrm rot="3760346" flipH="1">
            <a:off x="2023588" y="793101"/>
            <a:ext cx="1899450" cy="1887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130">
            <a:off x="637557" y="1256899"/>
            <a:ext cx="1318589" cy="1021199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6239512" cy="44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ideal single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photon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emitter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!... 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is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it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?... 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998324" y="5018494"/>
            <a:ext cx="468975" cy="47194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779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7457" y="3827301"/>
            <a:ext cx="4561776" cy="283154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These properties were confirmed </a:t>
            </a:r>
          </a:p>
          <a:p>
            <a:pPr algn="ctr"/>
            <a:r>
              <a:rPr lang="es-ES" sz="1200" b="1" dirty="0">
                <a:solidFill>
                  <a:schemeClr val="accent3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i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n separate experiments: </a:t>
            </a:r>
          </a:p>
          <a:p>
            <a:endParaRPr lang="en-US" sz="1100" dirty="0">
              <a:solidFill>
                <a:schemeClr val="accent3">
                  <a:lumMod val="75000"/>
                </a:schemeClr>
              </a:solidFill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Direct observation of fluorescence narrower than the natural linewidth, </a:t>
            </a:r>
          </a:p>
          <a:p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Gibbs et al., Opt. </a:t>
            </a:r>
            <a:r>
              <a:rPr lang="en-US" sz="1100" dirty="0" err="1">
                <a:latin typeface="Bookman Old Style" charset="0"/>
                <a:ea typeface="Bookman Old Style" charset="0"/>
                <a:cs typeface="Bookman Old Style" charset="0"/>
              </a:rPr>
              <a:t>Commun</a:t>
            </a:r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. 17, 87 (1976)</a:t>
            </a:r>
          </a:p>
          <a:p>
            <a:endParaRPr lang="en-US" sz="11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Heterodyne measurement of the fluorescent radiation of a single trapped ion, </a:t>
            </a:r>
          </a:p>
          <a:p>
            <a:r>
              <a:rPr lang="en-US" sz="1100" dirty="0" err="1">
                <a:latin typeface="Bookman Old Style" charset="0"/>
                <a:ea typeface="Bookman Old Style" charset="0"/>
                <a:cs typeface="Bookman Old Style" charset="0"/>
              </a:rPr>
              <a:t>Höffges</a:t>
            </a:r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 et al., Opt. </a:t>
            </a:r>
            <a:r>
              <a:rPr lang="en-US" sz="1100" dirty="0" err="1">
                <a:latin typeface="Bookman Old Style" charset="0"/>
                <a:ea typeface="Bookman Old Style" charset="0"/>
                <a:cs typeface="Bookman Old Style" charset="0"/>
              </a:rPr>
              <a:t>Commun</a:t>
            </a:r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. 133, 170 (1997)</a:t>
            </a:r>
          </a:p>
          <a:p>
            <a:endParaRPr lang="en-US" sz="11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Ultra-coherent single photon source, </a:t>
            </a:r>
          </a:p>
          <a:p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Nguyen et al., Appl. Phys. Lett. 99, 261904 (2011)</a:t>
            </a:r>
          </a:p>
          <a:p>
            <a:endParaRPr lang="en-US" sz="11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1100" dirty="0" err="1">
                <a:latin typeface="Bookman Old Style" charset="0"/>
                <a:ea typeface="Bookman Old Style" charset="0"/>
                <a:cs typeface="Bookman Old Style" charset="0"/>
              </a:rPr>
              <a:t>Subnatural</a:t>
            </a:r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 linewidth single photons from a quantum dot, </a:t>
            </a:r>
            <a:r>
              <a:rPr lang="en-US" sz="1100" dirty="0" err="1">
                <a:latin typeface="Bookman Old Style" charset="0"/>
                <a:ea typeface="Bookman Old Style" charset="0"/>
                <a:cs typeface="Bookman Old Style" charset="0"/>
              </a:rPr>
              <a:t>Matthiesen</a:t>
            </a:r>
            <a:r>
              <a:rPr lang="en-US" sz="1100" dirty="0">
                <a:latin typeface="Bookman Old Style" charset="0"/>
                <a:ea typeface="Bookman Old Style" charset="0"/>
                <a:cs typeface="Bookman Old Style" charset="0"/>
              </a:rPr>
              <a:t> et al., Rev. Lett. 108, 093602 (2012)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759517" y="4398526"/>
            <a:ext cx="3082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Bookman Old Style" charset="0"/>
                <a:ea typeface="Bookman Old Style" charset="0"/>
                <a:cs typeface="Bookman Old Style" charset="0"/>
              </a:rPr>
              <a:t>Very precise detection in frequency, </a:t>
            </a:r>
          </a:p>
          <a:p>
            <a:pPr algn="ctr"/>
            <a:r>
              <a:rPr lang="en-US" sz="1200" dirty="0">
                <a:latin typeface="Bookman Old Style" charset="0"/>
                <a:ea typeface="Bookman Old Style" charset="0"/>
                <a:cs typeface="Bookman Old Style" charset="0"/>
              </a:rPr>
              <a:t>not to increase the linewidth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52404" y="4860191"/>
            <a:ext cx="1433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Bookman Old Style" charset="0"/>
                <a:ea typeface="Bookman Old Style" charset="0"/>
                <a:cs typeface="Bookman Old Style" charset="0"/>
              </a:rPr>
              <a:t>Small </a:t>
            </a:r>
            <a:r>
              <a:rPr lang="en-US" sz="1400" b="1" i="1" dirty="0">
                <a:latin typeface="Symbol" charset="2"/>
                <a:ea typeface="Symbol" charset="2"/>
                <a:cs typeface="Symbol" charset="2"/>
              </a:rPr>
              <a:t>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775905" y="5325157"/>
            <a:ext cx="2631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Bookman Old Style" charset="0"/>
                <a:ea typeface="Bookman Old Style" charset="0"/>
                <a:cs typeface="Bookman Old Style" charset="0"/>
              </a:rPr>
              <a:t>Very precise detection in time, </a:t>
            </a:r>
          </a:p>
          <a:p>
            <a:pPr algn="ctr"/>
            <a:r>
              <a:rPr lang="en-US" sz="1200" dirty="0">
                <a:latin typeface="Bookman Old Style" charset="0"/>
                <a:ea typeface="Bookman Old Style" charset="0"/>
                <a:cs typeface="Bookman Old Style" charset="0"/>
              </a:rPr>
              <a:t>not to spoil the </a:t>
            </a:r>
            <a:r>
              <a:rPr lang="en-US" sz="1200" dirty="0" err="1">
                <a:latin typeface="Bookman Old Style" charset="0"/>
                <a:ea typeface="Bookman Old Style" charset="0"/>
                <a:cs typeface="Bookman Old Style" charset="0"/>
              </a:rPr>
              <a:t>antibunching</a:t>
            </a:r>
            <a:endParaRPr lang="en-US" sz="12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52404" y="5804384"/>
            <a:ext cx="1433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Bookman Old Style" charset="0"/>
                <a:ea typeface="Bookman Old Style" charset="0"/>
                <a:cs typeface="Bookman Old Style" charset="0"/>
              </a:rPr>
              <a:t>Large </a:t>
            </a:r>
            <a:r>
              <a:rPr lang="en-US" sz="1400" b="1" i="1" dirty="0">
                <a:latin typeface="Symbol" charset="2"/>
                <a:ea typeface="Symbol" charset="2"/>
                <a:cs typeface="Symbol" charset="2"/>
              </a:rPr>
              <a:t>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00167" y="3709817"/>
            <a:ext cx="303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7933C"/>
                </a:solidFill>
                <a:latin typeface="Bookman Old Style"/>
                <a:cs typeface="Bookman Old Style"/>
              </a:rPr>
              <a:t>Incompatible in the same experiment!</a:t>
            </a:r>
            <a:endParaRPr lang="en-US" sz="1200" dirty="0">
              <a:solidFill>
                <a:srgbClr val="77933C"/>
              </a:solidFill>
              <a:latin typeface="Bookman Old Style"/>
              <a:cs typeface="Bookman Old Style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933294" y="27800"/>
            <a:ext cx="31798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00" b="1" dirty="0" err="1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Two-photon</a:t>
            </a:r>
            <a:r>
              <a:rPr lang="it-IT" sz="1000" b="1" dirty="0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 </a:t>
            </a:r>
            <a:r>
              <a:rPr lang="it-IT" sz="1000" b="1" dirty="0" err="1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spectra</a:t>
            </a:r>
            <a:r>
              <a:rPr lang="it-IT" sz="1000" b="1" dirty="0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 of quantum </a:t>
            </a:r>
            <a:r>
              <a:rPr lang="it-IT" sz="1000" b="1" dirty="0" err="1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emitters</a:t>
            </a:r>
            <a:r>
              <a:rPr lang="it-IT" sz="1000" b="1" dirty="0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, </a:t>
            </a:r>
          </a:p>
          <a:p>
            <a:pPr algn="r"/>
            <a:r>
              <a:rPr lang="it-IT" sz="1000" b="1" dirty="0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A. </a:t>
            </a:r>
            <a:r>
              <a:rPr lang="it-IT" sz="1000" b="1" dirty="0" err="1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Gonzalez-Tudela</a:t>
            </a:r>
            <a:r>
              <a:rPr lang="it-IT" sz="1000" b="1" dirty="0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, et al. </a:t>
            </a:r>
          </a:p>
          <a:p>
            <a:pPr algn="r"/>
            <a:r>
              <a:rPr lang="it-IT" sz="1000" b="1" dirty="0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New </a:t>
            </a:r>
            <a:r>
              <a:rPr lang="it-IT" sz="1000" b="1" dirty="0" err="1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J</a:t>
            </a:r>
            <a:r>
              <a:rPr lang="it-IT" sz="1000" b="1" dirty="0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. </a:t>
            </a:r>
            <a:r>
              <a:rPr lang="it-IT" sz="1000" b="1" dirty="0" err="1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Phys</a:t>
            </a:r>
            <a:r>
              <a:rPr lang="it-IT" sz="1000" b="1" dirty="0">
                <a:solidFill>
                  <a:schemeClr val="accent2">
                    <a:lumMod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. 15, 033036 (2013)</a:t>
            </a:r>
            <a:endParaRPr lang="en-US" sz="1000" b="1" dirty="0">
              <a:solidFill>
                <a:schemeClr val="accent2">
                  <a:lumMod val="75000"/>
                </a:schemeClr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812" y="2506043"/>
            <a:ext cx="80084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400" dirty="0">
                <a:latin typeface="Bookman Old Style"/>
                <a:cs typeface="Bookman Old Style"/>
              </a:rPr>
              <a:t>Spectrum = Delta peak (inherited from the laser) 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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inditinguishable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photons</a:t>
            </a:r>
            <a:endParaRPr lang="en-US" sz="1400" dirty="0">
              <a:latin typeface="Bookman Old Style"/>
              <a:cs typeface="Bookman Old Style"/>
            </a:endParaRPr>
          </a:p>
          <a:p>
            <a:pPr marL="228600" indent="-228600">
              <a:buAutoNum type="arabicPeriod"/>
            </a:pPr>
            <a:endParaRPr lang="en-US" sz="1400" dirty="0">
              <a:latin typeface="Bookman Old Style"/>
              <a:cs typeface="Bookman Old Style"/>
            </a:endParaRPr>
          </a:p>
          <a:p>
            <a:pPr marL="228600" indent="-228600">
              <a:buAutoNum type="arabicPeriod"/>
            </a:pPr>
            <a:r>
              <a:rPr lang="en-US" sz="1400" dirty="0">
                <a:latin typeface="Bookman Old Style"/>
                <a:cs typeface="Bookman Old Style"/>
              </a:rPr>
              <a:t>Statistics = Perfect </a:t>
            </a:r>
            <a:r>
              <a:rPr lang="en-US" sz="1400" dirty="0" err="1">
                <a:latin typeface="Bookman Old Style"/>
                <a:cs typeface="Bookman Old Style"/>
              </a:rPr>
              <a:t>antibunching</a:t>
            </a:r>
            <a:r>
              <a:rPr lang="en-US" sz="1400" dirty="0">
                <a:latin typeface="Bookman Old Style"/>
                <a:cs typeface="Bookman Old Style"/>
              </a:rPr>
              <a:t> (inherited from the </a:t>
            </a:r>
            <a:r>
              <a:rPr lang="en-US" sz="1400" dirty="0" err="1">
                <a:latin typeface="Bookman Old Style"/>
                <a:cs typeface="Bookman Old Style"/>
              </a:rPr>
              <a:t>qubit</a:t>
            </a:r>
            <a:r>
              <a:rPr lang="en-US" sz="1400" dirty="0">
                <a:latin typeface="Bookman Old Style"/>
                <a:cs typeface="Bookman Old Style"/>
              </a:rPr>
              <a:t>) 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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emitted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one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by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one</a:t>
            </a:r>
            <a:endParaRPr lang="es-ES" sz="1400" dirty="0">
              <a:latin typeface="Bookman Old Style"/>
              <a:cs typeface="Bookman Old Style"/>
              <a:sym typeface="Wingdings"/>
            </a:endParaRPr>
          </a:p>
          <a:p>
            <a:pPr marL="228600" indent="-228600">
              <a:buAutoNum type="arabicPeriod"/>
            </a:pPr>
            <a:endParaRPr lang="es-ES" sz="1400" dirty="0">
              <a:latin typeface="Bookman Old Style"/>
              <a:cs typeface="Bookman Old Style"/>
              <a:sym typeface="Wingdings"/>
            </a:endParaRPr>
          </a:p>
          <a:p>
            <a:pPr marL="228600" indent="-228600">
              <a:buAutoNum type="arabicPeriod"/>
            </a:pPr>
            <a:r>
              <a:rPr lang="es-ES" sz="1400" dirty="0">
                <a:latin typeface="Bookman Old Style"/>
                <a:cs typeface="Bookman Old Style"/>
                <a:sym typeface="Wingdings"/>
              </a:rPr>
              <a:t>Bright</a:t>
            </a:r>
            <a:endParaRPr lang="en-US" sz="1400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733864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6239512" cy="44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ideal single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photon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emitter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!... 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is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it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?... 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C51B1A5-5B35-2942-9DA1-21F1D9479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42" y="622165"/>
            <a:ext cx="7013515" cy="3716173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7D801DFD-1B91-D54A-B0AE-99D61E9AE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873" y="3806401"/>
            <a:ext cx="3899647" cy="2511338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FAC6766-3C79-F64C-8EE7-CDF9FB4F8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80" y="2854986"/>
            <a:ext cx="3553923" cy="39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82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6239512" cy="44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ideal single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photon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emitter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!... 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is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_tradn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it</a:t>
            </a:r>
            <a:r>
              <a:rPr lang="es-ES_tradn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?... 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9666" y="1411536"/>
            <a:ext cx="7905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7933C"/>
                </a:solidFill>
                <a:latin typeface="Bookman Old Style"/>
                <a:cs typeface="Bookman Old Style"/>
              </a:rPr>
              <a:t>Can we solve this problem??</a:t>
            </a:r>
          </a:p>
          <a:p>
            <a:pPr algn="ctr"/>
            <a:endParaRPr lang="en-US" sz="1600" b="1" dirty="0">
              <a:solidFill>
                <a:srgbClr val="77933C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b="1" dirty="0">
                <a:solidFill>
                  <a:srgbClr val="77933C"/>
                </a:solidFill>
                <a:latin typeface="Bookman Old Style"/>
                <a:cs typeface="Bookman Old Style"/>
              </a:rPr>
              <a:t>Is it possible to do it without coupling to more elements?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57F296F-68CF-4F45-9458-C61A67D1E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42" y="2909241"/>
            <a:ext cx="7693845" cy="31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63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naranja.jpeg">
            <a:extLst>
              <a:ext uri="{FF2B5EF4-FFF2-40B4-BE49-F238E27FC236}">
                <a16:creationId xmlns:a16="http://schemas.microsoft.com/office/drawing/2014/main" id="{4628833A-9F3B-7648-B612-0EE1F942D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51" y="4879510"/>
            <a:ext cx="2094861" cy="2025856"/>
          </a:xfrm>
          <a:prstGeom prst="rect">
            <a:avLst/>
          </a:prstGeom>
        </p:spPr>
      </p:pic>
      <p:sp>
        <p:nvSpPr>
          <p:cNvPr id="102" name="Rectangle 2"/>
          <p:cNvSpPr txBox="1">
            <a:spLocks noChangeArrowheads="1"/>
          </p:cNvSpPr>
          <p:nvPr/>
        </p:nvSpPr>
        <p:spPr bwMode="auto">
          <a:xfrm>
            <a:off x="3865267" y="452602"/>
            <a:ext cx="1483714" cy="44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Outline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3580" y="1376660"/>
            <a:ext cx="763683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TOOL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Frequency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and time resolved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correlations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Temporal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correlations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(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relationship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between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)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where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are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defined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their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i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colour</a:t>
            </a:r>
            <a:endParaRPr lang="es-ES" sz="1600" i="1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  <a:sym typeface="Wingdings"/>
              </a:rPr>
              <a:t>			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How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to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measure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, compute &amp;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interpret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them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		</a:t>
            </a: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APPLICATIONS in </a:t>
            </a:r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Resonance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Fluorescence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N-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emitter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or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i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bundler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 (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high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driving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Single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emitter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with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subnatural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linewidth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(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low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driving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pic>
        <p:nvPicPr>
          <p:cNvPr id="6" name="Picture 8" descr="C:\Users\Inma\Documents\Fabrice\JC\JC-ladder\leapfrog.png">
            <a:extLst>
              <a:ext uri="{FF2B5EF4-FFF2-40B4-BE49-F238E27FC236}">
                <a16:creationId xmlns:a16="http://schemas.microsoft.com/office/drawing/2014/main" id="{FE010D90-C274-A64A-A204-4CBB3008F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7906" y="3761928"/>
            <a:ext cx="2004173" cy="1504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7051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Screen Shot 2018-02-09 at 12.29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277" y="3763982"/>
            <a:ext cx="4359978" cy="29276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4076" y="2826751"/>
            <a:ext cx="7215561" cy="2995645"/>
            <a:chOff x="201165" y="3369206"/>
            <a:chExt cx="7215561" cy="2995645"/>
          </a:xfrm>
        </p:grpSpPr>
        <p:grpSp>
          <p:nvGrpSpPr>
            <p:cNvPr id="5" name="Group 4"/>
            <p:cNvGrpSpPr/>
            <p:nvPr/>
          </p:nvGrpSpPr>
          <p:grpSpPr>
            <a:xfrm>
              <a:off x="201165" y="3369206"/>
              <a:ext cx="6741206" cy="2995645"/>
              <a:chOff x="201165" y="3369206"/>
              <a:chExt cx="6741206" cy="2995645"/>
            </a:xfrm>
          </p:grpSpPr>
          <p:pic>
            <p:nvPicPr>
              <p:cNvPr id="7" name="Imagen 6" descr="Screen Shot 2018-02-09 at 12.16.5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6924" y="3369206"/>
                <a:ext cx="2335447" cy="463063"/>
              </a:xfrm>
              <a:prstGeom prst="rect">
                <a:avLst/>
              </a:prstGeom>
            </p:spPr>
          </p:pic>
          <p:grpSp>
            <p:nvGrpSpPr>
              <p:cNvPr id="14" name="Agrupar 13"/>
              <p:cNvGrpSpPr/>
              <p:nvPr/>
            </p:nvGrpSpPr>
            <p:grpSpPr>
              <a:xfrm>
                <a:off x="201165" y="4557018"/>
                <a:ext cx="2959972" cy="1807833"/>
                <a:chOff x="236207" y="4745419"/>
                <a:chExt cx="2959972" cy="1807833"/>
              </a:xfrm>
            </p:grpSpPr>
            <p:pic>
              <p:nvPicPr>
                <p:cNvPr id="8" name="Imagen 7" descr="Screen Shot 2018-02-09 at 12.16.59.png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9025"/>
                <a:stretch/>
              </p:blipFill>
              <p:spPr>
                <a:xfrm>
                  <a:off x="236207" y="4745419"/>
                  <a:ext cx="2758540" cy="1807833"/>
                </a:xfrm>
                <a:prstGeom prst="rect">
                  <a:avLst/>
                </a:prstGeom>
              </p:spPr>
            </p:pic>
            <p:sp>
              <p:nvSpPr>
                <p:cNvPr id="13" name="Rectángulo 12"/>
                <p:cNvSpPr/>
                <p:nvPr/>
              </p:nvSpPr>
              <p:spPr>
                <a:xfrm>
                  <a:off x="2297455" y="4745419"/>
                  <a:ext cx="898724" cy="5618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1" name="Rectángulo 60"/>
                <p:cNvSpPr/>
                <p:nvPr/>
              </p:nvSpPr>
              <p:spPr>
                <a:xfrm>
                  <a:off x="2075481" y="5307263"/>
                  <a:ext cx="1075613" cy="5618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pic>
          <p:nvPicPr>
            <p:cNvPr id="36" name="Imagen 10" descr="Screen Shot 2018-02-09 at 14.01.46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70" t="2" r="4399" b="-840"/>
            <a:stretch/>
          </p:blipFill>
          <p:spPr>
            <a:xfrm>
              <a:off x="7000245" y="3397931"/>
              <a:ext cx="416481" cy="407602"/>
            </a:xfrm>
            <a:prstGeom prst="rect">
              <a:avLst/>
            </a:prstGeom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499167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Understanding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Heitler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regime</a:t>
            </a:r>
            <a:r>
              <a:rPr lang="mr-I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…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4076" y="980975"/>
            <a:ext cx="7905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7933C"/>
                </a:solidFill>
                <a:latin typeface="Bookman Old Style"/>
                <a:cs typeface="Bookman Old Style"/>
              </a:rPr>
              <a:t>A way to look at the perfect </a:t>
            </a:r>
            <a:r>
              <a:rPr lang="en-US" sz="1600" b="1" dirty="0" err="1">
                <a:solidFill>
                  <a:srgbClr val="77933C"/>
                </a:solidFill>
                <a:latin typeface="Bookman Old Style"/>
                <a:cs typeface="Bookman Old Style"/>
              </a:rPr>
              <a:t>antibunching</a:t>
            </a:r>
            <a:r>
              <a:rPr lang="en-US" sz="1600" b="1" dirty="0">
                <a:solidFill>
                  <a:srgbClr val="77933C"/>
                </a:solidFill>
                <a:latin typeface="Bookman Old Style"/>
                <a:cs typeface="Bookman Old Style"/>
              </a:rPr>
              <a:t> under coherent excitation:</a:t>
            </a:r>
            <a:endParaRPr lang="en-US" sz="1600" dirty="0">
              <a:solidFill>
                <a:srgbClr val="77933C"/>
              </a:solidFill>
              <a:latin typeface="Bookman Old Style"/>
              <a:cs typeface="Bookman Old Style"/>
            </a:endParaRPr>
          </a:p>
        </p:txBody>
      </p:sp>
      <p:graphicFrame>
        <p:nvGraphicFramePr>
          <p:cNvPr id="57" name="Object 2"/>
          <p:cNvGraphicFramePr>
            <a:graphicFrameLocks noChangeAspect="1"/>
          </p:cNvGraphicFramePr>
          <p:nvPr/>
        </p:nvGraphicFramePr>
        <p:xfrm>
          <a:off x="2903619" y="1610167"/>
          <a:ext cx="960438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03" name="Equation" r:id="rId8" imgW="635000" imgH="177800" progId="Equation.3">
                  <p:embed/>
                </p:oleObj>
              </mc:Choice>
              <mc:Fallback>
                <p:oleObj name="Equation" r:id="rId8" imgW="635000" imgH="177800" progId="Equation.3">
                  <p:embed/>
                  <p:pic>
                    <p:nvPicPr>
                      <p:cNvPr id="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619" y="1610167"/>
                        <a:ext cx="960438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2"/>
          <p:cNvGraphicFramePr>
            <a:graphicFrameLocks noChangeAspect="1"/>
          </p:cNvGraphicFramePr>
          <p:nvPr/>
        </p:nvGraphicFramePr>
        <p:xfrm>
          <a:off x="1204224" y="2086286"/>
          <a:ext cx="2362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04" name="Equation" r:id="rId10" imgW="1562100" imgH="292100" progId="Equation.3">
                  <p:embed/>
                </p:oleObj>
              </mc:Choice>
              <mc:Fallback>
                <p:oleObj name="Equation" r:id="rId10" imgW="1562100" imgH="292100" progId="Equation.3">
                  <p:embed/>
                  <p:pic>
                    <p:nvPicPr>
                      <p:cNvPr id="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224" y="2086286"/>
                        <a:ext cx="2362200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29"/>
          <p:cNvSpPr txBox="1"/>
          <p:nvPr/>
        </p:nvSpPr>
        <p:spPr>
          <a:xfrm>
            <a:off x="325993" y="1572419"/>
            <a:ext cx="2569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Mean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field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decomposition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endParaRPr lang="en-US" sz="1400" dirty="0">
              <a:latin typeface="Bookman Old Style"/>
              <a:cs typeface="Bookman Old Style"/>
            </a:endParaRPr>
          </a:p>
        </p:txBody>
      </p:sp>
      <p:sp>
        <p:nvSpPr>
          <p:cNvPr id="41" name="TextBox 29"/>
          <p:cNvSpPr txBox="1"/>
          <p:nvPr/>
        </p:nvSpPr>
        <p:spPr>
          <a:xfrm>
            <a:off x="334012" y="2927678"/>
            <a:ext cx="3530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Homodyne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terms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(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Vogel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,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Carmichael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):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endParaRPr lang="en-US" sz="1400" dirty="0">
              <a:latin typeface="Bookman Old Style"/>
              <a:cs typeface="Bookman Old Style"/>
            </a:endParaRPr>
          </a:p>
        </p:txBody>
      </p:sp>
      <p:sp>
        <p:nvSpPr>
          <p:cNvPr id="62" name="TextBox 29"/>
          <p:cNvSpPr txBox="1"/>
          <p:nvPr/>
        </p:nvSpPr>
        <p:spPr>
          <a:xfrm>
            <a:off x="2532194" y="4082652"/>
            <a:ext cx="128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err="1">
                <a:solidFill>
                  <a:srgbClr val="75B02B"/>
                </a:solidFill>
                <a:latin typeface="Bookman Old Style"/>
                <a:cs typeface="Bookman Old Style"/>
              </a:rPr>
              <a:t>Fluctuation</a:t>
            </a:r>
            <a:r>
              <a:rPr lang="es-ES_tradnl" sz="1400" b="1" dirty="0">
                <a:solidFill>
                  <a:srgbClr val="75B02B"/>
                </a:solidFill>
                <a:latin typeface="Bookman Old Style"/>
                <a:cs typeface="Bookman Old Style"/>
              </a:rPr>
              <a:t> </a:t>
            </a:r>
          </a:p>
          <a:p>
            <a:r>
              <a:rPr lang="es-ES_tradnl" sz="1400" b="1" dirty="0" err="1">
                <a:solidFill>
                  <a:srgbClr val="75B02B"/>
                </a:solidFill>
                <a:latin typeface="Bookman Old Style"/>
                <a:cs typeface="Bookman Old Style"/>
              </a:rPr>
              <a:t>statistics</a:t>
            </a:r>
            <a:endParaRPr lang="en-US" sz="1400" b="1" dirty="0">
              <a:solidFill>
                <a:srgbClr val="75B02B"/>
              </a:solidFill>
              <a:latin typeface="Bookman Old Style"/>
              <a:cs typeface="Bookman Old Style"/>
            </a:endParaRPr>
          </a:p>
        </p:txBody>
      </p:sp>
      <p:sp>
        <p:nvSpPr>
          <p:cNvPr id="63" name="TextBox 29"/>
          <p:cNvSpPr txBox="1"/>
          <p:nvPr/>
        </p:nvSpPr>
        <p:spPr>
          <a:xfrm>
            <a:off x="2532194" y="4619240"/>
            <a:ext cx="133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err="1">
                <a:solidFill>
                  <a:srgbClr val="F89D20"/>
                </a:solidFill>
                <a:latin typeface="Bookman Old Style"/>
                <a:cs typeface="Bookman Old Style"/>
              </a:rPr>
              <a:t>Anomalous</a:t>
            </a:r>
            <a:r>
              <a:rPr lang="es-ES_tradnl" sz="1400" b="1" dirty="0">
                <a:solidFill>
                  <a:srgbClr val="F89D20"/>
                </a:solidFill>
                <a:latin typeface="Bookman Old Style"/>
                <a:cs typeface="Bookman Old Style"/>
              </a:rPr>
              <a:t> </a:t>
            </a:r>
          </a:p>
          <a:p>
            <a:r>
              <a:rPr lang="es-ES_tradnl" sz="1400" b="1" dirty="0" err="1">
                <a:solidFill>
                  <a:srgbClr val="F89D20"/>
                </a:solidFill>
                <a:latin typeface="Bookman Old Style"/>
                <a:cs typeface="Bookman Old Style"/>
              </a:rPr>
              <a:t>moments</a:t>
            </a:r>
            <a:endParaRPr lang="en-US" sz="1400" b="1" dirty="0">
              <a:solidFill>
                <a:srgbClr val="F89D20"/>
              </a:solidFill>
              <a:latin typeface="Bookman Old Style"/>
              <a:cs typeface="Bookman Old Style"/>
            </a:endParaRPr>
          </a:p>
        </p:txBody>
      </p:sp>
      <p:sp>
        <p:nvSpPr>
          <p:cNvPr id="64" name="TextBox 29"/>
          <p:cNvSpPr txBox="1"/>
          <p:nvPr/>
        </p:nvSpPr>
        <p:spPr>
          <a:xfrm>
            <a:off x="3159879" y="5244955"/>
            <a:ext cx="1292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err="1">
                <a:solidFill>
                  <a:srgbClr val="EA5644"/>
                </a:solidFill>
                <a:latin typeface="Bookman Old Style"/>
                <a:cs typeface="Bookman Old Style"/>
              </a:rPr>
              <a:t>Fluctuationquadrature</a:t>
            </a:r>
            <a:r>
              <a:rPr lang="es-ES_tradnl" sz="1400" b="1" dirty="0">
                <a:solidFill>
                  <a:srgbClr val="EA5644"/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b="1" dirty="0" err="1">
                <a:solidFill>
                  <a:srgbClr val="EA5644"/>
                </a:solidFill>
                <a:latin typeface="Bookman Old Style"/>
                <a:cs typeface="Bookman Old Style"/>
              </a:rPr>
              <a:t>squeezing</a:t>
            </a:r>
            <a:endParaRPr lang="en-US" sz="1400" b="1" dirty="0">
              <a:solidFill>
                <a:srgbClr val="EA5644"/>
              </a:solidFill>
              <a:latin typeface="Bookman Old Style"/>
              <a:cs typeface="Bookman Old Style"/>
            </a:endParaRPr>
          </a:p>
        </p:txBody>
      </p:sp>
      <p:sp>
        <p:nvSpPr>
          <p:cNvPr id="65" name="TextBox 29"/>
          <p:cNvSpPr txBox="1"/>
          <p:nvPr/>
        </p:nvSpPr>
        <p:spPr>
          <a:xfrm>
            <a:off x="6881220" y="4015226"/>
            <a:ext cx="1996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rgbClr val="3D7CFC"/>
                </a:solidFill>
                <a:latin typeface="Bookman Old Style"/>
                <a:cs typeface="Bookman Old Style"/>
              </a:rPr>
              <a:t>1 </a:t>
            </a:r>
            <a:r>
              <a:rPr lang="es-ES_tradnl" sz="1400" b="1">
                <a:solidFill>
                  <a:srgbClr val="3D7CFC"/>
                </a:solidFill>
                <a:latin typeface="Bookman Old Style"/>
                <a:cs typeface="Bookman Old Style"/>
              </a:rPr>
              <a:t>= Laser </a:t>
            </a:r>
            <a:r>
              <a:rPr lang="es-ES_tradnl" sz="1400" b="1" dirty="0" err="1">
                <a:solidFill>
                  <a:srgbClr val="3D7CFC"/>
                </a:solidFill>
                <a:latin typeface="Bookman Old Style"/>
                <a:cs typeface="Bookman Old Style"/>
              </a:rPr>
              <a:t>statistics</a:t>
            </a:r>
            <a:endParaRPr lang="en-US" sz="1400" b="1" dirty="0">
              <a:solidFill>
                <a:srgbClr val="3D7CFC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6983346" y="4262199"/>
            <a:ext cx="1872909" cy="1460042"/>
          </a:xfrm>
          <a:prstGeom prst="ellipse">
            <a:avLst/>
          </a:prstGeom>
          <a:noFill/>
          <a:ln w="57150" cmpd="sng">
            <a:solidFill>
              <a:srgbClr val="75B0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Elipse 34"/>
          <p:cNvSpPr/>
          <p:nvPr/>
        </p:nvSpPr>
        <p:spPr>
          <a:xfrm>
            <a:off x="6221346" y="4128557"/>
            <a:ext cx="843936" cy="2080551"/>
          </a:xfrm>
          <a:prstGeom prst="ellipse">
            <a:avLst/>
          </a:prstGeom>
          <a:noFill/>
          <a:ln w="57150" cmpd="sng">
            <a:solidFill>
              <a:srgbClr val="E0AF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lipse 37"/>
          <p:cNvSpPr/>
          <p:nvPr/>
        </p:nvSpPr>
        <p:spPr>
          <a:xfrm>
            <a:off x="4926794" y="4249256"/>
            <a:ext cx="1638681" cy="1959849"/>
          </a:xfrm>
          <a:prstGeom prst="ellipse">
            <a:avLst/>
          </a:prstGeom>
          <a:noFill/>
          <a:ln w="57150" cmpd="sng">
            <a:solidFill>
              <a:srgbClr val="EA56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089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2" grpId="0"/>
      <p:bldP spid="63" grpId="0"/>
      <p:bldP spid="64" grpId="0"/>
      <p:bldP spid="65" grpId="0"/>
      <p:bldP spid="2" grpId="0" animBg="1"/>
      <p:bldP spid="2" grpId="1" animBg="1"/>
      <p:bldP spid="35" grpId="0" animBg="1"/>
      <p:bldP spid="35" grpId="1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02543" y="4301123"/>
            <a:ext cx="1902031" cy="1551477"/>
            <a:chOff x="402543" y="4301123"/>
            <a:chExt cx="1902031" cy="1551477"/>
          </a:xfrm>
        </p:grpSpPr>
        <p:cxnSp>
          <p:nvCxnSpPr>
            <p:cNvPr id="42" name="Straight Arrow Connector 41"/>
            <p:cNvCxnSpPr/>
            <p:nvPr/>
          </p:nvCxnSpPr>
          <p:spPr>
            <a:xfrm flipH="1">
              <a:off x="1675569" y="4301123"/>
              <a:ext cx="507495" cy="551644"/>
            </a:xfrm>
            <a:prstGeom prst="straightConnector1">
              <a:avLst/>
            </a:prstGeom>
            <a:ln w="53975"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4" descr="spectrum-single-peak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7" r="-3483" b="36685"/>
            <a:stretch/>
          </p:blipFill>
          <p:spPr>
            <a:xfrm>
              <a:off x="2110814" y="4852767"/>
              <a:ext cx="193760" cy="951876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424559" y="4877687"/>
              <a:ext cx="18762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Bookman Old Style" charset="0"/>
                  <a:ea typeface="Bookman Old Style" charset="0"/>
                  <a:cs typeface="Bookman Old Style" charset="0"/>
                </a:rPr>
                <a:t>Coherent photons</a:t>
              </a:r>
            </a:p>
            <a:p>
              <a:r>
                <a:rPr lang="en-US" sz="1200" dirty="0">
                  <a:latin typeface="Bookman Old Style" charset="0"/>
                  <a:ea typeface="Bookman Old Style" charset="0"/>
                  <a:cs typeface="Bookman Old Style" charset="0"/>
                </a:rPr>
                <a:t>Rayleigh scattering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02543" y="5390935"/>
              <a:ext cx="14339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>
                  <a:latin typeface="Bookman Old Style" charset="0"/>
                  <a:ea typeface="Bookman Old Style" charset="0"/>
                  <a:cs typeface="Bookman Old Style" charset="0"/>
                </a:rPr>
                <a:t>Always </a:t>
              </a:r>
            </a:p>
            <a:p>
              <a:r>
                <a:rPr lang="en-US" sz="1200" dirty="0">
                  <a:latin typeface="Bookman Old Style" charset="0"/>
                  <a:ea typeface="Bookman Old Style" charset="0"/>
                  <a:cs typeface="Bookman Old Style" charset="0"/>
                </a:rPr>
                <a:t>detected</a:t>
              </a:r>
              <a:endParaRPr lang="en-US" sz="1400" b="1" i="1" dirty="0">
                <a:latin typeface="Symbol" charset="2"/>
                <a:ea typeface="Symbol" charset="2"/>
                <a:cs typeface="Symbol" charset="2"/>
              </a:endParaRPr>
            </a:p>
          </p:txBody>
        </p:sp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499167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Understanding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Heitler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regime</a:t>
            </a:r>
            <a:r>
              <a:rPr lang="mr-I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…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4559" y="1073384"/>
            <a:ext cx="8046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7933C"/>
                </a:solidFill>
                <a:latin typeface="Bookman Old Style"/>
                <a:cs typeface="Bookman Old Style"/>
              </a:rPr>
              <a:t>Why is single photons emission spoilt </a:t>
            </a:r>
          </a:p>
          <a:p>
            <a:pPr algn="ctr"/>
            <a:r>
              <a:rPr lang="en-US" sz="1600" b="1" dirty="0">
                <a:solidFill>
                  <a:srgbClr val="77933C"/>
                </a:solidFill>
                <a:latin typeface="Bookman Old Style"/>
                <a:cs typeface="Bookman Old Style"/>
              </a:rPr>
              <a:t>when detection or frequency filtering beyond the linewidth???? </a:t>
            </a:r>
          </a:p>
          <a:p>
            <a:pPr algn="ctr"/>
            <a:endParaRPr lang="en-US" sz="1600" b="1" dirty="0">
              <a:solidFill>
                <a:srgbClr val="77933C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dirty="0">
                <a:solidFill>
                  <a:srgbClr val="77933C"/>
                </a:solidFill>
                <a:latin typeface="Bookman Old Style"/>
                <a:cs typeface="Bookman Old Style"/>
              </a:rPr>
              <a:t>Because we are breaking a perfect interference at the level of </a:t>
            </a:r>
            <a:r>
              <a:rPr lang="en-US" sz="1600" b="1" dirty="0">
                <a:solidFill>
                  <a:srgbClr val="77933C"/>
                </a:solidFill>
                <a:latin typeface="Bookman Old Style"/>
                <a:cs typeface="Bookman Old Style"/>
              </a:rPr>
              <a:t>N (&gt;1) photons</a:t>
            </a:r>
            <a:r>
              <a:rPr lang="mr-IN" sz="1600" dirty="0">
                <a:solidFill>
                  <a:srgbClr val="77933C"/>
                </a:solidFill>
                <a:latin typeface="Bookman Old Style"/>
                <a:cs typeface="Bookman Old Style"/>
              </a:rPr>
              <a:t>…</a:t>
            </a:r>
            <a:r>
              <a:rPr lang="en-US" sz="1600" dirty="0">
                <a:solidFill>
                  <a:srgbClr val="77933C"/>
                </a:solidFill>
                <a:latin typeface="Bookman Old Style"/>
                <a:cs typeface="Bookman Old Style"/>
              </a:rPr>
              <a:t>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31824" y="2688731"/>
            <a:ext cx="4005504" cy="1690584"/>
            <a:chOff x="231824" y="2688731"/>
            <a:chExt cx="4005504" cy="1690584"/>
          </a:xfrm>
        </p:grpSpPr>
        <p:grpSp>
          <p:nvGrpSpPr>
            <p:cNvPr id="3" name="Group 2"/>
            <p:cNvGrpSpPr/>
            <p:nvPr/>
          </p:nvGrpSpPr>
          <p:grpSpPr>
            <a:xfrm>
              <a:off x="231824" y="2688731"/>
              <a:ext cx="3960210" cy="799314"/>
              <a:chOff x="203082" y="3262232"/>
              <a:chExt cx="3960210" cy="799314"/>
            </a:xfrm>
          </p:grpSpPr>
          <p:graphicFrame>
            <p:nvGraphicFramePr>
              <p:cNvPr id="57" name="Object 2"/>
              <p:cNvGraphicFramePr>
                <a:graphicFrameLocks noChangeAspect="1"/>
              </p:cNvGraphicFramePr>
              <p:nvPr/>
            </p:nvGraphicFramePr>
            <p:xfrm>
              <a:off x="2670876" y="3276573"/>
              <a:ext cx="960438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727" name="Equation" r:id="rId5" imgW="635000" imgH="177800" progId="Equation.3">
                      <p:embed/>
                    </p:oleObj>
                  </mc:Choice>
                  <mc:Fallback>
                    <p:oleObj name="Equation" r:id="rId5" imgW="635000" imgH="177800" progId="Equation.3">
                      <p:embed/>
                      <p:pic>
                        <p:nvPicPr>
                          <p:cNvPr id="57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70876" y="3276573"/>
                            <a:ext cx="960438" cy="2667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8" name="Object 2"/>
              <p:cNvGraphicFramePr>
                <a:graphicFrameLocks noChangeAspect="1"/>
              </p:cNvGraphicFramePr>
              <p:nvPr/>
            </p:nvGraphicFramePr>
            <p:xfrm>
              <a:off x="1801092" y="3623396"/>
              <a:ext cx="2362200" cy="438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728" name="Equation" r:id="rId7" imgW="1562100" imgH="292100" progId="Equation.3">
                      <p:embed/>
                    </p:oleObj>
                  </mc:Choice>
                  <mc:Fallback>
                    <p:oleObj name="Equation" r:id="rId7" imgW="1562100" imgH="292100" progId="Equation.3">
                      <p:embed/>
                      <p:pic>
                        <p:nvPicPr>
                          <p:cNvPr id="58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01092" y="3623396"/>
                            <a:ext cx="2362200" cy="4381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TextBox 29"/>
              <p:cNvSpPr txBox="1"/>
              <p:nvPr/>
            </p:nvSpPr>
            <p:spPr>
              <a:xfrm>
                <a:off x="203082" y="3262232"/>
                <a:ext cx="29930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dirty="0">
                    <a:solidFill>
                      <a:schemeClr val="tx2">
                        <a:lumMod val="75000"/>
                      </a:schemeClr>
                    </a:solidFill>
                    <a:latin typeface="Bookman Old Style"/>
                    <a:cs typeface="Bookman Old Style"/>
                  </a:rPr>
                  <a:t>Mean </a:t>
                </a:r>
                <a:r>
                  <a:rPr lang="es-ES_tradnl" sz="1400" dirty="0" err="1">
                    <a:solidFill>
                      <a:schemeClr val="tx2">
                        <a:lumMod val="75000"/>
                      </a:schemeClr>
                    </a:solidFill>
                    <a:latin typeface="Bookman Old Style"/>
                    <a:cs typeface="Bookman Old Style"/>
                  </a:rPr>
                  <a:t>field</a:t>
                </a:r>
                <a:r>
                  <a:rPr lang="es-ES_tradnl" sz="1400" dirty="0">
                    <a:solidFill>
                      <a:schemeClr val="tx2">
                        <a:lumMod val="75000"/>
                      </a:schemeClr>
                    </a:solidFill>
                    <a:latin typeface="Bookman Old Style"/>
                    <a:cs typeface="Bookman Old Style"/>
                  </a:rPr>
                  <a:t> </a:t>
                </a:r>
                <a:r>
                  <a:rPr lang="es-ES_tradnl" sz="1400" dirty="0" err="1">
                    <a:solidFill>
                      <a:schemeClr val="tx2">
                        <a:lumMod val="75000"/>
                      </a:schemeClr>
                    </a:solidFill>
                    <a:latin typeface="Bookman Old Style"/>
                    <a:cs typeface="Bookman Old Style"/>
                  </a:rPr>
                  <a:t>decomposition</a:t>
                </a:r>
                <a:r>
                  <a:rPr lang="es-ES_tradnl" sz="1400" dirty="0">
                    <a:solidFill>
                      <a:schemeClr val="tx2">
                        <a:lumMod val="75000"/>
                      </a:schemeClr>
                    </a:solidFill>
                    <a:latin typeface="Bookman Old Style"/>
                    <a:cs typeface="Bookman Old Style"/>
                  </a:rPr>
                  <a:t>:</a:t>
                </a: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latin typeface="Bookman Old Style"/>
                    <a:cs typeface="Bookman Old Style"/>
                  </a:rPr>
                  <a:t> </a:t>
                </a:r>
                <a:endParaRPr lang="en-US" sz="1400" dirty="0">
                  <a:latin typeface="Bookman Old Style"/>
                  <a:cs typeface="Bookman Old Style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921" y="3792617"/>
              <a:ext cx="3280407" cy="586698"/>
            </a:xfrm>
            <a:prstGeom prst="rect">
              <a:avLst/>
            </a:prstGeom>
          </p:spPr>
        </p:pic>
        <p:cxnSp>
          <p:nvCxnSpPr>
            <p:cNvPr id="50" name="Straight Arrow Connector 49"/>
            <p:cNvCxnSpPr/>
            <p:nvPr/>
          </p:nvCxnSpPr>
          <p:spPr>
            <a:xfrm flipH="1">
              <a:off x="3429422" y="3424792"/>
              <a:ext cx="2561" cy="462878"/>
            </a:xfrm>
            <a:prstGeom prst="straightConnector1">
              <a:avLst/>
            </a:prstGeom>
            <a:ln w="53975"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2466947" y="3424792"/>
              <a:ext cx="2561" cy="462878"/>
            </a:xfrm>
            <a:prstGeom prst="straightConnector1">
              <a:avLst/>
            </a:prstGeom>
            <a:ln w="53975"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786751" y="3154544"/>
            <a:ext cx="4206512" cy="3475075"/>
            <a:chOff x="4786751" y="3154544"/>
            <a:chExt cx="4206512" cy="3475075"/>
          </a:xfrm>
        </p:grpSpPr>
        <p:pic>
          <p:nvPicPr>
            <p:cNvPr id="7" name="Imagen 6" descr="Screen Shot 2018-02-09 at 12.16.55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104" y="3154544"/>
              <a:ext cx="2335447" cy="463063"/>
            </a:xfrm>
            <a:prstGeom prst="rect">
              <a:avLst/>
            </a:prstGeom>
          </p:spPr>
        </p:pic>
        <p:grpSp>
          <p:nvGrpSpPr>
            <p:cNvPr id="14" name="Agrupar 13"/>
            <p:cNvGrpSpPr/>
            <p:nvPr/>
          </p:nvGrpSpPr>
          <p:grpSpPr>
            <a:xfrm>
              <a:off x="4786751" y="3721228"/>
              <a:ext cx="4206512" cy="2908391"/>
              <a:chOff x="4850609" y="3690516"/>
              <a:chExt cx="4206512" cy="2908391"/>
            </a:xfrm>
          </p:grpSpPr>
          <p:grpSp>
            <p:nvGrpSpPr>
              <p:cNvPr id="11" name="Agrupar 10"/>
              <p:cNvGrpSpPr/>
              <p:nvPr/>
            </p:nvGrpSpPr>
            <p:grpSpPr>
              <a:xfrm>
                <a:off x="4850609" y="3690516"/>
                <a:ext cx="4134242" cy="2908391"/>
                <a:chOff x="4850609" y="3690516"/>
                <a:chExt cx="4134242" cy="2908391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609" y="3894749"/>
                  <a:ext cx="4134242" cy="2704158"/>
                </a:xfrm>
                <a:prstGeom prst="rect">
                  <a:avLst/>
                </a:prstGeom>
              </p:spPr>
            </p:pic>
            <p:sp>
              <p:nvSpPr>
                <p:cNvPr id="65" name="TextBox 29"/>
                <p:cNvSpPr txBox="1"/>
                <p:nvPr/>
              </p:nvSpPr>
              <p:spPr>
                <a:xfrm>
                  <a:off x="6828184" y="3690516"/>
                  <a:ext cx="199659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1400" b="1" dirty="0">
                      <a:solidFill>
                        <a:srgbClr val="3D7CFC"/>
                      </a:solidFill>
                      <a:latin typeface="Bookman Old Style"/>
                      <a:cs typeface="Bookman Old Style"/>
                    </a:rPr>
                    <a:t>1 = Laser </a:t>
                  </a:r>
                  <a:r>
                    <a:rPr lang="es-ES_tradnl" sz="1400" b="1" dirty="0" err="1">
                      <a:solidFill>
                        <a:srgbClr val="3D7CFC"/>
                      </a:solidFill>
                      <a:latin typeface="Bookman Old Style"/>
                      <a:cs typeface="Bookman Old Style"/>
                    </a:rPr>
                    <a:t>statistics</a:t>
                  </a:r>
                  <a:endParaRPr lang="en-US" sz="1400" b="1" dirty="0">
                    <a:solidFill>
                      <a:srgbClr val="3D7CFC"/>
                    </a:solidFill>
                    <a:latin typeface="Bookman Old Style"/>
                    <a:cs typeface="Bookman Old Style"/>
                  </a:endParaRPr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5343664" y="5461108"/>
                <a:ext cx="3713457" cy="368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err="1">
                    <a:solidFill>
                      <a:srgbClr val="FF6600"/>
                    </a:solidFill>
                    <a:latin typeface="Bookman Old Style"/>
                    <a:cs typeface="Bookman Old Style"/>
                  </a:rPr>
                  <a:t>Breaking</a:t>
                </a:r>
                <a:r>
                  <a:rPr lang="es-ES" b="1" dirty="0">
                    <a:solidFill>
                      <a:srgbClr val="FF6600"/>
                    </a:solidFill>
                    <a:latin typeface="Bookman Old Style"/>
                    <a:cs typeface="Bookman Old Style"/>
                  </a:rPr>
                  <a:t> </a:t>
                </a:r>
                <a:r>
                  <a:rPr lang="es-ES" b="1" dirty="0" err="1">
                    <a:solidFill>
                      <a:srgbClr val="FF6600"/>
                    </a:solidFill>
                    <a:latin typeface="Bookman Old Style"/>
                    <a:cs typeface="Bookman Old Style"/>
                  </a:rPr>
                  <a:t>the</a:t>
                </a:r>
                <a:r>
                  <a:rPr lang="es-ES" b="1" dirty="0">
                    <a:solidFill>
                      <a:srgbClr val="FF6600"/>
                    </a:solidFill>
                    <a:latin typeface="Bookman Old Style"/>
                    <a:cs typeface="Bookman Old Style"/>
                  </a:rPr>
                  <a:t> </a:t>
                </a:r>
                <a:r>
                  <a:rPr lang="es-ES" b="1" dirty="0" err="1">
                    <a:solidFill>
                      <a:srgbClr val="FF6600"/>
                    </a:solidFill>
                    <a:latin typeface="Bookman Old Style"/>
                    <a:cs typeface="Bookman Old Style"/>
                  </a:rPr>
                  <a:t>interference</a:t>
                </a:r>
                <a:r>
                  <a:rPr lang="es-ES" b="1" dirty="0">
                    <a:solidFill>
                      <a:srgbClr val="FF6600"/>
                    </a:solidFill>
                    <a:latin typeface="Bookman Old Style"/>
                    <a:cs typeface="Bookman Old Style"/>
                  </a:rPr>
                  <a:t>!</a:t>
                </a:r>
                <a:endParaRPr lang="en-US" sz="1400" dirty="0">
                  <a:solidFill>
                    <a:srgbClr val="FF6600"/>
                  </a:solidFill>
                  <a:latin typeface="Bookman Old Style"/>
                  <a:cs typeface="Bookman Old Style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1516407" y="4429683"/>
            <a:ext cx="3452281" cy="1626633"/>
            <a:chOff x="1516407" y="4429683"/>
            <a:chExt cx="3452281" cy="1626633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3462071" y="4429683"/>
              <a:ext cx="374742" cy="745741"/>
            </a:xfrm>
            <a:prstGeom prst="straightConnector1">
              <a:avLst/>
            </a:prstGeom>
            <a:ln w="53975"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2155178" y="5148824"/>
              <a:ext cx="26315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>
                  <a:latin typeface="Bookman Old Style" charset="0"/>
                  <a:ea typeface="Bookman Old Style" charset="0"/>
                  <a:cs typeface="Bookman Old Style" charset="0"/>
                </a:rPr>
                <a:t>Incoherent-</a:t>
              </a:r>
              <a:r>
                <a:rPr lang="en-US" sz="1200" dirty="0">
                  <a:solidFill>
                    <a:srgbClr val="FF6600"/>
                  </a:solidFill>
                  <a:latin typeface="Bookman Old Style" charset="0"/>
                  <a:ea typeface="Bookman Old Style" charset="0"/>
                  <a:cs typeface="Bookman Old Style" charset="0"/>
                </a:rPr>
                <a:t>squeezed</a:t>
              </a:r>
              <a:r>
                <a:rPr lang="en-US" sz="1200" dirty="0">
                  <a:latin typeface="Bookman Old Style" charset="0"/>
                  <a:ea typeface="Bookman Old Style" charset="0"/>
                  <a:cs typeface="Bookman Old Style" charset="0"/>
                </a:rPr>
                <a:t>-photons</a:t>
              </a:r>
            </a:p>
            <a:p>
              <a:pPr algn="r"/>
              <a:r>
                <a:rPr lang="en-US" sz="1200" dirty="0">
                  <a:latin typeface="Bookman Old Style" charset="0"/>
                  <a:ea typeface="Bookman Old Style" charset="0"/>
                  <a:cs typeface="Bookman Old Style" charset="0"/>
                </a:rPr>
                <a:t>Two-photon processes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453" y="5666486"/>
              <a:ext cx="741235" cy="303232"/>
            </a:xfrm>
            <a:prstGeom prst="rect">
              <a:avLst/>
            </a:prstGeom>
          </p:spPr>
        </p:pic>
        <p:pic>
          <p:nvPicPr>
            <p:cNvPr id="38" name="Picture 4" descr="spectrum-single-peak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7" b="12445"/>
            <a:stretch/>
          </p:blipFill>
          <p:spPr>
            <a:xfrm>
              <a:off x="1516407" y="5528414"/>
              <a:ext cx="1378799" cy="527902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2445383" y="5660857"/>
              <a:ext cx="191269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Bookman Old Style" charset="0"/>
                  <a:ea typeface="Bookman Old Style" charset="0"/>
                  <a:cs typeface="Bookman Old Style" charset="0"/>
                </a:rPr>
                <a:t>Not fully detected if </a:t>
              </a:r>
              <a:endParaRPr lang="en-US" sz="1400" b="1" i="1" dirty="0">
                <a:latin typeface="Symbol" charset="2"/>
                <a:ea typeface="Symbol" charset="2"/>
                <a:cs typeface="Symbol" charset="2"/>
              </a:endParaRPr>
            </a:p>
          </p:txBody>
        </p:sp>
      </p:grpSp>
      <p:sp>
        <p:nvSpPr>
          <p:cNvPr id="8" name="Rectángulo 7"/>
          <p:cNvSpPr/>
          <p:nvPr/>
        </p:nvSpPr>
        <p:spPr>
          <a:xfrm>
            <a:off x="2057618" y="4744112"/>
            <a:ext cx="288032" cy="1312204"/>
          </a:xfrm>
          <a:prstGeom prst="rect">
            <a:avLst/>
          </a:prstGeom>
          <a:solidFill>
            <a:srgbClr val="FF6600">
              <a:alpha val="2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5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737930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Restauring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interference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: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homodyne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setup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20149" y="5014549"/>
            <a:ext cx="4063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Superposition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with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a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coherent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field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endParaRPr lang="en-US" sz="1400" dirty="0">
              <a:latin typeface="Bookman Old Style"/>
              <a:cs typeface="Bookman Old Styl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9769" y="829457"/>
            <a:ext cx="8464052" cy="4187043"/>
            <a:chOff x="179769" y="829457"/>
            <a:chExt cx="6074014" cy="3004726"/>
          </a:xfrm>
        </p:grpSpPr>
        <p:grpSp>
          <p:nvGrpSpPr>
            <p:cNvPr id="7" name="Group 6"/>
            <p:cNvGrpSpPr/>
            <p:nvPr/>
          </p:nvGrpSpPr>
          <p:grpSpPr>
            <a:xfrm>
              <a:off x="739867" y="829457"/>
              <a:ext cx="5513916" cy="3004726"/>
              <a:chOff x="1807873" y="877234"/>
              <a:chExt cx="5513916" cy="300472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7873" y="877234"/>
                <a:ext cx="5513916" cy="2985514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235824" y="3145070"/>
                <a:ext cx="725174" cy="7368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18" name="Object 2"/>
            <p:cNvGraphicFramePr>
              <a:graphicFrameLocks noChangeAspect="1"/>
            </p:cNvGraphicFramePr>
            <p:nvPr/>
          </p:nvGraphicFramePr>
          <p:xfrm>
            <a:off x="1932540" y="2158013"/>
            <a:ext cx="337172" cy="3069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7351" name="Equation" r:id="rId5" imgW="152400" imgH="139700" progId="Equation.3">
                    <p:embed/>
                  </p:oleObj>
                </mc:Choice>
                <mc:Fallback>
                  <p:oleObj name="Equation" r:id="rId5" imgW="152400" imgH="139700" progId="Equation.3">
                    <p:embed/>
                    <p:pic>
                      <p:nvPicPr>
                        <p:cNvPr id="1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2540" y="2158013"/>
                          <a:ext cx="337172" cy="30694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2"/>
            <p:cNvGraphicFramePr>
              <a:graphicFrameLocks noChangeAspect="1"/>
            </p:cNvGraphicFramePr>
            <p:nvPr/>
          </p:nvGraphicFramePr>
          <p:xfrm>
            <a:off x="179769" y="1142848"/>
            <a:ext cx="503238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7352" name="Equation" r:id="rId7" imgW="228600" imgH="254000" progId="Equation.3">
                    <p:embed/>
                  </p:oleObj>
                </mc:Choice>
                <mc:Fallback>
                  <p:oleObj name="Equation" r:id="rId7" imgW="228600" imgH="254000" progId="Equation.3">
                    <p:embed/>
                    <p:pic>
                      <p:nvPicPr>
                        <p:cNvPr id="2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769" y="1142848"/>
                          <a:ext cx="503238" cy="5588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"/>
            <p:cNvGraphicFramePr>
              <a:graphicFrameLocks noChangeAspect="1"/>
            </p:cNvGraphicFramePr>
            <p:nvPr/>
          </p:nvGraphicFramePr>
          <p:xfrm>
            <a:off x="2971386" y="1808011"/>
            <a:ext cx="307975" cy="446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7353" name="Equation" r:id="rId9" imgW="139700" imgH="203200" progId="Equation.3">
                    <p:embed/>
                  </p:oleObj>
                </mc:Choice>
                <mc:Fallback>
                  <p:oleObj name="Equation" r:id="rId9" imgW="139700" imgH="203200" progId="Equation.3">
                    <p:embed/>
                    <p:pic>
                      <p:nvPicPr>
                        <p:cNvPr id="2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386" y="1808011"/>
                          <a:ext cx="307975" cy="4460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97" y="4775190"/>
            <a:ext cx="1490639" cy="802028"/>
          </a:xfrm>
          <a:prstGeom prst="rect">
            <a:avLst/>
          </a:prstGeom>
        </p:spPr>
      </p:pic>
      <p:sp>
        <p:nvSpPr>
          <p:cNvPr id="14" name="TextBox 29"/>
          <p:cNvSpPr txBox="1"/>
          <p:nvPr/>
        </p:nvSpPr>
        <p:spPr>
          <a:xfrm>
            <a:off x="2059046" y="5949433"/>
            <a:ext cx="472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Attenuation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factor =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parametrization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</a:t>
            </a:r>
            <a:endParaRPr lang="en-US" sz="1400" dirty="0">
              <a:latin typeface="Bookman Old Style"/>
              <a:cs typeface="Bookman Old Styl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3" t="27370" b="35546"/>
          <a:stretch/>
        </p:blipFill>
        <p:spPr>
          <a:xfrm>
            <a:off x="5659361" y="5949433"/>
            <a:ext cx="271712" cy="30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34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737930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First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,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just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interference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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Beautiful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!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"/>
          <a:stretch/>
        </p:blipFill>
        <p:spPr>
          <a:xfrm>
            <a:off x="2134885" y="868778"/>
            <a:ext cx="4584700" cy="3167586"/>
          </a:xfrm>
          <a:prstGeom prst="rect">
            <a:avLst/>
          </a:prstGeom>
        </p:spPr>
      </p:pic>
      <p:sp>
        <p:nvSpPr>
          <p:cNvPr id="22" name="Rectángulo 29"/>
          <p:cNvSpPr/>
          <p:nvPr/>
        </p:nvSpPr>
        <p:spPr>
          <a:xfrm>
            <a:off x="3372485" y="2341393"/>
            <a:ext cx="237613" cy="2932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angle 25"/>
          <p:cNvSpPr/>
          <p:nvPr/>
        </p:nvSpPr>
        <p:spPr>
          <a:xfrm>
            <a:off x="2751916" y="1082386"/>
            <a:ext cx="388823" cy="356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949060" y="1205456"/>
            <a:ext cx="2410569" cy="381000"/>
            <a:chOff x="3949060" y="1205456"/>
            <a:chExt cx="2410569" cy="381000"/>
          </a:xfrm>
        </p:grpSpPr>
        <p:graphicFrame>
          <p:nvGraphicFramePr>
            <p:cNvPr id="23" name="Object 2"/>
            <p:cNvGraphicFramePr>
              <a:graphicFrameLocks noChangeAspect="1"/>
            </p:cNvGraphicFramePr>
            <p:nvPr/>
          </p:nvGraphicFramePr>
          <p:xfrm>
            <a:off x="5630966" y="1205456"/>
            <a:ext cx="728663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307" name="Equation" r:id="rId5" imgW="482600" imgH="254000" progId="Equation.3">
                    <p:embed/>
                  </p:oleObj>
                </mc:Choice>
                <mc:Fallback>
                  <p:oleObj name="Equation" r:id="rId5" imgW="482600" imgH="254000" progId="Equation.3">
                    <p:embed/>
                    <p:pic>
                      <p:nvPicPr>
                        <p:cNvPr id="2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0966" y="1205456"/>
                          <a:ext cx="728663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9"/>
            <p:cNvSpPr txBox="1"/>
            <p:nvPr/>
          </p:nvSpPr>
          <p:spPr>
            <a:xfrm>
              <a:off x="3949060" y="1242995"/>
              <a:ext cx="17935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1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Perfect</a:t>
              </a:r>
              <a:r>
                <a:rPr lang="es-ES_tradnl" sz="11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 time </a:t>
              </a:r>
              <a:r>
                <a:rPr lang="es-ES_tradnl" sz="11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detection</a:t>
              </a:r>
              <a:r>
                <a:rPr lang="es-ES_tradnl" sz="11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: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79600" y="5042838"/>
            <a:ext cx="5143499" cy="786862"/>
            <a:chOff x="1879600" y="5042838"/>
            <a:chExt cx="5143499" cy="786862"/>
          </a:xfrm>
        </p:grpSpPr>
        <p:sp>
          <p:nvSpPr>
            <p:cNvPr id="21" name="TextBox 29"/>
            <p:cNvSpPr txBox="1"/>
            <p:nvPr/>
          </p:nvSpPr>
          <p:spPr>
            <a:xfrm>
              <a:off x="1879600" y="5042838"/>
              <a:ext cx="51434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We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 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find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 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interference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 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points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 at 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the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 N-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photon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 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level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: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050" y="5453771"/>
              <a:ext cx="975969" cy="375929"/>
            </a:xfrm>
            <a:prstGeom prst="rect">
              <a:avLst/>
            </a:prstGeom>
          </p:spPr>
        </p:pic>
      </p:grpSp>
      <p:sp>
        <p:nvSpPr>
          <p:cNvPr id="24" name="TextBox 29"/>
          <p:cNvSpPr txBox="1"/>
          <p:nvPr/>
        </p:nvSpPr>
        <p:spPr>
          <a:xfrm>
            <a:off x="942481" y="4246988"/>
            <a:ext cx="6969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We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compute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statistics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at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N-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photon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level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for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total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signal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91063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"/>
          <a:stretch/>
        </p:blipFill>
        <p:spPr>
          <a:xfrm>
            <a:off x="2134885" y="868778"/>
            <a:ext cx="4584700" cy="3167586"/>
          </a:xfrm>
          <a:prstGeom prst="rect">
            <a:avLst/>
          </a:prstGeom>
        </p:spPr>
      </p:pic>
      <p:sp>
        <p:nvSpPr>
          <p:cNvPr id="22" name="Rectángulo 29"/>
          <p:cNvSpPr/>
          <p:nvPr/>
        </p:nvSpPr>
        <p:spPr>
          <a:xfrm>
            <a:off x="3372485" y="2341393"/>
            <a:ext cx="237613" cy="2932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/>
        </p:nvGraphicFramePr>
        <p:xfrm>
          <a:off x="5630966" y="1205456"/>
          <a:ext cx="7286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331" name="Equation" r:id="rId5" imgW="482600" imgH="254000" progId="Equation.3">
                  <p:embed/>
                </p:oleObj>
              </mc:Choice>
              <mc:Fallback>
                <p:oleObj name="Equation" r:id="rId5" imgW="482600" imgH="254000" progId="Equation.3">
                  <p:embed/>
                  <p:pic>
                    <p:nvPicPr>
                      <p:cNvPr id="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0966" y="1205456"/>
                        <a:ext cx="728663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2751916" y="1082386"/>
            <a:ext cx="388823" cy="356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9"/>
          <p:cNvSpPr txBox="1"/>
          <p:nvPr/>
        </p:nvSpPr>
        <p:spPr>
          <a:xfrm>
            <a:off x="3949060" y="1242995"/>
            <a:ext cx="1793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Perfect</a:t>
            </a:r>
            <a:r>
              <a:rPr lang="es-ES_tradnl" sz="11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time </a:t>
            </a:r>
            <a:r>
              <a:rPr lang="es-ES_tradnl" sz="11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detection</a:t>
            </a:r>
            <a:r>
              <a:rPr lang="es-ES_tradnl" sz="11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2336800" y="2080840"/>
            <a:ext cx="803939" cy="1779960"/>
          </a:xfrm>
          <a:prstGeom prst="ellipse">
            <a:avLst/>
          </a:prstGeom>
          <a:noFill/>
          <a:ln w="4762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29"/>
          <p:cNvSpPr txBox="1"/>
          <p:nvPr/>
        </p:nvSpPr>
        <p:spPr>
          <a:xfrm>
            <a:off x="521125" y="4096282"/>
            <a:ext cx="6667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Conventional</a:t>
            </a:r>
            <a:r>
              <a:rPr lang="es-ES_tradnl" sz="1600" b="1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b="1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statistics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</a:p>
          <a:p>
            <a:endParaRPr lang="es-ES_tradnl" sz="1600" b="1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CA: </a:t>
            </a:r>
            <a:r>
              <a:rPr lang="es-ES_tradnl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Conventional</a:t>
            </a:r>
            <a:r>
              <a:rPr lang="es-ES_tradnl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Antibunching</a:t>
            </a:r>
            <a:r>
              <a:rPr lang="es-ES_tradnl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 (no extra laser) </a:t>
            </a:r>
          </a:p>
          <a:p>
            <a:pPr marL="171450" indent="-171450">
              <a:buFont typeface="Arial"/>
              <a:buChar char="•"/>
            </a:pP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15" name="TextBox 29"/>
          <p:cNvSpPr txBox="1"/>
          <p:nvPr/>
        </p:nvSpPr>
        <p:spPr>
          <a:xfrm>
            <a:off x="1552320" y="5132966"/>
            <a:ext cx="514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Already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explained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due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to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2LS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structure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Perfect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blockade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(N-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photon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interference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)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for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i="1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N &gt; 1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737930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First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,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just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interference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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Beautiful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!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925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"/>
          <a:stretch/>
        </p:blipFill>
        <p:spPr>
          <a:xfrm>
            <a:off x="2134885" y="868778"/>
            <a:ext cx="4584700" cy="3167586"/>
          </a:xfrm>
          <a:prstGeom prst="rect">
            <a:avLst/>
          </a:prstGeom>
        </p:spPr>
      </p:pic>
      <p:sp>
        <p:nvSpPr>
          <p:cNvPr id="22" name="Rectángulo 29"/>
          <p:cNvSpPr/>
          <p:nvPr/>
        </p:nvSpPr>
        <p:spPr>
          <a:xfrm>
            <a:off x="3372485" y="2341393"/>
            <a:ext cx="237613" cy="2932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/>
        </p:nvGraphicFramePr>
        <p:xfrm>
          <a:off x="5630966" y="1205456"/>
          <a:ext cx="7286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355" name="Equation" r:id="rId5" imgW="482600" imgH="254000" progId="Equation.3">
                  <p:embed/>
                </p:oleObj>
              </mc:Choice>
              <mc:Fallback>
                <p:oleObj name="Equation" r:id="rId5" imgW="482600" imgH="254000" progId="Equation.3">
                  <p:embed/>
                  <p:pic>
                    <p:nvPicPr>
                      <p:cNvPr id="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0966" y="1205456"/>
                        <a:ext cx="728663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2751916" y="1082386"/>
            <a:ext cx="388823" cy="356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9"/>
          <p:cNvSpPr txBox="1"/>
          <p:nvPr/>
        </p:nvSpPr>
        <p:spPr>
          <a:xfrm>
            <a:off x="3949060" y="1242995"/>
            <a:ext cx="1793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Perfect</a:t>
            </a:r>
            <a:r>
              <a:rPr lang="es-ES_tradnl" sz="11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time </a:t>
            </a:r>
            <a:r>
              <a:rPr lang="es-ES_tradnl" sz="11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detection</a:t>
            </a:r>
            <a:r>
              <a:rPr lang="es-ES_tradnl" sz="11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3831319" y="2095455"/>
            <a:ext cx="978279" cy="1779960"/>
          </a:xfrm>
          <a:prstGeom prst="ellipse">
            <a:avLst/>
          </a:prstGeom>
          <a:noFill/>
          <a:ln w="4762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29"/>
          <p:cNvSpPr txBox="1"/>
          <p:nvPr/>
        </p:nvSpPr>
        <p:spPr>
          <a:xfrm>
            <a:off x="521125" y="4096282"/>
            <a:ext cx="7530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Unconventional</a:t>
            </a:r>
            <a:r>
              <a:rPr lang="es-ES_tradnl" sz="1600" b="1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b="1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statistics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not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directly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related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to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level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structure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endParaRPr lang="es-ES_tradnl" sz="1600" b="1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UA: </a:t>
            </a:r>
            <a:r>
              <a:rPr lang="es-ES_tradnl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Unconventional</a:t>
            </a:r>
            <a:r>
              <a:rPr lang="es-ES_tradnl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Antibunching</a:t>
            </a:r>
            <a:r>
              <a:rPr lang="es-ES_tradnl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 (</a:t>
            </a:r>
            <a:r>
              <a:rPr lang="es-ES_tradnl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requires</a:t>
            </a:r>
            <a:r>
              <a:rPr lang="es-ES_tradnl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 extra laser) </a:t>
            </a:r>
          </a:p>
          <a:p>
            <a:pPr marL="171450" indent="-171450">
              <a:buFont typeface="Arial"/>
              <a:buChar char="•"/>
            </a:pP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15" name="TextBox 29"/>
          <p:cNvSpPr txBox="1"/>
          <p:nvPr/>
        </p:nvSpPr>
        <p:spPr>
          <a:xfrm>
            <a:off x="990600" y="5107566"/>
            <a:ext cx="800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same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coherence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fraction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than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CA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but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with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a 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phase-shift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Perfect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blockade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for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i="1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N =2   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(2-photon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interference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)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but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not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for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i="1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N &gt; 2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925" y="5227723"/>
            <a:ext cx="1035050" cy="16220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098" y="6060454"/>
            <a:ext cx="8001000" cy="401329"/>
            <a:chOff x="943098" y="6060454"/>
            <a:chExt cx="8001000" cy="40132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01" y="6060454"/>
              <a:ext cx="975969" cy="375929"/>
            </a:xfrm>
            <a:prstGeom prst="rect">
              <a:avLst/>
            </a:prstGeom>
          </p:spPr>
        </p:pic>
        <p:sp>
          <p:nvSpPr>
            <p:cNvPr id="18" name="TextBox 29"/>
            <p:cNvSpPr txBox="1"/>
            <p:nvPr/>
          </p:nvSpPr>
          <p:spPr>
            <a:xfrm>
              <a:off x="943098" y="6123229"/>
              <a:ext cx="8001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                    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one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</a:rPr>
                <a:t> at a time   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  <a:sym typeface="Wingdings"/>
                </a:rPr>
                <a:t>   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  <a:sym typeface="Wingdings"/>
                </a:rPr>
                <a:t>not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  <a:sym typeface="Wingdings"/>
                </a:rPr>
                <a:t> as 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  <a:sym typeface="Wingdings"/>
                </a:rPr>
                <a:t>interesting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  <a:sym typeface="Wingdings"/>
                </a:rPr>
                <a:t> 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  <a:sym typeface="Wingdings"/>
                </a:rPr>
                <a:t>for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  <a:sym typeface="Wingdings"/>
                </a:rPr>
                <a:t> single-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  <a:sym typeface="Wingdings"/>
                </a:rPr>
                <a:t>photon</a:t>
              </a:r>
              <a:r>
                <a:rPr lang="es-ES_tradnl" sz="1600" dirty="0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  <a:sym typeface="Wingdings"/>
                </a:rPr>
                <a:t> </a:t>
              </a:r>
              <a:r>
                <a:rPr lang="es-ES_tradnl" sz="1600" dirty="0" err="1">
                  <a:solidFill>
                    <a:schemeClr val="tx2">
                      <a:lumMod val="75000"/>
                    </a:schemeClr>
                  </a:solidFill>
                  <a:latin typeface="Bookman Old Style"/>
                  <a:cs typeface="Bookman Old Style"/>
                  <a:sym typeface="Wingdings"/>
                </a:rPr>
                <a:t>emission</a:t>
              </a:r>
              <a:endPara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4501960" y="2073583"/>
            <a:ext cx="978279" cy="177996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272824" y="2068584"/>
            <a:ext cx="978279" cy="1779960"/>
          </a:xfrm>
          <a:prstGeom prst="ellipse">
            <a:avLst/>
          </a:prstGeom>
          <a:noFill/>
          <a:ln w="4762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737930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First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,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just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interference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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Beautiful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!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6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"/>
          <a:stretch/>
        </p:blipFill>
        <p:spPr>
          <a:xfrm>
            <a:off x="2134885" y="868778"/>
            <a:ext cx="4584700" cy="3167586"/>
          </a:xfrm>
          <a:prstGeom prst="rect">
            <a:avLst/>
          </a:prstGeom>
        </p:spPr>
      </p:pic>
      <p:sp>
        <p:nvSpPr>
          <p:cNvPr id="22" name="Rectángulo 29"/>
          <p:cNvSpPr/>
          <p:nvPr/>
        </p:nvSpPr>
        <p:spPr>
          <a:xfrm>
            <a:off x="3372485" y="2341393"/>
            <a:ext cx="237613" cy="2932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/>
        </p:nvGraphicFramePr>
        <p:xfrm>
          <a:off x="5630966" y="1205456"/>
          <a:ext cx="7286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379" name="Equation" r:id="rId5" imgW="482600" imgH="254000" progId="Equation.3">
                  <p:embed/>
                </p:oleObj>
              </mc:Choice>
              <mc:Fallback>
                <p:oleObj name="Equation" r:id="rId5" imgW="482600" imgH="254000" progId="Equation.3">
                  <p:embed/>
                  <p:pic>
                    <p:nvPicPr>
                      <p:cNvPr id="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0966" y="1205456"/>
                        <a:ext cx="728663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2751916" y="1082386"/>
            <a:ext cx="388823" cy="356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9"/>
          <p:cNvSpPr txBox="1"/>
          <p:nvPr/>
        </p:nvSpPr>
        <p:spPr>
          <a:xfrm>
            <a:off x="3949060" y="1242995"/>
            <a:ext cx="1793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Perfect</a:t>
            </a:r>
            <a:r>
              <a:rPr lang="es-ES_tradnl" sz="11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time </a:t>
            </a:r>
            <a:r>
              <a:rPr lang="es-ES_tradnl" sz="11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detection</a:t>
            </a:r>
            <a:r>
              <a:rPr lang="es-ES_tradnl" sz="11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3009187" y="908000"/>
            <a:ext cx="978279" cy="2978200"/>
          </a:xfrm>
          <a:prstGeom prst="ellipse">
            <a:avLst/>
          </a:prstGeom>
          <a:noFill/>
          <a:ln w="476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29"/>
          <p:cNvSpPr txBox="1"/>
          <p:nvPr/>
        </p:nvSpPr>
        <p:spPr>
          <a:xfrm>
            <a:off x="521125" y="4096282"/>
            <a:ext cx="8076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Unconventional</a:t>
            </a:r>
            <a:r>
              <a:rPr lang="es-ES_tradnl" sz="1600" b="1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b="1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statistics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not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directly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related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to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level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structure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endParaRPr lang="es-ES_tradnl" sz="1600" b="1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600" b="1" dirty="0">
                <a:solidFill>
                  <a:srgbClr val="C00000"/>
                </a:solidFill>
                <a:latin typeface="Bookman Old Style"/>
                <a:cs typeface="Bookman Old Style"/>
              </a:rPr>
              <a:t>UB: </a:t>
            </a:r>
            <a:r>
              <a:rPr lang="es-ES_tradnl" sz="1600" b="1" dirty="0" err="1">
                <a:solidFill>
                  <a:srgbClr val="C00000"/>
                </a:solidFill>
                <a:latin typeface="Bookman Old Style"/>
                <a:cs typeface="Bookman Old Style"/>
              </a:rPr>
              <a:t>Unconventional</a:t>
            </a:r>
            <a:r>
              <a:rPr lang="es-ES_tradnl" sz="1600" b="1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b="1" dirty="0" err="1">
                <a:solidFill>
                  <a:srgbClr val="C00000"/>
                </a:solidFill>
                <a:latin typeface="Bookman Old Style"/>
                <a:cs typeface="Bookman Old Style"/>
              </a:rPr>
              <a:t>Bunching</a:t>
            </a:r>
            <a:r>
              <a:rPr lang="es-ES_tradnl" sz="1600" dirty="0">
                <a:solidFill>
                  <a:srgbClr val="C00000"/>
                </a:solidFill>
                <a:latin typeface="Bookman Old Style"/>
                <a:cs typeface="Bookman Old Style"/>
              </a:rPr>
              <a:t> (</a:t>
            </a:r>
            <a:r>
              <a:rPr lang="es-ES_tradnl" sz="1600" dirty="0" err="1">
                <a:solidFill>
                  <a:srgbClr val="C00000"/>
                </a:solidFill>
                <a:latin typeface="Bookman Old Style"/>
                <a:cs typeface="Bookman Old Style"/>
              </a:rPr>
              <a:t>with</a:t>
            </a:r>
            <a:r>
              <a:rPr lang="es-ES_tradnl" sz="1600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rgbClr val="C00000"/>
                </a:solidFill>
                <a:latin typeface="Bookman Old Style"/>
                <a:cs typeface="Bookman Old Style"/>
              </a:rPr>
              <a:t>some</a:t>
            </a:r>
            <a:r>
              <a:rPr lang="es-ES_tradnl" sz="1600" dirty="0">
                <a:solidFill>
                  <a:srgbClr val="C00000"/>
                </a:solidFill>
                <a:latin typeface="Bookman Old Style"/>
                <a:cs typeface="Bookman Old Style"/>
              </a:rPr>
              <a:t> extra laser) </a:t>
            </a:r>
          </a:p>
          <a:p>
            <a:pPr marL="171450" indent="-171450">
              <a:buFont typeface="Arial"/>
              <a:buChar char="•"/>
            </a:pP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15" name="TextBox 29"/>
          <p:cNvSpPr txBox="1"/>
          <p:nvPr/>
        </p:nvSpPr>
        <p:spPr>
          <a:xfrm>
            <a:off x="660400" y="5132966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Classical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destructive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interference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of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coherent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fraction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Perfect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blockade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for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i="1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N =1 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(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population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) 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  <a:sym typeface="Wingdings"/>
              </a:rPr>
              <a:t> 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Not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useful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for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i="1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N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-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photon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emission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(</a:t>
            </a:r>
            <a:r>
              <a:rPr lang="es-ES_tradnl" sz="1600" dirty="0" err="1">
                <a:solidFill>
                  <a:srgbClr val="C00000"/>
                </a:solidFill>
                <a:latin typeface="Bookman Old Style"/>
                <a:cs typeface="Bookman Old Style"/>
              </a:rPr>
              <a:t>chaotic</a:t>
            </a:r>
            <a:r>
              <a:rPr lang="es-ES_tradnl" sz="1600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&amp; </a:t>
            </a:r>
            <a:r>
              <a:rPr lang="es-ES_tradnl" sz="1600" b="1" dirty="0" err="1">
                <a:solidFill>
                  <a:srgbClr val="E0AF31"/>
                </a:solidFill>
                <a:latin typeface="Bookman Old Style"/>
                <a:cs typeface="Bookman Old Style"/>
              </a:rPr>
              <a:t>squeezed</a:t>
            </a:r>
            <a:r>
              <a:rPr lang="es-ES_tradnl" sz="1600" dirty="0">
                <a:solidFill>
                  <a:srgbClr val="E0AF31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fluctuations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,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not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bundles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5585638"/>
            <a:ext cx="1000229" cy="3152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95" y="5173500"/>
            <a:ext cx="819150" cy="225684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737930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First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,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just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interference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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Beautiful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  <a:sym typeface="Wingdings"/>
              </a:rPr>
              <a:t>!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7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74900" y="1260607"/>
            <a:ext cx="5054600" cy="2717800"/>
            <a:chOff x="1854412" y="917525"/>
            <a:chExt cx="5054600" cy="2717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412" y="917525"/>
              <a:ext cx="5054600" cy="27178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211275" y="1240186"/>
              <a:ext cx="557429" cy="435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350000" y="1948565"/>
              <a:ext cx="355600" cy="435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084492" y="2082177"/>
              <a:ext cx="621108" cy="435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256621" y="1979829"/>
              <a:ext cx="217308" cy="184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66121" y="2384421"/>
              <a:ext cx="217308" cy="184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862133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Back to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business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,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restauring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interference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:</a:t>
            </a:r>
            <a:endParaRPr lang="es-ES" sz="14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28" name="TextBox 29"/>
          <p:cNvSpPr txBox="1"/>
          <p:nvPr/>
        </p:nvSpPr>
        <p:spPr>
          <a:xfrm>
            <a:off x="3566597" y="973253"/>
            <a:ext cx="179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Good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-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detection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</a:t>
            </a: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5246734" y="952830"/>
          <a:ext cx="7286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403" name="Equation" r:id="rId5" imgW="482600" imgH="254000" progId="Equation.3">
                  <p:embed/>
                </p:oleObj>
              </mc:Choice>
              <mc:Fallback>
                <p:oleObj name="Equation" r:id="rId5" imgW="482600" imgH="254000" progId="Equation.3">
                  <p:embed/>
                  <p:pic>
                    <p:nvPicPr>
                      <p:cNvPr id="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6734" y="952830"/>
                        <a:ext cx="728663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9"/>
          <p:cNvSpPr txBox="1"/>
          <p:nvPr/>
        </p:nvSpPr>
        <p:spPr>
          <a:xfrm>
            <a:off x="820180" y="4366283"/>
            <a:ext cx="666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Conventional</a:t>
            </a:r>
            <a:r>
              <a:rPr lang="es-ES_tradnl" sz="1600" b="1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b="1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statistics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</a:p>
          <a:p>
            <a:endParaRPr lang="es-ES_tradnl" sz="1600" b="1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CA: </a:t>
            </a:r>
            <a:r>
              <a:rPr lang="es-ES_tradnl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Conventional</a:t>
            </a:r>
            <a:r>
              <a:rPr lang="es-ES_tradnl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Antibunching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420430" y="5536536"/>
            <a:ext cx="4311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Gets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spoilt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Restored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thanks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to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extra laser</a:t>
            </a:r>
            <a:endParaRPr lang="es-ES_tradnl" sz="1600" i="1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955588" y="1779970"/>
            <a:ext cx="2507782" cy="1779960"/>
          </a:xfrm>
          <a:prstGeom prst="ellipse">
            <a:avLst/>
          </a:prstGeom>
          <a:noFill/>
          <a:ln w="4762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99991" y="2184824"/>
            <a:ext cx="40744" cy="3389812"/>
          </a:xfrm>
          <a:prstGeom prst="straightConnector1">
            <a:avLst/>
          </a:prstGeom>
          <a:ln w="34925">
            <a:solidFill>
              <a:schemeClr val="accent1">
                <a:alpha val="43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676954" y="2702416"/>
            <a:ext cx="335381" cy="3387893"/>
          </a:xfrm>
          <a:prstGeom prst="straightConnector1">
            <a:avLst/>
          </a:prstGeom>
          <a:ln w="34925">
            <a:solidFill>
              <a:schemeClr val="accent1">
                <a:alpha val="43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29"/>
          <p:cNvSpPr txBox="1"/>
          <p:nvPr/>
        </p:nvSpPr>
        <p:spPr>
          <a:xfrm>
            <a:off x="7292659" y="2015134"/>
            <a:ext cx="402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9083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737930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Restauring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interference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: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homodyne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setup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36" name="TextBox 29"/>
          <p:cNvSpPr txBox="1"/>
          <p:nvPr/>
        </p:nvSpPr>
        <p:spPr>
          <a:xfrm>
            <a:off x="93744" y="1092613"/>
            <a:ext cx="48970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Perfect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second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order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antibunching</a:t>
            </a:r>
            <a:endParaRPr lang="es-ES_tradnl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171450" indent="-171450">
              <a:buFont typeface="Arial"/>
              <a:buChar char="•"/>
            </a:pPr>
            <a:endParaRPr lang="es-ES_tradnl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171450" indent="-1714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Bookman Old Style"/>
                <a:cs typeface="Bookman Old Style"/>
              </a:rPr>
              <a:t>L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ow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higher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order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functions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(no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longer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zero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)</a:t>
            </a:r>
          </a:p>
          <a:p>
            <a:pPr marL="171450" indent="-171450">
              <a:buFont typeface="Arial"/>
              <a:buChar char="•"/>
            </a:pPr>
            <a:endParaRPr lang="es-ES_tradnl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Compatible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with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a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thin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spectral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rgbClr val="000000"/>
                </a:solidFill>
                <a:latin typeface="Bookman Old Style"/>
                <a:cs typeface="Bookman Old Style"/>
              </a:rPr>
              <a:t>width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  (</a:t>
            </a:r>
            <a:r>
              <a:rPr lang="es-ES_tradnl" sz="1600" i="1" dirty="0" err="1">
                <a:solidFill>
                  <a:srgbClr val="000000"/>
                </a:solidFill>
                <a:latin typeface="Bookman Old Style"/>
                <a:cs typeface="Bookman Old Style"/>
              </a:rPr>
              <a:t>subnatural</a:t>
            </a:r>
            <a:r>
              <a:rPr lang="es-ES_tradnl" sz="1600" i="1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i="1" dirty="0" err="1">
                <a:solidFill>
                  <a:srgbClr val="000000"/>
                </a:solidFill>
                <a:latin typeface="Bookman Old Style"/>
                <a:cs typeface="Bookman Old Style"/>
              </a:rPr>
              <a:t>linewidth</a:t>
            </a:r>
            <a:r>
              <a:rPr lang="es-ES_tradnl" sz="1600" dirty="0">
                <a:solidFill>
                  <a:srgbClr val="000000"/>
                </a:solidFill>
                <a:latin typeface="Bookman Old Style"/>
                <a:cs typeface="Bookman Old Style"/>
              </a:rPr>
              <a:t>)</a:t>
            </a:r>
          </a:p>
          <a:p>
            <a:pPr marL="171450" indent="-171450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171450" indent="-1714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Bookman Old Style"/>
                <a:cs typeface="Bookman Old Style"/>
              </a:rPr>
              <a:t>Downside: signal loss</a:t>
            </a:r>
          </a:p>
          <a:p>
            <a:pPr marL="171450" indent="-171450">
              <a:buFont typeface="Arial"/>
              <a:buChar char="•"/>
            </a:pPr>
            <a:endParaRPr lang="es-ES_tradnl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171450" indent="-171450">
              <a:buFont typeface="Arial"/>
              <a:buChar char="•"/>
            </a:pPr>
            <a:endParaRPr lang="es-ES_tradnl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171450" indent="-171450">
              <a:buFont typeface="Arial"/>
              <a:buChar char="•"/>
            </a:pPr>
            <a:endParaRPr lang="es-ES_tradnl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171450" indent="-171450">
              <a:buFont typeface="Arial"/>
              <a:buChar char="•"/>
            </a:pPr>
            <a:endParaRPr lang="es-ES_tradnl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171450" indent="-171450">
              <a:buFont typeface="Arial"/>
              <a:buChar char="•"/>
            </a:pPr>
            <a:endParaRPr lang="es-ES_tradnl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171450" indent="-1714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Bookman Old Style"/>
                <a:cs typeface="Bookman Old Style"/>
              </a:rPr>
              <a:t>Long second order coherence time (plateau)</a:t>
            </a:r>
            <a:endParaRPr lang="es-ES_tradnl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171450" indent="-171450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37" name="Imagen 1" descr="Screen Shot 2018-02-09 at 15.38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0"/>
          <a:stretch/>
        </p:blipFill>
        <p:spPr>
          <a:xfrm>
            <a:off x="382429" y="4772201"/>
            <a:ext cx="3762865" cy="1980250"/>
          </a:xfrm>
          <a:prstGeom prst="rect">
            <a:avLst/>
          </a:prstGeom>
        </p:spPr>
      </p:pic>
      <p:grpSp>
        <p:nvGrpSpPr>
          <p:cNvPr id="45" name="Agrupar 14"/>
          <p:cNvGrpSpPr/>
          <p:nvPr/>
        </p:nvGrpSpPr>
        <p:grpSpPr>
          <a:xfrm>
            <a:off x="4686300" y="881403"/>
            <a:ext cx="4178300" cy="2673146"/>
            <a:chOff x="265545" y="3781522"/>
            <a:chExt cx="4248727" cy="2679277"/>
          </a:xfrm>
        </p:grpSpPr>
        <p:pic>
          <p:nvPicPr>
            <p:cNvPr id="46" name="Imagen 13" descr="Screen Shot 2018-02-09 at 13.58.3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545" y="3781522"/>
              <a:ext cx="4248727" cy="2679277"/>
            </a:xfrm>
            <a:prstGeom prst="rect">
              <a:avLst/>
            </a:prstGeom>
          </p:spPr>
        </p:pic>
        <p:sp>
          <p:nvSpPr>
            <p:cNvPr id="47" name="Rectangle 9"/>
            <p:cNvSpPr/>
            <p:nvPr/>
          </p:nvSpPr>
          <p:spPr>
            <a:xfrm>
              <a:off x="2401455" y="3834183"/>
              <a:ext cx="477568" cy="2139718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1000"/>
                  </a:srgbClr>
                </a:gs>
                <a:gs pos="50000">
                  <a:srgbClr val="C00000">
                    <a:alpha val="70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Rectangle 9"/>
            <p:cNvSpPr/>
            <p:nvPr/>
          </p:nvSpPr>
          <p:spPr>
            <a:xfrm>
              <a:off x="1932540" y="4791363"/>
              <a:ext cx="238784" cy="873119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1000"/>
                  </a:srgbClr>
                </a:gs>
                <a:gs pos="50000">
                  <a:srgbClr val="C00000">
                    <a:alpha val="70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9" name="Imagen 2" descr="Screen Shot 2018-02-12 at 15.41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5" y="3425928"/>
            <a:ext cx="1930939" cy="58524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68641" y="3547060"/>
            <a:ext cx="4110259" cy="2802939"/>
            <a:chOff x="4868641" y="3547060"/>
            <a:chExt cx="4110259" cy="2802939"/>
          </a:xfrm>
        </p:grpSpPr>
        <p:pic>
          <p:nvPicPr>
            <p:cNvPr id="50" name="Imagen 1" descr="Screen Shot 2018-02-09 at 15.34.2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641" y="3547060"/>
              <a:ext cx="4110259" cy="2802939"/>
            </a:xfrm>
            <a:prstGeom prst="rect">
              <a:avLst/>
            </a:prstGeom>
          </p:spPr>
        </p:pic>
        <p:pic>
          <p:nvPicPr>
            <p:cNvPr id="51" name="Imagen 29" descr="Screen Shot 2018-02-12 at 15.41.39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86" r="78010" b="23331"/>
            <a:stretch/>
          </p:blipFill>
          <p:spPr>
            <a:xfrm>
              <a:off x="8350692" y="5488526"/>
              <a:ext cx="372114" cy="273800"/>
            </a:xfrm>
            <a:prstGeom prst="rect">
              <a:avLst/>
            </a:prstGeom>
          </p:spPr>
        </p:pic>
        <p:pic>
          <p:nvPicPr>
            <p:cNvPr id="52" name="Imagen 31" descr="Screen Shot 2018-02-12 at 15.41.39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18" t="25082" b="24198"/>
            <a:stretch/>
          </p:blipFill>
          <p:spPr>
            <a:xfrm>
              <a:off x="5618650" y="5090408"/>
              <a:ext cx="395485" cy="296830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2113899" y="6146800"/>
            <a:ext cx="692801" cy="393700"/>
          </a:xfrm>
          <a:prstGeom prst="ellipse">
            <a:avLst/>
          </a:prstGeom>
          <a:noFill/>
          <a:ln w="4762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7379301" cy="49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Light-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matter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coupling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under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weak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laser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driving</a:t>
            </a:r>
            <a:endParaRPr lang="es-ES" sz="2000" b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CA29FED-CF06-7C45-8093-DEA05FA5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89" y="1887849"/>
            <a:ext cx="3709130" cy="4873083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6F65451-14FF-4544-917A-F825829B3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213" y="1146050"/>
            <a:ext cx="6378498" cy="1249180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id="{C73FDB10-9B22-A34B-AAD1-7991A2591F4E}"/>
              </a:ext>
            </a:extLst>
          </p:cNvPr>
          <p:cNvSpPr txBox="1"/>
          <p:nvPr/>
        </p:nvSpPr>
        <p:spPr>
          <a:xfrm>
            <a:off x="4977841" y="2902378"/>
            <a:ext cx="2897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err="1">
                <a:solidFill>
                  <a:srgbClr val="75B02B"/>
                </a:solidFill>
                <a:latin typeface="Bookman Old Style"/>
                <a:cs typeface="Bookman Old Style"/>
              </a:rPr>
              <a:t>without</a:t>
            </a:r>
            <a:r>
              <a:rPr lang="es-ES_tradnl" sz="1600" b="1" dirty="0">
                <a:solidFill>
                  <a:srgbClr val="75B02B"/>
                </a:solidFill>
                <a:latin typeface="Bookman Old Style"/>
                <a:cs typeface="Bookman Old Style"/>
              </a:rPr>
              <a:t> extra laser!!! </a:t>
            </a:r>
          </a:p>
          <a:p>
            <a:pPr algn="ctr"/>
            <a:endParaRPr lang="es-ES_tradnl" sz="1600" b="1" dirty="0">
              <a:solidFill>
                <a:srgbClr val="75B02B"/>
              </a:solidFill>
              <a:latin typeface="Bookman Old Style"/>
              <a:cs typeface="Bookman Old Style"/>
            </a:endParaRPr>
          </a:p>
          <a:p>
            <a:pPr algn="ctr"/>
            <a:r>
              <a:rPr lang="es-ES_tradnl" sz="1600" b="1" dirty="0" err="1">
                <a:solidFill>
                  <a:srgbClr val="75B02B"/>
                </a:solidFill>
                <a:latin typeface="Bookman Old Style"/>
                <a:cs typeface="Bookman Old Style"/>
              </a:rPr>
              <a:t>self-homodyne</a:t>
            </a:r>
            <a:endParaRPr lang="es-ES_tradnl" sz="1600" b="1" dirty="0">
              <a:solidFill>
                <a:srgbClr val="75B02B"/>
              </a:solidFill>
              <a:latin typeface="Bookman Old Style"/>
              <a:cs typeface="Bookman Old Style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3388D0B-5E52-9D40-A1B7-B4279D138B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98" t="81626" r="3494" b="6374"/>
          <a:stretch/>
        </p:blipFill>
        <p:spPr>
          <a:xfrm>
            <a:off x="4063273" y="5353373"/>
            <a:ext cx="4726581" cy="1199828"/>
          </a:xfrm>
          <a:prstGeom prst="rect">
            <a:avLst/>
          </a:prstGeom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F5D48EC4-75C8-6F47-B8DE-207355137473}"/>
              </a:ext>
            </a:extLst>
          </p:cNvPr>
          <p:cNvSpPr txBox="1"/>
          <p:nvPr/>
        </p:nvSpPr>
        <p:spPr>
          <a:xfrm>
            <a:off x="4654289" y="4250986"/>
            <a:ext cx="390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latin typeface="Bookman Old Style"/>
                <a:cs typeface="Bookman Old Style"/>
              </a:rPr>
              <a:t>Eduardo </a:t>
            </a:r>
            <a:r>
              <a:rPr lang="es-ES_tradnl" sz="1600" b="1" dirty="0" err="1">
                <a:latin typeface="Bookman Old Style"/>
                <a:cs typeface="Bookman Old Style"/>
              </a:rPr>
              <a:t>Zubizarreta’s</a:t>
            </a:r>
            <a:r>
              <a:rPr lang="es-ES_tradnl" sz="1600" b="1" dirty="0">
                <a:latin typeface="Bookman Old Style"/>
                <a:cs typeface="Bookman Old Style"/>
              </a:rPr>
              <a:t> </a:t>
            </a:r>
            <a:r>
              <a:rPr lang="es-ES_tradnl" sz="1600" b="1" dirty="0" err="1">
                <a:latin typeface="Bookman Old Style"/>
                <a:cs typeface="Bookman Old Style"/>
              </a:rPr>
              <a:t>talk</a:t>
            </a:r>
            <a:r>
              <a:rPr lang="es-ES_tradnl" sz="1600" b="1" dirty="0">
                <a:latin typeface="Bookman Old Style"/>
                <a:cs typeface="Bookman Old Style"/>
              </a:rPr>
              <a:t> (</a:t>
            </a:r>
            <a:r>
              <a:rPr lang="es-ES_tradnl" sz="1600" b="1" dirty="0" err="1">
                <a:latin typeface="Bookman Old Style"/>
                <a:cs typeface="Bookman Old Style"/>
              </a:rPr>
              <a:t>yesterday</a:t>
            </a:r>
            <a:r>
              <a:rPr lang="es-ES_tradnl" sz="1600" b="1" dirty="0">
                <a:latin typeface="Bookman Old Style"/>
                <a:cs typeface="Bookman Old Styl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0816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2"/>
          <p:cNvSpPr txBox="1">
            <a:spLocks noChangeArrowheads="1"/>
          </p:cNvSpPr>
          <p:nvPr/>
        </p:nvSpPr>
        <p:spPr bwMode="auto">
          <a:xfrm>
            <a:off x="3865267" y="452602"/>
            <a:ext cx="1483714" cy="44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Outline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3580" y="1376660"/>
            <a:ext cx="763683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TOOL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Frequency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and time resolved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correlations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Temporal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correlations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(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relationship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between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)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where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are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defined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their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i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colour</a:t>
            </a:r>
            <a:endParaRPr lang="es-ES" sz="1600" i="1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  <a:sym typeface="Wingdings"/>
              </a:rPr>
              <a:t>			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How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to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measure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, compute &amp;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interpret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them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		</a:t>
            </a:r>
          </a:p>
          <a:p>
            <a:pPr>
              <a:defRPr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08183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238369"/>
            <a:ext cx="5283200" cy="9958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81774" y="4517939"/>
            <a:ext cx="358626" cy="3461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826573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Self-homodyne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proposals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with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Jaynes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-Cummings: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24" y="2039189"/>
            <a:ext cx="4470388" cy="1507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851679"/>
            <a:ext cx="4494287" cy="1461517"/>
          </a:xfrm>
          <a:prstGeom prst="rect">
            <a:avLst/>
          </a:prstGeom>
        </p:spPr>
      </p:pic>
      <p:sp>
        <p:nvSpPr>
          <p:cNvPr id="12" name="TextBox 29"/>
          <p:cNvSpPr txBox="1"/>
          <p:nvPr/>
        </p:nvSpPr>
        <p:spPr>
          <a:xfrm>
            <a:off x="809731" y="4434134"/>
            <a:ext cx="78653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Using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for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interference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with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cavity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,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instead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of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an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external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laser</a:t>
            </a:r>
          </a:p>
          <a:p>
            <a:endParaRPr lang="es-ES_tradnl" sz="14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  <a:sym typeface="Wingdings"/>
              </a:rPr>
              <a:t>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light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coherently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scattered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from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continuum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above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-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the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-light-line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modes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.</a:t>
            </a:r>
          </a:p>
          <a:p>
            <a:endParaRPr lang="es-ES_tradnl" sz="14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Optimizing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self-homodyne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interference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to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enhance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quantum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features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</a:p>
          <a:p>
            <a:endParaRPr lang="es-ES_tradnl" sz="14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  <a:sym typeface="Wingdings"/>
              </a:rPr>
              <a:t>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Mollow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triplet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, QD single-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photon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emission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,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tunable</a:t>
            </a:r>
            <a:r>
              <a:rPr lang="es-ES_tradnl" sz="14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4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statistics</a:t>
            </a:r>
            <a:endParaRPr lang="es-ES_tradnl" sz="14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15054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783393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Unconventional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photon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blockade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for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photonic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molecules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: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43674" y="3413039"/>
            <a:ext cx="358626" cy="3461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264500"/>
            <a:ext cx="6375400" cy="1009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1" y="3107489"/>
            <a:ext cx="6423025" cy="10629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048932"/>
            <a:ext cx="6470650" cy="9644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29"/>
          <p:cNvSpPr txBox="1"/>
          <p:nvPr/>
        </p:nvSpPr>
        <p:spPr>
          <a:xfrm>
            <a:off x="2106603" y="1131105"/>
            <a:ext cx="5105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A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relevant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problem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to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optimize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49376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9"/>
          <p:cNvSpPr txBox="1"/>
          <p:nvPr/>
        </p:nvSpPr>
        <p:spPr>
          <a:xfrm>
            <a:off x="583597" y="1100189"/>
            <a:ext cx="3391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Jaynes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-Cummings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model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 2LS</a:t>
            </a:r>
          </a:p>
        </p:txBody>
      </p:sp>
      <p:sp>
        <p:nvSpPr>
          <p:cNvPr id="22" name="Rectángulo 29"/>
          <p:cNvSpPr/>
          <p:nvPr/>
        </p:nvSpPr>
        <p:spPr>
          <a:xfrm>
            <a:off x="3342090" y="3801893"/>
            <a:ext cx="237613" cy="2932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angle 25"/>
          <p:cNvSpPr/>
          <p:nvPr/>
        </p:nvSpPr>
        <p:spPr>
          <a:xfrm>
            <a:off x="2721521" y="2542886"/>
            <a:ext cx="388823" cy="356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9" y="2372174"/>
            <a:ext cx="4114800" cy="397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"/>
          <a:stretch/>
        </p:blipFill>
        <p:spPr>
          <a:xfrm>
            <a:off x="4414604" y="2401913"/>
            <a:ext cx="4245809" cy="4001737"/>
          </a:xfrm>
          <a:prstGeom prst="rect">
            <a:avLst/>
          </a:prstGeom>
        </p:spPr>
      </p:pic>
      <p:sp>
        <p:nvSpPr>
          <p:cNvPr id="14" name="TextBox 29"/>
          <p:cNvSpPr txBox="1"/>
          <p:nvPr/>
        </p:nvSpPr>
        <p:spPr>
          <a:xfrm>
            <a:off x="5104795" y="1100189"/>
            <a:ext cx="3378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Microcavity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polaritons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Kerr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" y="1549761"/>
            <a:ext cx="3826195" cy="620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97" y="1519715"/>
            <a:ext cx="3847416" cy="8055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3672" y="2516066"/>
            <a:ext cx="621108" cy="435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73626" y="2501947"/>
            <a:ext cx="310554" cy="267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9"/>
          <p:cNvSpPr txBox="1"/>
          <p:nvPr/>
        </p:nvSpPr>
        <p:spPr>
          <a:xfrm>
            <a:off x="3115070" y="6414102"/>
            <a:ext cx="345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(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maps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for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cavity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driving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only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)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486058B-2349-2944-B827-84C91AA61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69" y="304799"/>
            <a:ext cx="7379301" cy="49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Light-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matter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coupling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under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weak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laser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driving</a:t>
            </a:r>
            <a:endParaRPr lang="es-ES" sz="2000" b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86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7" y="2321953"/>
            <a:ext cx="7680501" cy="36409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7" y="2321953"/>
            <a:ext cx="7680501" cy="36409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9"/>
          <p:cNvSpPr txBox="1"/>
          <p:nvPr/>
        </p:nvSpPr>
        <p:spPr>
          <a:xfrm>
            <a:off x="583597" y="985889"/>
            <a:ext cx="2858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Jaynes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-Cummings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model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14" name="TextBox 29"/>
          <p:cNvSpPr txBox="1"/>
          <p:nvPr/>
        </p:nvSpPr>
        <p:spPr>
          <a:xfrm>
            <a:off x="5104795" y="985889"/>
            <a:ext cx="2858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Microcavity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polaritons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" y="1435461"/>
            <a:ext cx="3826195" cy="620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97" y="1405415"/>
            <a:ext cx="3847416" cy="805520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79769" y="304800"/>
            <a:ext cx="4150931" cy="41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Conventional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statistics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: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0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7" y="2321953"/>
            <a:ext cx="7680501" cy="36409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7" y="2321953"/>
            <a:ext cx="7680501" cy="36409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9"/>
          <p:cNvSpPr txBox="1"/>
          <p:nvPr/>
        </p:nvSpPr>
        <p:spPr>
          <a:xfrm>
            <a:off x="583597" y="985889"/>
            <a:ext cx="2858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Jaynes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-Cummings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model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14" name="TextBox 29"/>
          <p:cNvSpPr txBox="1"/>
          <p:nvPr/>
        </p:nvSpPr>
        <p:spPr>
          <a:xfrm>
            <a:off x="5104795" y="985889"/>
            <a:ext cx="2858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Microcavity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polaritons</a:t>
            </a:r>
            <a:endParaRPr lang="es-ES_tradnl" sz="1600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" y="1435461"/>
            <a:ext cx="3826195" cy="620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97" y="1405415"/>
            <a:ext cx="3847416" cy="805520"/>
          </a:xfrm>
          <a:prstGeom prst="rect">
            <a:avLst/>
          </a:prstGeom>
        </p:spPr>
      </p:pic>
      <p:sp>
        <p:nvSpPr>
          <p:cNvPr id="18" name="TextBox 29"/>
          <p:cNvSpPr txBox="1"/>
          <p:nvPr/>
        </p:nvSpPr>
        <p:spPr>
          <a:xfrm>
            <a:off x="2923489" y="6229195"/>
            <a:ext cx="4635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err="1">
                <a:solidFill>
                  <a:srgbClr val="75B02B"/>
                </a:solidFill>
                <a:latin typeface="Bookman Old Style"/>
                <a:cs typeface="Bookman Old Style"/>
              </a:rPr>
              <a:t>without</a:t>
            </a:r>
            <a:r>
              <a:rPr lang="es-ES_tradnl" sz="1600" b="1" dirty="0">
                <a:solidFill>
                  <a:srgbClr val="75B02B"/>
                </a:solidFill>
                <a:latin typeface="Bookman Old Style"/>
                <a:cs typeface="Bookman Old Style"/>
              </a:rPr>
              <a:t> extra laser!!! </a:t>
            </a:r>
            <a:r>
              <a:rPr lang="es-ES_tradnl" sz="1600" b="1" dirty="0" err="1">
                <a:solidFill>
                  <a:srgbClr val="75B02B"/>
                </a:solidFill>
                <a:latin typeface="Bookman Old Style"/>
                <a:cs typeface="Bookman Old Style"/>
              </a:rPr>
              <a:t>self-homodyne</a:t>
            </a:r>
            <a:endParaRPr lang="es-ES_tradnl" sz="1600" b="1" dirty="0">
              <a:solidFill>
                <a:srgbClr val="75B02B"/>
              </a:solidFill>
              <a:latin typeface="Bookman Old Style"/>
              <a:cs typeface="Bookman Old Style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737930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Unconventional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statistics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: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769" y="304799"/>
            <a:ext cx="689413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Playing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&amp;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optimize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statistics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with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the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driving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: 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05574" y="2358939"/>
            <a:ext cx="358626" cy="3461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9"/>
          <p:cNvSpPr txBox="1"/>
          <p:nvPr/>
        </p:nvSpPr>
        <p:spPr>
          <a:xfrm>
            <a:off x="783210" y="5655809"/>
            <a:ext cx="727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Many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parameters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to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optimise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: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cavity-exciton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driving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fractions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,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phase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,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detuning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,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decay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rates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,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coupling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32716" y="3986796"/>
            <a:ext cx="621108" cy="1080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02" y="931696"/>
            <a:ext cx="4217462" cy="4389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2" y="931696"/>
            <a:ext cx="4172898" cy="44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79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adroTexto 45"/>
          <p:cNvSpPr txBox="1"/>
          <p:nvPr/>
        </p:nvSpPr>
        <p:spPr>
          <a:xfrm>
            <a:off x="342746" y="1151526"/>
            <a:ext cx="4380636" cy="161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Bookman Old Style"/>
                <a:cs typeface="Bookman Old Style"/>
              </a:rPr>
              <a:t>Time and </a:t>
            </a:r>
            <a:r>
              <a:rPr lang="es-ES" sz="1400" b="1" dirty="0" err="1">
                <a:latin typeface="Bookman Old Style"/>
                <a:cs typeface="Bookman Old Style"/>
              </a:rPr>
              <a:t>frequency-filtered</a:t>
            </a:r>
            <a:r>
              <a:rPr lang="es-ES" sz="1400" b="1" dirty="0">
                <a:latin typeface="Bookman Old Style"/>
                <a:cs typeface="Bookman Old Style"/>
              </a:rPr>
              <a:t> </a:t>
            </a:r>
            <a:r>
              <a:rPr lang="es-ES" sz="1400" b="1" dirty="0" err="1">
                <a:latin typeface="Bookman Old Style"/>
                <a:cs typeface="Bookman Old Style"/>
              </a:rPr>
              <a:t>correlations</a:t>
            </a:r>
            <a:endParaRPr lang="es-ES" sz="1400" b="1" dirty="0">
              <a:latin typeface="Bookman Old Style"/>
              <a:cs typeface="Bookman Old Style"/>
            </a:endParaRPr>
          </a:p>
          <a:p>
            <a:endParaRPr lang="es-ES" sz="1400" dirty="0">
              <a:latin typeface="Bookman Old Style"/>
              <a:cs typeface="Bookman Old Style"/>
            </a:endParaRPr>
          </a:p>
          <a:p>
            <a:r>
              <a:rPr lang="es-ES" sz="1400" dirty="0" err="1">
                <a:latin typeface="Bookman Old Style"/>
                <a:cs typeface="Bookman Old Style"/>
              </a:rPr>
              <a:t>Hanbury</a:t>
            </a:r>
            <a:r>
              <a:rPr lang="es-ES" sz="1400" dirty="0">
                <a:latin typeface="Bookman Old Style"/>
                <a:cs typeface="Bookman Old Style"/>
              </a:rPr>
              <a:t> Brown-</a:t>
            </a:r>
            <a:r>
              <a:rPr lang="es-ES" sz="1400" dirty="0" err="1">
                <a:latin typeface="Bookman Old Style"/>
                <a:cs typeface="Bookman Old Style"/>
              </a:rPr>
              <a:t>Twiss</a:t>
            </a:r>
            <a:r>
              <a:rPr lang="es-ES" sz="1400" dirty="0"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latin typeface="Bookman Old Style"/>
                <a:cs typeface="Bookman Old Style"/>
              </a:rPr>
              <a:t>effect</a:t>
            </a:r>
            <a:r>
              <a:rPr lang="es-ES" sz="1400" dirty="0">
                <a:latin typeface="Bookman Old Style"/>
                <a:cs typeface="Bookman Old Style"/>
              </a:rPr>
              <a:t> 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  </a:t>
            </a:r>
            <a:r>
              <a:rPr lang="es-ES" sz="1400" dirty="0" err="1">
                <a:latin typeface="Bookman Old Style"/>
                <a:cs typeface="Bookman Old Style"/>
              </a:rPr>
              <a:t>colour</a:t>
            </a:r>
            <a:r>
              <a:rPr lang="es-ES" sz="1400" dirty="0"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latin typeface="Bookman Old Style"/>
                <a:cs typeface="Bookman Old Style"/>
              </a:rPr>
              <a:t>domain</a:t>
            </a:r>
            <a:endParaRPr lang="es-ES" sz="1400" dirty="0">
              <a:latin typeface="Bookman Old Style"/>
              <a:cs typeface="Bookman Old Style"/>
            </a:endParaRPr>
          </a:p>
          <a:p>
            <a:endParaRPr lang="es-ES" sz="1400" dirty="0">
              <a:latin typeface="Bookman Old Style"/>
              <a:cs typeface="Bookman Old Style"/>
            </a:endParaRPr>
          </a:p>
          <a:p>
            <a:r>
              <a:rPr lang="es-ES" sz="1400" dirty="0" err="1">
                <a:latin typeface="Bookman Old Style"/>
                <a:cs typeface="Bookman Old Style"/>
              </a:rPr>
              <a:t>Spectrum</a:t>
            </a:r>
            <a:r>
              <a:rPr lang="es-ES" sz="1400" dirty="0">
                <a:latin typeface="Bookman Old Style"/>
                <a:cs typeface="Bookman Old Style"/>
              </a:rPr>
              <a:t> of </a:t>
            </a:r>
            <a:r>
              <a:rPr lang="es-ES" sz="1400" dirty="0" err="1">
                <a:latin typeface="Bookman Old Style"/>
                <a:cs typeface="Bookman Old Style"/>
              </a:rPr>
              <a:t>emission</a:t>
            </a:r>
            <a:r>
              <a:rPr lang="es-ES" sz="1400" dirty="0">
                <a:latin typeface="Bookman Old Style"/>
                <a:cs typeface="Bookman Old Style"/>
              </a:rPr>
              <a:t> 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 2-photon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spectrum</a:t>
            </a:r>
            <a:endParaRPr lang="es-ES" sz="1400" dirty="0">
              <a:latin typeface="Bookman Old Style"/>
              <a:cs typeface="Bookman Old Style"/>
              <a:sym typeface="Wingdings"/>
            </a:endParaRPr>
          </a:p>
          <a:p>
            <a:endParaRPr lang="es-ES" sz="1400" dirty="0">
              <a:latin typeface="Bookman Old Style"/>
              <a:cs typeface="Bookman Old Style"/>
              <a:sym typeface="Wingdings"/>
            </a:endParaRPr>
          </a:p>
          <a:p>
            <a:r>
              <a:rPr lang="es-ES" sz="1400" dirty="0">
                <a:latin typeface="Bookman Old Style"/>
                <a:cs typeface="Bookman Old Style"/>
                <a:sym typeface="Wingdings"/>
              </a:rPr>
              <a:t>1-photon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transitions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  N-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photon</a:t>
            </a:r>
            <a:r>
              <a:rPr lang="es-ES" sz="1400" dirty="0">
                <a:latin typeface="Bookman Old Style"/>
                <a:cs typeface="Bookman Old Style"/>
                <a:sym typeface="Wingdings"/>
              </a:rPr>
              <a:t> </a:t>
            </a:r>
            <a:r>
              <a:rPr lang="es-ES" sz="1400" dirty="0" err="1">
                <a:latin typeface="Bookman Old Style"/>
                <a:cs typeface="Bookman Old Style"/>
                <a:sym typeface="Wingdings"/>
              </a:rPr>
              <a:t>transitions</a:t>
            </a:r>
            <a:endParaRPr lang="es-ES" sz="1400" dirty="0">
              <a:latin typeface="Bookman Old Style"/>
              <a:cs typeface="Bookman Old Style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08799" y="123734"/>
            <a:ext cx="4799396" cy="8434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Bookman Old Style"/>
                <a:cs typeface="Bookman Old Style"/>
              </a:rPr>
              <a:t>Conclusions</a:t>
            </a:r>
            <a:endParaRPr lang="en-GB" sz="2800" b="1" dirty="0">
              <a:solidFill>
                <a:schemeClr val="tx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5029159" y="1527141"/>
            <a:ext cx="3488410" cy="1192225"/>
            <a:chOff x="1603971" y="1738286"/>
            <a:chExt cx="3488410" cy="1192225"/>
          </a:xfrm>
        </p:grpSpPr>
        <p:graphicFrame>
          <p:nvGraphicFramePr>
            <p:cNvPr id="19" name="Object 16"/>
            <p:cNvGraphicFramePr>
              <a:graphicFrameLocks noChangeAspect="1"/>
            </p:cNvGraphicFramePr>
            <p:nvPr/>
          </p:nvGraphicFramePr>
          <p:xfrm>
            <a:off x="3944614" y="2150078"/>
            <a:ext cx="1112936" cy="2438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672" name="Equation" r:id="rId4" imgW="1168400" imgH="254000" progId="Equation.3">
                    <p:embed/>
                  </p:oleObj>
                </mc:Choice>
                <mc:Fallback>
                  <p:oleObj name="Equation" r:id="rId4" imgW="1168400" imgH="254000" progId="Equation.3">
                    <p:embed/>
                    <p:pic>
                      <p:nvPicPr>
                        <p:cNvPr id="19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4614" y="2150078"/>
                          <a:ext cx="1112936" cy="24387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Cube 19"/>
            <p:cNvSpPr/>
            <p:nvPr/>
          </p:nvSpPr>
          <p:spPr>
            <a:xfrm>
              <a:off x="1603971" y="1738286"/>
              <a:ext cx="896129" cy="813455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8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2371947" y="2070124"/>
              <a:ext cx="839911" cy="201894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hord 21"/>
            <p:cNvSpPr/>
            <p:nvPr/>
          </p:nvSpPr>
          <p:spPr>
            <a:xfrm flipH="1">
              <a:off x="2908732" y="1870401"/>
              <a:ext cx="605660" cy="643495"/>
            </a:xfrm>
            <a:prstGeom prst="chord">
              <a:avLst>
                <a:gd name="adj1" fmla="val 5365786"/>
                <a:gd name="adj2" fmla="val 16278501"/>
              </a:avLst>
            </a:prstGeom>
            <a:solidFill>
              <a:srgbClr val="C0504D">
                <a:alpha val="24000"/>
              </a:srgbClr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514393" y="2181730"/>
              <a:ext cx="390362" cy="0"/>
            </a:xfrm>
            <a:prstGeom prst="line">
              <a:avLst/>
            </a:prstGeom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3904756" y="1976247"/>
              <a:ext cx="1187625" cy="591538"/>
            </a:xfrm>
            <a:prstGeom prst="rect">
              <a:avLst/>
            </a:prstGeom>
            <a:noFill/>
            <a:ln>
              <a:solidFill>
                <a:srgbClr val="95373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724390" y="2052790"/>
              <a:ext cx="224815" cy="244249"/>
            </a:xfrm>
            <a:prstGeom prst="line">
              <a:avLst/>
            </a:prstGeom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ight Arrow 25"/>
            <p:cNvSpPr/>
            <p:nvPr/>
          </p:nvSpPr>
          <p:spPr>
            <a:xfrm rot="5400000">
              <a:off x="2613424" y="2316989"/>
              <a:ext cx="403690" cy="201894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Chord 26"/>
            <p:cNvSpPr/>
            <p:nvPr/>
          </p:nvSpPr>
          <p:spPr>
            <a:xfrm rot="5400000" flipH="1">
              <a:off x="2518704" y="2305619"/>
              <a:ext cx="606287" cy="643495"/>
            </a:xfrm>
            <a:prstGeom prst="chord">
              <a:avLst>
                <a:gd name="adj1" fmla="val 5365786"/>
                <a:gd name="adj2" fmla="val 16278501"/>
              </a:avLst>
            </a:prstGeom>
            <a:solidFill>
              <a:srgbClr val="C0504D">
                <a:alpha val="24000"/>
              </a:srgbClr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32"/>
            <p:cNvCxnSpPr/>
            <p:nvPr/>
          </p:nvCxnSpPr>
          <p:spPr>
            <a:xfrm flipV="1">
              <a:off x="2863141" y="2339520"/>
              <a:ext cx="1041616" cy="590991"/>
            </a:xfrm>
            <a:prstGeom prst="bentConnector3">
              <a:avLst>
                <a:gd name="adj1" fmla="val 81707"/>
              </a:avLst>
            </a:prstGeom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16"/>
            <p:cNvGraphicFramePr>
              <a:graphicFrameLocks noChangeAspect="1"/>
            </p:cNvGraphicFramePr>
            <p:nvPr/>
          </p:nvGraphicFramePr>
          <p:xfrm>
            <a:off x="3636778" y="1949774"/>
            <a:ext cx="169332" cy="195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673" name="Equation" r:id="rId6" imgW="177800" imgH="203200" progId="Equation.3">
                    <p:embed/>
                  </p:oleObj>
                </mc:Choice>
                <mc:Fallback>
                  <p:oleObj name="Equation" r:id="rId6" imgW="177800" imgH="203200" progId="Equation.3">
                    <p:embed/>
                    <p:pic>
                      <p:nvPicPr>
                        <p:cNvPr id="29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6778" y="1949774"/>
                          <a:ext cx="169332" cy="19524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16"/>
            <p:cNvGraphicFramePr>
              <a:graphicFrameLocks noChangeAspect="1"/>
            </p:cNvGraphicFramePr>
            <p:nvPr/>
          </p:nvGraphicFramePr>
          <p:xfrm>
            <a:off x="3470397" y="2714453"/>
            <a:ext cx="193389" cy="195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674" name="Equation" r:id="rId8" imgW="203200" imgH="203200" progId="Equation.3">
                    <p:embed/>
                  </p:oleObj>
                </mc:Choice>
                <mc:Fallback>
                  <p:oleObj name="Equation" r:id="rId8" imgW="203200" imgH="203200" progId="Equation.3">
                    <p:embed/>
                    <p:pic>
                      <p:nvPicPr>
                        <p:cNvPr id="3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397" y="2714453"/>
                          <a:ext cx="193389" cy="19524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Line 18"/>
            <p:cNvSpPr>
              <a:spLocks noChangeShapeType="1"/>
            </p:cNvSpPr>
            <p:nvPr/>
          </p:nvSpPr>
          <p:spPr bwMode="auto">
            <a:xfrm>
              <a:off x="3264653" y="2024832"/>
              <a:ext cx="162956" cy="0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3265027" y="2339520"/>
              <a:ext cx="154627" cy="0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3" name="Straight Arrow Connector 32"/>
            <p:cNvCxnSpPr>
              <a:endCxn id="32" idx="1"/>
            </p:cNvCxnSpPr>
            <p:nvPr/>
          </p:nvCxnSpPr>
          <p:spPr bwMode="auto">
            <a:xfrm>
              <a:off x="3416464" y="2040924"/>
              <a:ext cx="3191" cy="29859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graphicFrame>
          <p:nvGraphicFramePr>
            <p:cNvPr id="35" name="Object 11"/>
            <p:cNvGraphicFramePr>
              <a:graphicFrameLocks noChangeAspect="1"/>
            </p:cNvGraphicFramePr>
            <p:nvPr/>
          </p:nvGraphicFramePr>
          <p:xfrm>
            <a:off x="3258025" y="2113721"/>
            <a:ext cx="123991" cy="1360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675" name="Equation" r:id="rId10" imgW="139700" imgH="152400" progId="Equation.3">
                    <p:embed/>
                  </p:oleObj>
                </mc:Choice>
                <mc:Fallback>
                  <p:oleObj name="Equation" r:id="rId10" imgW="139700" imgH="152400" progId="Equation.3">
                    <p:embed/>
                    <p:pic>
                      <p:nvPicPr>
                        <p:cNvPr id="3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8025" y="2113721"/>
                          <a:ext cx="123991" cy="1360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Line 18"/>
            <p:cNvSpPr>
              <a:spLocks noChangeShapeType="1"/>
            </p:cNvSpPr>
            <p:nvPr/>
          </p:nvSpPr>
          <p:spPr bwMode="auto">
            <a:xfrm>
              <a:off x="2745777" y="2669310"/>
              <a:ext cx="162956" cy="0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1"/>
            <p:cNvSpPr>
              <a:spLocks noChangeShapeType="1"/>
            </p:cNvSpPr>
            <p:nvPr/>
          </p:nvSpPr>
          <p:spPr bwMode="auto">
            <a:xfrm>
              <a:off x="2746151" y="2871829"/>
              <a:ext cx="154627" cy="0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>
              <a:off x="2903195" y="2685401"/>
              <a:ext cx="0" cy="17431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graphicFrame>
          <p:nvGraphicFramePr>
            <p:cNvPr id="42" name="Object 11"/>
            <p:cNvGraphicFramePr>
              <a:graphicFrameLocks noChangeAspect="1"/>
            </p:cNvGraphicFramePr>
            <p:nvPr/>
          </p:nvGraphicFramePr>
          <p:xfrm>
            <a:off x="2739149" y="2696506"/>
            <a:ext cx="123991" cy="1360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676" name="Equation" r:id="rId12" imgW="139700" imgH="152400" progId="Equation.3">
                    <p:embed/>
                  </p:oleObj>
                </mc:Choice>
                <mc:Fallback>
                  <p:oleObj name="Equation" r:id="rId12" imgW="139700" imgH="152400" progId="Equation.3">
                    <p:embed/>
                    <p:pic>
                      <p:nvPicPr>
                        <p:cNvPr id="4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9149" y="2696506"/>
                          <a:ext cx="123991" cy="1360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CuadroTexto 2"/>
          <p:cNvSpPr txBox="1"/>
          <p:nvPr/>
        </p:nvSpPr>
        <p:spPr>
          <a:xfrm>
            <a:off x="7484117" y="-3205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grpSp>
        <p:nvGrpSpPr>
          <p:cNvPr id="5" name="Group 4"/>
          <p:cNvGrpSpPr/>
          <p:nvPr/>
        </p:nvGrpSpPr>
        <p:grpSpPr>
          <a:xfrm>
            <a:off x="3699498" y="3200405"/>
            <a:ext cx="4082586" cy="1828454"/>
            <a:chOff x="4495845" y="3102776"/>
            <a:chExt cx="4082586" cy="1828454"/>
          </a:xfrm>
        </p:grpSpPr>
        <p:pic>
          <p:nvPicPr>
            <p:cNvPr id="48" name="Picture 2" descr="C:\Users\avv\Downloads\fp0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051" y="3102776"/>
              <a:ext cx="1444380" cy="1828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uadroTexto 45"/>
            <p:cNvSpPr txBox="1"/>
            <p:nvPr/>
          </p:nvSpPr>
          <p:spPr>
            <a:xfrm>
              <a:off x="4495845" y="3624175"/>
              <a:ext cx="29837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i="1" dirty="0">
                  <a:latin typeface="Bookman Old Style"/>
                  <a:cs typeface="Bookman Old Style"/>
                </a:rPr>
                <a:t>N</a:t>
              </a:r>
              <a:r>
                <a:rPr lang="es-ES" sz="1400" b="1" dirty="0">
                  <a:latin typeface="Bookman Old Style"/>
                  <a:cs typeface="Bookman Old Style"/>
                </a:rPr>
                <a:t>-</a:t>
              </a:r>
              <a:r>
                <a:rPr lang="es-ES" sz="1400" b="1" dirty="0" err="1">
                  <a:latin typeface="Bookman Old Style"/>
                  <a:cs typeface="Bookman Old Style"/>
                </a:rPr>
                <a:t>photon</a:t>
              </a:r>
              <a:r>
                <a:rPr lang="es-ES" sz="1400" b="1" dirty="0">
                  <a:latin typeface="Bookman Old Style"/>
                  <a:cs typeface="Bookman Old Style"/>
                </a:rPr>
                <a:t> </a:t>
              </a:r>
              <a:r>
                <a:rPr lang="es-ES" sz="1400" b="1" dirty="0" err="1">
                  <a:latin typeface="Bookman Old Style"/>
                  <a:cs typeface="Bookman Old Style"/>
                </a:rPr>
                <a:t>emitter</a:t>
              </a:r>
              <a:endParaRPr lang="es-ES" sz="1400" dirty="0">
                <a:latin typeface="Bookman Old Style"/>
                <a:cs typeface="Bookman Old Style"/>
              </a:endParaRPr>
            </a:p>
            <a:p>
              <a:endParaRPr lang="es-ES" sz="1400" dirty="0">
                <a:latin typeface="Bookman Old Style"/>
                <a:cs typeface="Bookman Old Style"/>
              </a:endParaRPr>
            </a:p>
            <a:p>
              <a:r>
                <a:rPr lang="es-ES" sz="1400" dirty="0" err="1">
                  <a:latin typeface="Bookman Old Style"/>
                  <a:cs typeface="Bookman Old Style"/>
                </a:rPr>
                <a:t>Correlations</a:t>
              </a:r>
              <a:r>
                <a:rPr lang="es-ES" sz="1400" dirty="0">
                  <a:latin typeface="Bookman Old Style"/>
                  <a:cs typeface="Bookman Old Style"/>
                </a:rPr>
                <a:t> </a:t>
              </a:r>
              <a:r>
                <a:rPr lang="es-ES" sz="1400" dirty="0" err="1">
                  <a:latin typeface="Bookman Old Style"/>
                  <a:cs typeface="Bookman Old Style"/>
                </a:rPr>
                <a:t>enhanced</a:t>
              </a:r>
              <a:endParaRPr lang="es-ES" sz="1400" dirty="0">
                <a:latin typeface="Bookman Old Style"/>
                <a:cs typeface="Bookman Old Style"/>
              </a:endParaRPr>
            </a:p>
            <a:p>
              <a:r>
                <a:rPr lang="es-ES" sz="1400" dirty="0" err="1">
                  <a:latin typeface="Bookman Old Style"/>
                  <a:cs typeface="Bookman Old Style"/>
                </a:rPr>
                <a:t>by</a:t>
              </a:r>
              <a:r>
                <a:rPr lang="es-ES" sz="1400" dirty="0">
                  <a:latin typeface="Bookman Old Style"/>
                  <a:cs typeface="Bookman Old Style"/>
                </a:rPr>
                <a:t> a </a:t>
              </a:r>
              <a:r>
                <a:rPr lang="es-ES" sz="1400" dirty="0" err="1">
                  <a:latin typeface="Bookman Old Style"/>
                  <a:cs typeface="Bookman Old Style"/>
                </a:rPr>
                <a:t>cavity</a:t>
              </a:r>
              <a:endParaRPr lang="es-ES" sz="1400" dirty="0">
                <a:latin typeface="Bookman Old Style"/>
                <a:cs typeface="Bookman Old Style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2746" y="2966232"/>
            <a:ext cx="3038106" cy="2035172"/>
            <a:chOff x="364617" y="3087179"/>
            <a:chExt cx="3038106" cy="2035172"/>
          </a:xfrm>
        </p:grpSpPr>
        <p:pic>
          <p:nvPicPr>
            <p:cNvPr id="68" name="Picture 67" descr="Screen Shot 2013-09-05 at 14.47.56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3" t="19000" r="65921" b="19940"/>
            <a:stretch/>
          </p:blipFill>
          <p:spPr>
            <a:xfrm>
              <a:off x="1257283" y="3700124"/>
              <a:ext cx="1471402" cy="1422227"/>
            </a:xfrm>
            <a:prstGeom prst="rect">
              <a:avLst/>
            </a:prstGeom>
          </p:spPr>
        </p:pic>
        <p:sp>
          <p:nvSpPr>
            <p:cNvPr id="40" name="CuadroTexto 45"/>
            <p:cNvSpPr txBox="1"/>
            <p:nvPr/>
          </p:nvSpPr>
          <p:spPr>
            <a:xfrm>
              <a:off x="364617" y="3087179"/>
              <a:ext cx="30381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latin typeface="Bookman Old Style"/>
                  <a:cs typeface="Bookman Old Style"/>
                </a:rPr>
                <a:t>Resonance</a:t>
              </a:r>
              <a:r>
                <a:rPr lang="es-ES" sz="1400" b="1" dirty="0">
                  <a:latin typeface="Bookman Old Style"/>
                  <a:cs typeface="Bookman Old Style"/>
                </a:rPr>
                <a:t> </a:t>
              </a:r>
              <a:r>
                <a:rPr lang="es-ES" sz="1400" b="1" dirty="0" err="1">
                  <a:latin typeface="Bookman Old Style"/>
                  <a:cs typeface="Bookman Old Style"/>
                </a:rPr>
                <a:t>fluorescence</a:t>
              </a:r>
              <a:endParaRPr lang="es-ES" sz="1400" b="1" dirty="0">
                <a:latin typeface="Bookman Old Style"/>
                <a:cs typeface="Bookman Old Style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317044E-CCBB-BA40-89BF-0EF3339558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3561" r="1628" b="27719"/>
          <a:stretch/>
        </p:blipFill>
        <p:spPr>
          <a:xfrm>
            <a:off x="5210671" y="5330859"/>
            <a:ext cx="3287209" cy="1255738"/>
          </a:xfrm>
          <a:prstGeom prst="rect">
            <a:avLst/>
          </a:prstGeom>
        </p:spPr>
      </p:pic>
      <p:sp>
        <p:nvSpPr>
          <p:cNvPr id="43" name="CuadroTexto 45">
            <a:extLst>
              <a:ext uri="{FF2B5EF4-FFF2-40B4-BE49-F238E27FC236}">
                <a16:creationId xmlns:a16="http://schemas.microsoft.com/office/drawing/2014/main" id="{B5738637-EFDC-B74C-8324-26A31DB6599A}"/>
              </a:ext>
            </a:extLst>
          </p:cNvPr>
          <p:cNvSpPr txBox="1"/>
          <p:nvPr/>
        </p:nvSpPr>
        <p:spPr>
          <a:xfrm>
            <a:off x="342746" y="5303964"/>
            <a:ext cx="4380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latin typeface="Bookman Old Style"/>
                <a:cs typeface="Bookman Old Style"/>
              </a:rPr>
              <a:t>Subnatural</a:t>
            </a:r>
            <a:r>
              <a:rPr lang="es-ES" sz="1400" b="1" dirty="0">
                <a:latin typeface="Bookman Old Style"/>
                <a:cs typeface="Bookman Old Style"/>
              </a:rPr>
              <a:t> </a:t>
            </a:r>
            <a:r>
              <a:rPr lang="es-ES" sz="1400" b="1" dirty="0" err="1">
                <a:latin typeface="Bookman Old Style"/>
                <a:cs typeface="Bookman Old Style"/>
              </a:rPr>
              <a:t>linewidth</a:t>
            </a:r>
            <a:r>
              <a:rPr lang="es-ES" sz="1400" b="1" dirty="0">
                <a:latin typeface="Bookman Old Style"/>
                <a:cs typeface="Bookman Old Style"/>
              </a:rPr>
              <a:t> single </a:t>
            </a:r>
            <a:r>
              <a:rPr lang="es-ES" sz="1400" b="1" dirty="0" err="1">
                <a:latin typeface="Bookman Old Style"/>
                <a:cs typeface="Bookman Old Style"/>
              </a:rPr>
              <a:t>photon</a:t>
            </a:r>
            <a:r>
              <a:rPr lang="es-ES" sz="1400" b="1" dirty="0">
                <a:latin typeface="Bookman Old Style"/>
                <a:cs typeface="Bookman Old Style"/>
              </a:rPr>
              <a:t> </a:t>
            </a:r>
            <a:r>
              <a:rPr lang="es-ES" sz="1400" b="1" dirty="0" err="1">
                <a:latin typeface="Bookman Old Style"/>
                <a:cs typeface="Bookman Old Style"/>
              </a:rPr>
              <a:t>emitter</a:t>
            </a:r>
            <a:endParaRPr lang="es-ES" sz="1400" b="1" dirty="0">
              <a:latin typeface="Bookman Old Style"/>
              <a:cs typeface="Bookman Old Style"/>
            </a:endParaRPr>
          </a:p>
          <a:p>
            <a:endParaRPr lang="es-ES" sz="1400" b="1" dirty="0">
              <a:latin typeface="Bookman Old Style"/>
              <a:cs typeface="Bookman Old Style"/>
            </a:endParaRPr>
          </a:p>
          <a:p>
            <a:r>
              <a:rPr lang="es-ES" sz="1400" dirty="0" err="1">
                <a:latin typeface="Bookman Old Style"/>
                <a:cs typeface="Bookman Old Style"/>
              </a:rPr>
              <a:t>Correlations</a:t>
            </a:r>
            <a:r>
              <a:rPr lang="es-ES" sz="1400" dirty="0"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latin typeface="Bookman Old Style"/>
                <a:cs typeface="Bookman Old Style"/>
              </a:rPr>
              <a:t>corrected</a:t>
            </a:r>
            <a:r>
              <a:rPr lang="es-ES" sz="1400" dirty="0">
                <a:latin typeface="Bookman Old Style"/>
                <a:cs typeface="Bookman Old Style"/>
              </a:rPr>
              <a:t> </a:t>
            </a:r>
            <a:r>
              <a:rPr lang="es-ES" sz="1400" dirty="0" err="1">
                <a:latin typeface="Bookman Old Style"/>
                <a:cs typeface="Bookman Old Style"/>
              </a:rPr>
              <a:t>by</a:t>
            </a:r>
            <a:r>
              <a:rPr lang="es-ES" sz="1400" dirty="0">
                <a:latin typeface="Bookman Old Style"/>
                <a:cs typeface="Bookman Old Style"/>
              </a:rPr>
              <a:t> a laser</a:t>
            </a:r>
          </a:p>
          <a:p>
            <a:endParaRPr lang="es-ES" sz="1400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40358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82335" y="1832513"/>
            <a:ext cx="7979329" cy="14782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Bookman Old Style"/>
                <a:cs typeface="Bookman Old Style"/>
              </a:rPr>
              <a:t>Thanks!</a:t>
            </a:r>
            <a:endParaRPr lang="en-GB" sz="32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89816526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985162" y="1249560"/>
            <a:ext cx="1088587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985162" y="2047291"/>
            <a:ext cx="1088587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250477"/>
              </p:ext>
            </p:extLst>
          </p:nvPr>
        </p:nvGraphicFramePr>
        <p:xfrm>
          <a:off x="1615782" y="1475532"/>
          <a:ext cx="259156" cy="37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615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5782" y="1475532"/>
                        <a:ext cx="259156" cy="375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ight Arrow 30"/>
          <p:cNvSpPr/>
          <p:nvPr/>
        </p:nvSpPr>
        <p:spPr>
          <a:xfrm>
            <a:off x="2132823" y="1456297"/>
            <a:ext cx="1355774" cy="346377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hord 31"/>
          <p:cNvSpPr/>
          <p:nvPr/>
        </p:nvSpPr>
        <p:spPr>
          <a:xfrm flipH="1">
            <a:off x="3176333" y="1113644"/>
            <a:ext cx="760848" cy="1104008"/>
          </a:xfrm>
          <a:prstGeom prst="chord">
            <a:avLst>
              <a:gd name="adj1" fmla="val 5365786"/>
              <a:gd name="adj2" fmla="val 16278501"/>
            </a:avLst>
          </a:prstGeom>
          <a:solidFill>
            <a:schemeClr val="accent2">
              <a:lumMod val="75000"/>
              <a:alpha val="24000"/>
            </a:schemeClr>
          </a:solidFill>
          <a:ln w="635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3937181" y="1647774"/>
            <a:ext cx="539999" cy="0"/>
          </a:xfrm>
          <a:prstGeom prst="line">
            <a:avLst/>
          </a:prstGeom>
          <a:ln w="63500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137"/>
          <p:cNvSpPr txBox="1">
            <a:spLocks noChangeArrowheads="1"/>
          </p:cNvSpPr>
          <p:nvPr/>
        </p:nvSpPr>
        <p:spPr bwMode="auto">
          <a:xfrm>
            <a:off x="4482213" y="1286968"/>
            <a:ext cx="1727807" cy="738664"/>
          </a:xfrm>
          <a:prstGeom prst="rect">
            <a:avLst/>
          </a:prstGeom>
          <a:noFill/>
          <a:ln w="635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photon counting</a:t>
            </a:r>
          </a:p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&amp;</a:t>
            </a:r>
          </a:p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detection </a:t>
            </a:r>
          </a:p>
        </p:txBody>
      </p:sp>
      <p:cxnSp>
        <p:nvCxnSpPr>
          <p:cNvPr id="60" name="Straight Arrow Connector 41"/>
          <p:cNvCxnSpPr>
            <a:cxnSpLocks noChangeShapeType="1"/>
          </p:cNvCxnSpPr>
          <p:nvPr/>
        </p:nvCxnSpPr>
        <p:spPr bwMode="auto">
          <a:xfrm>
            <a:off x="1917152" y="1278842"/>
            <a:ext cx="0" cy="768449"/>
          </a:xfrm>
          <a:prstGeom prst="straightConnector1">
            <a:avLst/>
          </a:prstGeom>
          <a:noFill/>
          <a:ln w="25400" algn="ctr">
            <a:solidFill>
              <a:srgbClr val="008000"/>
            </a:solidFill>
            <a:round/>
            <a:headEnd/>
            <a:tailEnd type="arrow" w="med" len="med"/>
          </a:ln>
        </p:spPr>
      </p:cxnSp>
      <p:grpSp>
        <p:nvGrpSpPr>
          <p:cNvPr id="104" name="Group 103"/>
          <p:cNvGrpSpPr/>
          <p:nvPr/>
        </p:nvGrpSpPr>
        <p:grpSpPr>
          <a:xfrm>
            <a:off x="2495410" y="2513472"/>
            <a:ext cx="2986885" cy="461665"/>
            <a:chOff x="5852743" y="5915016"/>
            <a:chExt cx="2986885" cy="461665"/>
          </a:xfrm>
        </p:grpSpPr>
        <p:sp>
          <p:nvSpPr>
            <p:cNvPr id="76" name="TextBox 75"/>
            <p:cNvSpPr txBox="1"/>
            <p:nvPr/>
          </p:nvSpPr>
          <p:spPr>
            <a:xfrm>
              <a:off x="5852743" y="5915016"/>
              <a:ext cx="29868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" sz="1200" dirty="0">
                  <a:solidFill>
                    <a:srgbClr val="800000"/>
                  </a:solidFill>
                  <a:latin typeface="Bookman Old Style"/>
                  <a:cs typeface="Bookman Old Style"/>
                </a:rPr>
                <a:t>= </a:t>
              </a:r>
              <a:r>
                <a:rPr lang="es-ES" sz="1200" dirty="0" err="1">
                  <a:solidFill>
                    <a:srgbClr val="800000"/>
                  </a:solidFill>
                  <a:latin typeface="Bookman Old Style"/>
                  <a:cs typeface="Bookman Old Style"/>
                </a:rPr>
                <a:t>frequency</a:t>
              </a:r>
              <a:r>
                <a:rPr lang="es-ES" sz="1200" dirty="0">
                  <a:solidFill>
                    <a:srgbClr val="800000"/>
                  </a:solidFill>
                  <a:latin typeface="Bookman Old Style"/>
                  <a:cs typeface="Bookman Old Style"/>
                </a:rPr>
                <a:t> detector </a:t>
              </a:r>
              <a:r>
                <a:rPr lang="es-ES" sz="1200" dirty="0" err="1">
                  <a:solidFill>
                    <a:srgbClr val="800000"/>
                  </a:solidFill>
                  <a:latin typeface="Bookman Old Style"/>
                  <a:cs typeface="Bookman Old Style"/>
                </a:rPr>
                <a:t>resolution</a:t>
              </a:r>
              <a:r>
                <a:rPr lang="es-ES" sz="1200" dirty="0">
                  <a:solidFill>
                    <a:srgbClr val="800000"/>
                  </a:solidFill>
                  <a:latin typeface="Bookman Old Style"/>
                  <a:cs typeface="Bookman Old Style"/>
                </a:rPr>
                <a:t> </a:t>
              </a:r>
            </a:p>
            <a:p>
              <a:pPr algn="ctr">
                <a:defRPr/>
              </a:pPr>
              <a:r>
                <a:rPr lang="es-ES" sz="1200" dirty="0" err="1">
                  <a:solidFill>
                    <a:srgbClr val="800000"/>
                  </a:solidFill>
                  <a:latin typeface="Bookman Old Style"/>
                  <a:cs typeface="Bookman Old Style"/>
                </a:rPr>
                <a:t>or</a:t>
              </a:r>
              <a:r>
                <a:rPr lang="es-ES" sz="1200" dirty="0">
                  <a:solidFill>
                    <a:srgbClr val="800000"/>
                  </a:solidFill>
                  <a:latin typeface="Bookman Old Style"/>
                  <a:cs typeface="Bookman Old Style"/>
                </a:rPr>
                <a:t> </a:t>
              </a:r>
              <a:r>
                <a:rPr lang="es-ES" sz="1200" dirty="0" err="1">
                  <a:solidFill>
                    <a:srgbClr val="800000"/>
                  </a:solidFill>
                  <a:latin typeface="Bookman Old Style"/>
                  <a:cs typeface="Bookman Old Style"/>
                </a:rPr>
                <a:t>filtering</a:t>
              </a:r>
              <a:r>
                <a:rPr lang="es-ES" sz="1200" dirty="0">
                  <a:solidFill>
                    <a:srgbClr val="800000"/>
                  </a:solidFill>
                  <a:latin typeface="Bookman Old Style"/>
                  <a:cs typeface="Bookman Old Style"/>
                </a:rPr>
                <a:t> </a:t>
              </a:r>
              <a:r>
                <a:rPr lang="es-ES" sz="1200" dirty="0" err="1">
                  <a:solidFill>
                    <a:srgbClr val="800000"/>
                  </a:solidFill>
                  <a:latin typeface="Bookman Old Style"/>
                  <a:cs typeface="Bookman Old Style"/>
                </a:rPr>
                <a:t>window</a:t>
              </a:r>
              <a:endParaRPr lang="en-GB" sz="1200" dirty="0">
                <a:solidFill>
                  <a:srgbClr val="800000"/>
                </a:solidFill>
                <a:latin typeface="Bookman Old Style"/>
                <a:cs typeface="Bookman Old Style"/>
              </a:endParaRPr>
            </a:p>
          </p:txBody>
        </p:sp>
        <p:graphicFrame>
          <p:nvGraphicFramePr>
            <p:cNvPr id="77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8761360"/>
                </p:ext>
              </p:extLst>
            </p:nvPr>
          </p:nvGraphicFramePr>
          <p:xfrm>
            <a:off x="5959316" y="5915016"/>
            <a:ext cx="249503" cy="2737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7616" name="Equation" r:id="rId6" imgW="139700" imgH="152400" progId="Equation.3">
                    <p:embed/>
                  </p:oleObj>
                </mc:Choice>
                <mc:Fallback>
                  <p:oleObj name="Equation" r:id="rId6" imgW="1397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9316" y="5915016"/>
                          <a:ext cx="249503" cy="2737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980050"/>
              </p:ext>
            </p:extLst>
          </p:nvPr>
        </p:nvGraphicFramePr>
        <p:xfrm>
          <a:off x="6738195" y="1230232"/>
          <a:ext cx="1658303" cy="4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617" name="Equation" r:id="rId8" imgW="863600" imgH="254000" progId="Equation.3">
                  <p:embed/>
                </p:oleObj>
              </mc:Choice>
              <mc:Fallback>
                <p:oleObj name="Equation" r:id="rId8" imgW="863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alphaModFix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195" y="1230232"/>
                        <a:ext cx="1658303" cy="490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6309097" y="1986819"/>
            <a:ext cx="2529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probability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to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emit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</a:p>
          <a:p>
            <a:pPr algn="ctr">
              <a:defRPr/>
            </a:pPr>
            <a:r>
              <a:rPr lang="es-ES" sz="1200" b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one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at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frequency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w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?</a:t>
            </a:r>
            <a:endParaRPr lang="en-GB" sz="12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102" name="Rectangle 2"/>
          <p:cNvSpPr txBox="1">
            <a:spLocks noChangeArrowheads="1"/>
          </p:cNvSpPr>
          <p:nvPr/>
        </p:nvSpPr>
        <p:spPr bwMode="auto">
          <a:xfrm>
            <a:off x="183678" y="304800"/>
            <a:ext cx="6547322" cy="44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One-photon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spectrum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PL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spectrum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80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985162" y="1249560"/>
            <a:ext cx="1088587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985162" y="2047291"/>
            <a:ext cx="1088587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4"/>
          <p:cNvGraphicFramePr>
            <a:graphicFrameLocks noChangeAspect="1"/>
          </p:cNvGraphicFramePr>
          <p:nvPr/>
        </p:nvGraphicFramePr>
        <p:xfrm>
          <a:off x="1615782" y="1475532"/>
          <a:ext cx="259156" cy="37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265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2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5782" y="1475532"/>
                        <a:ext cx="259156" cy="375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ight Arrow 30"/>
          <p:cNvSpPr/>
          <p:nvPr/>
        </p:nvSpPr>
        <p:spPr>
          <a:xfrm>
            <a:off x="2132823" y="1456297"/>
            <a:ext cx="1355774" cy="346377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hord 31"/>
          <p:cNvSpPr/>
          <p:nvPr/>
        </p:nvSpPr>
        <p:spPr>
          <a:xfrm flipH="1">
            <a:off x="3176333" y="1113644"/>
            <a:ext cx="760848" cy="1104008"/>
          </a:xfrm>
          <a:prstGeom prst="chord">
            <a:avLst>
              <a:gd name="adj1" fmla="val 5365786"/>
              <a:gd name="adj2" fmla="val 16278501"/>
            </a:avLst>
          </a:prstGeom>
          <a:solidFill>
            <a:schemeClr val="accent2">
              <a:lumMod val="75000"/>
              <a:alpha val="24000"/>
            </a:schemeClr>
          </a:solidFill>
          <a:ln w="635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3937181" y="1647774"/>
            <a:ext cx="539999" cy="0"/>
          </a:xfrm>
          <a:prstGeom prst="line">
            <a:avLst/>
          </a:prstGeom>
          <a:ln w="63500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137"/>
          <p:cNvSpPr txBox="1">
            <a:spLocks noChangeArrowheads="1"/>
          </p:cNvSpPr>
          <p:nvPr/>
        </p:nvSpPr>
        <p:spPr bwMode="auto">
          <a:xfrm>
            <a:off x="4482213" y="1286968"/>
            <a:ext cx="1727807" cy="738664"/>
          </a:xfrm>
          <a:prstGeom prst="rect">
            <a:avLst/>
          </a:prstGeom>
          <a:noFill/>
          <a:ln w="635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photon counting</a:t>
            </a:r>
          </a:p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&amp;</a:t>
            </a:r>
          </a:p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detection </a:t>
            </a:r>
          </a:p>
        </p:txBody>
      </p:sp>
      <p:cxnSp>
        <p:nvCxnSpPr>
          <p:cNvPr id="60" name="Straight Arrow Connector 41"/>
          <p:cNvCxnSpPr>
            <a:cxnSpLocks noChangeShapeType="1"/>
          </p:cNvCxnSpPr>
          <p:nvPr/>
        </p:nvCxnSpPr>
        <p:spPr bwMode="auto">
          <a:xfrm>
            <a:off x="1917152" y="1278842"/>
            <a:ext cx="0" cy="768449"/>
          </a:xfrm>
          <a:prstGeom prst="straightConnector1">
            <a:avLst/>
          </a:prstGeom>
          <a:noFill/>
          <a:ln w="25400" algn="ctr">
            <a:solidFill>
              <a:srgbClr val="008000"/>
            </a:solidFill>
            <a:round/>
            <a:headEnd/>
            <a:tailEnd type="arrow" w="med" len="med"/>
          </a:ln>
        </p:spPr>
      </p:cxnSp>
      <p:grpSp>
        <p:nvGrpSpPr>
          <p:cNvPr id="104" name="Group 103"/>
          <p:cNvGrpSpPr/>
          <p:nvPr/>
        </p:nvGrpSpPr>
        <p:grpSpPr>
          <a:xfrm>
            <a:off x="2495410" y="2513472"/>
            <a:ext cx="2986885" cy="461665"/>
            <a:chOff x="5852743" y="5915016"/>
            <a:chExt cx="2986885" cy="461665"/>
          </a:xfrm>
        </p:grpSpPr>
        <p:sp>
          <p:nvSpPr>
            <p:cNvPr id="76" name="TextBox 75"/>
            <p:cNvSpPr txBox="1"/>
            <p:nvPr/>
          </p:nvSpPr>
          <p:spPr>
            <a:xfrm>
              <a:off x="5852743" y="5915016"/>
              <a:ext cx="29868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" sz="1200" dirty="0">
                  <a:solidFill>
                    <a:srgbClr val="800000"/>
                  </a:solidFill>
                  <a:latin typeface="Bookman Old Style"/>
                  <a:cs typeface="Bookman Old Style"/>
                </a:rPr>
                <a:t>= </a:t>
              </a:r>
              <a:r>
                <a:rPr lang="es-ES" sz="1200" dirty="0" err="1">
                  <a:solidFill>
                    <a:srgbClr val="800000"/>
                  </a:solidFill>
                  <a:latin typeface="Bookman Old Style"/>
                  <a:cs typeface="Bookman Old Style"/>
                </a:rPr>
                <a:t>frequency</a:t>
              </a:r>
              <a:r>
                <a:rPr lang="es-ES" sz="1200" dirty="0">
                  <a:solidFill>
                    <a:srgbClr val="800000"/>
                  </a:solidFill>
                  <a:latin typeface="Bookman Old Style"/>
                  <a:cs typeface="Bookman Old Style"/>
                </a:rPr>
                <a:t> detector </a:t>
              </a:r>
              <a:r>
                <a:rPr lang="es-ES" sz="1200" dirty="0" err="1">
                  <a:solidFill>
                    <a:srgbClr val="800000"/>
                  </a:solidFill>
                  <a:latin typeface="Bookman Old Style"/>
                  <a:cs typeface="Bookman Old Style"/>
                </a:rPr>
                <a:t>resolution</a:t>
              </a:r>
              <a:r>
                <a:rPr lang="es-ES" sz="1200" dirty="0">
                  <a:solidFill>
                    <a:srgbClr val="800000"/>
                  </a:solidFill>
                  <a:latin typeface="Bookman Old Style"/>
                  <a:cs typeface="Bookman Old Style"/>
                </a:rPr>
                <a:t> </a:t>
              </a:r>
            </a:p>
            <a:p>
              <a:pPr algn="ctr">
                <a:defRPr/>
              </a:pPr>
              <a:r>
                <a:rPr lang="es-ES" sz="1200" dirty="0" err="1">
                  <a:solidFill>
                    <a:srgbClr val="800000"/>
                  </a:solidFill>
                  <a:latin typeface="Bookman Old Style"/>
                  <a:cs typeface="Bookman Old Style"/>
                </a:rPr>
                <a:t>or</a:t>
              </a:r>
              <a:r>
                <a:rPr lang="es-ES" sz="1200" dirty="0">
                  <a:solidFill>
                    <a:srgbClr val="800000"/>
                  </a:solidFill>
                  <a:latin typeface="Bookman Old Style"/>
                  <a:cs typeface="Bookman Old Style"/>
                </a:rPr>
                <a:t> </a:t>
              </a:r>
              <a:r>
                <a:rPr lang="es-ES" sz="1200" dirty="0" err="1">
                  <a:solidFill>
                    <a:srgbClr val="800000"/>
                  </a:solidFill>
                  <a:latin typeface="Bookman Old Style"/>
                  <a:cs typeface="Bookman Old Style"/>
                </a:rPr>
                <a:t>filtering</a:t>
              </a:r>
              <a:r>
                <a:rPr lang="es-ES" sz="1200" dirty="0">
                  <a:solidFill>
                    <a:srgbClr val="800000"/>
                  </a:solidFill>
                  <a:latin typeface="Bookman Old Style"/>
                  <a:cs typeface="Bookman Old Style"/>
                </a:rPr>
                <a:t> </a:t>
              </a:r>
              <a:r>
                <a:rPr lang="es-ES" sz="1200" dirty="0" err="1">
                  <a:solidFill>
                    <a:srgbClr val="800000"/>
                  </a:solidFill>
                  <a:latin typeface="Bookman Old Style"/>
                  <a:cs typeface="Bookman Old Style"/>
                </a:rPr>
                <a:t>window</a:t>
              </a:r>
              <a:endParaRPr lang="en-GB" sz="1200" dirty="0">
                <a:solidFill>
                  <a:srgbClr val="800000"/>
                </a:solidFill>
                <a:latin typeface="Bookman Old Style"/>
                <a:cs typeface="Bookman Old Style"/>
              </a:endParaRPr>
            </a:p>
          </p:txBody>
        </p:sp>
        <p:graphicFrame>
          <p:nvGraphicFramePr>
            <p:cNvPr id="77" name="Object 11"/>
            <p:cNvGraphicFramePr>
              <a:graphicFrameLocks noChangeAspect="1"/>
            </p:cNvGraphicFramePr>
            <p:nvPr/>
          </p:nvGraphicFramePr>
          <p:xfrm>
            <a:off x="5959316" y="5915016"/>
            <a:ext cx="249503" cy="2737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7266" name="Equation" r:id="rId6" imgW="139700" imgH="152400" progId="Equation.3">
                    <p:embed/>
                  </p:oleObj>
                </mc:Choice>
                <mc:Fallback>
                  <p:oleObj name="Equation" r:id="rId6" imgW="139700" imgH="152400" progId="Equation.3">
                    <p:embed/>
                    <p:pic>
                      <p:nvPicPr>
                        <p:cNvPr id="77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9316" y="5915016"/>
                          <a:ext cx="249503" cy="2737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5" name="Object 7"/>
          <p:cNvGraphicFramePr>
            <a:graphicFrameLocks noChangeAspect="1"/>
          </p:cNvGraphicFramePr>
          <p:nvPr/>
        </p:nvGraphicFramePr>
        <p:xfrm>
          <a:off x="6738195" y="1230232"/>
          <a:ext cx="1658303" cy="4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267" name="Equation" r:id="rId8" imgW="863600" imgH="254000" progId="Equation.3">
                  <p:embed/>
                </p:oleObj>
              </mc:Choice>
              <mc:Fallback>
                <p:oleObj name="Equation" r:id="rId8" imgW="863600" imgH="254000" progId="Equation.3">
                  <p:embed/>
                  <p:pic>
                    <p:nvPicPr>
                      <p:cNvPr id="9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alphaModFix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195" y="1230232"/>
                        <a:ext cx="1658303" cy="490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6309097" y="1986819"/>
            <a:ext cx="2529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probability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to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emit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</a:p>
          <a:p>
            <a:pPr algn="ctr">
              <a:defRPr/>
            </a:pPr>
            <a:r>
              <a:rPr lang="es-ES" sz="1200" b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one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at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frequency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w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?</a:t>
            </a:r>
            <a:endParaRPr lang="en-GB" sz="12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102" name="Rectangle 2"/>
          <p:cNvSpPr txBox="1">
            <a:spLocks noChangeArrowheads="1"/>
          </p:cNvSpPr>
          <p:nvPr/>
        </p:nvSpPr>
        <p:spPr bwMode="auto">
          <a:xfrm>
            <a:off x="183678" y="304800"/>
            <a:ext cx="6547322" cy="44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One-photon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spectrum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PL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spectrum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B46648-067E-D541-A411-15A4990E8193}"/>
              </a:ext>
            </a:extLst>
          </p:cNvPr>
          <p:cNvGrpSpPr/>
          <p:nvPr/>
        </p:nvGrpSpPr>
        <p:grpSpPr>
          <a:xfrm>
            <a:off x="3176333" y="4397190"/>
            <a:ext cx="1300847" cy="534130"/>
            <a:chOff x="3354753" y="1403227"/>
            <a:chExt cx="1300847" cy="1104008"/>
          </a:xfrm>
        </p:grpSpPr>
        <p:sp>
          <p:nvSpPr>
            <p:cNvPr id="29" name="Chord 28">
              <a:extLst>
                <a:ext uri="{FF2B5EF4-FFF2-40B4-BE49-F238E27FC236}">
                  <a16:creationId xmlns:a16="http://schemas.microsoft.com/office/drawing/2014/main" id="{F83371F1-AD4A-3B43-A535-C5C4A8DEDE5F}"/>
                </a:ext>
              </a:extLst>
            </p:cNvPr>
            <p:cNvSpPr/>
            <p:nvPr/>
          </p:nvSpPr>
          <p:spPr>
            <a:xfrm flipH="1">
              <a:off x="3354753" y="1403227"/>
              <a:ext cx="760848" cy="1104008"/>
            </a:xfrm>
            <a:prstGeom prst="chord">
              <a:avLst>
                <a:gd name="adj1" fmla="val 5365786"/>
                <a:gd name="adj2" fmla="val 16278501"/>
              </a:avLst>
            </a:prstGeom>
            <a:solidFill>
              <a:schemeClr val="accent2">
                <a:lumMod val="75000"/>
                <a:alpha val="24000"/>
              </a:schemeClr>
            </a:solidFill>
            <a:ln w="635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709E63D-156C-324D-B750-EE34C0F8C8DB}"/>
                </a:ext>
              </a:extLst>
            </p:cNvPr>
            <p:cNvCxnSpPr/>
            <p:nvPr/>
          </p:nvCxnSpPr>
          <p:spPr>
            <a:xfrm>
              <a:off x="4115601" y="1937357"/>
              <a:ext cx="539999" cy="0"/>
            </a:xfrm>
            <a:prstGeom prst="line">
              <a:avLst/>
            </a:prstGeom>
            <a:ln w="63500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137">
            <a:extLst>
              <a:ext uri="{FF2B5EF4-FFF2-40B4-BE49-F238E27FC236}">
                <a16:creationId xmlns:a16="http://schemas.microsoft.com/office/drawing/2014/main" id="{BD5F27A9-A479-A943-BE09-F96177BFD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2213" y="4447596"/>
            <a:ext cx="1498253" cy="954107"/>
          </a:xfrm>
          <a:prstGeom prst="rect">
            <a:avLst/>
          </a:prstGeom>
          <a:noFill/>
          <a:ln w="635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coincidence</a:t>
            </a:r>
          </a:p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counting</a:t>
            </a:r>
          </a:p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&amp;</a:t>
            </a:r>
          </a:p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detection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47D37B-3193-E643-8D50-A103BEBA0B75}"/>
              </a:ext>
            </a:extLst>
          </p:cNvPr>
          <p:cNvSpPr txBox="1"/>
          <p:nvPr/>
        </p:nvSpPr>
        <p:spPr>
          <a:xfrm>
            <a:off x="6244969" y="5032340"/>
            <a:ext cx="2529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probability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to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emit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</a:p>
          <a:p>
            <a:pPr algn="ctr">
              <a:defRPr/>
            </a:pPr>
            <a:r>
              <a:rPr lang="es-ES" sz="1200" b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two</a:t>
            </a: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photons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delayed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by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t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?</a:t>
            </a:r>
            <a:endParaRPr lang="en-GB" sz="12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AA9DA940-3982-E346-A80D-22B00F28A293}"/>
              </a:ext>
            </a:extLst>
          </p:cNvPr>
          <p:cNvSpPr/>
          <p:nvPr/>
        </p:nvSpPr>
        <p:spPr>
          <a:xfrm rot="5400000">
            <a:off x="2480246" y="4887987"/>
            <a:ext cx="766728" cy="330672"/>
          </a:xfrm>
          <a:prstGeom prst="rightArrow">
            <a:avLst/>
          </a:prstGeom>
          <a:ln w="31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B95153D-4DF2-7C4D-8D42-10584EB7C110}"/>
              </a:ext>
            </a:extLst>
          </p:cNvPr>
          <p:cNvSpPr/>
          <p:nvPr/>
        </p:nvSpPr>
        <p:spPr>
          <a:xfrm>
            <a:off x="2850445" y="4453515"/>
            <a:ext cx="653352" cy="294889"/>
          </a:xfrm>
          <a:prstGeom prst="rightArrow">
            <a:avLst/>
          </a:prstGeom>
          <a:ln w="31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F946F8-EB03-7A4F-96B9-7DA76A986F2C}"/>
              </a:ext>
            </a:extLst>
          </p:cNvPr>
          <p:cNvSpPr/>
          <p:nvPr/>
        </p:nvSpPr>
        <p:spPr>
          <a:xfrm>
            <a:off x="2079850" y="4528217"/>
            <a:ext cx="831120" cy="166093"/>
          </a:xfrm>
          <a:prstGeom prst="rect">
            <a:avLst/>
          </a:prstGeom>
          <a:ln w="31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61D1D83-03B0-5B48-B9EF-1869114ECDB9}"/>
              </a:ext>
            </a:extLst>
          </p:cNvPr>
          <p:cNvCxnSpPr/>
          <p:nvPr/>
        </p:nvCxnSpPr>
        <p:spPr>
          <a:xfrm flipH="1" flipV="1">
            <a:off x="2740993" y="4287505"/>
            <a:ext cx="347024" cy="716018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hord 40">
            <a:extLst>
              <a:ext uri="{FF2B5EF4-FFF2-40B4-BE49-F238E27FC236}">
                <a16:creationId xmlns:a16="http://schemas.microsoft.com/office/drawing/2014/main" id="{406D6B4F-09D7-0143-8F38-8CD7C2C59EED}"/>
              </a:ext>
            </a:extLst>
          </p:cNvPr>
          <p:cNvSpPr/>
          <p:nvPr/>
        </p:nvSpPr>
        <p:spPr>
          <a:xfrm rot="5400000" flipH="1">
            <a:off x="2470172" y="5229997"/>
            <a:ext cx="760848" cy="534130"/>
          </a:xfrm>
          <a:prstGeom prst="chord">
            <a:avLst>
              <a:gd name="adj1" fmla="val 5365786"/>
              <a:gd name="adj2" fmla="val 16278501"/>
            </a:avLst>
          </a:prstGeom>
          <a:solidFill>
            <a:schemeClr val="accent2">
              <a:lumMod val="75000"/>
              <a:alpha val="24000"/>
            </a:schemeClr>
          </a:solidFill>
          <a:ln w="635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984A91A-5F41-4B4D-B2E2-4B4B02AA4E58}"/>
              </a:ext>
            </a:extLst>
          </p:cNvPr>
          <p:cNvCxnSpPr/>
          <p:nvPr/>
        </p:nvCxnSpPr>
        <p:spPr>
          <a:xfrm flipV="1">
            <a:off x="2859244" y="5230014"/>
            <a:ext cx="1613275" cy="647471"/>
          </a:xfrm>
          <a:prstGeom prst="line">
            <a:avLst/>
          </a:prstGeom>
          <a:ln w="63500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16">
            <a:extLst>
              <a:ext uri="{FF2B5EF4-FFF2-40B4-BE49-F238E27FC236}">
                <a16:creationId xmlns:a16="http://schemas.microsoft.com/office/drawing/2014/main" id="{2BB0E2A2-76C7-7242-AFA0-DE3811C179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9493" y="4434040"/>
          <a:ext cx="2583503" cy="482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268" name="Equation" r:id="rId10" imgW="1371600" imgH="254000" progId="Equation.3">
                  <p:embed/>
                </p:oleObj>
              </mc:Choice>
              <mc:Fallback>
                <p:oleObj name="Equation" r:id="rId10" imgW="1371600" imgH="254000" progId="Equation.3">
                  <p:embed/>
                  <p:pic>
                    <p:nvPicPr>
                      <p:cNvPr id="43" name="Object 16">
                        <a:extLst>
                          <a:ext uri="{FF2B5EF4-FFF2-40B4-BE49-F238E27FC236}">
                            <a16:creationId xmlns:a16="http://schemas.microsoft.com/office/drawing/2014/main" id="{2BB0E2A2-76C7-7242-AFA0-DE3811C179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493" y="4434040"/>
                        <a:ext cx="2583503" cy="4827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5DE7DEF-0ECA-B948-9891-852F32F80B29}"/>
              </a:ext>
            </a:extLst>
          </p:cNvPr>
          <p:cNvCxnSpPr/>
          <p:nvPr/>
        </p:nvCxnSpPr>
        <p:spPr>
          <a:xfrm>
            <a:off x="985162" y="4234444"/>
            <a:ext cx="1088587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D2822D2-F429-2948-83D1-4B1293F47BCE}"/>
              </a:ext>
            </a:extLst>
          </p:cNvPr>
          <p:cNvCxnSpPr/>
          <p:nvPr/>
        </p:nvCxnSpPr>
        <p:spPr>
          <a:xfrm>
            <a:off x="985162" y="5032175"/>
            <a:ext cx="1088587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Object 4">
            <a:extLst>
              <a:ext uri="{FF2B5EF4-FFF2-40B4-BE49-F238E27FC236}">
                <a16:creationId xmlns:a16="http://schemas.microsoft.com/office/drawing/2014/main" id="{1E95BE77-EEFB-EF4F-A78E-78E7327FF8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5782" y="4460416"/>
          <a:ext cx="259156" cy="37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269" name="Equation" r:id="rId12" imgW="114300" imgH="165100" progId="Equation.3">
                  <p:embed/>
                </p:oleObj>
              </mc:Choice>
              <mc:Fallback>
                <p:oleObj name="Equation" r:id="rId12" imgW="114300" imgH="165100" progId="Equation.3">
                  <p:embed/>
                  <p:pic>
                    <p:nvPicPr>
                      <p:cNvPr id="47" name="Object 4">
                        <a:extLst>
                          <a:ext uri="{FF2B5EF4-FFF2-40B4-BE49-F238E27FC236}">
                            <a16:creationId xmlns:a16="http://schemas.microsoft.com/office/drawing/2014/main" id="{1E95BE77-EEFB-EF4F-A78E-78E7327FF8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5782" y="4460416"/>
                        <a:ext cx="259156" cy="375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Straight Arrow Connector 41">
            <a:extLst>
              <a:ext uri="{FF2B5EF4-FFF2-40B4-BE49-F238E27FC236}">
                <a16:creationId xmlns:a16="http://schemas.microsoft.com/office/drawing/2014/main" id="{B09C2F7F-4A12-9147-8704-8F3322ED8B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17152" y="4263726"/>
            <a:ext cx="0" cy="768449"/>
          </a:xfrm>
          <a:prstGeom prst="straightConnector1">
            <a:avLst/>
          </a:prstGeom>
          <a:noFill/>
          <a:ln w="25400" algn="ctr">
            <a:solidFill>
              <a:srgbClr val="008000"/>
            </a:solidFill>
            <a:round/>
            <a:headEnd/>
            <a:tailEnd type="arrow" w="med" len="med"/>
          </a:ln>
        </p:spPr>
      </p:cxnSp>
      <p:sp>
        <p:nvSpPr>
          <p:cNvPr id="49" name="Rectangle 2">
            <a:extLst>
              <a:ext uri="{FF2B5EF4-FFF2-40B4-BE49-F238E27FC236}">
                <a16:creationId xmlns:a16="http://schemas.microsoft.com/office/drawing/2014/main" id="{2920FFA7-78B1-484A-AB7C-F4EFC7E32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24" y="3326325"/>
            <a:ext cx="8646552" cy="44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Two-photon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correlations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second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order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coherence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function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94E254-918D-F643-BFCB-118D24898D02}"/>
              </a:ext>
            </a:extLst>
          </p:cNvPr>
          <p:cNvSpPr txBox="1"/>
          <p:nvPr/>
        </p:nvSpPr>
        <p:spPr>
          <a:xfrm>
            <a:off x="4083386" y="5878277"/>
            <a:ext cx="44514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dirty="0" err="1">
                <a:latin typeface="Bookman Old Style"/>
                <a:cs typeface="Bookman Old Style"/>
              </a:rPr>
              <a:t>Hanbury</a:t>
            </a:r>
            <a:r>
              <a:rPr lang="es-ES" sz="1600" dirty="0">
                <a:latin typeface="Bookman Old Style"/>
                <a:cs typeface="Bookman Old Style"/>
              </a:rPr>
              <a:t>-Brown and </a:t>
            </a:r>
            <a:r>
              <a:rPr lang="es-ES" sz="1600" dirty="0" err="1">
                <a:latin typeface="Bookman Old Style"/>
                <a:cs typeface="Bookman Old Style"/>
              </a:rPr>
              <a:t>Twiss</a:t>
            </a:r>
            <a:r>
              <a:rPr lang="es-ES" sz="1600" dirty="0"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latin typeface="Bookman Old Style"/>
                <a:cs typeface="Bookman Old Style"/>
              </a:rPr>
              <a:t>setup</a:t>
            </a:r>
            <a:r>
              <a:rPr lang="es-ES" sz="1600" dirty="0">
                <a:latin typeface="Bookman Old Style"/>
                <a:cs typeface="Bookman Old Style"/>
              </a:rPr>
              <a:t>: </a:t>
            </a:r>
          </a:p>
          <a:p>
            <a:pPr algn="ctr">
              <a:defRPr/>
            </a:pPr>
            <a:endParaRPr lang="es-ES" sz="1600" dirty="0">
              <a:latin typeface="Bookman Old Style"/>
              <a:cs typeface="Bookman Old Style"/>
            </a:endParaRPr>
          </a:p>
          <a:p>
            <a:pPr algn="ctr">
              <a:defRPr/>
            </a:pPr>
            <a:r>
              <a:rPr lang="es-ES" sz="1600" dirty="0">
                <a:latin typeface="Bookman Old Style"/>
                <a:cs typeface="Bookman Old Style"/>
              </a:rPr>
              <a:t>Are </a:t>
            </a:r>
            <a:r>
              <a:rPr lang="es-ES" sz="1600" dirty="0" err="1">
                <a:latin typeface="Bookman Old Style"/>
                <a:cs typeface="Bookman Old Style"/>
              </a:rPr>
              <a:t>photons</a:t>
            </a:r>
            <a:r>
              <a:rPr lang="es-ES" sz="1600" dirty="0"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rgbClr val="0000FF"/>
                </a:solidFill>
                <a:latin typeface="Bookman Old Style"/>
                <a:cs typeface="Bookman Old Style"/>
              </a:rPr>
              <a:t>introverts</a:t>
            </a:r>
            <a:r>
              <a:rPr lang="es-ES" sz="1600" dirty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latin typeface="Bookman Old Style"/>
                <a:cs typeface="Bookman Old Style"/>
              </a:rPr>
              <a:t>or</a:t>
            </a:r>
            <a:r>
              <a:rPr lang="es-ES" sz="1600" dirty="0">
                <a:latin typeface="Bookman Old Style"/>
                <a:cs typeface="Bookman Old Style"/>
              </a:rPr>
              <a:t> </a:t>
            </a:r>
            <a:r>
              <a:rPr lang="es-ES" sz="1600" dirty="0" err="1">
                <a:solidFill>
                  <a:srgbClr val="FF0000"/>
                </a:solidFill>
                <a:latin typeface="Bookman Old Style"/>
                <a:cs typeface="Bookman Old Style"/>
              </a:rPr>
              <a:t>extroverts</a:t>
            </a:r>
            <a:r>
              <a:rPr lang="es-ES" sz="1600" dirty="0">
                <a:latin typeface="Bookman Old Style"/>
                <a:cs typeface="Bookman Old Style"/>
              </a:rPr>
              <a:t>?</a:t>
            </a:r>
            <a:endParaRPr lang="en-GB" sz="1600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9471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nma\Downloads\glaub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8356"/>
            <a:ext cx="9144000" cy="68593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036" name="Picture 12" descr="C:\Users\Inma\Documents\Fabrice\glauber\arr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7269" y="1845462"/>
            <a:ext cx="401648" cy="4822171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3500430" y="2357430"/>
            <a:ext cx="5424655" cy="762165"/>
            <a:chOff x="3500430" y="2357430"/>
            <a:chExt cx="5424655" cy="762165"/>
          </a:xfrm>
        </p:grpSpPr>
        <p:pic>
          <p:nvPicPr>
            <p:cNvPr id="1041" name="Picture 17" descr="C:\Users\Inma\Documents\Fabrice\glauber\3-g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43306" y="2357430"/>
              <a:ext cx="1409700" cy="434975"/>
            </a:xfrm>
            <a:prstGeom prst="rect">
              <a:avLst/>
            </a:prstGeom>
            <a:noFill/>
          </p:spPr>
        </p:pic>
        <p:pic>
          <p:nvPicPr>
            <p:cNvPr id="1044" name="Picture 20" descr="C:\Users\Inma\Documents\Fabrice\glauber\3-clicks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0430" y="2643182"/>
              <a:ext cx="5424655" cy="476413"/>
            </a:xfrm>
            <a:prstGeom prst="rect">
              <a:avLst/>
            </a:prstGeom>
            <a:noFill/>
          </p:spPr>
        </p:pic>
      </p:grp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92882" y="304799"/>
            <a:ext cx="5454918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rgbClr val="FFFFFF"/>
                </a:solidFill>
                <a:latin typeface="Bookman Old Style" charset="0"/>
              </a:rPr>
              <a:t>Second</a:t>
            </a:r>
            <a:r>
              <a:rPr lang="es-ES" sz="2000" b="1" dirty="0">
                <a:solidFill>
                  <a:srgbClr val="FFFFFF"/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rgbClr val="FFFFFF"/>
                </a:solidFill>
                <a:latin typeface="Bookman Old Style" charset="0"/>
              </a:rPr>
              <a:t>order</a:t>
            </a:r>
            <a:r>
              <a:rPr lang="es-ES" sz="2000" b="1" dirty="0">
                <a:solidFill>
                  <a:srgbClr val="FFFFFF"/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rgbClr val="FFFFFF"/>
                </a:solidFill>
                <a:latin typeface="Bookman Old Style" charset="0"/>
              </a:rPr>
              <a:t>coherence</a:t>
            </a:r>
            <a:r>
              <a:rPr lang="es-ES" sz="2000" b="1" dirty="0">
                <a:solidFill>
                  <a:srgbClr val="FFFFFF"/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rgbClr val="FFFFFF"/>
                </a:solidFill>
                <a:latin typeface="Bookman Old Style" charset="0"/>
              </a:rPr>
              <a:t>function</a:t>
            </a:r>
            <a:endParaRPr lang="es-ES" sz="2000" b="1" dirty="0">
              <a:solidFill>
                <a:srgbClr val="FFFFFF"/>
              </a:solidFill>
              <a:latin typeface="Bookman Old Style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4602564" y="1479498"/>
            <a:ext cx="3952954" cy="51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1600" dirty="0">
                <a:solidFill>
                  <a:schemeClr val="bg1"/>
                </a:solidFill>
                <a:latin typeface="Bookman Old Style" charset="0"/>
              </a:rPr>
              <a:t>At </a:t>
            </a:r>
            <a:r>
              <a:rPr lang="es-ES" sz="1600" dirty="0" err="1">
                <a:solidFill>
                  <a:schemeClr val="bg1"/>
                </a:solidFill>
                <a:latin typeface="Bookman Old Style" charset="0"/>
              </a:rPr>
              <a:t>zero</a:t>
            </a:r>
            <a:r>
              <a:rPr lang="es-ES" sz="1600" dirty="0">
                <a:solidFill>
                  <a:schemeClr val="bg1"/>
                </a:solidFill>
                <a:latin typeface="Bookman Old Style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Bookman Old Style" charset="0"/>
              </a:rPr>
              <a:t>delay</a:t>
            </a:r>
            <a:r>
              <a:rPr lang="es-ES" sz="1600" dirty="0">
                <a:solidFill>
                  <a:schemeClr val="bg1"/>
                </a:solidFill>
                <a:latin typeface="Bookman Old Style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Bookman Old Style" charset="0"/>
              </a:rPr>
              <a:t>between</a:t>
            </a:r>
            <a:r>
              <a:rPr lang="es-ES" sz="1600" dirty="0">
                <a:solidFill>
                  <a:schemeClr val="bg1"/>
                </a:solidFill>
                <a:latin typeface="Bookman Old Style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Bookman Old Style" charset="0"/>
              </a:rPr>
              <a:t>the</a:t>
            </a:r>
            <a:r>
              <a:rPr lang="es-ES" sz="1600" dirty="0">
                <a:solidFill>
                  <a:schemeClr val="bg1"/>
                </a:solidFill>
                <a:latin typeface="Bookman Old Style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Bookman Old Style" charset="0"/>
              </a:rPr>
              <a:t>photons</a:t>
            </a:r>
            <a:r>
              <a:rPr lang="es-ES" sz="1600" dirty="0">
                <a:solidFill>
                  <a:schemeClr val="bg1"/>
                </a:solidFill>
                <a:latin typeface="Bookman Old Style" charset="0"/>
              </a:rPr>
              <a:t>…</a:t>
            </a:r>
          </a:p>
        </p:txBody>
      </p:sp>
      <p:pic>
        <p:nvPicPr>
          <p:cNvPr id="3" name="Picture 2" descr="g2-whi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38" y="902588"/>
            <a:ext cx="1890279" cy="463344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84666" y="6217790"/>
            <a:ext cx="2477989" cy="51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1400" dirty="0">
                <a:solidFill>
                  <a:schemeClr val="bg1"/>
                </a:solidFill>
                <a:latin typeface="Bookman Old Style" charset="0"/>
              </a:rPr>
              <a:t>Roy </a:t>
            </a:r>
            <a:r>
              <a:rPr lang="es-ES" sz="1400" dirty="0" err="1">
                <a:solidFill>
                  <a:schemeClr val="bg1"/>
                </a:solidFill>
                <a:latin typeface="Bookman Old Style" charset="0"/>
              </a:rPr>
              <a:t>Glauber</a:t>
            </a:r>
            <a:endParaRPr lang="es-ES" sz="1400" dirty="0">
              <a:solidFill>
                <a:schemeClr val="bg1"/>
              </a:solidFill>
              <a:latin typeface="Bookman Old Style" charset="0"/>
            </a:endParaRPr>
          </a:p>
          <a:p>
            <a:pPr>
              <a:spcBef>
                <a:spcPct val="20000"/>
              </a:spcBef>
            </a:pPr>
            <a:r>
              <a:rPr lang="es-ES" sz="1400" dirty="0">
                <a:solidFill>
                  <a:schemeClr val="bg1"/>
                </a:solidFill>
                <a:latin typeface="Bookman Old Style" charset="0"/>
              </a:rPr>
              <a:t>Nobel </a:t>
            </a:r>
            <a:r>
              <a:rPr lang="es-ES" sz="1400" dirty="0" err="1">
                <a:solidFill>
                  <a:schemeClr val="bg1"/>
                </a:solidFill>
                <a:latin typeface="Bookman Old Style" charset="0"/>
              </a:rPr>
              <a:t>Prize</a:t>
            </a:r>
            <a:r>
              <a:rPr lang="es-ES" sz="1400" dirty="0">
                <a:solidFill>
                  <a:schemeClr val="bg1"/>
                </a:solidFill>
                <a:latin typeface="Bookman Old Style" charset="0"/>
              </a:rPr>
              <a:t> 2005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26018" y="3343860"/>
            <a:ext cx="5617982" cy="1053594"/>
            <a:chOff x="3526018" y="3343860"/>
            <a:chExt cx="5617982" cy="1053594"/>
          </a:xfrm>
        </p:grpSpPr>
        <p:pic>
          <p:nvPicPr>
            <p:cNvPr id="1040" name="Picture 16" descr="C:\Users\Inma\Documents\Fabrice\glauber\2-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43306" y="3429000"/>
              <a:ext cx="1333500" cy="434975"/>
            </a:xfrm>
            <a:prstGeom prst="rect">
              <a:avLst/>
            </a:prstGeom>
            <a:noFill/>
          </p:spPr>
        </p:pic>
        <p:pic>
          <p:nvPicPr>
            <p:cNvPr id="2" name="Picture 2" descr="C:\Users\Inma\Documents\Fabrice\glauber\2-clicks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526018" y="3714752"/>
              <a:ext cx="5617982" cy="476413"/>
            </a:xfrm>
            <a:prstGeom prst="rect">
              <a:avLst/>
            </a:prstGeom>
            <a:noFill/>
          </p:spPr>
        </p:pic>
        <p:pic>
          <p:nvPicPr>
            <p:cNvPr id="17" name="Imagen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474" y="3343860"/>
              <a:ext cx="790195" cy="105359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526012" y="5715016"/>
            <a:ext cx="5617988" cy="832611"/>
            <a:chOff x="3526012" y="5715016"/>
            <a:chExt cx="5617988" cy="832611"/>
          </a:xfrm>
        </p:grpSpPr>
        <p:pic>
          <p:nvPicPr>
            <p:cNvPr id="1042" name="Picture 18" descr="C:\Users\Inma\Documents\Fabrice\glauber\4-g2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43306" y="5715016"/>
              <a:ext cx="1338262" cy="434975"/>
            </a:xfrm>
            <a:prstGeom prst="rect">
              <a:avLst/>
            </a:prstGeom>
            <a:noFill/>
          </p:spPr>
        </p:pic>
        <p:pic>
          <p:nvPicPr>
            <p:cNvPr id="1029" name="Picture 5" descr="C:\Users\Inma\Documents\Fabrice\glauber\4-clicks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526012" y="6000768"/>
              <a:ext cx="5617988" cy="476412"/>
            </a:xfrm>
            <a:prstGeom prst="rect">
              <a:avLst/>
            </a:prstGeom>
            <a:noFill/>
          </p:spPr>
        </p:pic>
        <p:grpSp>
          <p:nvGrpSpPr>
            <p:cNvPr id="19" name="Grupo 23"/>
            <p:cNvGrpSpPr/>
            <p:nvPr/>
          </p:nvGrpSpPr>
          <p:grpSpPr>
            <a:xfrm>
              <a:off x="8342995" y="5887953"/>
              <a:ext cx="659674" cy="659674"/>
              <a:chOff x="4003341" y="1618108"/>
              <a:chExt cx="1938716" cy="1938716"/>
            </a:xfrm>
          </p:grpSpPr>
          <p:sp>
            <p:nvSpPr>
              <p:cNvPr id="20" name="Elipse 20"/>
              <p:cNvSpPr/>
              <p:nvPr/>
            </p:nvSpPr>
            <p:spPr>
              <a:xfrm>
                <a:off x="4003341" y="1618108"/>
                <a:ext cx="1938716" cy="193871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21" name="Conector recto 21"/>
              <p:cNvCxnSpPr/>
              <p:nvPr/>
            </p:nvCxnSpPr>
            <p:spPr>
              <a:xfrm>
                <a:off x="4535326" y="2337510"/>
                <a:ext cx="927337" cy="0"/>
              </a:xfrm>
              <a:prstGeom prst="line">
                <a:avLst/>
              </a:prstGeom>
              <a:ln w="60325">
                <a:solidFill>
                  <a:schemeClr val="tx1"/>
                </a:solidFill>
              </a:ln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cto 22"/>
              <p:cNvCxnSpPr/>
              <p:nvPr/>
            </p:nvCxnSpPr>
            <p:spPr>
              <a:xfrm>
                <a:off x="4535326" y="2807153"/>
                <a:ext cx="927337" cy="0"/>
              </a:xfrm>
              <a:prstGeom prst="line">
                <a:avLst/>
              </a:prstGeom>
              <a:ln w="60325">
                <a:solidFill>
                  <a:schemeClr val="tx1"/>
                </a:solidFill>
              </a:ln>
              <a:effectLst>
                <a:softEdge rad="1270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/>
          <p:cNvGrpSpPr/>
          <p:nvPr/>
        </p:nvGrpSpPr>
        <p:grpSpPr>
          <a:xfrm>
            <a:off x="3526012" y="4572008"/>
            <a:ext cx="5688897" cy="806888"/>
            <a:chOff x="3526012" y="4572008"/>
            <a:chExt cx="5688897" cy="806888"/>
          </a:xfrm>
        </p:grpSpPr>
        <p:pic>
          <p:nvPicPr>
            <p:cNvPr id="1038" name="Picture 14" descr="C:\Users\Inma\Documents\Fabrice\glauber\1-g2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643306" y="4572008"/>
              <a:ext cx="1320800" cy="434975"/>
            </a:xfrm>
            <a:prstGeom prst="rect">
              <a:avLst/>
            </a:prstGeom>
            <a:noFill/>
          </p:spPr>
        </p:pic>
        <p:pic>
          <p:nvPicPr>
            <p:cNvPr id="1028" name="Picture 4" descr="C:\Users\Inma\Documents\Fabrice\glauber\1-clicks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526012" y="4857760"/>
              <a:ext cx="5617988" cy="476412"/>
            </a:xfrm>
            <a:prstGeom prst="rect">
              <a:avLst/>
            </a:prstGeom>
            <a:noFill/>
          </p:spPr>
        </p:pic>
        <p:pic>
          <p:nvPicPr>
            <p:cNvPr id="26" name="Imagen 28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830807">
              <a:off x="7471080" y="4788382"/>
              <a:ext cx="1743829" cy="590514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27" name="Imagen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3" y="5334173"/>
            <a:ext cx="896467" cy="882122"/>
          </a:xfrm>
          <a:prstGeom prst="rect">
            <a:avLst/>
          </a:prstGeom>
          <a:effectLst>
            <a:outerShdw blurRad="215900" dist="38100" dir="13500000" sx="101000" sy="101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90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 descr="S1-befo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1" y="4190678"/>
            <a:ext cx="2912537" cy="1968042"/>
          </a:xfrm>
          <a:prstGeom prst="rect">
            <a:avLst/>
          </a:prstGeom>
        </p:spPr>
      </p:pic>
      <p:sp>
        <p:nvSpPr>
          <p:cNvPr id="28" name="TextBox 137"/>
          <p:cNvSpPr txBox="1">
            <a:spLocks noChangeArrowheads="1"/>
          </p:cNvSpPr>
          <p:nvPr/>
        </p:nvSpPr>
        <p:spPr bwMode="auto">
          <a:xfrm>
            <a:off x="3407614" y="1056590"/>
            <a:ext cx="10613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filters</a:t>
            </a:r>
            <a:endParaRPr lang="es-ES" sz="1200" b="1" dirty="0">
              <a:solidFill>
                <a:schemeClr val="accent2">
                  <a:lumMod val="75000"/>
                </a:schemeClr>
              </a:solidFill>
              <a:latin typeface="Bookman Old Style"/>
              <a:ea typeface="Times New Roman" pitchFamily="1" charset="0"/>
              <a:cs typeface="Bookman Old Style"/>
            </a:endParaRPr>
          </a:p>
        </p:txBody>
      </p:sp>
      <p:graphicFrame>
        <p:nvGraphicFramePr>
          <p:cNvPr id="5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834062"/>
              </p:ext>
            </p:extLst>
          </p:nvPr>
        </p:nvGraphicFramePr>
        <p:xfrm>
          <a:off x="4113593" y="1497953"/>
          <a:ext cx="290513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958" name="Equation" r:id="rId5" imgW="177800" imgH="203200" progId="Equation.3">
                  <p:embed/>
                </p:oleObj>
              </mc:Choice>
              <mc:Fallback>
                <p:oleObj name="Equation" r:id="rId5" imgW="177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593" y="1497953"/>
                        <a:ext cx="290513" cy="334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727245"/>
              </p:ext>
            </p:extLst>
          </p:nvPr>
        </p:nvGraphicFramePr>
        <p:xfrm>
          <a:off x="4113593" y="2779481"/>
          <a:ext cx="3317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959" name="Equation" r:id="rId7" imgW="203200" imgH="203200" progId="Equation.3">
                  <p:embed/>
                </p:oleObj>
              </mc:Choice>
              <mc:Fallback>
                <p:oleObj name="Equation" r:id="rId7" imgW="203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593" y="2779481"/>
                        <a:ext cx="331787" cy="334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74142"/>
              </p:ext>
            </p:extLst>
          </p:nvPr>
        </p:nvGraphicFramePr>
        <p:xfrm>
          <a:off x="5524151" y="1037016"/>
          <a:ext cx="3196117" cy="46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960" name="Equation" r:id="rId9" imgW="1955800" imgH="279400" progId="Equation.3">
                  <p:embed/>
                </p:oleObj>
              </mc:Choice>
              <mc:Fallback>
                <p:oleObj name="Equation" r:id="rId9" imgW="19558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151" y="1037016"/>
                        <a:ext cx="3196117" cy="460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636565"/>
              </p:ext>
            </p:extLst>
          </p:nvPr>
        </p:nvGraphicFramePr>
        <p:xfrm>
          <a:off x="1964670" y="6249598"/>
          <a:ext cx="233363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961" name="Equation" r:id="rId11" imgW="152400" imgH="139700" progId="Equation.3">
                  <p:embed/>
                </p:oleObj>
              </mc:Choice>
              <mc:Fallback>
                <p:oleObj name="Equation" r:id="rId11" imgW="1524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4670" y="6249598"/>
                        <a:ext cx="233363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336558" y="3781528"/>
            <a:ext cx="7555285" cy="2176933"/>
            <a:chOff x="1336558" y="3781528"/>
            <a:chExt cx="7555285" cy="2176933"/>
          </a:xfrm>
        </p:grpSpPr>
        <p:sp>
          <p:nvSpPr>
            <p:cNvPr id="57" name="Rectangle 2"/>
            <p:cNvSpPr txBox="1">
              <a:spLocks noChangeArrowheads="1"/>
            </p:cNvSpPr>
            <p:nvPr/>
          </p:nvSpPr>
          <p:spPr bwMode="auto">
            <a:xfrm>
              <a:off x="4468946" y="3906958"/>
              <a:ext cx="4422897" cy="1085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r>
                <a:rPr lang="es-ES" sz="1200" i="1" dirty="0" err="1">
                  <a:latin typeface="Bookman Old Style" charset="0"/>
                </a:rPr>
                <a:t>Frequency</a:t>
              </a:r>
              <a:r>
                <a:rPr lang="es-ES" sz="1200" i="1" dirty="0">
                  <a:latin typeface="Bookman Old Style" charset="0"/>
                </a:rPr>
                <a:t>-resolved </a:t>
              </a:r>
              <a:r>
                <a:rPr lang="es-ES" sz="1200" dirty="0" err="1">
                  <a:latin typeface="Bookman Old Style" charset="0"/>
                </a:rPr>
                <a:t>second</a:t>
              </a:r>
              <a:r>
                <a:rPr lang="es-ES" sz="1200" dirty="0">
                  <a:latin typeface="Bookman Old Style" charset="0"/>
                </a:rPr>
                <a:t> </a:t>
              </a:r>
              <a:r>
                <a:rPr lang="es-ES" sz="1200" dirty="0" err="1">
                  <a:latin typeface="Bookman Old Style" charset="0"/>
                </a:rPr>
                <a:t>order</a:t>
              </a:r>
              <a:r>
                <a:rPr lang="es-ES" sz="1200" dirty="0">
                  <a:latin typeface="Bookman Old Style" charset="0"/>
                </a:rPr>
                <a:t> </a:t>
              </a:r>
              <a:r>
                <a:rPr lang="es-ES" sz="1200" dirty="0" err="1">
                  <a:latin typeface="Bookman Old Style" charset="0"/>
                </a:rPr>
                <a:t>coherence</a:t>
              </a:r>
              <a:r>
                <a:rPr lang="es-ES" sz="1200" dirty="0">
                  <a:latin typeface="Bookman Old Style" charset="0"/>
                </a:rPr>
                <a:t> </a:t>
              </a:r>
              <a:r>
                <a:rPr lang="es-ES" sz="1200" dirty="0" err="1">
                  <a:latin typeface="Bookman Old Style" charset="0"/>
                </a:rPr>
                <a:t>function</a:t>
              </a:r>
              <a:r>
                <a:rPr lang="es-ES" sz="1200" dirty="0">
                  <a:latin typeface="Bookman Old Style" charset="0"/>
                </a:rPr>
                <a:t>: </a:t>
              </a:r>
            </a:p>
            <a:p>
              <a:pPr>
                <a:spcBef>
                  <a:spcPct val="20000"/>
                </a:spcBef>
              </a:pPr>
              <a:endParaRPr lang="es-ES" sz="1200" dirty="0">
                <a:latin typeface="Bookman Old Style" charset="0"/>
              </a:endParaRPr>
            </a:p>
            <a:p>
              <a:pPr>
                <a:spcBef>
                  <a:spcPct val="20000"/>
                </a:spcBef>
              </a:pPr>
              <a:r>
                <a:rPr lang="es-ES" sz="1200" dirty="0" err="1">
                  <a:latin typeface="Bookman Old Style" charset="0"/>
                </a:rPr>
                <a:t>Intensity-intensity</a:t>
              </a:r>
              <a:r>
                <a:rPr lang="es-ES" sz="1200" dirty="0">
                  <a:latin typeface="Bookman Old Style" charset="0"/>
                </a:rPr>
                <a:t> </a:t>
              </a:r>
              <a:r>
                <a:rPr lang="es-ES" sz="1200" dirty="0" err="1">
                  <a:latin typeface="Bookman Old Style" charset="0"/>
                </a:rPr>
                <a:t>correlations</a:t>
              </a:r>
              <a:r>
                <a:rPr lang="es-ES" sz="1200" dirty="0">
                  <a:latin typeface="Bookman Old Style" charset="0"/>
                </a:rPr>
                <a:t> </a:t>
              </a:r>
            </a:p>
            <a:p>
              <a:pPr>
                <a:spcBef>
                  <a:spcPct val="20000"/>
                </a:spcBef>
              </a:pPr>
              <a:r>
                <a:rPr lang="es-ES" sz="1200" i="1" dirty="0" err="1">
                  <a:latin typeface="Bookman Old Style" charset="0"/>
                </a:rPr>
                <a:t>between</a:t>
              </a:r>
              <a:r>
                <a:rPr lang="es-ES" sz="1200" i="1" dirty="0">
                  <a:latin typeface="Bookman Old Style" charset="0"/>
                </a:rPr>
                <a:t> </a:t>
              </a:r>
              <a:r>
                <a:rPr lang="es-ES" sz="1200" i="1" dirty="0" err="1">
                  <a:latin typeface="Bookman Old Style" charset="0"/>
                </a:rPr>
                <a:t>two</a:t>
              </a:r>
              <a:r>
                <a:rPr lang="es-ES" sz="1200" i="1" dirty="0">
                  <a:latin typeface="Bookman Old Style" charset="0"/>
                </a:rPr>
                <a:t> </a:t>
              </a:r>
              <a:r>
                <a:rPr lang="es-ES" sz="1200" i="1" dirty="0" err="1">
                  <a:latin typeface="Bookman Old Style" charset="0"/>
                </a:rPr>
                <a:t>windows</a:t>
              </a:r>
              <a:r>
                <a:rPr lang="es-ES" sz="1200" i="1" dirty="0">
                  <a:latin typeface="Bookman Old Style" charset="0"/>
                </a:rPr>
                <a:t> of </a:t>
              </a:r>
              <a:r>
                <a:rPr lang="es-ES" sz="1200" i="1" dirty="0" err="1">
                  <a:latin typeface="Bookman Old Style" charset="0"/>
                </a:rPr>
                <a:t>the</a:t>
              </a:r>
              <a:r>
                <a:rPr lang="es-ES" sz="1200" i="1" dirty="0">
                  <a:latin typeface="Bookman Old Style" charset="0"/>
                </a:rPr>
                <a:t> PL </a:t>
              </a:r>
              <a:r>
                <a:rPr lang="es-ES" sz="1200" i="1" dirty="0" err="1">
                  <a:latin typeface="Bookman Old Style" charset="0"/>
                </a:rPr>
                <a:t>spectrum</a:t>
              </a:r>
              <a:endParaRPr lang="es-ES" sz="1200" i="1" dirty="0">
                <a:latin typeface="Bookman Old Style" charset="0"/>
              </a:endParaRPr>
            </a:p>
          </p:txBody>
        </p:sp>
        <p:graphicFrame>
          <p:nvGraphicFramePr>
            <p:cNvPr id="99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9265598"/>
                </p:ext>
              </p:extLst>
            </p:nvPr>
          </p:nvGraphicFramePr>
          <p:xfrm>
            <a:off x="2487484" y="3781529"/>
            <a:ext cx="719882" cy="409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962" name="Equation" r:id="rId13" imgW="406400" imgH="228600" progId="Equation.3">
                    <p:embed/>
                  </p:oleObj>
                </mc:Choice>
                <mc:Fallback>
                  <p:oleObj name="Equation" r:id="rId13" imgW="406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484" y="3781529"/>
                          <a:ext cx="719882" cy="40914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solidFill>
                            <a:srgbClr val="FFFFFF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1681045"/>
                </p:ext>
              </p:extLst>
            </p:nvPr>
          </p:nvGraphicFramePr>
          <p:xfrm>
            <a:off x="1336558" y="3781528"/>
            <a:ext cx="697102" cy="4091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963" name="Equation" r:id="rId15" imgW="393700" imgH="228600" progId="Equation.3">
                    <p:embed/>
                  </p:oleObj>
                </mc:Choice>
                <mc:Fallback>
                  <p:oleObj name="Equation" r:id="rId15" imgW="3937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6558" y="3781528"/>
                          <a:ext cx="697102" cy="4091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" name="Rectangle 103"/>
            <p:cNvSpPr/>
            <p:nvPr/>
          </p:nvSpPr>
          <p:spPr bwMode="auto">
            <a:xfrm>
              <a:off x="1660052" y="4190678"/>
              <a:ext cx="373608" cy="1755154"/>
            </a:xfrm>
            <a:prstGeom prst="rect">
              <a:avLst/>
            </a:prstGeom>
            <a:solidFill>
              <a:schemeClr val="accent2"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2575147" y="4190679"/>
              <a:ext cx="373608" cy="1767782"/>
            </a:xfrm>
            <a:prstGeom prst="rect">
              <a:avLst/>
            </a:prstGeom>
            <a:solidFill>
              <a:schemeClr val="accent2"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6253962" y="1960306"/>
            <a:ext cx="2637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probability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to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detect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</a:p>
          <a:p>
            <a:pPr algn="ctr">
              <a:defRPr/>
            </a:pPr>
            <a:r>
              <a:rPr lang="es-ES" sz="1200" b="1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two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photons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</a:p>
          <a:p>
            <a:pPr algn="ctr">
              <a:defRPr/>
            </a:pP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delayed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dirty="0" err="1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by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t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at </a:t>
            </a: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s-ES" sz="1200" b="1" baseline="-250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1</a:t>
            </a: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and </a:t>
            </a: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s-ES" sz="1200" b="1" baseline="-250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2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?</a:t>
            </a:r>
            <a:endParaRPr lang="en-GB" sz="1200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29292" y="4604544"/>
            <a:ext cx="5936976" cy="1515816"/>
            <a:chOff x="2529292" y="4604544"/>
            <a:chExt cx="5936976" cy="1515816"/>
          </a:xfrm>
        </p:grpSpPr>
        <p:sp>
          <p:nvSpPr>
            <p:cNvPr id="114" name="Rectangle 113"/>
            <p:cNvSpPr/>
            <p:nvPr/>
          </p:nvSpPr>
          <p:spPr>
            <a:xfrm>
              <a:off x="4132758" y="5289363"/>
              <a:ext cx="43335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" sz="1600" b="1" dirty="0" err="1">
                  <a:solidFill>
                    <a:srgbClr val="376092"/>
                  </a:solidFill>
                  <a:latin typeface="Bookman Old Style"/>
                  <a:cs typeface="Bookman Old Style"/>
                </a:rPr>
                <a:t>What</a:t>
              </a:r>
              <a:r>
                <a:rPr lang="es-ES" sz="1600" b="1" dirty="0">
                  <a:solidFill>
                    <a:srgbClr val="376092"/>
                  </a:solidFill>
                  <a:latin typeface="Bookman Old Style"/>
                  <a:cs typeface="Bookman Old Style"/>
                </a:rPr>
                <a:t> </a:t>
              </a:r>
              <a:r>
                <a:rPr lang="es-ES" sz="1600" b="1" dirty="0" err="1">
                  <a:solidFill>
                    <a:srgbClr val="376092"/>
                  </a:solidFill>
                  <a:latin typeface="Bookman Old Style"/>
                  <a:cs typeface="Bookman Old Style"/>
                </a:rPr>
                <a:t>is</a:t>
              </a:r>
              <a:r>
                <a:rPr lang="es-ES" sz="1600" b="1" dirty="0">
                  <a:solidFill>
                    <a:srgbClr val="376092"/>
                  </a:solidFill>
                  <a:latin typeface="Bookman Old Style"/>
                  <a:cs typeface="Bookman Old Style"/>
                </a:rPr>
                <a:t> </a:t>
              </a:r>
              <a:r>
                <a:rPr lang="es-ES" sz="1600" b="1" dirty="0" err="1">
                  <a:solidFill>
                    <a:srgbClr val="376092"/>
                  </a:solidFill>
                  <a:latin typeface="Bookman Old Style"/>
                  <a:cs typeface="Bookman Old Style"/>
                </a:rPr>
                <a:t>the</a:t>
              </a:r>
              <a:r>
                <a:rPr lang="es-ES" sz="1600" b="1" dirty="0">
                  <a:solidFill>
                    <a:srgbClr val="376092"/>
                  </a:solidFill>
                  <a:latin typeface="Bookman Old Style"/>
                  <a:cs typeface="Bookman Old Style"/>
                </a:rPr>
                <a:t> role/</a:t>
              </a:r>
              <a:r>
                <a:rPr lang="es-ES" sz="1600" b="1" dirty="0" err="1">
                  <a:solidFill>
                    <a:srgbClr val="376092"/>
                  </a:solidFill>
                  <a:latin typeface="Bookman Old Style"/>
                  <a:cs typeface="Bookman Old Style"/>
                </a:rPr>
                <a:t>effect</a:t>
              </a:r>
              <a:r>
                <a:rPr lang="es-ES" sz="1600" b="1" dirty="0">
                  <a:solidFill>
                    <a:srgbClr val="376092"/>
                  </a:solidFill>
                  <a:latin typeface="Bookman Old Style"/>
                  <a:cs typeface="Bookman Old Style"/>
                </a:rPr>
                <a:t> of </a:t>
              </a:r>
              <a:r>
                <a:rPr lang="es-ES" sz="1600" b="1" dirty="0" err="1">
                  <a:solidFill>
                    <a:srgbClr val="376092"/>
                  </a:solidFill>
                  <a:latin typeface="Bookman Old Style"/>
                  <a:cs typeface="Bookman Old Style"/>
                </a:rPr>
                <a:t>detection</a:t>
              </a:r>
              <a:r>
                <a:rPr lang="es-ES" sz="1600" b="1" dirty="0">
                  <a:solidFill>
                    <a:srgbClr val="376092"/>
                  </a:solidFill>
                  <a:latin typeface="Bookman Old Style"/>
                  <a:cs typeface="Bookman Old Style"/>
                </a:rPr>
                <a:t>?</a:t>
              </a:r>
            </a:p>
            <a:p>
              <a:pPr algn="ctr">
                <a:defRPr/>
              </a:pPr>
              <a:endParaRPr lang="es-ES" sz="1600" b="1" dirty="0">
                <a:solidFill>
                  <a:srgbClr val="376092"/>
                </a:solidFill>
                <a:latin typeface="Bookman Old Style"/>
                <a:cs typeface="Bookman Old Style"/>
              </a:endParaRPr>
            </a:p>
            <a:p>
              <a:pPr algn="ctr">
                <a:defRPr/>
              </a:pPr>
              <a:r>
                <a:rPr lang="es-ES" sz="1600" b="1" dirty="0" err="1">
                  <a:solidFill>
                    <a:srgbClr val="376092"/>
                  </a:solidFill>
                  <a:latin typeface="Bookman Old Style"/>
                  <a:cs typeface="Bookman Old Style"/>
                </a:rPr>
                <a:t>How</a:t>
              </a:r>
              <a:r>
                <a:rPr lang="es-ES" sz="1600" b="1" dirty="0">
                  <a:solidFill>
                    <a:srgbClr val="376092"/>
                  </a:solidFill>
                  <a:latin typeface="Bookman Old Style"/>
                  <a:cs typeface="Bookman Old Style"/>
                </a:rPr>
                <a:t> </a:t>
              </a:r>
              <a:r>
                <a:rPr lang="es-ES" sz="1600" b="1" dirty="0" err="1">
                  <a:solidFill>
                    <a:srgbClr val="376092"/>
                  </a:solidFill>
                  <a:latin typeface="Bookman Old Style"/>
                  <a:cs typeface="Bookman Old Style"/>
                </a:rPr>
                <a:t>to</a:t>
              </a:r>
              <a:r>
                <a:rPr lang="es-ES" sz="1600" b="1" dirty="0">
                  <a:solidFill>
                    <a:srgbClr val="376092"/>
                  </a:solidFill>
                  <a:latin typeface="Bookman Old Style"/>
                  <a:cs typeface="Bookman Old Style"/>
                </a:rPr>
                <a:t> compute </a:t>
              </a:r>
              <a:r>
                <a:rPr lang="es-ES" sz="1600" b="1" dirty="0" err="1">
                  <a:solidFill>
                    <a:srgbClr val="376092"/>
                  </a:solidFill>
                  <a:latin typeface="Bookman Old Style"/>
                  <a:cs typeface="Bookman Old Style"/>
                </a:rPr>
                <a:t>them</a:t>
              </a:r>
              <a:r>
                <a:rPr lang="es-ES" sz="1600" b="1" dirty="0">
                  <a:solidFill>
                    <a:srgbClr val="376092"/>
                  </a:solidFill>
                  <a:latin typeface="Bookman Old Style"/>
                  <a:cs typeface="Bookman Old Style"/>
                </a:rPr>
                <a:t>?</a:t>
              </a:r>
            </a:p>
          </p:txBody>
        </p:sp>
        <p:graphicFrame>
          <p:nvGraphicFramePr>
            <p:cNvPr id="115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2553071"/>
                </p:ext>
              </p:extLst>
            </p:nvPr>
          </p:nvGraphicFramePr>
          <p:xfrm>
            <a:off x="3057347" y="4604544"/>
            <a:ext cx="300038" cy="325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964" name="Equation" r:id="rId17" imgW="139700" imgH="152400" progId="Equation.3">
                    <p:embed/>
                  </p:oleObj>
                </mc:Choice>
                <mc:Fallback>
                  <p:oleObj name="Equation" r:id="rId17" imgW="1397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7347" y="4604544"/>
                          <a:ext cx="300038" cy="325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6" name="Straight Arrow Connector 115"/>
            <p:cNvCxnSpPr/>
            <p:nvPr/>
          </p:nvCxnSpPr>
          <p:spPr bwMode="auto">
            <a:xfrm>
              <a:off x="2529292" y="4767263"/>
              <a:ext cx="459138" cy="0"/>
            </a:xfrm>
            <a:prstGeom prst="straightConnector1">
              <a:avLst/>
            </a:prstGeom>
            <a:noFill/>
            <a:ln w="25400" algn="ctr">
              <a:solidFill>
                <a:schemeClr val="accent2">
                  <a:lumMod val="75000"/>
                </a:schemeClr>
              </a:solidFill>
              <a:round/>
              <a:headEnd type="arrow"/>
              <a:tailEnd type="arrow"/>
            </a:ln>
          </p:spPr>
        </p:cxnSp>
      </p:grpSp>
      <p:grpSp>
        <p:nvGrpSpPr>
          <p:cNvPr id="118" name="Group 117"/>
          <p:cNvGrpSpPr/>
          <p:nvPr/>
        </p:nvGrpSpPr>
        <p:grpSpPr>
          <a:xfrm>
            <a:off x="3354753" y="1701889"/>
            <a:ext cx="1300847" cy="534130"/>
            <a:chOff x="3354753" y="1403227"/>
            <a:chExt cx="1300847" cy="1104008"/>
          </a:xfrm>
        </p:grpSpPr>
        <p:sp>
          <p:nvSpPr>
            <p:cNvPr id="119" name="Chord 118"/>
            <p:cNvSpPr/>
            <p:nvPr/>
          </p:nvSpPr>
          <p:spPr>
            <a:xfrm flipH="1">
              <a:off x="3354753" y="1403227"/>
              <a:ext cx="760848" cy="1104008"/>
            </a:xfrm>
            <a:prstGeom prst="chord">
              <a:avLst>
                <a:gd name="adj1" fmla="val 5365786"/>
                <a:gd name="adj2" fmla="val 16278501"/>
              </a:avLst>
            </a:prstGeom>
            <a:solidFill>
              <a:schemeClr val="accent2">
                <a:lumMod val="75000"/>
                <a:alpha val="24000"/>
              </a:schemeClr>
            </a:solidFill>
            <a:ln w="6350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4115601" y="1937357"/>
              <a:ext cx="539999" cy="0"/>
            </a:xfrm>
            <a:prstGeom prst="line">
              <a:avLst/>
            </a:prstGeom>
            <a:ln w="63500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37"/>
          <p:cNvSpPr txBox="1">
            <a:spLocks noChangeArrowheads="1"/>
          </p:cNvSpPr>
          <p:nvPr/>
        </p:nvSpPr>
        <p:spPr bwMode="auto">
          <a:xfrm>
            <a:off x="4660633" y="1752295"/>
            <a:ext cx="1498253" cy="954107"/>
          </a:xfrm>
          <a:prstGeom prst="rect">
            <a:avLst/>
          </a:prstGeom>
          <a:noFill/>
          <a:ln w="635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coincidence</a:t>
            </a:r>
          </a:p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counting</a:t>
            </a:r>
          </a:p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&amp;</a:t>
            </a:r>
          </a:p>
          <a:p>
            <a:pPr algn="ctr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ea typeface="Times New Roman" pitchFamily="1" charset="0"/>
                <a:cs typeface="Bookman Old Style"/>
              </a:rPr>
              <a:t>detection </a:t>
            </a:r>
          </a:p>
        </p:txBody>
      </p:sp>
      <p:sp>
        <p:nvSpPr>
          <p:cNvPr id="122" name="Right Arrow 121"/>
          <p:cNvSpPr/>
          <p:nvPr/>
        </p:nvSpPr>
        <p:spPr>
          <a:xfrm rot="5400000">
            <a:off x="2658666" y="2192686"/>
            <a:ext cx="766728" cy="330672"/>
          </a:xfrm>
          <a:prstGeom prst="rightArrow">
            <a:avLst/>
          </a:prstGeom>
          <a:ln w="31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3" name="Right Arrow 122"/>
          <p:cNvSpPr/>
          <p:nvPr/>
        </p:nvSpPr>
        <p:spPr>
          <a:xfrm>
            <a:off x="3028865" y="1758214"/>
            <a:ext cx="653352" cy="294889"/>
          </a:xfrm>
          <a:prstGeom prst="rightArrow">
            <a:avLst/>
          </a:prstGeom>
          <a:ln w="31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4" name="Rectangle 123"/>
          <p:cNvSpPr/>
          <p:nvPr/>
        </p:nvSpPr>
        <p:spPr>
          <a:xfrm>
            <a:off x="2258270" y="1832916"/>
            <a:ext cx="831120" cy="166093"/>
          </a:xfrm>
          <a:prstGeom prst="rect">
            <a:avLst/>
          </a:prstGeom>
          <a:ln w="31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125" name="Straight Connector 124"/>
          <p:cNvCxnSpPr/>
          <p:nvPr/>
        </p:nvCxnSpPr>
        <p:spPr>
          <a:xfrm flipH="1" flipV="1">
            <a:off x="2919413" y="1592204"/>
            <a:ext cx="347024" cy="716018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Chord 125"/>
          <p:cNvSpPr/>
          <p:nvPr/>
        </p:nvSpPr>
        <p:spPr>
          <a:xfrm rot="5400000" flipH="1">
            <a:off x="2648592" y="2534696"/>
            <a:ext cx="760848" cy="534130"/>
          </a:xfrm>
          <a:prstGeom prst="chord">
            <a:avLst>
              <a:gd name="adj1" fmla="val 5365786"/>
              <a:gd name="adj2" fmla="val 16278501"/>
            </a:avLst>
          </a:prstGeom>
          <a:solidFill>
            <a:schemeClr val="accent2">
              <a:lumMod val="75000"/>
              <a:alpha val="24000"/>
            </a:schemeClr>
          </a:solidFill>
          <a:ln w="635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7" name="Straight Connector 126"/>
          <p:cNvCxnSpPr/>
          <p:nvPr/>
        </p:nvCxnSpPr>
        <p:spPr>
          <a:xfrm flipV="1">
            <a:off x="3037664" y="2534713"/>
            <a:ext cx="1613275" cy="647471"/>
          </a:xfrm>
          <a:prstGeom prst="line">
            <a:avLst/>
          </a:prstGeom>
          <a:ln w="63500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163582" y="1539143"/>
            <a:ext cx="1088587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63582" y="2336874"/>
            <a:ext cx="1088587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626201"/>
              </p:ext>
            </p:extLst>
          </p:nvPr>
        </p:nvGraphicFramePr>
        <p:xfrm>
          <a:off x="1794202" y="1765115"/>
          <a:ext cx="259156" cy="37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965" name="Equation" r:id="rId19" imgW="114300" imgH="165100" progId="Equation.3">
                  <p:embed/>
                </p:oleObj>
              </mc:Choice>
              <mc:Fallback>
                <p:oleObj name="Equation" r:id="rId19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4202" y="1765115"/>
                        <a:ext cx="259156" cy="375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1" name="Straight Arrow Connector 41"/>
          <p:cNvCxnSpPr>
            <a:cxnSpLocks noChangeShapeType="1"/>
          </p:cNvCxnSpPr>
          <p:nvPr/>
        </p:nvCxnSpPr>
        <p:spPr bwMode="auto">
          <a:xfrm>
            <a:off x="2095572" y="1568425"/>
            <a:ext cx="0" cy="768449"/>
          </a:xfrm>
          <a:prstGeom prst="straightConnector1">
            <a:avLst/>
          </a:prstGeom>
          <a:noFill/>
          <a:ln w="25400" algn="ctr">
            <a:solidFill>
              <a:srgbClr val="008000"/>
            </a:solidFill>
            <a:round/>
            <a:headEnd/>
            <a:tailEnd type="arrow" w="med" len="med"/>
          </a:ln>
        </p:spPr>
      </p:cxn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192882" y="304799"/>
            <a:ext cx="8742908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Two-photon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correlations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, time and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frequency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resolved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  <a:p>
            <a:pPr>
              <a:spcBef>
                <a:spcPct val="20000"/>
              </a:spcBef>
            </a:pPr>
            <a:endParaRPr lang="es-ES" sz="2000" b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08B7459-D47E-024C-9208-6CC42C0C2EE8}"/>
              </a:ext>
            </a:extLst>
          </p:cNvPr>
          <p:cNvGrpSpPr/>
          <p:nvPr/>
        </p:nvGrpSpPr>
        <p:grpSpPr>
          <a:xfrm>
            <a:off x="5262892" y="2919971"/>
            <a:ext cx="2508110" cy="703262"/>
            <a:chOff x="6323380" y="5732876"/>
            <a:chExt cx="2508110" cy="70326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650F651-DA08-A549-AE91-1A2D2D2F805E}"/>
                </a:ext>
              </a:extLst>
            </p:cNvPr>
            <p:cNvSpPr txBox="1"/>
            <p:nvPr/>
          </p:nvSpPr>
          <p:spPr>
            <a:xfrm>
              <a:off x="6472620" y="5966011"/>
              <a:ext cx="23588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" sz="1200" dirty="0">
                  <a:solidFill>
                    <a:srgbClr val="800000"/>
                  </a:solidFill>
                  <a:latin typeface="Bookman Old Style"/>
                  <a:cs typeface="Bookman Old Style"/>
                </a:rPr>
                <a:t>= time detector </a:t>
              </a:r>
              <a:r>
                <a:rPr lang="es-ES" sz="1200" dirty="0" err="1">
                  <a:solidFill>
                    <a:srgbClr val="800000"/>
                  </a:solidFill>
                  <a:latin typeface="Bookman Old Style"/>
                  <a:cs typeface="Bookman Old Style"/>
                </a:rPr>
                <a:t>resolution</a:t>
              </a:r>
              <a:endParaRPr lang="en-GB" sz="1200" dirty="0">
                <a:solidFill>
                  <a:srgbClr val="800000"/>
                </a:solidFill>
                <a:latin typeface="Bookman Old Style"/>
                <a:cs typeface="Bookman Old Style"/>
              </a:endParaRPr>
            </a:p>
          </p:txBody>
        </p:sp>
        <p:graphicFrame>
          <p:nvGraphicFramePr>
            <p:cNvPr id="37" name="Object 11">
              <a:extLst>
                <a:ext uri="{FF2B5EF4-FFF2-40B4-BE49-F238E27FC236}">
                  <a16:creationId xmlns:a16="http://schemas.microsoft.com/office/drawing/2014/main" id="{2D72E933-75B3-3942-BEC9-D63D5CE6BD7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0976912"/>
                </p:ext>
              </p:extLst>
            </p:nvPr>
          </p:nvGraphicFramePr>
          <p:xfrm>
            <a:off x="6323380" y="5732876"/>
            <a:ext cx="298450" cy="703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966" name="Equation" r:id="rId21" imgW="165100" imgH="393700" progId="Equation.3">
                    <p:embed/>
                  </p:oleObj>
                </mc:Choice>
                <mc:Fallback>
                  <p:oleObj name="Equation" r:id="rId21" imgW="165100" imgH="393700" progId="Equation.3">
                    <p:embed/>
                    <p:pic>
                      <p:nvPicPr>
                        <p:cNvPr id="77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3380" y="5732876"/>
                          <a:ext cx="298450" cy="703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1012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1518392" y="5527587"/>
            <a:ext cx="3099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Bookman Old Style"/>
                <a:cs typeface="Bookman Old Style"/>
              </a:rPr>
              <a:t>Quantum nature of a strongly coupled single quantum dot–cavity system</a:t>
            </a:r>
          </a:p>
          <a:p>
            <a:r>
              <a:rPr lang="fr-FR" sz="1000" dirty="0">
                <a:latin typeface="Bookman Old Style"/>
                <a:cs typeface="Bookman Old Style"/>
              </a:rPr>
              <a:t>K. Hennessy et al., Nature 445, 896 (2007)</a:t>
            </a: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183678" y="304799"/>
            <a:ext cx="7822641" cy="6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Experimental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filtering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&amp;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cross-correlations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 in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cavity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charset="0"/>
              </a:rPr>
              <a:t>-QED 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13" y="1427154"/>
            <a:ext cx="1646320" cy="119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5838717" y="1869900"/>
            <a:ext cx="2914608" cy="4089918"/>
            <a:chOff x="5838717" y="1869900"/>
            <a:chExt cx="2914608" cy="408991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38717" y="2204863"/>
              <a:ext cx="2914608" cy="375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1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1271184"/>
                </p:ext>
              </p:extLst>
            </p:nvPr>
          </p:nvGraphicFramePr>
          <p:xfrm>
            <a:off x="6545231" y="1869900"/>
            <a:ext cx="290513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7665" name="Equation" r:id="rId6" imgW="177800" imgH="203200" progId="Equation.3">
                    <p:embed/>
                  </p:oleObj>
                </mc:Choice>
                <mc:Fallback>
                  <p:oleObj name="Equation" r:id="rId6" imgW="1778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45231" y="1869900"/>
                          <a:ext cx="290513" cy="3349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4790922"/>
                </p:ext>
              </p:extLst>
            </p:nvPr>
          </p:nvGraphicFramePr>
          <p:xfrm>
            <a:off x="7038912" y="1869900"/>
            <a:ext cx="331787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7666" name="Equation" r:id="rId8" imgW="203200" imgH="203200" progId="Equation.3">
                    <p:embed/>
                  </p:oleObj>
                </mc:Choice>
                <mc:Fallback>
                  <p:oleObj name="Equation" r:id="rId8" imgW="203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8912" y="1869900"/>
                          <a:ext cx="331787" cy="3349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 descr="Screen Shot 2012-06-06 at 16.53.5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27" y="2742280"/>
            <a:ext cx="3297689" cy="239881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87510" y="2820627"/>
            <a:ext cx="673575" cy="412180"/>
          </a:xfrm>
          <a:prstGeom prst="ellipse">
            <a:avLst/>
          </a:prstGeom>
          <a:solidFill>
            <a:srgbClr val="008000">
              <a:alpha val="32000"/>
            </a:srgbClr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32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66293</TotalTime>
  <Words>2014</Words>
  <Application>Microsoft Macintosh PowerPoint</Application>
  <PresentationFormat>On-screen Show (4:3)</PresentationFormat>
  <Paragraphs>484</Paragraphs>
  <Slides>47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Bookman Old Style</vt:lpstr>
      <vt:lpstr>Calibri</vt:lpstr>
      <vt:lpstr>Courier</vt:lpstr>
      <vt:lpstr>Symbol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Southampton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Coherent emission from QD</dc:title>
  <dc:creator>Elena  del Valle</dc:creator>
  <cp:lastModifiedBy>Elena del Valle Reboul</cp:lastModifiedBy>
  <cp:revision>661</cp:revision>
  <cp:lastPrinted>2021-03-04T09:37:36Z</cp:lastPrinted>
  <dcterms:created xsi:type="dcterms:W3CDTF">2012-03-23T21:58:52Z</dcterms:created>
  <dcterms:modified xsi:type="dcterms:W3CDTF">2021-03-26T13:08:03Z</dcterms:modified>
</cp:coreProperties>
</file>