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1" r:id="rId5"/>
    <p:sldId id="277" r:id="rId6"/>
    <p:sldId id="263" r:id="rId7"/>
    <p:sldId id="278" r:id="rId8"/>
    <p:sldId id="268" r:id="rId9"/>
    <p:sldId id="279" r:id="rId10"/>
    <p:sldId id="262" r:id="rId11"/>
    <p:sldId id="264" r:id="rId12"/>
    <p:sldId id="275" r:id="rId13"/>
    <p:sldId id="265" r:id="rId14"/>
    <p:sldId id="273" r:id="rId15"/>
    <p:sldId id="272" r:id="rId16"/>
    <p:sldId id="276" r:id="rId17"/>
    <p:sldId id="267" r:id="rId18"/>
    <p:sldId id="269" r:id="rId19"/>
    <p:sldId id="270" r:id="rId20"/>
    <p:sldId id="280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196" autoAdjust="0"/>
  </p:normalViewPr>
  <p:slideViewPr>
    <p:cSldViewPr snapToGrid="0">
      <p:cViewPr varScale="1">
        <p:scale>
          <a:sx n="104" d="100"/>
          <a:sy n="104" d="100"/>
        </p:scale>
        <p:origin x="79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128C4-DE4C-4117-90B0-F5EFA4DDAF34}" type="datetimeFigureOut">
              <a:rPr lang="en-IN" smtClean="0"/>
              <a:t>18-08-2025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B8D87-73DC-4FC2-B596-A9466A9E10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5318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B8D87-73DC-4FC2-B596-A9466A9E10B0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5147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8E1DE-D0CD-0591-169F-7BAED948F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A94E62-91F0-576A-C019-2FDB3AF16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799F7-7A2E-503C-F87C-A94DE5424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0B6-C390-4CEC-897A-E8B8D9F2ACCE}" type="datetimeFigureOut">
              <a:rPr lang="en-IN" smtClean="0"/>
              <a:t>18-08-2025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6C07E-F9AE-A84D-E1BA-F838992E0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2CA0A-8707-9F94-C7D6-68DE2C34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F0BE-048D-4B1C-BF79-6DFEFDB0DC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307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A4CBE-6462-16CD-B0C5-A7D9E7E48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1A1174-BE4E-D509-1ED4-16A453325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1D5E2-296F-DAC7-D816-75393A921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0B6-C390-4CEC-897A-E8B8D9F2ACCE}" type="datetimeFigureOut">
              <a:rPr lang="en-IN" smtClean="0"/>
              <a:t>18-08-2025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4EA03-9393-6696-7FAA-F7873CCE6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1D09B-4B3D-2DE6-1CE3-D3D1900C3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F0BE-048D-4B1C-BF79-6DFEFDB0DC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759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F11D5-320B-48A9-0F6E-8BDFFC63F3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43350F-EC03-79D0-65F1-AB94D8696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F6B23-B09E-8D39-714A-079199576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0B6-C390-4CEC-897A-E8B8D9F2ACCE}" type="datetimeFigureOut">
              <a:rPr lang="en-IN" smtClean="0"/>
              <a:t>18-08-2025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9D6E2-1E95-D166-30E2-5B278BA44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C481C-847F-E6B2-7508-E3E7ED80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F0BE-048D-4B1C-BF79-6DFEFDB0DC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783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39C24-9D2E-E9FD-ABF9-B133F6046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83605-3E11-C62C-6577-4C5EB08AF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7CD49-3BA9-0000-78CF-1FE137CDE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0B6-C390-4CEC-897A-E8B8D9F2ACCE}" type="datetimeFigureOut">
              <a:rPr lang="en-IN" smtClean="0"/>
              <a:t>18-08-2025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81A00-1E85-815F-ABF1-BCAB02506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FFC4C-B268-F3EF-4979-85185A668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F0BE-048D-4B1C-BF79-6DFEFDB0DC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608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92F44-4926-DA2E-B487-BCC41B90C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91579-C350-2957-9334-7D08AC68C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72FCC-C34B-7302-C589-1BECB6315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0B6-C390-4CEC-897A-E8B8D9F2ACCE}" type="datetimeFigureOut">
              <a:rPr lang="en-IN" smtClean="0"/>
              <a:t>18-08-2025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9946D-815E-5F43-88BE-BD67034A6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9D282-5563-BAD0-E3B2-BD4E1A25F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F0BE-048D-4B1C-BF79-6DFEFDB0DC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534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EB6B7-3F7A-95FC-8993-475CAA042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F637D-219F-E13B-1504-939F11A20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635239-5293-F3B5-78FB-FBE8E730F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C2600-591B-CE94-1488-FF9DE0F61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0B6-C390-4CEC-897A-E8B8D9F2ACCE}" type="datetimeFigureOut">
              <a:rPr lang="en-IN" smtClean="0"/>
              <a:t>18-08-2025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541CE-5681-C877-03D8-FCA9C40DC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B2B-5D19-A1F5-25FA-59695E20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F0BE-048D-4B1C-BF79-6DFEFDB0DC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396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B3288-8E5E-699C-E384-F7EF17FA6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E0655-B24E-CC38-7D1C-CEE602E45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87B59A-F052-220A-1034-9CC30FECB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F27A49-9A1A-9230-5EE6-2936E31597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CAAB5A-DD5F-5EB0-7ABF-CD38DFC0E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E87F23-6FBF-C815-728F-903B3A49B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0B6-C390-4CEC-897A-E8B8D9F2ACCE}" type="datetimeFigureOut">
              <a:rPr lang="en-IN" smtClean="0"/>
              <a:t>18-08-2025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C2FC84-F027-0708-98AE-026B0AEA5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FEE0D3-49BC-0A31-BABB-6A00CA345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F0BE-048D-4B1C-BF79-6DFEFDB0DC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945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FE50-BFC3-DE1A-04A0-9AF27ECBC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04712-087C-D4A4-8E53-1B084E158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0B6-C390-4CEC-897A-E8B8D9F2ACCE}" type="datetimeFigureOut">
              <a:rPr lang="en-IN" smtClean="0"/>
              <a:t>18-08-2025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105C6D-8B81-1104-CE43-E79D4FCB9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4EE34E-E5E0-6D90-1A7B-B4297E4B5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F0BE-048D-4B1C-BF79-6DFEFDB0DC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411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4E4A67-5A08-85FD-6C9C-1DEE475A2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0B6-C390-4CEC-897A-E8B8D9F2ACCE}" type="datetimeFigureOut">
              <a:rPr lang="en-IN" smtClean="0"/>
              <a:t>18-08-2025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A5F739-912A-4314-ED10-B3F59B80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9EACD-C6B1-DF5F-BA60-8D754CD9E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F0BE-048D-4B1C-BF79-6DFEFDB0DC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185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6F403-9EC0-7354-880D-076AD13F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B08B5-AD23-30C2-4D89-34E17544C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87843-444E-BBEE-93F6-33E8F8F42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0DC57-F46B-78E9-1978-A258A8EB2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0B6-C390-4CEC-897A-E8B8D9F2ACCE}" type="datetimeFigureOut">
              <a:rPr lang="en-IN" smtClean="0"/>
              <a:t>18-08-2025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F28D3D-D961-503C-2EEE-D7F638E25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21943-C856-E752-41D6-4C7A65CBA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F0BE-048D-4B1C-BF79-6DFEFDB0DC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175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B3138-67ED-2F29-9B28-BCF03BC56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87F622-AED5-EE39-9C63-F1968D3140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274DC-6CD9-C906-1E75-A25CD938B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DB72B-AB70-8BB0-9455-49CB334B2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0B6-C390-4CEC-897A-E8B8D9F2ACCE}" type="datetimeFigureOut">
              <a:rPr lang="en-IN" smtClean="0"/>
              <a:t>18-08-2025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F24DB-1E19-F9E5-C03F-62FCD8EBE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B6B238-94CB-8960-3612-5F545B6B1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F0BE-048D-4B1C-BF79-6DFEFDB0DC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785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66BCE8-8E14-D0E6-953D-64C84E1E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200C1-0F08-DBFC-6E8A-FA245945D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B152D-23D3-1A70-574A-B735E95D32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570B6-C390-4CEC-897A-E8B8D9F2ACCE}" type="datetimeFigureOut">
              <a:rPr lang="en-IN" smtClean="0"/>
              <a:t>18-08-2025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422B1-26B5-8791-93E0-F2701FFC0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B886B-805D-0100-D283-52DE8FF09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1F0BE-048D-4B1C-BF79-6DFEFDB0DC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38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zerobyte.notion.site/Zerobyte-knowledge-Base-241bc95018e48058bdfdc2b61294ce9f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zerobyte.notion.site/Keycloak-198bc95018e4807ba1baeb8e86fef4c9" TargetMode="External"/><Relationship Id="rId7" Type="http://schemas.openxmlformats.org/officeDocument/2006/relationships/hyperlink" Target="https://quarkus.io/guides/all-config" TargetMode="External"/><Relationship Id="rId2" Type="http://schemas.openxmlformats.org/officeDocument/2006/relationships/hyperlink" Target="https://www.keycloak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zerobyte.notion.site/Reverse-Proxy-Apache-20fbc95018e480ed814fe7c95984bbc4" TargetMode="External"/><Relationship Id="rId5" Type="http://schemas.openxmlformats.org/officeDocument/2006/relationships/hyperlink" Target="https://zerobyte.notion.site/Keycloak-and-LDAP-AD-19abc95018e480c4a837c65514ad2c1a" TargetMode="External"/><Relationship Id="rId4" Type="http://schemas.openxmlformats.org/officeDocument/2006/relationships/hyperlink" Target="https://zerobyte.notion.site/Keycloak-Authentication-Flow-and-Theme-Customization-19ebc95018e480768411fde3c044f26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9F43CEE-581E-A1E3-4FAB-4F1C4C8CB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122" y="160256"/>
            <a:ext cx="11981468" cy="6542202"/>
          </a:xfrm>
        </p:spPr>
        <p:txBody>
          <a:bodyPr>
            <a:normAutofit/>
          </a:bodyPr>
          <a:lstStyle/>
          <a:p>
            <a:endParaRPr lang="en-US" sz="2000" b="1" dirty="0">
              <a:effectLst/>
            </a:endParaRPr>
          </a:p>
          <a:p>
            <a:endParaRPr lang="en-US" sz="2000" b="1" dirty="0"/>
          </a:p>
          <a:p>
            <a:endParaRPr lang="en-US" sz="2000" b="1" dirty="0">
              <a:effectLst/>
            </a:endParaRP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3600" b="1" u="sng" dirty="0">
                <a:solidFill>
                  <a:schemeClr val="accent1"/>
                </a:solidFill>
                <a:effectLst/>
              </a:rPr>
              <a:t>Identity and Access Management with</a:t>
            </a:r>
            <a:br>
              <a:rPr lang="en-US" sz="3600" b="1" u="sng" dirty="0">
                <a:solidFill>
                  <a:schemeClr val="accent1"/>
                </a:solidFill>
                <a:effectLst/>
              </a:rPr>
            </a:br>
            <a:r>
              <a:rPr lang="en-US" sz="3600" b="1" u="sng" dirty="0">
                <a:solidFill>
                  <a:schemeClr val="accent1"/>
                </a:solidFill>
                <a:effectLst/>
              </a:rPr>
              <a:t>KEYCLOAK</a:t>
            </a: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endParaRPr lang="en-US" sz="3600" b="1" dirty="0">
              <a:solidFill>
                <a:schemeClr val="accent1"/>
              </a:solidFill>
            </a:endParaRPr>
          </a:p>
          <a:p>
            <a:pPr algn="l"/>
            <a:r>
              <a:rPr lang="en-US" b="1" dirty="0">
                <a:solidFill>
                  <a:schemeClr val="accent1"/>
                </a:solidFill>
              </a:rPr>
              <a:t>		Sagar S. Mungse					25</a:t>
            </a:r>
            <a:r>
              <a:rPr lang="en-US" b="1" baseline="30000" dirty="0">
                <a:solidFill>
                  <a:schemeClr val="accent1"/>
                </a:solidFill>
              </a:rPr>
              <a:t>th</a:t>
            </a:r>
            <a:r>
              <a:rPr lang="en-US" b="1" dirty="0">
                <a:solidFill>
                  <a:schemeClr val="accent1"/>
                </a:solidFill>
              </a:rPr>
              <a:t> July, 2025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		    CCCF, TIFR</a:t>
            </a:r>
          </a:p>
        </p:txBody>
      </p:sp>
    </p:spTree>
    <p:extLst>
      <p:ext uri="{BB962C8B-B14F-4D97-AF65-F5344CB8AC3E}">
        <p14:creationId xmlns:p14="http://schemas.microsoft.com/office/powerpoint/2010/main" val="464008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454CE-92DB-B773-D0DC-ED76742A5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76A93DE-F48F-B327-654E-10E7804917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accent1"/>
                </a:solidFill>
              </a:rPr>
              <a:t>Why Keycloak?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TOTP (Time-based One-Time Password) support using any authenticator (</a:t>
            </a:r>
            <a:r>
              <a:rPr lang="en-US" sz="2000" dirty="0" err="1"/>
              <a:t>E.g</a:t>
            </a:r>
            <a:r>
              <a:rPr lang="en-US" sz="2000" dirty="0"/>
              <a:t> Google authenticator, </a:t>
            </a:r>
            <a:r>
              <a:rPr lang="en-US" sz="2000" dirty="0" err="1"/>
              <a:t>FreeOTP</a:t>
            </a:r>
            <a:r>
              <a:rPr lang="en-US" sz="2000" dirty="0"/>
              <a:t> </a:t>
            </a:r>
            <a:r>
              <a:rPr lang="en-US" sz="2000" dirty="0" err="1"/>
              <a:t>etc</a:t>
            </a:r>
            <a:r>
              <a:rPr lang="en-US" sz="2000" dirty="0"/>
              <a:t>).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Full document is available to deploy the system.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Free of cost and deployment is easy.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All types of deployment is available e.g. </a:t>
            </a:r>
            <a:r>
              <a:rPr lang="en-IN" sz="2000" dirty="0"/>
              <a:t>Docker, K8s, bare metal.</a:t>
            </a:r>
            <a:endParaRPr lang="en-US" sz="2000" dirty="0"/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In-house support is available.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Multiple LDAP servers can be integrated 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000" b="1" u="sng" dirty="0"/>
              <a:t>Many more cases to consider.</a:t>
            </a:r>
            <a:endParaRPr lang="en-US" b="1" u="sng" dirty="0"/>
          </a:p>
          <a:p>
            <a:pPr algn="l"/>
            <a:endParaRPr lang="en-US" b="1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b="1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b="1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b="1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b="1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b="1" u="sng" dirty="0"/>
          </a:p>
          <a:p>
            <a:pPr algn="l"/>
            <a:endParaRPr lang="en-US" sz="2000" b="1" dirty="0">
              <a:effectLst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B9DCD3F-2CA9-DB67-61DD-FDE0A1E4E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277808"/>
              </p:ext>
            </p:extLst>
          </p:nvPr>
        </p:nvGraphicFramePr>
        <p:xfrm>
          <a:off x="447675" y="3516834"/>
          <a:ext cx="11677650" cy="3341166"/>
        </p:xfrm>
        <a:graphic>
          <a:graphicData uri="http://schemas.openxmlformats.org/drawingml/2006/table">
            <a:tbl>
              <a:tblPr/>
              <a:tblGrid>
                <a:gridCol w="4029075">
                  <a:extLst>
                    <a:ext uri="{9D8B030D-6E8A-4147-A177-3AD203B41FA5}">
                      <a16:colId xmlns:a16="http://schemas.microsoft.com/office/drawing/2014/main" val="1304404484"/>
                    </a:ext>
                  </a:extLst>
                </a:gridCol>
                <a:gridCol w="7648575">
                  <a:extLst>
                    <a:ext uri="{9D8B030D-6E8A-4147-A177-3AD203B41FA5}">
                      <a16:colId xmlns:a16="http://schemas.microsoft.com/office/drawing/2014/main" val="1576878279"/>
                    </a:ext>
                  </a:extLst>
                </a:gridCol>
              </a:tblGrid>
              <a:tr h="3123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 dirty="0"/>
                        <a:t>Use Case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 dirty="0"/>
                        <a:t>Keycloak Suitability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698230"/>
                  </a:ext>
                </a:extLst>
              </a:tr>
              <a:tr h="1595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Microservice authentication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✅ Excellent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367749"/>
                  </a:ext>
                </a:extLst>
              </a:tr>
              <a:tr h="3123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SSO for internal &amp; external apps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✅ Strong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088610"/>
                  </a:ext>
                </a:extLst>
              </a:tr>
              <a:tr h="3123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Social login support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✅ Built-in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312126"/>
                  </a:ext>
                </a:extLst>
              </a:tr>
              <a:tr h="3123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OIDC/SAML identity federation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✅ Robust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25"/>
                  </a:ext>
                </a:extLst>
              </a:tr>
              <a:tr h="3123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LDAP/AD integration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✅ Easy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266295"/>
                  </a:ext>
                </a:extLst>
              </a:tr>
              <a:tr h="3123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Highly customizable auth flows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✅ Fully extensible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808049"/>
                  </a:ext>
                </a:extLst>
              </a:tr>
              <a:tr h="7808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Lightweight SSO with minimal setup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✅ Easy (LDAP Integration, customise auth flow, reverse proxy and few other security parameters deployment makes keycloak moderate)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675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840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F5C65-EAF8-EF8F-F17A-A4B86A669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34857A1-B456-1DFE-40FB-BB98C4D555B2}"/>
              </a:ext>
            </a:extLst>
          </p:cNvPr>
          <p:cNvSpPr txBox="1">
            <a:spLocks/>
          </p:cNvSpPr>
          <p:nvPr/>
        </p:nvSpPr>
        <p:spPr>
          <a:xfrm>
            <a:off x="116541" y="116541"/>
            <a:ext cx="11949953" cy="6624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u="sng" dirty="0">
                <a:solidFill>
                  <a:schemeClr val="accent1"/>
                </a:solidFill>
              </a:rPr>
              <a:t>Keycloak Flow</a:t>
            </a:r>
          </a:p>
          <a:p>
            <a:endParaRPr lang="en-IN" sz="2800" b="1" u="sng" dirty="0"/>
          </a:p>
          <a:p>
            <a:endParaRPr lang="en-IN" sz="2800" b="1" u="sng" dirty="0"/>
          </a:p>
          <a:p>
            <a:endParaRPr lang="en-IN" sz="2800" b="1" u="sng" dirty="0"/>
          </a:p>
          <a:p>
            <a:endParaRPr lang="en-IN" sz="2800" b="1" u="sng" dirty="0"/>
          </a:p>
          <a:p>
            <a:endParaRPr lang="en-IN" sz="2800" b="1" u="sng" dirty="0"/>
          </a:p>
          <a:p>
            <a:endParaRPr lang="en-IN" sz="2800" b="1" u="sng" dirty="0"/>
          </a:p>
          <a:p>
            <a:endParaRPr lang="en-IN" sz="2800" b="1" u="sng" dirty="0"/>
          </a:p>
          <a:p>
            <a:endParaRPr lang="en-IN" sz="2800" b="1" u="sng" dirty="0"/>
          </a:p>
          <a:p>
            <a:endParaRPr lang="en-IN" sz="2800" b="1" u="sng" dirty="0"/>
          </a:p>
          <a:p>
            <a:endParaRPr lang="en-IN" sz="2800" b="1" u="sng" dirty="0"/>
          </a:p>
          <a:p>
            <a:pPr algn="l"/>
            <a:endParaRPr lang="en-IN" sz="2800" b="1" u="sng" dirty="0"/>
          </a:p>
          <a:p>
            <a:endParaRPr lang="en-IN" dirty="0">
              <a:ea typeface="Arial Unicode MS" panose="020B0604020202020204"/>
            </a:endParaRPr>
          </a:p>
          <a:p>
            <a:endParaRPr lang="en-IN" dirty="0">
              <a:ea typeface="Arial Unicode MS" panose="020B0604020202020204"/>
            </a:endParaRPr>
          </a:p>
          <a:p>
            <a:endParaRPr lang="en-IN" dirty="0">
              <a:ea typeface="Arial Unicode MS" panose="020B0604020202020204"/>
            </a:endParaRPr>
          </a:p>
          <a:p>
            <a:endParaRPr lang="en-IN" dirty="0">
              <a:ea typeface="Arial Unicode MS" panose="020B0604020202020204"/>
            </a:endParaRPr>
          </a:p>
          <a:p>
            <a:endParaRPr lang="en-IN" dirty="0">
              <a:ea typeface="Arial Unicode MS" panose="020B0604020202020204"/>
            </a:endParaRPr>
          </a:p>
          <a:p>
            <a:endParaRPr lang="en-IN" dirty="0">
              <a:ea typeface="Arial Unicode MS" panose="020B0604020202020204"/>
            </a:endParaRPr>
          </a:p>
          <a:p>
            <a:endParaRPr lang="en-IN" dirty="0">
              <a:ea typeface="Arial Unicode MS" panose="020B0604020202020204"/>
            </a:endParaRPr>
          </a:p>
          <a:p>
            <a:endParaRPr lang="en-IN" dirty="0">
              <a:ea typeface="Arial Unicode MS" panose="020B0604020202020204"/>
            </a:endParaRPr>
          </a:p>
          <a:p>
            <a:endParaRPr lang="en-IN" sz="1800" dirty="0">
              <a:ea typeface="Arial Unicode MS" panose="020B0604020202020204"/>
            </a:endParaRPr>
          </a:p>
          <a:p>
            <a:endParaRPr lang="en-IN" sz="1400" dirty="0">
              <a:ea typeface="Arial Unicode MS" panose="020B0604020202020204"/>
            </a:endParaRPr>
          </a:p>
          <a:p>
            <a:endParaRPr lang="en-IN" sz="1400" dirty="0">
              <a:ea typeface="Arial Unicode MS" panose="020B0604020202020204"/>
            </a:endParaRPr>
          </a:p>
          <a:p>
            <a:endParaRPr lang="en-IN" dirty="0">
              <a:ea typeface="Arial Unicode MS" panose="020B0604020202020204"/>
            </a:endParaRPr>
          </a:p>
        </p:txBody>
      </p:sp>
      <p:grpSp>
        <p:nvGrpSpPr>
          <p:cNvPr id="1079" name="Group 1078">
            <a:extLst>
              <a:ext uri="{FF2B5EF4-FFF2-40B4-BE49-F238E27FC236}">
                <a16:creationId xmlns:a16="http://schemas.microsoft.com/office/drawing/2014/main" id="{73230736-F375-2BE6-74B1-255F8532F9DC}"/>
              </a:ext>
            </a:extLst>
          </p:cNvPr>
          <p:cNvGrpSpPr/>
          <p:nvPr/>
        </p:nvGrpSpPr>
        <p:grpSpPr>
          <a:xfrm>
            <a:off x="125506" y="631596"/>
            <a:ext cx="11949953" cy="6023728"/>
            <a:chOff x="125506" y="631596"/>
            <a:chExt cx="11949953" cy="602372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F8555F6-ABE4-3ABF-0830-291D78ED57D8}"/>
                </a:ext>
              </a:extLst>
            </p:cNvPr>
            <p:cNvGrpSpPr/>
            <p:nvPr/>
          </p:nvGrpSpPr>
          <p:grpSpPr>
            <a:xfrm>
              <a:off x="5101501" y="4423856"/>
              <a:ext cx="2458909" cy="946265"/>
              <a:chOff x="5226394" y="2316041"/>
              <a:chExt cx="1749633" cy="1654492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246F5F8-3B87-DE58-6A0E-DB7D615068B6}"/>
                  </a:ext>
                </a:extLst>
              </p:cNvPr>
              <p:cNvSpPr/>
              <p:nvPr/>
            </p:nvSpPr>
            <p:spPr>
              <a:xfrm>
                <a:off x="5226394" y="2316041"/>
                <a:ext cx="1390676" cy="165449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9B07833-DC88-3B0D-EDDC-53925A41466C}"/>
                  </a:ext>
                </a:extLst>
              </p:cNvPr>
              <p:cNvSpPr txBox="1"/>
              <p:nvPr/>
            </p:nvSpPr>
            <p:spPr>
              <a:xfrm>
                <a:off x="5318907" y="2753248"/>
                <a:ext cx="16571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 err="1"/>
                  <a:t>Keycloak</a:t>
                </a:r>
                <a:r>
                  <a:rPr lang="en-IN" dirty="0"/>
                  <a:t> Server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8680D92-F8C6-1080-97BF-8B61B3AE5401}"/>
                </a:ext>
              </a:extLst>
            </p:cNvPr>
            <p:cNvGrpSpPr/>
            <p:nvPr/>
          </p:nvGrpSpPr>
          <p:grpSpPr>
            <a:xfrm>
              <a:off x="5101501" y="1613786"/>
              <a:ext cx="1942109" cy="791200"/>
              <a:chOff x="4619342" y="1020761"/>
              <a:chExt cx="1734039" cy="507721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E684C00-51ED-C4A1-4D2B-51BF1BD427E9}"/>
                  </a:ext>
                </a:extLst>
              </p:cNvPr>
              <p:cNvSpPr/>
              <p:nvPr/>
            </p:nvSpPr>
            <p:spPr>
              <a:xfrm flipH="1">
                <a:off x="4619342" y="1020761"/>
                <a:ext cx="1734039" cy="50772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932FDC4-8A5D-EB13-CC99-6173D072B1D8}"/>
                  </a:ext>
                </a:extLst>
              </p:cNvPr>
              <p:cNvSpPr txBox="1"/>
              <p:nvPr/>
            </p:nvSpPr>
            <p:spPr>
              <a:xfrm>
                <a:off x="4804231" y="1129149"/>
                <a:ext cx="1364259" cy="237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dirty="0"/>
                  <a:t>Web App -1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7C25DA5-AAD8-3C52-453E-CBB5EA30CF04}"/>
                </a:ext>
              </a:extLst>
            </p:cNvPr>
            <p:cNvGrpSpPr/>
            <p:nvPr/>
          </p:nvGrpSpPr>
          <p:grpSpPr>
            <a:xfrm>
              <a:off x="8513189" y="2377360"/>
              <a:ext cx="1791527" cy="635042"/>
              <a:chOff x="3653685" y="2083206"/>
              <a:chExt cx="1466853" cy="371036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FCBB599-A0C0-E3C7-1237-F0CC837F69FC}"/>
                  </a:ext>
                </a:extLst>
              </p:cNvPr>
              <p:cNvSpPr/>
              <p:nvPr/>
            </p:nvSpPr>
            <p:spPr>
              <a:xfrm>
                <a:off x="3653685" y="2083206"/>
                <a:ext cx="1466853" cy="37103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F9E5EEA-8106-D3B2-28A1-C5ACA059735D}"/>
                  </a:ext>
                </a:extLst>
              </p:cNvPr>
              <p:cNvSpPr txBox="1"/>
              <p:nvPr/>
            </p:nvSpPr>
            <p:spPr>
              <a:xfrm>
                <a:off x="3859272" y="2147178"/>
                <a:ext cx="1055679" cy="244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dirty="0"/>
                  <a:t>TIFR LDAP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B702AC1-6490-7791-6C85-155FD0F196A9}"/>
                </a:ext>
              </a:extLst>
            </p:cNvPr>
            <p:cNvGrpSpPr/>
            <p:nvPr/>
          </p:nvGrpSpPr>
          <p:grpSpPr>
            <a:xfrm>
              <a:off x="336190" y="2807061"/>
              <a:ext cx="1320196" cy="1310713"/>
              <a:chOff x="527570" y="1791119"/>
              <a:chExt cx="1293328" cy="1151762"/>
            </a:xfrm>
          </p:grpSpPr>
          <p:pic>
            <p:nvPicPr>
              <p:cNvPr id="30" name="Graphic 29" descr="Laptop">
                <a:extLst>
                  <a:ext uri="{FF2B5EF4-FFF2-40B4-BE49-F238E27FC236}">
                    <a16:creationId xmlns:a16="http://schemas.microsoft.com/office/drawing/2014/main" id="{09DA4BA7-E97B-C57C-D444-00B45D65F4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27570" y="1791119"/>
                <a:ext cx="599305" cy="745893"/>
              </a:xfrm>
              <a:prstGeom prst="rect">
                <a:avLst/>
              </a:prstGeom>
            </p:spPr>
          </p:pic>
          <p:pic>
            <p:nvPicPr>
              <p:cNvPr id="31" name="Graphic 30" descr="Smart Phone">
                <a:extLst>
                  <a:ext uri="{FF2B5EF4-FFF2-40B4-BE49-F238E27FC236}">
                    <a16:creationId xmlns:a16="http://schemas.microsoft.com/office/drawing/2014/main" id="{6FE6682F-CFCA-D963-90E8-8331B20C82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9439584">
                <a:off x="1075005" y="1839327"/>
                <a:ext cx="745893" cy="745893"/>
              </a:xfrm>
              <a:prstGeom prst="rect">
                <a:avLst/>
              </a:prstGeom>
            </p:spPr>
          </p:pic>
          <p:pic>
            <p:nvPicPr>
              <p:cNvPr id="32" name="Graphic 31" descr="Tablet">
                <a:extLst>
                  <a:ext uri="{FF2B5EF4-FFF2-40B4-BE49-F238E27FC236}">
                    <a16:creationId xmlns:a16="http://schemas.microsoft.com/office/drawing/2014/main" id="{78022AEB-387B-97B5-7C40-F351690614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91463" y="2330718"/>
                <a:ext cx="873159" cy="612163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CE939A1-0E20-B40E-8D81-5542338B5826}"/>
                </a:ext>
              </a:extLst>
            </p:cNvPr>
            <p:cNvGrpSpPr/>
            <p:nvPr/>
          </p:nvGrpSpPr>
          <p:grpSpPr>
            <a:xfrm>
              <a:off x="1230505" y="2370295"/>
              <a:ext cx="609891" cy="452165"/>
              <a:chOff x="3164299" y="3026538"/>
              <a:chExt cx="597479" cy="397330"/>
            </a:xfrm>
          </p:grpSpPr>
          <p:cxnSp>
            <p:nvCxnSpPr>
              <p:cNvPr id="28" name="Connector: Curved 27">
                <a:extLst>
                  <a:ext uri="{FF2B5EF4-FFF2-40B4-BE49-F238E27FC236}">
                    <a16:creationId xmlns:a16="http://schemas.microsoft.com/office/drawing/2014/main" id="{95CD4540-B7B5-A5EA-48CE-3B9E583600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4299" y="3162467"/>
                <a:ext cx="467869" cy="261401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or: Curved 28">
                <a:extLst>
                  <a:ext uri="{FF2B5EF4-FFF2-40B4-BE49-F238E27FC236}">
                    <a16:creationId xmlns:a16="http://schemas.microsoft.com/office/drawing/2014/main" id="{396B7D1F-4F24-1EB5-8584-8323E7333068}"/>
                  </a:ext>
                </a:extLst>
              </p:cNvPr>
              <p:cNvCxnSpPr>
                <a:cxnSpLocks/>
                <a:stCxn id="14" idx="3"/>
              </p:cNvCxnSpPr>
              <p:nvPr/>
            </p:nvCxnSpPr>
            <p:spPr>
              <a:xfrm>
                <a:off x="3169467" y="3026538"/>
                <a:ext cx="592311" cy="271858"/>
              </a:xfrm>
              <a:prstGeom prst="curvedConnector3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Graphic 13" descr="Users">
              <a:extLst>
                <a:ext uri="{FF2B5EF4-FFF2-40B4-BE49-F238E27FC236}">
                  <a16:creationId xmlns:a16="http://schemas.microsoft.com/office/drawing/2014/main" id="{C14040FB-F3E3-018F-37EC-2F9E4B6E4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02384" y="1849998"/>
              <a:ext cx="933396" cy="1040594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F1CADFE-6524-5DD3-C19E-784BBF967498}"/>
                </a:ext>
              </a:extLst>
            </p:cNvPr>
            <p:cNvGrpSpPr/>
            <p:nvPr/>
          </p:nvGrpSpPr>
          <p:grpSpPr>
            <a:xfrm>
              <a:off x="5106571" y="3046591"/>
              <a:ext cx="1933834" cy="733218"/>
              <a:chOff x="5264888" y="1485965"/>
              <a:chExt cx="1343587" cy="1658471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2678C1C-0ACB-DB5B-1E0B-9493FE9C362E}"/>
                  </a:ext>
                </a:extLst>
              </p:cNvPr>
              <p:cNvSpPr/>
              <p:nvPr/>
            </p:nvSpPr>
            <p:spPr>
              <a:xfrm>
                <a:off x="5264888" y="1485965"/>
                <a:ext cx="1343587" cy="165847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8080AD6-286A-3155-FFCE-B9E09F894E84}"/>
                  </a:ext>
                </a:extLst>
              </p:cNvPr>
              <p:cNvSpPr txBox="1"/>
              <p:nvPr/>
            </p:nvSpPr>
            <p:spPr>
              <a:xfrm>
                <a:off x="5396080" y="1890032"/>
                <a:ext cx="1054970" cy="945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Reverse Proxy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8EC1511-0595-D0FC-A526-A7F79E36411F}"/>
                </a:ext>
              </a:extLst>
            </p:cNvPr>
            <p:cNvGrpSpPr/>
            <p:nvPr/>
          </p:nvGrpSpPr>
          <p:grpSpPr>
            <a:xfrm>
              <a:off x="6395966" y="5620176"/>
              <a:ext cx="2488503" cy="1035148"/>
              <a:chOff x="5226394" y="2316041"/>
              <a:chExt cx="1390676" cy="1654492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A34C535-6520-F3B7-6A5A-FE9A7614BB79}"/>
                  </a:ext>
                </a:extLst>
              </p:cNvPr>
              <p:cNvSpPr/>
              <p:nvPr/>
            </p:nvSpPr>
            <p:spPr>
              <a:xfrm>
                <a:off x="5226394" y="2316041"/>
                <a:ext cx="1390676" cy="1654492"/>
              </a:xfrm>
              <a:prstGeom prst="rect">
                <a:avLst/>
              </a:prstGeom>
              <a:solidFill>
                <a:schemeClr val="bg1"/>
              </a:solidFill>
              <a:ln w="28575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BF7C0AB-4E6C-0AE6-F695-9442809B0A2D}"/>
                  </a:ext>
                </a:extLst>
              </p:cNvPr>
              <p:cNvSpPr txBox="1"/>
              <p:nvPr/>
            </p:nvSpPr>
            <p:spPr>
              <a:xfrm>
                <a:off x="5319797" y="2560162"/>
                <a:ext cx="1210337" cy="11691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TOTP and </a:t>
                </a:r>
                <a:r>
                  <a:rPr lang="en-IN" dirty="0" err="1"/>
                  <a:t>Webauthn</a:t>
                </a:r>
                <a:br>
                  <a:rPr lang="en-IN" dirty="0"/>
                </a:br>
                <a:r>
                  <a:rPr lang="en-IN" dirty="0"/>
                  <a:t>Auth flow</a:t>
                </a:r>
              </a:p>
            </p:txBody>
          </p:sp>
        </p:grpSp>
        <p:grpSp>
          <p:nvGrpSpPr>
            <p:cNvPr id="1036" name="Group 1035">
              <a:extLst>
                <a:ext uri="{FF2B5EF4-FFF2-40B4-BE49-F238E27FC236}">
                  <a16:creationId xmlns:a16="http://schemas.microsoft.com/office/drawing/2014/main" id="{D0DC328E-EC11-4F0C-368D-B17F2DA15D2E}"/>
                </a:ext>
              </a:extLst>
            </p:cNvPr>
            <p:cNvGrpSpPr/>
            <p:nvPr/>
          </p:nvGrpSpPr>
          <p:grpSpPr>
            <a:xfrm>
              <a:off x="9828739" y="5821833"/>
              <a:ext cx="2229466" cy="618713"/>
              <a:chOff x="8742395" y="5064062"/>
              <a:chExt cx="2184093" cy="546703"/>
            </a:xfrm>
          </p:grpSpPr>
          <p:sp>
            <p:nvSpPr>
              <p:cNvPr id="1034" name="Rectangle 1033">
                <a:extLst>
                  <a:ext uri="{FF2B5EF4-FFF2-40B4-BE49-F238E27FC236}">
                    <a16:creationId xmlns:a16="http://schemas.microsoft.com/office/drawing/2014/main" id="{7E322271-7A3D-E19E-664B-F9668026301A}"/>
                  </a:ext>
                </a:extLst>
              </p:cNvPr>
              <p:cNvSpPr/>
              <p:nvPr/>
            </p:nvSpPr>
            <p:spPr>
              <a:xfrm>
                <a:off x="8742395" y="5064062"/>
                <a:ext cx="2144495" cy="54670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35" name="TextBox 1034">
                <a:extLst>
                  <a:ext uri="{FF2B5EF4-FFF2-40B4-BE49-F238E27FC236}">
                    <a16:creationId xmlns:a16="http://schemas.microsoft.com/office/drawing/2014/main" id="{998341A5-840C-B1F0-9BB2-358F65B9612C}"/>
                  </a:ext>
                </a:extLst>
              </p:cNvPr>
              <p:cNvSpPr txBox="1"/>
              <p:nvPr/>
            </p:nvSpPr>
            <p:spPr>
              <a:xfrm>
                <a:off x="8781993" y="5177381"/>
                <a:ext cx="21444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Internal MySQL DB</a:t>
                </a:r>
              </a:p>
            </p:txBody>
          </p:sp>
        </p:grpSp>
        <p:cxnSp>
          <p:nvCxnSpPr>
            <p:cNvPr id="1041" name="Connector: Elbow 1040">
              <a:extLst>
                <a:ext uri="{FF2B5EF4-FFF2-40B4-BE49-F238E27FC236}">
                  <a16:creationId xmlns:a16="http://schemas.microsoft.com/office/drawing/2014/main" id="{B568C47F-30C8-84EB-0A95-77C8506021C6}"/>
                </a:ext>
              </a:extLst>
            </p:cNvPr>
            <p:cNvCxnSpPr>
              <a:cxnSpLocks/>
              <a:stCxn id="45" idx="2"/>
              <a:endCxn id="61" idx="1"/>
            </p:cNvCxnSpPr>
            <p:nvPr/>
          </p:nvCxnSpPr>
          <p:spPr>
            <a:xfrm rot="16200000" flipH="1">
              <a:off x="5853528" y="5595313"/>
              <a:ext cx="767629" cy="317247"/>
            </a:xfrm>
            <a:prstGeom prst="bentConnector2">
              <a:avLst/>
            </a:prstGeom>
            <a:ln w="28575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B3798FED-34C8-8232-7BD2-13C2A80B8D18}"/>
                </a:ext>
              </a:extLst>
            </p:cNvPr>
            <p:cNvCxnSpPr>
              <a:cxnSpLocks/>
            </p:cNvCxnSpPr>
            <p:nvPr/>
          </p:nvCxnSpPr>
          <p:spPr>
            <a:xfrm>
              <a:off x="6395964" y="2404988"/>
              <a:ext cx="0" cy="64160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1C08CE7-5BD6-72E7-09A6-5A5841E2D0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06556" y="2418537"/>
              <a:ext cx="0" cy="628054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66798C8-113C-616D-25B0-20AEEAACCABE}"/>
                </a:ext>
              </a:extLst>
            </p:cNvPr>
            <p:cNvCxnSpPr>
              <a:cxnSpLocks/>
            </p:cNvCxnSpPr>
            <p:nvPr/>
          </p:nvCxnSpPr>
          <p:spPr>
            <a:xfrm>
              <a:off x="6407093" y="3772467"/>
              <a:ext cx="0" cy="6513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BCD5AE1-706D-63E4-09B2-E99B3D68FC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06556" y="3779809"/>
              <a:ext cx="0" cy="644047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003B6B13-F8ED-FEB8-EAA2-DF3290B23A41}"/>
                </a:ext>
              </a:extLst>
            </p:cNvPr>
            <p:cNvCxnSpPr/>
            <p:nvPr/>
          </p:nvCxnSpPr>
          <p:spPr>
            <a:xfrm flipV="1">
              <a:off x="1840396" y="1929390"/>
              <a:ext cx="3261105" cy="96120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3E12783C-7B68-3D45-1209-6141B50B44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6066" y="2223915"/>
              <a:ext cx="3225435" cy="958562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8" name="Rectangle 1027">
              <a:extLst>
                <a:ext uri="{FF2B5EF4-FFF2-40B4-BE49-F238E27FC236}">
                  <a16:creationId xmlns:a16="http://schemas.microsoft.com/office/drawing/2014/main" id="{61D4C940-A215-29F7-D6B3-D4E1AD576D3E}"/>
                </a:ext>
              </a:extLst>
            </p:cNvPr>
            <p:cNvSpPr/>
            <p:nvPr/>
          </p:nvSpPr>
          <p:spPr>
            <a:xfrm>
              <a:off x="9605167" y="3199879"/>
              <a:ext cx="1791527" cy="6350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029" name="TextBox 1028">
              <a:extLst>
                <a:ext uri="{FF2B5EF4-FFF2-40B4-BE49-F238E27FC236}">
                  <a16:creationId xmlns:a16="http://schemas.microsoft.com/office/drawing/2014/main" id="{46F999BD-5387-9B0F-53C2-BEDD55923667}"/>
                </a:ext>
              </a:extLst>
            </p:cNvPr>
            <p:cNvSpPr txBox="1"/>
            <p:nvPr/>
          </p:nvSpPr>
          <p:spPr>
            <a:xfrm>
              <a:off x="9828739" y="3298047"/>
              <a:ext cx="1289343" cy="417978"/>
            </a:xfrm>
            <a:prstGeom prst="rect">
              <a:avLst/>
            </a:prstGeom>
            <a:noFill/>
            <a:ln w="19050">
              <a:solidFill>
                <a:srgbClr val="00B050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/>
                <a:t>NCBS LDAP</a:t>
              </a:r>
            </a:p>
          </p:txBody>
        </p:sp>
        <p:sp>
          <p:nvSpPr>
            <p:cNvPr id="1030" name="Rectangle 1029">
              <a:extLst>
                <a:ext uri="{FF2B5EF4-FFF2-40B4-BE49-F238E27FC236}">
                  <a16:creationId xmlns:a16="http://schemas.microsoft.com/office/drawing/2014/main" id="{C93D4A1B-F510-DA34-8E73-48229A3F2436}"/>
                </a:ext>
              </a:extLst>
            </p:cNvPr>
            <p:cNvSpPr/>
            <p:nvPr/>
          </p:nvSpPr>
          <p:spPr>
            <a:xfrm>
              <a:off x="10283932" y="3982377"/>
              <a:ext cx="1791527" cy="6350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/>
                <a:t>NCBS LDAP</a:t>
              </a:r>
              <a:endParaRPr lang="en-IN" dirty="0"/>
            </a:p>
          </p:txBody>
        </p:sp>
        <p:sp>
          <p:nvSpPr>
            <p:cNvPr id="1031" name="TextBox 1030">
              <a:extLst>
                <a:ext uri="{FF2B5EF4-FFF2-40B4-BE49-F238E27FC236}">
                  <a16:creationId xmlns:a16="http://schemas.microsoft.com/office/drawing/2014/main" id="{19B1715C-0E04-A069-F88F-2A9118AD5B2D}"/>
                </a:ext>
              </a:extLst>
            </p:cNvPr>
            <p:cNvSpPr txBox="1"/>
            <p:nvPr/>
          </p:nvSpPr>
          <p:spPr>
            <a:xfrm>
              <a:off x="10507504" y="4076554"/>
              <a:ext cx="1289343" cy="417978"/>
            </a:xfrm>
            <a:prstGeom prst="rect">
              <a:avLst/>
            </a:prstGeom>
            <a:noFill/>
            <a:ln w="19050">
              <a:solidFill>
                <a:srgbClr val="00B050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/>
                <a:t>ICTS LDAP</a:t>
              </a:r>
            </a:p>
          </p:txBody>
        </p:sp>
        <p:cxnSp>
          <p:nvCxnSpPr>
            <p:cNvPr id="1047" name="Connector: Elbow 1046">
              <a:extLst>
                <a:ext uri="{FF2B5EF4-FFF2-40B4-BE49-F238E27FC236}">
                  <a16:creationId xmlns:a16="http://schemas.microsoft.com/office/drawing/2014/main" id="{8CAB7199-EC43-2AB0-301F-C26358E7AEE5}"/>
                </a:ext>
              </a:extLst>
            </p:cNvPr>
            <p:cNvCxnSpPr>
              <a:stCxn id="37" idx="2"/>
            </p:cNvCxnSpPr>
            <p:nvPr/>
          </p:nvCxnSpPr>
          <p:spPr>
            <a:xfrm rot="5400000">
              <a:off x="7296073" y="2772266"/>
              <a:ext cx="1872744" cy="2353015"/>
            </a:xfrm>
            <a:prstGeom prst="bentConnector2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Connector: Elbow 1048">
              <a:extLst>
                <a:ext uri="{FF2B5EF4-FFF2-40B4-BE49-F238E27FC236}">
                  <a16:creationId xmlns:a16="http://schemas.microsoft.com/office/drawing/2014/main" id="{E35409F5-40AE-23D5-3623-62FF7C6FA6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0405" y="3012402"/>
              <a:ext cx="2067790" cy="1605018"/>
            </a:xfrm>
            <a:prstGeom prst="bentConnector3">
              <a:avLst>
                <a:gd name="adj1" fmla="val 99793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Connector: Elbow 1056">
              <a:extLst>
                <a:ext uri="{FF2B5EF4-FFF2-40B4-BE49-F238E27FC236}">
                  <a16:creationId xmlns:a16="http://schemas.microsoft.com/office/drawing/2014/main" id="{012B4A27-C805-D925-E6A7-1D95FD0FA93A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568865" y="5602318"/>
              <a:ext cx="1070428" cy="606034"/>
            </a:xfrm>
            <a:prstGeom prst="bentConnector3">
              <a:avLst>
                <a:gd name="adj1" fmla="val 3157"/>
              </a:avLst>
            </a:prstGeom>
            <a:ln w="28575">
              <a:solidFill>
                <a:schemeClr val="accent2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4" name="Straight Arrow Connector 1063">
              <a:extLst>
                <a:ext uri="{FF2B5EF4-FFF2-40B4-BE49-F238E27FC236}">
                  <a16:creationId xmlns:a16="http://schemas.microsoft.com/office/drawing/2014/main" id="{F172B5B6-8611-21ED-4D10-CF45DAC3BC2B}"/>
                </a:ext>
              </a:extLst>
            </p:cNvPr>
            <p:cNvCxnSpPr/>
            <p:nvPr/>
          </p:nvCxnSpPr>
          <p:spPr>
            <a:xfrm>
              <a:off x="8884469" y="6014090"/>
              <a:ext cx="94427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6" name="Straight Arrow Connector 1065">
              <a:extLst>
                <a:ext uri="{FF2B5EF4-FFF2-40B4-BE49-F238E27FC236}">
                  <a16:creationId xmlns:a16="http://schemas.microsoft.com/office/drawing/2014/main" id="{05B098B5-7430-24A1-BB4D-890B4AB673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84469" y="6267263"/>
              <a:ext cx="944271" cy="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72" name="Picture 1071">
              <a:extLst>
                <a:ext uri="{FF2B5EF4-FFF2-40B4-BE49-F238E27FC236}">
                  <a16:creationId xmlns:a16="http://schemas.microsoft.com/office/drawing/2014/main" id="{57B5B022-3411-F0E9-7D1C-44E19A37A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5506" y="631596"/>
              <a:ext cx="3043135" cy="1497200"/>
            </a:xfrm>
            <a:prstGeom prst="rect">
              <a:avLst/>
            </a:prstGeom>
            <a:ln w="28575">
              <a:tailEnd type="triangle"/>
            </a:ln>
          </p:spPr>
        </p:pic>
        <p:sp>
          <p:nvSpPr>
            <p:cNvPr id="1075" name="Rectangle 1074">
              <a:extLst>
                <a:ext uri="{FF2B5EF4-FFF2-40B4-BE49-F238E27FC236}">
                  <a16:creationId xmlns:a16="http://schemas.microsoft.com/office/drawing/2014/main" id="{372C8B9A-42CF-7E51-F948-D862B20E948E}"/>
                </a:ext>
              </a:extLst>
            </p:cNvPr>
            <p:cNvSpPr/>
            <p:nvPr/>
          </p:nvSpPr>
          <p:spPr>
            <a:xfrm flipH="1">
              <a:off x="7103245" y="1246935"/>
              <a:ext cx="1661036" cy="635042"/>
            </a:xfrm>
            <a:prstGeom prst="rect">
              <a:avLst/>
            </a:prstGeom>
            <a:solidFill>
              <a:schemeClr val="bg1"/>
            </a:solidFill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076" name="TextBox 1075">
              <a:extLst>
                <a:ext uri="{FF2B5EF4-FFF2-40B4-BE49-F238E27FC236}">
                  <a16:creationId xmlns:a16="http://schemas.microsoft.com/office/drawing/2014/main" id="{6DA7A897-011F-97CC-5C8D-7786A4A00F25}"/>
                </a:ext>
              </a:extLst>
            </p:cNvPr>
            <p:cNvSpPr txBox="1"/>
            <p:nvPr/>
          </p:nvSpPr>
          <p:spPr>
            <a:xfrm>
              <a:off x="7166757" y="1371047"/>
              <a:ext cx="1527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/>
                <a:t>Web App - 2</a:t>
              </a:r>
            </a:p>
          </p:txBody>
        </p:sp>
        <p:sp>
          <p:nvSpPr>
            <p:cNvPr id="1077" name="Rectangle 1076">
              <a:extLst>
                <a:ext uri="{FF2B5EF4-FFF2-40B4-BE49-F238E27FC236}">
                  <a16:creationId xmlns:a16="http://schemas.microsoft.com/office/drawing/2014/main" id="{3395A6F0-9C99-99DD-FB0F-41AA9BDFA0E9}"/>
                </a:ext>
              </a:extLst>
            </p:cNvPr>
            <p:cNvSpPr/>
            <p:nvPr/>
          </p:nvSpPr>
          <p:spPr>
            <a:xfrm flipH="1">
              <a:off x="8839894" y="888361"/>
              <a:ext cx="1661036" cy="635042"/>
            </a:xfrm>
            <a:prstGeom prst="rect">
              <a:avLst/>
            </a:prstGeom>
            <a:solidFill>
              <a:schemeClr val="bg1"/>
            </a:solidFill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078" name="TextBox 1077">
              <a:extLst>
                <a:ext uri="{FF2B5EF4-FFF2-40B4-BE49-F238E27FC236}">
                  <a16:creationId xmlns:a16="http://schemas.microsoft.com/office/drawing/2014/main" id="{0670E8A6-80F6-2003-BC56-792871F41C8E}"/>
                </a:ext>
              </a:extLst>
            </p:cNvPr>
            <p:cNvSpPr txBox="1"/>
            <p:nvPr/>
          </p:nvSpPr>
          <p:spPr>
            <a:xfrm>
              <a:off x="8906432" y="1005650"/>
              <a:ext cx="1527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/>
                <a:t>Web App - 3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8732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F5C65-EAF8-EF8F-F17A-A4B86A669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3" name="Connector: Elbow 1052">
            <a:extLst>
              <a:ext uri="{FF2B5EF4-FFF2-40B4-BE49-F238E27FC236}">
                <a16:creationId xmlns:a16="http://schemas.microsoft.com/office/drawing/2014/main" id="{07517B6E-65BF-1D88-8ABD-CEB67DCF2638}"/>
              </a:ext>
            </a:extLst>
          </p:cNvPr>
          <p:cNvCxnSpPr>
            <a:cxnSpLocks/>
          </p:cNvCxnSpPr>
          <p:nvPr/>
        </p:nvCxnSpPr>
        <p:spPr>
          <a:xfrm rot="16200000" flipV="1">
            <a:off x="5572206" y="4908149"/>
            <a:ext cx="901326" cy="565321"/>
          </a:xfrm>
          <a:prstGeom prst="bentConnector3">
            <a:avLst>
              <a:gd name="adj1" fmla="val 7119"/>
            </a:avLst>
          </a:prstGeom>
          <a:ln w="28575">
            <a:solidFill>
              <a:schemeClr val="accent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Connector: Elbow 1044">
            <a:extLst>
              <a:ext uri="{FF2B5EF4-FFF2-40B4-BE49-F238E27FC236}">
                <a16:creationId xmlns:a16="http://schemas.microsoft.com/office/drawing/2014/main" id="{91941E2A-4D5B-5DA5-C0BF-6682E1A983D2}"/>
              </a:ext>
            </a:extLst>
          </p:cNvPr>
          <p:cNvCxnSpPr>
            <a:cxnSpLocks/>
          </p:cNvCxnSpPr>
          <p:nvPr/>
        </p:nvCxnSpPr>
        <p:spPr>
          <a:xfrm rot="16200000" flipV="1">
            <a:off x="4699130" y="5000515"/>
            <a:ext cx="1883002" cy="1329795"/>
          </a:xfrm>
          <a:prstGeom prst="bentConnector3">
            <a:avLst>
              <a:gd name="adj1" fmla="val -1565"/>
            </a:avLst>
          </a:prstGeom>
          <a:ln w="28575">
            <a:solidFill>
              <a:schemeClr val="accent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34857A1-B456-1DFE-40FB-BB98C4D555B2}"/>
              </a:ext>
            </a:extLst>
          </p:cNvPr>
          <p:cNvSpPr txBox="1">
            <a:spLocks/>
          </p:cNvSpPr>
          <p:nvPr/>
        </p:nvSpPr>
        <p:spPr>
          <a:xfrm>
            <a:off x="116541" y="116541"/>
            <a:ext cx="11949953" cy="6624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u="sng" dirty="0">
                <a:solidFill>
                  <a:schemeClr val="accent1"/>
                </a:solidFill>
              </a:rPr>
              <a:t>Keycloak Flow dynamics</a:t>
            </a:r>
            <a:endParaRPr lang="en-IN" dirty="0">
              <a:ea typeface="Arial Unicode MS" panose="020B0604020202020204"/>
            </a:endParaRPr>
          </a:p>
        </p:txBody>
      </p:sp>
      <p:grpSp>
        <p:nvGrpSpPr>
          <p:cNvPr id="1109" name="Group 1108">
            <a:extLst>
              <a:ext uri="{FF2B5EF4-FFF2-40B4-BE49-F238E27FC236}">
                <a16:creationId xmlns:a16="http://schemas.microsoft.com/office/drawing/2014/main" id="{EC830DF0-9856-96D5-2625-F0192D24E155}"/>
              </a:ext>
            </a:extLst>
          </p:cNvPr>
          <p:cNvGrpSpPr/>
          <p:nvPr/>
        </p:nvGrpSpPr>
        <p:grpSpPr>
          <a:xfrm>
            <a:off x="4808064" y="3887781"/>
            <a:ext cx="2373941" cy="836133"/>
            <a:chOff x="4808064" y="3887781"/>
            <a:chExt cx="2373941" cy="836133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246F5F8-3B87-DE58-6A0E-DB7D615068B6}"/>
                </a:ext>
              </a:extLst>
            </p:cNvPr>
            <p:cNvSpPr/>
            <p:nvPr/>
          </p:nvSpPr>
          <p:spPr>
            <a:xfrm>
              <a:off x="4808064" y="3887781"/>
              <a:ext cx="2373941" cy="83613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9B07833-DC88-3B0D-EDDC-53925A41466C}"/>
                </a:ext>
              </a:extLst>
            </p:cNvPr>
            <p:cNvSpPr txBox="1"/>
            <p:nvPr/>
          </p:nvSpPr>
          <p:spPr>
            <a:xfrm>
              <a:off x="4839798" y="4108384"/>
              <a:ext cx="22822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/>
                <a:t>Keycloak Server (auth)</a:t>
              </a:r>
            </a:p>
          </p:txBody>
        </p:sp>
      </p:grpSp>
      <p:grpSp>
        <p:nvGrpSpPr>
          <p:cNvPr id="1107" name="Group 1106">
            <a:extLst>
              <a:ext uri="{FF2B5EF4-FFF2-40B4-BE49-F238E27FC236}">
                <a16:creationId xmlns:a16="http://schemas.microsoft.com/office/drawing/2014/main" id="{E6AD8C32-39C4-543E-6276-B8DD860B7A6E}"/>
              </a:ext>
            </a:extLst>
          </p:cNvPr>
          <p:cNvGrpSpPr/>
          <p:nvPr/>
        </p:nvGrpSpPr>
        <p:grpSpPr>
          <a:xfrm>
            <a:off x="4839798" y="1832169"/>
            <a:ext cx="2336562" cy="592517"/>
            <a:chOff x="4839798" y="1832169"/>
            <a:chExt cx="2336562" cy="59251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E684C00-51ED-C4A1-4D2B-51BF1BD427E9}"/>
                </a:ext>
              </a:extLst>
            </p:cNvPr>
            <p:cNvSpPr/>
            <p:nvPr/>
          </p:nvSpPr>
          <p:spPr>
            <a:xfrm>
              <a:off x="4839798" y="1832169"/>
              <a:ext cx="2336562" cy="59251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932FDC4-8A5D-EB13-CC99-6173D072B1D8}"/>
                </a:ext>
              </a:extLst>
            </p:cNvPr>
            <p:cNvSpPr txBox="1"/>
            <p:nvPr/>
          </p:nvSpPr>
          <p:spPr>
            <a:xfrm>
              <a:off x="4938358" y="1953029"/>
              <a:ext cx="2066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/>
                <a:t>Web-App-1</a:t>
              </a:r>
            </a:p>
          </p:txBody>
        </p:sp>
      </p:grpSp>
      <p:grpSp>
        <p:nvGrpSpPr>
          <p:cNvPr id="1105" name="Group 1104">
            <a:extLst>
              <a:ext uri="{FF2B5EF4-FFF2-40B4-BE49-F238E27FC236}">
                <a16:creationId xmlns:a16="http://schemas.microsoft.com/office/drawing/2014/main" id="{90D2F29E-4B42-9F90-CAD8-EEE4DEF31DB1}"/>
              </a:ext>
            </a:extLst>
          </p:cNvPr>
          <p:cNvGrpSpPr/>
          <p:nvPr/>
        </p:nvGrpSpPr>
        <p:grpSpPr>
          <a:xfrm>
            <a:off x="369082" y="2466624"/>
            <a:ext cx="1293328" cy="1158164"/>
            <a:chOff x="369082" y="2466624"/>
            <a:chExt cx="1293328" cy="1158164"/>
          </a:xfrm>
        </p:grpSpPr>
        <p:pic>
          <p:nvPicPr>
            <p:cNvPr id="30" name="Graphic 29" descr="Laptop">
              <a:extLst>
                <a:ext uri="{FF2B5EF4-FFF2-40B4-BE49-F238E27FC236}">
                  <a16:creationId xmlns:a16="http://schemas.microsoft.com/office/drawing/2014/main" id="{09DA4BA7-E97B-C57C-D444-00B45D65F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9082" y="2466624"/>
              <a:ext cx="599305" cy="750039"/>
            </a:xfrm>
            <a:prstGeom prst="rect">
              <a:avLst/>
            </a:prstGeom>
          </p:spPr>
        </p:pic>
        <p:pic>
          <p:nvPicPr>
            <p:cNvPr id="31" name="Graphic 30" descr="Smart Phone">
              <a:extLst>
                <a:ext uri="{FF2B5EF4-FFF2-40B4-BE49-F238E27FC236}">
                  <a16:creationId xmlns:a16="http://schemas.microsoft.com/office/drawing/2014/main" id="{6FE6682F-CFCA-D963-90E8-8331B20C8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9439584">
              <a:off x="916517" y="2515100"/>
              <a:ext cx="745893" cy="750039"/>
            </a:xfrm>
            <a:prstGeom prst="rect">
              <a:avLst/>
            </a:prstGeom>
          </p:spPr>
        </p:pic>
        <p:pic>
          <p:nvPicPr>
            <p:cNvPr id="32" name="Graphic 31" descr="Tablet">
              <a:extLst>
                <a:ext uri="{FF2B5EF4-FFF2-40B4-BE49-F238E27FC236}">
                  <a16:creationId xmlns:a16="http://schemas.microsoft.com/office/drawing/2014/main" id="{78022AEB-387B-97B5-7C40-F35169061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2975" y="3009222"/>
              <a:ext cx="873159" cy="615566"/>
            </a:xfrm>
            <a:prstGeom prst="rect">
              <a:avLst/>
            </a:prstGeom>
          </p:spPr>
        </p:pic>
      </p:grpSp>
      <p:grpSp>
        <p:nvGrpSpPr>
          <p:cNvPr id="1106" name="Group 1105">
            <a:extLst>
              <a:ext uri="{FF2B5EF4-FFF2-40B4-BE49-F238E27FC236}">
                <a16:creationId xmlns:a16="http://schemas.microsoft.com/office/drawing/2014/main" id="{0F53A441-ED6B-E975-791E-89C0D8D76590}"/>
              </a:ext>
            </a:extLst>
          </p:cNvPr>
          <p:cNvGrpSpPr/>
          <p:nvPr/>
        </p:nvGrpSpPr>
        <p:grpSpPr>
          <a:xfrm>
            <a:off x="1245196" y="2080692"/>
            <a:ext cx="597479" cy="399539"/>
            <a:chOff x="1245196" y="2080692"/>
            <a:chExt cx="597479" cy="399539"/>
          </a:xfrm>
        </p:grpSpPr>
        <p:cxnSp>
          <p:nvCxnSpPr>
            <p:cNvPr id="28" name="Connector: Curved 27">
              <a:extLst>
                <a:ext uri="{FF2B5EF4-FFF2-40B4-BE49-F238E27FC236}">
                  <a16:creationId xmlns:a16="http://schemas.microsoft.com/office/drawing/2014/main" id="{95CD4540-B7B5-A5EA-48CE-3B9E58360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45196" y="2217377"/>
              <a:ext cx="467869" cy="262854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or: Curved 28">
              <a:extLst>
                <a:ext uri="{FF2B5EF4-FFF2-40B4-BE49-F238E27FC236}">
                  <a16:creationId xmlns:a16="http://schemas.microsoft.com/office/drawing/2014/main" id="{396B7D1F-4F24-1EB5-8584-8323E7333068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1250364" y="2080692"/>
              <a:ext cx="592311" cy="273369"/>
            </a:xfrm>
            <a:prstGeom prst="curved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Graphic 13" descr="Users">
            <a:extLst>
              <a:ext uri="{FF2B5EF4-FFF2-40B4-BE49-F238E27FC236}">
                <a16:creationId xmlns:a16="http://schemas.microsoft.com/office/drawing/2014/main" id="{C14040FB-F3E3-018F-37EC-2F9E4B6E4B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5964" y="1620950"/>
            <a:ext cx="914400" cy="919483"/>
          </a:xfrm>
          <a:prstGeom prst="rect">
            <a:avLst/>
          </a:prstGeom>
        </p:spPr>
      </p:pic>
      <p:grpSp>
        <p:nvGrpSpPr>
          <p:cNvPr id="1108" name="Group 1107">
            <a:extLst>
              <a:ext uri="{FF2B5EF4-FFF2-40B4-BE49-F238E27FC236}">
                <a16:creationId xmlns:a16="http://schemas.microsoft.com/office/drawing/2014/main" id="{A9365F13-435E-A281-F998-76CF668CCDA1}"/>
              </a:ext>
            </a:extLst>
          </p:cNvPr>
          <p:cNvGrpSpPr/>
          <p:nvPr/>
        </p:nvGrpSpPr>
        <p:grpSpPr>
          <a:xfrm>
            <a:off x="4826754" y="2805657"/>
            <a:ext cx="2336562" cy="647882"/>
            <a:chOff x="4826754" y="2805657"/>
            <a:chExt cx="2336562" cy="64788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2678C1C-0ACB-DB5B-1E0B-9493FE9C362E}"/>
                </a:ext>
              </a:extLst>
            </p:cNvPr>
            <p:cNvSpPr/>
            <p:nvPr/>
          </p:nvSpPr>
          <p:spPr>
            <a:xfrm>
              <a:off x="4826754" y="2805657"/>
              <a:ext cx="2336562" cy="64788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8080AD6-286A-3155-FFCE-B9E09F894E84}"/>
                </a:ext>
              </a:extLst>
            </p:cNvPr>
            <p:cNvSpPr txBox="1"/>
            <p:nvPr/>
          </p:nvSpPr>
          <p:spPr>
            <a:xfrm>
              <a:off x="5239129" y="2930733"/>
              <a:ext cx="15404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/>
                <a:t>Reverse Proxy</a:t>
              </a:r>
            </a:p>
          </p:txBody>
        </p:sp>
      </p:grpSp>
      <p:grpSp>
        <p:nvGrpSpPr>
          <p:cNvPr id="1117" name="Group 1116">
            <a:extLst>
              <a:ext uri="{FF2B5EF4-FFF2-40B4-BE49-F238E27FC236}">
                <a16:creationId xmlns:a16="http://schemas.microsoft.com/office/drawing/2014/main" id="{1B33C517-A5C6-D933-7C07-CDCAD66965BF}"/>
              </a:ext>
            </a:extLst>
          </p:cNvPr>
          <p:cNvGrpSpPr/>
          <p:nvPr/>
        </p:nvGrpSpPr>
        <p:grpSpPr>
          <a:xfrm>
            <a:off x="6305529" y="4896020"/>
            <a:ext cx="2437858" cy="914671"/>
            <a:chOff x="6305529" y="4896020"/>
            <a:chExt cx="2437858" cy="914671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A34C535-6520-F3B7-6A5A-FE9A7614BB79}"/>
                </a:ext>
              </a:extLst>
            </p:cNvPr>
            <p:cNvSpPr/>
            <p:nvPr/>
          </p:nvSpPr>
          <p:spPr>
            <a:xfrm>
              <a:off x="6305529" y="4896020"/>
              <a:ext cx="2437858" cy="914671"/>
            </a:xfrm>
            <a:prstGeom prst="rect">
              <a:avLst/>
            </a:prstGeom>
            <a:solidFill>
              <a:schemeClr val="bg1"/>
            </a:solidFill>
            <a:ln w="2857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BF7C0AB-4E6C-0AE6-F695-9442809B0A2D}"/>
                </a:ext>
              </a:extLst>
            </p:cNvPr>
            <p:cNvSpPr txBox="1"/>
            <p:nvPr/>
          </p:nvSpPr>
          <p:spPr>
            <a:xfrm>
              <a:off x="6648662" y="5166617"/>
              <a:ext cx="1732056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TOTP Auth flow</a:t>
              </a:r>
            </a:p>
          </p:txBody>
        </p:sp>
      </p:grpSp>
      <p:grpSp>
        <p:nvGrpSpPr>
          <p:cNvPr id="1111" name="Group 1110">
            <a:extLst>
              <a:ext uri="{FF2B5EF4-FFF2-40B4-BE49-F238E27FC236}">
                <a16:creationId xmlns:a16="http://schemas.microsoft.com/office/drawing/2014/main" id="{3A089B55-CACE-8704-D6DB-10DFF563AE32}"/>
              </a:ext>
            </a:extLst>
          </p:cNvPr>
          <p:cNvGrpSpPr/>
          <p:nvPr/>
        </p:nvGrpSpPr>
        <p:grpSpPr>
          <a:xfrm>
            <a:off x="125506" y="535262"/>
            <a:ext cx="2927424" cy="1200329"/>
            <a:chOff x="125506" y="535262"/>
            <a:chExt cx="2927424" cy="1200329"/>
          </a:xfrm>
        </p:grpSpPr>
        <p:sp>
          <p:nvSpPr>
            <p:cNvPr id="1024" name="Rectangle 1023">
              <a:extLst>
                <a:ext uri="{FF2B5EF4-FFF2-40B4-BE49-F238E27FC236}">
                  <a16:creationId xmlns:a16="http://schemas.microsoft.com/office/drawing/2014/main" id="{57D729BB-C425-EDF7-6677-29AE9E2A4B91}"/>
                </a:ext>
              </a:extLst>
            </p:cNvPr>
            <p:cNvSpPr/>
            <p:nvPr/>
          </p:nvSpPr>
          <p:spPr>
            <a:xfrm>
              <a:off x="152350" y="535262"/>
              <a:ext cx="2769183" cy="120032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25" name="TextBox 1024">
              <a:extLst>
                <a:ext uri="{FF2B5EF4-FFF2-40B4-BE49-F238E27FC236}">
                  <a16:creationId xmlns:a16="http://schemas.microsoft.com/office/drawing/2014/main" id="{408FB892-F2ED-38CC-E055-11240D9D04F6}"/>
                </a:ext>
              </a:extLst>
            </p:cNvPr>
            <p:cNvSpPr txBox="1"/>
            <p:nvPr/>
          </p:nvSpPr>
          <p:spPr>
            <a:xfrm>
              <a:off x="125506" y="535262"/>
              <a:ext cx="29274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Username</a:t>
              </a:r>
              <a:br>
                <a:rPr lang="en-IN" dirty="0"/>
              </a:br>
              <a:r>
                <a:rPr lang="en-IN" dirty="0"/>
                <a:t>Password</a:t>
              </a:r>
              <a:br>
                <a:rPr lang="en-IN" dirty="0"/>
              </a:br>
              <a:r>
                <a:rPr lang="en-IN" dirty="0"/>
                <a:t>TOTP (</a:t>
              </a:r>
              <a:r>
                <a:rPr lang="en-IN" dirty="0" err="1"/>
                <a:t>e.g</a:t>
              </a:r>
              <a:r>
                <a:rPr lang="en-IN" dirty="0"/>
                <a:t> Google Authenticator) or Webauthn</a:t>
              </a:r>
            </a:p>
          </p:txBody>
        </p:sp>
      </p:grpSp>
      <p:sp>
        <p:nvSpPr>
          <p:cNvPr id="1034" name="Rectangle 1033">
            <a:extLst>
              <a:ext uri="{FF2B5EF4-FFF2-40B4-BE49-F238E27FC236}">
                <a16:creationId xmlns:a16="http://schemas.microsoft.com/office/drawing/2014/main" id="{7E322271-7A3D-E19E-664B-F9668026301A}"/>
              </a:ext>
            </a:extLst>
          </p:cNvPr>
          <p:cNvSpPr/>
          <p:nvPr/>
        </p:nvSpPr>
        <p:spPr>
          <a:xfrm>
            <a:off x="9894017" y="5069015"/>
            <a:ext cx="2144495" cy="5467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35" name="TextBox 1034">
            <a:extLst>
              <a:ext uri="{FF2B5EF4-FFF2-40B4-BE49-F238E27FC236}">
                <a16:creationId xmlns:a16="http://schemas.microsoft.com/office/drawing/2014/main" id="{998341A5-840C-B1F0-9BB2-358F65B9612C}"/>
              </a:ext>
            </a:extLst>
          </p:cNvPr>
          <p:cNvSpPr txBox="1"/>
          <p:nvPr/>
        </p:nvSpPr>
        <p:spPr>
          <a:xfrm>
            <a:off x="9933615" y="5172907"/>
            <a:ext cx="214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Internal MySQL DB</a:t>
            </a:r>
          </a:p>
        </p:txBody>
      </p:sp>
      <p:cxnSp>
        <p:nvCxnSpPr>
          <p:cNvPr id="1041" name="Connector: Elbow 1040">
            <a:extLst>
              <a:ext uri="{FF2B5EF4-FFF2-40B4-BE49-F238E27FC236}">
                <a16:creationId xmlns:a16="http://schemas.microsoft.com/office/drawing/2014/main" id="{B568C47F-30C8-84EB-0A95-77C8506021C6}"/>
              </a:ext>
            </a:extLst>
          </p:cNvPr>
          <p:cNvCxnSpPr>
            <a:cxnSpLocks/>
            <a:stCxn id="45" idx="2"/>
            <a:endCxn id="61" idx="1"/>
          </p:cNvCxnSpPr>
          <p:nvPr/>
        </p:nvCxnSpPr>
        <p:spPr>
          <a:xfrm rot="16200000" flipH="1">
            <a:off x="5835561" y="4883388"/>
            <a:ext cx="629442" cy="310494"/>
          </a:xfrm>
          <a:prstGeom prst="bentConnector2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2" name="Group 1111">
            <a:extLst>
              <a:ext uri="{FF2B5EF4-FFF2-40B4-BE49-F238E27FC236}">
                <a16:creationId xmlns:a16="http://schemas.microsoft.com/office/drawing/2014/main" id="{24C2E5A7-0752-FD60-DFEF-101DE30C19DF}"/>
              </a:ext>
            </a:extLst>
          </p:cNvPr>
          <p:cNvGrpSpPr/>
          <p:nvPr/>
        </p:nvGrpSpPr>
        <p:grpSpPr>
          <a:xfrm>
            <a:off x="6305529" y="5896597"/>
            <a:ext cx="2437858" cy="914671"/>
            <a:chOff x="6305529" y="5896597"/>
            <a:chExt cx="2437858" cy="91467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38B4D6-E401-A3AE-F655-DE712E718F8D}"/>
                </a:ext>
              </a:extLst>
            </p:cNvPr>
            <p:cNvSpPr/>
            <p:nvPr/>
          </p:nvSpPr>
          <p:spPr>
            <a:xfrm>
              <a:off x="6305529" y="5896597"/>
              <a:ext cx="2437858" cy="914671"/>
            </a:xfrm>
            <a:prstGeom prst="rect">
              <a:avLst/>
            </a:prstGeom>
            <a:solidFill>
              <a:schemeClr val="bg1"/>
            </a:solidFill>
            <a:ln w="2857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301306C-81F5-6A04-B858-DF541C69B1E8}"/>
                </a:ext>
              </a:extLst>
            </p:cNvPr>
            <p:cNvSpPr txBox="1"/>
            <p:nvPr/>
          </p:nvSpPr>
          <p:spPr>
            <a:xfrm>
              <a:off x="6463595" y="6191004"/>
              <a:ext cx="2121723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Webauthn Auth flow</a:t>
              </a:r>
            </a:p>
          </p:txBody>
        </p:sp>
      </p:grp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A358536B-43C5-FD87-CBC1-8FF0B38FAEDB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58044" y="5053583"/>
            <a:ext cx="1660920" cy="1034049"/>
          </a:xfrm>
          <a:prstGeom prst="bentConnector2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4" name="Group 1113">
            <a:extLst>
              <a:ext uri="{FF2B5EF4-FFF2-40B4-BE49-F238E27FC236}">
                <a16:creationId xmlns:a16="http://schemas.microsoft.com/office/drawing/2014/main" id="{7C9E3243-6253-A5F0-6D2B-339EB0077C03}"/>
              </a:ext>
            </a:extLst>
          </p:cNvPr>
          <p:cNvGrpSpPr/>
          <p:nvPr/>
        </p:nvGrpSpPr>
        <p:grpSpPr>
          <a:xfrm>
            <a:off x="2293992" y="6072362"/>
            <a:ext cx="2792609" cy="463004"/>
            <a:chOff x="2399835" y="6253652"/>
            <a:chExt cx="2792609" cy="463004"/>
          </a:xfrm>
        </p:grpSpPr>
        <p:sp>
          <p:nvSpPr>
            <p:cNvPr id="1059" name="Rectangle 1058">
              <a:extLst>
                <a:ext uri="{FF2B5EF4-FFF2-40B4-BE49-F238E27FC236}">
                  <a16:creationId xmlns:a16="http://schemas.microsoft.com/office/drawing/2014/main" id="{5200B950-0D17-3D80-9066-2E3C06BFC406}"/>
                </a:ext>
              </a:extLst>
            </p:cNvPr>
            <p:cNvSpPr/>
            <p:nvPr/>
          </p:nvSpPr>
          <p:spPr>
            <a:xfrm>
              <a:off x="2399835" y="6253652"/>
              <a:ext cx="2792609" cy="46300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60" name="TextBox 1059">
              <a:extLst>
                <a:ext uri="{FF2B5EF4-FFF2-40B4-BE49-F238E27FC236}">
                  <a16:creationId xmlns:a16="http://schemas.microsoft.com/office/drawing/2014/main" id="{E6CC43AB-46F1-E67D-01BC-7A13353143C3}"/>
                </a:ext>
              </a:extLst>
            </p:cNvPr>
            <p:cNvSpPr txBox="1"/>
            <p:nvPr/>
          </p:nvSpPr>
          <p:spPr>
            <a:xfrm>
              <a:off x="2435272" y="6306851"/>
              <a:ext cx="2725438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/>
                <a:t>Auth </a:t>
              </a:r>
              <a:r>
                <a:rPr lang="en-IN" dirty="0">
                  <a:solidFill>
                    <a:srgbClr val="00B050"/>
                  </a:solidFill>
                </a:rPr>
                <a:t>Success</a:t>
              </a:r>
              <a:r>
                <a:rPr lang="en-IN" dirty="0"/>
                <a:t> or </a:t>
              </a:r>
              <a:r>
                <a:rPr lang="en-IN" dirty="0">
                  <a:solidFill>
                    <a:srgbClr val="FF0000"/>
                  </a:solidFill>
                </a:rPr>
                <a:t>Fail</a:t>
              </a:r>
            </a:p>
          </p:txBody>
        </p:sp>
      </p:grpSp>
      <p:grpSp>
        <p:nvGrpSpPr>
          <p:cNvPr id="1113" name="Group 1112">
            <a:extLst>
              <a:ext uri="{FF2B5EF4-FFF2-40B4-BE49-F238E27FC236}">
                <a16:creationId xmlns:a16="http://schemas.microsoft.com/office/drawing/2014/main" id="{BB789415-B525-AD3C-DDD9-67D2C66BF640}"/>
              </a:ext>
            </a:extLst>
          </p:cNvPr>
          <p:cNvGrpSpPr/>
          <p:nvPr/>
        </p:nvGrpSpPr>
        <p:grpSpPr>
          <a:xfrm>
            <a:off x="3054553" y="5202410"/>
            <a:ext cx="2792609" cy="463004"/>
            <a:chOff x="3280738" y="5433912"/>
            <a:chExt cx="2792609" cy="463004"/>
          </a:xfrm>
        </p:grpSpPr>
        <p:sp>
          <p:nvSpPr>
            <p:cNvPr id="1062" name="Rectangle 1061">
              <a:extLst>
                <a:ext uri="{FF2B5EF4-FFF2-40B4-BE49-F238E27FC236}">
                  <a16:creationId xmlns:a16="http://schemas.microsoft.com/office/drawing/2014/main" id="{E8229BD2-0D1E-7D77-E69B-2F1558A30AFC}"/>
                </a:ext>
              </a:extLst>
            </p:cNvPr>
            <p:cNvSpPr/>
            <p:nvPr/>
          </p:nvSpPr>
          <p:spPr>
            <a:xfrm>
              <a:off x="3280738" y="5433912"/>
              <a:ext cx="2792609" cy="46300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63" name="TextBox 1062">
              <a:extLst>
                <a:ext uri="{FF2B5EF4-FFF2-40B4-BE49-F238E27FC236}">
                  <a16:creationId xmlns:a16="http://schemas.microsoft.com/office/drawing/2014/main" id="{FA422CAD-4CE7-28AA-5471-AE2CF1101CFB}"/>
                </a:ext>
              </a:extLst>
            </p:cNvPr>
            <p:cNvSpPr txBox="1"/>
            <p:nvPr/>
          </p:nvSpPr>
          <p:spPr>
            <a:xfrm>
              <a:off x="3316175" y="5487111"/>
              <a:ext cx="2725438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/>
                <a:t>Auth </a:t>
              </a:r>
              <a:r>
                <a:rPr lang="en-IN" dirty="0">
                  <a:solidFill>
                    <a:srgbClr val="00B050"/>
                  </a:solidFill>
                </a:rPr>
                <a:t>Success</a:t>
              </a:r>
              <a:r>
                <a:rPr lang="en-IN" dirty="0"/>
                <a:t> or </a:t>
              </a:r>
              <a:r>
                <a:rPr lang="en-IN" dirty="0">
                  <a:solidFill>
                    <a:srgbClr val="FF0000"/>
                  </a:solidFill>
                </a:rPr>
                <a:t>Fail</a:t>
              </a:r>
            </a:p>
          </p:txBody>
        </p:sp>
      </p:grpSp>
      <p:sp>
        <p:nvSpPr>
          <p:cNvPr id="1065" name="Rectangle 1064">
            <a:extLst>
              <a:ext uri="{FF2B5EF4-FFF2-40B4-BE49-F238E27FC236}">
                <a16:creationId xmlns:a16="http://schemas.microsoft.com/office/drawing/2014/main" id="{8EC2978D-47A7-65FA-29B6-331E578E962F}"/>
              </a:ext>
            </a:extLst>
          </p:cNvPr>
          <p:cNvSpPr/>
          <p:nvPr/>
        </p:nvSpPr>
        <p:spPr>
          <a:xfrm>
            <a:off x="1454780" y="3467158"/>
            <a:ext cx="2992920" cy="47063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66" name="TextBox 1065">
            <a:extLst>
              <a:ext uri="{FF2B5EF4-FFF2-40B4-BE49-F238E27FC236}">
                <a16:creationId xmlns:a16="http://schemas.microsoft.com/office/drawing/2014/main" id="{BF7F3DC8-B1BA-808C-409F-1213D504D10A}"/>
              </a:ext>
            </a:extLst>
          </p:cNvPr>
          <p:cNvSpPr txBox="1"/>
          <p:nvPr/>
        </p:nvSpPr>
        <p:spPr>
          <a:xfrm>
            <a:off x="1511461" y="3548179"/>
            <a:ext cx="2867046" cy="369332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rgbClr val="FF0000"/>
                </a:solidFill>
              </a:rPr>
              <a:t>Check Username and </a:t>
            </a:r>
            <a:r>
              <a:rPr lang="en-IN" dirty="0" err="1">
                <a:solidFill>
                  <a:srgbClr val="FF0000"/>
                </a:solidFill>
              </a:rPr>
              <a:t>Cont</a:t>
            </a:r>
            <a:r>
              <a:rPr lang="en-IN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1070" name="Rectangle 1069">
            <a:extLst>
              <a:ext uri="{FF2B5EF4-FFF2-40B4-BE49-F238E27FC236}">
                <a16:creationId xmlns:a16="http://schemas.microsoft.com/office/drawing/2014/main" id="{C4AB12B1-6C53-6998-FB05-15C3F7C612BF}"/>
              </a:ext>
            </a:extLst>
          </p:cNvPr>
          <p:cNvSpPr/>
          <p:nvPr/>
        </p:nvSpPr>
        <p:spPr>
          <a:xfrm>
            <a:off x="1811625" y="4073754"/>
            <a:ext cx="2627103" cy="47063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71" name="TextBox 1070">
            <a:extLst>
              <a:ext uri="{FF2B5EF4-FFF2-40B4-BE49-F238E27FC236}">
                <a16:creationId xmlns:a16="http://schemas.microsoft.com/office/drawing/2014/main" id="{9139516F-0AF3-AE2A-38F7-84F7D71C0D9D}"/>
              </a:ext>
            </a:extLst>
          </p:cNvPr>
          <p:cNvSpPr txBox="1"/>
          <p:nvPr/>
        </p:nvSpPr>
        <p:spPr>
          <a:xfrm>
            <a:off x="1918513" y="4175090"/>
            <a:ext cx="2413326" cy="338554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solidFill>
                  <a:srgbClr val="FF0000"/>
                </a:solidFill>
              </a:rPr>
              <a:t>Webauthn (</a:t>
            </a:r>
            <a:r>
              <a:rPr lang="en-IN" sz="1600" dirty="0" err="1">
                <a:solidFill>
                  <a:srgbClr val="FF0000"/>
                </a:solidFill>
              </a:rPr>
              <a:t>passwordless</a:t>
            </a:r>
            <a:r>
              <a:rPr lang="en-IN" sz="1600" dirty="0">
                <a:solidFill>
                  <a:srgbClr val="FF0000"/>
                </a:solidFill>
              </a:rPr>
              <a:t>)</a:t>
            </a:r>
          </a:p>
        </p:txBody>
      </p:sp>
      <p:grpSp>
        <p:nvGrpSpPr>
          <p:cNvPr id="1118" name="Group 1117">
            <a:extLst>
              <a:ext uri="{FF2B5EF4-FFF2-40B4-BE49-F238E27FC236}">
                <a16:creationId xmlns:a16="http://schemas.microsoft.com/office/drawing/2014/main" id="{37A2095E-37A3-5E89-C5DE-44608959F3A2}"/>
              </a:ext>
            </a:extLst>
          </p:cNvPr>
          <p:cNvGrpSpPr/>
          <p:nvPr/>
        </p:nvGrpSpPr>
        <p:grpSpPr>
          <a:xfrm>
            <a:off x="7004572" y="1178859"/>
            <a:ext cx="2336562" cy="592517"/>
            <a:chOff x="7004572" y="1178859"/>
            <a:chExt cx="2336562" cy="59251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07D8329-A386-341E-8BB6-EDDC66C6E44E}"/>
                </a:ext>
              </a:extLst>
            </p:cNvPr>
            <p:cNvSpPr/>
            <p:nvPr/>
          </p:nvSpPr>
          <p:spPr>
            <a:xfrm>
              <a:off x="7004572" y="1178859"/>
              <a:ext cx="2336562" cy="592517"/>
            </a:xfrm>
            <a:prstGeom prst="rect">
              <a:avLst/>
            </a:prstGeom>
            <a:solidFill>
              <a:schemeClr val="bg1"/>
            </a:solidFill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260DC6F-6D36-636C-AECF-A48870AFC5D5}"/>
                </a:ext>
              </a:extLst>
            </p:cNvPr>
            <p:cNvSpPr txBox="1"/>
            <p:nvPr/>
          </p:nvSpPr>
          <p:spPr>
            <a:xfrm>
              <a:off x="7109555" y="1266532"/>
              <a:ext cx="2066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/>
                <a:t>Web-App-2</a:t>
              </a:r>
            </a:p>
          </p:txBody>
        </p:sp>
      </p:grpSp>
      <p:grpSp>
        <p:nvGrpSpPr>
          <p:cNvPr id="1119" name="Group 1118">
            <a:extLst>
              <a:ext uri="{FF2B5EF4-FFF2-40B4-BE49-F238E27FC236}">
                <a16:creationId xmlns:a16="http://schemas.microsoft.com/office/drawing/2014/main" id="{25E50615-B72D-67EC-32C4-1D8FA0DDE882}"/>
              </a:ext>
            </a:extLst>
          </p:cNvPr>
          <p:cNvGrpSpPr/>
          <p:nvPr/>
        </p:nvGrpSpPr>
        <p:grpSpPr>
          <a:xfrm>
            <a:off x="9139072" y="472449"/>
            <a:ext cx="2336562" cy="592517"/>
            <a:chOff x="9139072" y="472449"/>
            <a:chExt cx="2336562" cy="59251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FD76F9A-F51D-32BF-706D-45BF55E1FE8A}"/>
                </a:ext>
              </a:extLst>
            </p:cNvPr>
            <p:cNvSpPr/>
            <p:nvPr/>
          </p:nvSpPr>
          <p:spPr>
            <a:xfrm>
              <a:off x="9139072" y="472449"/>
              <a:ext cx="2336562" cy="592517"/>
            </a:xfrm>
            <a:prstGeom prst="rect">
              <a:avLst/>
            </a:prstGeom>
            <a:solidFill>
              <a:schemeClr val="bg1"/>
            </a:solidFill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BC00709-45F2-01F6-C986-CADECCBAD11C}"/>
                </a:ext>
              </a:extLst>
            </p:cNvPr>
            <p:cNvSpPr txBox="1"/>
            <p:nvPr/>
          </p:nvSpPr>
          <p:spPr>
            <a:xfrm>
              <a:off x="9262603" y="554424"/>
              <a:ext cx="2066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/>
                <a:t>Web-App-3</a:t>
              </a:r>
            </a:p>
          </p:txBody>
        </p:sp>
      </p:grp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F8CFB26-695A-F1DF-C7AA-8205D42068D0}"/>
              </a:ext>
            </a:extLst>
          </p:cNvPr>
          <p:cNvCxnSpPr>
            <a:cxnSpLocks/>
          </p:cNvCxnSpPr>
          <p:nvPr/>
        </p:nvCxnSpPr>
        <p:spPr>
          <a:xfrm>
            <a:off x="6179148" y="2435037"/>
            <a:ext cx="0" cy="3706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F523077-042A-3A63-C7D9-F2A421B0A5B4}"/>
              </a:ext>
            </a:extLst>
          </p:cNvPr>
          <p:cNvCxnSpPr>
            <a:cxnSpLocks/>
          </p:cNvCxnSpPr>
          <p:nvPr/>
        </p:nvCxnSpPr>
        <p:spPr>
          <a:xfrm flipV="1">
            <a:off x="5589740" y="2424686"/>
            <a:ext cx="0" cy="38097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37975C7-C949-9576-95B3-D8F9EED100BA}"/>
              </a:ext>
            </a:extLst>
          </p:cNvPr>
          <p:cNvCxnSpPr>
            <a:cxnSpLocks/>
          </p:cNvCxnSpPr>
          <p:nvPr/>
        </p:nvCxnSpPr>
        <p:spPr>
          <a:xfrm>
            <a:off x="6179148" y="3464337"/>
            <a:ext cx="0" cy="4234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7C154EE-E9D0-65A9-AC71-1FFDCF300CDB}"/>
              </a:ext>
            </a:extLst>
          </p:cNvPr>
          <p:cNvCxnSpPr>
            <a:cxnSpLocks/>
          </p:cNvCxnSpPr>
          <p:nvPr/>
        </p:nvCxnSpPr>
        <p:spPr>
          <a:xfrm flipV="1">
            <a:off x="5589740" y="3464337"/>
            <a:ext cx="0" cy="42344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0" name="Group 1109">
            <a:extLst>
              <a:ext uri="{FF2B5EF4-FFF2-40B4-BE49-F238E27FC236}">
                <a16:creationId xmlns:a16="http://schemas.microsoft.com/office/drawing/2014/main" id="{611EAF69-A8EC-1759-E03E-8E5480D95725}"/>
              </a:ext>
            </a:extLst>
          </p:cNvPr>
          <p:cNvGrpSpPr/>
          <p:nvPr/>
        </p:nvGrpSpPr>
        <p:grpSpPr>
          <a:xfrm>
            <a:off x="8513189" y="2377360"/>
            <a:ext cx="1791527" cy="635042"/>
            <a:chOff x="8513189" y="2377360"/>
            <a:chExt cx="1791527" cy="635042"/>
          </a:xfrm>
        </p:grpSpPr>
        <p:sp>
          <p:nvSpPr>
            <p:cNvPr id="1067" name="Rectangle 1066">
              <a:extLst>
                <a:ext uri="{FF2B5EF4-FFF2-40B4-BE49-F238E27FC236}">
                  <a16:creationId xmlns:a16="http://schemas.microsoft.com/office/drawing/2014/main" id="{6E83FA1D-F29B-D7CD-0E69-68432663E8DD}"/>
                </a:ext>
              </a:extLst>
            </p:cNvPr>
            <p:cNvSpPr/>
            <p:nvPr/>
          </p:nvSpPr>
          <p:spPr>
            <a:xfrm>
              <a:off x="8513189" y="2377360"/>
              <a:ext cx="1791527" cy="6350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068" name="TextBox 1067">
              <a:extLst>
                <a:ext uri="{FF2B5EF4-FFF2-40B4-BE49-F238E27FC236}">
                  <a16:creationId xmlns:a16="http://schemas.microsoft.com/office/drawing/2014/main" id="{6A6D22C9-4DE3-58A6-5F6E-F560A4716C89}"/>
                </a:ext>
              </a:extLst>
            </p:cNvPr>
            <p:cNvSpPr txBox="1"/>
            <p:nvPr/>
          </p:nvSpPr>
          <p:spPr>
            <a:xfrm>
              <a:off x="8764281" y="2486850"/>
              <a:ext cx="1289344" cy="417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/>
                <a:t>TIFR LDAP</a:t>
              </a:r>
            </a:p>
          </p:txBody>
        </p:sp>
      </p:grpSp>
      <p:grpSp>
        <p:nvGrpSpPr>
          <p:cNvPr id="1120" name="Group 1119">
            <a:extLst>
              <a:ext uri="{FF2B5EF4-FFF2-40B4-BE49-F238E27FC236}">
                <a16:creationId xmlns:a16="http://schemas.microsoft.com/office/drawing/2014/main" id="{4EED92E1-7408-7E93-AB91-8BF1655DC6F4}"/>
              </a:ext>
            </a:extLst>
          </p:cNvPr>
          <p:cNvGrpSpPr/>
          <p:nvPr/>
        </p:nvGrpSpPr>
        <p:grpSpPr>
          <a:xfrm>
            <a:off x="10070500" y="3088145"/>
            <a:ext cx="1791527" cy="635042"/>
            <a:chOff x="10070500" y="3088145"/>
            <a:chExt cx="1791527" cy="635042"/>
          </a:xfrm>
        </p:grpSpPr>
        <p:sp>
          <p:nvSpPr>
            <p:cNvPr id="1072" name="Rectangle 1071">
              <a:extLst>
                <a:ext uri="{FF2B5EF4-FFF2-40B4-BE49-F238E27FC236}">
                  <a16:creationId xmlns:a16="http://schemas.microsoft.com/office/drawing/2014/main" id="{BE31CFA6-06D3-818A-753F-340A6D05ACF4}"/>
                </a:ext>
              </a:extLst>
            </p:cNvPr>
            <p:cNvSpPr/>
            <p:nvPr/>
          </p:nvSpPr>
          <p:spPr>
            <a:xfrm>
              <a:off x="10070500" y="3088145"/>
              <a:ext cx="1791527" cy="6350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073" name="TextBox 1072">
              <a:extLst>
                <a:ext uri="{FF2B5EF4-FFF2-40B4-BE49-F238E27FC236}">
                  <a16:creationId xmlns:a16="http://schemas.microsoft.com/office/drawing/2014/main" id="{60E6FF3B-17FF-8C67-9296-C06C52157895}"/>
                </a:ext>
              </a:extLst>
            </p:cNvPr>
            <p:cNvSpPr txBox="1"/>
            <p:nvPr/>
          </p:nvSpPr>
          <p:spPr>
            <a:xfrm>
              <a:off x="10354731" y="3196677"/>
              <a:ext cx="1289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/>
                <a:t>NCBS LDAP</a:t>
              </a:r>
            </a:p>
          </p:txBody>
        </p:sp>
      </p:grpSp>
      <p:grpSp>
        <p:nvGrpSpPr>
          <p:cNvPr id="1121" name="Group 1120">
            <a:extLst>
              <a:ext uri="{FF2B5EF4-FFF2-40B4-BE49-F238E27FC236}">
                <a16:creationId xmlns:a16="http://schemas.microsoft.com/office/drawing/2014/main" id="{520E76DD-1C39-1350-9E4E-3A5EFBCC287F}"/>
              </a:ext>
            </a:extLst>
          </p:cNvPr>
          <p:cNvGrpSpPr/>
          <p:nvPr/>
        </p:nvGrpSpPr>
        <p:grpSpPr>
          <a:xfrm>
            <a:off x="10070500" y="3816814"/>
            <a:ext cx="1791527" cy="635042"/>
            <a:chOff x="10070500" y="3816814"/>
            <a:chExt cx="1791527" cy="635042"/>
          </a:xfrm>
        </p:grpSpPr>
        <p:sp>
          <p:nvSpPr>
            <p:cNvPr id="1074" name="Rectangle 1073">
              <a:extLst>
                <a:ext uri="{FF2B5EF4-FFF2-40B4-BE49-F238E27FC236}">
                  <a16:creationId xmlns:a16="http://schemas.microsoft.com/office/drawing/2014/main" id="{AB1A9638-AACD-EA89-560F-6A69DDABF057}"/>
                </a:ext>
              </a:extLst>
            </p:cNvPr>
            <p:cNvSpPr/>
            <p:nvPr/>
          </p:nvSpPr>
          <p:spPr>
            <a:xfrm>
              <a:off x="10070500" y="3816814"/>
              <a:ext cx="1791527" cy="6350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075" name="TextBox 1074">
              <a:extLst>
                <a:ext uri="{FF2B5EF4-FFF2-40B4-BE49-F238E27FC236}">
                  <a16:creationId xmlns:a16="http://schemas.microsoft.com/office/drawing/2014/main" id="{D73F97C5-F42D-E082-13C2-1A84C6D0206E}"/>
                </a:ext>
              </a:extLst>
            </p:cNvPr>
            <p:cNvSpPr txBox="1"/>
            <p:nvPr/>
          </p:nvSpPr>
          <p:spPr>
            <a:xfrm>
              <a:off x="10361190" y="3924330"/>
              <a:ext cx="1289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/>
                <a:t>ICTS LDAP</a:t>
              </a:r>
            </a:p>
          </p:txBody>
        </p:sp>
      </p:grpSp>
      <p:cxnSp>
        <p:nvCxnSpPr>
          <p:cNvPr id="1076" name="Connector: Elbow 1075">
            <a:extLst>
              <a:ext uri="{FF2B5EF4-FFF2-40B4-BE49-F238E27FC236}">
                <a16:creationId xmlns:a16="http://schemas.microsoft.com/office/drawing/2014/main" id="{BA96D691-6056-A6F1-BB87-CBA1ACDA50D9}"/>
              </a:ext>
            </a:extLst>
          </p:cNvPr>
          <p:cNvCxnSpPr>
            <a:cxnSpLocks/>
            <a:stCxn id="1067" idx="2"/>
          </p:cNvCxnSpPr>
          <p:nvPr/>
        </p:nvCxnSpPr>
        <p:spPr>
          <a:xfrm rot="5400000">
            <a:off x="7590196" y="2598569"/>
            <a:ext cx="1404924" cy="2232591"/>
          </a:xfrm>
          <a:prstGeom prst="bentConnector2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7" name="Connector: Elbow 1076">
            <a:extLst>
              <a:ext uri="{FF2B5EF4-FFF2-40B4-BE49-F238E27FC236}">
                <a16:creationId xmlns:a16="http://schemas.microsoft.com/office/drawing/2014/main" id="{BDC9B7EA-B8F4-81EC-87A3-7CD42D6958E9}"/>
              </a:ext>
            </a:extLst>
          </p:cNvPr>
          <p:cNvCxnSpPr>
            <a:cxnSpLocks/>
          </p:cNvCxnSpPr>
          <p:nvPr/>
        </p:nvCxnSpPr>
        <p:spPr>
          <a:xfrm flipV="1">
            <a:off x="7176360" y="3009222"/>
            <a:ext cx="1999409" cy="1099162"/>
          </a:xfrm>
          <a:prstGeom prst="bentConnector3">
            <a:avLst>
              <a:gd name="adj1" fmla="val 9997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3" name="Connector: Elbow 1092">
            <a:extLst>
              <a:ext uri="{FF2B5EF4-FFF2-40B4-BE49-F238E27FC236}">
                <a16:creationId xmlns:a16="http://schemas.microsoft.com/office/drawing/2014/main" id="{62BCD8B6-4A08-FB7F-445E-8953409C9A76}"/>
              </a:ext>
            </a:extLst>
          </p:cNvPr>
          <p:cNvCxnSpPr>
            <a:cxnSpLocks/>
            <a:endCxn id="1034" idx="2"/>
          </p:cNvCxnSpPr>
          <p:nvPr/>
        </p:nvCxnSpPr>
        <p:spPr>
          <a:xfrm flipV="1">
            <a:off x="8743384" y="5615718"/>
            <a:ext cx="2222881" cy="688146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5" name="Connector: Elbow 1094">
            <a:extLst>
              <a:ext uri="{FF2B5EF4-FFF2-40B4-BE49-F238E27FC236}">
                <a16:creationId xmlns:a16="http://schemas.microsoft.com/office/drawing/2014/main" id="{96078B18-2FBB-5A67-D693-7CF8A3CAA517}"/>
              </a:ext>
            </a:extLst>
          </p:cNvPr>
          <p:cNvCxnSpPr>
            <a:cxnSpLocks/>
          </p:cNvCxnSpPr>
          <p:nvPr/>
        </p:nvCxnSpPr>
        <p:spPr>
          <a:xfrm rot="10800000" flipV="1">
            <a:off x="8747665" y="5615719"/>
            <a:ext cx="2433576" cy="1020771"/>
          </a:xfrm>
          <a:prstGeom prst="bentConnector3">
            <a:avLst>
              <a:gd name="adj1" fmla="val -745"/>
            </a:avLst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8" name="Straight Arrow Connector 1097">
            <a:extLst>
              <a:ext uri="{FF2B5EF4-FFF2-40B4-BE49-F238E27FC236}">
                <a16:creationId xmlns:a16="http://schemas.microsoft.com/office/drawing/2014/main" id="{EB14E56A-FF20-DB60-5460-3786D644BEC6}"/>
              </a:ext>
            </a:extLst>
          </p:cNvPr>
          <p:cNvCxnSpPr>
            <a:cxnSpLocks/>
          </p:cNvCxnSpPr>
          <p:nvPr/>
        </p:nvCxnSpPr>
        <p:spPr>
          <a:xfrm flipV="1">
            <a:off x="8743387" y="5221026"/>
            <a:ext cx="1150630" cy="109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1" name="Straight Arrow Connector 1100">
            <a:extLst>
              <a:ext uri="{FF2B5EF4-FFF2-40B4-BE49-F238E27FC236}">
                <a16:creationId xmlns:a16="http://schemas.microsoft.com/office/drawing/2014/main" id="{30F5DBB4-CF82-977C-92AD-D2C2AFB477FC}"/>
              </a:ext>
            </a:extLst>
          </p:cNvPr>
          <p:cNvCxnSpPr>
            <a:cxnSpLocks/>
          </p:cNvCxnSpPr>
          <p:nvPr/>
        </p:nvCxnSpPr>
        <p:spPr>
          <a:xfrm flipH="1">
            <a:off x="8755982" y="5487111"/>
            <a:ext cx="1138035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3" name="Straight Arrow Connector 1102">
            <a:extLst>
              <a:ext uri="{FF2B5EF4-FFF2-40B4-BE49-F238E27FC236}">
                <a16:creationId xmlns:a16="http://schemas.microsoft.com/office/drawing/2014/main" id="{06E44657-4021-A0BA-0DE0-AA724A1ABB80}"/>
              </a:ext>
            </a:extLst>
          </p:cNvPr>
          <p:cNvCxnSpPr/>
          <p:nvPr/>
        </p:nvCxnSpPr>
        <p:spPr>
          <a:xfrm flipV="1">
            <a:off x="1578692" y="1900968"/>
            <a:ext cx="3261105" cy="9612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4" name="Straight Arrow Connector 1103">
            <a:extLst>
              <a:ext uri="{FF2B5EF4-FFF2-40B4-BE49-F238E27FC236}">
                <a16:creationId xmlns:a16="http://schemas.microsoft.com/office/drawing/2014/main" id="{709E303C-BF71-4AC6-A20D-EC3E6944D860}"/>
              </a:ext>
            </a:extLst>
          </p:cNvPr>
          <p:cNvCxnSpPr>
            <a:cxnSpLocks/>
          </p:cNvCxnSpPr>
          <p:nvPr/>
        </p:nvCxnSpPr>
        <p:spPr>
          <a:xfrm flipH="1">
            <a:off x="1614362" y="2195493"/>
            <a:ext cx="3225435" cy="95856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5" name="Rectangle 1114">
            <a:extLst>
              <a:ext uri="{FF2B5EF4-FFF2-40B4-BE49-F238E27FC236}">
                <a16:creationId xmlns:a16="http://schemas.microsoft.com/office/drawing/2014/main" id="{5B81E190-3A5E-C9DB-A653-4994A03C46E3}"/>
              </a:ext>
            </a:extLst>
          </p:cNvPr>
          <p:cNvSpPr/>
          <p:nvPr/>
        </p:nvSpPr>
        <p:spPr>
          <a:xfrm>
            <a:off x="1811625" y="4678814"/>
            <a:ext cx="2627103" cy="370702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16" name="TextBox 1115">
            <a:extLst>
              <a:ext uri="{FF2B5EF4-FFF2-40B4-BE49-F238E27FC236}">
                <a16:creationId xmlns:a16="http://schemas.microsoft.com/office/drawing/2014/main" id="{5AE90AE7-C54E-8056-72F9-81ABCBF84BC6}"/>
              </a:ext>
            </a:extLst>
          </p:cNvPr>
          <p:cNvSpPr txBox="1"/>
          <p:nvPr/>
        </p:nvSpPr>
        <p:spPr>
          <a:xfrm>
            <a:off x="1948372" y="4676266"/>
            <a:ext cx="2413326" cy="338554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solidFill>
                  <a:srgbClr val="FF0000"/>
                </a:solidFill>
              </a:rPr>
              <a:t>Password + 2FA</a:t>
            </a:r>
          </a:p>
        </p:txBody>
      </p:sp>
    </p:spTree>
    <p:extLst>
      <p:ext uri="{BB962C8B-B14F-4D97-AF65-F5344CB8AC3E}">
        <p14:creationId xmlns:p14="http://schemas.microsoft.com/office/powerpoint/2010/main" val="29113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10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10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10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10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10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10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10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0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20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animBg="1"/>
      <p:bldP spid="1035" grpId="0"/>
      <p:bldP spid="1065" grpId="0" animBg="1"/>
      <p:bldP spid="1066" grpId="0" animBg="1"/>
      <p:bldP spid="1070" grpId="0" animBg="1"/>
      <p:bldP spid="1071" grpId="0" animBg="1"/>
      <p:bldP spid="1115" grpId="0" animBg="1"/>
      <p:bldP spid="11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1E7EA-0835-1AC6-4A7E-9FA40DB83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DB95692-D040-D5CA-F848-3C079003BA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Installation, configuration and live use cases.</a:t>
            </a:r>
          </a:p>
          <a:p>
            <a:pPr algn="l"/>
            <a:r>
              <a:rPr lang="en-US" sz="2000" b="1" dirty="0">
                <a:effectLst/>
              </a:rPr>
              <a:t>Complete Installation and configuration document available on</a:t>
            </a:r>
            <a:br>
              <a:rPr lang="en-US" sz="2000" b="1" dirty="0"/>
            </a:br>
            <a:r>
              <a:rPr lang="en-US" sz="2000" b="1" dirty="0">
                <a:hlinkClick r:id="rId2"/>
              </a:rPr>
              <a:t>https://zerobyte.notion.site</a:t>
            </a:r>
            <a:r>
              <a:rPr lang="en-US" sz="2000" b="1">
                <a:hlinkClick r:id="rId2"/>
              </a:rPr>
              <a:t>/Zerobyte-knowledge-Base-241bc95018e48058bdfdc2b61294ce9f</a:t>
            </a:r>
            <a:r>
              <a:rPr lang="en-US" sz="2000" b="1"/>
              <a:t> </a:t>
            </a:r>
            <a:endParaRPr lang="en-US" sz="2000" b="1" dirty="0"/>
          </a:p>
          <a:p>
            <a:pPr algn="l"/>
            <a:r>
              <a:rPr lang="en-US" sz="2000" b="1" u="sng" dirty="0"/>
              <a:t>Core Concepts of Keycloak</a:t>
            </a:r>
            <a:endParaRPr lang="en-US" sz="1600" b="1" u="sng" dirty="0"/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600" b="1" dirty="0"/>
              <a:t>Realm</a:t>
            </a:r>
          </a:p>
          <a:p>
            <a:pPr marL="742950" lvl="1" indent="-285750" algn="l">
              <a:buFont typeface="Wingdings" panose="05000000000000000000" pitchFamily="2" charset="2"/>
              <a:buChar char="q"/>
            </a:pPr>
            <a:r>
              <a:rPr lang="en-US" sz="1600" b="1" dirty="0"/>
              <a:t>Logical, isolated namespace for managing</a:t>
            </a:r>
            <a:br>
              <a:rPr lang="en-US" sz="1600" b="1" dirty="0"/>
            </a:br>
            <a:r>
              <a:rPr lang="en-US" sz="1600" b="1" dirty="0"/>
              <a:t>users, roles, groups, clients and identity settings.</a:t>
            </a:r>
          </a:p>
          <a:p>
            <a:pPr marL="742950" lvl="1" indent="-285750" algn="l">
              <a:buFont typeface="Wingdings" panose="05000000000000000000" pitchFamily="2" charset="2"/>
              <a:buChar char="q"/>
            </a:pPr>
            <a:r>
              <a:rPr lang="en-US" sz="1600" b="1" dirty="0"/>
              <a:t>Provision to create multiple realms.</a:t>
            </a:r>
          </a:p>
          <a:p>
            <a:pPr marL="742950" lvl="1" indent="-285750" algn="l">
              <a:buFont typeface="Wingdings" panose="05000000000000000000" pitchFamily="2" charset="2"/>
              <a:buChar char="q"/>
            </a:pPr>
            <a:r>
              <a:rPr lang="en-US" sz="1600" b="1" dirty="0"/>
              <a:t>Do not create any clients inside master realm.</a:t>
            </a:r>
            <a:br>
              <a:rPr lang="en-US" sz="1600" b="1" dirty="0"/>
            </a:br>
            <a:r>
              <a:rPr lang="en-US" sz="1600" b="1" dirty="0"/>
              <a:t>As master realm is only for administration</a:t>
            </a:r>
            <a:br>
              <a:rPr lang="en-US" sz="1600" b="1" dirty="0"/>
            </a:br>
            <a:r>
              <a:rPr lang="en-US" sz="1600" b="1" dirty="0"/>
              <a:t>purpose.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600" b="1" dirty="0"/>
              <a:t>Clients</a:t>
            </a:r>
          </a:p>
          <a:p>
            <a:pPr marL="742950" lvl="1" indent="-285750" algn="l">
              <a:buFont typeface="Wingdings" panose="05000000000000000000" pitchFamily="2" charset="2"/>
              <a:buChar char="q"/>
            </a:pPr>
            <a:r>
              <a:rPr lang="en-US" sz="1600" b="1" dirty="0"/>
              <a:t>An Application or service registered with realm for login.</a:t>
            </a:r>
          </a:p>
          <a:p>
            <a:pPr marL="285750" lvl="1" indent="-285750" algn="l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sz="1600" b="1" dirty="0"/>
              <a:t>Client Scope</a:t>
            </a:r>
          </a:p>
          <a:p>
            <a:pPr marL="742950" lvl="2" indent="-285750" algn="l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sz="1600" b="1" dirty="0"/>
              <a:t>A client scope is bundle of protocol-specific</a:t>
            </a:r>
            <a:br>
              <a:rPr lang="en-US" sz="1600" b="1" dirty="0"/>
            </a:br>
            <a:r>
              <a:rPr lang="en-US" sz="1600" b="1" dirty="0"/>
              <a:t>settings (like roles, claims, mappers) that define</a:t>
            </a:r>
            <a:br>
              <a:rPr lang="en-US" sz="1600" b="1" dirty="0"/>
            </a:br>
            <a:r>
              <a:rPr lang="en-US" sz="1600" b="1" dirty="0"/>
              <a:t>what gets sent to a client during login.</a:t>
            </a:r>
          </a:p>
          <a:p>
            <a:pPr marL="285750" lvl="1" indent="-285750" algn="l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sz="1600" b="1" dirty="0"/>
              <a:t>Mapper</a:t>
            </a:r>
          </a:p>
          <a:p>
            <a:pPr marL="742950" lvl="2" indent="-285750" algn="l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sz="1600" b="1" dirty="0"/>
              <a:t>Helps to fetch the attribute values from the LDAP/AD</a:t>
            </a:r>
            <a:br>
              <a:rPr lang="en-US" sz="1600" b="1" dirty="0"/>
            </a:br>
            <a:r>
              <a:rPr lang="en-US" sz="1600" b="1" dirty="0"/>
              <a:t>for further authorization purpose.</a:t>
            </a:r>
          </a:p>
          <a:p>
            <a:pPr marL="285750" lvl="1" indent="-285750" algn="l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sz="1800" b="1" dirty="0"/>
              <a:t>User Federation</a:t>
            </a:r>
          </a:p>
          <a:p>
            <a:pPr marL="742950" lvl="2" indent="-285750" algn="l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sz="1600" b="1" dirty="0"/>
              <a:t>Integration of LDAP/AD with keycloak.</a:t>
            </a:r>
          </a:p>
        </p:txBody>
      </p:sp>
      <p:pic>
        <p:nvPicPr>
          <p:cNvPr id="2050" name="Picture 2" descr="Picture showing how to create a new realm in Keycloak">
            <a:extLst>
              <a:ext uri="{FF2B5EF4-FFF2-40B4-BE49-F238E27FC236}">
                <a16:creationId xmlns:a16="http://schemas.microsoft.com/office/drawing/2014/main" id="{5B97C23A-77EA-9B7C-906D-01CD48CB3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1" y="942975"/>
            <a:ext cx="7099738" cy="626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751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409E9-C54B-A576-4053-C456A69A1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E173A5-C2F5-A764-7BD6-7ECBC3EA2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 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8FE1D7C8-242F-C320-DBCF-053F3F17AB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250437-C4F2-871D-7B3C-232A59D8AAEC}"/>
              </a:ext>
            </a:extLst>
          </p:cNvPr>
          <p:cNvSpPr txBox="1"/>
          <p:nvPr/>
        </p:nvSpPr>
        <p:spPr>
          <a:xfrm>
            <a:off x="3021806" y="221040"/>
            <a:ext cx="6453187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IN" sz="2800" b="1" u="sng" dirty="0">
                <a:solidFill>
                  <a:schemeClr val="accent1"/>
                </a:solidFill>
              </a:rPr>
              <a:t>Customised authentication flow.</a:t>
            </a:r>
          </a:p>
          <a:p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F2134A-272B-F157-160D-CF1703317208}"/>
              </a:ext>
            </a:extLst>
          </p:cNvPr>
          <p:cNvSpPr txBox="1"/>
          <p:nvPr/>
        </p:nvSpPr>
        <p:spPr>
          <a:xfrm>
            <a:off x="152398" y="1242298"/>
            <a:ext cx="11674643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IN" sz="2400" dirty="0"/>
              <a:t>Basic authentication flow provides only username and password form which is less secure.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400" dirty="0"/>
              <a:t>Keycloak provide customisation in authentication flow.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IN" sz="2400" dirty="0"/>
              <a:t>This enables 2</a:t>
            </a:r>
            <a:r>
              <a:rPr lang="en-IN" sz="2400" baseline="30000" dirty="0"/>
              <a:t>nd</a:t>
            </a:r>
            <a:r>
              <a:rPr lang="en-IN" sz="2400" dirty="0"/>
              <a:t> factor of authentication using TOTP (Time based OTP) and also provides password-less login using </a:t>
            </a:r>
            <a:r>
              <a:rPr lang="en-IN" sz="2400" dirty="0" err="1"/>
              <a:t>webauthn</a:t>
            </a:r>
            <a:r>
              <a:rPr lang="en-IN" sz="2400" dirty="0"/>
              <a:t> (fingerprint) feature.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IN" sz="2400" dirty="0"/>
              <a:t>Authentication flow maps to the realm therefore all the clients under the realm will use the same flow.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IN" sz="2400" dirty="0"/>
              <a:t>Customisation enables you to add various forms, sub flows and conditions which helps for authentication and authorisation at the same time.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IN" sz="2400" dirty="0"/>
              <a:t>Block the access based on </a:t>
            </a:r>
            <a:r>
              <a:rPr lang="en-IN" sz="2400" dirty="0" err="1"/>
              <a:t>Ipaddress</a:t>
            </a:r>
            <a:r>
              <a:rPr lang="en-IN" sz="2400" dirty="0"/>
              <a:t>, Geolocation and login time etc.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IN" sz="2400" dirty="0"/>
              <a:t>This makes difficult for an attacker to get the access.  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8108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409E9-C54B-A576-4053-C456A69A1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E173A5-C2F5-A764-7BD6-7ECBC3EA2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IN" sz="2800" b="1" u="sng" dirty="0">
                <a:solidFill>
                  <a:schemeClr val="accent1"/>
                </a:solidFill>
              </a:rPr>
              <a:t>Customised authentication flow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8FE1D7C8-242F-C320-DBCF-053F3F17AB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333284-C446-4B5C-9435-9B41C4B993BD}"/>
              </a:ext>
            </a:extLst>
          </p:cNvPr>
          <p:cNvSpPr/>
          <p:nvPr/>
        </p:nvSpPr>
        <p:spPr>
          <a:xfrm>
            <a:off x="237405" y="579753"/>
            <a:ext cx="2120783" cy="38302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Step - Cookie (Alternative)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B74B78-6E2B-420E-A662-F2927A52C252}"/>
              </a:ext>
            </a:extLst>
          </p:cNvPr>
          <p:cNvSpPr/>
          <p:nvPr/>
        </p:nvSpPr>
        <p:spPr>
          <a:xfrm>
            <a:off x="237405" y="1125338"/>
            <a:ext cx="3757078" cy="38302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Step - Identity Provide Redirector (Alternative)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1562A4-D5F5-4007-8144-CC436041BB85}"/>
              </a:ext>
            </a:extLst>
          </p:cNvPr>
          <p:cNvSpPr/>
          <p:nvPr/>
        </p:nvSpPr>
        <p:spPr>
          <a:xfrm>
            <a:off x="237404" y="1670923"/>
            <a:ext cx="3757079" cy="383024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Sub Flow – Username/Passwd/OTP (Alternative)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B61F41-D3C1-479C-910E-0F3450445AC8}"/>
              </a:ext>
            </a:extLst>
          </p:cNvPr>
          <p:cNvSpPr/>
          <p:nvPr/>
        </p:nvSpPr>
        <p:spPr>
          <a:xfrm>
            <a:off x="479648" y="2216507"/>
            <a:ext cx="3514835" cy="383024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Step – Username Form (Required)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B19BF5-4CB2-4D3C-94D5-96EAE60B0470}"/>
              </a:ext>
            </a:extLst>
          </p:cNvPr>
          <p:cNvSpPr/>
          <p:nvPr/>
        </p:nvSpPr>
        <p:spPr>
          <a:xfrm>
            <a:off x="479648" y="2761152"/>
            <a:ext cx="2841068" cy="41813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Sub Flow – Auth Method (Required)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806856-7567-4B7F-AF91-191420246688}"/>
              </a:ext>
            </a:extLst>
          </p:cNvPr>
          <p:cNvSpPr/>
          <p:nvPr/>
        </p:nvSpPr>
        <p:spPr>
          <a:xfrm>
            <a:off x="611188" y="3340897"/>
            <a:ext cx="3009510" cy="41813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Sub Flow – Passwordless (Alternative)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130CEF-3834-4C37-A2DA-FEFABF8D012A}"/>
              </a:ext>
            </a:extLst>
          </p:cNvPr>
          <p:cNvSpPr/>
          <p:nvPr/>
        </p:nvSpPr>
        <p:spPr>
          <a:xfrm>
            <a:off x="844215" y="3920657"/>
            <a:ext cx="3318711" cy="41813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Step – Webauthn Passwordless (Required)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C85CB2-84D7-4FEC-879C-E487B7CB9F02}"/>
              </a:ext>
            </a:extLst>
          </p:cNvPr>
          <p:cNvSpPr/>
          <p:nvPr/>
        </p:nvSpPr>
        <p:spPr>
          <a:xfrm>
            <a:off x="1032343" y="4500409"/>
            <a:ext cx="3165113" cy="418132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Sub Flow – Passwd and 2FA (Alternative)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728F851-C2E9-40D0-BA15-F39CB22EDACE}"/>
              </a:ext>
            </a:extLst>
          </p:cNvPr>
          <p:cNvSpPr/>
          <p:nvPr/>
        </p:nvSpPr>
        <p:spPr>
          <a:xfrm>
            <a:off x="1515366" y="5080159"/>
            <a:ext cx="2479117" cy="41813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Step – Passwd Form (Required)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C5615B-3853-4366-BD4C-F1F542951241}"/>
              </a:ext>
            </a:extLst>
          </p:cNvPr>
          <p:cNvSpPr/>
          <p:nvPr/>
        </p:nvSpPr>
        <p:spPr>
          <a:xfrm>
            <a:off x="1900181" y="5659907"/>
            <a:ext cx="3165113" cy="41813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Sub Flow – 2FA-SKIP-Check (Conditional)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78FAA8-5BE0-476D-94C7-EBB44A8F3634}"/>
              </a:ext>
            </a:extLst>
          </p:cNvPr>
          <p:cNvSpPr/>
          <p:nvPr/>
        </p:nvSpPr>
        <p:spPr>
          <a:xfrm>
            <a:off x="2177343" y="6278189"/>
            <a:ext cx="3477492" cy="41813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Condition User Attribute – 2FA-BYPASS (Required) 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0FEA748-01E5-4727-B572-43E2AC0499DF}"/>
              </a:ext>
            </a:extLst>
          </p:cNvPr>
          <p:cNvSpPr/>
          <p:nvPr/>
        </p:nvSpPr>
        <p:spPr>
          <a:xfrm>
            <a:off x="6800875" y="6278190"/>
            <a:ext cx="2540044" cy="41813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Sub Flow – 2Factor (Required)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F1CF09-B2FB-4044-A510-47BECBB66A37}"/>
              </a:ext>
            </a:extLst>
          </p:cNvPr>
          <p:cNvSpPr/>
          <p:nvPr/>
        </p:nvSpPr>
        <p:spPr>
          <a:xfrm>
            <a:off x="7387506" y="5606884"/>
            <a:ext cx="3356694" cy="471154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Sub Flow – 2FA Authentication (Alternative)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F096D8A-35A2-42A2-BE27-3A331664E808}"/>
              </a:ext>
            </a:extLst>
          </p:cNvPr>
          <p:cNvSpPr/>
          <p:nvPr/>
        </p:nvSpPr>
        <p:spPr>
          <a:xfrm>
            <a:off x="7662146" y="5010185"/>
            <a:ext cx="3070901" cy="41888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Condition – User Configured (Required)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1CDD09-18C8-4418-AF0C-4E44258FA7B2}"/>
              </a:ext>
            </a:extLst>
          </p:cNvPr>
          <p:cNvSpPr/>
          <p:nvPr/>
        </p:nvSpPr>
        <p:spPr>
          <a:xfrm>
            <a:off x="7644246" y="4413486"/>
            <a:ext cx="3497511" cy="41888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Step – Webauthn Authenticator (Alternative)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6A2F5C9-9D50-4778-8BE3-4D402FABACEE}"/>
              </a:ext>
            </a:extLst>
          </p:cNvPr>
          <p:cNvSpPr/>
          <p:nvPr/>
        </p:nvSpPr>
        <p:spPr>
          <a:xfrm>
            <a:off x="7662146" y="3818358"/>
            <a:ext cx="2468444" cy="41888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Step – OTP FORM  (Alternative)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AD0DF2-C5F6-452F-9038-2CF2100BEBF3}"/>
              </a:ext>
            </a:extLst>
          </p:cNvPr>
          <p:cNvSpPr/>
          <p:nvPr/>
        </p:nvSpPr>
        <p:spPr>
          <a:xfrm>
            <a:off x="7499024" y="3284521"/>
            <a:ext cx="3133657" cy="35444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Sub Flow – 2FA Registration (Alternative)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4767144-4E4E-4DF0-92FB-6E1BA852B8A4}"/>
              </a:ext>
            </a:extLst>
          </p:cNvPr>
          <p:cNvSpPr/>
          <p:nvPr/>
        </p:nvSpPr>
        <p:spPr>
          <a:xfrm>
            <a:off x="7703059" y="2707862"/>
            <a:ext cx="3356694" cy="38862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Sub Flow – Deny By IPaddress (Conditional)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0411B9C-CAA8-4FC1-A388-FA2DA8CF4848}"/>
              </a:ext>
            </a:extLst>
          </p:cNvPr>
          <p:cNvSpPr/>
          <p:nvPr/>
        </p:nvSpPr>
        <p:spPr>
          <a:xfrm>
            <a:off x="8101858" y="2139852"/>
            <a:ext cx="2575463" cy="38862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Condition – IP Range (Required)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8F375A6-9493-4450-A80A-E651CA9DB72B}"/>
              </a:ext>
            </a:extLst>
          </p:cNvPr>
          <p:cNvSpPr/>
          <p:nvPr/>
        </p:nvSpPr>
        <p:spPr>
          <a:xfrm>
            <a:off x="8197519" y="1555623"/>
            <a:ext cx="2575462" cy="412416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Step - Deny Access (Required)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B61ADE4-8A3A-4785-8B2C-729FAE7EFBF6}"/>
              </a:ext>
            </a:extLst>
          </p:cNvPr>
          <p:cNvSpPr/>
          <p:nvPr/>
        </p:nvSpPr>
        <p:spPr>
          <a:xfrm>
            <a:off x="8005318" y="967103"/>
            <a:ext cx="2121067" cy="38862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OTP Form (Required)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6CB41BD-D5FB-4773-BFCE-736BEEDCE22A}"/>
              </a:ext>
            </a:extLst>
          </p:cNvPr>
          <p:cNvCxnSpPr>
            <a:cxnSpLocks/>
          </p:cNvCxnSpPr>
          <p:nvPr/>
        </p:nvCxnSpPr>
        <p:spPr>
          <a:xfrm>
            <a:off x="1303578" y="962778"/>
            <a:ext cx="0" cy="162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D2B282F-05F8-4024-926A-BDBA12777DE2}"/>
              </a:ext>
            </a:extLst>
          </p:cNvPr>
          <p:cNvCxnSpPr>
            <a:cxnSpLocks/>
          </p:cNvCxnSpPr>
          <p:nvPr/>
        </p:nvCxnSpPr>
        <p:spPr>
          <a:xfrm>
            <a:off x="1298606" y="1508363"/>
            <a:ext cx="0" cy="162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487523A-E361-4213-96FA-99287B05E129}"/>
              </a:ext>
            </a:extLst>
          </p:cNvPr>
          <p:cNvCxnSpPr>
            <a:cxnSpLocks/>
          </p:cNvCxnSpPr>
          <p:nvPr/>
        </p:nvCxnSpPr>
        <p:spPr>
          <a:xfrm>
            <a:off x="1282562" y="2057811"/>
            <a:ext cx="0" cy="162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2A11990-FF49-4913-A303-A6948FBF4E50}"/>
              </a:ext>
            </a:extLst>
          </p:cNvPr>
          <p:cNvCxnSpPr>
            <a:cxnSpLocks/>
          </p:cNvCxnSpPr>
          <p:nvPr/>
        </p:nvCxnSpPr>
        <p:spPr>
          <a:xfrm>
            <a:off x="1282561" y="2599226"/>
            <a:ext cx="0" cy="162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AC7CE21-8EFB-4238-BA94-4E4B3E2E1D61}"/>
              </a:ext>
            </a:extLst>
          </p:cNvPr>
          <p:cNvCxnSpPr>
            <a:cxnSpLocks/>
          </p:cNvCxnSpPr>
          <p:nvPr/>
        </p:nvCxnSpPr>
        <p:spPr>
          <a:xfrm>
            <a:off x="1302614" y="3172741"/>
            <a:ext cx="0" cy="162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8A8C045-3D51-499F-8219-BB7330255D09}"/>
              </a:ext>
            </a:extLst>
          </p:cNvPr>
          <p:cNvCxnSpPr>
            <a:cxnSpLocks/>
          </p:cNvCxnSpPr>
          <p:nvPr/>
        </p:nvCxnSpPr>
        <p:spPr>
          <a:xfrm>
            <a:off x="2814581" y="3770314"/>
            <a:ext cx="0" cy="162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91E126C-E164-42A9-A79F-EBE55C2CD41F}"/>
              </a:ext>
            </a:extLst>
          </p:cNvPr>
          <p:cNvCxnSpPr>
            <a:cxnSpLocks/>
          </p:cNvCxnSpPr>
          <p:nvPr/>
        </p:nvCxnSpPr>
        <p:spPr>
          <a:xfrm>
            <a:off x="2810572" y="4343824"/>
            <a:ext cx="0" cy="162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3FD21F4-BB67-4948-8FFE-ADA797584306}"/>
              </a:ext>
            </a:extLst>
          </p:cNvPr>
          <p:cNvCxnSpPr>
            <a:cxnSpLocks/>
          </p:cNvCxnSpPr>
          <p:nvPr/>
        </p:nvCxnSpPr>
        <p:spPr>
          <a:xfrm>
            <a:off x="2830620" y="4917337"/>
            <a:ext cx="0" cy="162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731E8EC-3476-447B-83A7-28E47D3037C1}"/>
              </a:ext>
            </a:extLst>
          </p:cNvPr>
          <p:cNvCxnSpPr>
            <a:cxnSpLocks/>
          </p:cNvCxnSpPr>
          <p:nvPr/>
        </p:nvCxnSpPr>
        <p:spPr>
          <a:xfrm>
            <a:off x="2850668" y="5502877"/>
            <a:ext cx="0" cy="162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EEB47AB-4E9A-459B-BBD9-AC6D14B87357}"/>
              </a:ext>
            </a:extLst>
          </p:cNvPr>
          <p:cNvCxnSpPr>
            <a:cxnSpLocks/>
          </p:cNvCxnSpPr>
          <p:nvPr/>
        </p:nvCxnSpPr>
        <p:spPr>
          <a:xfrm>
            <a:off x="2870720" y="6083380"/>
            <a:ext cx="0" cy="1966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8E22BF1-ADDF-4609-8AFA-EDF706828038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5654842" y="6487255"/>
            <a:ext cx="114603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F25232B-EAAB-4E25-A66B-2614474EF884}"/>
              </a:ext>
            </a:extLst>
          </p:cNvPr>
          <p:cNvCxnSpPr>
            <a:cxnSpLocks/>
          </p:cNvCxnSpPr>
          <p:nvPr/>
        </p:nvCxnSpPr>
        <p:spPr>
          <a:xfrm flipH="1" flipV="1">
            <a:off x="8856259" y="6060004"/>
            <a:ext cx="1" cy="2078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DC5C262-6BA0-4695-AF91-61D0BC7E2CF2}"/>
              </a:ext>
            </a:extLst>
          </p:cNvPr>
          <p:cNvCxnSpPr>
            <a:cxnSpLocks/>
          </p:cNvCxnSpPr>
          <p:nvPr/>
        </p:nvCxnSpPr>
        <p:spPr>
          <a:xfrm flipH="1" flipV="1">
            <a:off x="8868291" y="5423677"/>
            <a:ext cx="1" cy="1718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CB706B1-5B0A-470D-8C9A-9ADDC0D83E38}"/>
              </a:ext>
            </a:extLst>
          </p:cNvPr>
          <p:cNvCxnSpPr>
            <a:cxnSpLocks/>
          </p:cNvCxnSpPr>
          <p:nvPr/>
        </p:nvCxnSpPr>
        <p:spPr>
          <a:xfrm flipH="1" flipV="1">
            <a:off x="8864277" y="4842152"/>
            <a:ext cx="1" cy="1718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55C8CAF-29AA-4FFA-8438-514D4C3444A1}"/>
              </a:ext>
            </a:extLst>
          </p:cNvPr>
          <p:cNvCxnSpPr>
            <a:cxnSpLocks/>
          </p:cNvCxnSpPr>
          <p:nvPr/>
        </p:nvCxnSpPr>
        <p:spPr>
          <a:xfrm flipH="1" flipV="1">
            <a:off x="8860263" y="4227969"/>
            <a:ext cx="1" cy="1889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6A49D50-F90B-434D-9501-ED7B4C178839}"/>
              </a:ext>
            </a:extLst>
          </p:cNvPr>
          <p:cNvCxnSpPr>
            <a:cxnSpLocks/>
          </p:cNvCxnSpPr>
          <p:nvPr/>
        </p:nvCxnSpPr>
        <p:spPr>
          <a:xfrm flipH="1" flipV="1">
            <a:off x="8884335" y="3089940"/>
            <a:ext cx="1" cy="1889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39DFD8D-B8DF-4D2E-AD56-1B540C211E05}"/>
              </a:ext>
            </a:extLst>
          </p:cNvPr>
          <p:cNvCxnSpPr>
            <a:cxnSpLocks/>
          </p:cNvCxnSpPr>
          <p:nvPr/>
        </p:nvCxnSpPr>
        <p:spPr>
          <a:xfrm flipH="1" flipV="1">
            <a:off x="8864277" y="3630391"/>
            <a:ext cx="1" cy="1889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6B5FC30-3185-4064-9576-710650A25409}"/>
              </a:ext>
            </a:extLst>
          </p:cNvPr>
          <p:cNvCxnSpPr>
            <a:cxnSpLocks/>
          </p:cNvCxnSpPr>
          <p:nvPr/>
        </p:nvCxnSpPr>
        <p:spPr>
          <a:xfrm flipH="1" flipV="1">
            <a:off x="8884334" y="2519532"/>
            <a:ext cx="1" cy="1889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3040AE6-B75F-4628-8A0D-1DA76807EF47}"/>
              </a:ext>
            </a:extLst>
          </p:cNvPr>
          <p:cNvCxnSpPr>
            <a:cxnSpLocks/>
          </p:cNvCxnSpPr>
          <p:nvPr/>
        </p:nvCxnSpPr>
        <p:spPr>
          <a:xfrm flipH="1" flipV="1">
            <a:off x="8909416" y="1972248"/>
            <a:ext cx="1" cy="1718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8CA2771-7D17-48F2-A7B4-F85AF12E253C}"/>
              </a:ext>
            </a:extLst>
          </p:cNvPr>
          <p:cNvCxnSpPr>
            <a:cxnSpLocks/>
          </p:cNvCxnSpPr>
          <p:nvPr/>
        </p:nvCxnSpPr>
        <p:spPr>
          <a:xfrm flipH="1" flipV="1">
            <a:off x="8929466" y="1366669"/>
            <a:ext cx="1" cy="1718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17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409E9-C54B-A576-4053-C456A69A1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E173A5-C2F5-A764-7BD6-7ECBC3EA2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IN" sz="2800" b="1" u="sng" dirty="0">
                <a:solidFill>
                  <a:schemeClr val="accent1"/>
                </a:solidFill>
              </a:rPr>
              <a:t>Authentication flow dynamics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8FE1D7C8-242F-C320-DBCF-053F3F17AB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333284-C446-4B5C-9435-9B41C4B993BD}"/>
              </a:ext>
            </a:extLst>
          </p:cNvPr>
          <p:cNvSpPr/>
          <p:nvPr/>
        </p:nvSpPr>
        <p:spPr>
          <a:xfrm>
            <a:off x="237405" y="579753"/>
            <a:ext cx="2120783" cy="38302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Step - Cookie (Alternative)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B74B78-6E2B-420E-A662-F2927A52C252}"/>
              </a:ext>
            </a:extLst>
          </p:cNvPr>
          <p:cNvSpPr/>
          <p:nvPr/>
        </p:nvSpPr>
        <p:spPr>
          <a:xfrm>
            <a:off x="237405" y="1125338"/>
            <a:ext cx="3757078" cy="38302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Step - Identity Provide Redirector (Alternative)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1562A4-D5F5-4007-8144-CC436041BB85}"/>
              </a:ext>
            </a:extLst>
          </p:cNvPr>
          <p:cNvSpPr/>
          <p:nvPr/>
        </p:nvSpPr>
        <p:spPr>
          <a:xfrm>
            <a:off x="237404" y="1670923"/>
            <a:ext cx="3757079" cy="383024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Sub Flow – Username/Passwd/OTP (Alternative)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B61F41-D3C1-479C-910E-0F3450445AC8}"/>
              </a:ext>
            </a:extLst>
          </p:cNvPr>
          <p:cNvSpPr/>
          <p:nvPr/>
        </p:nvSpPr>
        <p:spPr>
          <a:xfrm>
            <a:off x="479648" y="2216507"/>
            <a:ext cx="3514835" cy="383024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Step – Username Form (Required)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B19BF5-4CB2-4D3C-94D5-96EAE60B0470}"/>
              </a:ext>
            </a:extLst>
          </p:cNvPr>
          <p:cNvSpPr/>
          <p:nvPr/>
        </p:nvSpPr>
        <p:spPr>
          <a:xfrm>
            <a:off x="479648" y="2761152"/>
            <a:ext cx="2841068" cy="41813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Sub Flow – Auth Method (Required)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806856-7567-4B7F-AF91-191420246688}"/>
              </a:ext>
            </a:extLst>
          </p:cNvPr>
          <p:cNvSpPr/>
          <p:nvPr/>
        </p:nvSpPr>
        <p:spPr>
          <a:xfrm>
            <a:off x="611188" y="3340897"/>
            <a:ext cx="3009510" cy="41813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Sub Flow – Passwordless (Alternative)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130CEF-3834-4C37-A2DA-FEFABF8D012A}"/>
              </a:ext>
            </a:extLst>
          </p:cNvPr>
          <p:cNvSpPr/>
          <p:nvPr/>
        </p:nvSpPr>
        <p:spPr>
          <a:xfrm>
            <a:off x="844215" y="3920657"/>
            <a:ext cx="3318711" cy="41813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Step – Webauthn Passwordless (Required)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C85CB2-84D7-4FEC-879C-E487B7CB9F02}"/>
              </a:ext>
            </a:extLst>
          </p:cNvPr>
          <p:cNvSpPr/>
          <p:nvPr/>
        </p:nvSpPr>
        <p:spPr>
          <a:xfrm>
            <a:off x="1032343" y="4500409"/>
            <a:ext cx="3165113" cy="418132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Sub Flow – Passwd and 2FA (Alternative)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728F851-C2E9-40D0-BA15-F39CB22EDACE}"/>
              </a:ext>
            </a:extLst>
          </p:cNvPr>
          <p:cNvSpPr/>
          <p:nvPr/>
        </p:nvSpPr>
        <p:spPr>
          <a:xfrm>
            <a:off x="1515366" y="5080159"/>
            <a:ext cx="2479117" cy="41813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Step – Passwd Form (Required)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C5615B-3853-4366-BD4C-F1F542951241}"/>
              </a:ext>
            </a:extLst>
          </p:cNvPr>
          <p:cNvSpPr/>
          <p:nvPr/>
        </p:nvSpPr>
        <p:spPr>
          <a:xfrm>
            <a:off x="1900181" y="5659907"/>
            <a:ext cx="3165113" cy="41813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Sub Flow – 2FA-SKIP-Check (Conditional)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78FAA8-5BE0-476D-94C7-EBB44A8F3634}"/>
              </a:ext>
            </a:extLst>
          </p:cNvPr>
          <p:cNvSpPr/>
          <p:nvPr/>
        </p:nvSpPr>
        <p:spPr>
          <a:xfrm>
            <a:off x="2177343" y="6278189"/>
            <a:ext cx="3477492" cy="41813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Condition User Attribute – 2FA-BYPASS (Required) 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0FEA748-01E5-4727-B572-43E2AC0499DF}"/>
              </a:ext>
            </a:extLst>
          </p:cNvPr>
          <p:cNvSpPr/>
          <p:nvPr/>
        </p:nvSpPr>
        <p:spPr>
          <a:xfrm>
            <a:off x="6800875" y="6278190"/>
            <a:ext cx="2540044" cy="41813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Sub Flow – 2Factor (Required)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F1CF09-B2FB-4044-A510-47BECBB66A37}"/>
              </a:ext>
            </a:extLst>
          </p:cNvPr>
          <p:cNvSpPr/>
          <p:nvPr/>
        </p:nvSpPr>
        <p:spPr>
          <a:xfrm>
            <a:off x="7387506" y="5606884"/>
            <a:ext cx="3356694" cy="471154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Sub Flow – 2FA Authentication (Alternative)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F096D8A-35A2-42A2-BE27-3A331664E808}"/>
              </a:ext>
            </a:extLst>
          </p:cNvPr>
          <p:cNvSpPr/>
          <p:nvPr/>
        </p:nvSpPr>
        <p:spPr>
          <a:xfrm>
            <a:off x="7662146" y="5010185"/>
            <a:ext cx="3070901" cy="41888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Condition – User Configured (Required)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1CDD09-18C8-4418-AF0C-4E44258FA7B2}"/>
              </a:ext>
            </a:extLst>
          </p:cNvPr>
          <p:cNvSpPr/>
          <p:nvPr/>
        </p:nvSpPr>
        <p:spPr>
          <a:xfrm>
            <a:off x="7644246" y="4413486"/>
            <a:ext cx="3497511" cy="41888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Step – Webauthn Authenticator (Alternative)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6A2F5C9-9D50-4778-8BE3-4D402FABACEE}"/>
              </a:ext>
            </a:extLst>
          </p:cNvPr>
          <p:cNvSpPr/>
          <p:nvPr/>
        </p:nvSpPr>
        <p:spPr>
          <a:xfrm>
            <a:off x="7662146" y="3818358"/>
            <a:ext cx="2468444" cy="41888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Step – OTP FORM  (Alternative)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AD0DF2-C5F6-452F-9038-2CF2100BEBF3}"/>
              </a:ext>
            </a:extLst>
          </p:cNvPr>
          <p:cNvSpPr/>
          <p:nvPr/>
        </p:nvSpPr>
        <p:spPr>
          <a:xfrm>
            <a:off x="7499024" y="3284521"/>
            <a:ext cx="3133657" cy="35444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Sub Flow – 2FA Registration (Alternative)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4767144-4E4E-4DF0-92FB-6E1BA852B8A4}"/>
              </a:ext>
            </a:extLst>
          </p:cNvPr>
          <p:cNvSpPr/>
          <p:nvPr/>
        </p:nvSpPr>
        <p:spPr>
          <a:xfrm>
            <a:off x="7703059" y="2707862"/>
            <a:ext cx="3356694" cy="38862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Sub Flow – Deny By IPaddress (Conditional)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0411B9C-CAA8-4FC1-A388-FA2DA8CF4848}"/>
              </a:ext>
            </a:extLst>
          </p:cNvPr>
          <p:cNvSpPr/>
          <p:nvPr/>
        </p:nvSpPr>
        <p:spPr>
          <a:xfrm>
            <a:off x="8101858" y="2139852"/>
            <a:ext cx="2575463" cy="38862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Condition – IP Range (Required)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8F375A6-9493-4450-A80A-E651CA9DB72B}"/>
              </a:ext>
            </a:extLst>
          </p:cNvPr>
          <p:cNvSpPr/>
          <p:nvPr/>
        </p:nvSpPr>
        <p:spPr>
          <a:xfrm>
            <a:off x="8197519" y="1555623"/>
            <a:ext cx="2575462" cy="412416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Step - Deny Access (Required)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B61ADE4-8A3A-4785-8B2C-729FAE7EFBF6}"/>
              </a:ext>
            </a:extLst>
          </p:cNvPr>
          <p:cNvSpPr/>
          <p:nvPr/>
        </p:nvSpPr>
        <p:spPr>
          <a:xfrm>
            <a:off x="8005318" y="967103"/>
            <a:ext cx="2121067" cy="38862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OTP Form (Required)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6CB41BD-D5FB-4773-BFCE-736BEEDCE22A}"/>
              </a:ext>
            </a:extLst>
          </p:cNvPr>
          <p:cNvCxnSpPr>
            <a:cxnSpLocks/>
          </p:cNvCxnSpPr>
          <p:nvPr/>
        </p:nvCxnSpPr>
        <p:spPr>
          <a:xfrm>
            <a:off x="1303578" y="962778"/>
            <a:ext cx="0" cy="162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D2B282F-05F8-4024-926A-BDBA12777DE2}"/>
              </a:ext>
            </a:extLst>
          </p:cNvPr>
          <p:cNvCxnSpPr>
            <a:cxnSpLocks/>
          </p:cNvCxnSpPr>
          <p:nvPr/>
        </p:nvCxnSpPr>
        <p:spPr>
          <a:xfrm>
            <a:off x="1298606" y="1508363"/>
            <a:ext cx="0" cy="162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487523A-E361-4213-96FA-99287B05E129}"/>
              </a:ext>
            </a:extLst>
          </p:cNvPr>
          <p:cNvCxnSpPr>
            <a:cxnSpLocks/>
          </p:cNvCxnSpPr>
          <p:nvPr/>
        </p:nvCxnSpPr>
        <p:spPr>
          <a:xfrm>
            <a:off x="1282562" y="2057811"/>
            <a:ext cx="0" cy="162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2A11990-FF49-4913-A303-A6948FBF4E50}"/>
              </a:ext>
            </a:extLst>
          </p:cNvPr>
          <p:cNvCxnSpPr>
            <a:cxnSpLocks/>
          </p:cNvCxnSpPr>
          <p:nvPr/>
        </p:nvCxnSpPr>
        <p:spPr>
          <a:xfrm>
            <a:off x="1282561" y="2599226"/>
            <a:ext cx="0" cy="162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AC7CE21-8EFB-4238-BA94-4E4B3E2E1D61}"/>
              </a:ext>
            </a:extLst>
          </p:cNvPr>
          <p:cNvCxnSpPr>
            <a:cxnSpLocks/>
          </p:cNvCxnSpPr>
          <p:nvPr/>
        </p:nvCxnSpPr>
        <p:spPr>
          <a:xfrm>
            <a:off x="1302614" y="3172741"/>
            <a:ext cx="0" cy="162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8A8C045-3D51-499F-8219-BB7330255D09}"/>
              </a:ext>
            </a:extLst>
          </p:cNvPr>
          <p:cNvCxnSpPr>
            <a:cxnSpLocks/>
          </p:cNvCxnSpPr>
          <p:nvPr/>
        </p:nvCxnSpPr>
        <p:spPr>
          <a:xfrm>
            <a:off x="2814581" y="3770314"/>
            <a:ext cx="0" cy="162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91E126C-E164-42A9-A79F-EBE55C2CD41F}"/>
              </a:ext>
            </a:extLst>
          </p:cNvPr>
          <p:cNvCxnSpPr>
            <a:cxnSpLocks/>
          </p:cNvCxnSpPr>
          <p:nvPr/>
        </p:nvCxnSpPr>
        <p:spPr>
          <a:xfrm>
            <a:off x="2810572" y="4343824"/>
            <a:ext cx="0" cy="162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3FD21F4-BB67-4948-8FFE-ADA797584306}"/>
              </a:ext>
            </a:extLst>
          </p:cNvPr>
          <p:cNvCxnSpPr>
            <a:cxnSpLocks/>
          </p:cNvCxnSpPr>
          <p:nvPr/>
        </p:nvCxnSpPr>
        <p:spPr>
          <a:xfrm>
            <a:off x="2830620" y="4917337"/>
            <a:ext cx="0" cy="162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731E8EC-3476-447B-83A7-28E47D3037C1}"/>
              </a:ext>
            </a:extLst>
          </p:cNvPr>
          <p:cNvCxnSpPr>
            <a:cxnSpLocks/>
          </p:cNvCxnSpPr>
          <p:nvPr/>
        </p:nvCxnSpPr>
        <p:spPr>
          <a:xfrm>
            <a:off x="2850668" y="5502877"/>
            <a:ext cx="0" cy="162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EEB47AB-4E9A-459B-BBD9-AC6D14B87357}"/>
              </a:ext>
            </a:extLst>
          </p:cNvPr>
          <p:cNvCxnSpPr>
            <a:cxnSpLocks/>
          </p:cNvCxnSpPr>
          <p:nvPr/>
        </p:nvCxnSpPr>
        <p:spPr>
          <a:xfrm>
            <a:off x="2870720" y="6083380"/>
            <a:ext cx="0" cy="1966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8E22BF1-ADDF-4609-8AFA-EDF706828038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5654842" y="6487255"/>
            <a:ext cx="114603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F25232B-EAAB-4E25-A66B-2614474EF884}"/>
              </a:ext>
            </a:extLst>
          </p:cNvPr>
          <p:cNvCxnSpPr>
            <a:cxnSpLocks/>
          </p:cNvCxnSpPr>
          <p:nvPr/>
        </p:nvCxnSpPr>
        <p:spPr>
          <a:xfrm flipH="1" flipV="1">
            <a:off x="8856259" y="6060004"/>
            <a:ext cx="1" cy="2078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DC5C262-6BA0-4695-AF91-61D0BC7E2CF2}"/>
              </a:ext>
            </a:extLst>
          </p:cNvPr>
          <p:cNvCxnSpPr>
            <a:cxnSpLocks/>
          </p:cNvCxnSpPr>
          <p:nvPr/>
        </p:nvCxnSpPr>
        <p:spPr>
          <a:xfrm flipH="1" flipV="1">
            <a:off x="8868291" y="5423677"/>
            <a:ext cx="1" cy="1718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CB706B1-5B0A-470D-8C9A-9ADDC0D83E38}"/>
              </a:ext>
            </a:extLst>
          </p:cNvPr>
          <p:cNvCxnSpPr>
            <a:cxnSpLocks/>
          </p:cNvCxnSpPr>
          <p:nvPr/>
        </p:nvCxnSpPr>
        <p:spPr>
          <a:xfrm flipH="1" flipV="1">
            <a:off x="8864277" y="4842152"/>
            <a:ext cx="1" cy="1718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55C8CAF-29AA-4FFA-8438-514D4C3444A1}"/>
              </a:ext>
            </a:extLst>
          </p:cNvPr>
          <p:cNvCxnSpPr>
            <a:cxnSpLocks/>
          </p:cNvCxnSpPr>
          <p:nvPr/>
        </p:nvCxnSpPr>
        <p:spPr>
          <a:xfrm flipH="1" flipV="1">
            <a:off x="8860263" y="4227969"/>
            <a:ext cx="1" cy="1889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6A49D50-F90B-434D-9501-ED7B4C178839}"/>
              </a:ext>
            </a:extLst>
          </p:cNvPr>
          <p:cNvCxnSpPr>
            <a:cxnSpLocks/>
          </p:cNvCxnSpPr>
          <p:nvPr/>
        </p:nvCxnSpPr>
        <p:spPr>
          <a:xfrm flipH="1" flipV="1">
            <a:off x="8884335" y="3089940"/>
            <a:ext cx="1" cy="1889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39DFD8D-B8DF-4D2E-AD56-1B540C211E05}"/>
              </a:ext>
            </a:extLst>
          </p:cNvPr>
          <p:cNvCxnSpPr>
            <a:cxnSpLocks/>
          </p:cNvCxnSpPr>
          <p:nvPr/>
        </p:nvCxnSpPr>
        <p:spPr>
          <a:xfrm flipH="1" flipV="1">
            <a:off x="8864277" y="3630391"/>
            <a:ext cx="1" cy="1889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6B5FC30-3185-4064-9576-710650A25409}"/>
              </a:ext>
            </a:extLst>
          </p:cNvPr>
          <p:cNvCxnSpPr>
            <a:cxnSpLocks/>
          </p:cNvCxnSpPr>
          <p:nvPr/>
        </p:nvCxnSpPr>
        <p:spPr>
          <a:xfrm flipH="1" flipV="1">
            <a:off x="8884334" y="2519532"/>
            <a:ext cx="1" cy="1889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3040AE6-B75F-4628-8A0D-1DA76807EF47}"/>
              </a:ext>
            </a:extLst>
          </p:cNvPr>
          <p:cNvCxnSpPr>
            <a:cxnSpLocks/>
          </p:cNvCxnSpPr>
          <p:nvPr/>
        </p:nvCxnSpPr>
        <p:spPr>
          <a:xfrm flipH="1" flipV="1">
            <a:off x="8909416" y="1972248"/>
            <a:ext cx="1" cy="1718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8CA2771-7D17-48F2-A7B4-F85AF12E253C}"/>
              </a:ext>
            </a:extLst>
          </p:cNvPr>
          <p:cNvCxnSpPr>
            <a:cxnSpLocks/>
          </p:cNvCxnSpPr>
          <p:nvPr/>
        </p:nvCxnSpPr>
        <p:spPr>
          <a:xfrm flipH="1" flipV="1">
            <a:off x="8929466" y="1366669"/>
            <a:ext cx="1" cy="1718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06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C52C5-799D-E7BF-E23F-9827DE909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20C8E8D-6464-ABBC-959A-0EF05338C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accent1"/>
                </a:solidFill>
              </a:rPr>
              <a:t>Securing Keycloak (SSO).</a:t>
            </a:r>
          </a:p>
          <a:p>
            <a:endParaRPr lang="en-US" sz="1800" b="1" u="sng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000" dirty="0"/>
              <a:t>Authentication and authorization for all the applications are served by keycloak.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000" dirty="0"/>
              <a:t>Use SSL certificate on keycloak server.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000" dirty="0"/>
              <a:t>Do not configure LDAP/AD, new client, authentication flow in master realm.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000" dirty="0"/>
              <a:t>Admin access should be enabled over internal network or through specific IPs.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000" dirty="0"/>
              <a:t>Safeguard your keycloak with any reverse proxy (Apache, Caddy or Nginx).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000" dirty="0"/>
              <a:t>Enable high security on reverse proxy.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000" dirty="0"/>
              <a:t>Enable WAF (Web application firewall – i.e. </a:t>
            </a:r>
            <a:r>
              <a:rPr lang="en-US" sz="2000" dirty="0" err="1"/>
              <a:t>Modsecurity</a:t>
            </a:r>
            <a:r>
              <a:rPr lang="en-US" sz="2000" dirty="0"/>
              <a:t>) on reverse proxy and keep the WAF rules up-to-date.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000" dirty="0"/>
              <a:t>Users should register their 2FA parameters over internal network and strictly not allowed over internet.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000" dirty="0"/>
              <a:t>Enable captcha to control brute force attack, email verification and account lockout after “n” failed attempts.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000" dirty="0"/>
              <a:t>Cut down time-to-live to 1 minute only to avoid man in middle attack (TOTP configuration).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000" dirty="0"/>
              <a:t>Backup of keycloak database as </a:t>
            </a:r>
            <a:r>
              <a:rPr lang="en-US" sz="2000" dirty="0" err="1"/>
              <a:t>webauthn</a:t>
            </a:r>
            <a:r>
              <a:rPr lang="en-US" sz="2000" dirty="0"/>
              <a:t> and TOTP data are stored in it.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000" dirty="0"/>
              <a:t>System should be upgraded periodically for fixing vulnerabilities.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1726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6D491-BB0E-2ACA-21E4-22ADAF965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04A2E20-C0A1-D5B6-F1F4-069BF7C59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accent1"/>
                </a:solidFill>
              </a:rPr>
              <a:t>Stressed vs Unstressed System Administrators</a:t>
            </a:r>
          </a:p>
          <a:p>
            <a:pPr algn="l"/>
            <a:endParaRPr lang="en-US" sz="28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68942E-66DD-49FB-BC4A-2F9075A85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78" y="659386"/>
            <a:ext cx="10715625" cy="60327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60E211-5B5B-47C6-AF29-3DB9EC852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6704" y="2910996"/>
            <a:ext cx="1467970" cy="68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53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9D70A-067C-3862-C857-DD0F64F17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0CB5150-E933-2358-5B98-05FB63543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accent1"/>
                </a:solidFill>
              </a:rPr>
              <a:t>References</a:t>
            </a:r>
          </a:p>
          <a:p>
            <a:pPr algn="l"/>
            <a:endParaRPr lang="en-US" sz="1800" b="1" dirty="0"/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1" dirty="0"/>
              <a:t>Keycloak official website: </a:t>
            </a:r>
          </a:p>
          <a:p>
            <a:pPr algn="l"/>
            <a:r>
              <a:rPr lang="en-US" sz="1800" b="1" dirty="0">
                <a:hlinkClick r:id="rId2"/>
              </a:rPr>
              <a:t>https://www.keycloak.org/</a:t>
            </a:r>
            <a:r>
              <a:rPr lang="en-US" sz="1800" b="1" dirty="0"/>
              <a:t> 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1" dirty="0"/>
              <a:t>Keycloak installation and configuration:</a:t>
            </a:r>
          </a:p>
          <a:p>
            <a:pPr algn="l"/>
            <a:r>
              <a:rPr lang="en-US" sz="1800" b="1" dirty="0">
                <a:hlinkClick r:id="rId3"/>
              </a:rPr>
              <a:t>https://zerobyte.notion.site/Keycloak-198bc95018e4807ba1baeb8e86fef4c9</a:t>
            </a:r>
            <a:endParaRPr lang="en-US" sz="1800" b="1" dirty="0"/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1" dirty="0"/>
              <a:t>Keycloak Authentication flow:</a:t>
            </a:r>
          </a:p>
          <a:p>
            <a:pPr algn="l"/>
            <a:r>
              <a:rPr lang="en-US" sz="1800" b="1" dirty="0">
                <a:hlinkClick r:id="rId4"/>
              </a:rPr>
              <a:t>https://zerobyte.notion.site/Keycloak-Authentication-Flow-and-Theme-Customization-19ebc95018e480768411fde3c044f26d</a:t>
            </a:r>
            <a:endParaRPr lang="en-US" sz="1800" b="1" dirty="0"/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1" dirty="0"/>
              <a:t>Keycloak LDAP integration:</a:t>
            </a:r>
          </a:p>
          <a:p>
            <a:pPr algn="l"/>
            <a:r>
              <a:rPr lang="en-US" sz="1800" b="1" dirty="0">
                <a:hlinkClick r:id="rId5"/>
              </a:rPr>
              <a:t>https://zerobyte.notion.site/Keycloak-and-LDAP-AD-19abc95018e480c4a837c65514ad2c1a</a:t>
            </a:r>
            <a:r>
              <a:rPr lang="en-US" sz="1800" b="1" dirty="0"/>
              <a:t> 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1" dirty="0"/>
              <a:t>Apache Reverse Proxy:</a:t>
            </a:r>
          </a:p>
          <a:p>
            <a:pPr algn="l"/>
            <a:r>
              <a:rPr lang="en-US" sz="1800" b="1" dirty="0">
                <a:hlinkClick r:id="rId6"/>
              </a:rPr>
              <a:t>https://zerobyte.notion.site/Reverse-Proxy-Apache-20fbc95018e480ed814fe7c95984bbc4</a:t>
            </a:r>
            <a:r>
              <a:rPr lang="en-US" sz="1800" b="1" dirty="0"/>
              <a:t>	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1" dirty="0"/>
              <a:t>For quarkus properties:</a:t>
            </a:r>
          </a:p>
          <a:p>
            <a:pPr algn="l"/>
            <a:r>
              <a:rPr lang="en-US" sz="1800" b="1" dirty="0">
                <a:hlinkClick r:id="rId7"/>
              </a:rPr>
              <a:t>https://quarkus.io/guides/all-config</a:t>
            </a:r>
            <a:endParaRPr lang="en-US" sz="1800" b="1" dirty="0"/>
          </a:p>
          <a:p>
            <a:pPr algn="l"/>
            <a:endParaRPr lang="en-IN" sz="1800" b="1" dirty="0"/>
          </a:p>
        </p:txBody>
      </p:sp>
    </p:spTree>
    <p:extLst>
      <p:ext uri="{BB962C8B-B14F-4D97-AF65-F5344CB8AC3E}">
        <p14:creationId xmlns:p14="http://schemas.microsoft.com/office/powerpoint/2010/main" val="2345715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8031E-9AD8-6DD8-813D-A33FFCFDE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CC141C3-AF73-803E-68F7-86715D967F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122" y="160256"/>
            <a:ext cx="11981468" cy="6542202"/>
          </a:xfrm>
        </p:spPr>
        <p:txBody>
          <a:bodyPr>
            <a:normAutofit/>
          </a:bodyPr>
          <a:lstStyle/>
          <a:p>
            <a:pPr algn="l"/>
            <a:r>
              <a:rPr lang="en-US" b="1" u="sng" dirty="0">
                <a:solidFill>
                  <a:schemeClr val="accent1"/>
                </a:solidFill>
              </a:rPr>
              <a:t>Outline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b="1" dirty="0"/>
              <a:t>Legacy authentication methods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b="1" dirty="0"/>
              <a:t>World of Single Sign On (SSO)!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b="1" dirty="0"/>
              <a:t>World of Single Sign On (SSO)…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b="1" dirty="0"/>
              <a:t>Why Keycloak?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IN" b="1" dirty="0"/>
              <a:t>Keycloak Flow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IN" b="1" dirty="0"/>
              <a:t>Keycloak Flow dynamics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b="1" dirty="0"/>
              <a:t>Installation, configuration and live use cases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IN" b="1" dirty="0"/>
              <a:t>Customised authentication flow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IN" b="1" dirty="0"/>
              <a:t>Authentication flow dynamics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b="1" dirty="0"/>
              <a:t>Securing Keycloak (SSO)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b="1" dirty="0"/>
              <a:t>Stressed vs Unstressed System Administrators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b="1" dirty="0"/>
              <a:t>Reference and Acknowledgment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b="1" dirty="0"/>
              <a:t>Q &amp; A</a:t>
            </a:r>
          </a:p>
          <a:p>
            <a:pPr algn="l"/>
            <a:endParaRPr lang="en-US" b="1" dirty="0"/>
          </a:p>
          <a:p>
            <a:pPr marL="457200" indent="-457200" algn="l">
              <a:buFont typeface="+mj-lt"/>
              <a:buAutoNum type="arabicPeriod"/>
            </a:pPr>
            <a:endParaRPr lang="en-US" b="1" dirty="0"/>
          </a:p>
          <a:p>
            <a:pPr marL="457200" indent="-457200" algn="l">
              <a:buFont typeface="+mj-lt"/>
              <a:buAutoNum type="arabicPeriod"/>
            </a:pPr>
            <a:endParaRPr lang="en-US" b="1" dirty="0"/>
          </a:p>
          <a:p>
            <a:pPr marL="457200" indent="-457200" algn="l">
              <a:buFont typeface="+mj-lt"/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4238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B166F-CF49-63F6-33D3-B6AF23C89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D35B306-084F-2A13-1FFA-0EDA6A3EB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chemeClr val="accent1"/>
                </a:solidFill>
              </a:rPr>
              <a:t>Acknowledgment</a:t>
            </a:r>
          </a:p>
          <a:p>
            <a:pPr algn="l"/>
            <a:endParaRPr lang="en-US" sz="1800" b="1" dirty="0"/>
          </a:p>
          <a:p>
            <a:pPr algn="l"/>
            <a:r>
              <a:rPr lang="en-IN" sz="2800" b="1" dirty="0"/>
              <a:t>Prof. Ramprasad Saptharishi, Associate Professor (G), STCS</a:t>
            </a:r>
          </a:p>
          <a:p>
            <a:pPr algn="l"/>
            <a:r>
              <a:rPr lang="en-IN" sz="2800" b="1" dirty="0"/>
              <a:t>Smt. Kausalya Srinivas, SO (F), CCCF</a:t>
            </a:r>
          </a:p>
          <a:p>
            <a:pPr algn="l"/>
            <a:r>
              <a:rPr lang="en-IN" sz="2800" b="1" dirty="0"/>
              <a:t>Shri. Santosh </a:t>
            </a:r>
            <a:r>
              <a:rPr lang="en-IN" sz="2800" b="1" dirty="0" err="1"/>
              <a:t>Kyadari</a:t>
            </a:r>
            <a:r>
              <a:rPr lang="en-IN" sz="2800" b="1" dirty="0"/>
              <a:t>, SO (E), CCCF</a:t>
            </a:r>
          </a:p>
          <a:p>
            <a:pPr algn="l"/>
            <a:r>
              <a:rPr lang="en-IN" sz="2800" b="1" dirty="0"/>
              <a:t>Shri. Siraj Momin, SO (D), CCCF</a:t>
            </a:r>
          </a:p>
        </p:txBody>
      </p:sp>
    </p:spTree>
    <p:extLst>
      <p:ext uri="{BB962C8B-B14F-4D97-AF65-F5344CB8AC3E}">
        <p14:creationId xmlns:p14="http://schemas.microsoft.com/office/powerpoint/2010/main" val="977576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03A94-EA8A-4AAA-9715-4D34D13BA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7214"/>
            <a:ext cx="10515600" cy="7635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</a:rPr>
              <a:t>Q &amp; A</a:t>
            </a:r>
            <a:endParaRPr lang="en-IN" sz="60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1,800+ Funny Thank You Stock Photos ...">
            <a:extLst>
              <a:ext uri="{FF2B5EF4-FFF2-40B4-BE49-F238E27FC236}">
                <a16:creationId xmlns:a16="http://schemas.microsoft.com/office/drawing/2014/main" id="{E5D8FC3D-825A-D250-41DD-5C6282AF2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720" y="1326275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estion mark icon with funny stickman ...">
            <a:extLst>
              <a:ext uri="{FF2B5EF4-FFF2-40B4-BE49-F238E27FC236}">
                <a16:creationId xmlns:a16="http://schemas.microsoft.com/office/drawing/2014/main" id="{8240A311-4313-DE0D-2D23-2FB251BC7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810" y="3362592"/>
            <a:ext cx="15621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460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43C2A-1CBA-28C6-3673-2F423D721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EAC39E5-19A2-BB55-0FE4-2F9F21F93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accent1"/>
                </a:solidFill>
              </a:rPr>
              <a:t>Legacy authentication methods</a:t>
            </a:r>
          </a:p>
          <a:p>
            <a:pPr algn="l"/>
            <a:endParaRPr lang="en-US" b="1" u="sng" dirty="0"/>
          </a:p>
          <a:p>
            <a:pPr marL="457200" indent="-457200" algn="l">
              <a:buAutoNum type="arabicPeriod"/>
            </a:pPr>
            <a:endParaRPr lang="en-US" sz="2000" b="1" dirty="0"/>
          </a:p>
          <a:p>
            <a:pPr marL="457200" indent="-457200" algn="l">
              <a:buAutoNum type="arabicPeriod"/>
            </a:pPr>
            <a:endParaRPr lang="en-US" sz="2000" b="1" dirty="0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9E5815-2B1F-4E81-B193-2B2A52BFA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124" y="838905"/>
            <a:ext cx="3108641" cy="2582942"/>
          </a:xfrm>
          <a:prstGeom prst="rect">
            <a:avLst/>
          </a:prstGeom>
        </p:spPr>
      </p:pic>
      <p:pic>
        <p:nvPicPr>
          <p:cNvPr id="9" name="Picture 8" descr="A diagram of a login and password&#10;&#10;AI-generated content may be incorrect.">
            <a:extLst>
              <a:ext uri="{FF2B5EF4-FFF2-40B4-BE49-F238E27FC236}">
                <a16:creationId xmlns:a16="http://schemas.microsoft.com/office/drawing/2014/main" id="{50CF0E0F-F35F-18D0-D979-7C3466B59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737" y="4146659"/>
            <a:ext cx="3108641" cy="22978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9331D5-ED0B-19A7-809D-A9836CFCA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041" y="625482"/>
            <a:ext cx="4228032" cy="25829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90C232-D7AF-3423-7E22-7D3FB83E0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011" y="4342815"/>
            <a:ext cx="3682869" cy="19055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90398E-6AC9-409D-B966-AF30371DD8AF}"/>
              </a:ext>
            </a:extLst>
          </p:cNvPr>
          <p:cNvSpPr/>
          <p:nvPr/>
        </p:nvSpPr>
        <p:spPr>
          <a:xfrm>
            <a:off x="1934571" y="3421847"/>
            <a:ext cx="1941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dirty="0"/>
              <a:t>Local user account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E800B7-28D1-484B-AB32-26975A53EE0B}"/>
              </a:ext>
            </a:extLst>
          </p:cNvPr>
          <p:cNvSpPr/>
          <p:nvPr/>
        </p:nvSpPr>
        <p:spPr>
          <a:xfrm>
            <a:off x="1934571" y="6444545"/>
            <a:ext cx="2032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dirty="0"/>
              <a:t>Apache htpasswd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222741-7CC1-4A2E-885B-CA88670F94AC}"/>
              </a:ext>
            </a:extLst>
          </p:cNvPr>
          <p:cNvSpPr/>
          <p:nvPr/>
        </p:nvSpPr>
        <p:spPr>
          <a:xfrm>
            <a:off x="8594224" y="6444545"/>
            <a:ext cx="1538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dirty="0"/>
              <a:t>Database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8EDD08-C8DE-4CDE-B476-D60B4B166168}"/>
              </a:ext>
            </a:extLst>
          </p:cNvPr>
          <p:cNvSpPr/>
          <p:nvPr/>
        </p:nvSpPr>
        <p:spPr>
          <a:xfrm>
            <a:off x="8207400" y="3252548"/>
            <a:ext cx="1767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IN" b="1" dirty="0">
                <a:solidFill>
                  <a:schemeClr val="dk1"/>
                </a:solidFill>
              </a:rPr>
              <a:t>AD or </a:t>
            </a:r>
            <a:r>
              <a:rPr lang="en-IN" b="1" dirty="0" err="1">
                <a:solidFill>
                  <a:schemeClr val="dk1"/>
                </a:solidFill>
              </a:rPr>
              <a:t>openLDAP</a:t>
            </a:r>
            <a:endParaRPr lang="en-IN" b="1" dirty="0">
              <a:solidFill>
                <a:schemeClr val="dk1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A1C40E9-537C-40B8-9BA1-3F966B39E7F1}"/>
              </a:ext>
            </a:extLst>
          </p:cNvPr>
          <p:cNvSpPr/>
          <p:nvPr/>
        </p:nvSpPr>
        <p:spPr>
          <a:xfrm>
            <a:off x="2733964" y="3747056"/>
            <a:ext cx="175491" cy="5075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C17E8EA-6178-48A5-BA42-61CC7CE3FD66}"/>
              </a:ext>
            </a:extLst>
          </p:cNvPr>
          <p:cNvSpPr/>
          <p:nvPr/>
        </p:nvSpPr>
        <p:spPr>
          <a:xfrm>
            <a:off x="5810891" y="5240247"/>
            <a:ext cx="798945" cy="190735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EDF2883A-A5D6-4F51-B92C-7CFBE3EB7271}"/>
              </a:ext>
            </a:extLst>
          </p:cNvPr>
          <p:cNvSpPr/>
          <p:nvPr/>
        </p:nvSpPr>
        <p:spPr>
          <a:xfrm>
            <a:off x="8848436" y="3621880"/>
            <a:ext cx="175491" cy="5247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755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6D29E-6D6E-FC51-71D9-B2DFE201D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4D5B7D2-023E-90CE-A72D-927C0CE119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accent1"/>
                </a:solidFill>
              </a:rPr>
              <a:t>Security flaw for legacy auth methods</a:t>
            </a:r>
          </a:p>
          <a:p>
            <a:endParaRPr lang="en-US" b="1" dirty="0"/>
          </a:p>
          <a:p>
            <a:pPr marL="457200" indent="-457200" algn="l">
              <a:buFont typeface="+mj-lt"/>
              <a:buAutoNum type="arabicPeriod"/>
            </a:pPr>
            <a:r>
              <a:rPr lang="en-US" b="1" dirty="0"/>
              <a:t>Weak authentication mechanism.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sz="1800" b="1" dirty="0"/>
              <a:t>Multiple systems and multiple passwords for users.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b="1" dirty="0"/>
              <a:t>A lot of hardship to manage the accounts especially while using htpasswd.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sz="1800" b="1" dirty="0"/>
              <a:t>Multiple systems and multiple passwords for users.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b="1" dirty="0"/>
              <a:t>System’s Internal database is in use for user authentication.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b="1" dirty="0"/>
              <a:t>Application directly integrated with authentication server.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sz="1800" b="1" dirty="0"/>
              <a:t>Difficult to upgrade the auth systems (AD or </a:t>
            </a:r>
            <a:r>
              <a:rPr lang="en-US" sz="1800" b="1" dirty="0" err="1"/>
              <a:t>openLDAP</a:t>
            </a:r>
            <a:r>
              <a:rPr lang="en-US" sz="1800" b="1" dirty="0"/>
              <a:t>).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b="1" dirty="0"/>
              <a:t>Common Flaws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sz="1800" b="1" dirty="0"/>
              <a:t>No multi-factor authentication (MFA).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IN" sz="1800" b="1" dirty="0"/>
              <a:t>Phishing and Social Engineering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IN" sz="1800" b="1" dirty="0"/>
              <a:t>Lateral Movement.</a:t>
            </a:r>
          </a:p>
          <a:p>
            <a:pPr algn="l"/>
            <a:endParaRPr lang="en-US" b="1" dirty="0"/>
          </a:p>
          <a:p>
            <a:pPr algn="l"/>
            <a:endParaRPr lang="en-US" b="1" dirty="0"/>
          </a:p>
          <a:p>
            <a:pPr marL="457200" indent="-457200" algn="l">
              <a:buFont typeface="+mj-lt"/>
              <a:buAutoNum type="arabicPeriod"/>
            </a:pPr>
            <a:endParaRPr lang="en-US" b="1" dirty="0"/>
          </a:p>
          <a:p>
            <a:pPr marL="457200" indent="-457200" algn="l">
              <a:buFont typeface="+mj-lt"/>
              <a:buAutoNum type="arabicPeriod"/>
            </a:pPr>
            <a:endParaRPr lang="en-US" b="1" dirty="0"/>
          </a:p>
          <a:p>
            <a:pPr marL="457200" indent="-457200" algn="l">
              <a:buFont typeface="+mj-lt"/>
              <a:buAutoNum type="arabicPeriod"/>
            </a:pPr>
            <a:endParaRPr lang="en-US" b="1" dirty="0"/>
          </a:p>
          <a:p>
            <a:pPr marL="457200" indent="-457200" algn="l">
              <a:buFont typeface="+mj-lt"/>
              <a:buAutoNum type="arabicPeriod"/>
            </a:pPr>
            <a:endParaRPr lang="en-US" b="1" dirty="0"/>
          </a:p>
          <a:p>
            <a:pPr marL="457200" indent="-457200" algn="l">
              <a:buFont typeface="+mj-lt"/>
              <a:buAutoNum type="arabicPeriod"/>
            </a:pPr>
            <a:endParaRPr lang="en-US" b="1" dirty="0"/>
          </a:p>
          <a:p>
            <a:pPr marL="457200" indent="-457200" algn="l">
              <a:buFont typeface="+mj-lt"/>
              <a:buAutoNum type="arabicPeriod"/>
            </a:pPr>
            <a:endParaRPr lang="en-US" b="1" dirty="0"/>
          </a:p>
          <a:p>
            <a:pPr algn="l"/>
            <a:endParaRPr lang="en-US" b="1" u="sng" dirty="0"/>
          </a:p>
          <a:p>
            <a:pPr marL="457200" indent="-457200" algn="l">
              <a:buAutoNum type="arabicPeriod"/>
            </a:pPr>
            <a:endParaRPr lang="en-US" sz="2000" b="1" dirty="0"/>
          </a:p>
          <a:p>
            <a:pPr marL="457200" indent="-457200" algn="l">
              <a:buAutoNum type="arabicPeriod"/>
            </a:pPr>
            <a:endParaRPr lang="en-US" sz="2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6610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B202F-CCCB-443F-80EA-52C441EC2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559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Any solution to overcome these issues???</a:t>
            </a:r>
            <a:endParaRPr lang="en-IN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Thinking Clipart Images – Browse 150 ...">
            <a:extLst>
              <a:ext uri="{FF2B5EF4-FFF2-40B4-BE49-F238E27FC236}">
                <a16:creationId xmlns:a16="http://schemas.microsoft.com/office/drawing/2014/main" id="{E59E1373-B763-453F-94EA-BF7C8C78A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73" y="3294046"/>
            <a:ext cx="4396509" cy="164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001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E6C1A-5CD0-BFE8-9BEE-5F8692371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D9B799-B0EA-DDCE-4E39-900689ED6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accent1"/>
                </a:solidFill>
              </a:rPr>
              <a:t>World of Single Sign On (SSO)!</a:t>
            </a:r>
          </a:p>
          <a:p>
            <a:pPr algn="l"/>
            <a:endParaRPr lang="en-US" b="1" u="sng" dirty="0"/>
          </a:p>
          <a:p>
            <a:pPr algn="l"/>
            <a:endParaRPr lang="en-US" b="1" u="sng" dirty="0"/>
          </a:p>
          <a:p>
            <a:pPr algn="l"/>
            <a:endParaRPr lang="en-US" sz="2000" b="1" dirty="0">
              <a:effectLst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B670531-2427-BE95-8264-89012B656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182612"/>
              </p:ext>
            </p:extLst>
          </p:nvPr>
        </p:nvGraphicFramePr>
        <p:xfrm>
          <a:off x="48702" y="470480"/>
          <a:ext cx="10579038" cy="6372223"/>
        </p:xfrm>
        <a:graphic>
          <a:graphicData uri="http://schemas.openxmlformats.org/drawingml/2006/table">
            <a:tbl>
              <a:tblPr/>
              <a:tblGrid>
                <a:gridCol w="1703298">
                  <a:extLst>
                    <a:ext uri="{9D8B030D-6E8A-4147-A177-3AD203B41FA5}">
                      <a16:colId xmlns:a16="http://schemas.microsoft.com/office/drawing/2014/main" val="3097556747"/>
                    </a:ext>
                  </a:extLst>
                </a:gridCol>
                <a:gridCol w="1735654">
                  <a:extLst>
                    <a:ext uri="{9D8B030D-6E8A-4147-A177-3AD203B41FA5}">
                      <a16:colId xmlns:a16="http://schemas.microsoft.com/office/drawing/2014/main" val="331721160"/>
                    </a:ext>
                  </a:extLst>
                </a:gridCol>
                <a:gridCol w="1766833">
                  <a:extLst>
                    <a:ext uri="{9D8B030D-6E8A-4147-A177-3AD203B41FA5}">
                      <a16:colId xmlns:a16="http://schemas.microsoft.com/office/drawing/2014/main" val="561032806"/>
                    </a:ext>
                  </a:extLst>
                </a:gridCol>
                <a:gridCol w="1912338">
                  <a:extLst>
                    <a:ext uri="{9D8B030D-6E8A-4147-A177-3AD203B41FA5}">
                      <a16:colId xmlns:a16="http://schemas.microsoft.com/office/drawing/2014/main" val="1739679029"/>
                    </a:ext>
                  </a:extLst>
                </a:gridCol>
                <a:gridCol w="1891551">
                  <a:extLst>
                    <a:ext uri="{9D8B030D-6E8A-4147-A177-3AD203B41FA5}">
                      <a16:colId xmlns:a16="http://schemas.microsoft.com/office/drawing/2014/main" val="2330233682"/>
                    </a:ext>
                  </a:extLst>
                </a:gridCol>
                <a:gridCol w="1569364">
                  <a:extLst>
                    <a:ext uri="{9D8B030D-6E8A-4147-A177-3AD203B41FA5}">
                      <a16:colId xmlns:a16="http://schemas.microsoft.com/office/drawing/2014/main" val="1845263696"/>
                    </a:ext>
                  </a:extLst>
                </a:gridCol>
              </a:tblGrid>
              <a:tr h="318833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Opensource SSO Solutions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079145"/>
                  </a:ext>
                </a:extLst>
              </a:tr>
              <a:tr h="269953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</a:rPr>
                        <a:t>Feature / Platform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>
                          <a:solidFill>
                            <a:schemeClr val="tx1"/>
                          </a:solidFill>
                        </a:rPr>
                        <a:t>Keycloak</a:t>
                      </a:r>
                      <a:endParaRPr lang="en-IN" sz="1400">
                        <a:solidFill>
                          <a:schemeClr val="tx1"/>
                        </a:solidFill>
                      </a:endParaRP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>
                          <a:solidFill>
                            <a:schemeClr val="tx1"/>
                          </a:solidFill>
                        </a:rPr>
                        <a:t>Authelia</a:t>
                      </a:r>
                      <a:endParaRPr lang="en-IN" sz="1400">
                        <a:solidFill>
                          <a:schemeClr val="tx1"/>
                        </a:solidFill>
                      </a:endParaRP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>
                          <a:solidFill>
                            <a:schemeClr val="tx1"/>
                          </a:solidFill>
                        </a:rPr>
                        <a:t>Gluu Server / Flex</a:t>
                      </a:r>
                      <a:endParaRPr lang="en-IN" sz="1400">
                        <a:solidFill>
                          <a:schemeClr val="tx1"/>
                        </a:solidFill>
                      </a:endParaRP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</a:rPr>
                        <a:t>ORY Hydra + Kratos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 err="1">
                          <a:solidFill>
                            <a:schemeClr val="tx1"/>
                          </a:solidFill>
                        </a:rPr>
                        <a:t>Authentik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483375"/>
                  </a:ext>
                </a:extLst>
              </a:tr>
              <a:tr h="433227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</a:rPr>
                        <a:t>SSO (Single Sign-On)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✅ OIDC, SAML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>
                          <a:solidFill>
                            <a:schemeClr val="tx1"/>
                          </a:solidFill>
                        </a:rPr>
                        <a:t>✅ (via reverse proxy)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✅ OIDC, SAML, UMA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>
                          <a:solidFill>
                            <a:schemeClr val="tx1"/>
                          </a:solidFill>
                        </a:rPr>
                        <a:t>✅ OIDC (Hydra)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✅ OIDC, SAML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146701"/>
                  </a:ext>
                </a:extLst>
              </a:tr>
              <a:tr h="4723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Multi-Factor Auth (MFA)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✅ TOTP, WebAuthn, SMS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✅ TOTP, Duo, WebAuthn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✅ OTP, Duo, </a:t>
                      </a:r>
                      <a:r>
                        <a:rPr lang="en-IN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WebAuthn</a:t>
                      </a:r>
                      <a:endParaRPr lang="en-I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🔶 (Requires integration)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✅ TOTP, </a:t>
                      </a:r>
                      <a:r>
                        <a:rPr lang="en-IN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WebAuthn</a:t>
                      </a:r>
                      <a:endParaRPr lang="en-I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116322"/>
                  </a:ext>
                </a:extLst>
              </a:tr>
              <a:tr h="433227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</a:rPr>
                        <a:t>OAuth2 / OIDC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>
                          <a:solidFill>
                            <a:schemeClr val="tx1"/>
                          </a:solidFill>
                        </a:rPr>
                        <a:t>✅ Full support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>
                          <a:solidFill>
                            <a:schemeClr val="tx1"/>
                          </a:solidFill>
                        </a:rPr>
                        <a:t>🔶 Limited (via proxy)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>
                          <a:solidFill>
                            <a:schemeClr val="tx1"/>
                          </a:solidFill>
                        </a:rPr>
                        <a:t>✅ Full support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✅ Advanced (Hydra)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✅ Full support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267770"/>
                  </a:ext>
                </a:extLst>
              </a:tr>
              <a:tr h="4022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SAML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✅ Yes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🔶 No native support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✅ Yes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❌ Not supported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✅ Yes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336857"/>
                  </a:ext>
                </a:extLst>
              </a:tr>
              <a:tr h="472325">
                <a:tc>
                  <a:txBody>
                    <a:bodyPr/>
                    <a:lstStyle/>
                    <a:p>
                      <a:r>
                        <a:rPr lang="en-IN" sz="1400" b="1">
                          <a:solidFill>
                            <a:schemeClr val="tx1"/>
                          </a:solidFill>
                        </a:rPr>
                        <a:t>LDAP / AD Integration</a:t>
                      </a:r>
                      <a:endParaRPr lang="en-IN" sz="1400">
                        <a:solidFill>
                          <a:schemeClr val="tx1"/>
                        </a:solidFill>
                      </a:endParaRP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✅ Yes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>
                          <a:solidFill>
                            <a:schemeClr val="tx1"/>
                          </a:solidFill>
                        </a:rPr>
                        <a:t>✅ Yes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>
                          <a:solidFill>
                            <a:schemeClr val="tx1"/>
                          </a:solidFill>
                        </a:rPr>
                        <a:t>✅ Yes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>
                          <a:solidFill>
                            <a:schemeClr val="tx1"/>
                          </a:solidFill>
                        </a:rPr>
                        <a:t>🔶 Partial (Kratos)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✅ Yes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277813"/>
                  </a:ext>
                </a:extLst>
              </a:tr>
              <a:tr h="472325">
                <a:tc>
                  <a:txBody>
                    <a:bodyPr/>
                    <a:lstStyle/>
                    <a:p>
                      <a:r>
                        <a:rPr lang="en-IN" sz="1400" b="1">
                          <a:solidFill>
                            <a:schemeClr val="tx1"/>
                          </a:solidFill>
                        </a:rPr>
                        <a:t>User Management (UI)</a:t>
                      </a:r>
                      <a:endParaRPr lang="en-IN" sz="1400">
                        <a:solidFill>
                          <a:schemeClr val="tx1"/>
                        </a:solidFill>
                      </a:endParaRP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✅ Full Admin UI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❌ Config-based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✅ Admin UI (Flex)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>
                          <a:solidFill>
                            <a:schemeClr val="tx1"/>
                          </a:solidFill>
                        </a:rPr>
                        <a:t>❌ CLI/API only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>
                          <a:solidFill>
                            <a:schemeClr val="tx1"/>
                          </a:solidFill>
                        </a:rPr>
                        <a:t>✅ Admin UI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497949"/>
                  </a:ext>
                </a:extLst>
              </a:tr>
              <a:tr h="472325">
                <a:tc>
                  <a:txBody>
                    <a:bodyPr/>
                    <a:lstStyle/>
                    <a:p>
                      <a:r>
                        <a:rPr lang="en-IN" sz="1400" b="1">
                          <a:solidFill>
                            <a:schemeClr val="tx1"/>
                          </a:solidFill>
                        </a:rPr>
                        <a:t>User Self-Service</a:t>
                      </a:r>
                      <a:endParaRPr lang="en-IN" sz="1400">
                        <a:solidFill>
                          <a:schemeClr val="tx1"/>
                        </a:solidFill>
                      </a:endParaRP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>
                          <a:solidFill>
                            <a:schemeClr val="tx1"/>
                          </a:solidFill>
                        </a:rPr>
                        <a:t>✅ Password reset, registration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>
                          <a:solidFill>
                            <a:schemeClr val="tx1"/>
                          </a:solidFill>
                        </a:rPr>
                        <a:t>❌ Not built-in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✅ Yes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>
                          <a:solidFill>
                            <a:schemeClr val="tx1"/>
                          </a:solidFill>
                        </a:rPr>
                        <a:t>✅ (Kratos)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>
                          <a:solidFill>
                            <a:schemeClr val="tx1"/>
                          </a:solidFill>
                        </a:rPr>
                        <a:t>✅ Yes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565208"/>
                  </a:ext>
                </a:extLst>
              </a:tr>
              <a:tr h="43322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IN" sz="1400" b="1" dirty="0">
                          <a:solidFill>
                            <a:schemeClr val="tx1"/>
                          </a:solidFill>
                        </a:rPr>
                        <a:t>ross Domain IAM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>
                          <a:solidFill>
                            <a:schemeClr val="tx1"/>
                          </a:solidFill>
                        </a:rPr>
                        <a:t>🔶 Planned / Partial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>
                          <a:solidFill>
                            <a:schemeClr val="tx1"/>
                          </a:solidFill>
                        </a:rPr>
                        <a:t>❌ No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✅ Yes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🔶Limited (Custom Dev)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>
                          <a:solidFill>
                            <a:schemeClr val="tx1"/>
                          </a:solidFill>
                        </a:rPr>
                        <a:t>🔶 Planned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162597"/>
                  </a:ext>
                </a:extLst>
              </a:tr>
              <a:tr h="472325">
                <a:tc>
                  <a:txBody>
                    <a:bodyPr/>
                    <a:lstStyle/>
                    <a:p>
                      <a:r>
                        <a:rPr lang="en-IN" sz="1400" b="1">
                          <a:solidFill>
                            <a:schemeClr val="tx1"/>
                          </a:solidFill>
                        </a:rPr>
                        <a:t>Access Policies / RBAC</a:t>
                      </a:r>
                      <a:endParaRPr lang="en-IN" sz="1400">
                        <a:solidFill>
                          <a:schemeClr val="tx1"/>
                        </a:solidFill>
                      </a:endParaRP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>
                          <a:solidFill>
                            <a:schemeClr val="tx1"/>
                          </a:solidFill>
                        </a:rPr>
                        <a:t>✅ Fine-grained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🔶 Basic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>
                          <a:solidFill>
                            <a:schemeClr val="tx1"/>
                          </a:solidFill>
                        </a:rPr>
                        <a:t>✅ Fine-grained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>
                          <a:solidFill>
                            <a:schemeClr val="tx1"/>
                          </a:solidFill>
                        </a:rPr>
                        <a:t>🔶 Custom logic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✅ Built-in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271147"/>
                  </a:ext>
                </a:extLst>
              </a:tr>
              <a:tr h="630326">
                <a:tc>
                  <a:txBody>
                    <a:bodyPr/>
                    <a:lstStyle/>
                    <a:p>
                      <a:r>
                        <a:rPr lang="en-IN" sz="1400" b="1">
                          <a:solidFill>
                            <a:schemeClr val="tx1"/>
                          </a:solidFill>
                        </a:rPr>
                        <a:t>Deployment</a:t>
                      </a:r>
                      <a:endParaRPr lang="en-IN" sz="1400">
                        <a:solidFill>
                          <a:schemeClr val="tx1"/>
                        </a:solidFill>
                      </a:endParaRP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Docker, K8s, bare metal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>
                          <a:solidFill>
                            <a:schemeClr val="tx1"/>
                          </a:solidFill>
                        </a:rPr>
                        <a:t>Docker, K8s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Docker, K8s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Modular (Hydra/Kratos separately)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Docker, K8s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150163"/>
                  </a:ext>
                </a:extLst>
              </a:tr>
              <a:tr h="402296">
                <a:tc>
                  <a:txBody>
                    <a:bodyPr/>
                    <a:lstStyle/>
                    <a:p>
                      <a:r>
                        <a:rPr lang="en-IN" sz="1400" b="1">
                          <a:solidFill>
                            <a:schemeClr val="tx1"/>
                          </a:solidFill>
                        </a:rPr>
                        <a:t>Ease of Setup</a:t>
                      </a:r>
                      <a:endParaRPr lang="en-IN" sz="1400">
                        <a:solidFill>
                          <a:schemeClr val="tx1"/>
                        </a:solidFill>
                      </a:endParaRP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>
                          <a:solidFill>
                            <a:schemeClr val="tx1"/>
                          </a:solidFill>
                        </a:rPr>
                        <a:t>Moderate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>
                          <a:solidFill>
                            <a:schemeClr val="tx1"/>
                          </a:solidFill>
                        </a:rPr>
                        <a:t>Easy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>
                          <a:solidFill>
                            <a:schemeClr val="tx1"/>
                          </a:solidFill>
                        </a:rPr>
                        <a:t>Complex (Flex easier)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>
                          <a:solidFill>
                            <a:schemeClr val="tx1"/>
                          </a:solidFill>
                        </a:rPr>
                        <a:t>Complex (Dev-heavy)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Easy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615832"/>
                  </a:ext>
                </a:extLst>
              </a:tr>
              <a:tr h="687213">
                <a:tc>
                  <a:txBody>
                    <a:bodyPr/>
                    <a:lstStyle/>
                    <a:p>
                      <a:r>
                        <a:rPr lang="en-IN" sz="1400" b="1">
                          <a:solidFill>
                            <a:schemeClr val="tx1"/>
                          </a:solidFill>
                        </a:rPr>
                        <a:t>Best For</a:t>
                      </a:r>
                      <a:endParaRPr lang="en-IN" sz="1400">
                        <a:solidFill>
                          <a:schemeClr val="tx1"/>
                        </a:solidFill>
                      </a:endParaRP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Enterprises, microservices, hybrid cloud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>
                          <a:solidFill>
                            <a:schemeClr val="tx1"/>
                          </a:solidFill>
                        </a:rPr>
                        <a:t>Self-hosted SSO/MFA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>
                          <a:solidFill>
                            <a:schemeClr val="tx1"/>
                          </a:solidFill>
                        </a:rPr>
                        <a:t>High-security, enterprise use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Dev teams, custom workflows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SMEs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, devs, modern cloud apps</a:t>
                      </a:r>
                    </a:p>
                  </a:txBody>
                  <a:tcPr marL="42246" marR="42246" marT="21123" marB="21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6685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B085477-952B-07E0-C91B-7958F20AA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044060"/>
              </p:ext>
            </p:extLst>
          </p:nvPr>
        </p:nvGraphicFramePr>
        <p:xfrm>
          <a:off x="10676442" y="470480"/>
          <a:ext cx="1418148" cy="4817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8148">
                  <a:extLst>
                    <a:ext uri="{9D8B030D-6E8A-4147-A177-3AD203B41FA5}">
                      <a16:colId xmlns:a16="http://schemas.microsoft.com/office/drawing/2014/main" val="85972151"/>
                    </a:ext>
                  </a:extLst>
                </a:gridCol>
              </a:tblGrid>
              <a:tr h="569595">
                <a:tc>
                  <a:txBody>
                    <a:bodyPr/>
                    <a:lstStyle/>
                    <a:p>
                      <a:r>
                        <a:rPr lang="en-IN" dirty="0" err="1"/>
                        <a:t>Enterprice</a:t>
                      </a:r>
                      <a:r>
                        <a:rPr lang="en-IN" dirty="0"/>
                        <a:t> SSO Solutions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208727"/>
                  </a:ext>
                </a:extLst>
              </a:tr>
              <a:tr h="569595">
                <a:tc>
                  <a:txBody>
                    <a:bodyPr/>
                    <a:lstStyle/>
                    <a:p>
                      <a:r>
                        <a:rPr lang="en-IN" dirty="0"/>
                        <a:t>Microsoft Entra ID (Azure AD)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355159"/>
                  </a:ext>
                </a:extLst>
              </a:tr>
              <a:tr h="569595">
                <a:tc>
                  <a:txBody>
                    <a:bodyPr/>
                    <a:lstStyle/>
                    <a:p>
                      <a:r>
                        <a:rPr lang="en-I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Ping Identity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789006"/>
                  </a:ext>
                </a:extLst>
              </a:tr>
              <a:tr h="569595">
                <a:tc>
                  <a:txBody>
                    <a:bodyPr/>
                    <a:lstStyle/>
                    <a:p>
                      <a:r>
                        <a:rPr lang="en-IN" dirty="0"/>
                        <a:t>ForgeRock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188910"/>
                  </a:ext>
                </a:extLst>
              </a:tr>
              <a:tr h="569595">
                <a:tc>
                  <a:txBody>
                    <a:bodyPr/>
                    <a:lstStyle/>
                    <a:p>
                      <a:r>
                        <a:rPr lang="en-IN" dirty="0"/>
                        <a:t>OneLogin (by One Identity)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317550"/>
                  </a:ext>
                </a:extLst>
              </a:tr>
              <a:tr h="569595">
                <a:tc>
                  <a:txBody>
                    <a:bodyPr/>
                    <a:lstStyle/>
                    <a:p>
                      <a:r>
                        <a:rPr lang="en-IN" dirty="0"/>
                        <a:t>CyberArk Identity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863364"/>
                  </a:ext>
                </a:extLst>
              </a:tr>
              <a:tr h="569595">
                <a:tc>
                  <a:txBody>
                    <a:bodyPr/>
                    <a:lstStyle/>
                    <a:p>
                      <a:r>
                        <a:rPr lang="en-US" dirty="0" err="1"/>
                        <a:t>Okta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335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328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3186C2-A564-451B-AA88-927EDA849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286" y="3418211"/>
            <a:ext cx="1571844" cy="15432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C62A7F-FBBA-4D68-942F-6D70F66E7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380" y="3418211"/>
            <a:ext cx="1467055" cy="14575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2B202F-CCCB-443F-80EA-52C441EC2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55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Opensource or Enterprise???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On-prem or Cloud???</a:t>
            </a:r>
            <a:endParaRPr lang="en-IN" b="1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Two GovTech fixes to ensure high ...">
            <a:extLst>
              <a:ext uri="{FF2B5EF4-FFF2-40B4-BE49-F238E27FC236}">
                <a16:creationId xmlns:a16="http://schemas.microsoft.com/office/drawing/2014/main" id="{B328D8E1-CE33-4568-99BB-282DF00FD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104" y="1889909"/>
            <a:ext cx="1973696" cy="110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pen Source for Recruiters ...">
            <a:extLst>
              <a:ext uri="{FF2B5EF4-FFF2-40B4-BE49-F238E27FC236}">
                <a16:creationId xmlns:a16="http://schemas.microsoft.com/office/drawing/2014/main" id="{8E099AC8-5F5F-471F-B38C-5F0D6B723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24" y="1704582"/>
            <a:ext cx="1723014" cy="129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86,000+ Boy Thinking Stock Photos ...">
            <a:extLst>
              <a:ext uri="{FF2B5EF4-FFF2-40B4-BE49-F238E27FC236}">
                <a16:creationId xmlns:a16="http://schemas.microsoft.com/office/drawing/2014/main" id="{D7874D33-E9D3-4AD7-AB9C-FB761D1BB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738" y="4930090"/>
            <a:ext cx="1896524" cy="189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717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D20C3-8BB3-5E6B-D966-86509CB7F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ED4CB5F-C999-830A-F53B-C82499149A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accent1"/>
                </a:solidFill>
              </a:rPr>
              <a:t>World of Single Sign On (SSO)…</a:t>
            </a:r>
          </a:p>
          <a:p>
            <a:pPr algn="l"/>
            <a:endParaRPr lang="en-US" sz="20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438447D-D5DC-1DA8-4902-ED30AB711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255924"/>
              </p:ext>
            </p:extLst>
          </p:nvPr>
        </p:nvGraphicFramePr>
        <p:xfrm>
          <a:off x="142874" y="619124"/>
          <a:ext cx="11953875" cy="6173829"/>
        </p:xfrm>
        <a:graphic>
          <a:graphicData uri="http://schemas.openxmlformats.org/drawingml/2006/table">
            <a:tbl>
              <a:tblPr/>
              <a:tblGrid>
                <a:gridCol w="2781301">
                  <a:extLst>
                    <a:ext uri="{9D8B030D-6E8A-4147-A177-3AD203B41FA5}">
                      <a16:colId xmlns:a16="http://schemas.microsoft.com/office/drawing/2014/main" val="426772337"/>
                    </a:ext>
                  </a:extLst>
                </a:gridCol>
                <a:gridCol w="4019550">
                  <a:extLst>
                    <a:ext uri="{9D8B030D-6E8A-4147-A177-3AD203B41FA5}">
                      <a16:colId xmlns:a16="http://schemas.microsoft.com/office/drawing/2014/main" val="3922549705"/>
                    </a:ext>
                  </a:extLst>
                </a:gridCol>
                <a:gridCol w="5153024">
                  <a:extLst>
                    <a:ext uri="{9D8B030D-6E8A-4147-A177-3AD203B41FA5}">
                      <a16:colId xmlns:a16="http://schemas.microsoft.com/office/drawing/2014/main" val="88101395"/>
                    </a:ext>
                  </a:extLst>
                </a:gridCol>
              </a:tblGrid>
              <a:tr h="6515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</a:rPr>
                        <a:t>Category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000" b="1"/>
                        <a:t>Keycloak (Self-Hosted)</a:t>
                      </a:r>
                      <a:endParaRPr lang="en-IN" sz="2000"/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000" b="1" dirty="0"/>
                        <a:t>Commercial IAM (e.g., Okta, Azure, </a:t>
                      </a:r>
                      <a:r>
                        <a:rPr lang="en-IN" sz="2000" b="1" dirty="0" err="1"/>
                        <a:t>onelogin</a:t>
                      </a:r>
                      <a:r>
                        <a:rPr lang="en-IN" sz="2000" b="1" dirty="0"/>
                        <a:t> etc)</a:t>
                      </a:r>
                      <a:endParaRPr lang="en-IN" sz="2000" dirty="0"/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380258"/>
                  </a:ext>
                </a:extLst>
              </a:tr>
              <a:tr h="6515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000" b="1" dirty="0"/>
                        <a:t>License Fees</a:t>
                      </a:r>
                      <a:endParaRPr lang="en-IN" sz="2000" dirty="0"/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000" dirty="0"/>
                        <a:t>✅ Free (Apache 2.0 open-source)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❌ Subscription-based (monthly/yearly per user/app)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007579"/>
                  </a:ext>
                </a:extLst>
              </a:tr>
              <a:tr h="6515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000" b="1" dirty="0"/>
                        <a:t>Hosting Costs</a:t>
                      </a:r>
                      <a:endParaRPr lang="en-IN" sz="2000" dirty="0"/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💸 You pay (e.g., VMs, Kubernetes)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000"/>
                        <a:t>✅ Included in pricing (SaaS)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923898"/>
                  </a:ext>
                </a:extLst>
              </a:tr>
              <a:tr h="6515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000" b="1"/>
                        <a:t>Scaling Costs</a:t>
                      </a:r>
                      <a:endParaRPr lang="en-IN" sz="2000"/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💸 Pay for compute/storage/network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/>
                        <a:t>💸 Pay per MAU or per API call — scales fast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904444"/>
                  </a:ext>
                </a:extLst>
              </a:tr>
              <a:tr h="3718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000" b="1"/>
                        <a:t>Maintenance &amp; Patching</a:t>
                      </a:r>
                      <a:endParaRPr lang="en-IN" sz="2000"/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🛠️ Your team handles it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000"/>
                        <a:t>✅ Vendor handles it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939501"/>
                  </a:ext>
                </a:extLst>
              </a:tr>
              <a:tr h="6515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000" b="1" dirty="0"/>
                        <a:t>Support</a:t>
                      </a:r>
                      <a:endParaRPr lang="en-IN" sz="2000" dirty="0"/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🟡 Community or paid Red Hat support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000" dirty="0"/>
                        <a:t>✅ Professional 24/7 support included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197139"/>
                  </a:ext>
                </a:extLst>
              </a:tr>
              <a:tr h="3718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000" b="1"/>
                        <a:t>Customization Flexibility</a:t>
                      </a:r>
                      <a:endParaRPr lang="en-IN" sz="2000"/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000"/>
                        <a:t>✅ Full access to internals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❌ Often limited or costs extra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694631"/>
                  </a:ext>
                </a:extLst>
              </a:tr>
              <a:tr h="6515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000" b="1"/>
                        <a:t>Security/Compliance</a:t>
                      </a:r>
                      <a:endParaRPr lang="en-IN" sz="2000"/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000" dirty="0"/>
                        <a:t>🛡️ You must implement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/>
                        <a:t>✅ Compliance usually included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394546"/>
                  </a:ext>
                </a:extLst>
              </a:tr>
              <a:tr h="3718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000" b="1"/>
                        <a:t>Uptime/SLAs</a:t>
                      </a:r>
                      <a:endParaRPr lang="en-IN" sz="2000"/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🟡 You must monitor and ensure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000"/>
                        <a:t>✅ SLAs (e.g., 99.99% uptime)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590202"/>
                  </a:ext>
                </a:extLst>
              </a:tr>
              <a:tr h="6515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000" b="1" dirty="0"/>
                        <a:t>Developer Speed</a:t>
                      </a:r>
                      <a:endParaRPr lang="en-IN" sz="2000" dirty="0"/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000"/>
                        <a:t>❌ Slower without IAM experience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✅ Faster with hosted SDKs, prebuilt flows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296632"/>
                  </a:ext>
                </a:extLst>
              </a:tr>
              <a:tr h="1987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000" b="1"/>
                        <a:t>Vendor Lock-in</a:t>
                      </a:r>
                      <a:endParaRPr lang="en-IN" sz="2000"/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000" dirty="0"/>
                        <a:t>✅ No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000" dirty="0"/>
                        <a:t>❌ Usually high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720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522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B202F-CCCB-443F-80EA-52C441EC2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55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So, we decided to deploy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KEYCLOAK…..</a:t>
            </a:r>
            <a:endParaRPr lang="en-IN" b="1" dirty="0">
              <a:solidFill>
                <a:schemeClr val="accent6"/>
              </a:solidFill>
            </a:endParaRPr>
          </a:p>
        </p:txBody>
      </p:sp>
      <p:pic>
        <p:nvPicPr>
          <p:cNvPr id="2050" name="Picture 2" descr="Creative Thinking: The skill to think ...">
            <a:extLst>
              <a:ext uri="{FF2B5EF4-FFF2-40B4-BE49-F238E27FC236}">
                <a16:creationId xmlns:a16="http://schemas.microsoft.com/office/drawing/2014/main" id="{52EE1ECA-E4DC-49B7-9592-0C7C47B15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291" y="3525116"/>
            <a:ext cx="28956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581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4932</TotalTime>
  <Words>1817</Words>
  <Application>Microsoft Office PowerPoint</Application>
  <PresentationFormat>Widescreen</PresentationFormat>
  <Paragraphs>363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Unicode MS</vt:lpstr>
      <vt:lpstr>Calibri</vt:lpstr>
      <vt:lpstr>Calibri Light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Any solution to overcome these issues???</vt:lpstr>
      <vt:lpstr>PowerPoint Presentation</vt:lpstr>
      <vt:lpstr>Opensource or Enterprise??? On-prem or Cloud???</vt:lpstr>
      <vt:lpstr>PowerPoint Presentation</vt:lpstr>
      <vt:lpstr>So, we decided to deploy KEYCLOAK…..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Sagar Mungse</dc:creator>
  <cp:lastModifiedBy>Sagar Mungse</cp:lastModifiedBy>
  <cp:revision>212</cp:revision>
  <dcterms:created xsi:type="dcterms:W3CDTF">2025-07-12T09:45:14Z</dcterms:created>
  <dcterms:modified xsi:type="dcterms:W3CDTF">2025-08-18T06:40:00Z</dcterms:modified>
</cp:coreProperties>
</file>